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shkantharia/kickstarter-campaigns" TargetMode="External"/><Relationship Id="rId1" Type="http://schemas.openxmlformats.org/officeDocument/2006/relationships/hyperlink" Target="https://www.kaggle.com/kemical/kickstarter-projects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shkantharia/kickstarter-campaigns" TargetMode="External"/><Relationship Id="rId1" Type="http://schemas.openxmlformats.org/officeDocument/2006/relationships/hyperlink" Target="https://www.kaggle.com/kemical/kickstarter-projec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1915-1A5E-46EC-A771-06F0A847EA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905F94-3A31-4DA6-981B-69C8B97CFC02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  <a:latin typeface="Garamond" panose="02020404030301010803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https://www.kaggle.com/kemical/kickstarter-projects</a:t>
          </a:r>
          <a:endParaRPr lang="en-US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FF63C4FE-A4FC-4EB5-B94E-B2FEFAC607FC}" type="parTrans" cxnId="{2802A2C5-1854-4AEE-8607-E615A6B3F0E7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8A4112A-B18A-4BF8-8DE3-227A4009E2FA}" type="sibTrans" cxnId="{2802A2C5-1854-4AEE-8607-E615A6B3F0E7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CBB19714-55B5-4B9F-BE66-60E36799E0D4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  <a:latin typeface="Garamond" panose="02020404030301010803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https://www.kaggle.com/yashkantharia/kickstarter-campaigns</a:t>
          </a:r>
          <a:endParaRPr lang="en-US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090266FF-CF7C-4339-96FB-143BA86B21E1}" type="parTrans" cxnId="{88BEFB2C-EDAE-4E4C-9F80-AC59DB21851F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D76D024-2BF1-4896-BEA3-1E4A283FA0A6}" type="sibTrans" cxnId="{88BEFB2C-EDAE-4E4C-9F80-AC59DB21851F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51A755C-0F7A-6041-A7E9-A9A0AAC2E22F}" type="pres">
      <dgm:prSet presAssocID="{75A11915-1A5E-46EC-A771-06F0A847EA95}" presName="vert0" presStyleCnt="0">
        <dgm:presLayoutVars>
          <dgm:dir/>
          <dgm:animOne val="branch"/>
          <dgm:animLvl val="lvl"/>
        </dgm:presLayoutVars>
      </dgm:prSet>
      <dgm:spPr/>
    </dgm:pt>
    <dgm:pt modelId="{BCDCCB31-23B2-8B4A-8B53-1CDF647CA132}" type="pres">
      <dgm:prSet presAssocID="{2B905F94-3A31-4DA6-981B-69C8B97CFC02}" presName="thickLine" presStyleLbl="alignNode1" presStyleIdx="0" presStyleCnt="2"/>
      <dgm:spPr/>
    </dgm:pt>
    <dgm:pt modelId="{D43E9B6F-7E38-E046-B7CC-8BAF51E6CEED}" type="pres">
      <dgm:prSet presAssocID="{2B905F94-3A31-4DA6-981B-69C8B97CFC02}" presName="horz1" presStyleCnt="0"/>
      <dgm:spPr/>
    </dgm:pt>
    <dgm:pt modelId="{73F6A1D6-EA2C-A546-8479-AD39699C6A25}" type="pres">
      <dgm:prSet presAssocID="{2B905F94-3A31-4DA6-981B-69C8B97CFC02}" presName="tx1" presStyleLbl="revTx" presStyleIdx="0" presStyleCnt="2"/>
      <dgm:spPr/>
    </dgm:pt>
    <dgm:pt modelId="{4D679621-A423-4A42-8EA2-B8F9D6CE603D}" type="pres">
      <dgm:prSet presAssocID="{2B905F94-3A31-4DA6-981B-69C8B97CFC02}" presName="vert1" presStyleCnt="0"/>
      <dgm:spPr/>
    </dgm:pt>
    <dgm:pt modelId="{80F649E2-CC2C-F24E-82DC-51B73447172C}" type="pres">
      <dgm:prSet presAssocID="{CBB19714-55B5-4B9F-BE66-60E36799E0D4}" presName="thickLine" presStyleLbl="alignNode1" presStyleIdx="1" presStyleCnt="2"/>
      <dgm:spPr/>
    </dgm:pt>
    <dgm:pt modelId="{A196455B-8321-B241-8A7B-C1787BCB3C6C}" type="pres">
      <dgm:prSet presAssocID="{CBB19714-55B5-4B9F-BE66-60E36799E0D4}" presName="horz1" presStyleCnt="0"/>
      <dgm:spPr/>
    </dgm:pt>
    <dgm:pt modelId="{928818D7-2649-9849-8E4B-F31557B54765}" type="pres">
      <dgm:prSet presAssocID="{CBB19714-55B5-4B9F-BE66-60E36799E0D4}" presName="tx1" presStyleLbl="revTx" presStyleIdx="1" presStyleCnt="2"/>
      <dgm:spPr/>
    </dgm:pt>
    <dgm:pt modelId="{FD428E56-CDFD-0249-9466-917E6E3C1F26}" type="pres">
      <dgm:prSet presAssocID="{CBB19714-55B5-4B9F-BE66-60E36799E0D4}" presName="vert1" presStyleCnt="0"/>
      <dgm:spPr/>
    </dgm:pt>
  </dgm:ptLst>
  <dgm:cxnLst>
    <dgm:cxn modelId="{88BEFB2C-EDAE-4E4C-9F80-AC59DB21851F}" srcId="{75A11915-1A5E-46EC-A771-06F0A847EA95}" destId="{CBB19714-55B5-4B9F-BE66-60E36799E0D4}" srcOrd="1" destOrd="0" parTransId="{090266FF-CF7C-4339-96FB-143BA86B21E1}" sibTransId="{1D76D024-2BF1-4896-BEA3-1E4A283FA0A6}"/>
    <dgm:cxn modelId="{5964B844-5869-174B-88D4-7306ED3FA53A}" type="presOf" srcId="{75A11915-1A5E-46EC-A771-06F0A847EA95}" destId="{051A755C-0F7A-6041-A7E9-A9A0AAC2E22F}" srcOrd="0" destOrd="0" presId="urn:microsoft.com/office/officeart/2008/layout/LinedList"/>
    <dgm:cxn modelId="{86D1F596-EB01-2248-9C8A-44AA2424F6CF}" type="presOf" srcId="{2B905F94-3A31-4DA6-981B-69C8B97CFC02}" destId="{73F6A1D6-EA2C-A546-8479-AD39699C6A25}" srcOrd="0" destOrd="0" presId="urn:microsoft.com/office/officeart/2008/layout/LinedList"/>
    <dgm:cxn modelId="{2802A2C5-1854-4AEE-8607-E615A6B3F0E7}" srcId="{75A11915-1A5E-46EC-A771-06F0A847EA95}" destId="{2B905F94-3A31-4DA6-981B-69C8B97CFC02}" srcOrd="0" destOrd="0" parTransId="{FF63C4FE-A4FC-4EB5-B94E-B2FEFAC607FC}" sibTransId="{08A4112A-B18A-4BF8-8DE3-227A4009E2FA}"/>
    <dgm:cxn modelId="{0370B3DF-F465-DD49-A391-FFFF57260465}" type="presOf" srcId="{CBB19714-55B5-4B9F-BE66-60E36799E0D4}" destId="{928818D7-2649-9849-8E4B-F31557B54765}" srcOrd="0" destOrd="0" presId="urn:microsoft.com/office/officeart/2008/layout/LinedList"/>
    <dgm:cxn modelId="{09E293B9-5567-9E4D-BC66-2D0C346737E2}" type="presParOf" srcId="{051A755C-0F7A-6041-A7E9-A9A0AAC2E22F}" destId="{BCDCCB31-23B2-8B4A-8B53-1CDF647CA132}" srcOrd="0" destOrd="0" presId="urn:microsoft.com/office/officeart/2008/layout/LinedList"/>
    <dgm:cxn modelId="{FC62AD2E-C03F-174D-B362-DE71709982E1}" type="presParOf" srcId="{051A755C-0F7A-6041-A7E9-A9A0AAC2E22F}" destId="{D43E9B6F-7E38-E046-B7CC-8BAF51E6CEED}" srcOrd="1" destOrd="0" presId="urn:microsoft.com/office/officeart/2008/layout/LinedList"/>
    <dgm:cxn modelId="{364DD30D-2DB0-0B4F-9037-E186426ED543}" type="presParOf" srcId="{D43E9B6F-7E38-E046-B7CC-8BAF51E6CEED}" destId="{73F6A1D6-EA2C-A546-8479-AD39699C6A25}" srcOrd="0" destOrd="0" presId="urn:microsoft.com/office/officeart/2008/layout/LinedList"/>
    <dgm:cxn modelId="{445FE31C-3AAE-DF4D-97F7-09C752DC9E1D}" type="presParOf" srcId="{D43E9B6F-7E38-E046-B7CC-8BAF51E6CEED}" destId="{4D679621-A423-4A42-8EA2-B8F9D6CE603D}" srcOrd="1" destOrd="0" presId="urn:microsoft.com/office/officeart/2008/layout/LinedList"/>
    <dgm:cxn modelId="{027C7286-B801-4C48-A952-7AF0C0E81966}" type="presParOf" srcId="{051A755C-0F7A-6041-A7E9-A9A0AAC2E22F}" destId="{80F649E2-CC2C-F24E-82DC-51B73447172C}" srcOrd="2" destOrd="0" presId="urn:microsoft.com/office/officeart/2008/layout/LinedList"/>
    <dgm:cxn modelId="{0750AC8B-F45B-BA4A-B359-474F5CC818C9}" type="presParOf" srcId="{051A755C-0F7A-6041-A7E9-A9A0AAC2E22F}" destId="{A196455B-8321-B241-8A7B-C1787BCB3C6C}" srcOrd="3" destOrd="0" presId="urn:microsoft.com/office/officeart/2008/layout/LinedList"/>
    <dgm:cxn modelId="{D6B0BC2A-C024-914B-8809-2A7137A7C630}" type="presParOf" srcId="{A196455B-8321-B241-8A7B-C1787BCB3C6C}" destId="{928818D7-2649-9849-8E4B-F31557B54765}" srcOrd="0" destOrd="0" presId="urn:microsoft.com/office/officeart/2008/layout/LinedList"/>
    <dgm:cxn modelId="{59F400B1-CBD4-C54C-89CB-88F8A89C780C}" type="presParOf" srcId="{A196455B-8321-B241-8A7B-C1787BCB3C6C}" destId="{FD428E56-CDFD-0249-9466-917E6E3C1F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CCB31-23B2-8B4A-8B53-1CDF647CA132}">
      <dsp:nvSpPr>
        <dsp:cNvPr id="0" name=""/>
        <dsp:cNvSpPr/>
      </dsp:nvSpPr>
      <dsp:spPr>
        <a:xfrm>
          <a:off x="0" y="0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A1D6-EA2C-A546-8479-AD39699C6A25}">
      <dsp:nvSpPr>
        <dsp:cNvPr id="0" name=""/>
        <dsp:cNvSpPr/>
      </dsp:nvSpPr>
      <dsp:spPr>
        <a:xfrm>
          <a:off x="0" y="0"/>
          <a:ext cx="9905998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u="sng" kern="1200" dirty="0">
              <a:solidFill>
                <a:schemeClr val="tx1"/>
              </a:solidFill>
              <a:latin typeface="Garamond" panose="02020404030301010803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https://www.kaggle.com/kemical/kickstarter-projects</a:t>
          </a:r>
          <a:endParaRPr lang="en-US" sz="3700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0" y="0"/>
        <a:ext cx="9905998" cy="1562100"/>
      </dsp:txXfrm>
    </dsp:sp>
    <dsp:sp modelId="{80F649E2-CC2C-F24E-82DC-51B73447172C}">
      <dsp:nvSpPr>
        <dsp:cNvPr id="0" name=""/>
        <dsp:cNvSpPr/>
      </dsp:nvSpPr>
      <dsp:spPr>
        <a:xfrm>
          <a:off x="0" y="1562100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818D7-2649-9849-8E4B-F31557B54765}">
      <dsp:nvSpPr>
        <dsp:cNvPr id="0" name=""/>
        <dsp:cNvSpPr/>
      </dsp:nvSpPr>
      <dsp:spPr>
        <a:xfrm>
          <a:off x="0" y="1562100"/>
          <a:ext cx="9905998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u="sng" kern="1200" dirty="0">
              <a:solidFill>
                <a:schemeClr val="tx1"/>
              </a:solidFill>
              <a:latin typeface="Garamond" panose="02020404030301010803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https://www.kaggle.com/yashkantharia/kickstarter-campaigns</a:t>
          </a:r>
          <a:endParaRPr lang="en-US" sz="3700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0" y="1562100"/>
        <a:ext cx="9905998" cy="156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8:30:21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16383,'85'0'0,"-1"1"0,0 0 0,1-1 0,-1 1 0,0-1 0,13 0 0,-2 0 0,-8 0 0,-14 1 0,-4 1 0,-21-1 0,-33-1 0,60 7 0,-49-5 0,44 4 0,-62-6 0,-1 0 0,14 4 0,-7-4 0,7 4 0,-6-1 0,-1-2 0,2 5 0,6-5 0,-10 6 0,12-6 0,-14 2 0,11-3 0,-6 0 0,-3 0 0,9-3 0,-9 2 0,3-6 0,2 6 0,-4-5 0,5 5 0,-3-2 0,0 3 0,0-4 0,-1 4 0,1-4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3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68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5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1008460-8B2F-4AAA-A4E2-10730069204C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008460-8B2F-4AAA-A4E2-10730069204C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8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eeklogo.com/vector-logo/306543/indiegogo" TargetMode="External"/><Relationship Id="rId4" Type="http://schemas.openxmlformats.org/officeDocument/2006/relationships/hyperlink" Target="https://logos-world.net/kickstarter-logo/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9DE43-CB49-4C74-A025-22C36235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3042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7903B-FAA2-FA49-9EB3-1C8889133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1" y="1401745"/>
            <a:ext cx="9672638" cy="274590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  <a:t>Kickstarter Projects </a:t>
            </a:r>
            <a:b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</a:br>
            <a:b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</a:br>
            <a: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  <a:t>predicting Success and Failure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FE092-5C14-2746-BF57-87198D767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2" y="4507654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solidFill>
                  <a:srgbClr val="FFFFFF"/>
                </a:solidFill>
                <a:latin typeface="Garamond" panose="02020404030301010803" pitchFamily="18" charset="0"/>
              </a:rPr>
              <a:t>Shikshya</a:t>
            </a: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 Adhikari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Springboard Capstone</a:t>
            </a:r>
          </a:p>
        </p:txBody>
      </p:sp>
    </p:spTree>
    <p:extLst>
      <p:ext uri="{BB962C8B-B14F-4D97-AF65-F5344CB8AC3E}">
        <p14:creationId xmlns:p14="http://schemas.microsoft.com/office/powerpoint/2010/main" val="404327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rminator 8">
            <a:extLst>
              <a:ext uri="{FF2B5EF4-FFF2-40B4-BE49-F238E27FC236}">
                <a16:creationId xmlns:a16="http://schemas.microsoft.com/office/drawing/2014/main" id="{67526959-A1DD-FB48-A10B-303388EC0678}"/>
              </a:ext>
            </a:extLst>
          </p:cNvPr>
          <p:cNvSpPr/>
          <p:nvPr/>
        </p:nvSpPr>
        <p:spPr>
          <a:xfrm>
            <a:off x="540783" y="4454423"/>
            <a:ext cx="5245895" cy="1155024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75CA5F47-C660-8D4D-96E6-6FD21A37C887}"/>
              </a:ext>
            </a:extLst>
          </p:cNvPr>
          <p:cNvSpPr/>
          <p:nvPr/>
        </p:nvSpPr>
        <p:spPr>
          <a:xfrm>
            <a:off x="5963840" y="1072499"/>
            <a:ext cx="5245895" cy="1155024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F32F77-AFD1-F34F-AEF5-84CD7690583E}"/>
              </a:ext>
            </a:extLst>
          </p:cNvPr>
          <p:cNvSpPr txBox="1">
            <a:spLocks/>
          </p:cNvSpPr>
          <p:nvPr/>
        </p:nvSpPr>
        <p:spPr>
          <a:xfrm>
            <a:off x="5229225" y="1070000"/>
            <a:ext cx="6715124" cy="1160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cap="non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Feature 3: Duration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2569B0-4AEB-D94A-A704-52D7C82E109A}"/>
              </a:ext>
            </a:extLst>
          </p:cNvPr>
          <p:cNvSpPr txBox="1">
            <a:spLocks/>
          </p:cNvSpPr>
          <p:nvPr/>
        </p:nvSpPr>
        <p:spPr>
          <a:xfrm>
            <a:off x="209792" y="4815360"/>
            <a:ext cx="5576886" cy="43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cap="non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Feature 4: Main Category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39BFF9C-0BD8-4647-B798-E323344F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8" y="420687"/>
            <a:ext cx="4484377" cy="266541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100560D-3115-584A-BBF6-22D09409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24" y="2990503"/>
            <a:ext cx="4804411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4835C-3D6A-5A49-A603-8C3379FF3CE5}"/>
              </a:ext>
            </a:extLst>
          </p:cNvPr>
          <p:cNvSpPr txBox="1">
            <a:spLocks/>
          </p:cNvSpPr>
          <p:nvPr/>
        </p:nvSpPr>
        <p:spPr>
          <a:xfrm>
            <a:off x="6420465" y="609600"/>
            <a:ext cx="5122606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latin typeface="Garamond" panose="02020404030301010803" pitchFamily="18" charset="0"/>
              </a:rPr>
              <a:t>Feature 5: Country</a:t>
            </a:r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26143-C04D-8940-8178-FA657624A699}"/>
              </a:ext>
            </a:extLst>
          </p:cNvPr>
          <p:cNvSpPr txBox="1"/>
          <p:nvPr/>
        </p:nvSpPr>
        <p:spPr>
          <a:xfrm>
            <a:off x="6416470" y="2381249"/>
            <a:ext cx="512260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aramond" panose="02020404030301010803" pitchFamily="18" charset="0"/>
              </a:rPr>
              <a:t>Some countries in this category are ‘masked’ in the ‘Other’ category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aramond" panose="02020404030301010803" pitchFamily="18" charset="0"/>
              </a:rPr>
              <a:t>Did not have enough observations to be of analytical importance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DFF470-3DBB-134B-B703-E1ACB9F7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86" y="1670986"/>
            <a:ext cx="4451371" cy="31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84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2396A42B-03FB-4100-95D9-F1C04E97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AC84-F037-1C42-950C-DF994E09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Relationship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98654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E8C37D-3B11-9A44-A01D-D15891C1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43180"/>
            <a:ext cx="5240215" cy="517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8196B-18C1-5A40-8436-7819CFA545B8}"/>
              </a:ext>
            </a:extLst>
          </p:cNvPr>
          <p:cNvSpPr txBox="1"/>
          <p:nvPr/>
        </p:nvSpPr>
        <p:spPr>
          <a:xfrm>
            <a:off x="339969" y="1012954"/>
            <a:ext cx="53457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- IVs of interest – not very correlated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- Possible correlation between: </a:t>
            </a:r>
          </a:p>
          <a:p>
            <a:pPr marL="800100" lvl="1" indent="-342900">
              <a:buAutoNum type="alphaLcPeriod"/>
            </a:pPr>
            <a:r>
              <a:rPr lang="en-US" sz="2800" dirty="0">
                <a:latin typeface="Garamond" panose="02020404030301010803" pitchFamily="18" charset="0"/>
              </a:rPr>
              <a:t>Status and Pledged Amount</a:t>
            </a:r>
          </a:p>
          <a:p>
            <a:pPr marL="800100" lvl="1" indent="-342900">
              <a:buAutoNum type="alphaLcPeriod"/>
            </a:pPr>
            <a:r>
              <a:rPr lang="en-US" sz="2800" dirty="0">
                <a:latin typeface="Garamond" panose="02020404030301010803" pitchFamily="18" charset="0"/>
              </a:rPr>
              <a:t>Status and Country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- Status not correlated with duration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- Weak correlation between Status and Goal Amount</a:t>
            </a:r>
          </a:p>
        </p:txBody>
      </p:sp>
    </p:spTree>
    <p:extLst>
      <p:ext uri="{BB962C8B-B14F-4D97-AF65-F5344CB8AC3E}">
        <p14:creationId xmlns:p14="http://schemas.microsoft.com/office/powerpoint/2010/main" val="30170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4809-EA53-DB40-B087-8BD324B506DE}"/>
              </a:ext>
            </a:extLst>
          </p:cNvPr>
          <p:cNvSpPr txBox="1"/>
          <p:nvPr/>
        </p:nvSpPr>
        <p:spPr>
          <a:xfrm>
            <a:off x="844061" y="468923"/>
            <a:ext cx="497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Relationship 1: Goal Amount and Status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A6A285C-9894-374C-9B23-A79DEA94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3" y="1465383"/>
            <a:ext cx="5534463" cy="3282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DBEB1-40AC-A642-8BA5-09D82DB36AB3}"/>
              </a:ext>
            </a:extLst>
          </p:cNvPr>
          <p:cNvSpPr txBox="1"/>
          <p:nvPr/>
        </p:nvSpPr>
        <p:spPr>
          <a:xfrm>
            <a:off x="6506308" y="468923"/>
            <a:ext cx="497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Relationship 2: Pledged Amount and Status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8C975-9A83-114B-A18B-4760BC9271E4}"/>
              </a:ext>
            </a:extLst>
          </p:cNvPr>
          <p:cNvSpPr txBox="1"/>
          <p:nvPr/>
        </p:nvSpPr>
        <p:spPr>
          <a:xfrm>
            <a:off x="457200" y="5300899"/>
            <a:ext cx="497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Higher goal amount – higher chances of failed projects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0D9ACC-0D46-B24F-BD28-96E3D6D5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8" y="1517916"/>
            <a:ext cx="5405509" cy="3099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6FD969-BBB8-4F4F-9F55-F786FFABA697}"/>
              </a:ext>
            </a:extLst>
          </p:cNvPr>
          <p:cNvSpPr txBox="1"/>
          <p:nvPr/>
        </p:nvSpPr>
        <p:spPr>
          <a:xfrm>
            <a:off x="6213231" y="5269747"/>
            <a:ext cx="497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Higher pledged amount – higher chances of successful projects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3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4809-EA53-DB40-B087-8BD324B506DE}"/>
              </a:ext>
            </a:extLst>
          </p:cNvPr>
          <p:cNvSpPr txBox="1"/>
          <p:nvPr/>
        </p:nvSpPr>
        <p:spPr>
          <a:xfrm>
            <a:off x="808891" y="599716"/>
            <a:ext cx="4970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Relationship 3: Duration and Status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DBEB1-40AC-A642-8BA5-09D82DB36AB3}"/>
              </a:ext>
            </a:extLst>
          </p:cNvPr>
          <p:cNvSpPr txBox="1"/>
          <p:nvPr/>
        </p:nvSpPr>
        <p:spPr>
          <a:xfrm>
            <a:off x="6609284" y="599716"/>
            <a:ext cx="497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Relationship 4: Main Categories and Status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8C975-9A83-114B-A18B-4760BC9271E4}"/>
              </a:ext>
            </a:extLst>
          </p:cNvPr>
          <p:cNvSpPr txBox="1"/>
          <p:nvPr/>
        </p:nvSpPr>
        <p:spPr>
          <a:xfrm>
            <a:off x="457200" y="5300899"/>
            <a:ext cx="4970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Duration and Status not correlated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FD969-BBB8-4F4F-9F55-F786FFABA697}"/>
              </a:ext>
            </a:extLst>
          </p:cNvPr>
          <p:cNvSpPr txBox="1"/>
          <p:nvPr/>
        </p:nvSpPr>
        <p:spPr>
          <a:xfrm>
            <a:off x="6096000" y="5196007"/>
            <a:ext cx="4970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Main Category – not the best indicator of success or failure</a:t>
            </a:r>
            <a:endParaRPr lang="en-US" b="1" dirty="0">
              <a:latin typeface="Garamond" panose="02020404030301010803" pitchFamily="18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5D9F0A-5D2D-FF44-90E4-FD2ED181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569106"/>
            <a:ext cx="5111262" cy="3012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A5E6D-3D1B-D54D-B9DE-913CE373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84" y="1557822"/>
            <a:ext cx="4574532" cy="32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C13A3-7A99-404F-950C-64B4D65758C4}"/>
              </a:ext>
            </a:extLst>
          </p:cNvPr>
          <p:cNvSpPr txBox="1"/>
          <p:nvPr/>
        </p:nvSpPr>
        <p:spPr>
          <a:xfrm>
            <a:off x="2537804" y="498600"/>
            <a:ext cx="64242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Relationship 5: Duration and Status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96A2CF1-3ED1-E047-9151-D5CAA17A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89" y="1344986"/>
            <a:ext cx="5936276" cy="3977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12AA7-1638-4743-A3DC-D75911E57CCD}"/>
              </a:ext>
            </a:extLst>
          </p:cNvPr>
          <p:cNvSpPr txBox="1"/>
          <p:nvPr/>
        </p:nvSpPr>
        <p:spPr>
          <a:xfrm>
            <a:off x="2371726" y="5651514"/>
            <a:ext cx="71995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Countries may not determine the Status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" pitchFamily="2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BCA-CE48-DB4F-9287-7DC78EAE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" y="-155331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Hypothesis Testing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101638-1AAC-B34A-9B71-8D084415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99256"/>
              </p:ext>
            </p:extLst>
          </p:nvPr>
        </p:nvGraphicFramePr>
        <p:xfrm>
          <a:off x="635366" y="1883507"/>
          <a:ext cx="8128000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91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92786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Goal Amount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0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 -statistic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p-value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3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52.95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35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94DC8-CA4E-2E4F-AAFD-87451285C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5352"/>
              </p:ext>
            </p:extLst>
          </p:nvPr>
        </p:nvGraphicFramePr>
        <p:xfrm>
          <a:off x="635366" y="3298484"/>
          <a:ext cx="8128000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91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92786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Pledged Amount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0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 -statistic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p-value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3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317.76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3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368463-FFE5-6448-A946-1DF12B8E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8959"/>
              </p:ext>
            </p:extLst>
          </p:nvPr>
        </p:nvGraphicFramePr>
        <p:xfrm>
          <a:off x="3589581" y="4752145"/>
          <a:ext cx="8128000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91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92786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Duration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0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 -statistic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p-value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3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317.76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 </a:t>
                      </a:r>
                      <a:endParaRPr lang="en-US" sz="20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3559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D34D7E66-EA7B-0B43-8357-67827CF7DBEE}"/>
              </a:ext>
            </a:extLst>
          </p:cNvPr>
          <p:cNvSpPr/>
          <p:nvPr/>
        </p:nvSpPr>
        <p:spPr>
          <a:xfrm>
            <a:off x="8977129" y="2116602"/>
            <a:ext cx="762000" cy="226861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E211A-DEE2-4C49-8D26-2F2640F3BB4D}"/>
              </a:ext>
            </a:extLst>
          </p:cNvPr>
          <p:cNvSpPr txBox="1"/>
          <p:nvPr/>
        </p:nvSpPr>
        <p:spPr>
          <a:xfrm>
            <a:off x="9739130" y="2904590"/>
            <a:ext cx="2159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can reject the null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6059A-7042-764E-9070-A3E53A33CFE3}"/>
              </a:ext>
            </a:extLst>
          </p:cNvPr>
          <p:cNvSpPr txBox="1"/>
          <p:nvPr/>
        </p:nvSpPr>
        <p:spPr>
          <a:xfrm>
            <a:off x="293077" y="4985239"/>
            <a:ext cx="2567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cannot reject the null hypothesis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0F7A7-A88A-5F41-9014-3CCC720A34AF}"/>
              </a:ext>
            </a:extLst>
          </p:cNvPr>
          <p:cNvSpPr txBox="1"/>
          <p:nvPr/>
        </p:nvSpPr>
        <p:spPr>
          <a:xfrm>
            <a:off x="2042136" y="1218686"/>
            <a:ext cx="1033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H</a:t>
            </a:r>
            <a:r>
              <a:rPr lang="en-US" sz="2400" baseline="-25000" dirty="0">
                <a:latin typeface="Garamond" panose="02020404030301010803" pitchFamily="18" charset="0"/>
              </a:rPr>
              <a:t>0 : </a:t>
            </a:r>
            <a:r>
              <a:rPr lang="en-US" sz="2400" dirty="0">
                <a:latin typeface="Garamond" panose="02020404030301010803" pitchFamily="18" charset="0"/>
              </a:rPr>
              <a:t>There is no relationship between Status and the different IVs</a:t>
            </a:r>
            <a:endParaRPr lang="en-US" sz="2400" baseline="-25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6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DE6DA6-42CB-094D-9847-83273FC68DEB}"/>
              </a:ext>
            </a:extLst>
          </p:cNvPr>
          <p:cNvSpPr/>
          <p:nvPr/>
        </p:nvSpPr>
        <p:spPr>
          <a:xfrm>
            <a:off x="442217" y="489411"/>
            <a:ext cx="75873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Hypothesis Testing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Country and Main Categories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AB67500-D8B3-8846-A540-E5B3FEC8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780446"/>
            <a:ext cx="9178026" cy="3981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858B0-654B-AE42-87DA-7221C4EBF93A}"/>
              </a:ext>
            </a:extLst>
          </p:cNvPr>
          <p:cNvSpPr txBox="1"/>
          <p:nvPr/>
        </p:nvSpPr>
        <p:spPr>
          <a:xfrm>
            <a:off x="1771650" y="5993593"/>
            <a:ext cx="90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Can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12576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9BB5-F6BE-6143-839D-0530CB57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Data Splitting and Standardizing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8177-0A06-DE4B-83C4-D0385701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74" y="2385646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Define X and Y, splitting the data into train and test set</a:t>
            </a:r>
          </a:p>
          <a:p>
            <a:pPr marL="0" indent="0">
              <a:buNone/>
            </a:pPr>
            <a:endParaRPr lang="en-US" sz="3200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Scaling the Numerical Variables, Goal amount, pledged amount, Duration after splitting </a:t>
            </a:r>
          </a:p>
        </p:txBody>
      </p:sp>
    </p:spTree>
    <p:extLst>
      <p:ext uri="{BB962C8B-B14F-4D97-AF65-F5344CB8AC3E}">
        <p14:creationId xmlns:p14="http://schemas.microsoft.com/office/powerpoint/2010/main" val="58242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22417F9-648A-40B8-BFE6-C3092EDAD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17555" r="175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B488A-5BE7-C647-85E6-6FFD1BCF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8" y="1311153"/>
            <a:ext cx="9272061" cy="3989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Business Problem</a:t>
            </a:r>
            <a:br>
              <a:rPr lang="en-US" sz="2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How can the company </a:t>
            </a:r>
            <a:r>
              <a:rPr lang="en-US" b="1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Kickstarter</a:t>
            </a: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 increase the success rate of its projects over the next year</a:t>
            </a:r>
            <a:b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by spending resources on </a:t>
            </a:r>
            <a:r>
              <a:rPr lang="en-US" b="1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projects with the higher likelihood of success</a:t>
            </a: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? </a:t>
            </a:r>
            <a:b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endParaRPr lang="en-US" sz="26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6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34A5-FEBD-E641-8F2E-828040A6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369276"/>
            <a:ext cx="9905998" cy="19050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Modeling Strategies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Status (DV) is categorical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D5F15291-A12F-1D46-8E12-8FCEAE1D1EB1}"/>
              </a:ext>
            </a:extLst>
          </p:cNvPr>
          <p:cNvSpPr/>
          <p:nvPr/>
        </p:nvSpPr>
        <p:spPr>
          <a:xfrm>
            <a:off x="468921" y="1969475"/>
            <a:ext cx="4700954" cy="16177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Random Forest Classifier</a:t>
            </a:r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8F2BABD-3B4D-5D40-8464-4C25E09E9EE9}"/>
              </a:ext>
            </a:extLst>
          </p:cNvPr>
          <p:cNvSpPr/>
          <p:nvPr/>
        </p:nvSpPr>
        <p:spPr>
          <a:xfrm>
            <a:off x="6834556" y="4427527"/>
            <a:ext cx="4700954" cy="16177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Logistic Regression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F794C-64C5-434C-BFA4-14322071708C}"/>
              </a:ext>
            </a:extLst>
          </p:cNvPr>
          <p:cNvSpPr txBox="1"/>
          <p:nvPr/>
        </p:nvSpPr>
        <p:spPr>
          <a:xfrm>
            <a:off x="6646987" y="1535612"/>
            <a:ext cx="5076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Garamond" panose="02020404030301010803" pitchFamily="18" charset="0"/>
              </a:rPr>
              <a:t>Reduces overfitting in single decision trees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-   Quick prediction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-   Employs techniques to reduce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   variance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4DCF5D-DC74-9347-8065-9A908640BB21}"/>
              </a:ext>
            </a:extLst>
          </p:cNvPr>
          <p:cNvCxnSpPr>
            <a:cxnSpLocks/>
          </p:cNvCxnSpPr>
          <p:nvPr/>
        </p:nvCxnSpPr>
        <p:spPr>
          <a:xfrm>
            <a:off x="5169875" y="2747978"/>
            <a:ext cx="1266095" cy="17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32F630-3172-8147-9841-616F9E4D24AC}"/>
              </a:ext>
            </a:extLst>
          </p:cNvPr>
          <p:cNvSpPr txBox="1"/>
          <p:nvPr/>
        </p:nvSpPr>
        <p:spPr>
          <a:xfrm>
            <a:off x="762001" y="4427527"/>
            <a:ext cx="521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Garamond" panose="02020404030301010803" pitchFamily="18" charset="0"/>
              </a:rPr>
              <a:t>Efficient training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Garamond" panose="02020404030301010803" pitchFamily="18" charset="0"/>
              </a:rPr>
              <a:t>Coefficient size and direction of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	association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97BFDB-F47D-794E-AFB5-412D1E26270F}"/>
              </a:ext>
            </a:extLst>
          </p:cNvPr>
          <p:cNvCxnSpPr/>
          <p:nvPr/>
        </p:nvCxnSpPr>
        <p:spPr>
          <a:xfrm flipH="1">
            <a:off x="5334003" y="5249197"/>
            <a:ext cx="150055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099F-337D-B748-B314-3237F194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0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Model Metric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54D538-0580-DB44-98C9-831417FA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3472"/>
              </p:ext>
            </p:extLst>
          </p:nvPr>
        </p:nvGraphicFramePr>
        <p:xfrm>
          <a:off x="637320" y="1487267"/>
          <a:ext cx="10640280" cy="36729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3380">
                  <a:extLst>
                    <a:ext uri="{9D8B030D-6E8A-4147-A177-3AD203B41FA5}">
                      <a16:colId xmlns:a16="http://schemas.microsoft.com/office/drawing/2014/main" val="1342983232"/>
                    </a:ext>
                  </a:extLst>
                </a:gridCol>
                <a:gridCol w="1773380">
                  <a:extLst>
                    <a:ext uri="{9D8B030D-6E8A-4147-A177-3AD203B41FA5}">
                      <a16:colId xmlns:a16="http://schemas.microsoft.com/office/drawing/2014/main" val="1935404527"/>
                    </a:ext>
                  </a:extLst>
                </a:gridCol>
                <a:gridCol w="1773380">
                  <a:extLst>
                    <a:ext uri="{9D8B030D-6E8A-4147-A177-3AD203B41FA5}">
                      <a16:colId xmlns:a16="http://schemas.microsoft.com/office/drawing/2014/main" val="2941780037"/>
                    </a:ext>
                  </a:extLst>
                </a:gridCol>
                <a:gridCol w="1773380">
                  <a:extLst>
                    <a:ext uri="{9D8B030D-6E8A-4147-A177-3AD203B41FA5}">
                      <a16:colId xmlns:a16="http://schemas.microsoft.com/office/drawing/2014/main" val="795575121"/>
                    </a:ext>
                  </a:extLst>
                </a:gridCol>
                <a:gridCol w="1773380">
                  <a:extLst>
                    <a:ext uri="{9D8B030D-6E8A-4147-A177-3AD203B41FA5}">
                      <a16:colId xmlns:a16="http://schemas.microsoft.com/office/drawing/2014/main" val="1155407769"/>
                    </a:ext>
                  </a:extLst>
                </a:gridCol>
                <a:gridCol w="1773380">
                  <a:extLst>
                    <a:ext uri="{9D8B030D-6E8A-4147-A177-3AD203B41FA5}">
                      <a16:colId xmlns:a16="http://schemas.microsoft.com/office/drawing/2014/main" val="2398534201"/>
                    </a:ext>
                  </a:extLst>
                </a:gridCol>
              </a:tblGrid>
              <a:tr h="7986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Accuracy (before HP tuning)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Accuracy (after HP tuning)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F1 (before HP tuning)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F1(after HP tuning)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Mean CV score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167"/>
                  </a:ext>
                </a:extLst>
              </a:tr>
              <a:tr h="1212425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Random Forest Classifier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0.97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0.97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0.97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0.97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0.97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3207"/>
                  </a:ext>
                </a:extLst>
              </a:tr>
              <a:tr h="1454688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Logistic Regression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0.90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0.98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0.90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0.98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0.90</a:t>
                      </a: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855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F38E61-53DE-5042-912F-21935EEACF31}"/>
              </a:ext>
            </a:extLst>
          </p:cNvPr>
          <p:cNvSpPr txBox="1"/>
          <p:nvPr/>
        </p:nvSpPr>
        <p:spPr>
          <a:xfrm>
            <a:off x="2321168" y="5509846"/>
            <a:ext cx="974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Logistic Regression did better after hyperparameter tuning.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FC4B2-CF24-9E4D-A633-539B4DB4001D}"/>
              </a:ext>
            </a:extLst>
          </p:cNvPr>
          <p:cNvSpPr/>
          <p:nvPr/>
        </p:nvSpPr>
        <p:spPr>
          <a:xfrm>
            <a:off x="4067909" y="3657600"/>
            <a:ext cx="902676" cy="679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9DC50-162A-9C45-9516-447AA23B66C7}"/>
              </a:ext>
            </a:extLst>
          </p:cNvPr>
          <p:cNvSpPr/>
          <p:nvPr/>
        </p:nvSpPr>
        <p:spPr>
          <a:xfrm>
            <a:off x="7672754" y="3657600"/>
            <a:ext cx="902677" cy="679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BCB-39AC-9E4B-B24D-8E0D7A00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97" y="9378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Random Forest Classifier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A1FDB84-A9DD-CB43-B3F9-7ADF1BD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1686473"/>
            <a:ext cx="4662201" cy="4195981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BFA6CEAB-50F9-D440-A540-9EA98579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56" y="1686473"/>
            <a:ext cx="5179039" cy="41959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758ED6-76EA-714F-B8DC-86DE16842A8B}"/>
                  </a:ext>
                </a:extLst>
              </p14:cNvPr>
              <p14:cNvContentPartPr/>
              <p14:nvPr/>
            </p14:nvContentPartPr>
            <p14:xfrm>
              <a:off x="6402618" y="2137486"/>
              <a:ext cx="563040" cy="1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758ED6-76EA-714F-B8DC-86DE16842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618" y="2029846"/>
                <a:ext cx="67068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84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3A03-5AB2-4E44-B09C-EB22BFE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68" y="-10843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Logistic Regression 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993EEB4B-F640-9940-A1D9-CAF19F8C4D97}"/>
              </a:ext>
            </a:extLst>
          </p:cNvPr>
          <p:cNvSpPr/>
          <p:nvPr/>
        </p:nvSpPr>
        <p:spPr>
          <a:xfrm>
            <a:off x="502503" y="1509346"/>
            <a:ext cx="5053437" cy="1019907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Coefficient Table (before HP tuning</a:t>
            </a:r>
            <a:r>
              <a:rPr lang="en-US" dirty="0"/>
              <a:t>)</a:t>
            </a:r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696AC4C2-9022-1F42-94CF-EDCAED1D84C7}"/>
              </a:ext>
            </a:extLst>
          </p:cNvPr>
          <p:cNvSpPr/>
          <p:nvPr/>
        </p:nvSpPr>
        <p:spPr>
          <a:xfrm>
            <a:off x="6236674" y="1509346"/>
            <a:ext cx="5193325" cy="1019906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Coefficient Table (after HP tuning</a:t>
            </a:r>
            <a:r>
              <a:rPr lang="en-US" sz="2400" dirty="0"/>
              <a:t>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E17455-98AB-D746-B73D-185F2C58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38" y="2786916"/>
            <a:ext cx="4290614" cy="3585308"/>
          </a:xfrm>
          <a:prstGeom prst="rect">
            <a:avLst/>
          </a:prstGeom>
        </p:spPr>
      </p:pic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CDAF0C13-EB65-0A45-9F78-A77E85CB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60" y="2722383"/>
            <a:ext cx="4091354" cy="36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B9CD-9B78-AB4D-9F5B-22C60E9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45243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57EA-A11C-6A40-A233-B9B004C0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8" y="1750217"/>
            <a:ext cx="10750550" cy="4293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Random Forest </a:t>
            </a:r>
            <a:r>
              <a:rPr lang="en-US" sz="3200" dirty="0">
                <a:latin typeface="Garamond" panose="02020404030301010803" pitchFamily="18" charset="0"/>
              </a:rPr>
              <a:t>: Pledged amount – Most important variable </a:t>
            </a:r>
          </a:p>
          <a:p>
            <a:pPr marL="0" indent="0">
              <a:buNone/>
            </a:pPr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Logistic Regression</a:t>
            </a:r>
            <a:r>
              <a:rPr lang="en-US" sz="3200" dirty="0">
                <a:latin typeface="Garamond" panose="02020404030301010803" pitchFamily="18" charset="0"/>
              </a:rPr>
              <a:t>: Pledged Amount – Highest Positive Factor </a:t>
            </a:r>
          </a:p>
          <a:p>
            <a:pPr marL="0" indent="0">
              <a:buNone/>
            </a:pPr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Models show</a:t>
            </a:r>
            <a:r>
              <a:rPr lang="en-US" sz="3200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the pledged amount is the most important predictor of the success and failure</a:t>
            </a:r>
          </a:p>
        </p:txBody>
      </p:sp>
    </p:spTree>
    <p:extLst>
      <p:ext uri="{BB962C8B-B14F-4D97-AF65-F5344CB8AC3E}">
        <p14:creationId xmlns:p14="http://schemas.microsoft.com/office/powerpoint/2010/main" val="3114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488A-5BE7-C647-85E6-6FFD1BCF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4962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Possible Solutions 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Focus on increasing the </a:t>
            </a:r>
            <a:r>
              <a:rPr lang="en-US" b="1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pledged amount</a:t>
            </a: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 for its projects. 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aramond" panose="02020404030301010803" pitchFamily="18" charset="0"/>
              </a:rPr>
              <a:t>Better advertising of the projects irrespective of country or category will be helpful. </a:t>
            </a:r>
            <a:br>
              <a:rPr lang="en-US" sz="23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3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Graphic 3" descr="Brainstorm outline">
            <a:extLst>
              <a:ext uri="{FF2B5EF4-FFF2-40B4-BE49-F238E27FC236}">
                <a16:creationId xmlns:a16="http://schemas.microsoft.com/office/drawing/2014/main" id="{86DDC1BC-2095-4849-AF37-75406CF2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82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FB4-6DC1-3E4D-A82E-8B6ED8AC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Garamond" panose="02020404030301010803" pitchFamily="18" charset="0"/>
              </a:rPr>
              <a:t>Importance of the Business problem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8058293-EB5F-2C43-BF68-2974E943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39257"/>
            <a:ext cx="4585260" cy="7272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D241E-725D-7B4C-8983-B0A29B603A86}"/>
              </a:ext>
            </a:extLst>
          </p:cNvPr>
          <p:cNvSpPr txBox="1"/>
          <p:nvPr/>
        </p:nvSpPr>
        <p:spPr>
          <a:xfrm>
            <a:off x="4875539" y="6143625"/>
            <a:ext cx="6940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aramond" panose="02020404030301010803" pitchFamily="18" charset="0"/>
              </a:rPr>
              <a:t>Image credit: </a:t>
            </a:r>
            <a:r>
              <a:rPr lang="en-US" sz="1100" dirty="0">
                <a:latin typeface="Garamond" panose="02020404030301010803" pitchFamily="18" charset="0"/>
                <a:hlinkClick r:id="rId4"/>
              </a:rPr>
              <a:t>https://logos-world.net/kickstarter-logo/</a:t>
            </a:r>
            <a:r>
              <a:rPr lang="en-US" sz="1100" dirty="0">
                <a:latin typeface="Garamond" panose="02020404030301010803" pitchFamily="18" charset="0"/>
              </a:rPr>
              <a:t>; </a:t>
            </a:r>
            <a:r>
              <a:rPr lang="en-US" sz="1100" dirty="0">
                <a:latin typeface="Garamond" panose="02020404030301010803" pitchFamily="18" charset="0"/>
                <a:hlinkClick r:id="rId5"/>
              </a:rPr>
              <a:t>https://seeklogo.com/vector-logo/306543/indiegogo</a:t>
            </a:r>
            <a:r>
              <a:rPr lang="en-US" sz="1100" dirty="0">
                <a:latin typeface="Garamond" panose="02020404030301010803" pitchFamily="18" charset="0"/>
              </a:rPr>
              <a:t> https://</a:t>
            </a:r>
            <a:r>
              <a:rPr lang="en-US" sz="1100" dirty="0" err="1">
                <a:latin typeface="Garamond" panose="02020404030301010803" pitchFamily="18" charset="0"/>
              </a:rPr>
              <a:t>www.investopedia.com</a:t>
            </a:r>
            <a:r>
              <a:rPr lang="en-US" sz="1100" dirty="0">
                <a:latin typeface="Garamond" panose="02020404030301010803" pitchFamily="18" charset="0"/>
              </a:rPr>
              <a:t>/best-crowdfunding-platforms-5079933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A04191E-BB8D-D746-AE2D-513B70C9B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105" y="1769309"/>
            <a:ext cx="1879600" cy="1181100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AB0792-58FD-3943-9E37-AE052226E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274" y="1996243"/>
            <a:ext cx="2222099" cy="727232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BBD13C3-2FBF-7F4A-BD89-57F9F299C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2376" y="3390527"/>
            <a:ext cx="2462212" cy="1034129"/>
          </a:xfrm>
          <a:prstGeom prst="rect">
            <a:avLst/>
          </a:prstGeom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92012F-6867-7942-8845-15A3A3687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0070" y="4799031"/>
            <a:ext cx="2736843" cy="8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3CFE-A6CD-1F40-ACCC-3E0F6C29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Data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52D04-DA6B-45B8-9269-C254B270E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24285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9D1-3757-644D-B21C-DD732D1C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0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  <a:latin typeface="Garamond" panose="02020404030301010803" pitchFamily="18" charset="0"/>
              </a:rPr>
              <a:t>Data Wrangling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6384-A2DD-8145-8EBB-53805CF2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952500"/>
            <a:ext cx="5545137" cy="312420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1" cap="none" dirty="0">
                <a:effectLst/>
                <a:latin typeface="Garamond" panose="02020404030301010803" pitchFamily="18" charset="0"/>
              </a:rPr>
              <a:t>Years 2009-2019</a:t>
            </a:r>
          </a:p>
          <a:p>
            <a:pPr>
              <a:buFontTx/>
              <a:buChar char="-"/>
            </a:pPr>
            <a:r>
              <a:rPr lang="en-US" sz="2800" b="1" cap="none" dirty="0">
                <a:effectLst/>
                <a:latin typeface="Garamond" panose="02020404030301010803" pitchFamily="18" charset="0"/>
              </a:rPr>
              <a:t>500,000 rows after combining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26FD1-1084-EE42-9DC8-19EEA1A1D4C3}"/>
              </a:ext>
            </a:extLst>
          </p:cNvPr>
          <p:cNvSpPr txBox="1">
            <a:spLocks/>
          </p:cNvSpPr>
          <p:nvPr/>
        </p:nvSpPr>
        <p:spPr>
          <a:xfrm>
            <a:off x="6408737" y="3048001"/>
            <a:ext cx="55451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cap="none" dirty="0">
                <a:effectLst/>
                <a:latin typeface="Garamond" panose="02020404030301010803" pitchFamily="18" charset="0"/>
              </a:rPr>
              <a:t>Remove duplicated observations</a:t>
            </a:r>
          </a:p>
          <a:p>
            <a:pPr>
              <a:buFontTx/>
              <a:buChar char="-"/>
            </a:pPr>
            <a:r>
              <a:rPr lang="en-US" sz="2400" b="1" cap="none" dirty="0">
                <a:effectLst/>
                <a:latin typeface="Garamond" panose="02020404030301010803" pitchFamily="18" charset="0"/>
              </a:rPr>
              <a:t>Dropped columns – no analytical importance</a:t>
            </a:r>
          </a:p>
          <a:p>
            <a:pPr>
              <a:buFontTx/>
              <a:buChar char="-"/>
            </a:pPr>
            <a:r>
              <a:rPr lang="en-US" sz="2400" b="1" cap="none" dirty="0">
                <a:effectLst/>
                <a:latin typeface="Garamond" panose="02020404030301010803" pitchFamily="18" charset="0"/>
              </a:rPr>
              <a:t>Extracted values</a:t>
            </a:r>
          </a:p>
          <a:p>
            <a:pPr>
              <a:buFontTx/>
              <a:buChar char="-"/>
            </a:pPr>
            <a:r>
              <a:rPr lang="en-US" sz="2400" b="1" cap="none" dirty="0">
                <a:effectLst/>
                <a:latin typeface="Garamond" panose="02020404030301010803" pitchFamily="18" charset="0"/>
              </a:rPr>
              <a:t>Imputed/removed null values</a:t>
            </a:r>
          </a:p>
          <a:p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25245145-85A5-8943-86FC-450C3C605998}"/>
              </a:ext>
            </a:extLst>
          </p:cNvPr>
          <p:cNvSpPr/>
          <p:nvPr/>
        </p:nvSpPr>
        <p:spPr>
          <a:xfrm>
            <a:off x="6551613" y="1383506"/>
            <a:ext cx="4952999" cy="1243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" pitchFamily="2" charset="0"/>
            </a:endParaRP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Step 1: Exploring and Combining the dataset</a:t>
            </a:r>
          </a:p>
          <a:p>
            <a:pPr algn="ctr"/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365A6202-D461-894D-9D63-E5BDEB3EC4EB}"/>
              </a:ext>
            </a:extLst>
          </p:cNvPr>
          <p:cNvSpPr/>
          <p:nvPr/>
        </p:nvSpPr>
        <p:spPr>
          <a:xfrm>
            <a:off x="388938" y="3860006"/>
            <a:ext cx="4397376" cy="1243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" pitchFamily="2" charset="0"/>
            </a:endParaRP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Step 2: Cleaning the dataset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F2443-A662-F24C-BD87-045547BE8BD9}"/>
              </a:ext>
            </a:extLst>
          </p:cNvPr>
          <p:cNvCxnSpPr/>
          <p:nvPr/>
        </p:nvCxnSpPr>
        <p:spPr>
          <a:xfrm flipH="1">
            <a:off x="4614863" y="2005012"/>
            <a:ext cx="1600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9FE95-78E4-0143-B554-F2FB1979FDEB}"/>
              </a:ext>
            </a:extLst>
          </p:cNvPr>
          <p:cNvCxnSpPr>
            <a:cxnSpLocks/>
          </p:cNvCxnSpPr>
          <p:nvPr/>
        </p:nvCxnSpPr>
        <p:spPr>
          <a:xfrm>
            <a:off x="4943475" y="4481512"/>
            <a:ext cx="146526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717-9F63-DF46-A648-67A02419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Descriptive Statistics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cap="none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Numerical columns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72C38A8-35FA-094C-9129-05A4196DF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00274"/>
            <a:ext cx="9567028" cy="3909108"/>
          </a:xfrm>
        </p:spPr>
      </p:pic>
    </p:spTree>
    <p:extLst>
      <p:ext uri="{BB962C8B-B14F-4D97-AF65-F5344CB8AC3E}">
        <p14:creationId xmlns:p14="http://schemas.microsoft.com/office/powerpoint/2010/main" val="37426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F110FD3-6213-5544-8335-61815BABF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627" y="2069543"/>
            <a:ext cx="7078745" cy="429109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790A4A-0A9B-9F4B-A1FE-92C0CC60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4" y="295273"/>
            <a:ext cx="9905998" cy="10620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Exploratory Data Analysis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69EBB7-32EC-C448-9E35-2750CFB7428C}"/>
              </a:ext>
            </a:extLst>
          </p:cNvPr>
          <p:cNvSpPr txBox="1">
            <a:spLocks/>
          </p:cNvSpPr>
          <p:nvPr/>
        </p:nvSpPr>
        <p:spPr>
          <a:xfrm>
            <a:off x="519114" y="1195624"/>
            <a:ext cx="9905998" cy="1062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cap="non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Target Variable: Status of the Project</a:t>
            </a:r>
            <a:br>
              <a:rPr lang="en-US" sz="2400" b="1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24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E6F721-7288-8440-8379-4E0186D5DA91}"/>
              </a:ext>
            </a:extLst>
          </p:cNvPr>
          <p:cNvSpPr txBox="1">
            <a:spLocks/>
          </p:cNvSpPr>
          <p:nvPr/>
        </p:nvSpPr>
        <p:spPr>
          <a:xfrm>
            <a:off x="271463" y="676747"/>
            <a:ext cx="5576886" cy="43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cap="none" dirty="0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Feature 1: Goal Amount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7EA89-AE9A-CB49-9D9B-D838A30AA766}"/>
              </a:ext>
            </a:extLst>
          </p:cNvPr>
          <p:cNvSpPr txBox="1">
            <a:spLocks/>
          </p:cNvSpPr>
          <p:nvPr/>
        </p:nvSpPr>
        <p:spPr>
          <a:xfrm>
            <a:off x="6343651" y="638411"/>
            <a:ext cx="5576886" cy="43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cap="none" dirty="0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Feature 2: Pledged Amount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736E31-D597-FB41-8D21-BF1AECF6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0" y="1282700"/>
            <a:ext cx="5177334" cy="21463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7707695-AA24-BE4F-8652-86192D84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7" y="3900488"/>
            <a:ext cx="5189587" cy="228076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96474B3-C951-B441-ADFD-C4610B4B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1" y="1282700"/>
            <a:ext cx="5490951" cy="21463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2DCDECE-DBA3-7D49-954D-F43267E0B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778" y="3900488"/>
            <a:ext cx="5624758" cy="23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{87A06F7A-8FB9-C14C-A673-723579D1788D}tf10001063</Template>
  <TotalTime>281</TotalTime>
  <Words>598</Words>
  <Application>Microsoft Macintosh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Garamond</vt:lpstr>
      <vt:lpstr>Times</vt:lpstr>
      <vt:lpstr>Mesh</vt:lpstr>
      <vt:lpstr>Kickstarter Projects   predicting Success and Failure</vt:lpstr>
      <vt:lpstr>Business Problem  How can the company Kickstarter increase the success rate of its projects over the next year by spending resources on projects with the higher likelihood of success?  </vt:lpstr>
      <vt:lpstr>Possible Solutions    Focus on increasing the pledged amount for its projects.   Better advertising of the projects irrespective of country or category will be helpful.  </vt:lpstr>
      <vt:lpstr>Importance of the Business problem</vt:lpstr>
      <vt:lpstr>Data </vt:lpstr>
      <vt:lpstr>Data Wrangling </vt:lpstr>
      <vt:lpstr>Descriptive Statistics Numerical columns </vt:lpstr>
      <vt:lpstr>Exploratory Data Analysis </vt:lpstr>
      <vt:lpstr>PowerPoint Presentation</vt:lpstr>
      <vt:lpstr>PowerPoint Presentation</vt:lpstr>
      <vt:lpstr>PowerPoint Presentation</vt:lpstr>
      <vt:lpstr>Relationship Between Variables</vt:lpstr>
      <vt:lpstr>PowerPoint Presentation</vt:lpstr>
      <vt:lpstr>PowerPoint Presentation</vt:lpstr>
      <vt:lpstr>PowerPoint Presentation</vt:lpstr>
      <vt:lpstr>PowerPoint Presentation</vt:lpstr>
      <vt:lpstr>Hypothesis Testing </vt:lpstr>
      <vt:lpstr>PowerPoint Presentation</vt:lpstr>
      <vt:lpstr>Data Splitting and Standardizing</vt:lpstr>
      <vt:lpstr>Modeling Strategies  Status (DV) is categorical</vt:lpstr>
      <vt:lpstr>Model Metric</vt:lpstr>
      <vt:lpstr>Random Forest Classifier</vt:lpstr>
      <vt:lpstr>Logistic Regression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Projects  predicting Success and Failure</dc:title>
  <dc:creator>Adhikari, Shikshya</dc:creator>
  <cp:lastModifiedBy>Adhikari, Shikshya</cp:lastModifiedBy>
  <cp:revision>6</cp:revision>
  <dcterms:created xsi:type="dcterms:W3CDTF">2022-01-31T19:12:45Z</dcterms:created>
  <dcterms:modified xsi:type="dcterms:W3CDTF">2022-02-01T19:33:47Z</dcterms:modified>
</cp:coreProperties>
</file>