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4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6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8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4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2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1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2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5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Little History of a Big Mountain | Whitefish Montana Lodging, Dining, and  Official Visitor Information">
            <a:extLst>
              <a:ext uri="{FF2B5EF4-FFF2-40B4-BE49-F238E27FC236}">
                <a16:creationId xmlns:a16="http://schemas.microsoft.com/office/drawing/2014/main" id="{7E84971E-69BE-6B48-8C50-FE264042A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5" r="506"/>
          <a:stretch/>
        </p:blipFill>
        <p:spPr bwMode="auto">
          <a:xfrm>
            <a:off x="20" y="-12678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A92C-5202-2243-8F12-1B27F83BB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Big Mountain Resort – Increasing Ticket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935B-F20B-6542-9A64-08E0B35E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Executive Presentation</a:t>
            </a:r>
          </a:p>
        </p:txBody>
      </p:sp>
      <p:cxnSp>
        <p:nvCxnSpPr>
          <p:cNvPr id="141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B097C-2E66-4748-B157-B12F97CC087D}"/>
              </a:ext>
            </a:extLst>
          </p:cNvPr>
          <p:cNvSpPr txBox="1"/>
          <p:nvPr/>
        </p:nvSpPr>
        <p:spPr>
          <a:xfrm>
            <a:off x="643467" y="5876303"/>
            <a:ext cx="880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Pic Credit: https://</a:t>
            </a:r>
            <a:r>
              <a:rPr lang="en-US" sz="1200" dirty="0" err="1">
                <a:solidFill>
                  <a:schemeClr val="bg1"/>
                </a:solidFill>
              </a:rPr>
              <a:t>explorewhitefish.com</a:t>
            </a:r>
            <a:r>
              <a:rPr lang="en-US" sz="1200" dirty="0">
                <a:solidFill>
                  <a:schemeClr val="bg1"/>
                </a:solidFill>
              </a:rPr>
              <a:t>/entries/a-little-history-of-a-big-mountain/a9b38eb2-0dd9-4fac-9d6c-077f3ed75846</a:t>
            </a:r>
          </a:p>
        </p:txBody>
      </p:sp>
    </p:spTree>
    <p:extLst>
      <p:ext uri="{BB962C8B-B14F-4D97-AF65-F5344CB8AC3E}">
        <p14:creationId xmlns:p14="http://schemas.microsoft.com/office/powerpoint/2010/main" val="209095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F2DAA-168C-354E-96C9-B8431C7D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100" dirty="0"/>
              <a:t>Problem</a:t>
            </a:r>
            <a:r>
              <a:rPr lang="en-US" sz="3100" b="1" dirty="0"/>
              <a:t> </a:t>
            </a:r>
            <a:r>
              <a:rPr lang="en-US" sz="3100" dirty="0"/>
              <a:t>Identification</a:t>
            </a:r>
            <a:br>
              <a:rPr lang="en-US" sz="3100" dirty="0"/>
            </a:br>
            <a:br>
              <a:rPr lang="en-US" sz="1200" dirty="0"/>
            </a:br>
            <a:br>
              <a:rPr lang="en-US" sz="2000" dirty="0"/>
            </a:br>
            <a:endParaRPr lang="en-US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5116-3D3C-4C45-9C04-8DE5F57C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How can Big Mountain resort increase its revenue by 10% over the next year by reducing the operational costs by closing some facilities and increasing the ticket prices by utilizing other facilities?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sustainable business investment strategy:</a:t>
            </a:r>
          </a:p>
          <a:p>
            <a:pPr lvl="1">
              <a:buFontTx/>
              <a:buChar char="-"/>
            </a:pPr>
            <a:r>
              <a:rPr lang="en-US" b="1" dirty="0"/>
              <a:t>Reducing operation cost</a:t>
            </a:r>
          </a:p>
          <a:p>
            <a:pPr lvl="1">
              <a:buFontTx/>
              <a:buChar char="-"/>
            </a:pPr>
            <a:r>
              <a:rPr lang="en-US" b="1" dirty="0"/>
              <a:t>Increasing ticket prices by utilizing facilities </a:t>
            </a:r>
          </a:p>
          <a:p>
            <a:pPr lvl="1">
              <a:buFontTx/>
              <a:buChar char="-"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028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7F70-4382-5A46-A513-B8A85D033D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4327" y="242888"/>
            <a:ext cx="6643686" cy="2868612"/>
          </a:xfrm>
        </p:spPr>
        <p:txBody>
          <a:bodyPr vert="horz" lIns="0" tIns="45720" rIns="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Key Findings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 Modelled price = $96.52; actual price = $81.00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b="1" dirty="0"/>
              <a:t> Vertical Drop, Fast Quads, Total Chairs, Runs, Snow Making Area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dirty="0"/>
              <a:t> Positively correlated with ticket price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E7450C-801C-354A-81C9-8A25392458FB}"/>
              </a:ext>
            </a:extLst>
          </p:cNvPr>
          <p:cNvSpPr txBox="1">
            <a:spLocks/>
          </p:cNvSpPr>
          <p:nvPr/>
        </p:nvSpPr>
        <p:spPr>
          <a:xfrm>
            <a:off x="3097909" y="3488499"/>
            <a:ext cx="7720208" cy="286861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b="1" dirty="0"/>
              <a:t>Recommendations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000" dirty="0"/>
              <a:t> A run, vertical drop - 150 ft, add. chair lift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increase in price by $1.07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Total increase :  $1,876,812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2000" dirty="0"/>
              <a:t> Operation cost reduced by closing runs: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1 run – no affect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2-3 – decrease, no effect if 4-5 closes down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6 – sig. decrease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dirty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79D6EA1-7094-E544-A788-A0F8B40DF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1" y="592921"/>
            <a:ext cx="5052068" cy="25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F2DAA-168C-354E-96C9-B8431C7D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100" dirty="0"/>
              <a:t>Modeling Results and Analysis </a:t>
            </a:r>
            <a:br>
              <a:rPr lang="en-US" sz="3100" dirty="0"/>
            </a:br>
            <a:br>
              <a:rPr lang="en-US" sz="1200" dirty="0"/>
            </a:br>
            <a:br>
              <a:rPr lang="en-US" sz="2000" dirty="0"/>
            </a:br>
            <a:endParaRPr lang="en-US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5116-3D3C-4C45-9C04-8DE5F57C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 lvl="1">
              <a:buFontTx/>
              <a:buChar char="-"/>
            </a:pPr>
            <a:r>
              <a:rPr lang="en-US" sz="2400" b="1" dirty="0"/>
              <a:t>Developed and ran two models: </a:t>
            </a:r>
          </a:p>
          <a:p>
            <a:pPr lvl="2">
              <a:buFontTx/>
              <a:buChar char="-"/>
            </a:pPr>
            <a:r>
              <a:rPr lang="en-US" sz="2000" b="1" dirty="0"/>
              <a:t>the linear regression model </a:t>
            </a:r>
          </a:p>
          <a:p>
            <a:pPr lvl="2">
              <a:buFontTx/>
              <a:buChar char="-"/>
            </a:pPr>
            <a:r>
              <a:rPr lang="en-US" sz="2000" b="1" dirty="0"/>
              <a:t>the random forest model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lvl="1">
              <a:buFontTx/>
              <a:buChar char="-"/>
            </a:pPr>
            <a:r>
              <a:rPr lang="en-US" sz="2000" b="1" dirty="0"/>
              <a:t>Both models indicated the following to have the biggest impact: vertical drop, fast quads, and snow making area. </a:t>
            </a:r>
          </a:p>
          <a:p>
            <a:pPr lvl="2">
              <a:buFontTx/>
              <a:buChar char="-"/>
            </a:pPr>
            <a:r>
              <a:rPr lang="en-US" sz="1800" b="1" dirty="0"/>
              <a:t>Additionally, Runs - in the </a:t>
            </a:r>
            <a:r>
              <a:rPr lang="en-US" sz="1800" dirty="0"/>
              <a:t>linear model</a:t>
            </a:r>
          </a:p>
          <a:p>
            <a:pPr lvl="2">
              <a:buFontTx/>
              <a:buChar char="-"/>
            </a:pPr>
            <a:r>
              <a:rPr lang="en-US" sz="1800" b="1" dirty="0"/>
              <a:t> Total chairs - in the random forest model </a:t>
            </a:r>
          </a:p>
          <a:p>
            <a:pPr marL="201168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014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79A1-5CB6-404E-A9A4-34D36FBC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D77F-08FD-074F-A8CB-40F2F46D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were positively correlated with the ticket price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BA052B3-DE1E-4E45-BA92-F4CA0C836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88" y="2735121"/>
            <a:ext cx="2875137" cy="155325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FFE1A5-658B-354C-90C3-2FF392DA5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40" y="2682679"/>
            <a:ext cx="3003551" cy="1658135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CFB5B20-0A5F-C944-A405-172946B19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92" y="2655699"/>
            <a:ext cx="2837036" cy="154660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8FE2918-799A-C241-AC2B-48B3EBAEC2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5" y="4412642"/>
            <a:ext cx="3003551" cy="161114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431BAD8-AB08-DF4F-BF88-EEA2AB76A7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96" y="4467961"/>
            <a:ext cx="3003550" cy="15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9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F2DAA-168C-354E-96C9-B8431C7D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45" y="643465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100" dirty="0"/>
              <a:t>Modeling Results and Analysis </a:t>
            </a:r>
            <a:br>
              <a:rPr lang="en-US" sz="3100" dirty="0"/>
            </a:br>
            <a:br>
              <a:rPr lang="en-US" sz="3100" dirty="0"/>
            </a:br>
            <a:r>
              <a:rPr lang="en-US" sz="2000" dirty="0"/>
              <a:t>The resort’s imp. features do well in comparison</a:t>
            </a:r>
            <a:br>
              <a:rPr lang="en-US" sz="3200" b="1" dirty="0"/>
            </a:br>
            <a:br>
              <a:rPr lang="en-US" sz="3100" dirty="0"/>
            </a:br>
            <a:br>
              <a:rPr lang="en-US" sz="1200" dirty="0"/>
            </a:br>
            <a:br>
              <a:rPr lang="en-US" sz="2000" dirty="0"/>
            </a:br>
            <a:endParaRPr lang="en-US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5116-3D3C-4C45-9C04-8DE5F57C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09" y="102568"/>
            <a:ext cx="6818427" cy="5470462"/>
          </a:xfrm>
        </p:spPr>
        <p:txBody>
          <a:bodyPr anchor="ctr">
            <a:normAutofit/>
          </a:bodyPr>
          <a:lstStyle/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CAF055C-3445-E049-8DCD-64886C73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18" y="849809"/>
            <a:ext cx="5097336" cy="257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B952F-83ED-3B48-AE4F-FA88F68B754F}"/>
              </a:ext>
            </a:extLst>
          </p:cNvPr>
          <p:cNvSpPr txBox="1"/>
          <p:nvPr/>
        </p:nvSpPr>
        <p:spPr>
          <a:xfrm>
            <a:off x="8274187" y="1643063"/>
            <a:ext cx="359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drop – higher end than other resorts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EA390B6-06E9-F644-9467-6DC6690BC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17" y="3838792"/>
            <a:ext cx="5177269" cy="2551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68656-9732-ED41-8A82-852BBC1F6B60}"/>
              </a:ext>
            </a:extLst>
          </p:cNvPr>
          <p:cNvSpPr txBox="1"/>
          <p:nvPr/>
        </p:nvSpPr>
        <p:spPr>
          <a:xfrm>
            <a:off x="8437073" y="4655731"/>
            <a:ext cx="359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 making area – very high up</a:t>
            </a:r>
          </a:p>
        </p:txBody>
      </p:sp>
    </p:spTree>
    <p:extLst>
      <p:ext uri="{BB962C8B-B14F-4D97-AF65-F5344CB8AC3E}">
        <p14:creationId xmlns:p14="http://schemas.microsoft.com/office/powerpoint/2010/main" val="35932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C79A1-5CB6-404E-A9A4-34D36FBC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5273" y="5530924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Modeling Results and Analysis</a:t>
            </a:r>
          </a:p>
        </p:txBody>
      </p:sp>
      <p:pic>
        <p:nvPicPr>
          <p:cNvPr id="14" name="Picture 13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FFEA1D42-9713-404F-BEB9-ED843D3A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3" y="1055406"/>
            <a:ext cx="5767780" cy="2667596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E1E6CED-8C31-4A40-99F9-60E4CF9C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84" y="-3772"/>
            <a:ext cx="5130778" cy="253973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BC325A-10E4-334E-A8F5-C1606FCD5995}"/>
              </a:ext>
            </a:extLst>
          </p:cNvPr>
          <p:cNvSpPr txBox="1"/>
          <p:nvPr/>
        </p:nvSpPr>
        <p:spPr>
          <a:xfrm>
            <a:off x="1084655" y="3916020"/>
            <a:ext cx="4487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Fast quads – has 3, with rare higher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80641-29F9-D148-91F9-DDB6CA584EBD}"/>
              </a:ext>
            </a:extLst>
          </p:cNvPr>
          <p:cNvSpPr txBox="1"/>
          <p:nvPr/>
        </p:nvSpPr>
        <p:spPr>
          <a:xfrm>
            <a:off x="7096790" y="2467876"/>
            <a:ext cx="448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chairs– resort has high # of total chairs</a:t>
            </a:r>
          </a:p>
          <a:p>
            <a:endParaRPr lang="en-US" sz="1600" dirty="0"/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AAA36BE1-9D51-7247-B94D-6A592D32B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66" y="2962149"/>
            <a:ext cx="4763384" cy="26424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E0EAE3-E777-9A45-9525-38C23E98777A}"/>
              </a:ext>
            </a:extLst>
          </p:cNvPr>
          <p:cNvSpPr txBox="1"/>
          <p:nvPr/>
        </p:nvSpPr>
        <p:spPr>
          <a:xfrm>
            <a:off x="6952366" y="5815050"/>
            <a:ext cx="48897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Total runs– resort has higher # of total chairs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02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F2DAA-168C-354E-96C9-B8431C7D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100" dirty="0"/>
              <a:t>Summary &amp;</a:t>
            </a:r>
            <a:br>
              <a:rPr lang="en-US" sz="3100" dirty="0"/>
            </a:br>
            <a:r>
              <a:rPr lang="en-US" sz="3100" dirty="0"/>
              <a:t>Conclusion</a:t>
            </a:r>
            <a:br>
              <a:rPr lang="en-US" sz="3100" dirty="0"/>
            </a:br>
            <a:br>
              <a:rPr lang="en-US" sz="1200" dirty="0"/>
            </a:br>
            <a:br>
              <a:rPr lang="en-US" sz="2000" dirty="0"/>
            </a:br>
            <a:endParaRPr lang="en-US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5116-3D3C-4C45-9C04-8DE5F57C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 marL="201168" lvl="1" indent="0">
              <a:buNone/>
            </a:pPr>
            <a:r>
              <a:rPr lang="en-US" b="1" dirty="0"/>
              <a:t>Big Mountain Resort has significant facilities that can be capitalized to increase ticket prices!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The resort has more important facilities than its competitors!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The resort currently charges less money than its competitors.  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Even with some buffer (mean absolute error) of ~$10 USD, prices can increase </a:t>
            </a:r>
          </a:p>
        </p:txBody>
      </p:sp>
    </p:spTree>
    <p:extLst>
      <p:ext uri="{BB962C8B-B14F-4D97-AF65-F5344CB8AC3E}">
        <p14:creationId xmlns:p14="http://schemas.microsoft.com/office/powerpoint/2010/main" val="434597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365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RetrospectVTI</vt:lpstr>
      <vt:lpstr>Big Mountain Resort – Increasing Ticket Prices</vt:lpstr>
      <vt:lpstr>Problem Identification   </vt:lpstr>
      <vt:lpstr>PowerPoint Presentation</vt:lpstr>
      <vt:lpstr>Modeling Results and Analysis    </vt:lpstr>
      <vt:lpstr>Modeling Results and Analysis</vt:lpstr>
      <vt:lpstr>Modeling Results and Analysis   The resort’s imp. features do well in comparison    </vt:lpstr>
      <vt:lpstr>Modeling Results and Analysis</vt:lpstr>
      <vt:lpstr>Summary &amp; Conclusion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– Increasing Ticket Prices</dc:title>
  <dc:creator>Adhikari, Shikshya</dc:creator>
  <cp:lastModifiedBy>Adhikari, Shikshya</cp:lastModifiedBy>
  <cp:revision>2</cp:revision>
  <dcterms:created xsi:type="dcterms:W3CDTF">2021-09-28T18:36:19Z</dcterms:created>
  <dcterms:modified xsi:type="dcterms:W3CDTF">2021-09-28T20:40:44Z</dcterms:modified>
</cp:coreProperties>
</file>