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523"/>
  </p:normalViewPr>
  <p:slideViewPr>
    <p:cSldViewPr snapToGrid="0" snapToObjects="1">
      <p:cViewPr varScale="1">
        <p:scale>
          <a:sx n="78" d="100"/>
          <a:sy n="78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151A83-604D-4C0D-8505-BB631824530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06D9F8-FD0C-4B2F-A18C-F17B808E4C40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Google: Category, Rating, Reviews, Price </a:t>
          </a:r>
        </a:p>
      </dgm:t>
    </dgm:pt>
    <dgm:pt modelId="{136ABA50-6D50-4F87-B9AA-079D9563B1C6}" type="parTrans" cxnId="{B9D57C15-F2F9-4B99-8C99-144E625FA9FB}">
      <dgm:prSet/>
      <dgm:spPr/>
      <dgm:t>
        <a:bodyPr/>
        <a:lstStyle/>
        <a:p>
          <a:endParaRPr lang="en-US"/>
        </a:p>
      </dgm:t>
    </dgm:pt>
    <dgm:pt modelId="{F89748ED-94A6-4F93-9B7D-2617CD339A7D}" type="sibTrans" cxnId="{B9D57C15-F2F9-4B99-8C99-144E625FA9FB}">
      <dgm:prSet/>
      <dgm:spPr/>
      <dgm:t>
        <a:bodyPr/>
        <a:lstStyle/>
        <a:p>
          <a:endParaRPr lang="en-US"/>
        </a:p>
      </dgm:t>
    </dgm:pt>
    <dgm:pt modelId="{F970E026-DE0D-4E52-AEBC-717EB29555C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Apple: </a:t>
          </a:r>
          <a:r>
            <a:rPr lang="en-US" dirty="0" err="1"/>
            <a:t>Prime_Genre</a:t>
          </a:r>
          <a:r>
            <a:rPr lang="en-US" dirty="0"/>
            <a:t>, </a:t>
          </a:r>
          <a:r>
            <a:rPr lang="en-US" dirty="0" err="1"/>
            <a:t>User_Rating</a:t>
          </a:r>
          <a:r>
            <a:rPr lang="en-US" dirty="0"/>
            <a:t>, </a:t>
          </a:r>
          <a:r>
            <a:rPr lang="en-US" dirty="0" err="1"/>
            <a:t>Rating_Count_Tot</a:t>
          </a:r>
          <a:r>
            <a:rPr lang="en-US" dirty="0"/>
            <a:t>, Price </a:t>
          </a:r>
        </a:p>
      </dgm:t>
    </dgm:pt>
    <dgm:pt modelId="{0B6FE9CA-40E9-49B9-9BFF-A4BDF6824CB4}" type="parTrans" cxnId="{47D73944-6CD8-46E8-BCE8-3B79DEB2EE15}">
      <dgm:prSet/>
      <dgm:spPr/>
      <dgm:t>
        <a:bodyPr/>
        <a:lstStyle/>
        <a:p>
          <a:endParaRPr lang="en-US"/>
        </a:p>
      </dgm:t>
    </dgm:pt>
    <dgm:pt modelId="{49AEB29D-41A0-4345-BC70-8D1BEA88F6C8}" type="sibTrans" cxnId="{47D73944-6CD8-46E8-BCE8-3B79DEB2EE15}">
      <dgm:prSet/>
      <dgm:spPr/>
      <dgm:t>
        <a:bodyPr/>
        <a:lstStyle/>
        <a:p>
          <a:endParaRPr lang="en-US"/>
        </a:p>
      </dgm:t>
    </dgm:pt>
    <dgm:pt modelId="{BFBEB0F8-7B79-4310-81C5-6252B0CC02DD}">
      <dgm:prSet/>
      <dgm:spPr>
        <a:solidFill>
          <a:schemeClr val="accent2"/>
        </a:solidFill>
      </dgm:spPr>
      <dgm:t>
        <a:bodyPr/>
        <a:lstStyle/>
        <a:p>
          <a:r>
            <a:rPr lang="en-US"/>
            <a:t>Cleaning Data: </a:t>
          </a:r>
        </a:p>
      </dgm:t>
    </dgm:pt>
    <dgm:pt modelId="{3F776383-FA23-4EF4-9451-69A773FC0A99}" type="parTrans" cxnId="{082056DB-3432-41DC-A075-13D6DD05BDCC}">
      <dgm:prSet/>
      <dgm:spPr/>
      <dgm:t>
        <a:bodyPr/>
        <a:lstStyle/>
        <a:p>
          <a:endParaRPr lang="en-US"/>
        </a:p>
      </dgm:t>
    </dgm:pt>
    <dgm:pt modelId="{49819DAC-EA9B-4942-AEC0-3E56B4CF18DE}" type="sibTrans" cxnId="{082056DB-3432-41DC-A075-13D6DD05BDCC}">
      <dgm:prSet/>
      <dgm:spPr/>
      <dgm:t>
        <a:bodyPr/>
        <a:lstStyle/>
        <a:p>
          <a:endParaRPr lang="en-US"/>
        </a:p>
      </dgm:t>
    </dgm:pt>
    <dgm:pt modelId="{37D5CE17-83B3-4AA9-A0CC-5400D0F1725C}">
      <dgm:prSet/>
      <dgm:spPr>
        <a:ln>
          <a:solidFill>
            <a:schemeClr val="accent2"/>
          </a:solidFill>
        </a:ln>
      </dgm:spPr>
      <dgm:t>
        <a:bodyPr/>
        <a:lstStyle/>
        <a:p>
          <a:r>
            <a:rPr lang="en-US" dirty="0">
              <a:solidFill>
                <a:schemeClr val="accent2">
                  <a:lumMod val="75000"/>
                </a:schemeClr>
              </a:solidFill>
              <a:latin typeface="Garamond" panose="02020404030301010803" pitchFamily="18" charset="0"/>
            </a:rPr>
            <a:t>Apple data didn’t require much cleaning </a:t>
          </a:r>
        </a:p>
      </dgm:t>
    </dgm:pt>
    <dgm:pt modelId="{9CA32DEC-5BD7-4E01-A7C4-5A9A3CE83591}" type="parTrans" cxnId="{1FBCA97B-1550-4E56-910F-702D1308B64D}">
      <dgm:prSet/>
      <dgm:spPr/>
      <dgm:t>
        <a:bodyPr/>
        <a:lstStyle/>
        <a:p>
          <a:endParaRPr lang="en-US"/>
        </a:p>
      </dgm:t>
    </dgm:pt>
    <dgm:pt modelId="{F6CBA011-2014-46ED-B1B0-732FFF17B238}" type="sibTrans" cxnId="{1FBCA97B-1550-4E56-910F-702D1308B64D}">
      <dgm:prSet/>
      <dgm:spPr/>
      <dgm:t>
        <a:bodyPr/>
        <a:lstStyle/>
        <a:p>
          <a:endParaRPr lang="en-US"/>
        </a:p>
      </dgm:t>
    </dgm:pt>
    <dgm:pt modelId="{3658F1D1-FBDF-4037-8807-0E06E5E461AB}">
      <dgm:prSet/>
      <dgm:spPr>
        <a:ln>
          <a:solidFill>
            <a:schemeClr val="accent2"/>
          </a:solidFill>
        </a:ln>
      </dgm:spPr>
      <dgm:t>
        <a:bodyPr/>
        <a:lstStyle/>
        <a:p>
          <a:r>
            <a:rPr lang="en-US" dirty="0">
              <a:solidFill>
                <a:schemeClr val="accent2">
                  <a:lumMod val="75000"/>
                </a:schemeClr>
              </a:solidFill>
              <a:latin typeface="Garamond" panose="02020404030301010803" pitchFamily="18" charset="0"/>
            </a:rPr>
            <a:t>Google Data:</a:t>
          </a:r>
        </a:p>
      </dgm:t>
    </dgm:pt>
    <dgm:pt modelId="{4E7916E4-D0ED-4A29-8F97-DF7D3D6ACA1C}" type="parTrans" cxnId="{19484732-DBA4-4BC7-915F-6F479BCB8F11}">
      <dgm:prSet/>
      <dgm:spPr/>
      <dgm:t>
        <a:bodyPr/>
        <a:lstStyle/>
        <a:p>
          <a:endParaRPr lang="en-US"/>
        </a:p>
      </dgm:t>
    </dgm:pt>
    <dgm:pt modelId="{F11C5DEC-FA1F-41A9-B567-B322A7F941BE}" type="sibTrans" cxnId="{19484732-DBA4-4BC7-915F-6F479BCB8F11}">
      <dgm:prSet/>
      <dgm:spPr/>
      <dgm:t>
        <a:bodyPr/>
        <a:lstStyle/>
        <a:p>
          <a:endParaRPr lang="en-US"/>
        </a:p>
      </dgm:t>
    </dgm:pt>
    <dgm:pt modelId="{AF98D278-02A0-43CC-9184-B90EDBB9542E}">
      <dgm:prSet/>
      <dgm:spPr>
        <a:ln>
          <a:solidFill>
            <a:schemeClr val="accent2"/>
          </a:solidFill>
        </a:ln>
      </dgm:spPr>
      <dgm:t>
        <a:bodyPr/>
        <a:lstStyle/>
        <a:p>
          <a:r>
            <a:rPr lang="en-US" dirty="0">
              <a:solidFill>
                <a:schemeClr val="accent2">
                  <a:lumMod val="75000"/>
                </a:schemeClr>
              </a:solidFill>
              <a:latin typeface="Garamond" panose="02020404030301010803" pitchFamily="18" charset="0"/>
            </a:rPr>
            <a:t>Removed the observation with ‘Everyone’ for price </a:t>
          </a:r>
        </a:p>
      </dgm:t>
    </dgm:pt>
    <dgm:pt modelId="{C70F0C6E-F9BB-4C0E-8731-3A4CC94858D9}" type="parTrans" cxnId="{AED458FE-17AE-4815-B6EA-0861EEA5FF7C}">
      <dgm:prSet/>
      <dgm:spPr/>
      <dgm:t>
        <a:bodyPr/>
        <a:lstStyle/>
        <a:p>
          <a:endParaRPr lang="en-US"/>
        </a:p>
      </dgm:t>
    </dgm:pt>
    <dgm:pt modelId="{7BFF221B-8BBC-4D22-A8F6-2C8EBBCD6425}" type="sibTrans" cxnId="{AED458FE-17AE-4815-B6EA-0861EEA5FF7C}">
      <dgm:prSet/>
      <dgm:spPr/>
      <dgm:t>
        <a:bodyPr/>
        <a:lstStyle/>
        <a:p>
          <a:endParaRPr lang="en-US"/>
        </a:p>
      </dgm:t>
    </dgm:pt>
    <dgm:pt modelId="{8D7CB556-9B77-4D84-B623-5760CDACC516}">
      <dgm:prSet/>
      <dgm:spPr>
        <a:ln>
          <a:solidFill>
            <a:schemeClr val="accent2"/>
          </a:solidFill>
        </a:ln>
      </dgm:spPr>
      <dgm:t>
        <a:bodyPr/>
        <a:lstStyle/>
        <a:p>
          <a:r>
            <a:rPr lang="en-US" dirty="0">
              <a:solidFill>
                <a:schemeClr val="accent2">
                  <a:lumMod val="75000"/>
                </a:schemeClr>
              </a:solidFill>
              <a:latin typeface="Garamond" panose="02020404030301010803" pitchFamily="18" charset="0"/>
            </a:rPr>
            <a:t>Removed ‘$’</a:t>
          </a:r>
        </a:p>
      </dgm:t>
    </dgm:pt>
    <dgm:pt modelId="{DAB05163-69CC-4E24-939B-931070089359}" type="parTrans" cxnId="{E141E3BF-5BAC-4354-91D8-607AFBFE6854}">
      <dgm:prSet/>
      <dgm:spPr/>
      <dgm:t>
        <a:bodyPr/>
        <a:lstStyle/>
        <a:p>
          <a:endParaRPr lang="en-US"/>
        </a:p>
      </dgm:t>
    </dgm:pt>
    <dgm:pt modelId="{597B63A0-0531-4FE5-BF43-8BE59D1F9625}" type="sibTrans" cxnId="{E141E3BF-5BAC-4354-91D8-607AFBFE6854}">
      <dgm:prSet/>
      <dgm:spPr/>
      <dgm:t>
        <a:bodyPr/>
        <a:lstStyle/>
        <a:p>
          <a:endParaRPr lang="en-US"/>
        </a:p>
      </dgm:t>
    </dgm:pt>
    <dgm:pt modelId="{81836750-5CC0-4134-A876-06649E4186AA}">
      <dgm:prSet/>
      <dgm:spPr>
        <a:ln>
          <a:solidFill>
            <a:schemeClr val="accent2"/>
          </a:solidFill>
        </a:ln>
      </dgm:spPr>
      <dgm:t>
        <a:bodyPr/>
        <a:lstStyle/>
        <a:p>
          <a:r>
            <a:rPr lang="en-US" dirty="0">
              <a:solidFill>
                <a:schemeClr val="accent2">
                  <a:lumMod val="75000"/>
                </a:schemeClr>
              </a:solidFill>
              <a:latin typeface="Garamond" panose="02020404030301010803" pitchFamily="18" charset="0"/>
            </a:rPr>
            <a:t>Changed the Price column to ‘numeric data’ type – to perform mathematical calculations</a:t>
          </a:r>
        </a:p>
      </dgm:t>
    </dgm:pt>
    <dgm:pt modelId="{76500FA6-CF4B-40F9-9DC5-1D7FF0FEDEAF}" type="parTrans" cxnId="{CFC47D29-69CB-4850-862E-0F06C3AD93DB}">
      <dgm:prSet/>
      <dgm:spPr/>
      <dgm:t>
        <a:bodyPr/>
        <a:lstStyle/>
        <a:p>
          <a:endParaRPr lang="en-US"/>
        </a:p>
      </dgm:t>
    </dgm:pt>
    <dgm:pt modelId="{F2F526A5-8BB5-4693-B19B-4E474ECDBB04}" type="sibTrans" cxnId="{CFC47D29-69CB-4850-862E-0F06C3AD93DB}">
      <dgm:prSet/>
      <dgm:spPr/>
      <dgm:t>
        <a:bodyPr/>
        <a:lstStyle/>
        <a:p>
          <a:endParaRPr lang="en-US"/>
        </a:p>
      </dgm:t>
    </dgm:pt>
    <dgm:pt modelId="{142FB7C8-5AF4-4257-BDEC-75428867FE55}">
      <dgm:prSet/>
      <dgm:spPr>
        <a:ln>
          <a:solidFill>
            <a:schemeClr val="accent2"/>
          </a:solidFill>
        </a:ln>
      </dgm:spPr>
      <dgm:t>
        <a:bodyPr/>
        <a:lstStyle/>
        <a:p>
          <a:r>
            <a:rPr lang="en-US" dirty="0">
              <a:solidFill>
                <a:schemeClr val="accent2">
                  <a:lumMod val="75000"/>
                </a:schemeClr>
              </a:solidFill>
              <a:latin typeface="Garamond" panose="02020404030301010803" pitchFamily="18" charset="0"/>
            </a:rPr>
            <a:t>Removed apps with no reviews</a:t>
          </a:r>
        </a:p>
      </dgm:t>
    </dgm:pt>
    <dgm:pt modelId="{2D65E982-6EC8-4EEF-9902-F1A1933D3876}" type="parTrans" cxnId="{45EBF14B-4F6E-4792-BB7E-474D9CC29D9B}">
      <dgm:prSet/>
      <dgm:spPr/>
      <dgm:t>
        <a:bodyPr/>
        <a:lstStyle/>
        <a:p>
          <a:endParaRPr lang="en-US"/>
        </a:p>
      </dgm:t>
    </dgm:pt>
    <dgm:pt modelId="{166C96BE-F985-4F75-A4D3-EB30BF9C35F2}" type="sibTrans" cxnId="{45EBF14B-4F6E-4792-BB7E-474D9CC29D9B}">
      <dgm:prSet/>
      <dgm:spPr/>
      <dgm:t>
        <a:bodyPr/>
        <a:lstStyle/>
        <a:p>
          <a:endParaRPr lang="en-US"/>
        </a:p>
      </dgm:t>
    </dgm:pt>
    <dgm:pt modelId="{0FFC0474-E4CB-7242-9303-CEC1F64455CD}" type="pres">
      <dgm:prSet presAssocID="{D0151A83-604D-4C0D-8505-BB631824530E}" presName="linear" presStyleCnt="0">
        <dgm:presLayoutVars>
          <dgm:dir/>
          <dgm:animLvl val="lvl"/>
          <dgm:resizeHandles val="exact"/>
        </dgm:presLayoutVars>
      </dgm:prSet>
      <dgm:spPr/>
    </dgm:pt>
    <dgm:pt modelId="{CBDBDB81-91A8-D643-8BBE-D9AF976EE39D}" type="pres">
      <dgm:prSet presAssocID="{2706D9F8-FD0C-4B2F-A18C-F17B808E4C40}" presName="parentLin" presStyleCnt="0"/>
      <dgm:spPr/>
    </dgm:pt>
    <dgm:pt modelId="{0F084E43-3FC1-BE48-8636-2D2F5A3D8B42}" type="pres">
      <dgm:prSet presAssocID="{2706D9F8-FD0C-4B2F-A18C-F17B808E4C40}" presName="parentLeftMargin" presStyleLbl="node1" presStyleIdx="0" presStyleCnt="3"/>
      <dgm:spPr/>
    </dgm:pt>
    <dgm:pt modelId="{B9B4E93E-EC24-AA4F-8C18-A07A0189BC91}" type="pres">
      <dgm:prSet presAssocID="{2706D9F8-FD0C-4B2F-A18C-F17B808E4C4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6DEE7FA-BAF4-D94D-BC2C-B23329BE26CD}" type="pres">
      <dgm:prSet presAssocID="{2706D9F8-FD0C-4B2F-A18C-F17B808E4C40}" presName="negativeSpace" presStyleCnt="0"/>
      <dgm:spPr/>
    </dgm:pt>
    <dgm:pt modelId="{2B661C97-B347-714D-BEED-9019093CF7E8}" type="pres">
      <dgm:prSet presAssocID="{2706D9F8-FD0C-4B2F-A18C-F17B808E4C40}" presName="childText" presStyleLbl="conFgAcc1" presStyleIdx="0" presStyleCnt="3">
        <dgm:presLayoutVars>
          <dgm:bulletEnabled val="1"/>
        </dgm:presLayoutVars>
      </dgm:prSet>
      <dgm:spPr>
        <a:ln>
          <a:solidFill>
            <a:schemeClr val="accent2"/>
          </a:solidFill>
        </a:ln>
      </dgm:spPr>
    </dgm:pt>
    <dgm:pt modelId="{24AE4906-2B69-DD48-81FD-BCD5D1D0CAB2}" type="pres">
      <dgm:prSet presAssocID="{F89748ED-94A6-4F93-9B7D-2617CD339A7D}" presName="spaceBetweenRectangles" presStyleCnt="0"/>
      <dgm:spPr/>
    </dgm:pt>
    <dgm:pt modelId="{69EAF3D5-52E0-E14E-B693-1DC9DB199A3F}" type="pres">
      <dgm:prSet presAssocID="{F970E026-DE0D-4E52-AEBC-717EB29555CD}" presName="parentLin" presStyleCnt="0"/>
      <dgm:spPr/>
    </dgm:pt>
    <dgm:pt modelId="{AE4CB591-9345-B746-BC74-FB50E1327108}" type="pres">
      <dgm:prSet presAssocID="{F970E026-DE0D-4E52-AEBC-717EB29555CD}" presName="parentLeftMargin" presStyleLbl="node1" presStyleIdx="0" presStyleCnt="3"/>
      <dgm:spPr/>
    </dgm:pt>
    <dgm:pt modelId="{ED2A634C-9D14-E844-9028-5BA70EE84C59}" type="pres">
      <dgm:prSet presAssocID="{F970E026-DE0D-4E52-AEBC-717EB29555C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2B3D62C-EE17-B649-A9DF-86AE18AD0701}" type="pres">
      <dgm:prSet presAssocID="{F970E026-DE0D-4E52-AEBC-717EB29555CD}" presName="negativeSpace" presStyleCnt="0"/>
      <dgm:spPr/>
    </dgm:pt>
    <dgm:pt modelId="{08B4D4D3-AF2F-F34E-805A-D590182686C2}" type="pres">
      <dgm:prSet presAssocID="{F970E026-DE0D-4E52-AEBC-717EB29555CD}" presName="childText" presStyleLbl="conFgAcc1" presStyleIdx="1" presStyleCnt="3">
        <dgm:presLayoutVars>
          <dgm:bulletEnabled val="1"/>
        </dgm:presLayoutVars>
      </dgm:prSet>
      <dgm:spPr>
        <a:ln>
          <a:solidFill>
            <a:schemeClr val="accent2"/>
          </a:solidFill>
        </a:ln>
      </dgm:spPr>
    </dgm:pt>
    <dgm:pt modelId="{3D27AF51-102D-BB45-B9EE-BD041A2E27FD}" type="pres">
      <dgm:prSet presAssocID="{49AEB29D-41A0-4345-BC70-8D1BEA88F6C8}" presName="spaceBetweenRectangles" presStyleCnt="0"/>
      <dgm:spPr/>
    </dgm:pt>
    <dgm:pt modelId="{3E74EFC3-EA91-BD4A-87B6-05D30AE332B8}" type="pres">
      <dgm:prSet presAssocID="{BFBEB0F8-7B79-4310-81C5-6252B0CC02DD}" presName="parentLin" presStyleCnt="0"/>
      <dgm:spPr/>
    </dgm:pt>
    <dgm:pt modelId="{FF1C1CF2-5964-ED4B-B22A-133404D88B43}" type="pres">
      <dgm:prSet presAssocID="{BFBEB0F8-7B79-4310-81C5-6252B0CC02DD}" presName="parentLeftMargin" presStyleLbl="node1" presStyleIdx="1" presStyleCnt="3"/>
      <dgm:spPr/>
    </dgm:pt>
    <dgm:pt modelId="{C6756244-3F75-744F-9695-9AA03F3BA83A}" type="pres">
      <dgm:prSet presAssocID="{BFBEB0F8-7B79-4310-81C5-6252B0CC02D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F4DF845-EDFB-1C40-B580-066DD38B801E}" type="pres">
      <dgm:prSet presAssocID="{BFBEB0F8-7B79-4310-81C5-6252B0CC02DD}" presName="negativeSpace" presStyleCnt="0"/>
      <dgm:spPr/>
    </dgm:pt>
    <dgm:pt modelId="{354A2C21-B0B4-BA49-811B-3BFB273CB3B5}" type="pres">
      <dgm:prSet presAssocID="{BFBEB0F8-7B79-4310-81C5-6252B0CC02D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9D57C15-F2F9-4B99-8C99-144E625FA9FB}" srcId="{D0151A83-604D-4C0D-8505-BB631824530E}" destId="{2706D9F8-FD0C-4B2F-A18C-F17B808E4C40}" srcOrd="0" destOrd="0" parTransId="{136ABA50-6D50-4F87-B9AA-079D9563B1C6}" sibTransId="{F89748ED-94A6-4F93-9B7D-2617CD339A7D}"/>
    <dgm:cxn modelId="{CFC47D29-69CB-4850-862E-0F06C3AD93DB}" srcId="{3658F1D1-FBDF-4037-8807-0E06E5E461AB}" destId="{81836750-5CC0-4134-A876-06649E4186AA}" srcOrd="2" destOrd="0" parTransId="{76500FA6-CF4B-40F9-9DC5-1D7FF0FEDEAF}" sibTransId="{F2F526A5-8BB5-4693-B19B-4E474ECDBB04}"/>
    <dgm:cxn modelId="{19484732-DBA4-4BC7-915F-6F479BCB8F11}" srcId="{BFBEB0F8-7B79-4310-81C5-6252B0CC02DD}" destId="{3658F1D1-FBDF-4037-8807-0E06E5E461AB}" srcOrd="1" destOrd="0" parTransId="{4E7916E4-D0ED-4A29-8F97-DF7D3D6ACA1C}" sibTransId="{F11C5DEC-FA1F-41A9-B567-B322A7F941BE}"/>
    <dgm:cxn modelId="{668F5D37-4C1A-AE45-BF1C-DEC5FD1A93FD}" type="presOf" srcId="{142FB7C8-5AF4-4257-BDEC-75428867FE55}" destId="{354A2C21-B0B4-BA49-811B-3BFB273CB3B5}" srcOrd="0" destOrd="5" presId="urn:microsoft.com/office/officeart/2005/8/layout/list1"/>
    <dgm:cxn modelId="{47D73944-6CD8-46E8-BCE8-3B79DEB2EE15}" srcId="{D0151A83-604D-4C0D-8505-BB631824530E}" destId="{F970E026-DE0D-4E52-AEBC-717EB29555CD}" srcOrd="1" destOrd="0" parTransId="{0B6FE9CA-40E9-49B9-9BFF-A4BDF6824CB4}" sibTransId="{49AEB29D-41A0-4345-BC70-8D1BEA88F6C8}"/>
    <dgm:cxn modelId="{45EBF14B-4F6E-4792-BB7E-474D9CC29D9B}" srcId="{3658F1D1-FBDF-4037-8807-0E06E5E461AB}" destId="{142FB7C8-5AF4-4257-BDEC-75428867FE55}" srcOrd="3" destOrd="0" parTransId="{2D65E982-6EC8-4EEF-9902-F1A1933D3876}" sibTransId="{166C96BE-F985-4F75-A4D3-EB30BF9C35F2}"/>
    <dgm:cxn modelId="{796D9866-DFD9-CE43-A647-E2266B46FE7D}" type="presOf" srcId="{2706D9F8-FD0C-4B2F-A18C-F17B808E4C40}" destId="{0F084E43-3FC1-BE48-8636-2D2F5A3D8B42}" srcOrd="0" destOrd="0" presId="urn:microsoft.com/office/officeart/2005/8/layout/list1"/>
    <dgm:cxn modelId="{1FBCA97B-1550-4E56-910F-702D1308B64D}" srcId="{BFBEB0F8-7B79-4310-81C5-6252B0CC02DD}" destId="{37D5CE17-83B3-4AA9-A0CC-5400D0F1725C}" srcOrd="0" destOrd="0" parTransId="{9CA32DEC-5BD7-4E01-A7C4-5A9A3CE83591}" sibTransId="{F6CBA011-2014-46ED-B1B0-732FFF17B238}"/>
    <dgm:cxn modelId="{CCDB627C-5286-4844-8454-1F1E3448FECC}" type="presOf" srcId="{3658F1D1-FBDF-4037-8807-0E06E5E461AB}" destId="{354A2C21-B0B4-BA49-811B-3BFB273CB3B5}" srcOrd="0" destOrd="1" presId="urn:microsoft.com/office/officeart/2005/8/layout/list1"/>
    <dgm:cxn modelId="{D489DC7D-D509-4C48-8BAA-9FECF512012A}" type="presOf" srcId="{2706D9F8-FD0C-4B2F-A18C-F17B808E4C40}" destId="{B9B4E93E-EC24-AA4F-8C18-A07A0189BC91}" srcOrd="1" destOrd="0" presId="urn:microsoft.com/office/officeart/2005/8/layout/list1"/>
    <dgm:cxn modelId="{0F58C88A-E555-A542-99CC-4701289D2F62}" type="presOf" srcId="{F970E026-DE0D-4E52-AEBC-717EB29555CD}" destId="{ED2A634C-9D14-E844-9028-5BA70EE84C59}" srcOrd="1" destOrd="0" presId="urn:microsoft.com/office/officeart/2005/8/layout/list1"/>
    <dgm:cxn modelId="{EFB6B18D-B890-9B43-A41A-3EFDB279C2D9}" type="presOf" srcId="{8D7CB556-9B77-4D84-B623-5760CDACC516}" destId="{354A2C21-B0B4-BA49-811B-3BFB273CB3B5}" srcOrd="0" destOrd="3" presId="urn:microsoft.com/office/officeart/2005/8/layout/list1"/>
    <dgm:cxn modelId="{6D864698-78B8-5341-8FF4-0FABAA0B14B3}" type="presOf" srcId="{81836750-5CC0-4134-A876-06649E4186AA}" destId="{354A2C21-B0B4-BA49-811B-3BFB273CB3B5}" srcOrd="0" destOrd="4" presId="urn:microsoft.com/office/officeart/2005/8/layout/list1"/>
    <dgm:cxn modelId="{21636BAC-A8E4-E245-A631-A3476A84C9A1}" type="presOf" srcId="{D0151A83-604D-4C0D-8505-BB631824530E}" destId="{0FFC0474-E4CB-7242-9303-CEC1F64455CD}" srcOrd="0" destOrd="0" presId="urn:microsoft.com/office/officeart/2005/8/layout/list1"/>
    <dgm:cxn modelId="{4F397AB3-0484-AE4E-B59D-B1746CCCBA2C}" type="presOf" srcId="{BFBEB0F8-7B79-4310-81C5-6252B0CC02DD}" destId="{C6756244-3F75-744F-9695-9AA03F3BA83A}" srcOrd="1" destOrd="0" presId="urn:microsoft.com/office/officeart/2005/8/layout/list1"/>
    <dgm:cxn modelId="{73A3ABB6-8177-0D42-88C4-C591BDC787CB}" type="presOf" srcId="{BFBEB0F8-7B79-4310-81C5-6252B0CC02DD}" destId="{FF1C1CF2-5964-ED4B-B22A-133404D88B43}" srcOrd="0" destOrd="0" presId="urn:microsoft.com/office/officeart/2005/8/layout/list1"/>
    <dgm:cxn modelId="{E141E3BF-5BAC-4354-91D8-607AFBFE6854}" srcId="{3658F1D1-FBDF-4037-8807-0E06E5E461AB}" destId="{8D7CB556-9B77-4D84-B623-5760CDACC516}" srcOrd="1" destOrd="0" parTransId="{DAB05163-69CC-4E24-939B-931070089359}" sibTransId="{597B63A0-0531-4FE5-BF43-8BE59D1F9625}"/>
    <dgm:cxn modelId="{0994C5DA-C546-6449-BFDA-911ACA6744AB}" type="presOf" srcId="{F970E026-DE0D-4E52-AEBC-717EB29555CD}" destId="{AE4CB591-9345-B746-BC74-FB50E1327108}" srcOrd="0" destOrd="0" presId="urn:microsoft.com/office/officeart/2005/8/layout/list1"/>
    <dgm:cxn modelId="{082056DB-3432-41DC-A075-13D6DD05BDCC}" srcId="{D0151A83-604D-4C0D-8505-BB631824530E}" destId="{BFBEB0F8-7B79-4310-81C5-6252B0CC02DD}" srcOrd="2" destOrd="0" parTransId="{3F776383-FA23-4EF4-9451-69A773FC0A99}" sibTransId="{49819DAC-EA9B-4942-AEC0-3E56B4CF18DE}"/>
    <dgm:cxn modelId="{B08E48E0-0756-6746-B31B-661FC19F890A}" type="presOf" srcId="{37D5CE17-83B3-4AA9-A0CC-5400D0F1725C}" destId="{354A2C21-B0B4-BA49-811B-3BFB273CB3B5}" srcOrd="0" destOrd="0" presId="urn:microsoft.com/office/officeart/2005/8/layout/list1"/>
    <dgm:cxn modelId="{569451F0-CF16-7B41-8C08-A5A82BD9F44B}" type="presOf" srcId="{AF98D278-02A0-43CC-9184-B90EDBB9542E}" destId="{354A2C21-B0B4-BA49-811B-3BFB273CB3B5}" srcOrd="0" destOrd="2" presId="urn:microsoft.com/office/officeart/2005/8/layout/list1"/>
    <dgm:cxn modelId="{AED458FE-17AE-4815-B6EA-0861EEA5FF7C}" srcId="{3658F1D1-FBDF-4037-8807-0E06E5E461AB}" destId="{AF98D278-02A0-43CC-9184-B90EDBB9542E}" srcOrd="0" destOrd="0" parTransId="{C70F0C6E-F9BB-4C0E-8731-3A4CC94858D9}" sibTransId="{7BFF221B-8BBC-4D22-A8F6-2C8EBBCD6425}"/>
    <dgm:cxn modelId="{B2DC81F5-07B7-A740-92C2-AEEB161F782C}" type="presParOf" srcId="{0FFC0474-E4CB-7242-9303-CEC1F64455CD}" destId="{CBDBDB81-91A8-D643-8BBE-D9AF976EE39D}" srcOrd="0" destOrd="0" presId="urn:microsoft.com/office/officeart/2005/8/layout/list1"/>
    <dgm:cxn modelId="{38F2EE15-9C25-B94F-89A3-83A2FD3C3026}" type="presParOf" srcId="{CBDBDB81-91A8-D643-8BBE-D9AF976EE39D}" destId="{0F084E43-3FC1-BE48-8636-2D2F5A3D8B42}" srcOrd="0" destOrd="0" presId="urn:microsoft.com/office/officeart/2005/8/layout/list1"/>
    <dgm:cxn modelId="{49B28D39-48AB-604B-9F9A-ABD608202E3A}" type="presParOf" srcId="{CBDBDB81-91A8-D643-8BBE-D9AF976EE39D}" destId="{B9B4E93E-EC24-AA4F-8C18-A07A0189BC91}" srcOrd="1" destOrd="0" presId="urn:microsoft.com/office/officeart/2005/8/layout/list1"/>
    <dgm:cxn modelId="{A0337311-D091-D64B-B5AE-2745E02FE1CD}" type="presParOf" srcId="{0FFC0474-E4CB-7242-9303-CEC1F64455CD}" destId="{C6DEE7FA-BAF4-D94D-BC2C-B23329BE26CD}" srcOrd="1" destOrd="0" presId="urn:microsoft.com/office/officeart/2005/8/layout/list1"/>
    <dgm:cxn modelId="{FBA448FD-1FEF-BF47-B2A7-91046F0CB969}" type="presParOf" srcId="{0FFC0474-E4CB-7242-9303-CEC1F64455CD}" destId="{2B661C97-B347-714D-BEED-9019093CF7E8}" srcOrd="2" destOrd="0" presId="urn:microsoft.com/office/officeart/2005/8/layout/list1"/>
    <dgm:cxn modelId="{71CBF5A9-580F-2641-8D31-F3D46DAC1AC2}" type="presParOf" srcId="{0FFC0474-E4CB-7242-9303-CEC1F64455CD}" destId="{24AE4906-2B69-DD48-81FD-BCD5D1D0CAB2}" srcOrd="3" destOrd="0" presId="urn:microsoft.com/office/officeart/2005/8/layout/list1"/>
    <dgm:cxn modelId="{10B61337-E7D5-5E40-9122-403C62527CB4}" type="presParOf" srcId="{0FFC0474-E4CB-7242-9303-CEC1F64455CD}" destId="{69EAF3D5-52E0-E14E-B693-1DC9DB199A3F}" srcOrd="4" destOrd="0" presId="urn:microsoft.com/office/officeart/2005/8/layout/list1"/>
    <dgm:cxn modelId="{C4912A05-D841-DE47-A013-51841D72BFFA}" type="presParOf" srcId="{69EAF3D5-52E0-E14E-B693-1DC9DB199A3F}" destId="{AE4CB591-9345-B746-BC74-FB50E1327108}" srcOrd="0" destOrd="0" presId="urn:microsoft.com/office/officeart/2005/8/layout/list1"/>
    <dgm:cxn modelId="{33983A38-63E9-2244-AC71-CBE7517482DE}" type="presParOf" srcId="{69EAF3D5-52E0-E14E-B693-1DC9DB199A3F}" destId="{ED2A634C-9D14-E844-9028-5BA70EE84C59}" srcOrd="1" destOrd="0" presId="urn:microsoft.com/office/officeart/2005/8/layout/list1"/>
    <dgm:cxn modelId="{FDF94FAD-DBB4-0A4C-A513-D4BDB0AD299F}" type="presParOf" srcId="{0FFC0474-E4CB-7242-9303-CEC1F64455CD}" destId="{B2B3D62C-EE17-B649-A9DF-86AE18AD0701}" srcOrd="5" destOrd="0" presId="urn:microsoft.com/office/officeart/2005/8/layout/list1"/>
    <dgm:cxn modelId="{37A3953F-34B1-5F46-B6DC-E31BB9D500B4}" type="presParOf" srcId="{0FFC0474-E4CB-7242-9303-CEC1F64455CD}" destId="{08B4D4D3-AF2F-F34E-805A-D590182686C2}" srcOrd="6" destOrd="0" presId="urn:microsoft.com/office/officeart/2005/8/layout/list1"/>
    <dgm:cxn modelId="{E7A967CD-3011-D045-99EF-B5A81B939F15}" type="presParOf" srcId="{0FFC0474-E4CB-7242-9303-CEC1F64455CD}" destId="{3D27AF51-102D-BB45-B9EE-BD041A2E27FD}" srcOrd="7" destOrd="0" presId="urn:microsoft.com/office/officeart/2005/8/layout/list1"/>
    <dgm:cxn modelId="{AC7271B1-EEDC-DF49-AB85-027E32A64C86}" type="presParOf" srcId="{0FFC0474-E4CB-7242-9303-CEC1F64455CD}" destId="{3E74EFC3-EA91-BD4A-87B6-05D30AE332B8}" srcOrd="8" destOrd="0" presId="urn:microsoft.com/office/officeart/2005/8/layout/list1"/>
    <dgm:cxn modelId="{814886F9-9CBC-5C48-9EBF-67C44F07537A}" type="presParOf" srcId="{3E74EFC3-EA91-BD4A-87B6-05D30AE332B8}" destId="{FF1C1CF2-5964-ED4B-B22A-133404D88B43}" srcOrd="0" destOrd="0" presId="urn:microsoft.com/office/officeart/2005/8/layout/list1"/>
    <dgm:cxn modelId="{29F4959C-D4AA-5F4D-BC1D-C6AB6CA707BA}" type="presParOf" srcId="{3E74EFC3-EA91-BD4A-87B6-05D30AE332B8}" destId="{C6756244-3F75-744F-9695-9AA03F3BA83A}" srcOrd="1" destOrd="0" presId="urn:microsoft.com/office/officeart/2005/8/layout/list1"/>
    <dgm:cxn modelId="{F19427B5-1580-3146-90CE-FCEE48C3FE73}" type="presParOf" srcId="{0FFC0474-E4CB-7242-9303-CEC1F64455CD}" destId="{2F4DF845-EDFB-1C40-B580-066DD38B801E}" srcOrd="9" destOrd="0" presId="urn:microsoft.com/office/officeart/2005/8/layout/list1"/>
    <dgm:cxn modelId="{4CA80322-32C5-514B-9986-16F3AEFD3D1B}" type="presParOf" srcId="{0FFC0474-E4CB-7242-9303-CEC1F64455CD}" destId="{354A2C21-B0B4-BA49-811B-3BFB273CB3B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61C97-B347-714D-BEED-9019093CF7E8}">
      <dsp:nvSpPr>
        <dsp:cNvPr id="0" name=""/>
        <dsp:cNvSpPr/>
      </dsp:nvSpPr>
      <dsp:spPr>
        <a:xfrm>
          <a:off x="0" y="359537"/>
          <a:ext cx="1095166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B4E93E-EC24-AA4F-8C18-A07A0189BC91}">
      <dsp:nvSpPr>
        <dsp:cNvPr id="0" name=""/>
        <dsp:cNvSpPr/>
      </dsp:nvSpPr>
      <dsp:spPr>
        <a:xfrm>
          <a:off x="547583" y="93857"/>
          <a:ext cx="7666164" cy="53136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763" tIns="0" rIns="28976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Google: Category, Rating, Reviews, Price </a:t>
          </a:r>
        </a:p>
      </dsp:txBody>
      <dsp:txXfrm>
        <a:off x="573522" y="119796"/>
        <a:ext cx="7614286" cy="479482"/>
      </dsp:txXfrm>
    </dsp:sp>
    <dsp:sp modelId="{08B4D4D3-AF2F-F34E-805A-D590182686C2}">
      <dsp:nvSpPr>
        <dsp:cNvPr id="0" name=""/>
        <dsp:cNvSpPr/>
      </dsp:nvSpPr>
      <dsp:spPr>
        <a:xfrm>
          <a:off x="0" y="1176017"/>
          <a:ext cx="10951663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2A634C-9D14-E844-9028-5BA70EE84C59}">
      <dsp:nvSpPr>
        <dsp:cNvPr id="0" name=""/>
        <dsp:cNvSpPr/>
      </dsp:nvSpPr>
      <dsp:spPr>
        <a:xfrm>
          <a:off x="547583" y="910337"/>
          <a:ext cx="7666164" cy="53136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763" tIns="0" rIns="28976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Apple: </a:t>
          </a:r>
          <a:r>
            <a:rPr lang="en-US" sz="1800" kern="1200" dirty="0" err="1"/>
            <a:t>Prime_Genre</a:t>
          </a:r>
          <a:r>
            <a:rPr lang="en-US" sz="1800" kern="1200" dirty="0"/>
            <a:t>, </a:t>
          </a:r>
          <a:r>
            <a:rPr lang="en-US" sz="1800" kern="1200" dirty="0" err="1"/>
            <a:t>User_Rating</a:t>
          </a:r>
          <a:r>
            <a:rPr lang="en-US" sz="1800" kern="1200" dirty="0"/>
            <a:t>, </a:t>
          </a:r>
          <a:r>
            <a:rPr lang="en-US" sz="1800" kern="1200" dirty="0" err="1"/>
            <a:t>Rating_Count_Tot</a:t>
          </a:r>
          <a:r>
            <a:rPr lang="en-US" sz="1800" kern="1200" dirty="0"/>
            <a:t>, Price </a:t>
          </a:r>
        </a:p>
      </dsp:txBody>
      <dsp:txXfrm>
        <a:off x="573522" y="936276"/>
        <a:ext cx="7614286" cy="479482"/>
      </dsp:txXfrm>
    </dsp:sp>
    <dsp:sp modelId="{354A2C21-B0B4-BA49-811B-3BFB273CB3B5}">
      <dsp:nvSpPr>
        <dsp:cNvPr id="0" name=""/>
        <dsp:cNvSpPr/>
      </dsp:nvSpPr>
      <dsp:spPr>
        <a:xfrm>
          <a:off x="0" y="1992497"/>
          <a:ext cx="10951663" cy="2097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971" tIns="374904" rIns="84997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accent2">
                  <a:lumMod val="75000"/>
                </a:schemeClr>
              </a:solidFill>
              <a:latin typeface="Garamond" panose="02020404030301010803" pitchFamily="18" charset="0"/>
            </a:rPr>
            <a:t>Apple data didn’t require much cleaning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accent2">
                  <a:lumMod val="75000"/>
                </a:schemeClr>
              </a:solidFill>
              <a:latin typeface="Garamond" panose="02020404030301010803" pitchFamily="18" charset="0"/>
            </a:rPr>
            <a:t>Google Data: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accent2">
                  <a:lumMod val="75000"/>
                </a:schemeClr>
              </a:solidFill>
              <a:latin typeface="Garamond" panose="02020404030301010803" pitchFamily="18" charset="0"/>
            </a:rPr>
            <a:t>Removed the observation with ‘Everyone’ for price 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accent2">
                  <a:lumMod val="75000"/>
                </a:schemeClr>
              </a:solidFill>
              <a:latin typeface="Garamond" panose="02020404030301010803" pitchFamily="18" charset="0"/>
            </a:rPr>
            <a:t>Removed ‘$’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accent2">
                  <a:lumMod val="75000"/>
                </a:schemeClr>
              </a:solidFill>
              <a:latin typeface="Garamond" panose="02020404030301010803" pitchFamily="18" charset="0"/>
            </a:rPr>
            <a:t>Changed the Price column to ‘numeric data’ type – to perform mathematical calculations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accent2">
                  <a:lumMod val="75000"/>
                </a:schemeClr>
              </a:solidFill>
              <a:latin typeface="Garamond" panose="02020404030301010803" pitchFamily="18" charset="0"/>
            </a:rPr>
            <a:t>Removed apps with no reviews</a:t>
          </a:r>
        </a:p>
      </dsp:txBody>
      <dsp:txXfrm>
        <a:off x="0" y="1992497"/>
        <a:ext cx="10951663" cy="2097900"/>
      </dsp:txXfrm>
    </dsp:sp>
    <dsp:sp modelId="{C6756244-3F75-744F-9695-9AA03F3BA83A}">
      <dsp:nvSpPr>
        <dsp:cNvPr id="0" name=""/>
        <dsp:cNvSpPr/>
      </dsp:nvSpPr>
      <dsp:spPr>
        <a:xfrm>
          <a:off x="547583" y="1726817"/>
          <a:ext cx="7666164" cy="53136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763" tIns="0" rIns="28976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Cleaning Data: </a:t>
          </a:r>
        </a:p>
      </dsp:txBody>
      <dsp:txXfrm>
        <a:off x="573522" y="1752756"/>
        <a:ext cx="7614286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22F34-8CD0-2D44-8159-5A8C9781B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A7281-A898-9143-9B0E-DED76082B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DAA5B-5614-A445-B8DD-604212190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ECB49-8B3A-DE42-A2E1-0DEA9A0EF6D7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8285A-9EA5-6748-A12A-E1818FD21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BC74C-11DF-0C4E-B794-C91A1AC1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BD5C-25C1-3647-BBD4-650246B6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3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232E-5A64-9442-BB06-465C79E0B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3CB23-0F0B-3C45-94F1-9483D3FBC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DE329-7FBA-DC40-8110-68B28E6A4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ECB49-8B3A-DE42-A2E1-0DEA9A0EF6D7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775E7-41DC-B345-8BF1-670A5A5CD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9502F-9E1E-F841-8467-AE8ADD28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BD5C-25C1-3647-BBD4-650246B6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0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A94B1D-EF35-D546-BC47-8350DF0C6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ACD34-51AB-DA40-B180-4FE8AD15C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5D91B-9BA9-6644-A129-F6C7689D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ECB49-8B3A-DE42-A2E1-0DEA9A0EF6D7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D0277-7905-174A-BA96-85BF3618D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2DEA4-FFD6-9D40-BE3A-0FEECDA3A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BD5C-25C1-3647-BBD4-650246B6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7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ECFD0-F7B5-FE4A-975C-E0F9651A6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25379-8FB5-F347-AE1D-CB0D5B588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5D0A5-D35D-8549-B454-0A6F27FEA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ECB49-8B3A-DE42-A2E1-0DEA9A0EF6D7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791F3-672A-2240-B36A-DAFF04B5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54675-3F32-D348-B2AC-8713D6CE8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BD5C-25C1-3647-BBD4-650246B6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4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65F6-6B40-E44A-B672-C259987D9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58A25-5043-0740-AC33-212F0B613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4C80F-77F5-C140-BFE6-F1DCDDF97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ECB49-8B3A-DE42-A2E1-0DEA9A0EF6D7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DCD45-2ED1-C44D-A024-5F923ACA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8E094-E6DE-1043-8B2B-7640448E2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BD5C-25C1-3647-BBD4-650246B6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9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C73D-BE0D-424B-A4F0-4FEE02A34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12805-B6DE-EE45-9C79-91AA3B21D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14C33-4DEA-034C-BD49-0A262786E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CE35E-A228-8C40-808D-BAB09A64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ECB49-8B3A-DE42-A2E1-0DEA9A0EF6D7}" type="datetimeFigureOut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A2E09-D3B2-2D44-BD34-2951E581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8565E-8135-694C-AE32-178AA116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BD5C-25C1-3647-BBD4-650246B6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4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2D71B-92CD-884F-8DB1-3B3EA908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C219F-7A07-754B-884C-F411D3DD4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C9305-1260-DB43-8D73-804D6AB4E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34CA25-7F9D-984D-8876-3047975D57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A59A0-2DB1-1B43-B4EE-FBF84DCF85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EDC4AD-50E6-4546-B703-7943C29F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ECB49-8B3A-DE42-A2E1-0DEA9A0EF6D7}" type="datetimeFigureOut">
              <a:rPr lang="en-US" smtClean="0"/>
              <a:t>6/1/21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C70073-C394-F24A-A3E2-CAD65C7F9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C0D9E0-DE20-C945-97AC-48022710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BD5C-25C1-3647-BBD4-650246B6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26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2ABA-A4D4-C943-9BAC-2D5B60CD3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24D603-C9F5-E045-8E35-C7ECBEAD0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ECB49-8B3A-DE42-A2E1-0DEA9A0EF6D7}" type="datetimeFigureOut">
              <a:rPr lang="en-US" smtClean="0"/>
              <a:t>6/1/21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360267-35F6-D94C-9EA7-32AC79219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49DE3-8F62-B841-86EA-04F8D024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BD5C-25C1-3647-BBD4-650246B6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12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5AB41-FACA-2A47-9B31-F47BD10B7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ECB49-8B3A-DE42-A2E1-0DEA9A0EF6D7}" type="datetimeFigureOut">
              <a:rPr lang="en-US" smtClean="0"/>
              <a:t>6/1/21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35F6F2-0F4E-6247-AD20-232E9062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B3A2B-A938-E54C-96B1-46C373451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BD5C-25C1-3647-BBD4-650246B6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2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B6341-39D5-D241-BF39-2001E01DD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3F1CB-64EE-7848-8098-1D30E933B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91548-E842-4342-85CB-51CAA3EE3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D4FC4-EA89-6C44-BF2E-C952663A2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ECB49-8B3A-DE42-A2E1-0DEA9A0EF6D7}" type="datetimeFigureOut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49616-2125-DA4D-9B47-F98DF358E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7B7EF-3B6E-F846-98E3-4AD98909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BD5C-25C1-3647-BBD4-650246B6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52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83DD-92EE-C849-B4BB-1411E7049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ECD1B2-A1A4-594F-9AAC-E316E23B6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A2A2E-78D7-8440-BCCD-EDD7B0C3E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82796-E527-6D4A-9419-C01C645A7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ECB49-8B3A-DE42-A2E1-0DEA9A0EF6D7}" type="datetimeFigureOut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3BDB5-0FE0-F04E-9C5B-AB8D47D8C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174C-1F04-8448-B088-ABD50E99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BD5C-25C1-3647-BBD4-650246B6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2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558277-4758-FE49-B640-7F00D6E2D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313C5-193B-C54B-8280-D73F94A5E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C095C-3D42-2445-8C77-E3F43D4E4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ECB49-8B3A-DE42-A2E1-0DEA9A0EF6D7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E0925-DD36-524C-B15D-FB9594405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C8F15-66F4-F340-836B-DD374E0AF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5BD5C-25C1-3647-BBD4-650246B6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6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eativebloq.com/news/iphone-11-apple-logo-change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8072DA67-4DDB-1B4C-B946-83A7D1106E6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10828" y="16329"/>
            <a:ext cx="1218117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CFEF63-31EA-C54E-82D1-1E4B29818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8993" y="2285798"/>
            <a:ext cx="8714014" cy="24796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Google or Apple</a:t>
            </a:r>
            <a:br>
              <a:rPr lang="en-US" sz="48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</a:b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Which platform received better reviews?</a:t>
            </a:r>
            <a:br>
              <a:rPr lang="en-US" sz="4800" dirty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ABC03B-3B5F-A64D-8103-9A178D37F8B5}"/>
              </a:ext>
            </a:extLst>
          </p:cNvPr>
          <p:cNvSpPr txBox="1"/>
          <p:nvPr/>
        </p:nvSpPr>
        <p:spPr>
          <a:xfrm>
            <a:off x="10828" y="6564672"/>
            <a:ext cx="10711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accent2">
                    <a:lumMod val="75000"/>
                  </a:schemeClr>
                </a:solidFill>
              </a:rPr>
              <a:t>Picture credit: https://</a:t>
            </a:r>
            <a:r>
              <a:rPr lang="en-US" sz="1200" i="1" dirty="0" err="1">
                <a:solidFill>
                  <a:schemeClr val="accent2">
                    <a:lumMod val="75000"/>
                  </a:schemeClr>
                </a:solidFill>
              </a:rPr>
              <a:t>deadline.com</a:t>
            </a:r>
            <a:r>
              <a:rPr lang="en-US" sz="1200" i="1" dirty="0">
                <a:solidFill>
                  <a:schemeClr val="accent2">
                    <a:lumMod val="75000"/>
                  </a:schemeClr>
                </a:solidFill>
              </a:rPr>
              <a:t>/2021/01/</a:t>
            </a:r>
            <a:r>
              <a:rPr lang="en-US" sz="1100" i="1" dirty="0">
                <a:solidFill>
                  <a:schemeClr val="accent2">
                    <a:lumMod val="75000"/>
                  </a:schemeClr>
                </a:solidFill>
              </a:rPr>
              <a:t>parler-banned-google-play-store-apple-1234667862</a:t>
            </a:r>
            <a:r>
              <a:rPr lang="en-US" sz="1200" i="1" dirty="0">
                <a:solidFill>
                  <a:schemeClr val="accent2">
                    <a:lumMod val="75000"/>
                  </a:schemeClr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13344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6EDC0-7C89-524F-8E2A-5FEA55D62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08" y="287383"/>
            <a:ext cx="9543405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Overview – we are developing an app! 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25770C7-DDC2-D74E-9DD7-47598A8E2FC1}"/>
              </a:ext>
            </a:extLst>
          </p:cNvPr>
          <p:cNvSpPr/>
          <p:nvPr/>
        </p:nvSpPr>
        <p:spPr>
          <a:xfrm>
            <a:off x="384897" y="2067521"/>
            <a:ext cx="1839687" cy="18358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Android?</a:t>
            </a:r>
          </a:p>
          <a:p>
            <a:pPr algn="ctr"/>
            <a:r>
              <a:rPr lang="en-US" dirty="0">
                <a:latin typeface="Garamond" panose="02020404030301010803" pitchFamily="18" charset="0"/>
              </a:rPr>
              <a:t>(Google) 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9F96C49-9D4E-AA40-8CA2-63840625EFD2}"/>
              </a:ext>
            </a:extLst>
          </p:cNvPr>
          <p:cNvSpPr/>
          <p:nvPr/>
        </p:nvSpPr>
        <p:spPr>
          <a:xfrm>
            <a:off x="9836786" y="2007330"/>
            <a:ext cx="1839687" cy="183585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IOS?</a:t>
            </a:r>
          </a:p>
          <a:p>
            <a:pPr algn="ctr"/>
            <a:r>
              <a:rPr lang="en-US" dirty="0">
                <a:latin typeface="Garamond" panose="02020404030301010803" pitchFamily="18" charset="0"/>
              </a:rPr>
              <a:t>(Apple)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C52A68-07EC-2041-9110-A68D5B35DD49}"/>
              </a:ext>
            </a:extLst>
          </p:cNvPr>
          <p:cNvSpPr/>
          <p:nvPr/>
        </p:nvSpPr>
        <p:spPr>
          <a:xfrm>
            <a:off x="2224586" y="2263538"/>
            <a:ext cx="782823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Did Apple Store apps receive better </a:t>
            </a:r>
          </a:p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reviews than Google Play apps?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E36339-DCEA-704D-B070-0F712FDDE4D3}"/>
              </a:ext>
            </a:extLst>
          </p:cNvPr>
          <p:cNvSpPr txBox="1"/>
          <p:nvPr/>
        </p:nvSpPr>
        <p:spPr>
          <a:xfrm>
            <a:off x="2309991" y="4713602"/>
            <a:ext cx="7742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We will prioritize developing an app for the platform that has better reviews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557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A2376-4A52-524F-9808-9C06507FF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Cleaning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D8E97277-A071-436D-BDBE-572793AFA1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2158909"/>
              </p:ext>
            </p:extLst>
          </p:nvPr>
        </p:nvGraphicFramePr>
        <p:xfrm>
          <a:off x="690608" y="1567543"/>
          <a:ext cx="10951663" cy="4184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7208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C069E72-9859-394B-B77D-5C4492A33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Merging Datasets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A66EB27-0D87-1142-87A2-CC5F5E515F76}"/>
              </a:ext>
            </a:extLst>
          </p:cNvPr>
          <p:cNvSpPr/>
          <p:nvPr/>
        </p:nvSpPr>
        <p:spPr>
          <a:xfrm>
            <a:off x="1016271" y="1839486"/>
            <a:ext cx="2694214" cy="414065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Created a new variable called ‘platform’ in the apple and google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Indicated whether the platform was ‘apple’ or ‘google’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33E2FAC-EEB0-6740-A4EA-244E9C80CABE}"/>
              </a:ext>
            </a:extLst>
          </p:cNvPr>
          <p:cNvSpPr/>
          <p:nvPr/>
        </p:nvSpPr>
        <p:spPr>
          <a:xfrm>
            <a:off x="4887685" y="1825626"/>
            <a:ext cx="2694214" cy="413321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aramond" panose="02020404030301010803" pitchFamily="18" charset="0"/>
              </a:rPr>
              <a:t>Merged</a:t>
            </a:r>
            <a:r>
              <a:rPr lang="en-US" sz="2000" dirty="0">
                <a:latin typeface="Garamond" panose="02020404030301010803" pitchFamily="18" charset="0"/>
              </a:rPr>
              <a:t> the two datasets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A51AC1B-E0D4-6C47-8DAF-06E85EE82A7B}"/>
              </a:ext>
            </a:extLst>
          </p:cNvPr>
          <p:cNvSpPr/>
          <p:nvPr/>
        </p:nvSpPr>
        <p:spPr>
          <a:xfrm>
            <a:off x="8759099" y="1825625"/>
            <a:ext cx="2694214" cy="41452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Garamond" panose="02020404030301010803" pitchFamily="18" charset="0"/>
              </a:rPr>
              <a:t>Eliminated the observation without any values 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384B9B71-78F3-AA46-947E-384EF59EBB68}"/>
              </a:ext>
            </a:extLst>
          </p:cNvPr>
          <p:cNvSpPr/>
          <p:nvPr/>
        </p:nvSpPr>
        <p:spPr>
          <a:xfrm>
            <a:off x="3853543" y="3575957"/>
            <a:ext cx="934629" cy="42533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C6D01D2B-E6F0-C640-B2A4-BF2236117863}"/>
              </a:ext>
            </a:extLst>
          </p:cNvPr>
          <p:cNvSpPr/>
          <p:nvPr/>
        </p:nvSpPr>
        <p:spPr>
          <a:xfrm>
            <a:off x="7759970" y="3598097"/>
            <a:ext cx="934629" cy="42533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5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BF9E-D4A6-5B4D-8A4D-B7EFE9D74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43" y="220438"/>
            <a:ext cx="9543405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Summarizing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C55FEE-344F-4143-8675-C34D1FDACAF1}"/>
              </a:ext>
            </a:extLst>
          </p:cNvPr>
          <p:cNvSpPr/>
          <p:nvPr/>
        </p:nvSpPr>
        <p:spPr>
          <a:xfrm>
            <a:off x="767441" y="2371913"/>
            <a:ext cx="3282043" cy="8327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Apple Mean Rating: 4.049697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24BA41-411A-2C4D-9BC8-23C39679C73E}"/>
              </a:ext>
            </a:extLst>
          </p:cNvPr>
          <p:cNvSpPr/>
          <p:nvPr/>
        </p:nvSpPr>
        <p:spPr>
          <a:xfrm>
            <a:off x="767442" y="4258731"/>
            <a:ext cx="3282043" cy="8327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Mean Rating: 4.186203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258D36-618E-EA46-BED9-7EAE6490164A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4049484" y="2788292"/>
            <a:ext cx="2775857" cy="106098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45D93B-1AA7-094D-9E83-DADA7E0CF94D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4049485" y="3849276"/>
            <a:ext cx="2775856" cy="82583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7BD71FC-1379-B04A-B860-AF1E70093600}"/>
              </a:ext>
            </a:extLst>
          </p:cNvPr>
          <p:cNvSpPr/>
          <p:nvPr/>
        </p:nvSpPr>
        <p:spPr>
          <a:xfrm>
            <a:off x="6825341" y="3432897"/>
            <a:ext cx="5110843" cy="8327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Observed Diff: </a:t>
            </a:r>
            <a:r>
              <a:rPr lang="en-US" sz="2800" dirty="0"/>
              <a:t>0.136506</a:t>
            </a:r>
            <a:endParaRPr lang="en-US" dirty="0"/>
          </a:p>
          <a:p>
            <a:pPr algn="ctr"/>
            <a:r>
              <a:rPr lang="en-US" dirty="0"/>
              <a:t>(Google Mean Rating – Apple Mean Rating)</a:t>
            </a:r>
          </a:p>
        </p:txBody>
      </p:sp>
    </p:spTree>
    <p:extLst>
      <p:ext uri="{BB962C8B-B14F-4D97-AF65-F5344CB8AC3E}">
        <p14:creationId xmlns:p14="http://schemas.microsoft.com/office/powerpoint/2010/main" val="39683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BF9E-D4A6-5B4D-8A4D-B7EFE9D74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81" y="401478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Summarizing - Boxplot 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9FF90FB-606A-6948-84B2-ECE035494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81" y="2469308"/>
            <a:ext cx="10395228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86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563EB-562B-014E-AB01-E26BA0654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609600"/>
            <a:ext cx="8548386" cy="12824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Modeling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C971FF8-1D86-3C4B-810E-0E7D0035B986}"/>
              </a:ext>
            </a:extLst>
          </p:cNvPr>
          <p:cNvSpPr/>
          <p:nvPr/>
        </p:nvSpPr>
        <p:spPr>
          <a:xfrm>
            <a:off x="996564" y="1763486"/>
            <a:ext cx="10058400" cy="5144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want to test that the difference in ratings of apple and google is due to the different platforms </a:t>
            </a: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9AA073A1-F733-104E-A1D7-D5744B117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88" y="2786738"/>
            <a:ext cx="5770722" cy="3429000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3F7F3146-DEE5-A048-8116-6D8B6A716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099" y="2819398"/>
            <a:ext cx="5561769" cy="3416300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AFCC01A-DCC1-094B-AA45-93F61BFFB4D3}"/>
              </a:ext>
            </a:extLst>
          </p:cNvPr>
          <p:cNvSpPr/>
          <p:nvPr/>
        </p:nvSpPr>
        <p:spPr>
          <a:xfrm>
            <a:off x="1677095" y="6248400"/>
            <a:ext cx="3304843" cy="3973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A224B7C-5F4F-984E-AD2A-B6DF52A46816}"/>
              </a:ext>
            </a:extLst>
          </p:cNvPr>
          <p:cNvSpPr/>
          <p:nvPr/>
        </p:nvSpPr>
        <p:spPr>
          <a:xfrm>
            <a:off x="6949096" y="6268358"/>
            <a:ext cx="3304843" cy="3973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</a:t>
            </a:r>
          </a:p>
        </p:txBody>
      </p:sp>
    </p:spTree>
    <p:extLst>
      <p:ext uri="{BB962C8B-B14F-4D97-AF65-F5344CB8AC3E}">
        <p14:creationId xmlns:p14="http://schemas.microsoft.com/office/powerpoint/2010/main" val="1442301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F4A14-A308-5244-BF75-23D7EDC63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Modeling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13B81EF-C7BD-7A4D-A911-A4C8BBA403B5}"/>
              </a:ext>
            </a:extLst>
          </p:cNvPr>
          <p:cNvSpPr/>
          <p:nvPr/>
        </p:nvSpPr>
        <p:spPr>
          <a:xfrm>
            <a:off x="1066800" y="1737360"/>
            <a:ext cx="10058400" cy="88710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Distributions are not normal – we used permutation test to determine whether the difference in ratings is due to platforms.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4296CE0-9BED-7741-8607-51971132D385}"/>
              </a:ext>
            </a:extLst>
          </p:cNvPr>
          <p:cNvSpPr/>
          <p:nvPr/>
        </p:nvSpPr>
        <p:spPr>
          <a:xfrm>
            <a:off x="1066800" y="3145494"/>
            <a:ext cx="10058400" cy="88710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running the permutation test, we see that there are no difference that are as least as extreme as the observed difference.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7D1E7A3-9FB5-D54E-92D7-B16DD4EBD2FE}"/>
              </a:ext>
            </a:extLst>
          </p:cNvPr>
          <p:cNvSpPr/>
          <p:nvPr/>
        </p:nvSpPr>
        <p:spPr>
          <a:xfrm>
            <a:off x="1066800" y="4562762"/>
            <a:ext cx="10058400" cy="88710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P-Value is zero, at the significance level of 0.05</a:t>
            </a:r>
          </a:p>
        </p:txBody>
      </p:sp>
    </p:spTree>
    <p:extLst>
      <p:ext uri="{BB962C8B-B14F-4D97-AF65-F5344CB8AC3E}">
        <p14:creationId xmlns:p14="http://schemas.microsoft.com/office/powerpoint/2010/main" val="3061385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72D330-6362-244A-B786-8E609B4B5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339668"/>
            <a:ext cx="9543405" cy="118872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kern="12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Recommendation – Platforms do impact ratings!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e Apple logo is (probably) going to start looking a little different |  Creative Bloq">
            <a:extLst>
              <a:ext uri="{FF2B5EF4-FFF2-40B4-BE49-F238E27FC236}">
                <a16:creationId xmlns:a16="http://schemas.microsoft.com/office/drawing/2014/main" id="{3399D2ED-C386-5F43-B564-1B8FA43C1E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034" y="1528388"/>
            <a:ext cx="4041774" cy="24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AFC2C3-1663-8D4A-ABD6-D0AED8C6B2E7}"/>
              </a:ext>
            </a:extLst>
          </p:cNvPr>
          <p:cNvSpPr txBox="1"/>
          <p:nvPr/>
        </p:nvSpPr>
        <p:spPr>
          <a:xfrm>
            <a:off x="1328197" y="5891981"/>
            <a:ext cx="10134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Picture credit: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https://www.creativebloq.com/news/iphone-11-apple-logo-change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	        https://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dev.to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/rs9110/google-logo-with-just-html-css-3bmi</a:t>
            </a:r>
          </a:p>
        </p:txBody>
      </p:sp>
      <p:pic>
        <p:nvPicPr>
          <p:cNvPr id="1028" name="Picture 4" descr="CSS Logo: google logo with just html &amp;amp; css - DEV Community">
            <a:extLst>
              <a:ext uri="{FF2B5EF4-FFF2-40B4-BE49-F238E27FC236}">
                <a16:creationId xmlns:a16="http://schemas.microsoft.com/office/drawing/2014/main" id="{714AF47F-6262-AD4B-BA78-24292D5BB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736" y="1528388"/>
            <a:ext cx="5146230" cy="24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DC6B5C8-4D92-4E44-A760-A14B78A9F14F}"/>
              </a:ext>
            </a:extLst>
          </p:cNvPr>
          <p:cNvSpPr/>
          <p:nvPr/>
        </p:nvSpPr>
        <p:spPr>
          <a:xfrm>
            <a:off x="1139685" y="4375259"/>
            <a:ext cx="10058400" cy="88710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Prioritize the development of Android Applications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Then move on to developing IOS Applications </a:t>
            </a:r>
          </a:p>
          <a:p>
            <a:pPr algn="ctr"/>
            <a:endParaRPr lang="en-US" dirty="0"/>
          </a:p>
        </p:txBody>
      </p:sp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FC6EA71B-57F4-0440-A6C7-985E9B1696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66040" y="1006316"/>
            <a:ext cx="1288926" cy="128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9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1573</TotalTime>
  <Words>327</Words>
  <Application>Microsoft Macintosh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Garamond</vt:lpstr>
      <vt:lpstr>Office Theme</vt:lpstr>
      <vt:lpstr>Google or Apple Which platform received better reviews? </vt:lpstr>
      <vt:lpstr>Overview – we are developing an app!  </vt:lpstr>
      <vt:lpstr>Cleaning</vt:lpstr>
      <vt:lpstr>Merging Datasets</vt:lpstr>
      <vt:lpstr>Summarizing </vt:lpstr>
      <vt:lpstr>Summarizing - Boxplot </vt:lpstr>
      <vt:lpstr>Modeling</vt:lpstr>
      <vt:lpstr>Modeling</vt:lpstr>
      <vt:lpstr>Recommendation – Platforms do impact ratings!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or Apple </dc:title>
  <dc:creator>Adhikari, Shikshya</dc:creator>
  <cp:lastModifiedBy>Adhikari, Shikshya</cp:lastModifiedBy>
  <cp:revision>23</cp:revision>
  <dcterms:created xsi:type="dcterms:W3CDTF">2021-06-01T17:35:46Z</dcterms:created>
  <dcterms:modified xsi:type="dcterms:W3CDTF">2021-06-02T19:49:40Z</dcterms:modified>
</cp:coreProperties>
</file>