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5DB0BD-997D-4D48-84FE-2E0142BABCC8}">
  <a:tblStyle styleId="{875DB0BD-997D-4D48-84FE-2E0142BAB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144000" cy="51217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11700" y="939700"/>
            <a:ext cx="8520600" cy="48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MIS - 636 - Data Warehousing And Business Intelligence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7"/>
          <p:cNvSpPr txBox="1"/>
          <p:nvPr/>
        </p:nvSpPr>
        <p:spPr>
          <a:xfrm>
            <a:off x="416850" y="1603800"/>
            <a:ext cx="4451100" cy="28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16850" y="1533150"/>
            <a:ext cx="5256600" cy="245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Professor: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Joseph Morabito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Presented By Group 3: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Shikuan Gao 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Xiang Yang 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Jiarui Li 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Zhongyong Zhang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Rajakumar Jagannathan Surresh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High Level Bus Matrix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7050"/>
            <a:ext cx="8570299" cy="35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91750"/>
            <a:ext cx="8520600" cy="52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 b="1"/>
              <a:t>Detailed High Level Bus Matrix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614650"/>
            <a:ext cx="8520600" cy="434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5250"/>
            <a:ext cx="8520600" cy="4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81525" y="1009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Logical Schema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63" y="708700"/>
            <a:ext cx="7773074" cy="41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72450" y="1791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Star Schema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786900"/>
            <a:ext cx="8366524" cy="4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3400" y="199825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Product Table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5" y="692400"/>
            <a:ext cx="8391250" cy="41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15035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Aggregate Table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0350"/>
            <a:ext cx="8520599" cy="4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Representative Transformation Rules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50" y="1355125"/>
            <a:ext cx="5549876" cy="31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125" y="1355125"/>
            <a:ext cx="2751725" cy="23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313475"/>
            <a:ext cx="8520600" cy="60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OLAP Cube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5" y="785150"/>
            <a:ext cx="7953251" cy="40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0" y="2159575"/>
            <a:ext cx="1300500" cy="17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05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95" name="Shape 195"/>
          <p:cNvSpPr txBox="1"/>
          <p:nvPr/>
        </p:nvSpPr>
        <p:spPr>
          <a:xfrm>
            <a:off x="5573100" y="4098475"/>
            <a:ext cx="2449800" cy="6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 b="1"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dimensions respectively are State Zone, Time Zone and Service Genre. All of them are </a:t>
            </a:r>
            <a:r>
              <a:rPr lang="en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Dense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-197375" y="2651175"/>
            <a:ext cx="5136900" cy="102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/>
              <a:t>OLAP Cube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265500" y="3677425"/>
            <a:ext cx="4045200" cy="68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b="1"/>
              <a:t> Drill Down, Pivot and Roll Up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13" y="450000"/>
            <a:ext cx="2907725" cy="24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800" y="137500"/>
            <a:ext cx="4045199" cy="163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13711"/>
          <a:stretch/>
        </p:blipFill>
        <p:spPr>
          <a:xfrm>
            <a:off x="4773800" y="3552850"/>
            <a:ext cx="4045200" cy="1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800" y="1917749"/>
            <a:ext cx="4045200" cy="14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-197375" y="3371975"/>
            <a:ext cx="5136900" cy="54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/>
              <a:t>OLAP Cube 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265500" y="3982850"/>
            <a:ext cx="4045200" cy="68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Dicing and Slicing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25" y="488700"/>
            <a:ext cx="2895500" cy="24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450" y="2700826"/>
            <a:ext cx="4098551" cy="15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775" y="243825"/>
            <a:ext cx="4125225" cy="21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11950" y="226100"/>
            <a:ext cx="8704500" cy="471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Contents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0673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Introduction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Why DW &amp; BI system?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Services Offered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Business Process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Prioritization Grid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Bus Matrix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Logical Schema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OLAP Cube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Financial Analyst Dashboard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Shipping Analysis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800" y="1017800"/>
            <a:ext cx="4931650" cy="20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500" y="3361984"/>
            <a:ext cx="4045200" cy="457644"/>
          </a:xfrm>
        </p:spPr>
        <p:txBody>
          <a:bodyPr/>
          <a:lstStyle/>
          <a:p>
            <a:r>
              <a:rPr kumimoji="1" lang="en-US" altLang="zh-CN" sz="3200" b="1" dirty="0" smtClean="0"/>
              <a:t>OLAP Cube</a:t>
            </a:r>
            <a:endParaRPr kumimoji="1"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500" y="3945275"/>
            <a:ext cx="4045200" cy="93025"/>
          </a:xfrm>
        </p:spPr>
        <p:txBody>
          <a:bodyPr/>
          <a:lstStyle/>
          <a:p>
            <a:r>
              <a:rPr kumimoji="1" lang="en-US" altLang="zh-CN" b="1" dirty="0" smtClean="0"/>
              <a:t>Slicing Operation Sample</a:t>
            </a:r>
            <a:endParaRPr kumimoji="1" lang="zh-CN" altLang="en-US" b="1" dirty="0"/>
          </a:p>
        </p:txBody>
      </p:sp>
      <p:pic>
        <p:nvPicPr>
          <p:cNvPr id="5" name="Shape 2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685" y="760288"/>
            <a:ext cx="2424829" cy="211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43" y="1469204"/>
            <a:ext cx="4376790" cy="25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b="1"/>
              <a:t>User Profile: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/>
              <a:t>         Job Role Tasks</a:t>
            </a:r>
            <a:r>
              <a:rPr lang="en" sz="1800" b="1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220" name="Shape 220"/>
          <p:cNvGraphicFramePr/>
          <p:nvPr/>
        </p:nvGraphicFramePr>
        <p:xfrm>
          <a:off x="136600" y="734070"/>
          <a:ext cx="8870775" cy="4066038"/>
        </p:xfrm>
        <a:graphic>
          <a:graphicData uri="http://schemas.openxmlformats.org/drawingml/2006/table">
            <a:tbl>
              <a:tblPr>
                <a:noFill/>
                <a:tableStyleId>{875DB0BD-997D-4D48-84FE-2E0142BABCC8}</a:tableStyleId>
              </a:tblPr>
              <a:tblGrid>
                <a:gridCol w="210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0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8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 Role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Specific Tasks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</a:rPr>
                        <a:t>Delivery(Types of Output)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Executives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 of Functional Division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Concentrate on Weekly/Monthly/Quarterly reports;</a:t>
                      </a:r>
                    </a:p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 role of decision-maker</a:t>
                      </a:r>
                    </a:p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Supervise capability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Portal, Reports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8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 of Geographic Division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 recommendations to headquarter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Portal, Reports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45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Analysts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Analyst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on macroeconomic and microeconomic conditions of Costco’s fundamentals</a:t>
                      </a:r>
                    </a:p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Prepare financial model and draft reports circling around financial factors(sales volume, revenue, profits)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Portal, OLAP cube, Customized Dashboard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7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Analyst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Informative explanatory </a:t>
                      </a:r>
                    </a:p>
                    <a:p>
                      <a:pPr marL="457200" lvl="0" indent="-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000"/>
                        <a:buFont typeface="Roboto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 dashboards to monitor product details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Portal, OLAP cube,, Customized Dashboard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243825"/>
            <a:ext cx="8520600" cy="77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100" b="1"/>
              <a:t>User Profile: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100" b="1"/>
              <a:t>         Job Role Tasks</a:t>
            </a:r>
            <a:r>
              <a:rPr lang="en" sz="2400" b="1"/>
              <a:t> 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121850" y="1175625"/>
          <a:ext cx="8900300" cy="3484168"/>
        </p:xfrm>
        <a:graphic>
          <a:graphicData uri="http://schemas.openxmlformats.org/drawingml/2006/table">
            <a:tbl>
              <a:tblPr>
                <a:noFill/>
                <a:tableStyleId>{875DB0BD-997D-4D48-84FE-2E0142BABCC8}</a:tableStyleId>
              </a:tblPr>
              <a:tblGrid>
                <a:gridCol w="2225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5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5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5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73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User Role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Specific Tasks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Delivery (Access Methods)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Analysts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Marketing Analyst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Analyze marketing trends,</a:t>
                      </a:r>
                    </a:p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Understand customer preference</a:t>
                      </a:r>
                    </a:p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Understand customer consuming patterns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Portal, OLAP cube, MOLAP, Customized Dashboard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Risk Analyst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0909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 operational activities and region-wise activities</a:t>
                      </a:r>
                    </a:p>
                    <a:p>
                      <a:pPr marL="457200" lvl="0" indent="-304800" rtl="0">
                        <a:lnSpc>
                          <a:spcPct val="10909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 potential risks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Portal, OLAP cube, Customized Dashboard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56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Operational Workers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Branch Store Managers 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to data details </a:t>
                      </a:r>
                    </a:p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simple reports</a:t>
                      </a:r>
                    </a:p>
                    <a:p>
                      <a:pPr marL="4572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ts val="1200"/>
                        <a:buFont typeface="Roboto"/>
                        <a:buChar char="●"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Drill down capabilities 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Operational reports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19825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Financial Analyst Dashboard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4" y="827625"/>
            <a:ext cx="8321312" cy="401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172375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Product Details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4" y="780175"/>
            <a:ext cx="8321312" cy="4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/>
              <a:t>Shipping Analysis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84024" cy="37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Conclusion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This BI &amp; DW system will assist Costco better understanding to analyze their daily business process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The statistics </a:t>
            </a:r>
            <a:r>
              <a:rPr lang="en-US" dirty="0">
                <a:solidFill>
                  <a:srgbClr val="000000"/>
                </a:solidFill>
              </a:rPr>
              <a:t>are valuable for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-US" altLang="zh-CN" dirty="0">
                <a:solidFill>
                  <a:srgbClr val="000000"/>
                </a:solidFill>
              </a:rPr>
              <a:t>top management in the </a:t>
            </a:r>
            <a:r>
              <a:rPr lang="en" dirty="0">
                <a:solidFill>
                  <a:srgbClr val="000000"/>
                </a:solidFill>
              </a:rPr>
              <a:t>organization to make better decisions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The financial analyst dashboard integrated with OLAP queries will give a different dimension in viewing data thus aiding decision making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501550" y="2267850"/>
            <a:ext cx="79500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600" b="1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3445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Introduction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742250"/>
            <a:ext cx="8520600" cy="39915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 b="1">
                <a:solidFill>
                  <a:srgbClr val="222222"/>
                </a:solidFill>
              </a:rPr>
              <a:t>Costco Wholesale Corporation</a:t>
            </a:r>
            <a:r>
              <a:rPr lang="en" sz="1400">
                <a:solidFill>
                  <a:srgbClr val="222222"/>
                </a:solidFill>
              </a:rPr>
              <a:t>, trading as </a:t>
            </a:r>
            <a:r>
              <a:rPr lang="en" sz="1400" b="1">
                <a:solidFill>
                  <a:srgbClr val="222222"/>
                </a:solidFill>
              </a:rPr>
              <a:t>Costco</a:t>
            </a:r>
            <a:r>
              <a:rPr lang="en" sz="1400">
                <a:solidFill>
                  <a:srgbClr val="222222"/>
                </a:solidFill>
              </a:rPr>
              <a:t>, is the largest American membership-only warehouse club 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222222"/>
                </a:solidFill>
              </a:rPr>
              <a:t>First it was found on July 12, 1976 as Price Club in San Diego, California.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222222"/>
                </a:solidFill>
              </a:rPr>
              <a:t>Established </a:t>
            </a:r>
            <a:r>
              <a:rPr lang="en" sz="1400" b="1">
                <a:solidFill>
                  <a:srgbClr val="222222"/>
                </a:solidFill>
              </a:rPr>
              <a:t>Costco on September 15, 1983 in Seattle, Washington</a:t>
            </a:r>
            <a:r>
              <a:rPr lang="en" sz="1400">
                <a:solidFill>
                  <a:srgbClr val="222222"/>
                </a:solidFill>
              </a:rPr>
              <a:t> by merging with Price Club who was their competitor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222222"/>
                </a:solidFill>
              </a:rPr>
              <a:t>In the United States, </a:t>
            </a:r>
            <a:r>
              <a:rPr lang="en" sz="1400" b="1">
                <a:solidFill>
                  <a:srgbClr val="222222"/>
                </a:solidFill>
              </a:rPr>
              <a:t>Costco's main competitors</a:t>
            </a:r>
            <a:r>
              <a:rPr lang="en" sz="1400">
                <a:solidFill>
                  <a:srgbClr val="222222"/>
                </a:solidFill>
              </a:rPr>
              <a:t> operating membership warehouses are </a:t>
            </a:r>
            <a:r>
              <a:rPr lang="en" sz="1400" b="1">
                <a:solidFill>
                  <a:srgbClr val="222222"/>
                </a:solidFill>
              </a:rPr>
              <a:t>Sam's Club and BJ's Wholesale Club</a:t>
            </a:r>
            <a:r>
              <a:rPr lang="en" sz="1400">
                <a:solidFill>
                  <a:srgbClr val="222222"/>
                </a:solidFill>
              </a:rPr>
              <a:t> 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222222"/>
                </a:solidFill>
              </a:rPr>
              <a:t>Costco employs more than 205,000 people worldwide full and part-time employees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222222"/>
                </a:solidFill>
              </a:rPr>
              <a:t>Costco was the first company to grow from </a:t>
            </a:r>
            <a:r>
              <a:rPr lang="en" sz="1400" b="1">
                <a:solidFill>
                  <a:srgbClr val="222222"/>
                </a:solidFill>
              </a:rPr>
              <a:t>zero to $3 billion in sales in under six years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 b="1">
                <a:solidFill>
                  <a:srgbClr val="222222"/>
                </a:solidFill>
              </a:rPr>
              <a:t>ACSI</a:t>
            </a:r>
            <a:r>
              <a:rPr lang="en" sz="1400">
                <a:solidFill>
                  <a:srgbClr val="222222"/>
                </a:solidFill>
              </a:rPr>
              <a:t> (The American Customer Satisfaction Index) named C</a:t>
            </a:r>
            <a:r>
              <a:rPr lang="en" sz="1400" b="1">
                <a:solidFill>
                  <a:srgbClr val="222222"/>
                </a:solidFill>
              </a:rPr>
              <a:t>ostco number one in the specialty retail store industry with a score of 84 in 2014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222222"/>
                </a:solidFill>
              </a:rPr>
              <a:t>As of 2015, Costco was the </a:t>
            </a:r>
            <a:r>
              <a:rPr lang="en" sz="1400" b="1">
                <a:solidFill>
                  <a:srgbClr val="222222"/>
                </a:solidFill>
              </a:rPr>
              <a:t>second largest retailer in the world</a:t>
            </a:r>
            <a:r>
              <a:rPr lang="en" sz="1400">
                <a:solidFill>
                  <a:srgbClr val="222222"/>
                </a:solidFill>
              </a:rPr>
              <a:t> after Wal-Mart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22575" y="756200"/>
            <a:ext cx="6492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436975" y="968450"/>
            <a:ext cx="14553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" y="282600"/>
            <a:ext cx="7316049" cy="44228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Why DW &amp; BI System?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9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000000"/>
                </a:solidFill>
              </a:rPr>
              <a:t>Costco competes with bigger wholesale traders like Walmart, BJ’s and Sam’s Club by focusing on selling products at low prices, often at very high volume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000000"/>
                </a:solidFill>
              </a:rPr>
              <a:t>These goods are usually bulk-packaged and marketed primarily to large families and businesses 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000000"/>
                </a:solidFill>
              </a:rPr>
              <a:t>A DW &amp; BI system will help,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Analyze their business and maximizing profits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Managing inventory of products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Make better decision making at all levels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Cleverly decide on product substitutes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Manage promotions and sales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00000"/>
                </a:solidFill>
              </a:rPr>
              <a:t>Dashboards/Visualizations to better monitor daily activities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98050"/>
            <a:ext cx="8520600" cy="43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Services Offered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708600"/>
            <a:ext cx="8138400" cy="427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 b="1" dirty="0">
                <a:solidFill>
                  <a:srgbClr val="000000"/>
                </a:solidFill>
              </a:rPr>
              <a:t>Concierge Service:</a:t>
            </a:r>
            <a:r>
              <a:rPr lang="en" sz="1400" dirty="0">
                <a:solidFill>
                  <a:srgbClr val="000000"/>
                </a:solidFill>
              </a:rPr>
              <a:t> 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dirty="0">
                <a:solidFill>
                  <a:srgbClr val="000000"/>
                </a:solidFill>
              </a:rPr>
              <a:t>Costco offers a </a:t>
            </a:r>
            <a:r>
              <a:rPr lang="en" b="1" dirty="0">
                <a:solidFill>
                  <a:srgbClr val="000000"/>
                </a:solidFill>
              </a:rPr>
              <a:t>free "concierge" service</a:t>
            </a:r>
            <a:r>
              <a:rPr lang="en" dirty="0">
                <a:solidFill>
                  <a:srgbClr val="000000"/>
                </a:solidFill>
              </a:rPr>
              <a:t> to members who purchase </a:t>
            </a:r>
            <a:r>
              <a:rPr lang="en" b="1" dirty="0">
                <a:solidFill>
                  <a:srgbClr val="000000"/>
                </a:solidFill>
              </a:rPr>
              <a:t>electronics</a:t>
            </a:r>
            <a:r>
              <a:rPr lang="en" dirty="0">
                <a:solidFill>
                  <a:srgbClr val="000000"/>
                </a:solidFill>
              </a:rPr>
              <a:t>, to help answer questions regarding </a:t>
            </a:r>
            <a:r>
              <a:rPr lang="en" b="1" dirty="0">
                <a:solidFill>
                  <a:srgbClr val="000000"/>
                </a:solidFill>
              </a:rPr>
              <a:t>setup</a:t>
            </a:r>
            <a:r>
              <a:rPr lang="en" dirty="0">
                <a:solidFill>
                  <a:srgbClr val="000000"/>
                </a:solidFill>
              </a:rPr>
              <a:t> and </a:t>
            </a:r>
            <a:r>
              <a:rPr lang="en" b="1" dirty="0">
                <a:solidFill>
                  <a:srgbClr val="000000"/>
                </a:solidFill>
              </a:rPr>
              <a:t>use</a:t>
            </a:r>
            <a:r>
              <a:rPr lang="en" dirty="0">
                <a:solidFill>
                  <a:srgbClr val="000000"/>
                </a:solidFill>
              </a:rPr>
              <a:t> and </a:t>
            </a:r>
            <a:r>
              <a:rPr lang="en" b="1" dirty="0">
                <a:solidFill>
                  <a:srgbClr val="000000"/>
                </a:solidFill>
              </a:rPr>
              <a:t>avoid potential returns</a:t>
            </a:r>
            <a:r>
              <a:rPr lang="en" dirty="0">
                <a:solidFill>
                  <a:srgbClr val="000000"/>
                </a:solidFill>
              </a:rPr>
              <a:t> due to not understanding how to use the products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 b="1" dirty="0">
                <a:solidFill>
                  <a:srgbClr val="000000"/>
                </a:solidFill>
              </a:rPr>
              <a:t>Costco Business Services: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dirty="0">
                <a:solidFill>
                  <a:srgbClr val="000000"/>
                </a:solidFill>
              </a:rPr>
              <a:t>NOVA Information Systems (NOVA) partnered with Costco to </a:t>
            </a:r>
            <a:r>
              <a:rPr lang="en" b="1" dirty="0">
                <a:solidFill>
                  <a:srgbClr val="000000"/>
                </a:solidFill>
              </a:rPr>
              <a:t>market and support payment processing services</a:t>
            </a:r>
            <a:r>
              <a:rPr lang="en" dirty="0">
                <a:solidFill>
                  <a:srgbClr val="000000"/>
                </a:solidFill>
              </a:rPr>
              <a:t> to Costco Canada's Business Executive Members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 b="1" dirty="0">
                <a:solidFill>
                  <a:srgbClr val="000000"/>
                </a:solidFill>
              </a:rPr>
              <a:t>Costco Travel: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dirty="0">
                <a:solidFill>
                  <a:srgbClr val="000000"/>
                </a:solidFill>
              </a:rPr>
              <a:t>Costco Travel is a wholly owned </a:t>
            </a:r>
            <a:r>
              <a:rPr lang="en" b="1" dirty="0">
                <a:solidFill>
                  <a:srgbClr val="000000"/>
                </a:solidFill>
              </a:rPr>
              <a:t>subsidiary of Costco Wholesale</a:t>
            </a:r>
            <a:r>
              <a:rPr lang="en" dirty="0">
                <a:solidFill>
                  <a:srgbClr val="000000"/>
                </a:solidFill>
              </a:rPr>
              <a:t> and offers leisure travel to Costco members of the United States and Canada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 dirty="0">
                <a:solidFill>
                  <a:srgbClr val="000000"/>
                </a:solidFill>
              </a:rPr>
              <a:t>The program offers vacation packages to the Caribbean, Europe, Florida, Hawaii, Las Vegas, Mexico, and the South Pacific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" sz="1400" b="1" dirty="0">
                <a:solidFill>
                  <a:srgbClr val="000000"/>
                </a:solidFill>
              </a:rPr>
              <a:t>Food Service: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" dirty="0">
                <a:solidFill>
                  <a:srgbClr val="000000"/>
                </a:solidFill>
              </a:rPr>
              <a:t>All but a few Costco locations have a food court. Some are inside, some are outside, but the menu is essentially the same: hot dog with drink, pizza, frozen yogurt, various drinks, baked items, and sandwiches.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Business Process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Opportunity Matrix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Prioritization Grid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02725" y="1229875"/>
            <a:ext cx="3408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50" y="1195263"/>
            <a:ext cx="6162300" cy="3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752</Words>
  <Application>Microsoft Macintosh PowerPoint</Application>
  <PresentationFormat>全屏显示(16:9)</PresentationFormat>
  <Paragraphs>123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Roboto</vt:lpstr>
      <vt:lpstr>Georgia</vt:lpstr>
      <vt:lpstr>Geometric</vt:lpstr>
      <vt:lpstr>PowerPoint 演示文稿</vt:lpstr>
      <vt:lpstr>Contents</vt:lpstr>
      <vt:lpstr>Introduction</vt:lpstr>
      <vt:lpstr>PowerPoint 演示文稿</vt:lpstr>
      <vt:lpstr>Why DW &amp; BI System?</vt:lpstr>
      <vt:lpstr>Services Offered</vt:lpstr>
      <vt:lpstr>Business Process</vt:lpstr>
      <vt:lpstr>Opportunity Matrix</vt:lpstr>
      <vt:lpstr>Prioritization Grid </vt:lpstr>
      <vt:lpstr>High Level Bus Matrix</vt:lpstr>
      <vt:lpstr>Detailed High Level Bus Matrix</vt:lpstr>
      <vt:lpstr>Logical Schema</vt:lpstr>
      <vt:lpstr>Star Schema</vt:lpstr>
      <vt:lpstr>Product Table </vt:lpstr>
      <vt:lpstr>Aggregate Table</vt:lpstr>
      <vt:lpstr>Representative Transformation Rules</vt:lpstr>
      <vt:lpstr>OLAP Cube</vt:lpstr>
      <vt:lpstr>OLAP Cube </vt:lpstr>
      <vt:lpstr>OLAP Cube </vt:lpstr>
      <vt:lpstr>OLAP Cube</vt:lpstr>
      <vt:lpstr>User Profile:           Job Role Tasks  </vt:lpstr>
      <vt:lpstr>User Profile:           Job Role Tasks </vt:lpstr>
      <vt:lpstr>Financial Analyst Dashboard</vt:lpstr>
      <vt:lpstr>Product Details</vt:lpstr>
      <vt:lpstr>Shipping Analysis</vt:lpstr>
      <vt:lpstr>Conclusion</vt:lpstr>
      <vt:lpstr>Thank You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</cp:lastModifiedBy>
  <cp:revision>3</cp:revision>
  <dcterms:modified xsi:type="dcterms:W3CDTF">2017-12-13T15:53:39Z</dcterms:modified>
</cp:coreProperties>
</file>