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10600030101010101" charset="0"/>
      <p:regular r:id="rId20"/>
      <p:bold r:id="rId21"/>
      <p:italic r:id="rId22"/>
      <p:boldItalic r:id="rId23"/>
    </p:embeddedFont>
    <p:embeddedFont>
      <p:font typeface="Old Standard TT" panose="02010600030101010101"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58"/>
        <p:cNvGrpSpPr/>
        <p:nvPr/>
      </p:nvGrpSpPr>
      <p:grpSpPr>
        <a:xfrm>
          <a:off x="0" y="0"/>
          <a:ext cx="0" cy="0"/>
          <a:chOff x="0" y="0"/>
          <a:chExt cx="0" cy="0"/>
        </a:xfrm>
      </p:grpSpPr>
      <p:sp>
        <p:nvSpPr>
          <p:cNvPr id="59" name="Shape 59"/>
          <p:cNvSpPr txBox="1">
            <a:spLocks noGrp="1"/>
          </p:cNvSpPr>
          <p:nvPr>
            <p:ph type="subTitle" idx="1"/>
          </p:nvPr>
        </p:nvSpPr>
        <p:spPr>
          <a:xfrm>
            <a:off x="489375" y="3233875"/>
            <a:ext cx="8222100" cy="160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FFFFFF"/>
                </a:solidFill>
                <a:latin typeface="Roboto"/>
                <a:ea typeface="Roboto"/>
                <a:cs typeface="Roboto"/>
                <a:sym typeface="Roboto"/>
              </a:rPr>
              <a:t>Team </a:t>
            </a:r>
            <a:r>
              <a:rPr lang="en" sz="1800">
                <a:solidFill>
                  <a:srgbClr val="FFFFFF"/>
                </a:solidFill>
                <a:latin typeface="Roboto"/>
                <a:ea typeface="Roboto"/>
                <a:cs typeface="Roboto"/>
                <a:sym typeface="Roboto"/>
              </a:rPr>
              <a:t>Member: </a:t>
            </a:r>
            <a:endParaRPr sz="1800">
              <a:solidFill>
                <a:srgbClr val="FFFFFF"/>
              </a:solidFill>
              <a:latin typeface="Roboto"/>
              <a:ea typeface="Roboto"/>
              <a:cs typeface="Roboto"/>
              <a:sym typeface="Roboto"/>
            </a:endParaRPr>
          </a:p>
          <a:p>
            <a:pPr marL="0" lvl="0" indent="0">
              <a:spcBef>
                <a:spcPts val="0"/>
              </a:spcBef>
              <a:spcAft>
                <a:spcPts val="0"/>
              </a:spcAft>
              <a:buNone/>
            </a:pPr>
            <a:r>
              <a:rPr lang="en" sz="1800">
                <a:solidFill>
                  <a:srgbClr val="FFFFFF"/>
                </a:solidFill>
                <a:latin typeface="Roboto"/>
                <a:ea typeface="Roboto"/>
                <a:cs typeface="Roboto"/>
                <a:sym typeface="Roboto"/>
              </a:rPr>
              <a:t>Shikuan </a:t>
            </a:r>
            <a:r>
              <a:rPr lang="en" sz="1800" b="1">
                <a:solidFill>
                  <a:srgbClr val="FFFFFF"/>
                </a:solidFill>
                <a:latin typeface="Roboto"/>
                <a:ea typeface="Roboto"/>
                <a:cs typeface="Roboto"/>
                <a:sym typeface="Roboto"/>
              </a:rPr>
              <a:t>Gao</a:t>
            </a:r>
            <a:endParaRPr sz="1800" b="1">
              <a:solidFill>
                <a:srgbClr val="FFFFFF"/>
              </a:solidFill>
              <a:latin typeface="Roboto"/>
              <a:ea typeface="Roboto"/>
              <a:cs typeface="Roboto"/>
              <a:sym typeface="Roboto"/>
            </a:endParaRPr>
          </a:p>
          <a:p>
            <a:pPr marL="0" lvl="0" indent="0">
              <a:spcBef>
                <a:spcPts val="0"/>
              </a:spcBef>
              <a:spcAft>
                <a:spcPts val="0"/>
              </a:spcAft>
              <a:buNone/>
            </a:pPr>
            <a:r>
              <a:rPr lang="en" sz="1800">
                <a:solidFill>
                  <a:srgbClr val="FFFFFF"/>
                </a:solidFill>
                <a:latin typeface="Roboto"/>
                <a:ea typeface="Roboto"/>
                <a:cs typeface="Roboto"/>
                <a:sym typeface="Roboto"/>
              </a:rPr>
              <a:t>Ruiwen </a:t>
            </a:r>
            <a:r>
              <a:rPr lang="en" sz="1800" b="1">
                <a:solidFill>
                  <a:srgbClr val="FFFFFF"/>
                </a:solidFill>
                <a:latin typeface="Roboto"/>
                <a:ea typeface="Roboto"/>
                <a:cs typeface="Roboto"/>
                <a:sym typeface="Roboto"/>
              </a:rPr>
              <a:t>Shi</a:t>
            </a:r>
            <a:endParaRPr sz="1800" b="1">
              <a:solidFill>
                <a:srgbClr val="FFFFFF"/>
              </a:solidFill>
              <a:latin typeface="Roboto"/>
              <a:ea typeface="Roboto"/>
              <a:cs typeface="Roboto"/>
              <a:sym typeface="Roboto"/>
            </a:endParaRPr>
          </a:p>
        </p:txBody>
      </p:sp>
      <p:pic>
        <p:nvPicPr>
          <p:cNvPr id="60" name="Shape 60"/>
          <p:cNvPicPr preferRelativeResize="0"/>
          <p:nvPr/>
        </p:nvPicPr>
        <p:blipFill>
          <a:blip r:embed="rId3">
            <a:alphaModFix/>
          </a:blip>
          <a:stretch>
            <a:fillRect/>
          </a:stretch>
        </p:blipFill>
        <p:spPr>
          <a:xfrm>
            <a:off x="4162175" y="2786050"/>
            <a:ext cx="4392176" cy="1737350"/>
          </a:xfrm>
          <a:prstGeom prst="rect">
            <a:avLst/>
          </a:prstGeom>
          <a:noFill/>
          <a:ln>
            <a:noFill/>
          </a:ln>
        </p:spPr>
      </p:pic>
      <p:sp>
        <p:nvSpPr>
          <p:cNvPr id="61" name="Shape 61"/>
          <p:cNvSpPr/>
          <p:nvPr/>
        </p:nvSpPr>
        <p:spPr>
          <a:xfrm rot="10800000" flipH="1">
            <a:off x="0" y="0"/>
            <a:ext cx="9144000" cy="1737300"/>
          </a:xfrm>
          <a:prstGeom prst="rect">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txBox="1">
            <a:spLocks noGrp="1"/>
          </p:cNvSpPr>
          <p:nvPr>
            <p:ph type="ctrTitle"/>
          </p:nvPr>
        </p:nvSpPr>
        <p:spPr>
          <a:xfrm flipH="1">
            <a:off x="384750" y="850075"/>
            <a:ext cx="8222100" cy="1499100"/>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None/>
            </a:pPr>
            <a:r>
              <a:rPr lang="en" sz="3000" b="1">
                <a:solidFill>
                  <a:srgbClr val="000000"/>
                </a:solidFill>
                <a:latin typeface="Roboto"/>
                <a:ea typeface="Roboto"/>
                <a:cs typeface="Roboto"/>
                <a:sym typeface="Roboto"/>
              </a:rPr>
              <a:t>Group 4 </a:t>
            </a:r>
            <a:r>
              <a:rPr lang="en" sz="3000">
                <a:solidFill>
                  <a:srgbClr val="000000"/>
                </a:solidFill>
                <a:latin typeface="Roboto"/>
                <a:ea typeface="Roboto"/>
                <a:cs typeface="Roboto"/>
                <a:sym typeface="Roboto"/>
              </a:rPr>
              <a:t>Final Project</a:t>
            </a:r>
            <a:endParaRPr sz="3000">
              <a:solidFill>
                <a:srgbClr val="000000"/>
              </a:solidFill>
              <a:latin typeface="Roboto"/>
              <a:ea typeface="Roboto"/>
              <a:cs typeface="Roboto"/>
              <a:sym typeface="Roboto"/>
            </a:endParaRPr>
          </a:p>
          <a:p>
            <a:pPr marL="0" lvl="0" indent="0" rtl="0">
              <a:spcBef>
                <a:spcPts val="0"/>
              </a:spcBef>
              <a:spcAft>
                <a:spcPts val="0"/>
              </a:spcAft>
              <a:buNone/>
            </a:pPr>
            <a:r>
              <a:rPr lang="en" sz="3000">
                <a:latin typeface="Roboto"/>
                <a:ea typeface="Roboto"/>
                <a:cs typeface="Roboto"/>
                <a:sym typeface="Roboto"/>
              </a:rPr>
              <a:t>League of Legends </a:t>
            </a:r>
            <a:r>
              <a:rPr lang="en" sz="3000" b="1">
                <a:latin typeface="Roboto"/>
                <a:ea typeface="Roboto"/>
                <a:cs typeface="Roboto"/>
                <a:sym typeface="Roboto"/>
              </a:rPr>
              <a:t>Network Analysis</a:t>
            </a:r>
            <a:r>
              <a:rPr lang="en" sz="3000" b="1"/>
              <a:t> </a:t>
            </a:r>
            <a:endParaRPr sz="3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1700" y="1036925"/>
            <a:ext cx="8520600" cy="350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Word Cloud for most selected champion for last three years</a:t>
            </a:r>
            <a:endParaRPr>
              <a:solidFill>
                <a:srgbClr val="FFFFFF"/>
              </a:solidFill>
              <a:latin typeface="Roboto"/>
              <a:ea typeface="Roboto"/>
              <a:cs typeface="Roboto"/>
              <a:sym typeface="Roboto"/>
            </a:endParaRPr>
          </a:p>
          <a:p>
            <a:pPr marL="0" lvl="0" indent="0">
              <a:spcBef>
                <a:spcPts val="1600"/>
              </a:spcBef>
              <a:spcAft>
                <a:spcPts val="1600"/>
              </a:spcAft>
              <a:buNone/>
            </a:pPr>
            <a:endParaRPr>
              <a:latin typeface="Roboto"/>
              <a:ea typeface="Roboto"/>
              <a:cs typeface="Roboto"/>
              <a:sym typeface="Roboto"/>
            </a:endParaRPr>
          </a:p>
        </p:txBody>
      </p:sp>
      <p:pic>
        <p:nvPicPr>
          <p:cNvPr id="149" name="Shape 149"/>
          <p:cNvPicPr preferRelativeResize="0"/>
          <p:nvPr/>
        </p:nvPicPr>
        <p:blipFill rotWithShape="1">
          <a:blip r:embed="rId3">
            <a:alphaModFix/>
          </a:blip>
          <a:srcRect l="17916" r="17379"/>
          <a:stretch/>
        </p:blipFill>
        <p:spPr>
          <a:xfrm>
            <a:off x="1058550" y="1655250"/>
            <a:ext cx="3104575" cy="3048475"/>
          </a:xfrm>
          <a:prstGeom prst="rect">
            <a:avLst/>
          </a:prstGeom>
          <a:noFill/>
          <a:ln>
            <a:noFill/>
          </a:ln>
        </p:spPr>
      </p:pic>
      <p:pic>
        <p:nvPicPr>
          <p:cNvPr id="150" name="Shape 150"/>
          <p:cNvPicPr preferRelativeResize="0"/>
          <p:nvPr/>
        </p:nvPicPr>
        <p:blipFill>
          <a:blip r:embed="rId4">
            <a:alphaModFix/>
          </a:blip>
          <a:stretch>
            <a:fillRect/>
          </a:stretch>
        </p:blipFill>
        <p:spPr>
          <a:xfrm>
            <a:off x="4971700" y="2474875"/>
            <a:ext cx="3212450" cy="2228850"/>
          </a:xfrm>
          <a:prstGeom prst="rect">
            <a:avLst/>
          </a:prstGeom>
          <a:noFill/>
          <a:ln>
            <a:noFill/>
          </a:ln>
          <a:effectLst>
            <a:outerShdw blurRad="57150" dist="19050" dir="5400000" algn="bl" rotWithShape="0">
              <a:srgbClr val="D9D9D9">
                <a:alpha val="0"/>
              </a:srgbClr>
            </a:outerShdw>
          </a:effectLst>
        </p:spPr>
      </p:pic>
      <p:grpSp>
        <p:nvGrpSpPr>
          <p:cNvPr id="151" name="Shape 151"/>
          <p:cNvGrpSpPr/>
          <p:nvPr/>
        </p:nvGrpSpPr>
        <p:grpSpPr>
          <a:xfrm>
            <a:off x="0" y="75"/>
            <a:ext cx="9144000" cy="5143400"/>
            <a:chOff x="0" y="75"/>
            <a:chExt cx="9144000" cy="5143400"/>
          </a:xfrm>
        </p:grpSpPr>
        <p:sp>
          <p:nvSpPr>
            <p:cNvPr id="152" name="Shape 152"/>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3" name="Shape 153"/>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4" name="Shape 154"/>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Roboto"/>
              <a:buChar char="●"/>
            </a:pPr>
            <a:r>
              <a:rPr lang="en" b="1">
                <a:solidFill>
                  <a:srgbClr val="FFFFFF"/>
                </a:solidFill>
                <a:latin typeface="Roboto"/>
                <a:ea typeface="Roboto"/>
                <a:cs typeface="Roboto"/>
                <a:sym typeface="Roboto"/>
              </a:rPr>
              <a:t>Establishments</a:t>
            </a:r>
            <a:endParaRPr b="1">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Nodes - Each Teams</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Edges - Matches (directed: source - win team, target - lost team)</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Weight - Game Length</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Degree - The counts of matches that one team had played</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Weighted Degree - Total Game length of each team</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Win Rate = Out-Degree/Degree (attribute created)</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Average Game Length = Weighted Degree/Degree (attribute created)</a:t>
            </a:r>
            <a:endParaRPr>
              <a:solidFill>
                <a:srgbClr val="FFFFFF"/>
              </a:solidFill>
              <a:latin typeface="Roboto"/>
              <a:ea typeface="Roboto"/>
              <a:cs typeface="Roboto"/>
              <a:sym typeface="Roboto"/>
            </a:endParaRPr>
          </a:p>
          <a:p>
            <a:pPr marL="914400" lvl="1" indent="-31750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Allow multiple edges between two nodes, as teams could play against each other repeatedly</a:t>
            </a:r>
            <a:endParaRPr>
              <a:solidFill>
                <a:srgbClr val="FFFFFF"/>
              </a:solidFill>
              <a:latin typeface="Roboto"/>
              <a:ea typeface="Roboto"/>
              <a:cs typeface="Roboto"/>
              <a:sym typeface="Roboto"/>
            </a:endParaRPr>
          </a:p>
          <a:p>
            <a:pPr marL="0" lvl="0" indent="0">
              <a:spcBef>
                <a:spcPts val="1600"/>
              </a:spcBef>
              <a:spcAft>
                <a:spcPts val="1600"/>
              </a:spcAft>
              <a:buNone/>
            </a:pPr>
            <a:endParaRPr b="1">
              <a:solidFill>
                <a:srgbClr val="FFFFFF"/>
              </a:solidFill>
              <a:latin typeface="Roboto"/>
              <a:ea typeface="Roboto"/>
              <a:cs typeface="Roboto"/>
              <a:sym typeface="Roboto"/>
            </a:endParaRPr>
          </a:p>
        </p:txBody>
      </p:sp>
      <p:grpSp>
        <p:nvGrpSpPr>
          <p:cNvPr id="160" name="Shape 160"/>
          <p:cNvGrpSpPr/>
          <p:nvPr/>
        </p:nvGrpSpPr>
        <p:grpSpPr>
          <a:xfrm>
            <a:off x="0" y="75"/>
            <a:ext cx="9144000" cy="5143400"/>
            <a:chOff x="0" y="75"/>
            <a:chExt cx="9144000" cy="5143400"/>
          </a:xfrm>
        </p:grpSpPr>
        <p:sp>
          <p:nvSpPr>
            <p:cNvPr id="161" name="Shape 161"/>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 name="Shape 162"/>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3" name="Shape 163"/>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 - NetWork</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809900" y="1263275"/>
            <a:ext cx="31899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Nodes color: modularity</a:t>
            </a:r>
            <a:endParaRPr>
              <a:solidFill>
                <a:srgbClr val="FFFFFF"/>
              </a:solidFill>
              <a:latin typeface="Roboto"/>
              <a:ea typeface="Roboto"/>
              <a:cs typeface="Roboto"/>
              <a:sym typeface="Roboto"/>
            </a:endParaRPr>
          </a:p>
          <a:p>
            <a:pPr marL="0" lvl="0" indent="0" rtl="0">
              <a:spcBef>
                <a:spcPts val="1600"/>
              </a:spcBef>
              <a:spcAft>
                <a:spcPts val="1600"/>
              </a:spcAft>
              <a:buNone/>
            </a:pPr>
            <a:r>
              <a:rPr lang="en">
                <a:solidFill>
                  <a:srgbClr val="FFFFFF"/>
                </a:solidFill>
                <a:latin typeface="Roboto"/>
                <a:ea typeface="Roboto"/>
                <a:cs typeface="Roboto"/>
                <a:sym typeface="Roboto"/>
              </a:rPr>
              <a:t>Nodes size: win rate</a:t>
            </a:r>
            <a:endParaRPr>
              <a:solidFill>
                <a:srgbClr val="FFFFFF"/>
              </a:solidFill>
              <a:latin typeface="Roboto"/>
              <a:ea typeface="Roboto"/>
              <a:cs typeface="Roboto"/>
              <a:sym typeface="Roboto"/>
            </a:endParaRPr>
          </a:p>
        </p:txBody>
      </p:sp>
      <p:grpSp>
        <p:nvGrpSpPr>
          <p:cNvPr id="169" name="Shape 169"/>
          <p:cNvGrpSpPr/>
          <p:nvPr/>
        </p:nvGrpSpPr>
        <p:grpSpPr>
          <a:xfrm>
            <a:off x="0" y="75"/>
            <a:ext cx="9144000" cy="5143400"/>
            <a:chOff x="0" y="75"/>
            <a:chExt cx="9144000" cy="5143400"/>
          </a:xfrm>
        </p:grpSpPr>
        <p:sp>
          <p:nvSpPr>
            <p:cNvPr id="170" name="Shape 170"/>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2" name="Shape 172"/>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 - NetWork</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pic>
        <p:nvPicPr>
          <p:cNvPr id="173" name="Shape 173"/>
          <p:cNvPicPr preferRelativeResize="0"/>
          <p:nvPr/>
        </p:nvPicPr>
        <p:blipFill>
          <a:blip r:embed="rId3">
            <a:alphaModFix/>
          </a:blip>
          <a:stretch>
            <a:fillRect/>
          </a:stretch>
        </p:blipFill>
        <p:spPr>
          <a:xfrm>
            <a:off x="4429115" y="1263275"/>
            <a:ext cx="3777984" cy="3397200"/>
          </a:xfrm>
          <a:prstGeom prst="rect">
            <a:avLst/>
          </a:prstGeom>
          <a:noFill/>
          <a:ln>
            <a:noFill/>
          </a:ln>
        </p:spPr>
      </p:pic>
      <p:pic>
        <p:nvPicPr>
          <p:cNvPr id="174" name="Shape 174"/>
          <p:cNvPicPr preferRelativeResize="0"/>
          <p:nvPr/>
        </p:nvPicPr>
        <p:blipFill>
          <a:blip r:embed="rId4">
            <a:alphaModFix/>
          </a:blip>
          <a:stretch>
            <a:fillRect/>
          </a:stretch>
        </p:blipFill>
        <p:spPr>
          <a:xfrm>
            <a:off x="3172842" y="749426"/>
            <a:ext cx="5034257" cy="40530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45950" y="1171600"/>
            <a:ext cx="45333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Node color: modularity</a:t>
            </a:r>
            <a:endParaRPr>
              <a:solidFill>
                <a:srgbClr val="FFFFFF"/>
              </a:solidFill>
              <a:latin typeface="Roboto"/>
              <a:ea typeface="Roboto"/>
              <a:cs typeface="Roboto"/>
              <a:sym typeface="Roboto"/>
            </a:endParaRPr>
          </a:p>
          <a:p>
            <a:pPr marL="0" lvl="0" indent="0" rtl="0">
              <a:spcBef>
                <a:spcPts val="1600"/>
              </a:spcBef>
              <a:spcAft>
                <a:spcPts val="1600"/>
              </a:spcAft>
              <a:buNone/>
            </a:pPr>
            <a:r>
              <a:rPr lang="en">
                <a:solidFill>
                  <a:srgbClr val="FFFFFF"/>
                </a:solidFill>
                <a:latin typeface="Roboto"/>
                <a:ea typeface="Roboto"/>
                <a:cs typeface="Roboto"/>
                <a:sym typeface="Roboto"/>
              </a:rPr>
              <a:t>Node size: out-degree(win counts)</a:t>
            </a:r>
            <a:endParaRPr>
              <a:solidFill>
                <a:srgbClr val="FFFFFF"/>
              </a:solidFill>
              <a:latin typeface="Roboto"/>
              <a:ea typeface="Roboto"/>
              <a:cs typeface="Roboto"/>
              <a:sym typeface="Roboto"/>
            </a:endParaRPr>
          </a:p>
        </p:txBody>
      </p:sp>
      <p:grpSp>
        <p:nvGrpSpPr>
          <p:cNvPr id="180" name="Shape 180"/>
          <p:cNvGrpSpPr/>
          <p:nvPr/>
        </p:nvGrpSpPr>
        <p:grpSpPr>
          <a:xfrm>
            <a:off x="0" y="75"/>
            <a:ext cx="9144000" cy="5143400"/>
            <a:chOff x="0" y="75"/>
            <a:chExt cx="9144000" cy="5143400"/>
          </a:xfrm>
        </p:grpSpPr>
        <p:sp>
          <p:nvSpPr>
            <p:cNvPr id="181" name="Shape 181"/>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2" name="Shape 182"/>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3" name="Shape 183"/>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 - NetWork</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pic>
        <p:nvPicPr>
          <p:cNvPr id="184" name="Shape 184"/>
          <p:cNvPicPr preferRelativeResize="0"/>
          <p:nvPr/>
        </p:nvPicPr>
        <p:blipFill>
          <a:blip r:embed="rId3">
            <a:alphaModFix/>
          </a:blip>
          <a:stretch>
            <a:fillRect/>
          </a:stretch>
        </p:blipFill>
        <p:spPr>
          <a:xfrm>
            <a:off x="4468830" y="1171600"/>
            <a:ext cx="3653044" cy="3397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45950" y="1171600"/>
            <a:ext cx="4533300" cy="339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Roboto"/>
                <a:ea typeface="Roboto"/>
                <a:cs typeface="Roboto"/>
                <a:sym typeface="Roboto"/>
              </a:rPr>
              <a:t>Node color: average game length</a:t>
            </a:r>
            <a:endParaRPr>
              <a:solidFill>
                <a:srgbClr val="FFFFFF"/>
              </a:solidFill>
              <a:latin typeface="Roboto"/>
              <a:ea typeface="Roboto"/>
              <a:cs typeface="Roboto"/>
              <a:sym typeface="Roboto"/>
            </a:endParaRPr>
          </a:p>
          <a:p>
            <a:pPr marL="0" lvl="0" indent="0">
              <a:spcBef>
                <a:spcPts val="1600"/>
              </a:spcBef>
              <a:spcAft>
                <a:spcPts val="0"/>
              </a:spcAft>
              <a:buNone/>
            </a:pPr>
            <a:r>
              <a:rPr lang="en">
                <a:solidFill>
                  <a:srgbClr val="FFFFFF"/>
                </a:solidFill>
                <a:latin typeface="Roboto"/>
                <a:ea typeface="Roboto"/>
                <a:cs typeface="Roboto"/>
                <a:sym typeface="Roboto"/>
              </a:rPr>
              <a:t>Node size: </a:t>
            </a:r>
            <a:r>
              <a:rPr lang="en">
                <a:solidFill>
                  <a:schemeClr val="lt1"/>
                </a:solidFill>
                <a:latin typeface="Roboto"/>
                <a:ea typeface="Roboto"/>
                <a:cs typeface="Roboto"/>
                <a:sym typeface="Roboto"/>
              </a:rPr>
              <a:t>out-degree(win counts)</a:t>
            </a:r>
            <a:endParaRPr>
              <a:solidFill>
                <a:srgbClr val="FFFFFF"/>
              </a:solidFill>
              <a:latin typeface="Roboto"/>
              <a:ea typeface="Roboto"/>
              <a:cs typeface="Roboto"/>
              <a:sym typeface="Roboto"/>
            </a:endParaRPr>
          </a:p>
          <a:p>
            <a:pPr marL="0" lvl="0" indent="0" rtl="0">
              <a:spcBef>
                <a:spcPts val="1600"/>
              </a:spcBef>
              <a:spcAft>
                <a:spcPts val="1600"/>
              </a:spcAft>
              <a:buNone/>
            </a:pPr>
            <a:r>
              <a:rPr lang="en">
                <a:solidFill>
                  <a:srgbClr val="FFFFFF"/>
                </a:solidFill>
                <a:latin typeface="Roboto"/>
                <a:ea typeface="Roboto"/>
                <a:cs typeface="Roboto"/>
                <a:sym typeface="Roboto"/>
              </a:rPr>
              <a:t>Edge color: weight</a:t>
            </a:r>
            <a:endParaRPr>
              <a:solidFill>
                <a:srgbClr val="FFFFFF"/>
              </a:solidFill>
              <a:latin typeface="Roboto"/>
              <a:ea typeface="Roboto"/>
              <a:cs typeface="Roboto"/>
              <a:sym typeface="Roboto"/>
            </a:endParaRPr>
          </a:p>
        </p:txBody>
      </p:sp>
      <p:grpSp>
        <p:nvGrpSpPr>
          <p:cNvPr id="190" name="Shape 190"/>
          <p:cNvGrpSpPr/>
          <p:nvPr/>
        </p:nvGrpSpPr>
        <p:grpSpPr>
          <a:xfrm>
            <a:off x="0" y="75"/>
            <a:ext cx="9144000" cy="5143400"/>
            <a:chOff x="0" y="75"/>
            <a:chExt cx="9144000" cy="5143400"/>
          </a:xfrm>
        </p:grpSpPr>
        <p:sp>
          <p:nvSpPr>
            <p:cNvPr id="191" name="Shape 191"/>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2" name="Shape 192"/>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3" name="Shape 193"/>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 - NetWork</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pic>
        <p:nvPicPr>
          <p:cNvPr id="194" name="Shape 194"/>
          <p:cNvPicPr preferRelativeResize="0"/>
          <p:nvPr/>
        </p:nvPicPr>
        <p:blipFill>
          <a:blip r:embed="rId3">
            <a:alphaModFix/>
          </a:blip>
          <a:stretch>
            <a:fillRect/>
          </a:stretch>
        </p:blipFill>
        <p:spPr>
          <a:xfrm>
            <a:off x="4318371" y="1154662"/>
            <a:ext cx="4179679" cy="37853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311700" y="1164500"/>
            <a:ext cx="45333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Node color: betweenness centrality</a:t>
            </a:r>
            <a:endParaRPr>
              <a:solidFill>
                <a:srgbClr val="FFFFFF"/>
              </a:solidFill>
              <a:latin typeface="Roboto"/>
              <a:ea typeface="Roboto"/>
              <a:cs typeface="Roboto"/>
              <a:sym typeface="Roboto"/>
            </a:endParaRPr>
          </a:p>
          <a:p>
            <a:pPr marL="0" lvl="0" indent="0">
              <a:spcBef>
                <a:spcPts val="1600"/>
              </a:spcBef>
              <a:spcAft>
                <a:spcPts val="0"/>
              </a:spcAft>
              <a:buNone/>
            </a:pPr>
            <a:r>
              <a:rPr lang="en">
                <a:solidFill>
                  <a:srgbClr val="FFFFFF"/>
                </a:solidFill>
                <a:latin typeface="Roboto"/>
                <a:ea typeface="Roboto"/>
                <a:cs typeface="Roboto"/>
                <a:sym typeface="Roboto"/>
              </a:rPr>
              <a:t>Node size: </a:t>
            </a:r>
            <a:r>
              <a:rPr lang="en">
                <a:solidFill>
                  <a:schemeClr val="lt1"/>
                </a:solidFill>
                <a:latin typeface="Roboto"/>
                <a:ea typeface="Roboto"/>
                <a:cs typeface="Roboto"/>
                <a:sym typeface="Roboto"/>
              </a:rPr>
              <a:t>out-degree(win counts)</a:t>
            </a:r>
            <a:endParaRPr>
              <a:solidFill>
                <a:schemeClr val="lt1"/>
              </a:solidFill>
              <a:latin typeface="Roboto"/>
              <a:ea typeface="Roboto"/>
              <a:cs typeface="Roboto"/>
              <a:sym typeface="Roboto"/>
            </a:endParaRPr>
          </a:p>
          <a:p>
            <a:pPr marL="0" lvl="0" indent="0" rtl="0">
              <a:spcBef>
                <a:spcPts val="1600"/>
              </a:spcBef>
              <a:spcAft>
                <a:spcPts val="1600"/>
              </a:spcAft>
              <a:buNone/>
            </a:pPr>
            <a:r>
              <a:rPr lang="en">
                <a:solidFill>
                  <a:schemeClr val="lt1"/>
                </a:solidFill>
                <a:latin typeface="Roboto"/>
                <a:ea typeface="Roboto"/>
                <a:cs typeface="Roboto"/>
                <a:sym typeface="Roboto"/>
              </a:rPr>
              <a:t>Edge color: weight</a:t>
            </a:r>
            <a:endParaRPr>
              <a:solidFill>
                <a:schemeClr val="lt1"/>
              </a:solidFill>
              <a:latin typeface="Roboto"/>
              <a:ea typeface="Roboto"/>
              <a:cs typeface="Roboto"/>
              <a:sym typeface="Roboto"/>
            </a:endParaRPr>
          </a:p>
        </p:txBody>
      </p:sp>
      <p:grpSp>
        <p:nvGrpSpPr>
          <p:cNvPr id="200" name="Shape 200"/>
          <p:cNvGrpSpPr/>
          <p:nvPr/>
        </p:nvGrpSpPr>
        <p:grpSpPr>
          <a:xfrm>
            <a:off x="0" y="75"/>
            <a:ext cx="9144000" cy="5143400"/>
            <a:chOff x="0" y="75"/>
            <a:chExt cx="9144000" cy="5143400"/>
          </a:xfrm>
        </p:grpSpPr>
        <p:sp>
          <p:nvSpPr>
            <p:cNvPr id="201" name="Shape 201"/>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2" name="Shape 202"/>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3" name="Shape 203"/>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Visualization - NetWork</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pic>
        <p:nvPicPr>
          <p:cNvPr id="204" name="Shape 204"/>
          <p:cNvPicPr preferRelativeResize="0"/>
          <p:nvPr/>
        </p:nvPicPr>
        <p:blipFill>
          <a:blip r:embed="rId3">
            <a:alphaModFix/>
          </a:blip>
          <a:stretch>
            <a:fillRect/>
          </a:stretch>
        </p:blipFill>
        <p:spPr>
          <a:xfrm>
            <a:off x="4194470" y="1421601"/>
            <a:ext cx="3770149" cy="3140099"/>
          </a:xfrm>
          <a:prstGeom prst="rect">
            <a:avLst/>
          </a:prstGeom>
          <a:noFill/>
          <a:ln>
            <a:noFill/>
          </a:ln>
        </p:spPr>
      </p:pic>
      <p:pic>
        <p:nvPicPr>
          <p:cNvPr id="205" name="Shape 205"/>
          <p:cNvPicPr preferRelativeResize="0"/>
          <p:nvPr/>
        </p:nvPicPr>
        <p:blipFill>
          <a:blip r:embed="rId4">
            <a:alphaModFix/>
          </a:blip>
          <a:stretch>
            <a:fillRect/>
          </a:stretch>
        </p:blipFill>
        <p:spPr>
          <a:xfrm>
            <a:off x="3170366" y="781626"/>
            <a:ext cx="4794254" cy="37800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311700" y="1171600"/>
            <a:ext cx="5236800" cy="3397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dirty="0">
                <a:solidFill>
                  <a:srgbClr val="FFFFFF"/>
                </a:solidFill>
                <a:highlight>
                  <a:srgbClr val="101010"/>
                </a:highlight>
                <a:latin typeface="Roboto"/>
                <a:ea typeface="Roboto"/>
                <a:cs typeface="Roboto"/>
                <a:sym typeface="Roboto"/>
              </a:rPr>
              <a:t>    </a:t>
            </a:r>
            <a:r>
              <a:rPr lang="en" sz="1400" dirty="0">
                <a:solidFill>
                  <a:srgbClr val="FFFFFF"/>
                </a:solidFill>
                <a:latin typeface="Roboto"/>
                <a:ea typeface="Roboto"/>
                <a:cs typeface="Roboto"/>
                <a:sym typeface="Roboto"/>
              </a:rPr>
              <a:t>The GIGABYTE Marines surprised everyone at the 2017 Mid-Season Invitational when they not only survived the Play-In, but thrived in the Group Stage, taking wins off some of the biggest teams in the world. They earned the GPL a Group Stage seed at Worlds, and were the rightful ones to take it as they reclaimed the title of GPL Champions with their victory over Thailand’s Ascension Gaming. Their hyper aggressive playstyle will make them one of the most exciting teams to watch at Worlds 2017.</a:t>
            </a:r>
            <a:endParaRPr sz="1400" b="1" dirty="0">
              <a:solidFill>
                <a:srgbClr val="FFFFFF"/>
              </a:solidFill>
              <a:latin typeface="Roboto"/>
              <a:ea typeface="Roboto"/>
              <a:cs typeface="Roboto"/>
              <a:sym typeface="Roboto"/>
            </a:endParaRPr>
          </a:p>
        </p:txBody>
      </p:sp>
      <p:grpSp>
        <p:nvGrpSpPr>
          <p:cNvPr id="211" name="Shape 211"/>
          <p:cNvGrpSpPr/>
          <p:nvPr/>
        </p:nvGrpSpPr>
        <p:grpSpPr>
          <a:xfrm>
            <a:off x="0" y="75"/>
            <a:ext cx="9144000" cy="5143400"/>
            <a:chOff x="0" y="75"/>
            <a:chExt cx="9144000" cy="5143400"/>
          </a:xfrm>
        </p:grpSpPr>
        <p:sp>
          <p:nvSpPr>
            <p:cNvPr id="212" name="Shape 212"/>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3" name="Shape 213"/>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4" name="Shape 214"/>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lvl="0">
              <a:buSzPts val="1100"/>
            </a:pPr>
            <a:r>
              <a:rPr lang="en" b="1" dirty="0">
                <a:solidFill>
                  <a:schemeClr val="lt1"/>
                </a:solidFill>
                <a:latin typeface="Roboto" panose="02010600030101010101" charset="0"/>
                <a:ea typeface="Roboto" panose="02010600030101010101" charset="0"/>
                <a:cs typeface="Roboto"/>
                <a:sym typeface="Roboto"/>
              </a:rPr>
              <a:t>Data Visualization - </a:t>
            </a:r>
            <a:r>
              <a:rPr lang="en" b="1" dirty="0">
                <a:solidFill>
                  <a:srgbClr val="FFFFFF"/>
                </a:solidFill>
                <a:latin typeface="Roboto" panose="02010600030101010101" charset="0"/>
                <a:ea typeface="Roboto" panose="02010600030101010101" charset="0"/>
                <a:cs typeface="Roboto"/>
                <a:sym typeface="Roboto"/>
              </a:rPr>
              <a:t>E</a:t>
            </a:r>
            <a:r>
              <a:rPr lang="en" altLang="zh-CN" b="1" dirty="0">
                <a:solidFill>
                  <a:srgbClr val="FFFFFF"/>
                </a:solidFill>
                <a:latin typeface="Roboto" panose="02010600030101010101" charset="0"/>
                <a:ea typeface="Roboto" panose="02010600030101010101" charset="0"/>
                <a:cs typeface="Roboto"/>
                <a:sym typeface="Roboto"/>
              </a:rPr>
              <a:t>xception</a:t>
            </a:r>
            <a:endParaRPr b="1" dirty="0">
              <a:solidFill>
                <a:schemeClr val="lt1"/>
              </a:solidFill>
              <a:latin typeface="Roboto" panose="02010600030101010101" charset="0"/>
              <a:ea typeface="Roboto" panose="02010600030101010101" charset="0"/>
            </a:endParaRPr>
          </a:p>
          <a:p>
            <a:pPr marL="0" lvl="0" indent="0" rtl="0">
              <a:spcBef>
                <a:spcPts val="0"/>
              </a:spcBef>
              <a:spcAft>
                <a:spcPts val="0"/>
              </a:spcAft>
              <a:buNone/>
            </a:pPr>
            <a:endParaRPr b="1" dirty="0">
              <a:solidFill>
                <a:srgbClr val="FFFFFF"/>
              </a:solidFill>
              <a:latin typeface="Roboto"/>
              <a:ea typeface="Roboto"/>
              <a:cs typeface="Roboto"/>
              <a:sym typeface="Roboto"/>
            </a:endParaRPr>
          </a:p>
        </p:txBody>
      </p:sp>
      <p:pic>
        <p:nvPicPr>
          <p:cNvPr id="215" name="Shape 215"/>
          <p:cNvPicPr preferRelativeResize="0"/>
          <p:nvPr/>
        </p:nvPicPr>
        <p:blipFill>
          <a:blip r:embed="rId3">
            <a:alphaModFix/>
          </a:blip>
          <a:stretch>
            <a:fillRect/>
          </a:stretch>
        </p:blipFill>
        <p:spPr>
          <a:xfrm>
            <a:off x="5679125" y="816692"/>
            <a:ext cx="2952276" cy="537100"/>
          </a:xfrm>
          <a:prstGeom prst="rect">
            <a:avLst/>
          </a:prstGeom>
          <a:noFill/>
          <a:ln>
            <a:noFill/>
          </a:ln>
        </p:spPr>
      </p:pic>
      <p:pic>
        <p:nvPicPr>
          <p:cNvPr id="216" name="Shape 216"/>
          <p:cNvPicPr preferRelativeResize="0"/>
          <p:nvPr/>
        </p:nvPicPr>
        <p:blipFill>
          <a:blip r:embed="rId4">
            <a:alphaModFix/>
          </a:blip>
          <a:stretch>
            <a:fillRect/>
          </a:stretch>
        </p:blipFill>
        <p:spPr>
          <a:xfrm>
            <a:off x="5832714" y="1400225"/>
            <a:ext cx="2645099" cy="243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Roboto"/>
              <a:buChar char="●"/>
            </a:pPr>
            <a:r>
              <a:rPr lang="en" dirty="0">
                <a:solidFill>
                  <a:srgbClr val="FFFFFF"/>
                </a:solidFill>
                <a:latin typeface="Roboto"/>
                <a:ea typeface="Roboto"/>
                <a:cs typeface="Roboto"/>
                <a:sym typeface="Roboto"/>
              </a:rPr>
              <a:t>Win counts performs better than win rate when illustrating the power of a team.</a:t>
            </a:r>
            <a:endParaRPr dirty="0">
              <a:solidFill>
                <a:srgbClr val="FFFFFF"/>
              </a:solidFill>
              <a:latin typeface="Roboto"/>
              <a:ea typeface="Roboto"/>
              <a:cs typeface="Roboto"/>
              <a:sym typeface="Roboto"/>
            </a:endParaRPr>
          </a:p>
          <a:p>
            <a:pPr marL="457200" lvl="0" indent="-342900" rtl="0">
              <a:spcBef>
                <a:spcPts val="0"/>
              </a:spcBef>
              <a:spcAft>
                <a:spcPts val="0"/>
              </a:spcAft>
              <a:buClr>
                <a:srgbClr val="FFFFFF"/>
              </a:buClr>
              <a:buSzPts val="1800"/>
              <a:buFont typeface="Roboto"/>
              <a:buChar char="●"/>
            </a:pPr>
            <a:r>
              <a:rPr lang="en" dirty="0">
                <a:solidFill>
                  <a:srgbClr val="FFFFFF"/>
                </a:solidFill>
                <a:latin typeface="Roboto"/>
                <a:ea typeface="Roboto"/>
                <a:cs typeface="Roboto"/>
                <a:sym typeface="Roboto"/>
              </a:rPr>
              <a:t>No significant difference founded in average game length among most teams. Most matches ended between 30 - 40 mins.</a:t>
            </a:r>
            <a:endParaRPr dirty="0">
              <a:solidFill>
                <a:srgbClr val="FFFFFF"/>
              </a:solidFill>
              <a:latin typeface="Roboto"/>
              <a:ea typeface="Roboto"/>
              <a:cs typeface="Roboto"/>
              <a:sym typeface="Roboto"/>
            </a:endParaRPr>
          </a:p>
          <a:p>
            <a:pPr marL="457200" lvl="0" indent="-342900" rtl="0">
              <a:spcBef>
                <a:spcPts val="0"/>
              </a:spcBef>
              <a:spcAft>
                <a:spcPts val="0"/>
              </a:spcAft>
              <a:buClr>
                <a:srgbClr val="FFFFFF"/>
              </a:buClr>
              <a:buSzPts val="1800"/>
              <a:buFont typeface="Roboto"/>
              <a:buChar char="●"/>
            </a:pPr>
            <a:r>
              <a:rPr lang="en" dirty="0">
                <a:solidFill>
                  <a:srgbClr val="FFFFFF"/>
                </a:solidFill>
                <a:latin typeface="Roboto"/>
                <a:ea typeface="Roboto"/>
                <a:cs typeface="Roboto"/>
                <a:sym typeface="Roboto"/>
              </a:rPr>
              <a:t>Betweenness centrality shows powerful teams within each module, as they would be directly invited to represent their own division.</a:t>
            </a:r>
            <a:endParaRPr dirty="0">
              <a:solidFill>
                <a:srgbClr val="FFFFFF"/>
              </a:solidFill>
              <a:latin typeface="Roboto"/>
              <a:ea typeface="Roboto"/>
              <a:cs typeface="Roboto"/>
              <a:sym typeface="Roboto"/>
            </a:endParaRPr>
          </a:p>
          <a:p>
            <a:pPr marL="457200" lvl="0" indent="-342900" rtl="0">
              <a:spcBef>
                <a:spcPts val="0"/>
              </a:spcBef>
              <a:spcAft>
                <a:spcPts val="0"/>
              </a:spcAft>
              <a:buClr>
                <a:srgbClr val="FFFFFF"/>
              </a:buClr>
              <a:buSzPts val="1800"/>
              <a:buFont typeface="Roboto"/>
              <a:buChar char="●"/>
            </a:pPr>
            <a:r>
              <a:rPr lang="en" dirty="0">
                <a:solidFill>
                  <a:srgbClr val="FFFFFF"/>
                </a:solidFill>
                <a:latin typeface="Roboto"/>
                <a:ea typeface="Roboto"/>
                <a:cs typeface="Roboto"/>
                <a:sym typeface="Roboto"/>
              </a:rPr>
              <a:t>However, GAM is an exception, marked by betweenness, as the intermediary between secondary league and major league.</a:t>
            </a:r>
            <a:endParaRPr dirty="0">
              <a:solidFill>
                <a:srgbClr val="FFFFFF"/>
              </a:solidFill>
              <a:latin typeface="Roboto"/>
              <a:ea typeface="Roboto"/>
              <a:cs typeface="Roboto"/>
              <a:sym typeface="Roboto"/>
            </a:endParaRPr>
          </a:p>
        </p:txBody>
      </p:sp>
      <p:grpSp>
        <p:nvGrpSpPr>
          <p:cNvPr id="222" name="Shape 222"/>
          <p:cNvGrpSpPr/>
          <p:nvPr/>
        </p:nvGrpSpPr>
        <p:grpSpPr>
          <a:xfrm>
            <a:off x="0" y="75"/>
            <a:ext cx="9144000" cy="5143400"/>
            <a:chOff x="0" y="75"/>
            <a:chExt cx="9144000" cy="5143400"/>
          </a:xfrm>
        </p:grpSpPr>
        <p:sp>
          <p:nvSpPr>
            <p:cNvPr id="223" name="Shape 223"/>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4" name="Shape 224"/>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5" name="Shape 225"/>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Conclusion</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1700" y="1171600"/>
            <a:ext cx="8520600" cy="34746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League of Legends (LoL) is a multiplayer online battle video game developed and published by Riot Games in 2009.</a:t>
            </a:r>
            <a:endParaRPr>
              <a:solidFill>
                <a:srgbClr val="FFFFFF"/>
              </a:solidFill>
              <a:latin typeface="Roboto"/>
              <a:ea typeface="Roboto"/>
              <a:cs typeface="Roboto"/>
              <a:sym typeface="Roboto"/>
            </a:endParaRPr>
          </a:p>
          <a:p>
            <a:pPr marL="0" lvl="0" indent="0" rtl="0">
              <a:lnSpc>
                <a:spcPct val="100000"/>
              </a:lnSpc>
              <a:spcBef>
                <a:spcPts val="600"/>
              </a:spcBef>
              <a:spcAft>
                <a:spcPts val="0"/>
              </a:spcAft>
              <a:buNone/>
            </a:pPr>
            <a:endParaRPr>
              <a:solidFill>
                <a:srgbClr val="FFFFFF"/>
              </a:solidFill>
              <a:latin typeface="Roboto"/>
              <a:ea typeface="Roboto"/>
              <a:cs typeface="Roboto"/>
              <a:sym typeface="Roboto"/>
            </a:endParaRPr>
          </a:p>
          <a:p>
            <a:pPr marL="457200" lvl="0" indent="-342900" rtl="0">
              <a:lnSpc>
                <a:spcPct val="100000"/>
              </a:lnSpc>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The Rise of E-Sports Industry</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Started with fans organizing tournaments</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Riot grafted the LoL Season One Championship in 2011</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Brought in $1.5 billion total revenue in 2017, could hit $2.3 billion by 2022</a:t>
            </a:r>
            <a:endParaRPr>
              <a:solidFill>
                <a:srgbClr val="FFFFFF"/>
              </a:solidFill>
              <a:latin typeface="Roboto"/>
              <a:ea typeface="Roboto"/>
              <a:cs typeface="Roboto"/>
              <a:sym typeface="Roboto"/>
            </a:endParaRPr>
          </a:p>
          <a:p>
            <a:pPr marL="0" lvl="0" indent="0" rtl="0">
              <a:lnSpc>
                <a:spcPct val="100000"/>
              </a:lnSpc>
              <a:spcBef>
                <a:spcPts val="0"/>
              </a:spcBef>
              <a:spcAft>
                <a:spcPts val="0"/>
              </a:spcAft>
              <a:buNone/>
            </a:pPr>
            <a:endParaRPr>
              <a:solidFill>
                <a:srgbClr val="FFFFFF"/>
              </a:solidFill>
              <a:latin typeface="Roboto"/>
              <a:ea typeface="Roboto"/>
              <a:cs typeface="Roboto"/>
              <a:sym typeface="Roboto"/>
            </a:endParaRPr>
          </a:p>
          <a:p>
            <a:pPr marL="457200" lvl="0" indent="-342900" rtl="0">
              <a:lnSpc>
                <a:spcPct val="100000"/>
              </a:lnSpc>
              <a:spcBef>
                <a:spcPts val="600"/>
              </a:spcBef>
              <a:spcAft>
                <a:spcPts val="0"/>
              </a:spcAft>
              <a:buClr>
                <a:srgbClr val="FFFFFF"/>
              </a:buClr>
              <a:buSzPts val="1800"/>
              <a:buFont typeface="Roboto"/>
              <a:buChar char="❖"/>
            </a:pPr>
            <a:r>
              <a:rPr lang="en">
                <a:solidFill>
                  <a:srgbClr val="FFFFFF"/>
                </a:solidFill>
                <a:latin typeface="Roboto"/>
                <a:ea typeface="Roboto"/>
                <a:cs typeface="Roboto"/>
                <a:sym typeface="Roboto"/>
              </a:rPr>
              <a:t>LoL Officially becomes the most popular E-Sport in 10 years</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Most played PC game in the world</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Professional league in many regions such as North America, Europe, Korea and China</a:t>
            </a:r>
            <a:endParaRPr>
              <a:solidFill>
                <a:srgbClr val="FFFFFF"/>
              </a:solidFill>
              <a:latin typeface="Roboto"/>
              <a:ea typeface="Roboto"/>
              <a:cs typeface="Roboto"/>
              <a:sym typeface="Roboto"/>
            </a:endParaRPr>
          </a:p>
          <a:p>
            <a:pPr marL="914400" lvl="1" indent="-317500" rtl="0">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World Champion Series once a year</a:t>
            </a:r>
            <a:endParaRPr>
              <a:solidFill>
                <a:srgbClr val="FFFFFF"/>
              </a:solidFill>
              <a:latin typeface="Roboto"/>
              <a:ea typeface="Roboto"/>
              <a:cs typeface="Roboto"/>
              <a:sym typeface="Roboto"/>
            </a:endParaRPr>
          </a:p>
        </p:txBody>
      </p:sp>
      <p:grpSp>
        <p:nvGrpSpPr>
          <p:cNvPr id="68" name="Shape 68"/>
          <p:cNvGrpSpPr/>
          <p:nvPr/>
        </p:nvGrpSpPr>
        <p:grpSpPr>
          <a:xfrm>
            <a:off x="0" y="75"/>
            <a:ext cx="9144000" cy="5143400"/>
            <a:chOff x="0" y="75"/>
            <a:chExt cx="9144000" cy="5143400"/>
          </a:xfrm>
        </p:grpSpPr>
        <p:sp>
          <p:nvSpPr>
            <p:cNvPr id="69" name="Shape 69"/>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0" name="Shape 70"/>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1" name="Shape 71"/>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Background</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2015-2017 matchinfo from Kaggle</a:t>
            </a:r>
            <a:endParaRPr>
              <a:solidFill>
                <a:srgbClr val="FFFFFF"/>
              </a:solidFill>
              <a:latin typeface="Roboto"/>
              <a:ea typeface="Roboto"/>
              <a:cs typeface="Roboto"/>
              <a:sym typeface="Roboto"/>
            </a:endParaRPr>
          </a:p>
          <a:p>
            <a:pPr marL="0" lvl="0" indent="0">
              <a:spcBef>
                <a:spcPts val="1600"/>
              </a:spcBef>
              <a:spcAft>
                <a:spcPts val="0"/>
              </a:spcAft>
              <a:buNone/>
            </a:pPr>
            <a:endParaRPr>
              <a:solidFill>
                <a:srgbClr val="FFFFFF"/>
              </a:solidFill>
              <a:latin typeface="Roboto"/>
              <a:ea typeface="Roboto"/>
              <a:cs typeface="Roboto"/>
              <a:sym typeface="Roboto"/>
            </a:endParaRPr>
          </a:p>
          <a:p>
            <a:pPr marL="0" lvl="0" indent="0">
              <a:spcBef>
                <a:spcPts val="1600"/>
              </a:spcBef>
              <a:spcAft>
                <a:spcPts val="0"/>
              </a:spcAft>
              <a:buNone/>
            </a:pPr>
            <a:endParaRPr>
              <a:solidFill>
                <a:srgbClr val="FFFFFF"/>
              </a:solidFill>
              <a:latin typeface="Roboto"/>
              <a:ea typeface="Roboto"/>
              <a:cs typeface="Roboto"/>
              <a:sym typeface="Roboto"/>
            </a:endParaRPr>
          </a:p>
          <a:p>
            <a:pPr marL="0" lvl="0" indent="0">
              <a:spcBef>
                <a:spcPts val="1600"/>
              </a:spcBef>
              <a:spcAft>
                <a:spcPts val="0"/>
              </a:spcAft>
              <a:buNone/>
            </a:pPr>
            <a:endParaRPr>
              <a:solidFill>
                <a:srgbClr val="FFFFFF"/>
              </a:solidFill>
              <a:latin typeface="Roboto"/>
              <a:ea typeface="Roboto"/>
              <a:cs typeface="Roboto"/>
              <a:sym typeface="Roboto"/>
            </a:endParaRPr>
          </a:p>
          <a:p>
            <a:pPr marL="0" lvl="0" indent="0">
              <a:spcBef>
                <a:spcPts val="1600"/>
              </a:spcBef>
              <a:spcAft>
                <a:spcPts val="0"/>
              </a:spcAft>
              <a:buNone/>
            </a:pPr>
            <a:r>
              <a:rPr lang="en">
                <a:solidFill>
                  <a:srgbClr val="FFFFFF"/>
                </a:solidFill>
                <a:latin typeface="Roboto"/>
                <a:ea typeface="Roboto"/>
                <a:cs typeface="Roboto"/>
                <a:sym typeface="Roboto"/>
              </a:rPr>
              <a:t>Over 7000 matches information including all the features needed (result, champion selected, game length)</a:t>
            </a:r>
            <a:endParaRPr>
              <a:solidFill>
                <a:srgbClr val="FFFFFF"/>
              </a:solidFill>
              <a:latin typeface="Roboto"/>
              <a:ea typeface="Roboto"/>
              <a:cs typeface="Roboto"/>
              <a:sym typeface="Roboto"/>
            </a:endParaRPr>
          </a:p>
          <a:p>
            <a:pPr marL="0" lvl="0" indent="0">
              <a:spcBef>
                <a:spcPts val="1600"/>
              </a:spcBef>
              <a:spcAft>
                <a:spcPts val="0"/>
              </a:spcAft>
              <a:buNone/>
            </a:pPr>
            <a:endParaRPr>
              <a:solidFill>
                <a:srgbClr val="FFFFFF"/>
              </a:solidFill>
            </a:endParaRPr>
          </a:p>
          <a:p>
            <a:pPr marL="0" lvl="0" indent="0">
              <a:spcBef>
                <a:spcPts val="1600"/>
              </a:spcBef>
              <a:spcAft>
                <a:spcPts val="1600"/>
              </a:spcAft>
              <a:buNone/>
            </a:pPr>
            <a:endParaRPr>
              <a:solidFill>
                <a:srgbClr val="FFFFFF"/>
              </a:solidFill>
            </a:endParaRPr>
          </a:p>
        </p:txBody>
      </p:sp>
      <p:pic>
        <p:nvPicPr>
          <p:cNvPr id="77" name="Shape 77"/>
          <p:cNvPicPr preferRelativeResize="0"/>
          <p:nvPr/>
        </p:nvPicPr>
        <p:blipFill>
          <a:blip r:embed="rId3">
            <a:alphaModFix/>
          </a:blip>
          <a:stretch>
            <a:fillRect/>
          </a:stretch>
        </p:blipFill>
        <p:spPr>
          <a:xfrm>
            <a:off x="504425" y="1669375"/>
            <a:ext cx="7949673" cy="1563200"/>
          </a:xfrm>
          <a:prstGeom prst="rect">
            <a:avLst/>
          </a:prstGeom>
          <a:noFill/>
          <a:ln>
            <a:noFill/>
          </a:ln>
        </p:spPr>
      </p:pic>
      <p:grpSp>
        <p:nvGrpSpPr>
          <p:cNvPr id="78" name="Shape 78"/>
          <p:cNvGrpSpPr/>
          <p:nvPr/>
        </p:nvGrpSpPr>
        <p:grpSpPr>
          <a:xfrm>
            <a:off x="0" y="75"/>
            <a:ext cx="9144000" cy="5143400"/>
            <a:chOff x="0" y="75"/>
            <a:chExt cx="9144000" cy="5143400"/>
          </a:xfrm>
        </p:grpSpPr>
        <p:sp>
          <p:nvSpPr>
            <p:cNvPr id="79" name="Shape 79"/>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0" name="Shape 80"/>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1" name="Shape 81"/>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Source</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283275" y="1086975"/>
            <a:ext cx="8520600" cy="2457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solidFill>
                <a:srgbClr val="FFFFFF"/>
              </a:solidFill>
              <a:latin typeface="Roboto"/>
              <a:ea typeface="Roboto"/>
              <a:cs typeface="Roboto"/>
              <a:sym typeface="Roboto"/>
            </a:endParaRPr>
          </a:p>
          <a:p>
            <a:pPr marL="457200" lvl="0" indent="-342900" rtl="0">
              <a:spcBef>
                <a:spcPts val="1600"/>
              </a:spcBef>
              <a:spcAft>
                <a:spcPts val="0"/>
              </a:spcAft>
              <a:buClr>
                <a:srgbClr val="FFFFFF"/>
              </a:buClr>
              <a:buSzPts val="1800"/>
              <a:buFont typeface="Roboto"/>
              <a:buChar char="❖"/>
            </a:pPr>
            <a:r>
              <a:rPr lang="en">
                <a:solidFill>
                  <a:srgbClr val="FFFFFF"/>
                </a:solidFill>
                <a:latin typeface="Roboto"/>
                <a:ea typeface="Roboto"/>
                <a:cs typeface="Roboto"/>
                <a:sym typeface="Roboto"/>
              </a:rPr>
              <a:t>Exploratory Data Analysis (EDA) of one feature Game length</a:t>
            </a:r>
            <a:endParaRPr>
              <a:solidFill>
                <a:srgbClr val="FFFFFF"/>
              </a:solidFill>
              <a:latin typeface="Roboto"/>
              <a:ea typeface="Roboto"/>
              <a:cs typeface="Roboto"/>
              <a:sym typeface="Roboto"/>
            </a:endParaRPr>
          </a:p>
          <a:p>
            <a:pPr marL="457200" lvl="0" indent="-342900" rtl="0">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Analyze highest select rate champions for last 3 years (2015-2017)</a:t>
            </a:r>
            <a:endParaRPr>
              <a:solidFill>
                <a:srgbClr val="FFFFFF"/>
              </a:solidFill>
              <a:latin typeface="Roboto"/>
              <a:ea typeface="Roboto"/>
              <a:cs typeface="Roboto"/>
              <a:sym typeface="Roboto"/>
            </a:endParaRPr>
          </a:p>
          <a:p>
            <a:pPr marL="457200" lvl="0" indent="-342900" rtl="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Generate a visual network for league of legends for season 2017</a:t>
            </a:r>
            <a:endParaRPr sz="1800">
              <a:solidFill>
                <a:schemeClr val="lt1"/>
              </a:solidFill>
              <a:latin typeface="Roboto"/>
              <a:ea typeface="Roboto"/>
              <a:cs typeface="Roboto"/>
              <a:sym typeface="Roboto"/>
            </a:endParaRPr>
          </a:p>
          <a:p>
            <a:pPr marL="914400" lvl="1" indent="-317500"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Powerful teams (Win Rates &amp; Win Counts)</a:t>
            </a:r>
            <a:endParaRPr>
              <a:solidFill>
                <a:schemeClr val="lt1"/>
              </a:solidFill>
              <a:latin typeface="Roboto"/>
              <a:ea typeface="Roboto"/>
              <a:cs typeface="Roboto"/>
              <a:sym typeface="Roboto"/>
            </a:endParaRPr>
          </a:p>
          <a:p>
            <a:pPr marL="914400" lvl="1" indent="-317500"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Game style of teams (Average Game length)  </a:t>
            </a:r>
            <a:endParaRPr>
              <a:solidFill>
                <a:schemeClr val="lt1"/>
              </a:solidFill>
              <a:latin typeface="Roboto"/>
              <a:ea typeface="Roboto"/>
              <a:cs typeface="Roboto"/>
              <a:sym typeface="Roboto"/>
            </a:endParaRPr>
          </a:p>
          <a:p>
            <a:pPr marL="914400" lvl="1" indent="-317500" rtl="0">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Special team (Betweenness)</a:t>
            </a:r>
            <a:endParaRPr>
              <a:solidFill>
                <a:schemeClr val="lt1"/>
              </a:solidFill>
              <a:latin typeface="Roboto"/>
              <a:ea typeface="Roboto"/>
              <a:cs typeface="Roboto"/>
              <a:sym typeface="Roboto"/>
            </a:endParaRPr>
          </a:p>
        </p:txBody>
      </p:sp>
      <p:grpSp>
        <p:nvGrpSpPr>
          <p:cNvPr id="87" name="Shape 87"/>
          <p:cNvGrpSpPr/>
          <p:nvPr/>
        </p:nvGrpSpPr>
        <p:grpSpPr>
          <a:xfrm>
            <a:off x="0" y="75"/>
            <a:ext cx="9144000" cy="5143400"/>
            <a:chOff x="0" y="75"/>
            <a:chExt cx="9144000" cy="5143400"/>
          </a:xfrm>
        </p:grpSpPr>
        <p:sp>
          <p:nvSpPr>
            <p:cNvPr id="88" name="Shape 88"/>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9" name="Shape 89"/>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0" name="Shape 90"/>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Objective</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311700" y="674900"/>
            <a:ext cx="8520600" cy="4257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Roboto"/>
                <a:ea typeface="Roboto"/>
                <a:cs typeface="Roboto"/>
                <a:sym typeface="Roboto"/>
              </a:rPr>
              <a:t>  1.Get all matches information from 2017</a:t>
            </a: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r>
              <a:rPr lang="en">
                <a:solidFill>
                  <a:srgbClr val="FFFFFF"/>
                </a:solidFill>
                <a:latin typeface="Roboto"/>
                <a:ea typeface="Roboto"/>
                <a:cs typeface="Roboto"/>
                <a:sym typeface="Roboto"/>
              </a:rPr>
              <a:t>  2.Get the winning side champions selected</a:t>
            </a:r>
            <a:endParaRPr>
              <a:solidFill>
                <a:srgbClr val="FFFFFF"/>
              </a:solidFill>
              <a:latin typeface="Roboto"/>
              <a:ea typeface="Roboto"/>
              <a:cs typeface="Roboto"/>
              <a:sym typeface="Roboto"/>
            </a:endParaRPr>
          </a:p>
          <a:p>
            <a:pPr marL="457200" lvl="0" indent="0" rtl="0">
              <a:spcBef>
                <a:spcPts val="1600"/>
              </a:spcBef>
              <a:spcAft>
                <a:spcPts val="1600"/>
              </a:spcAft>
              <a:buNone/>
            </a:pPr>
            <a:endParaRPr>
              <a:solidFill>
                <a:srgbClr val="2D3B45"/>
              </a:solidFill>
              <a:latin typeface="Roboto"/>
              <a:ea typeface="Roboto"/>
              <a:cs typeface="Roboto"/>
              <a:sym typeface="Roboto"/>
            </a:endParaRPr>
          </a:p>
        </p:txBody>
      </p:sp>
      <p:pic>
        <p:nvPicPr>
          <p:cNvPr id="96" name="Shape 96"/>
          <p:cNvPicPr preferRelativeResize="0"/>
          <p:nvPr/>
        </p:nvPicPr>
        <p:blipFill>
          <a:blip r:embed="rId3">
            <a:alphaModFix/>
          </a:blip>
          <a:stretch>
            <a:fillRect/>
          </a:stretch>
        </p:blipFill>
        <p:spPr>
          <a:xfrm>
            <a:off x="710363" y="3135288"/>
            <a:ext cx="3552825" cy="1743075"/>
          </a:xfrm>
          <a:prstGeom prst="rect">
            <a:avLst/>
          </a:prstGeom>
          <a:noFill/>
          <a:ln>
            <a:noFill/>
          </a:ln>
        </p:spPr>
      </p:pic>
      <p:pic>
        <p:nvPicPr>
          <p:cNvPr id="97" name="Shape 97"/>
          <p:cNvPicPr preferRelativeResize="0"/>
          <p:nvPr/>
        </p:nvPicPr>
        <p:blipFill>
          <a:blip r:embed="rId4">
            <a:alphaModFix/>
          </a:blip>
          <a:stretch>
            <a:fillRect/>
          </a:stretch>
        </p:blipFill>
        <p:spPr>
          <a:xfrm>
            <a:off x="710375" y="1086975"/>
            <a:ext cx="6343074" cy="1506325"/>
          </a:xfrm>
          <a:prstGeom prst="rect">
            <a:avLst/>
          </a:prstGeom>
          <a:noFill/>
          <a:ln>
            <a:noFill/>
          </a:ln>
        </p:spPr>
      </p:pic>
      <p:grpSp>
        <p:nvGrpSpPr>
          <p:cNvPr id="98" name="Shape 98"/>
          <p:cNvGrpSpPr/>
          <p:nvPr/>
        </p:nvGrpSpPr>
        <p:grpSpPr>
          <a:xfrm>
            <a:off x="0" y="75"/>
            <a:ext cx="9144000" cy="5143400"/>
            <a:chOff x="0" y="75"/>
            <a:chExt cx="9144000" cy="5143400"/>
          </a:xfrm>
        </p:grpSpPr>
        <p:sp>
          <p:nvSpPr>
            <p:cNvPr id="99" name="Shape 99"/>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00" name="Shape 100"/>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1" name="Shape 101"/>
          <p:cNvSpPr txBox="1">
            <a:spLocks noGrp="1"/>
          </p:cNvSpPr>
          <p:nvPr>
            <p:ph type="title"/>
          </p:nvPr>
        </p:nvSpPr>
        <p:spPr>
          <a:xfrm>
            <a:off x="311700" y="203500"/>
            <a:ext cx="45192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Cleaning</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361425" y="816700"/>
            <a:ext cx="8520600" cy="4134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latin typeface="Roboto"/>
                <a:ea typeface="Roboto"/>
                <a:cs typeface="Roboto"/>
                <a:sym typeface="Roboto"/>
              </a:rPr>
              <a:t>  3.Get all middle and jungle champions cross table</a:t>
            </a: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0"/>
              </a:spcAft>
              <a:buNone/>
            </a:pPr>
            <a:r>
              <a:rPr lang="en">
                <a:solidFill>
                  <a:srgbClr val="FFFFFF"/>
                </a:solidFill>
                <a:latin typeface="Roboto"/>
                <a:ea typeface="Roboto"/>
                <a:cs typeface="Roboto"/>
                <a:sym typeface="Roboto"/>
              </a:rPr>
              <a:t>  4.Create adjacency matrix</a:t>
            </a: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a:spcBef>
                <a:spcPts val="1600"/>
              </a:spcBef>
              <a:spcAft>
                <a:spcPts val="1600"/>
              </a:spcAft>
              <a:buNone/>
            </a:pPr>
            <a:endParaRPr>
              <a:solidFill>
                <a:srgbClr val="FFFFFF"/>
              </a:solidFill>
              <a:latin typeface="Roboto"/>
              <a:ea typeface="Roboto"/>
              <a:cs typeface="Roboto"/>
              <a:sym typeface="Roboto"/>
            </a:endParaRPr>
          </a:p>
        </p:txBody>
      </p:sp>
      <p:pic>
        <p:nvPicPr>
          <p:cNvPr id="107" name="Shape 107"/>
          <p:cNvPicPr preferRelativeResize="0"/>
          <p:nvPr/>
        </p:nvPicPr>
        <p:blipFill>
          <a:blip r:embed="rId3">
            <a:alphaModFix/>
          </a:blip>
          <a:stretch>
            <a:fillRect/>
          </a:stretch>
        </p:blipFill>
        <p:spPr>
          <a:xfrm>
            <a:off x="828200" y="1250350"/>
            <a:ext cx="4855225" cy="1683725"/>
          </a:xfrm>
          <a:prstGeom prst="rect">
            <a:avLst/>
          </a:prstGeom>
          <a:noFill/>
          <a:ln>
            <a:noFill/>
          </a:ln>
        </p:spPr>
      </p:pic>
      <p:pic>
        <p:nvPicPr>
          <p:cNvPr id="108" name="Shape 108"/>
          <p:cNvPicPr preferRelativeResize="0"/>
          <p:nvPr/>
        </p:nvPicPr>
        <p:blipFill>
          <a:blip r:embed="rId4">
            <a:alphaModFix/>
          </a:blip>
          <a:stretch>
            <a:fillRect/>
          </a:stretch>
        </p:blipFill>
        <p:spPr>
          <a:xfrm>
            <a:off x="828200" y="3367725"/>
            <a:ext cx="5942175" cy="1537650"/>
          </a:xfrm>
          <a:prstGeom prst="rect">
            <a:avLst/>
          </a:prstGeom>
          <a:noFill/>
          <a:ln>
            <a:noFill/>
          </a:ln>
        </p:spPr>
      </p:pic>
      <p:grpSp>
        <p:nvGrpSpPr>
          <p:cNvPr id="109" name="Shape 109"/>
          <p:cNvGrpSpPr/>
          <p:nvPr/>
        </p:nvGrpSpPr>
        <p:grpSpPr>
          <a:xfrm>
            <a:off x="0" y="75"/>
            <a:ext cx="9144000" cy="5143400"/>
            <a:chOff x="0" y="75"/>
            <a:chExt cx="9144000" cy="5143400"/>
          </a:xfrm>
        </p:grpSpPr>
        <p:sp>
          <p:nvSpPr>
            <p:cNvPr id="110" name="Shape 110"/>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1" name="Shape 111"/>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2" name="Shape 112"/>
          <p:cNvSpPr txBox="1">
            <a:spLocks noGrp="1"/>
          </p:cNvSpPr>
          <p:nvPr>
            <p:ph type="title"/>
          </p:nvPr>
        </p:nvSpPr>
        <p:spPr>
          <a:xfrm>
            <a:off x="311700" y="203500"/>
            <a:ext cx="78723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Cleaning</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5.Get game length infos for each matches from winning team directed to losing   team</a:t>
            </a:r>
            <a:endParaRPr>
              <a:solidFill>
                <a:srgbClr val="FFFFFF"/>
              </a:solidFill>
              <a:latin typeface="Roboto"/>
              <a:ea typeface="Roboto"/>
              <a:cs typeface="Roboto"/>
              <a:sym typeface="Roboto"/>
            </a:endParaRPr>
          </a:p>
          <a:p>
            <a:pPr marL="0" lvl="0" indent="0">
              <a:spcBef>
                <a:spcPts val="1600"/>
              </a:spcBef>
              <a:spcAft>
                <a:spcPts val="1600"/>
              </a:spcAft>
              <a:buClr>
                <a:schemeClr val="dk1"/>
              </a:buClr>
              <a:buSzPts val="1100"/>
              <a:buFont typeface="Arial"/>
              <a:buNone/>
            </a:pPr>
            <a:endParaRPr>
              <a:solidFill>
                <a:srgbClr val="FFFFFF"/>
              </a:solidFill>
              <a:latin typeface="Roboto"/>
              <a:ea typeface="Roboto"/>
              <a:cs typeface="Roboto"/>
              <a:sym typeface="Roboto"/>
            </a:endParaRPr>
          </a:p>
        </p:txBody>
      </p:sp>
      <p:pic>
        <p:nvPicPr>
          <p:cNvPr id="118" name="Shape 118"/>
          <p:cNvPicPr preferRelativeResize="0"/>
          <p:nvPr/>
        </p:nvPicPr>
        <p:blipFill>
          <a:blip r:embed="rId3">
            <a:alphaModFix/>
          </a:blip>
          <a:stretch>
            <a:fillRect/>
          </a:stretch>
        </p:blipFill>
        <p:spPr>
          <a:xfrm>
            <a:off x="1199250" y="1724013"/>
            <a:ext cx="4514850" cy="2562225"/>
          </a:xfrm>
          <a:prstGeom prst="rect">
            <a:avLst/>
          </a:prstGeom>
          <a:noFill/>
          <a:ln>
            <a:noFill/>
          </a:ln>
        </p:spPr>
      </p:pic>
      <p:grpSp>
        <p:nvGrpSpPr>
          <p:cNvPr id="119" name="Shape 119"/>
          <p:cNvGrpSpPr/>
          <p:nvPr/>
        </p:nvGrpSpPr>
        <p:grpSpPr>
          <a:xfrm>
            <a:off x="0" y="75"/>
            <a:ext cx="9144000" cy="5143400"/>
            <a:chOff x="0" y="75"/>
            <a:chExt cx="9144000" cy="5143400"/>
          </a:xfrm>
        </p:grpSpPr>
        <p:sp>
          <p:nvSpPr>
            <p:cNvPr id="120" name="Shape 120"/>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 name="Shape 121"/>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2" name="Shape 122"/>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Data Cleaning</a:t>
            </a:r>
            <a:endParaRPr b="1">
              <a:solidFill>
                <a:schemeClr val="lt1"/>
              </a:solidFill>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311700" y="1171600"/>
            <a:ext cx="3631200" cy="3773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Histogram</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Shows the most frequent minute value of all the games played.</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Traditional count of all games is on the left y axis </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Percentage of all games is on the right y axis. </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Skewed right</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Outlier game lengths around the 60 minute mark.</a:t>
            </a:r>
            <a:endParaRPr>
              <a:solidFill>
                <a:srgbClr val="FFFFFF"/>
              </a:solidFill>
              <a:latin typeface="Roboto"/>
              <a:ea typeface="Roboto"/>
              <a:cs typeface="Roboto"/>
              <a:sym typeface="Roboto"/>
            </a:endParaRPr>
          </a:p>
          <a:p>
            <a:pPr marL="0" lvl="0" indent="0" rtl="0">
              <a:spcBef>
                <a:spcPts val="1600"/>
              </a:spcBef>
              <a:spcAft>
                <a:spcPts val="0"/>
              </a:spcAft>
              <a:buNone/>
            </a:pPr>
            <a:endParaRPr>
              <a:solidFill>
                <a:srgbClr val="FFFFFF"/>
              </a:solidFill>
              <a:latin typeface="Roboto"/>
              <a:ea typeface="Roboto"/>
              <a:cs typeface="Roboto"/>
              <a:sym typeface="Roboto"/>
            </a:endParaRPr>
          </a:p>
          <a:p>
            <a:pPr marL="0" lvl="0" indent="0">
              <a:spcBef>
                <a:spcPts val="1600"/>
              </a:spcBef>
              <a:spcAft>
                <a:spcPts val="1600"/>
              </a:spcAft>
              <a:buNone/>
            </a:pPr>
            <a:endParaRPr>
              <a:solidFill>
                <a:srgbClr val="FFFFFF"/>
              </a:solidFill>
              <a:latin typeface="Roboto"/>
              <a:ea typeface="Roboto"/>
              <a:cs typeface="Roboto"/>
              <a:sym typeface="Roboto"/>
            </a:endParaRPr>
          </a:p>
        </p:txBody>
      </p:sp>
      <p:grpSp>
        <p:nvGrpSpPr>
          <p:cNvPr id="128" name="Shape 128"/>
          <p:cNvGrpSpPr/>
          <p:nvPr/>
        </p:nvGrpSpPr>
        <p:grpSpPr>
          <a:xfrm>
            <a:off x="0" y="75"/>
            <a:ext cx="9144000" cy="5143400"/>
            <a:chOff x="0" y="75"/>
            <a:chExt cx="9144000" cy="5143400"/>
          </a:xfrm>
        </p:grpSpPr>
        <p:sp>
          <p:nvSpPr>
            <p:cNvPr id="129" name="Shape 129"/>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0" name="Shape 130"/>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31" name="Shape 131"/>
          <p:cNvPicPr preferRelativeResize="0"/>
          <p:nvPr/>
        </p:nvPicPr>
        <p:blipFill>
          <a:blip r:embed="rId3">
            <a:alphaModFix/>
          </a:blip>
          <a:stretch>
            <a:fillRect/>
          </a:stretch>
        </p:blipFill>
        <p:spPr>
          <a:xfrm>
            <a:off x="4165100" y="1378225"/>
            <a:ext cx="4366425" cy="3566475"/>
          </a:xfrm>
          <a:prstGeom prst="rect">
            <a:avLst/>
          </a:prstGeom>
          <a:noFill/>
          <a:ln>
            <a:noFill/>
          </a:ln>
        </p:spPr>
      </p:pic>
      <p:sp>
        <p:nvSpPr>
          <p:cNvPr id="132" name="Shape 132"/>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EDA of Game Length</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311700" y="1171600"/>
            <a:ext cx="8520600" cy="3773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Box plot </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IQR (Interquartile range）</a:t>
            </a:r>
            <a:endParaRPr>
              <a:solidFill>
                <a:srgbClr val="FFFFFF"/>
              </a:solidFill>
              <a:latin typeface="Roboto"/>
              <a:ea typeface="Roboto"/>
              <a:cs typeface="Roboto"/>
              <a:sym typeface="Roboto"/>
            </a:endParaRPr>
          </a:p>
          <a:p>
            <a:pPr marL="914400" lvl="1" indent="-317500"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Each horizontal line of the box represents the 25th, 50th, and 75th percentiles </a:t>
            </a:r>
            <a:endParaRPr>
              <a:solidFill>
                <a:srgbClr val="FFFFFF"/>
              </a:solidFill>
              <a:latin typeface="Roboto"/>
              <a:ea typeface="Roboto"/>
              <a:cs typeface="Roboto"/>
              <a:sym typeface="Roboto"/>
            </a:endParaRPr>
          </a:p>
          <a:p>
            <a:pPr marL="457200" lvl="0" indent="-342900" rtl="0">
              <a:spcBef>
                <a:spcPts val="0"/>
              </a:spcBef>
              <a:spcAft>
                <a:spcPts val="0"/>
              </a:spcAft>
              <a:buClr>
                <a:srgbClr val="FFFFFF"/>
              </a:buClr>
              <a:buSzPts val="1800"/>
              <a:buFont typeface="Roboto"/>
              <a:buChar char="❖"/>
            </a:pPr>
            <a:r>
              <a:rPr lang="en">
                <a:solidFill>
                  <a:srgbClr val="FFFFFF"/>
                </a:solidFill>
                <a:latin typeface="Roboto"/>
                <a:ea typeface="Roboto"/>
                <a:cs typeface="Roboto"/>
                <a:sym typeface="Roboto"/>
              </a:rPr>
              <a:t>ECDF (Empirical Cumulative Distribution Function)</a:t>
            </a:r>
            <a:endParaRPr>
              <a:solidFill>
                <a:srgbClr val="FFFFFF"/>
              </a:solidFill>
              <a:latin typeface="Roboto"/>
              <a:ea typeface="Roboto"/>
              <a:cs typeface="Roboto"/>
              <a:sym typeface="Roboto"/>
            </a:endParaRPr>
          </a:p>
          <a:p>
            <a:pPr marL="457200" lvl="0" indent="0" rtl="0">
              <a:spcBef>
                <a:spcPts val="1600"/>
              </a:spcBef>
              <a:spcAft>
                <a:spcPts val="0"/>
              </a:spcAft>
              <a:buNone/>
            </a:pPr>
            <a:endParaRPr>
              <a:solidFill>
                <a:srgbClr val="FFFFFF"/>
              </a:solidFill>
              <a:latin typeface="Roboto"/>
              <a:ea typeface="Roboto"/>
              <a:cs typeface="Roboto"/>
              <a:sym typeface="Roboto"/>
            </a:endParaRPr>
          </a:p>
          <a:p>
            <a:pPr marL="0" lvl="0" indent="0" rtl="0">
              <a:spcBef>
                <a:spcPts val="1600"/>
              </a:spcBef>
              <a:spcAft>
                <a:spcPts val="1600"/>
              </a:spcAft>
              <a:buNone/>
            </a:pPr>
            <a:endParaRPr>
              <a:solidFill>
                <a:srgbClr val="FFFFFF"/>
              </a:solidFill>
              <a:latin typeface="Roboto"/>
              <a:ea typeface="Roboto"/>
              <a:cs typeface="Roboto"/>
              <a:sym typeface="Roboto"/>
            </a:endParaRPr>
          </a:p>
        </p:txBody>
      </p:sp>
      <p:grpSp>
        <p:nvGrpSpPr>
          <p:cNvPr id="138" name="Shape 138"/>
          <p:cNvGrpSpPr/>
          <p:nvPr/>
        </p:nvGrpSpPr>
        <p:grpSpPr>
          <a:xfrm>
            <a:off x="0" y="75"/>
            <a:ext cx="9144000" cy="5143400"/>
            <a:chOff x="0" y="75"/>
            <a:chExt cx="9144000" cy="5143400"/>
          </a:xfrm>
        </p:grpSpPr>
        <p:sp>
          <p:nvSpPr>
            <p:cNvPr id="139" name="Shape 139"/>
            <p:cNvSpPr/>
            <p:nvPr/>
          </p:nvSpPr>
          <p:spPr>
            <a:xfrm rot="10800000">
              <a:off x="7858200" y="75"/>
              <a:ext cx="1285800" cy="1285800"/>
            </a:xfrm>
            <a:prstGeom prst="rtTriangle">
              <a:avLst/>
            </a:prstGeom>
            <a:gradFill>
              <a:gsLst>
                <a:gs pos="0">
                  <a:srgbClr val="FFC002"/>
                </a:gs>
                <a:gs pos="100000">
                  <a:srgbClr val="795B04"/>
                </a:gs>
              </a:gsLst>
              <a:path path="circle">
                <a:fillToRect l="50000" t="50000" r="50000" b="50000"/>
              </a:path>
              <a:tileRect/>
            </a:gra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0" name="Shape 140"/>
            <p:cNvSpPr/>
            <p:nvPr/>
          </p:nvSpPr>
          <p:spPr>
            <a:xfrm>
              <a:off x="0" y="4944575"/>
              <a:ext cx="9144000" cy="198900"/>
            </a:xfrm>
            <a:prstGeom prst="rect">
              <a:avLst/>
            </a:prstGeom>
            <a:solidFill>
              <a:srgbClr val="00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41" name="Shape 141"/>
          <p:cNvPicPr preferRelativeResize="0"/>
          <p:nvPr/>
        </p:nvPicPr>
        <p:blipFill>
          <a:blip r:embed="rId3">
            <a:alphaModFix/>
          </a:blip>
          <a:stretch>
            <a:fillRect/>
          </a:stretch>
        </p:blipFill>
        <p:spPr>
          <a:xfrm>
            <a:off x="3783650" y="2408274"/>
            <a:ext cx="5048650" cy="2401450"/>
          </a:xfrm>
          <a:prstGeom prst="rect">
            <a:avLst/>
          </a:prstGeom>
          <a:noFill/>
          <a:ln>
            <a:noFill/>
          </a:ln>
        </p:spPr>
      </p:pic>
      <p:sp>
        <p:nvSpPr>
          <p:cNvPr id="142" name="Shape 142"/>
          <p:cNvSpPr txBox="1">
            <a:spLocks noGrp="1"/>
          </p:cNvSpPr>
          <p:nvPr>
            <p:ph type="body" idx="1"/>
          </p:nvPr>
        </p:nvSpPr>
        <p:spPr>
          <a:xfrm>
            <a:off x="311700" y="1921475"/>
            <a:ext cx="3435000" cy="1371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FFFFFF"/>
                </a:solidFill>
                <a:latin typeface="Roboto"/>
                <a:ea typeface="Roboto"/>
                <a:cs typeface="Roboto"/>
                <a:sym typeface="Roboto"/>
              </a:rPr>
              <a:t> </a:t>
            </a:r>
            <a:endParaRPr sz="1400">
              <a:solidFill>
                <a:srgbClr val="FFFFFF"/>
              </a:solidFill>
              <a:latin typeface="Roboto"/>
              <a:ea typeface="Roboto"/>
              <a:cs typeface="Roboto"/>
              <a:sym typeface="Roboto"/>
            </a:endParaRPr>
          </a:p>
          <a:p>
            <a:pPr marL="914400" marR="0" lvl="1" indent="-317500" algn="l" rtl="0">
              <a:lnSpc>
                <a:spcPct val="115000"/>
              </a:lnSpc>
              <a:spcBef>
                <a:spcPts val="1600"/>
              </a:spcBef>
              <a:spcAft>
                <a:spcPts val="0"/>
              </a:spcAft>
              <a:buClr>
                <a:srgbClr val="FFFFFF"/>
              </a:buClr>
              <a:buSzPts val="1400"/>
              <a:buFont typeface="Roboto"/>
              <a:buChar char="➢"/>
            </a:pPr>
            <a:r>
              <a:rPr lang="en">
                <a:solidFill>
                  <a:srgbClr val="FFFFFF"/>
                </a:solidFill>
                <a:latin typeface="Roboto"/>
                <a:ea typeface="Roboto"/>
                <a:cs typeface="Roboto"/>
                <a:sym typeface="Roboto"/>
              </a:rPr>
              <a:t>To analyze</a:t>
            </a:r>
            <a:r>
              <a:rPr lang="en" sz="1400">
                <a:solidFill>
                  <a:srgbClr val="FFFFFF"/>
                </a:solidFill>
                <a:latin typeface="Roboto"/>
                <a:ea typeface="Roboto"/>
                <a:cs typeface="Roboto"/>
                <a:sym typeface="Roboto"/>
              </a:rPr>
              <a:t> what percent of the variable data is at or below a particular value.</a:t>
            </a:r>
            <a:endParaRPr sz="1400">
              <a:solidFill>
                <a:srgbClr val="FFFFFF"/>
              </a:solidFill>
              <a:latin typeface="Roboto"/>
              <a:ea typeface="Roboto"/>
              <a:cs typeface="Roboto"/>
              <a:sym typeface="Roboto"/>
            </a:endParaRPr>
          </a:p>
          <a:p>
            <a:pPr marL="0" lvl="0" indent="0" rtl="0">
              <a:spcBef>
                <a:spcPts val="1600"/>
              </a:spcBef>
              <a:spcAft>
                <a:spcPts val="1600"/>
              </a:spcAft>
              <a:buNone/>
            </a:pPr>
            <a:endParaRPr>
              <a:solidFill>
                <a:srgbClr val="FFFFFF"/>
              </a:solidFill>
              <a:latin typeface="Roboto"/>
              <a:ea typeface="Roboto"/>
              <a:cs typeface="Roboto"/>
              <a:sym typeface="Roboto"/>
            </a:endParaRPr>
          </a:p>
        </p:txBody>
      </p:sp>
      <p:sp>
        <p:nvSpPr>
          <p:cNvPr id="143" name="Shape 143"/>
          <p:cNvSpPr txBox="1">
            <a:spLocks noGrp="1"/>
          </p:cNvSpPr>
          <p:nvPr>
            <p:ph type="title"/>
          </p:nvPr>
        </p:nvSpPr>
        <p:spPr>
          <a:xfrm>
            <a:off x="311700" y="203500"/>
            <a:ext cx="8520600" cy="613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b="1">
                <a:solidFill>
                  <a:schemeClr val="lt1"/>
                </a:solidFill>
                <a:latin typeface="Roboto"/>
                <a:ea typeface="Roboto"/>
                <a:cs typeface="Roboto"/>
                <a:sym typeface="Roboto"/>
              </a:rPr>
              <a:t>EDA of Game Length</a:t>
            </a:r>
            <a:endParaRPr b="1">
              <a:solidFill>
                <a:schemeClr val="lt1"/>
              </a:solidFill>
              <a:latin typeface="Roboto"/>
              <a:ea typeface="Roboto"/>
              <a:cs typeface="Roboto"/>
              <a:sym typeface="Roboto"/>
            </a:endParaRPr>
          </a:p>
          <a:p>
            <a:pPr marL="0" lvl="0" indent="0" rtl="0">
              <a:spcBef>
                <a:spcPts val="0"/>
              </a:spcBef>
              <a:spcAft>
                <a:spcPts val="0"/>
              </a:spcAft>
              <a:buNone/>
            </a:pPr>
            <a:endParaRPr b="1">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697</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Old Standard TT</vt:lpstr>
      <vt:lpstr>Arial</vt:lpstr>
      <vt:lpstr>Paperback</vt:lpstr>
      <vt:lpstr>Group 4 Final Project League of Legends Network Analysis </vt:lpstr>
      <vt:lpstr>Background </vt:lpstr>
      <vt:lpstr>Data Source </vt:lpstr>
      <vt:lpstr>Objective </vt:lpstr>
      <vt:lpstr>Data Cleaning </vt:lpstr>
      <vt:lpstr>Data Cleaning </vt:lpstr>
      <vt:lpstr>Data Cleaning </vt:lpstr>
      <vt:lpstr>EDA of Game Length </vt:lpstr>
      <vt:lpstr>EDA of Game Length </vt:lpstr>
      <vt:lpstr>Data Visualization </vt:lpstr>
      <vt:lpstr>Data Visualization - NetWork </vt:lpstr>
      <vt:lpstr>Data Visualization - NetWork </vt:lpstr>
      <vt:lpstr>Data Visualization - NetWork </vt:lpstr>
      <vt:lpstr>Data Visualization - NetWork </vt:lpstr>
      <vt:lpstr>Data Visualization - NetWork </vt:lpstr>
      <vt:lpstr>Data Visualization - Exception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Final Project League of Legends Network Analysis </dc:title>
  <cp:lastModifiedBy>Shikuan Gao</cp:lastModifiedBy>
  <cp:revision>5</cp:revision>
  <dcterms:modified xsi:type="dcterms:W3CDTF">2018-04-30T20:12:49Z</dcterms:modified>
</cp:coreProperties>
</file>