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70" r:id="rId9"/>
    <p:sldId id="271" r:id="rId10"/>
    <p:sldId id="269" r:id="rId11"/>
    <p:sldId id="263" r:id="rId12"/>
    <p:sldId id="264" r:id="rId13"/>
    <p:sldId id="265" r:id="rId14"/>
    <p:sldId id="266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A07E-1CB6-4D03-B688-0B1EB399F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4D97B-D356-461C-B4C8-E131AC433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C08B-F5F6-4E56-AAEC-0DB83DF6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DFA5-68BE-4725-9001-84C05B99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B814-A78B-4072-962A-459901E6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CC0A-7E30-4BAF-AE53-29E7D56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31154-BEDF-4AEC-9B76-8F4D34B9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D830-85BC-4AF4-BEB5-F64C5127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E815-D5B5-421F-AF28-C74DFA94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318B-9121-40CD-9FA0-4881E65D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5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24CB2-258C-4E25-90A4-ABF3DD195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E267-7E61-43C4-BE1A-A6F5C598F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1DE3-670E-4C78-AD6C-79DF5553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E62C-8AFB-4FBD-B5A9-69E744CE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1255-5C79-4C7A-9A88-C9DCF2A0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7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9F64-B352-4BDF-B756-A90240B8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4A93-2B54-4CDD-B151-B77AA3C1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165B-A939-43C5-972A-614E3938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43F1-3057-43DB-8E72-0AFBE111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BAFA-97FF-4E0F-929E-E6E492DC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1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E0FC-C099-45A4-AC39-218173D2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0B78F-6693-4D8E-9E26-5527D92D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9F78-4176-40BD-A6FC-D7BE46F2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3F6C-2765-4DF3-97FC-687189D8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D6DC-6D48-4180-A900-E29162C7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F065-839B-4DB4-A221-8AF80B2F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4EF5-2347-4E4B-ACB5-75924411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1EE4B-D9C4-4999-AC1C-B768FC4C8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186AC-47E9-4500-AFD8-FB09BCAA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F1591-2587-4726-AEBA-77320D37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698E-6255-4D16-809B-F7CCA8B2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6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031F-AF27-4FE1-9F62-C27C7836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887D-8CC2-4297-9536-03F0E549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AF18C-A933-4E6D-9577-DFFC4DCE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398AA-DA23-47CF-A4C8-792F89BE7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707E0-59E5-4BAD-B748-C4A9A64BB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5D2E8-3AB1-4FE8-9724-10FC265C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BEB16-732D-4F3F-9BE7-ED66911E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1149C-E48C-4D96-AC82-FFF837C8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3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AADF-643C-4877-B6A4-2F8816FB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2D8B0-D762-4362-9B16-E6D5F45E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FCD34-82A3-4DBE-9BC0-1A4D5982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86A83-52F5-4A98-A767-98F4875F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CC1D7-AE76-44D7-B49E-CD74737C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927F4-B1F2-4742-991F-2CDBF8EC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33609-A8F4-456F-A671-EE4B3413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9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5A8D-D2F4-4238-8029-B9C78CBE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44A0-A97E-4371-830C-5C239090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9E41-2520-47D5-AE7D-D45399FC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8DB22-2509-455B-A887-9CB5ECB3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9544F-3BA3-4E4E-9EC5-E44A1F03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BF184-38B0-4263-B46D-ADF83831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2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7AB1-E410-4C0D-B648-C4152045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80C0A-EB88-43A5-A47B-291DC6119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24461-0A8B-4FAD-B166-D2E56C77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ACDCC-1917-4B83-AECB-0BAFC819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DC29-D92E-4EC4-944D-D038EA64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BCF7-2337-42BD-8831-05D7F34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6D3E0-780C-4572-8C4A-301C82D8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B772E-29A8-409F-A28F-C6FA8C25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FEE0-F6B5-43C6-ADD4-2B3D9D6BA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274E-C88E-4D87-9890-15C0A90035BE}" type="datetimeFigureOut">
              <a:rPr lang="zh-CN" altLang="en-US" smtClean="0"/>
              <a:t>2018/12/03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67E2-D7E8-4240-8F1C-D52A55D2A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B610-B26E-4D99-B1A3-5B8510707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3A0C-F2D2-49D3-A9A0-EBF42CAB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s.stanford.edu/people/alecmgo/trainingandtestdata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710B-7EF6-4163-B4A9-4C06BDFF8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31163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BIA- 678</a:t>
            </a:r>
            <a:br>
              <a:rPr lang="en-US" altLang="zh-CN" b="1" dirty="0"/>
            </a:br>
            <a:r>
              <a:rPr lang="en-US" altLang="zh-CN" b="1" dirty="0"/>
              <a:t>Twitter Sentiment Analysis</a:t>
            </a:r>
            <a:br>
              <a:rPr lang="en-US" altLang="zh-CN" b="1" dirty="0"/>
            </a:br>
            <a:r>
              <a:rPr lang="en-US" altLang="zh-CN" b="1" dirty="0"/>
              <a:t>using Spark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35C12-3AC2-4C7C-BC15-9021BEE87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5026"/>
            <a:ext cx="9144000" cy="104978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Shikuan Gao </a:t>
            </a:r>
          </a:p>
          <a:p>
            <a:r>
              <a:rPr lang="en-US" altLang="zh-CN" sz="2000" dirty="0"/>
              <a:t>Rhutvij Savant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131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6BFA-CB23-48FD-96BA-7642CC29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Cleaning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199D-62CF-4122-B59D-F33453AC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After:</a:t>
            </a:r>
          </a:p>
          <a:p>
            <a:pPr lvl="1"/>
            <a:r>
              <a:rPr lang="en-US" altLang="zh-CN" sz="2000" dirty="0"/>
              <a:t>HTML decoding</a:t>
            </a:r>
          </a:p>
          <a:p>
            <a:pPr lvl="1"/>
            <a:r>
              <a:rPr lang="en-US" altLang="zh-CN" sz="2000" dirty="0"/>
              <a:t>@mention</a:t>
            </a:r>
          </a:p>
          <a:p>
            <a:pPr lvl="1"/>
            <a:r>
              <a:rPr lang="en-US" altLang="zh-CN" sz="2000" dirty="0"/>
              <a:t>URL links</a:t>
            </a:r>
          </a:p>
          <a:p>
            <a:pPr lvl="1"/>
            <a:r>
              <a:rPr lang="en-US" altLang="zh-CN" sz="2000" dirty="0"/>
              <a:t>hashtag / numbers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489278-E833-4714-9C1F-D68179452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37" y="1825625"/>
            <a:ext cx="7596160" cy="385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13E0-8A68-4054-A329-D89E61F1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 Spark</a:t>
            </a:r>
            <a:endParaRPr lang="zh-CN" altLang="en-US" b="1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7C8ED56-8A18-41EA-933A-AF997EDA6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62" y="1839042"/>
            <a:ext cx="4391638" cy="186716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159F5-59E7-435C-8E1A-D1B80420073E}"/>
              </a:ext>
            </a:extLst>
          </p:cNvPr>
          <p:cNvSpPr txBox="1">
            <a:spLocks/>
          </p:cNvSpPr>
          <p:nvPr/>
        </p:nvSpPr>
        <p:spPr>
          <a:xfrm>
            <a:off x="838200" y="1447060"/>
            <a:ext cx="10515600" cy="472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E9C05-DAF7-4424-9CF4-F116E75F1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62" y="4027984"/>
            <a:ext cx="4380194" cy="197959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A1257A-3BDD-46A2-B713-4D5940442717}"/>
              </a:ext>
            </a:extLst>
          </p:cNvPr>
          <p:cNvSpPr txBox="1">
            <a:spLocks/>
          </p:cNvSpPr>
          <p:nvPr/>
        </p:nvSpPr>
        <p:spPr>
          <a:xfrm>
            <a:off x="990600" y="1535837"/>
            <a:ext cx="10515600" cy="4793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sz="2000" dirty="0" err="1"/>
              <a:t>PySpark</a:t>
            </a:r>
            <a:r>
              <a:rPr lang="en-US" altLang="zh-CN" sz="2000" dirty="0"/>
              <a:t> is the Python API for Spark</a:t>
            </a:r>
          </a:p>
          <a:p>
            <a:r>
              <a:rPr lang="en-US" altLang="zh-CN" sz="2000" dirty="0"/>
              <a:t>Creating Spark Context </a:t>
            </a:r>
          </a:p>
          <a:p>
            <a:pPr lvl="1"/>
            <a:r>
              <a:rPr lang="en-US" altLang="zh-CN" sz="2000" dirty="0"/>
              <a:t>One of the contents in </a:t>
            </a:r>
            <a:r>
              <a:rPr lang="en-US" altLang="zh-CN" sz="2000" dirty="0" err="1"/>
              <a:t>Pyspark</a:t>
            </a:r>
            <a:r>
              <a:rPr lang="en-US" altLang="zh-CN" sz="2000" dirty="0"/>
              <a:t> package</a:t>
            </a:r>
          </a:p>
          <a:p>
            <a:pPr lvl="1"/>
            <a:r>
              <a:rPr lang="en-US" altLang="zh-CN" sz="2000" dirty="0"/>
              <a:t>Main entry point for Spark functionality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0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BA2B-3F68-47C1-8A6C-E06407EA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 Spark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CFF6-C0BE-4793-9AFB-8619E79E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Loading the </a:t>
            </a:r>
            <a:r>
              <a:rPr lang="en-US" altLang="zh-CN" dirty="0" err="1"/>
              <a:t>Dataframe</a:t>
            </a:r>
            <a:r>
              <a:rPr lang="en-US" altLang="zh-CN" dirty="0"/>
              <a:t> in Spark context</a:t>
            </a:r>
          </a:p>
          <a:p>
            <a:endParaRPr lang="zh-CN" alt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76E1FEC-0000-4747-815B-ECA24E11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2" y="2492127"/>
            <a:ext cx="907859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ABC2-B59E-4E29-A55B-2819481F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Tokenization and Term Frequency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34DB-1DF3-4D13-B77F-268DC261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2395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Tokenizer splits text into tokens. These tokens could be paragraphs, sentences or individual words. Here, we are tokenizing into words.</a:t>
            </a:r>
          </a:p>
          <a:p>
            <a:r>
              <a:rPr lang="en-US" altLang="zh-CN" sz="2400" dirty="0"/>
              <a:t>frequency inverse term frequency is a feature vectorization method widely used in text mining to reflect the importance of a term to a document in the corpus.</a:t>
            </a:r>
          </a:p>
          <a:p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A4845-C260-43E7-AE65-F93EFC821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95" y="1984456"/>
            <a:ext cx="685895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5E3B-5403-4DCC-A5F2-3929ADD7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 &amp; Performance Measurements</a:t>
            </a:r>
            <a:endParaRPr lang="zh-CN" altLang="en-US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922280-2CF1-4B4F-B11F-067831D9D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56943"/>
            <a:ext cx="6106377" cy="93358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8856ED-B6EC-431B-8565-608F46A32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90523"/>
            <a:ext cx="7630590" cy="80973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CD55C-FADE-4F14-8925-B950E7BE1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5" y="3824103"/>
            <a:ext cx="5497629" cy="266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0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ABC2-B59E-4E29-A55B-2819481F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34DB-1DF3-4D13-B77F-268DC261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7528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Sentiment analysis can be used on social media big data to gain valuable business insights for various media and finance companies</a:t>
            </a:r>
          </a:p>
          <a:p>
            <a:r>
              <a:rPr lang="en-US" altLang="zh-CN" sz="2400" dirty="0"/>
              <a:t>There are millions of tweets each day and a large </a:t>
            </a:r>
            <a:r>
              <a:rPr lang="en-US" altLang="zh-CN" sz="2400" dirty="0" err="1"/>
              <a:t>amont</a:t>
            </a:r>
            <a:r>
              <a:rPr lang="en-US" altLang="zh-CN" sz="2400" dirty="0"/>
              <a:t> of data is generated. Spark can be used for implementation of sentiment analysis projects with better performance.</a:t>
            </a:r>
          </a:p>
          <a:p>
            <a:r>
              <a:rPr lang="en-US" altLang="zh-CN" sz="2400" dirty="0"/>
              <a:t>The analysis of such user sentiment can be used to make key business decisions and future strategies.</a:t>
            </a:r>
          </a:p>
        </p:txBody>
      </p:sp>
    </p:spTree>
    <p:extLst>
      <p:ext uri="{BB962C8B-B14F-4D97-AF65-F5344CB8AC3E}">
        <p14:creationId xmlns:p14="http://schemas.microsoft.com/office/powerpoint/2010/main" val="28343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ABC2-B59E-4E29-A55B-2819481F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692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Thank you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20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76F9-F096-4D79-A49C-19D63D8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A74E-2461-4F17-83FF-96438037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Twitter has become a wealth of data for those trying to understand how people feel about brands, topics, and more.</a:t>
            </a:r>
          </a:p>
          <a:p>
            <a:r>
              <a:rPr lang="en-US" altLang="zh-CN" sz="2400" dirty="0"/>
              <a:t>Mining twitter data for insights is one of the most common natural language processing tasks.</a:t>
            </a:r>
          </a:p>
          <a:p>
            <a:r>
              <a:rPr lang="en-US" altLang="zh-CN" sz="2400" dirty="0"/>
              <a:t>Analyze tweets makes it simple to understand what people think positively or negatively about a certain keyword.</a:t>
            </a:r>
          </a:p>
          <a:p>
            <a:r>
              <a:rPr lang="en-US" altLang="zh-CN" sz="2400" dirty="0"/>
              <a:t>Analyze tweets is especially valuable when there is a large amount of tweets around a subject.</a:t>
            </a:r>
          </a:p>
        </p:txBody>
      </p:sp>
    </p:spTree>
    <p:extLst>
      <p:ext uri="{BB962C8B-B14F-4D97-AF65-F5344CB8AC3E}">
        <p14:creationId xmlns:p14="http://schemas.microsoft.com/office/powerpoint/2010/main" val="262302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377B-2E89-4799-A18F-B7CC1331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Objective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1C3D-3BD6-450F-9AF9-653935BA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439"/>
            <a:ext cx="10515600" cy="3886524"/>
          </a:xfrm>
        </p:spPr>
        <p:txBody>
          <a:bodyPr/>
          <a:lstStyle/>
          <a:p>
            <a:r>
              <a:rPr lang="en-US" altLang="zh-CN" sz="2400" dirty="0"/>
              <a:t>The goal is to predict the twitter sentiments whether is positive or negative. </a:t>
            </a:r>
          </a:p>
          <a:p>
            <a:r>
              <a:rPr lang="en-US" altLang="zh-CN" sz="2400" dirty="0"/>
              <a:t>The objective of this project is to show how sentimental analysis can help improve the user experience over a social network or system interface.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7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0FD1-3A56-45BD-A37E-82143B69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Source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1264-C2C2-4E3B-8031-9B14DBEE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583"/>
            <a:ext cx="10515600" cy="382438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dataset for training the model is from "Sentiment140", a dataset originated from Stanford University.</a:t>
            </a:r>
          </a:p>
          <a:p>
            <a:r>
              <a:rPr lang="en-US" altLang="zh-CN" sz="2400" u="sng" dirty="0">
                <a:hlinkClick r:id="rId2"/>
              </a:rPr>
              <a:t>http://cs.stanford.edu/people/alecmgo/trainingandtestdata.zip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343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7BEE-CF73-42C0-9F67-0BA36BF3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Format of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EE4A-2902-47CB-A832-622D423A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448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1.6 million observations </a:t>
            </a:r>
          </a:p>
          <a:p>
            <a:r>
              <a:rPr lang="en-US" altLang="zh-CN" dirty="0"/>
              <a:t>Data file format has 6 fields:</a:t>
            </a:r>
          </a:p>
          <a:p>
            <a:pPr lvl="1"/>
            <a:r>
              <a:rPr lang="en-US" altLang="zh-CN" dirty="0"/>
              <a:t>the polarity of the tweet (0 = negative, 4 = positive)</a:t>
            </a:r>
          </a:p>
          <a:p>
            <a:pPr lvl="1"/>
            <a:r>
              <a:rPr lang="en-US" altLang="zh-CN" dirty="0"/>
              <a:t>the id of the tweet (1467810369)</a:t>
            </a:r>
          </a:p>
          <a:p>
            <a:pPr lvl="1"/>
            <a:r>
              <a:rPr lang="en-US" altLang="zh-CN" dirty="0"/>
              <a:t>the date of the tweet </a:t>
            </a:r>
            <a:r>
              <a:rPr lang="fr-FR" altLang="zh-CN" dirty="0"/>
              <a:t>Mon </a:t>
            </a:r>
            <a:r>
              <a:rPr lang="fr-FR" altLang="zh-CN" dirty="0" err="1"/>
              <a:t>Apr</a:t>
            </a:r>
            <a:r>
              <a:rPr lang="fr-FR" altLang="zh-CN" dirty="0"/>
              <a:t> 06 22:19:45 PDT 2009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query. If there is no query, then this value is NO_QUERY.</a:t>
            </a:r>
          </a:p>
          <a:p>
            <a:pPr lvl="1"/>
            <a:r>
              <a:rPr lang="en-US" altLang="zh-CN" dirty="0"/>
              <a:t>the user that tweeted (</a:t>
            </a:r>
            <a:r>
              <a:rPr lang="en-US" altLang="zh-CN" dirty="0" err="1"/>
              <a:t>mattycus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text of the tweet</a:t>
            </a:r>
            <a:endParaRPr lang="zh-CN" alt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7C917DE-6A7B-4680-8850-2BD43DBD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94" y="4423979"/>
            <a:ext cx="8078327" cy="1543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091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6BFA-CB23-48FD-96BA-7642CC29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18"/>
            <a:ext cx="10515600" cy="881266"/>
          </a:xfrm>
        </p:spPr>
        <p:txBody>
          <a:bodyPr/>
          <a:lstStyle/>
          <a:p>
            <a:r>
              <a:rPr lang="en-US" altLang="zh-CN" b="1" dirty="0"/>
              <a:t>Exploratory Data Analysis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199D-62CF-4122-B59D-F33453AC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8" y="858575"/>
            <a:ext cx="11126820" cy="4351338"/>
          </a:xfrm>
        </p:spPr>
        <p:txBody>
          <a:bodyPr/>
          <a:lstStyle/>
          <a:p>
            <a:r>
              <a:rPr lang="en-US" altLang="zh-CN" sz="2400" dirty="0"/>
              <a:t>Analysis of Total Number of Tweets:  1.6 million tweets and about 660,000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0CA0A-F12F-43B5-A13F-BCEBA11F9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14"/>
          <a:stretch/>
        </p:blipFill>
        <p:spPr>
          <a:xfrm>
            <a:off x="838199" y="1416038"/>
            <a:ext cx="11126821" cy="53796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169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6BFA-CB23-48FD-96BA-7642CC29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949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Exploratory Data Analysis: Number of Words Per Tweet </a:t>
            </a:r>
            <a:endParaRPr lang="zh-CN" alt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199D-62CF-4122-B59D-F33453AC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40" y="872417"/>
            <a:ext cx="10844719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chart below is an analysis of average number of words for each of the tweets </a:t>
            </a:r>
          </a:p>
          <a:p>
            <a:r>
              <a:rPr lang="en-US" altLang="zh-CN" sz="2000" dirty="0"/>
              <a:t>On average the users type 14 to 15 words per tweet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25D1E-2E51-4106-A745-9FECFF011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6"/>
          <a:stretch/>
        </p:blipFill>
        <p:spPr>
          <a:xfrm>
            <a:off x="838200" y="1634246"/>
            <a:ext cx="10515600" cy="4964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766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6BFA-CB23-48FD-96BA-7642CC29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949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Exploratory Data Analysis: Length of the Tweets</a:t>
            </a:r>
            <a:endParaRPr lang="zh-CN" alt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199D-62CF-4122-B59D-F33453AC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40" y="872417"/>
            <a:ext cx="10844719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chart below is an analysis of average number of characters used or length of the tweet </a:t>
            </a:r>
          </a:p>
          <a:p>
            <a:r>
              <a:rPr lang="en-US" altLang="zh-CN" sz="2000" dirty="0"/>
              <a:t>On average there are 70 to 75 characters used in each tweet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865A5-4900-4D41-BCC3-C657F25E2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7"/>
          <a:stretch/>
        </p:blipFill>
        <p:spPr>
          <a:xfrm>
            <a:off x="925748" y="1612296"/>
            <a:ext cx="10844719" cy="52067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603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6BFA-CB23-48FD-96BA-7642CC29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949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Exploratory Data Analysis: Positive &amp; Negative sentiment</a:t>
            </a:r>
            <a:endParaRPr lang="zh-CN" alt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199D-62CF-4122-B59D-F33453AC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40" y="872417"/>
            <a:ext cx="10844719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analysis of positive and negative tweet sentiment</a:t>
            </a:r>
          </a:p>
          <a:p>
            <a:r>
              <a:rPr lang="en-US" altLang="zh-CN" sz="2000" dirty="0"/>
              <a:t>It describes the percent of tweets that are positive and negative in a month and can be expanded to a daily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AC72D-C71D-4189-93E2-E62C65DA0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27"/>
          <a:stretch/>
        </p:blipFill>
        <p:spPr>
          <a:xfrm>
            <a:off x="838200" y="2175987"/>
            <a:ext cx="10844720" cy="34271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824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503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Theme</vt:lpstr>
      <vt:lpstr>BIA- 678 Twitter Sentiment Analysis using Spark</vt:lpstr>
      <vt:lpstr>Introduction</vt:lpstr>
      <vt:lpstr>Objective</vt:lpstr>
      <vt:lpstr>Data Source</vt:lpstr>
      <vt:lpstr>Format of Data</vt:lpstr>
      <vt:lpstr>Exploratory Data Analysis</vt:lpstr>
      <vt:lpstr>Exploratory Data Analysis: Number of Words Per Tweet </vt:lpstr>
      <vt:lpstr>Exploratory Data Analysis: Length of the Tweets</vt:lpstr>
      <vt:lpstr>Exploratory Data Analysis: Positive &amp; Negative sentiment</vt:lpstr>
      <vt:lpstr>Data Cleaning</vt:lpstr>
      <vt:lpstr>Initial Spark</vt:lpstr>
      <vt:lpstr>Initial Spark</vt:lpstr>
      <vt:lpstr>Tokenization and Term Frequency</vt:lpstr>
      <vt:lpstr>Results &amp; Performance Measurements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using Pyspark</dc:title>
  <dc:creator>Shikuan Gao</dc:creator>
  <cp:lastModifiedBy>Shikuan Gao</cp:lastModifiedBy>
  <cp:revision>34</cp:revision>
  <dcterms:created xsi:type="dcterms:W3CDTF">2018-12-01T15:45:11Z</dcterms:created>
  <dcterms:modified xsi:type="dcterms:W3CDTF">2018-12-03T17:23:50Z</dcterms:modified>
</cp:coreProperties>
</file>