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p:scale>
          <a:sx n="40" d="100"/>
          <a:sy n="40" d="100"/>
        </p:scale>
        <p:origin x="42" y="-2604"/>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11/15/2017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11/15/2017</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11/15/2017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11/15/2017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11/15/2017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11/15/2017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11/15/2017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11/15/2017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11/15/2017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11/15/2017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11/15/2017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11/15/2017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11/15/2017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11/15/2017</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30480" y="3048"/>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1295400" y="780924"/>
            <a:ext cx="21869400" cy="3902202"/>
          </a:xfrm>
        </p:spPr>
        <p:txBody>
          <a:bodyPr/>
          <a:lstStyle/>
          <a:p>
            <a:r>
              <a:rPr lang="en-US" altLang="en-US" sz="8800" b="1" dirty="0">
                <a:ea typeface="ＭＳ Ｐゴシック" panose="020B0600070205080204" pitchFamily="34" charset="-128"/>
              </a:rPr>
              <a:t>     Wild Mushroom Identification</a:t>
            </a:r>
            <a:br>
              <a:rPr lang="en-US" altLang="en-US" sz="11900" dirty="0">
                <a:ea typeface="ＭＳ Ｐゴシック" panose="020B0600070205080204" pitchFamily="34" charset="-128"/>
              </a:rPr>
            </a:br>
            <a:r>
              <a:rPr lang="en-US" sz="11500" dirty="0"/>
              <a:t>      </a:t>
            </a:r>
            <a:r>
              <a:rPr lang="en-US" sz="4000" dirty="0">
                <a:latin typeface="Arial" panose="020B0604020202020204" pitchFamily="34" charset="0"/>
                <a:ea typeface="ＭＳ Ｐゴシック" panose="020B0600070205080204" pitchFamily="34" charset="-128"/>
                <a:cs typeface="+mn-cs"/>
              </a:rPr>
              <a:t>Instructor: </a:t>
            </a:r>
            <a:r>
              <a:rPr lang="en-US" sz="4000" dirty="0" err="1">
                <a:latin typeface="Arial" panose="020B0604020202020204" pitchFamily="34" charset="0"/>
                <a:ea typeface="ＭＳ Ｐゴシック" panose="020B0600070205080204" pitchFamily="34" charset="-128"/>
                <a:cs typeface="+mn-cs"/>
              </a:rPr>
              <a:t>Yifan</a:t>
            </a:r>
            <a:r>
              <a:rPr lang="en-US" sz="4000" dirty="0">
                <a:latin typeface="Arial" panose="020B0604020202020204" pitchFamily="34" charset="0"/>
                <a:ea typeface="ＭＳ Ｐゴシック" panose="020B0600070205080204" pitchFamily="34" charset="-128"/>
                <a:cs typeface="+mn-cs"/>
              </a:rPr>
              <a:t> Hu</a:t>
            </a:r>
            <a:br>
              <a:rPr lang="en-US" altLang="en-US" sz="4000" dirty="0">
                <a:latin typeface="Arial" panose="020B0604020202020204" pitchFamily="34" charset="0"/>
                <a:ea typeface="ＭＳ Ｐゴシック" panose="020B0600070205080204" pitchFamily="34" charset="-128"/>
                <a:cs typeface="+mn-cs"/>
              </a:rPr>
            </a:br>
            <a:r>
              <a:rPr lang="en-US" altLang="en-US" sz="4000" dirty="0">
                <a:latin typeface="Arial" panose="020B0604020202020204" pitchFamily="34" charset="0"/>
                <a:ea typeface="ＭＳ Ｐゴシック" panose="020B0600070205080204" pitchFamily="34" charset="-128"/>
                <a:cs typeface="+mn-cs"/>
              </a:rPr>
              <a:t>               </a:t>
            </a:r>
            <a:r>
              <a:rPr lang="en-US" altLang="zh-CN" sz="4000" dirty="0">
                <a:latin typeface="Arial" panose="020B0604020202020204" pitchFamily="34" charset="0"/>
                <a:ea typeface="ＭＳ Ｐゴシック" panose="020B0600070205080204" pitchFamily="34" charset="-128"/>
                <a:cs typeface="+mn-cs"/>
              </a:rPr>
              <a:t>Xiang Yang, </a:t>
            </a:r>
            <a:r>
              <a:rPr lang="en-US" altLang="zh-CN" sz="4000" dirty="0" err="1">
                <a:latin typeface="Arial" panose="020B0604020202020204" pitchFamily="34" charset="0"/>
                <a:ea typeface="ＭＳ Ｐゴシック" panose="020B0600070205080204" pitchFamily="34" charset="-128"/>
                <a:cs typeface="+mn-cs"/>
              </a:rPr>
              <a:t>Ruiwen</a:t>
            </a:r>
            <a:r>
              <a:rPr lang="en-US" altLang="zh-CN" sz="4000" dirty="0">
                <a:latin typeface="Arial" panose="020B0604020202020204" pitchFamily="34" charset="0"/>
                <a:ea typeface="ＭＳ Ｐゴシック" panose="020B0600070205080204" pitchFamily="34" charset="-128"/>
                <a:cs typeface="+mn-cs"/>
              </a:rPr>
              <a:t> Shi, </a:t>
            </a:r>
            <a:r>
              <a:rPr lang="en-US" altLang="zh-CN" sz="4000" dirty="0" err="1">
                <a:latin typeface="Arial" panose="020B0604020202020204" pitchFamily="34" charset="0"/>
                <a:ea typeface="ＭＳ Ｐゴシック" panose="020B0600070205080204" pitchFamily="34" charset="-128"/>
                <a:cs typeface="+mn-cs"/>
              </a:rPr>
              <a:t>Shikuan</a:t>
            </a:r>
            <a:r>
              <a:rPr lang="en-US" altLang="zh-CN" sz="4000" dirty="0">
                <a:latin typeface="Arial" panose="020B0604020202020204" pitchFamily="34" charset="0"/>
                <a:ea typeface="ＭＳ Ｐゴシック" panose="020B0600070205080204" pitchFamily="34" charset="-128"/>
                <a:cs typeface="+mn-cs"/>
              </a:rPr>
              <a:t> Gao, </a:t>
            </a:r>
            <a:r>
              <a:rPr lang="en-US" altLang="zh-CN" sz="3600" dirty="0" err="1">
                <a:latin typeface="Arial" panose="020B0604020202020204" pitchFamily="34" charset="0"/>
                <a:ea typeface="ＭＳ Ｐゴシック" panose="020B0600070205080204" pitchFamily="34" charset="-128"/>
                <a:cs typeface="+mn-cs"/>
              </a:rPr>
              <a:t>Haoran</a:t>
            </a:r>
            <a:r>
              <a:rPr lang="en-US" altLang="zh-CN" sz="3600" dirty="0">
                <a:latin typeface="Arial" panose="020B0604020202020204" pitchFamily="34" charset="0"/>
                <a:ea typeface="ＭＳ Ｐゴシック" panose="020B0600070205080204" pitchFamily="34" charset="-128"/>
                <a:cs typeface="+mn-cs"/>
              </a:rPr>
              <a:t> Du</a:t>
            </a:r>
            <a:endParaRPr lang="en-US" altLang="en-US" sz="3600" dirty="0">
              <a:latin typeface="Arial" panose="020B0604020202020204" pitchFamily="34" charset="0"/>
              <a:ea typeface="ＭＳ Ｐゴシック" panose="020B0600070205080204" pitchFamily="34" charset="-128"/>
              <a:cs typeface="+mn-cs"/>
            </a:endParaRPr>
          </a:p>
        </p:txBody>
      </p:sp>
      <p:sp>
        <p:nvSpPr>
          <p:cNvPr id="15364" name="Content Placeholder 12"/>
          <p:cNvSpPr>
            <a:spLocks noGrp="1"/>
          </p:cNvSpPr>
          <p:nvPr>
            <p:ph sz="half" idx="2"/>
          </p:nvPr>
        </p:nvSpPr>
        <p:spPr>
          <a:xfrm>
            <a:off x="23013744" y="27925482"/>
            <a:ext cx="7009056" cy="14095310"/>
          </a:xfrm>
          <a:ln>
            <a:solidFill>
              <a:srgbClr val="ADAFAA"/>
            </a:solidFill>
            <a:miter lim="800000"/>
            <a:headEnd/>
            <a:tailEnd/>
          </a:ln>
        </p:spPr>
        <p:txBody>
          <a:bodyPr/>
          <a:lstStyle/>
          <a:p>
            <a:pPr algn="just" eaLnBrk="1" hangingPunct="1">
              <a:buFont typeface="Arial" panose="020B0604020202020204" pitchFamily="34" charset="0"/>
              <a:buNone/>
            </a:pPr>
            <a:r>
              <a:rPr lang="en-US" altLang="en-US" sz="5400" b="1" dirty="0">
                <a:latin typeface="Arial" panose="020B0604020202020204" pitchFamily="34" charset="0"/>
                <a:ea typeface="ＭＳ Ｐゴシック" panose="020B0600070205080204" pitchFamily="34" charset="-128"/>
                <a:cs typeface="Arial" panose="020B0604020202020204" pitchFamily="34" charset="0"/>
              </a:rPr>
              <a:t>Results </a:t>
            </a:r>
          </a:p>
          <a:p>
            <a:pPr marL="0" algn="just" eaLnBrk="1" hangingPunct="1">
              <a:spcBef>
                <a:spcPts val="0"/>
              </a:spcBef>
              <a:buNone/>
            </a:pPr>
            <a:r>
              <a:rPr lang="en-US" sz="3400" dirty="0">
                <a:latin typeface="Arial" panose="020B0604020202020204" pitchFamily="34" charset="0"/>
                <a:ea typeface="ＭＳ Ｐゴシック" panose="020B0600070205080204" pitchFamily="34" charset="-128"/>
              </a:rPr>
              <a:t>The AUC of our model that uses all the mushroom features is 0.984 and accuracy of that is 0.956, which is pretty good and means our model can accurately classify whether a mushroom is edible or poisonous. Because the high accuracy of the logistic regression model, there is little improvement space for modeling. Thus, we do not use more other algorithms to build different models and compare accuracy. But, in general, it is difficult to obtain all the 22 features of mushroom. So, we only use the four features that are most correlated to the class and build another model. This time, the AUC and accuracy of the model drop slightly, 0.885 and 0.793, respectively, which shows that the model is good enough for classification.</a:t>
            </a:r>
          </a:p>
          <a:p>
            <a:pPr algn="just" eaLnBrk="1" hangingPunct="1">
              <a:buFont typeface="Arial" panose="020B0604020202020204" pitchFamily="34" charset="0"/>
              <a:buNone/>
            </a:pPr>
            <a:endParaRPr lang="en-US" altLang="en-US" sz="3600" dirty="0">
              <a:latin typeface="Arial" panose="020B0604020202020204" pitchFamily="34" charset="0"/>
              <a:ea typeface="ＭＳ Ｐゴシック" panose="020B0600070205080204" pitchFamily="34" charset="-128"/>
              <a:cs typeface="Arial" panose="020B0604020202020204" pitchFamily="34" charset="0"/>
            </a:endParaRPr>
          </a:p>
          <a:p>
            <a:pPr algn="just" eaLnBrk="1" hangingPunct="1"/>
            <a:endParaRPr lang="en-US" altLang="en-US" dirty="0">
              <a:ea typeface="ＭＳ Ｐゴシック" panose="020B0600070205080204" pitchFamily="34" charset="-128"/>
            </a:endParaRPr>
          </a:p>
        </p:txBody>
      </p:sp>
      <p:sp>
        <p:nvSpPr>
          <p:cNvPr id="15365" name="Content Placeholder 12"/>
          <p:cNvSpPr txBox="1">
            <a:spLocks/>
          </p:cNvSpPr>
          <p:nvPr/>
        </p:nvSpPr>
        <p:spPr bwMode="auto">
          <a:xfrm>
            <a:off x="1508126" y="5776469"/>
            <a:ext cx="14052708" cy="720343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Introduction</a:t>
            </a:r>
          </a:p>
          <a:p>
            <a:pPr marL="0"/>
            <a:r>
              <a:rPr lang="en-US" sz="3600" dirty="0"/>
              <a:t>Mushroom, obtainable and common out in the field, is a good source of protein, vitamin and several minerals. However, only some of them are edible while the others are poisonous even fatal, which makes identifying them critical. Our simulation tries to unravel a relation between certain physical features of a mushroom and its poisonousness.</a:t>
            </a:r>
          </a:p>
          <a:p>
            <a:pPr marL="0"/>
            <a:endParaRPr lang="en-US" sz="3600" dirty="0"/>
          </a:p>
          <a:p>
            <a:pPr marL="0"/>
            <a:r>
              <a:rPr lang="en-US" sz="3600" dirty="0"/>
              <a:t>Using Logistic Regression through Python to create a model. Then find the most related features to identify whether a mushroom is poisonous or not.</a:t>
            </a:r>
          </a:p>
          <a:p>
            <a:pPr marL="0" indent="0" eaLnBrk="1" hangingPunct="1">
              <a:spcBef>
                <a:spcPct val="20000"/>
              </a:spcBef>
            </a:pPr>
            <a:endParaRPr lang="en-US" altLang="en-US" sz="3600" dirty="0">
              <a:cs typeface="Arial" panose="020B0604020202020204" pitchFamily="34" charset="0"/>
            </a:endParaRPr>
          </a:p>
          <a:p>
            <a:pPr marL="0" indent="0" eaLnBrk="1" hangingPunct="1">
              <a:spcBef>
                <a:spcPct val="20000"/>
              </a:spcBef>
            </a:pPr>
            <a:r>
              <a:rPr lang="en-US" altLang="en-US" sz="3600" dirty="0">
                <a:solidFill>
                  <a:srgbClr val="800000"/>
                </a:solidFill>
                <a:cs typeface="Arial" panose="020B0604020202020204" pitchFamily="34" charset="0"/>
              </a:rPr>
              <a:t>	</a:t>
            </a:r>
          </a:p>
        </p:txBody>
      </p:sp>
      <p:sp>
        <p:nvSpPr>
          <p:cNvPr id="15366" name="Content Placeholder 12"/>
          <p:cNvSpPr txBox="1">
            <a:spLocks/>
          </p:cNvSpPr>
          <p:nvPr/>
        </p:nvSpPr>
        <p:spPr bwMode="auto">
          <a:xfrm>
            <a:off x="15970092" y="5848351"/>
            <a:ext cx="14036674" cy="2182925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Modeling</a:t>
            </a:r>
          </a:p>
          <a:p>
            <a:pPr eaLnBrk="1" hangingPunct="1">
              <a:spcBef>
                <a:spcPct val="20000"/>
              </a:spcBef>
            </a:pPr>
            <a:endParaRPr lang="en-US" altLang="en-US" sz="5400" b="1" dirty="0">
              <a:cs typeface="Arial" panose="020B0604020202020204" pitchFamily="34" charset="0"/>
            </a:endParaRPr>
          </a:p>
          <a:p>
            <a:pPr eaLnBrk="1" hangingPunct="1">
              <a:buFont typeface="Arial" panose="020B0604020202020204" pitchFamily="34" charset="0"/>
              <a:buNone/>
            </a:pPr>
            <a:endParaRPr lang="en-US" altLang="en-US" sz="3600" dirty="0">
              <a:cs typeface="Arial" panose="020B0604020202020204" pitchFamily="34" charset="0"/>
            </a:endParaRPr>
          </a:p>
        </p:txBody>
      </p:sp>
      <p:sp>
        <p:nvSpPr>
          <p:cNvPr id="15368" name="Text Box 13"/>
          <p:cNvSpPr txBox="1">
            <a:spLocks noChangeArrowheads="1"/>
          </p:cNvSpPr>
          <p:nvPr/>
        </p:nvSpPr>
        <p:spPr bwMode="auto">
          <a:xfrm>
            <a:off x="23850600" y="3581400"/>
            <a:ext cx="617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defTabSz="914400" eaLnBrk="1" hangingPunct="1"/>
            <a:r>
              <a:rPr lang="en-US" altLang="en-US" sz="3200" dirty="0">
                <a:solidFill>
                  <a:srgbClr val="ADAFAA"/>
                </a:solidFill>
              </a:rPr>
              <a:t>Business Intelligence &amp; Analytics</a:t>
            </a:r>
          </a:p>
        </p:txBody>
      </p:sp>
      <p:sp>
        <p:nvSpPr>
          <p:cNvPr id="15369"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15371" name="Picture 2" descr="Stevens-Official-PMSColor-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2"/>
          <p:cNvSpPr txBox="1">
            <a:spLocks/>
          </p:cNvSpPr>
          <p:nvPr/>
        </p:nvSpPr>
        <p:spPr bwMode="auto">
          <a:xfrm>
            <a:off x="1508126" y="13227777"/>
            <a:ext cx="13976349" cy="14449831"/>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Understanding</a:t>
            </a:r>
          </a:p>
          <a:p>
            <a:pPr marL="0"/>
            <a:r>
              <a:rPr lang="en-US" sz="3600" dirty="0"/>
              <a:t>We get our raw data from Ka</a:t>
            </a:r>
            <a:r>
              <a:rPr lang="en-US" altLang="zh-CN" sz="3600" dirty="0"/>
              <a:t>gg</a:t>
            </a:r>
            <a:r>
              <a:rPr lang="en-US" sz="3600" dirty="0"/>
              <a:t>le, it is a dataset with 23 species of gilled mushrooms, in total there are over 8000 variables and 23 attributes. Each attribute may have somehow influences on the outcome of whether the single types of mushroom is edible or poisonous.</a:t>
            </a:r>
          </a:p>
          <a:p>
            <a:endParaRPr lang="en-US" sz="3600" dirty="0"/>
          </a:p>
          <a:p>
            <a:r>
              <a:rPr lang="en-US" sz="3600" dirty="0"/>
              <a:t> </a:t>
            </a:r>
          </a:p>
          <a:p>
            <a:pPr eaLnBrk="1" hangingPunct="1">
              <a:buFont typeface="Arial" panose="020B0604020202020204" pitchFamily="34" charset="0"/>
              <a:buNone/>
            </a:pPr>
            <a:endParaRPr lang="en-US" altLang="en-US" sz="3600" dirty="0">
              <a:cs typeface="Arial" panose="020B0604020202020204" pitchFamily="34" charset="0"/>
            </a:endParaRPr>
          </a:p>
        </p:txBody>
      </p:sp>
      <p:sp>
        <p:nvSpPr>
          <p:cNvPr id="18" name="Content Placeholder 12"/>
          <p:cNvSpPr txBox="1">
            <a:spLocks/>
          </p:cNvSpPr>
          <p:nvPr/>
        </p:nvSpPr>
        <p:spPr bwMode="auto">
          <a:xfrm>
            <a:off x="1415555" y="27925482"/>
            <a:ext cx="21330024" cy="1409531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cs typeface="Arial" panose="020B0604020202020204" pitchFamily="34" charset="0"/>
              </a:rPr>
              <a:t>Data Preparation</a:t>
            </a:r>
          </a:p>
          <a:p>
            <a:pPr marL="0" eaLnBrk="1" hangingPunct="1"/>
            <a:r>
              <a:rPr lang="en-US" sz="3600" dirty="0"/>
              <a:t>To prepare our dataset ready to be analyzed and modeled, we first check our data by null check, the data should have no null values, otherwise, there will be problems in building the model later. Second, since the dataset has string values, we need to convert all the unique values into integers then label encoding is performed on the data. Then, we use data balance to make sure our data prediction will be unbiased towards the more frequent class. Last, we split the data into train data and test data according to the ratio of 8 to 2 to build and test the </a:t>
            </a:r>
            <a:r>
              <a:rPr lang="en-US" sz="3600"/>
              <a:t>model.</a:t>
            </a:r>
            <a:endParaRPr lang="en-US" sz="3600" dirty="0"/>
          </a:p>
          <a:p>
            <a:pPr eaLnBrk="1" hangingPunct="1"/>
            <a:endParaRPr lang="en-US" sz="3600" dirty="0"/>
          </a:p>
          <a:p>
            <a:pPr eaLnBrk="1" hangingPunct="1">
              <a:buFont typeface="Arial" panose="020B0604020202020204" pitchFamily="34" charset="0"/>
              <a:buNone/>
            </a:pPr>
            <a:endParaRPr lang="en-US" altLang="en-US" sz="3600" dirty="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883114" y="17500194"/>
            <a:ext cx="13181352" cy="9464688"/>
          </a:xfrm>
          <a:prstGeom prst="rect">
            <a:avLst/>
          </a:prstGeom>
        </p:spPr>
      </p:pic>
      <p:pic>
        <p:nvPicPr>
          <p:cNvPr id="3" name="Picture 2"/>
          <p:cNvPicPr>
            <a:picLocks noChangeAspect="1"/>
          </p:cNvPicPr>
          <p:nvPr/>
        </p:nvPicPr>
        <p:blipFill>
          <a:blip r:embed="rId4"/>
          <a:stretch>
            <a:fillRect/>
          </a:stretch>
        </p:blipFill>
        <p:spPr>
          <a:xfrm>
            <a:off x="1892807" y="32461200"/>
            <a:ext cx="11890701" cy="8903958"/>
          </a:xfrm>
          <a:prstGeom prst="rect">
            <a:avLst/>
          </a:prstGeom>
        </p:spPr>
      </p:pic>
      <p:pic>
        <p:nvPicPr>
          <p:cNvPr id="4" name="Picture 3"/>
          <p:cNvPicPr>
            <a:picLocks noChangeAspect="1"/>
          </p:cNvPicPr>
          <p:nvPr/>
        </p:nvPicPr>
        <p:blipFill>
          <a:blip r:embed="rId5"/>
          <a:stretch>
            <a:fillRect/>
          </a:stretch>
        </p:blipFill>
        <p:spPr>
          <a:xfrm>
            <a:off x="14260760" y="32461200"/>
            <a:ext cx="7264400" cy="4229602"/>
          </a:xfrm>
          <a:prstGeom prst="rect">
            <a:avLst/>
          </a:prstGeom>
        </p:spPr>
      </p:pic>
      <p:pic>
        <p:nvPicPr>
          <p:cNvPr id="5" name="Picture 4"/>
          <p:cNvPicPr>
            <a:picLocks noChangeAspect="1"/>
          </p:cNvPicPr>
          <p:nvPr/>
        </p:nvPicPr>
        <p:blipFill>
          <a:blip r:embed="rId6"/>
          <a:stretch>
            <a:fillRect/>
          </a:stretch>
        </p:blipFill>
        <p:spPr>
          <a:xfrm>
            <a:off x="16772774" y="7705344"/>
            <a:ext cx="12022052" cy="9350485"/>
          </a:xfrm>
          <a:prstGeom prst="rect">
            <a:avLst/>
          </a:prstGeom>
        </p:spPr>
      </p:pic>
      <p:pic>
        <p:nvPicPr>
          <p:cNvPr id="6" name="Picture 5"/>
          <p:cNvPicPr>
            <a:picLocks noChangeAspect="1"/>
          </p:cNvPicPr>
          <p:nvPr/>
        </p:nvPicPr>
        <p:blipFill>
          <a:blip r:embed="rId7"/>
          <a:stretch>
            <a:fillRect/>
          </a:stretch>
        </p:blipFill>
        <p:spPr>
          <a:xfrm>
            <a:off x="17234408" y="17049150"/>
            <a:ext cx="10654792" cy="9915732"/>
          </a:xfrm>
          <a:prstGeom prst="rect">
            <a:avLst/>
          </a:prstGeom>
        </p:spPr>
      </p:pic>
      <p:pic>
        <p:nvPicPr>
          <p:cNvPr id="7" name="Picture 6"/>
          <p:cNvPicPr>
            <a:picLocks noChangeAspect="1"/>
          </p:cNvPicPr>
          <p:nvPr/>
        </p:nvPicPr>
        <p:blipFill>
          <a:blip r:embed="rId8"/>
          <a:stretch>
            <a:fillRect/>
          </a:stretch>
        </p:blipFill>
        <p:spPr>
          <a:xfrm>
            <a:off x="14260760" y="36848827"/>
            <a:ext cx="7264400" cy="4813300"/>
          </a:xfrm>
          <a:prstGeom prst="rect">
            <a:avLst/>
          </a:prstGeom>
        </p:spPr>
      </p:pic>
      <p:pic>
        <p:nvPicPr>
          <p:cNvPr id="1028" name="Picture 4" descr="https://lh4.googleusercontent.com/0IRWBqU50kbCkAQH3jlOQ4EsJB2oUL6FWzniyyVHEhVJnV3dU4YSF42SwsbGBtfqTPO047_jV-oEsCbPo3STjhuyBHH1n7lSyV0spnsE5_lJ16jm7wHrOrGVBA33bdzSw0aqP29uZ3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399" y="1447800"/>
            <a:ext cx="3946001" cy="2670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411</Words>
  <Application>Microsoft Office PowerPoint</Application>
  <PresentationFormat>自定义</PresentationFormat>
  <Paragraphs>17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ＭＳ Ｐゴシック</vt:lpstr>
      <vt:lpstr>Arial</vt:lpstr>
      <vt:lpstr>Calibri</vt:lpstr>
      <vt:lpstr>Office Theme</vt:lpstr>
      <vt:lpstr>     Wild Mushroom Identification       Instructor: Yifan Hu                Xiang Yang, Ruiwen Shi, Shikuan Gao, Haoran Du</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华文科技</cp:lastModifiedBy>
  <cp:revision>73</cp:revision>
  <cp:lastPrinted>2015-02-10T22:06:34Z</cp:lastPrinted>
  <dcterms:created xsi:type="dcterms:W3CDTF">2008-04-07T13:20:48Z</dcterms:created>
  <dcterms:modified xsi:type="dcterms:W3CDTF">2017-11-15T08:20:30Z</dcterms:modified>
  <cp:category/>
</cp:coreProperties>
</file>