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3"/>
  </p:notesMasterIdLst>
  <p:handoutMasterIdLst>
    <p:handoutMasterId r:id="rId14"/>
  </p:handoutMasterIdLst>
  <p:sldIdLst>
    <p:sldId id="256" r:id="rId5"/>
    <p:sldId id="291" r:id="rId6"/>
    <p:sldId id="292" r:id="rId7"/>
    <p:sldId id="277" r:id="rId8"/>
    <p:sldId id="290" r:id="rId9"/>
    <p:sldId id="262" r:id="rId10"/>
    <p:sldId id="289"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91"/>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laditya Bhattacharya" userId="a410e8f59a01890f" providerId="LiveId" clId="{F114CA5C-7F72-473F-A904-A395C0B5B402}"/>
    <pc:docChg chg="undo redo custSel addSld delSld modSld sldOrd">
      <pc:chgData name="Shiladitya Bhattacharya" userId="a410e8f59a01890f" providerId="LiveId" clId="{F114CA5C-7F72-473F-A904-A395C0B5B402}" dt="2024-11-22T05:00:21.981" v="1167" actId="403"/>
      <pc:docMkLst>
        <pc:docMk/>
      </pc:docMkLst>
      <pc:sldChg chg="addSp delSp modSp del mod">
        <pc:chgData name="Shiladitya Bhattacharya" userId="a410e8f59a01890f" providerId="LiveId" clId="{F114CA5C-7F72-473F-A904-A395C0B5B402}" dt="2024-11-22T04:01:15.795" v="11" actId="47"/>
        <pc:sldMkLst>
          <pc:docMk/>
          <pc:sldMk cId="1738561688" sldId="261"/>
        </pc:sldMkLst>
        <pc:picChg chg="del">
          <ac:chgData name="Shiladitya Bhattacharya" userId="a410e8f59a01890f" providerId="LiveId" clId="{F114CA5C-7F72-473F-A904-A395C0B5B402}" dt="2024-11-22T03:59:25.933" v="0" actId="478"/>
          <ac:picMkLst>
            <pc:docMk/>
            <pc:sldMk cId="1738561688" sldId="261"/>
            <ac:picMk id="32" creationId="{7F472426-E30B-99C3-273E-F48F4472A457}"/>
          </ac:picMkLst>
        </pc:picChg>
        <pc:picChg chg="add mod">
          <ac:chgData name="Shiladitya Bhattacharya" userId="a410e8f59a01890f" providerId="LiveId" clId="{F114CA5C-7F72-473F-A904-A395C0B5B402}" dt="2024-11-22T03:59:37.796" v="2" actId="14100"/>
          <ac:picMkLst>
            <pc:docMk/>
            <pc:sldMk cId="1738561688" sldId="261"/>
            <ac:picMk id="34" creationId="{37A2BD1F-1BC2-7472-A26D-2C48B8353C25}"/>
          </ac:picMkLst>
        </pc:picChg>
      </pc:sldChg>
      <pc:sldChg chg="addSp delSp modSp mod">
        <pc:chgData name="Shiladitya Bhattacharya" userId="a410e8f59a01890f" providerId="LiveId" clId="{F114CA5C-7F72-473F-A904-A395C0B5B402}" dt="2024-11-22T04:51:09.399" v="1104" actId="255"/>
        <pc:sldMkLst>
          <pc:docMk/>
          <pc:sldMk cId="1593920805" sldId="262"/>
        </pc:sldMkLst>
        <pc:spChg chg="add mod">
          <ac:chgData name="Shiladitya Bhattacharya" userId="a410e8f59a01890f" providerId="LiveId" clId="{F114CA5C-7F72-473F-A904-A395C0B5B402}" dt="2024-11-22T04:51:09.399" v="1104" actId="255"/>
          <ac:spMkLst>
            <pc:docMk/>
            <pc:sldMk cId="1593920805" sldId="262"/>
            <ac:spMk id="37" creationId="{2F9A5126-51F1-507D-1651-CC9067491B27}"/>
          </ac:spMkLst>
        </pc:spChg>
        <pc:spChg chg="add mod">
          <ac:chgData name="Shiladitya Bhattacharya" userId="a410e8f59a01890f" providerId="LiveId" clId="{F114CA5C-7F72-473F-A904-A395C0B5B402}" dt="2024-11-22T04:50:46.586" v="1103" actId="255"/>
          <ac:spMkLst>
            <pc:docMk/>
            <pc:sldMk cId="1593920805" sldId="262"/>
            <ac:spMk id="39" creationId="{08306318-7355-9CF9-4A72-5D48DF6F31D7}"/>
          </ac:spMkLst>
        </pc:spChg>
        <pc:spChg chg="del mod">
          <ac:chgData name="Shiladitya Bhattacharya" userId="a410e8f59a01890f" providerId="LiveId" clId="{F114CA5C-7F72-473F-A904-A395C0B5B402}" dt="2024-11-22T04:43:26.189" v="930" actId="478"/>
          <ac:spMkLst>
            <pc:docMk/>
            <pc:sldMk cId="1593920805" sldId="262"/>
            <ac:spMk id="80" creationId="{BC1F9D86-85D8-4FD0-B0D3-47D778722782}"/>
          </ac:spMkLst>
        </pc:spChg>
        <pc:spChg chg="del">
          <ac:chgData name="Shiladitya Bhattacharya" userId="a410e8f59a01890f" providerId="LiveId" clId="{F114CA5C-7F72-473F-A904-A395C0B5B402}" dt="2024-11-22T04:24:56.174" v="300" actId="478"/>
          <ac:spMkLst>
            <pc:docMk/>
            <pc:sldMk cId="1593920805" sldId="262"/>
            <ac:spMk id="81" creationId="{E94F1D24-E4A1-4B59-B57E-A28453963B88}"/>
          </ac:spMkLst>
        </pc:spChg>
        <pc:picChg chg="del">
          <ac:chgData name="Shiladitya Bhattacharya" userId="a410e8f59a01890f" providerId="LiveId" clId="{F114CA5C-7F72-473F-A904-A395C0B5B402}" dt="2024-11-22T04:43:12.775" v="925" actId="478"/>
          <ac:picMkLst>
            <pc:docMk/>
            <pc:sldMk cId="1593920805" sldId="262"/>
            <ac:picMk id="30" creationId="{546079EF-DA49-B3B0-E0AC-9D344C8AC5F3}"/>
          </ac:picMkLst>
        </pc:picChg>
        <pc:picChg chg="add del">
          <ac:chgData name="Shiladitya Bhattacharya" userId="a410e8f59a01890f" providerId="LiveId" clId="{F114CA5C-7F72-473F-A904-A395C0B5B402}" dt="2024-11-22T04:43:21.519" v="928" actId="478"/>
          <ac:picMkLst>
            <pc:docMk/>
            <pc:sldMk cId="1593920805" sldId="262"/>
            <ac:picMk id="33" creationId="{B0CF758E-3D2F-AD9E-A6B8-B5B8FC83A6D9}"/>
          </ac:picMkLst>
        </pc:picChg>
        <pc:picChg chg="add mod">
          <ac:chgData name="Shiladitya Bhattacharya" userId="a410e8f59a01890f" providerId="LiveId" clId="{F114CA5C-7F72-473F-A904-A395C0B5B402}" dt="2024-11-22T04:50:33.634" v="1101" actId="14100"/>
          <ac:picMkLst>
            <pc:docMk/>
            <pc:sldMk cId="1593920805" sldId="262"/>
            <ac:picMk id="35" creationId="{82AB1388-CABD-7333-0956-90E53C49331B}"/>
          </ac:picMkLst>
        </pc:picChg>
      </pc:sldChg>
      <pc:sldChg chg="delSp modSp mod">
        <pc:chgData name="Shiladitya Bhattacharya" userId="a410e8f59a01890f" providerId="LiveId" clId="{F114CA5C-7F72-473F-A904-A395C0B5B402}" dt="2024-11-22T05:00:21.981" v="1167" actId="403"/>
        <pc:sldMkLst>
          <pc:docMk/>
          <pc:sldMk cId="1346372204" sldId="264"/>
        </pc:sldMkLst>
        <pc:spChg chg="mod">
          <ac:chgData name="Shiladitya Bhattacharya" userId="a410e8f59a01890f" providerId="LiveId" clId="{F114CA5C-7F72-473F-A904-A395C0B5B402}" dt="2024-11-22T05:00:21.981" v="1167" actId="403"/>
          <ac:spMkLst>
            <pc:docMk/>
            <pc:sldMk cId="1346372204" sldId="264"/>
            <ac:spMk id="2" creationId="{537E1C88-627C-4655-A4FB-0BB02EDB078A}"/>
          </ac:spMkLst>
        </pc:spChg>
        <pc:spChg chg="del mod">
          <ac:chgData name="Shiladitya Bhattacharya" userId="a410e8f59a01890f" providerId="LiveId" clId="{F114CA5C-7F72-473F-A904-A395C0B5B402}" dt="2024-11-22T05:00:09.006" v="1152" actId="478"/>
          <ac:spMkLst>
            <pc:docMk/>
            <pc:sldMk cId="1346372204" sldId="264"/>
            <ac:spMk id="3" creationId="{033634FE-ADF0-4BC3-A0A9-447EA9DD096B}"/>
          </ac:spMkLst>
        </pc:spChg>
      </pc:sldChg>
      <pc:sldChg chg="addSp delSp modSp mod">
        <pc:chgData name="Shiladitya Bhattacharya" userId="a410e8f59a01890f" providerId="LiveId" clId="{F114CA5C-7F72-473F-A904-A395C0B5B402}" dt="2024-11-22T04:23:37.378" v="295" actId="14100"/>
        <pc:sldMkLst>
          <pc:docMk/>
          <pc:sldMk cId="2243494996" sldId="277"/>
        </pc:sldMkLst>
        <pc:spChg chg="mod">
          <ac:chgData name="Shiladitya Bhattacharya" userId="a410e8f59a01890f" providerId="LiveId" clId="{F114CA5C-7F72-473F-A904-A395C0B5B402}" dt="2024-11-22T04:19:56.391" v="265" actId="1076"/>
          <ac:spMkLst>
            <pc:docMk/>
            <pc:sldMk cId="2243494996" sldId="277"/>
            <ac:spMk id="5" creationId="{AF29EA23-F34E-486A-B8B2-0C3019266975}"/>
          </ac:spMkLst>
        </pc:spChg>
        <pc:spChg chg="del">
          <ac:chgData name="Shiladitya Bhattacharya" userId="a410e8f59a01890f" providerId="LiveId" clId="{F114CA5C-7F72-473F-A904-A395C0B5B402}" dt="2024-11-22T04:19:29.735" v="261" actId="478"/>
          <ac:spMkLst>
            <pc:docMk/>
            <pc:sldMk cId="2243494996" sldId="277"/>
            <ac:spMk id="6" creationId="{B69DF042-37C5-4E09-AA4C-AA66649C9533}"/>
          </ac:spMkLst>
        </pc:spChg>
        <pc:spChg chg="add del mod">
          <ac:chgData name="Shiladitya Bhattacharya" userId="a410e8f59a01890f" providerId="LiveId" clId="{F114CA5C-7F72-473F-A904-A395C0B5B402}" dt="2024-11-22T04:23:16.932" v="292" actId="14100"/>
          <ac:spMkLst>
            <pc:docMk/>
            <pc:sldMk cId="2243494996" sldId="277"/>
            <ac:spMk id="14" creationId="{F9370DCF-BEDD-E885-4F7F-8E64C38A4C06}"/>
          </ac:spMkLst>
        </pc:spChg>
        <pc:spChg chg="add mod">
          <ac:chgData name="Shiladitya Bhattacharya" userId="a410e8f59a01890f" providerId="LiveId" clId="{F114CA5C-7F72-473F-A904-A395C0B5B402}" dt="2024-11-22T04:23:37.378" v="295" actId="14100"/>
          <ac:spMkLst>
            <pc:docMk/>
            <pc:sldMk cId="2243494996" sldId="277"/>
            <ac:spMk id="15" creationId="{0F8FC86C-FB36-F4AD-1B3C-C4DD0FB78809}"/>
          </ac:spMkLst>
        </pc:spChg>
        <pc:picChg chg="mod">
          <ac:chgData name="Shiladitya Bhattacharya" userId="a410e8f59a01890f" providerId="LiveId" clId="{F114CA5C-7F72-473F-A904-A395C0B5B402}" dt="2024-11-22T04:21:51.247" v="279" actId="14100"/>
          <ac:picMkLst>
            <pc:docMk/>
            <pc:sldMk cId="2243494996" sldId="277"/>
            <ac:picMk id="12" creationId="{A7547E03-60F6-E35E-DD17-775E63C7B548}"/>
          </ac:picMkLst>
        </pc:picChg>
      </pc:sldChg>
      <pc:sldChg chg="addSp delSp modSp mod">
        <pc:chgData name="Shiladitya Bhattacharya" userId="a410e8f59a01890f" providerId="LiveId" clId="{F114CA5C-7F72-473F-A904-A395C0B5B402}" dt="2024-11-22T04:40:27.634" v="924" actId="1035"/>
        <pc:sldMkLst>
          <pc:docMk/>
          <pc:sldMk cId="1844941827" sldId="289"/>
        </pc:sldMkLst>
        <pc:spChg chg="del mod">
          <ac:chgData name="Shiladitya Bhattacharya" userId="a410e8f59a01890f" providerId="LiveId" clId="{F114CA5C-7F72-473F-A904-A395C0B5B402}" dt="2024-11-22T04:38:09.452" v="669"/>
          <ac:spMkLst>
            <pc:docMk/>
            <pc:sldMk cId="1844941827" sldId="289"/>
            <ac:spMk id="34" creationId="{7061FAD4-8E41-EB33-F3B5-AD3933ED7C57}"/>
          </ac:spMkLst>
        </pc:spChg>
        <pc:spChg chg="add mod">
          <ac:chgData name="Shiladitya Bhattacharya" userId="a410e8f59a01890f" providerId="LiveId" clId="{F114CA5C-7F72-473F-A904-A395C0B5B402}" dt="2024-11-22T04:40:05.561" v="912" actId="14100"/>
          <ac:spMkLst>
            <pc:docMk/>
            <pc:sldMk cId="1844941827" sldId="289"/>
            <ac:spMk id="36" creationId="{714AB205-08FA-5EFE-35DD-16A30AA0F521}"/>
          </ac:spMkLst>
        </pc:spChg>
        <pc:spChg chg="add mod">
          <ac:chgData name="Shiladitya Bhattacharya" userId="a410e8f59a01890f" providerId="LiveId" clId="{F114CA5C-7F72-473F-A904-A395C0B5B402}" dt="2024-11-22T04:40:27.634" v="924" actId="1035"/>
          <ac:spMkLst>
            <pc:docMk/>
            <pc:sldMk cId="1844941827" sldId="289"/>
            <ac:spMk id="38" creationId="{5736F95D-C89A-9CFA-F380-01D8D815818D}"/>
          </ac:spMkLst>
        </pc:spChg>
        <pc:picChg chg="mod">
          <ac:chgData name="Shiladitya Bhattacharya" userId="a410e8f59a01890f" providerId="LiveId" clId="{F114CA5C-7F72-473F-A904-A395C0B5B402}" dt="2024-11-22T04:40:18.855" v="915" actId="14100"/>
          <ac:picMkLst>
            <pc:docMk/>
            <pc:sldMk cId="1844941827" sldId="289"/>
            <ac:picMk id="33" creationId="{D5730777-36B5-6C7B-A677-A8B65F5028E6}"/>
          </ac:picMkLst>
        </pc:picChg>
      </pc:sldChg>
      <pc:sldChg chg="add del">
        <pc:chgData name="Shiladitya Bhattacharya" userId="a410e8f59a01890f" providerId="LiveId" clId="{F114CA5C-7F72-473F-A904-A395C0B5B402}" dt="2024-11-22T04:00:33.520" v="4" actId="47"/>
        <pc:sldMkLst>
          <pc:docMk/>
          <pc:sldMk cId="1633097637" sldId="290"/>
        </pc:sldMkLst>
      </pc:sldChg>
      <pc:sldChg chg="addSp delSp modSp add mod ord">
        <pc:chgData name="Shiladitya Bhattacharya" userId="a410e8f59a01890f" providerId="LiveId" clId="{F114CA5C-7F72-473F-A904-A395C0B5B402}" dt="2024-11-22T04:58:48.739" v="1143" actId="20577"/>
        <pc:sldMkLst>
          <pc:docMk/>
          <pc:sldMk cId="2847205132" sldId="290"/>
        </pc:sldMkLst>
        <pc:spChg chg="add mod">
          <ac:chgData name="Shiladitya Bhattacharya" userId="a410e8f59a01890f" providerId="LiveId" clId="{F114CA5C-7F72-473F-A904-A395C0B5B402}" dt="2024-11-22T04:14:26.067" v="198" actId="12"/>
          <ac:spMkLst>
            <pc:docMk/>
            <pc:sldMk cId="2847205132" sldId="290"/>
            <ac:spMk id="3" creationId="{F6FC0D2B-939B-1AFE-660E-B679A58AEC40}"/>
          </ac:spMkLst>
        </pc:spChg>
        <pc:spChg chg="del mod">
          <ac:chgData name="Shiladitya Bhattacharya" userId="a410e8f59a01890f" providerId="LiveId" clId="{F114CA5C-7F72-473F-A904-A395C0B5B402}" dt="2024-11-22T04:11:11.007" v="174" actId="478"/>
          <ac:spMkLst>
            <pc:docMk/>
            <pc:sldMk cId="2847205132" sldId="290"/>
            <ac:spMk id="11" creationId="{92B5F8F4-9999-8680-3B7E-F2C2E2A79B7B}"/>
          </ac:spMkLst>
        </pc:spChg>
        <pc:spChg chg="mod">
          <ac:chgData name="Shiladitya Bhattacharya" userId="a410e8f59a01890f" providerId="LiveId" clId="{F114CA5C-7F72-473F-A904-A395C0B5B402}" dt="2024-11-22T04:58:48.739" v="1143" actId="20577"/>
          <ac:spMkLst>
            <pc:docMk/>
            <pc:sldMk cId="2847205132" sldId="290"/>
            <ac:spMk id="30" creationId="{01A2B634-3C1A-E260-DEB2-149C087E6CAB}"/>
          </ac:spMkLst>
        </pc:spChg>
        <pc:spChg chg="del">
          <ac:chgData name="Shiladitya Bhattacharya" userId="a410e8f59a01890f" providerId="LiveId" clId="{F114CA5C-7F72-473F-A904-A395C0B5B402}" dt="2024-11-22T04:12:48.857" v="184" actId="478"/>
          <ac:spMkLst>
            <pc:docMk/>
            <pc:sldMk cId="2847205132" sldId="290"/>
            <ac:spMk id="80" creationId="{634C6100-AD00-D13D-41BC-6D0B575E68C0}"/>
          </ac:spMkLst>
        </pc:spChg>
        <pc:picChg chg="add del">
          <ac:chgData name="Shiladitya Bhattacharya" userId="a410e8f59a01890f" providerId="LiveId" clId="{F114CA5C-7F72-473F-A904-A395C0B5B402}" dt="2024-11-22T04:01:06.166" v="9" actId="478"/>
          <ac:picMkLst>
            <pc:docMk/>
            <pc:sldMk cId="2847205132" sldId="290"/>
            <ac:picMk id="34" creationId="{C0BA89F3-0CD2-3DF5-D2C7-64AEE33921EC}"/>
          </ac:picMkLst>
        </pc:picChg>
      </pc:sldChg>
      <pc:sldChg chg="addSp delSp modSp new mod ord">
        <pc:chgData name="Shiladitya Bhattacharya" userId="a410e8f59a01890f" providerId="LiveId" clId="{F114CA5C-7F72-473F-A904-A395C0B5B402}" dt="2024-11-22T04:59:17.781" v="1149" actId="20577"/>
        <pc:sldMkLst>
          <pc:docMk/>
          <pc:sldMk cId="4252627057" sldId="291"/>
        </pc:sldMkLst>
        <pc:spChg chg="mod">
          <ac:chgData name="Shiladitya Bhattacharya" userId="a410e8f59a01890f" providerId="LiveId" clId="{F114CA5C-7F72-473F-A904-A395C0B5B402}" dt="2024-11-22T04:02:01.221" v="35" actId="1076"/>
          <ac:spMkLst>
            <pc:docMk/>
            <pc:sldMk cId="4252627057" sldId="291"/>
            <ac:spMk id="2" creationId="{42FB8005-08BA-F847-4789-0E37E664DDF5}"/>
          </ac:spMkLst>
        </pc:spChg>
        <pc:spChg chg="del">
          <ac:chgData name="Shiladitya Bhattacharya" userId="a410e8f59a01890f" providerId="LiveId" clId="{F114CA5C-7F72-473F-A904-A395C0B5B402}" dt="2024-11-22T04:01:47.538" v="32" actId="478"/>
          <ac:spMkLst>
            <pc:docMk/>
            <pc:sldMk cId="4252627057" sldId="291"/>
            <ac:spMk id="3" creationId="{F557DB57-5ADA-D9D8-8DE1-A9EBD99BE0DA}"/>
          </ac:spMkLst>
        </pc:spChg>
        <pc:spChg chg="del mod">
          <ac:chgData name="Shiladitya Bhattacharya" userId="a410e8f59a01890f" providerId="LiveId" clId="{F114CA5C-7F72-473F-A904-A395C0B5B402}" dt="2024-11-22T04:02:06.257" v="36" actId="478"/>
          <ac:spMkLst>
            <pc:docMk/>
            <pc:sldMk cId="4252627057" sldId="291"/>
            <ac:spMk id="4" creationId="{4565A069-E2C1-4388-2F9B-AF8359EFEAF3}"/>
          </ac:spMkLst>
        </pc:spChg>
        <pc:spChg chg="del">
          <ac:chgData name="Shiladitya Bhattacharya" userId="a410e8f59a01890f" providerId="LiveId" clId="{F114CA5C-7F72-473F-A904-A395C0B5B402}" dt="2024-11-22T04:02:12.319" v="37" actId="478"/>
          <ac:spMkLst>
            <pc:docMk/>
            <pc:sldMk cId="4252627057" sldId="291"/>
            <ac:spMk id="5" creationId="{28918F9C-1E79-560C-2619-CB77CAA12B19}"/>
          </ac:spMkLst>
        </pc:spChg>
        <pc:spChg chg="mod">
          <ac:chgData name="Shiladitya Bhattacharya" userId="a410e8f59a01890f" providerId="LiveId" clId="{F114CA5C-7F72-473F-A904-A395C0B5B402}" dt="2024-11-22T04:59:17.781" v="1149" actId="20577"/>
          <ac:spMkLst>
            <pc:docMk/>
            <pc:sldMk cId="4252627057" sldId="291"/>
            <ac:spMk id="6" creationId="{0EC37D0D-2D0F-EE0E-B7C4-85BBC72CF5D4}"/>
          </ac:spMkLst>
        </pc:spChg>
        <pc:spChg chg="del">
          <ac:chgData name="Shiladitya Bhattacharya" userId="a410e8f59a01890f" providerId="LiveId" clId="{F114CA5C-7F72-473F-A904-A395C0B5B402}" dt="2024-11-22T04:10:30.995" v="169" actId="478"/>
          <ac:spMkLst>
            <pc:docMk/>
            <pc:sldMk cId="4252627057" sldId="291"/>
            <ac:spMk id="7" creationId="{4BF2F7B7-A774-B4E7-DA36-86A3BC952AFE}"/>
          </ac:spMkLst>
        </pc:spChg>
        <pc:spChg chg="del">
          <ac:chgData name="Shiladitya Bhattacharya" userId="a410e8f59a01890f" providerId="LiveId" clId="{F114CA5C-7F72-473F-A904-A395C0B5B402}" dt="2024-11-22T04:10:34.375" v="170" actId="478"/>
          <ac:spMkLst>
            <pc:docMk/>
            <pc:sldMk cId="4252627057" sldId="291"/>
            <ac:spMk id="8" creationId="{7707370E-505A-8009-D7AF-6D94E9910D17}"/>
          </ac:spMkLst>
        </pc:spChg>
        <pc:spChg chg="del">
          <ac:chgData name="Shiladitya Bhattacharya" userId="a410e8f59a01890f" providerId="LiveId" clId="{F114CA5C-7F72-473F-A904-A395C0B5B402}" dt="2024-11-22T04:15:53.431" v="226" actId="478"/>
          <ac:spMkLst>
            <pc:docMk/>
            <pc:sldMk cId="4252627057" sldId="291"/>
            <ac:spMk id="9" creationId="{62D4DD1A-3F0D-62CA-01F3-365A8F6D8D7D}"/>
          </ac:spMkLst>
        </pc:spChg>
        <pc:spChg chg="add mod">
          <ac:chgData name="Shiladitya Bhattacharya" userId="a410e8f59a01890f" providerId="LiveId" clId="{F114CA5C-7F72-473F-A904-A395C0B5B402}" dt="2024-11-22T04:52:53.229" v="1116" actId="255"/>
          <ac:spMkLst>
            <pc:docMk/>
            <pc:sldMk cId="4252627057" sldId="291"/>
            <ac:spMk id="11" creationId="{5FEB0790-B43A-19EE-FCB5-18A90054C2D0}"/>
          </ac:spMkLst>
        </pc:spChg>
      </pc:sldChg>
      <pc:sldChg chg="addSp delSp modSp add mod">
        <pc:chgData name="Shiladitya Bhattacharya" userId="a410e8f59a01890f" providerId="LiveId" clId="{F114CA5C-7F72-473F-A904-A395C0B5B402}" dt="2024-11-22T04:54:00.444" v="1131" actId="207"/>
        <pc:sldMkLst>
          <pc:docMk/>
          <pc:sldMk cId="302174142" sldId="292"/>
        </pc:sldMkLst>
        <pc:spChg chg="add del">
          <ac:chgData name="Shiladitya Bhattacharya" userId="a410e8f59a01890f" providerId="LiveId" clId="{F114CA5C-7F72-473F-A904-A395C0B5B402}" dt="2024-11-22T04:26:19.432" v="309" actId="22"/>
          <ac:spMkLst>
            <pc:docMk/>
            <pc:sldMk cId="302174142" sldId="292"/>
            <ac:spMk id="4" creationId="{9D98B24F-F926-92FE-579F-59057E157FAC}"/>
          </ac:spMkLst>
        </pc:spChg>
        <pc:spChg chg="mod">
          <ac:chgData name="Shiladitya Bhattacharya" userId="a410e8f59a01890f" providerId="LiveId" clId="{F114CA5C-7F72-473F-A904-A395C0B5B402}" dt="2024-11-22T04:54:00.444" v="1131" actId="207"/>
          <ac:spMkLst>
            <pc:docMk/>
            <pc:sldMk cId="302174142" sldId="292"/>
            <ac:spMk id="6" creationId="{394F8DE2-814E-7A2B-1FC0-038E4686A5FE}"/>
          </ac:spMkLst>
        </pc:spChg>
        <pc:spChg chg="add mod">
          <ac:chgData name="Shiladitya Bhattacharya" userId="a410e8f59a01890f" providerId="LiveId" clId="{F114CA5C-7F72-473F-A904-A395C0B5B402}" dt="2024-11-22T04:53:41.675" v="1127" actId="255"/>
          <ac:spMkLst>
            <pc:docMk/>
            <pc:sldMk cId="302174142" sldId="292"/>
            <ac:spMk id="7" creationId="{25124261-28AF-1E7E-0382-F0D57E9375E2}"/>
          </ac:spMkLst>
        </pc:spChg>
        <pc:spChg chg="add del mod">
          <ac:chgData name="Shiladitya Bhattacharya" userId="a410e8f59a01890f" providerId="LiveId" clId="{F114CA5C-7F72-473F-A904-A395C0B5B402}" dt="2024-11-22T04:35:25.074" v="635" actId="478"/>
          <ac:spMkLst>
            <pc:docMk/>
            <pc:sldMk cId="302174142" sldId="292"/>
            <ac:spMk id="11" creationId="{65F19C48-5370-95A9-9F7E-0A9FF74C95B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11/22/2024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HR </a:t>
            </a:r>
            <a:r>
              <a:rPr lang="en-US" dirty="0" err="1"/>
              <a:t>DaSHBOARD</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Shiladitya </a:t>
            </a:r>
            <a:r>
              <a:rPr lang="en-US" dirty="0" err="1"/>
              <a:t>Bhattacharjya</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8005-08BA-F847-4789-0E37E664DDF5}"/>
              </a:ext>
            </a:extLst>
          </p:cNvPr>
          <p:cNvSpPr>
            <a:spLocks noGrp="1"/>
          </p:cNvSpPr>
          <p:nvPr>
            <p:ph type="title"/>
          </p:nvPr>
        </p:nvSpPr>
        <p:spPr>
          <a:xfrm>
            <a:off x="330200" y="84573"/>
            <a:ext cx="10515600" cy="617537"/>
          </a:xfrm>
        </p:spPr>
        <p:txBody>
          <a:bodyPr/>
          <a:lstStyle/>
          <a:p>
            <a:r>
              <a:rPr lang="en-IN" dirty="0"/>
              <a:t>REPORT Overview</a:t>
            </a:r>
          </a:p>
        </p:txBody>
      </p:sp>
      <p:sp>
        <p:nvSpPr>
          <p:cNvPr id="6" name="Content Placeholder 5">
            <a:extLst>
              <a:ext uri="{FF2B5EF4-FFF2-40B4-BE49-F238E27FC236}">
                <a16:creationId xmlns:a16="http://schemas.microsoft.com/office/drawing/2014/main" id="{0EC37D0D-2D0F-EE0E-B7C4-85BBC72CF5D4}"/>
              </a:ext>
            </a:extLst>
          </p:cNvPr>
          <p:cNvSpPr>
            <a:spLocks noGrp="1"/>
          </p:cNvSpPr>
          <p:nvPr>
            <p:ph sz="quarter" idx="15"/>
          </p:nvPr>
        </p:nvSpPr>
        <p:spPr>
          <a:xfrm>
            <a:off x="6339841" y="661552"/>
            <a:ext cx="5765799" cy="6111875"/>
          </a:xfrm>
        </p:spPr>
        <p:txBody>
          <a:bodyPr>
            <a:normAutofit/>
          </a:bodyPr>
          <a:lstStyle/>
          <a:p>
            <a:pPr marL="171450" indent="-171450">
              <a:buFont typeface="Arial" panose="020B0604020202020204" pitchFamily="34" charset="0"/>
              <a:buChar char="•"/>
            </a:pPr>
            <a:r>
              <a:rPr lang="en-US" sz="1050" dirty="0">
                <a:solidFill>
                  <a:schemeClr val="tx1"/>
                </a:solidFill>
              </a:rPr>
              <a:t>Attendance and performance seem to be relatively stable across these departments, with HR having slightly lower performance compared to Sales and R&amp;D. </a:t>
            </a:r>
          </a:p>
          <a:p>
            <a:pPr marL="171450" indent="-171450">
              <a:buFont typeface="Arial" panose="020B0604020202020204" pitchFamily="34" charset="0"/>
              <a:buChar char="•"/>
            </a:pPr>
            <a:r>
              <a:rPr lang="en-US" sz="1050" dirty="0">
                <a:solidFill>
                  <a:schemeClr val="tx1"/>
                </a:solidFill>
              </a:rPr>
              <a:t>Training Hours vs. Monthly Performance: There seems to be a negative correlation between training hours and monthly performance, as shown by the scatter plot. This suggests that more training hours may not necessarily lead to better performance in this case.</a:t>
            </a:r>
          </a:p>
          <a:p>
            <a:pPr marL="171450" indent="-171450">
              <a:buFont typeface="Arial" panose="020B0604020202020204" pitchFamily="34" charset="0"/>
              <a:buChar char="•"/>
            </a:pPr>
            <a:r>
              <a:rPr lang="en-US" sz="1050" dirty="0">
                <a:solidFill>
                  <a:schemeClr val="tx1"/>
                </a:solidFill>
              </a:rPr>
              <a:t>Age Group-wise Average Performance: The average monthly performance is slightly better for older age groups: A.20-30: 2.95 B.30-40: 2.95 C.40-50: 3.14 D.50-60: 3.03 This shows that performance does not significantly vary with age but the group C.40-50 has the highest average performance.</a:t>
            </a:r>
          </a:p>
          <a:p>
            <a:pPr marL="171450" indent="-171450">
              <a:buFont typeface="Arial" panose="020B0604020202020204" pitchFamily="34" charset="0"/>
              <a:buChar char="•"/>
            </a:pPr>
            <a:r>
              <a:rPr lang="en-US" sz="1050" dirty="0">
                <a:solidFill>
                  <a:schemeClr val="tx1"/>
                </a:solidFill>
              </a:rPr>
              <a:t>Age Group Count by Gender: The gender-wise performance category distribution for age groups shows that the A.20-30 and C.40-50 age groups have a larger number of poor performance ratings.</a:t>
            </a:r>
          </a:p>
          <a:p>
            <a:pPr marL="171450" indent="-171450">
              <a:buFont typeface="Arial" panose="020B0604020202020204" pitchFamily="34" charset="0"/>
              <a:buChar char="•"/>
            </a:pPr>
            <a:r>
              <a:rPr lang="en-US" sz="1050" dirty="0">
                <a:solidFill>
                  <a:schemeClr val="tx1"/>
                </a:solidFill>
              </a:rPr>
              <a:t>There are 109 employees in the A.20-30 group, with a majority (48) in the Poor category. The C.40-50 group also has a higher number in the Poor category (24), though it is a smaller group overall (53 employees).</a:t>
            </a:r>
          </a:p>
          <a:p>
            <a:pPr marL="171450" indent="-171450">
              <a:buFont typeface="Arial" panose="020B0604020202020204" pitchFamily="34" charset="0"/>
              <a:buChar char="•"/>
            </a:pPr>
            <a:r>
              <a:rPr lang="en-US" sz="1050" dirty="0">
                <a:solidFill>
                  <a:schemeClr val="tx1"/>
                </a:solidFill>
              </a:rPr>
              <a:t>Training Insights: While training </a:t>
            </a:r>
            <a:r>
              <a:rPr lang="en-US" sz="1050" dirty="0" err="1">
                <a:solidFill>
                  <a:schemeClr val="tx1"/>
                </a:solidFill>
              </a:rPr>
              <a:t>ahours</a:t>
            </a:r>
            <a:r>
              <a:rPr lang="en-US" sz="1050" dirty="0">
                <a:solidFill>
                  <a:schemeClr val="tx1"/>
                </a:solidFill>
              </a:rPr>
              <a:t> may not be correlated with performance improvement, the Age Group-wise Performance comparison could indicate that more experienced employees (older age groups) may require different kinds of development programs, possibly leadership or advanced skills training.</a:t>
            </a:r>
          </a:p>
          <a:p>
            <a:pPr marL="171450" indent="-171450">
              <a:buFont typeface="Arial" panose="020B0604020202020204" pitchFamily="34" charset="0"/>
              <a:buChar char="•"/>
            </a:pPr>
            <a:r>
              <a:rPr lang="en-US" sz="1050" dirty="0">
                <a:solidFill>
                  <a:schemeClr val="tx1"/>
                </a:solidFill>
              </a:rPr>
              <a:t> In summary, the data suggests that: A significant portion of the workforce is underperforming. There could be a mismatch between training hours and performance outcomes. Employee performance seems to have some variation by age group, but training might need to be more targeted for different groups.</a:t>
            </a:r>
          </a:p>
          <a:p>
            <a:pPr marL="171450" indent="-171450">
              <a:buFont typeface="Arial" panose="020B0604020202020204" pitchFamily="34" charset="0"/>
              <a:buChar char="•"/>
            </a:pPr>
            <a:r>
              <a:rPr lang="en-US" sz="1050" dirty="0">
                <a:solidFill>
                  <a:schemeClr val="tx1"/>
                </a:solidFill>
              </a:rPr>
              <a:t>Performance Ratings: The Monthly Performance Rating distribution shows that most employees are rated as </a:t>
            </a:r>
            <a:r>
              <a:rPr lang="en-US" sz="1050" dirty="0" err="1">
                <a:solidFill>
                  <a:schemeClr val="tx1"/>
                </a:solidFill>
              </a:rPr>
              <a:t>D.Poor</a:t>
            </a:r>
            <a:r>
              <a:rPr lang="en-US" sz="1050" dirty="0">
                <a:solidFill>
                  <a:schemeClr val="tx1"/>
                </a:solidFill>
              </a:rPr>
              <a:t> (155 employees), followed by </a:t>
            </a:r>
            <a:r>
              <a:rPr lang="en-US" sz="1050" dirty="0" err="1">
                <a:solidFill>
                  <a:schemeClr val="tx1"/>
                </a:solidFill>
              </a:rPr>
              <a:t>A.Best</a:t>
            </a:r>
            <a:r>
              <a:rPr lang="en-US" sz="1050" dirty="0">
                <a:solidFill>
                  <a:schemeClr val="tx1"/>
                </a:solidFill>
              </a:rPr>
              <a:t> (63 employees), </a:t>
            </a:r>
            <a:r>
              <a:rPr lang="en-US" sz="1050" dirty="0" err="1">
                <a:solidFill>
                  <a:schemeClr val="tx1"/>
                </a:solidFill>
              </a:rPr>
              <a:t>C.Average</a:t>
            </a:r>
            <a:r>
              <a:rPr lang="en-US" sz="1050" dirty="0">
                <a:solidFill>
                  <a:schemeClr val="tx1"/>
                </a:solidFill>
              </a:rPr>
              <a:t> (62 employees), and a small number being rated as </a:t>
            </a:r>
            <a:r>
              <a:rPr lang="en-US" sz="1050" dirty="0" err="1">
                <a:solidFill>
                  <a:schemeClr val="tx1"/>
                </a:solidFill>
              </a:rPr>
              <a:t>B.Good</a:t>
            </a:r>
            <a:r>
              <a:rPr lang="en-US" sz="1050" dirty="0">
                <a:solidFill>
                  <a:schemeClr val="tx1"/>
                </a:solidFill>
              </a:rPr>
              <a:t> (31 employees).</a:t>
            </a:r>
          </a:p>
          <a:p>
            <a:pPr marL="171450" indent="-171450">
              <a:buFont typeface="Arial" panose="020B0604020202020204" pitchFamily="34" charset="0"/>
              <a:buChar char="•"/>
            </a:pPr>
            <a:r>
              <a:rPr lang="en-US" sz="1050" dirty="0">
                <a:solidFill>
                  <a:schemeClr val="tx1"/>
                </a:solidFill>
              </a:rPr>
              <a:t>This suggests that the overall performance level of the workforce could be lower, with a significant number of employees falling into the poor performance category. </a:t>
            </a:r>
          </a:p>
          <a:p>
            <a:pPr marL="171450" indent="-171450">
              <a:buFont typeface="Arial" panose="020B0604020202020204" pitchFamily="34" charset="0"/>
              <a:buChar char="•"/>
            </a:pPr>
            <a:r>
              <a:rPr lang="en-US" sz="1050" dirty="0">
                <a:solidFill>
                  <a:schemeClr val="tx1"/>
                </a:solidFill>
              </a:rPr>
              <a:t>Department-wise Attendance Heatmap: The departments listed are Sales, Research &amp; Development, and Human Resources, with performance scores of 86.30, 86.23, and 80.91 respectively. </a:t>
            </a:r>
          </a:p>
        </p:txBody>
      </p:sp>
      <p:sp>
        <p:nvSpPr>
          <p:cNvPr id="11" name="TextBox 10">
            <a:extLst>
              <a:ext uri="{FF2B5EF4-FFF2-40B4-BE49-F238E27FC236}">
                <a16:creationId xmlns:a16="http://schemas.microsoft.com/office/drawing/2014/main" id="{5FEB0790-B43A-19EE-FCB5-18A90054C2D0}"/>
              </a:ext>
            </a:extLst>
          </p:cNvPr>
          <p:cNvSpPr txBox="1"/>
          <p:nvPr/>
        </p:nvSpPr>
        <p:spPr>
          <a:xfrm>
            <a:off x="416560" y="805835"/>
            <a:ext cx="6096000" cy="5509200"/>
          </a:xfrm>
          <a:prstGeom prst="rect">
            <a:avLst/>
          </a:prstGeom>
          <a:noFill/>
        </p:spPr>
        <p:txBody>
          <a:bodyPr wrap="square">
            <a:spAutoFit/>
          </a:bodyPr>
          <a:lstStyle/>
          <a:p>
            <a:pPr marL="171450" indent="-171450">
              <a:buFont typeface="Arial" panose="020B0604020202020204" pitchFamily="34" charset="0"/>
              <a:buChar char="•"/>
            </a:pPr>
            <a:r>
              <a:rPr lang="en-US" sz="1100" dirty="0"/>
              <a:t>Workforce Demographics:</a:t>
            </a:r>
          </a:p>
          <a:p>
            <a:pPr lvl="1">
              <a:buFont typeface="Arial" panose="020B0604020202020204" pitchFamily="34" charset="0"/>
              <a:buChar char="•"/>
            </a:pPr>
            <a:r>
              <a:rPr lang="en-US" sz="1100" dirty="0"/>
              <a:t>Total workforce: 311 employees</a:t>
            </a:r>
          </a:p>
          <a:p>
            <a:pPr lvl="1">
              <a:buFont typeface="Arial" panose="020B0604020202020204" pitchFamily="34" charset="0"/>
              <a:buChar char="•"/>
            </a:pPr>
            <a:r>
              <a:rPr lang="en-US" sz="1100" dirty="0"/>
              <a:t>Gender split: Male majority at 56.59% (176 employees) vs Female at 43.41% (135 employees)</a:t>
            </a:r>
          </a:p>
          <a:p>
            <a:pPr lvl="1">
              <a:buFont typeface="Arial" panose="020B0604020202020204" pitchFamily="34" charset="0"/>
              <a:buChar char="•"/>
            </a:pPr>
            <a:r>
              <a:rPr lang="en-US" sz="1100" dirty="0"/>
              <a:t>Average age is 40 years</a:t>
            </a:r>
          </a:p>
          <a:p>
            <a:pPr lvl="1">
              <a:buFont typeface="Arial" panose="020B0604020202020204" pitchFamily="34" charset="0"/>
              <a:buChar char="•"/>
            </a:pPr>
            <a:r>
              <a:rPr lang="en-US" sz="1100" dirty="0"/>
              <a:t>Largest age groups are 30-40 and 40-50, with 109 employees each (35% each of total workforce)</a:t>
            </a:r>
          </a:p>
          <a:p>
            <a:pPr marL="171450" indent="-171450">
              <a:buFont typeface="Arial" panose="020B0604020202020204" pitchFamily="34" charset="0"/>
              <a:buChar char="•"/>
            </a:pPr>
            <a:r>
              <a:rPr lang="en-US" sz="1100" dirty="0"/>
              <a:t>Departmental Structure:</a:t>
            </a:r>
          </a:p>
          <a:p>
            <a:pPr lvl="1">
              <a:buFont typeface="Arial" panose="020B0604020202020204" pitchFamily="34" charset="0"/>
              <a:buChar char="•"/>
            </a:pPr>
            <a:r>
              <a:rPr lang="en-US" sz="1100" dirty="0"/>
              <a:t>Research &amp; Development is the largest department (207 employees)</a:t>
            </a:r>
          </a:p>
          <a:p>
            <a:pPr lvl="1">
              <a:buFont typeface="Arial" panose="020B0604020202020204" pitchFamily="34" charset="0"/>
              <a:buChar char="•"/>
            </a:pPr>
            <a:r>
              <a:rPr lang="en-US" sz="1100" dirty="0"/>
              <a:t>Sales has 93 employees</a:t>
            </a:r>
          </a:p>
          <a:p>
            <a:pPr lvl="1">
              <a:buFont typeface="Arial" panose="020B0604020202020204" pitchFamily="34" charset="0"/>
              <a:buChar char="•"/>
            </a:pPr>
            <a:r>
              <a:rPr lang="en-US" sz="1100" dirty="0"/>
              <a:t>Human Resources is the smallest with only 18 employees</a:t>
            </a:r>
          </a:p>
          <a:p>
            <a:pPr lvl="1">
              <a:buFont typeface="Arial" panose="020B0604020202020204" pitchFamily="34" charset="0"/>
              <a:buChar char="•"/>
            </a:pPr>
            <a:r>
              <a:rPr lang="en-US" sz="1100" dirty="0"/>
              <a:t>R&amp;D shows a mature workforce profile with a high concentration in the 30-50 age range</a:t>
            </a:r>
          </a:p>
          <a:p>
            <a:pPr marL="171450" indent="-171450">
              <a:buFont typeface="Arial" panose="020B0604020202020204" pitchFamily="34" charset="0"/>
              <a:buChar char="•"/>
            </a:pPr>
            <a:r>
              <a:rPr lang="en-US" sz="1100" dirty="0"/>
              <a:t>Critical Hiring/Attrition Patterns:</a:t>
            </a:r>
          </a:p>
          <a:p>
            <a:pPr lvl="1">
              <a:buFont typeface="Arial" panose="020B0604020202020204" pitchFamily="34" charset="0"/>
              <a:buChar char="•"/>
            </a:pPr>
            <a:r>
              <a:rPr lang="en-US" sz="1100" dirty="0"/>
              <a:t>Significant attrition spike in March (32 departures)</a:t>
            </a:r>
          </a:p>
          <a:p>
            <a:pPr lvl="1">
              <a:buFont typeface="Arial" panose="020B0604020202020204" pitchFamily="34" charset="0"/>
              <a:buChar char="•"/>
            </a:pPr>
            <a:r>
              <a:rPr lang="en-US" sz="1100" dirty="0"/>
              <a:t>Notable hiring activity in January (30 joins) and August (30 joins)</a:t>
            </a:r>
          </a:p>
          <a:p>
            <a:pPr lvl="1">
              <a:buFont typeface="Arial" panose="020B0604020202020204" pitchFamily="34" charset="0"/>
              <a:buChar char="•"/>
            </a:pPr>
            <a:r>
              <a:rPr lang="en-US" sz="1100" dirty="0"/>
              <a:t>December shows a concerning trend with low hiring (5) vs higher attrition (21)</a:t>
            </a:r>
          </a:p>
          <a:p>
            <a:pPr lvl="1">
              <a:buFont typeface="Arial" panose="020B0604020202020204" pitchFamily="34" charset="0"/>
              <a:buChar char="•"/>
            </a:pPr>
            <a:r>
              <a:rPr lang="en-US" sz="1100" dirty="0"/>
              <a:t>Overall attrition pattern appears cyclical with peaks every 4-5 months</a:t>
            </a:r>
          </a:p>
          <a:p>
            <a:pPr marL="171450" indent="-171450">
              <a:buFont typeface="Arial" panose="020B0604020202020204" pitchFamily="34" charset="0"/>
              <a:buChar char="•"/>
            </a:pPr>
            <a:r>
              <a:rPr lang="en-US" sz="1100" dirty="0"/>
              <a:t>Geographical Distribution:</a:t>
            </a:r>
          </a:p>
          <a:p>
            <a:pPr lvl="1">
              <a:buFont typeface="Arial" panose="020B0604020202020204" pitchFamily="34" charset="0"/>
              <a:buChar char="•"/>
            </a:pPr>
            <a:r>
              <a:rPr lang="en-US" sz="1100" dirty="0"/>
              <a:t>Operations concentrated in India with multiple locations</a:t>
            </a:r>
          </a:p>
          <a:p>
            <a:pPr lvl="1">
              <a:buFont typeface="Arial" panose="020B0604020202020204" pitchFamily="34" charset="0"/>
              <a:buChar char="•"/>
            </a:pPr>
            <a:r>
              <a:rPr lang="en-US" sz="1100" dirty="0"/>
              <a:t>Major clusters visible around New Delhi and southern regions</a:t>
            </a:r>
          </a:p>
          <a:p>
            <a:pPr lvl="1">
              <a:buFont typeface="Arial" panose="020B0604020202020204" pitchFamily="34" charset="0"/>
              <a:buChar char="•"/>
            </a:pPr>
            <a:r>
              <a:rPr lang="en-US" sz="1100" dirty="0"/>
              <a:t>Widespread presence across different regions indicates a decentralized workforce structure</a:t>
            </a:r>
          </a:p>
          <a:p>
            <a:pPr marL="171450" indent="-171450">
              <a:buFont typeface="Arial" panose="020B0604020202020204" pitchFamily="34" charset="0"/>
              <a:buChar char="•"/>
            </a:pPr>
            <a:r>
              <a:rPr lang="en-US" sz="1100" dirty="0"/>
              <a:t>Address gender balance, especially in senior roles (considering age-gender distribution)</a:t>
            </a:r>
          </a:p>
          <a:p>
            <a:pPr marL="171450" indent="-171450">
              <a:buFont typeface="Arial" panose="020B0604020202020204" pitchFamily="34" charset="0"/>
              <a:buChar char="•"/>
            </a:pPr>
            <a:r>
              <a:rPr lang="en-US" sz="1100" dirty="0"/>
              <a:t>Develop retention strategies to reduce the high attrition in the March-April period</a:t>
            </a:r>
          </a:p>
          <a:p>
            <a:pPr marL="171450" indent="-171450">
              <a:buFont typeface="Arial" panose="020B0604020202020204" pitchFamily="34" charset="0"/>
              <a:buChar char="•"/>
            </a:pPr>
            <a:r>
              <a:rPr lang="en-US" sz="1100" dirty="0"/>
              <a:t>Review December hiring practices as they show consistently lower numbers</a:t>
            </a:r>
          </a:p>
          <a:p>
            <a:pPr marL="171450" indent="-171450">
              <a:buFont typeface="Arial" panose="020B0604020202020204" pitchFamily="34" charset="0"/>
              <a:buChar char="•"/>
            </a:pPr>
            <a:r>
              <a:rPr lang="en-US" sz="1100" dirty="0"/>
              <a:t>Consider strengthening HR team size relative to the total workforce for better employee support</a:t>
            </a:r>
          </a:p>
          <a:p>
            <a:pPr marL="171450" indent="-171450">
              <a:buFont typeface="Arial" panose="020B0604020202020204" pitchFamily="34" charset="0"/>
              <a:buChar char="•"/>
            </a:pPr>
            <a:r>
              <a:rPr lang="en-US" sz="1100" dirty="0"/>
              <a:t>Implement targeted retention programs for the 30-50 age group as they form the core workforce</a:t>
            </a:r>
          </a:p>
          <a:p>
            <a:pPr marL="171450" indent="-171450">
              <a:buFont typeface="Arial" panose="020B0604020202020204" pitchFamily="34" charset="0"/>
              <a:buChar char="•"/>
            </a:pPr>
            <a:r>
              <a:rPr lang="en-US" sz="1100" dirty="0">
                <a:solidFill>
                  <a:schemeClr val="tx1"/>
                </a:solidFill>
              </a:rPr>
              <a:t>Performance Score: The average performance score across the data is 3.05, which could indicate moderate engagement across the workforce.</a:t>
            </a:r>
          </a:p>
          <a:p>
            <a:pPr marL="171450" indent="-171450">
              <a:buFont typeface="Arial" panose="020B0604020202020204" pitchFamily="34" charset="0"/>
              <a:buChar char="•"/>
            </a:pPr>
            <a:endParaRPr lang="en-US" sz="1100" dirty="0"/>
          </a:p>
        </p:txBody>
      </p:sp>
    </p:spTree>
    <p:extLst>
      <p:ext uri="{BB962C8B-B14F-4D97-AF65-F5344CB8AC3E}">
        <p14:creationId xmlns:p14="http://schemas.microsoft.com/office/powerpoint/2010/main" val="425262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157B5-F859-1746-2C95-C4B4101462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AE0CC2-FFDB-7428-15E2-290FA9275607}"/>
              </a:ext>
            </a:extLst>
          </p:cNvPr>
          <p:cNvSpPr>
            <a:spLocks noGrp="1"/>
          </p:cNvSpPr>
          <p:nvPr>
            <p:ph type="title"/>
          </p:nvPr>
        </p:nvSpPr>
        <p:spPr>
          <a:xfrm>
            <a:off x="330200" y="84573"/>
            <a:ext cx="10515600" cy="617537"/>
          </a:xfrm>
        </p:spPr>
        <p:txBody>
          <a:bodyPr/>
          <a:lstStyle/>
          <a:p>
            <a:r>
              <a:rPr lang="en-IN" dirty="0"/>
              <a:t>REPORT Overview</a:t>
            </a:r>
          </a:p>
        </p:txBody>
      </p:sp>
      <p:sp>
        <p:nvSpPr>
          <p:cNvPr id="6" name="Content Placeholder 5">
            <a:extLst>
              <a:ext uri="{FF2B5EF4-FFF2-40B4-BE49-F238E27FC236}">
                <a16:creationId xmlns:a16="http://schemas.microsoft.com/office/drawing/2014/main" id="{394F8DE2-814E-7A2B-1FC0-038E4686A5FE}"/>
              </a:ext>
            </a:extLst>
          </p:cNvPr>
          <p:cNvSpPr>
            <a:spLocks noGrp="1"/>
          </p:cNvSpPr>
          <p:nvPr>
            <p:ph sz="quarter" idx="15"/>
          </p:nvPr>
        </p:nvSpPr>
        <p:spPr>
          <a:xfrm>
            <a:off x="6339841" y="661552"/>
            <a:ext cx="5765799" cy="6111875"/>
          </a:xfrm>
        </p:spPr>
        <p:txBody>
          <a:bodyPr>
            <a:normAutofit/>
          </a:bodyPr>
          <a:lstStyle/>
          <a:p>
            <a:pPr marL="171450" indent="-171450">
              <a:buFont typeface="Arial" panose="020B0604020202020204" pitchFamily="34" charset="0"/>
              <a:buChar char="•"/>
            </a:pPr>
            <a:r>
              <a:rPr lang="en-US" dirty="0">
                <a:solidFill>
                  <a:schemeClr val="tx1"/>
                </a:solidFill>
              </a:rPr>
              <a:t>Average Experience: The average experience of the employees shown is 1.97 years, which suggests a relatively young workforce with less than 2 years of experience on average.</a:t>
            </a:r>
          </a:p>
          <a:p>
            <a:pPr marL="171450" indent="-171450">
              <a:buFont typeface="Arial" panose="020B0604020202020204" pitchFamily="34" charset="0"/>
              <a:buChar char="•"/>
            </a:pPr>
            <a:r>
              <a:rPr lang="en-US" dirty="0">
                <a:solidFill>
                  <a:schemeClr val="tx1"/>
                </a:solidFill>
              </a:rPr>
              <a:t>Department-wise Attrition: Research &amp; Development has the highest attrition count with 113 employees, followed by Sales with 41 employees, and Human Resources with 4 employees. Among these, R&amp;D and Sales are the most affected departments in terms of attrition, with R&amp;D having a significant lead. </a:t>
            </a:r>
          </a:p>
          <a:p>
            <a:pPr marL="171450" indent="-171450">
              <a:buFont typeface="Arial" panose="020B0604020202020204" pitchFamily="34" charset="0"/>
              <a:buChar char="•"/>
            </a:pPr>
            <a:r>
              <a:rPr lang="en-US" dirty="0">
                <a:solidFill>
                  <a:schemeClr val="tx1"/>
                </a:solidFill>
              </a:rPr>
              <a:t>Reason for Attrition: The main reasons for employee attrition are Retirement (45 employees) and Resignation (40 employees), indicating that employees leaving voluntarily due to retirement and resignation are the primary factors. </a:t>
            </a:r>
          </a:p>
          <a:p>
            <a:pPr marL="171450" indent="-171450">
              <a:buFont typeface="Arial" panose="020B0604020202020204" pitchFamily="34" charset="0"/>
              <a:buChar char="•"/>
            </a:pPr>
            <a:r>
              <a:rPr lang="en-US" dirty="0">
                <a:solidFill>
                  <a:schemeClr val="tx1"/>
                </a:solidFill>
              </a:rPr>
              <a:t>There are also employees leaving due to Involuntary reasons (39 employees) and Voluntary reasons (34 employees), though these are relatively fewer in number.</a:t>
            </a:r>
          </a:p>
          <a:p>
            <a:pPr marL="171450" indent="-171450">
              <a:buFont typeface="Arial" panose="020B0604020202020204" pitchFamily="34" charset="0"/>
              <a:buChar char="•"/>
            </a:pPr>
            <a:r>
              <a:rPr lang="en-US" dirty="0">
                <a:solidFill>
                  <a:schemeClr val="tx1"/>
                </a:solidFill>
              </a:rPr>
              <a:t> Monthly Attrition Rate Comparison: Attrition rates in 2021 began at 12.9% in January and saw a significant decline, dropping to as low as 5.5% by March 2022. The 2022 attrition rate shows a decrease across most months, with March 2022 seeing the lowest rate at 5.5%, suggesting a significant reduction in overall attrition after the first quarter of 2022. </a:t>
            </a:r>
          </a:p>
          <a:p>
            <a:pPr marL="171450" indent="-171450">
              <a:buFont typeface="Arial" panose="020B0604020202020204" pitchFamily="34" charset="0"/>
              <a:buChar char="•"/>
            </a:pPr>
            <a:r>
              <a:rPr lang="en-US" dirty="0">
                <a:solidFill>
                  <a:schemeClr val="tx1"/>
                </a:solidFill>
              </a:rPr>
              <a:t>The 2021 attrition rate remained relatively stable until it declined sharply in October and continued to show a downward trend into 2022. </a:t>
            </a:r>
          </a:p>
          <a:p>
            <a:pPr marL="171450" indent="-171450">
              <a:buFont typeface="Arial" panose="020B0604020202020204" pitchFamily="34" charset="0"/>
              <a:buChar char="•"/>
            </a:pPr>
            <a:r>
              <a:rPr lang="en-US" dirty="0">
                <a:solidFill>
                  <a:schemeClr val="tx1"/>
                </a:solidFill>
              </a:rPr>
              <a:t>Key Insights: High Attrition in R&amp;D: The R&amp;D department has the highest number of exits, and attention may be needed to understand if specific factors like job satisfaction, workload, or compensation are contributing to this trend.</a:t>
            </a:r>
          </a:p>
          <a:p>
            <a:pPr marL="171450" indent="-171450">
              <a:buFont typeface="Arial" panose="020B0604020202020204" pitchFamily="34" charset="0"/>
              <a:buChar char="•"/>
            </a:pPr>
            <a:r>
              <a:rPr lang="en-US" dirty="0">
                <a:solidFill>
                  <a:schemeClr val="tx1"/>
                </a:solidFill>
              </a:rPr>
              <a:t>Voluntary Attrition: Retirement and resignation are the main reasons for attrition, especially voluntary resignation, which could be a sign of employee dissatisfaction or better opportunities elsewhere.</a:t>
            </a:r>
          </a:p>
          <a:p>
            <a:pPr marL="171450" indent="-171450">
              <a:buFont typeface="Arial" panose="020B0604020202020204" pitchFamily="34" charset="0"/>
              <a:buChar char="•"/>
            </a:pPr>
            <a:endParaRPr lang="en-IN" dirty="0">
              <a:solidFill>
                <a:schemeClr val="tx1"/>
              </a:solidFill>
            </a:endParaRPr>
          </a:p>
          <a:p>
            <a:pPr marL="171450" indent="-171450">
              <a:buFont typeface="Arial" panose="020B0604020202020204" pitchFamily="34" charset="0"/>
              <a:buChar char="•"/>
            </a:pPr>
            <a:endParaRPr lang="en-IN" dirty="0">
              <a:solidFill>
                <a:schemeClr val="tx1"/>
              </a:solidFill>
            </a:endParaRPr>
          </a:p>
        </p:txBody>
      </p:sp>
      <p:sp>
        <p:nvSpPr>
          <p:cNvPr id="7" name="TextBox 6">
            <a:extLst>
              <a:ext uri="{FF2B5EF4-FFF2-40B4-BE49-F238E27FC236}">
                <a16:creationId xmlns:a16="http://schemas.microsoft.com/office/drawing/2014/main" id="{25124261-28AF-1E7E-0382-F0D57E9375E2}"/>
              </a:ext>
            </a:extLst>
          </p:cNvPr>
          <p:cNvSpPr txBox="1"/>
          <p:nvPr/>
        </p:nvSpPr>
        <p:spPr>
          <a:xfrm>
            <a:off x="86360" y="701279"/>
            <a:ext cx="6096000" cy="5632311"/>
          </a:xfrm>
          <a:prstGeom prst="rect">
            <a:avLst/>
          </a:prstGeom>
          <a:noFill/>
        </p:spPr>
        <p:txBody>
          <a:bodyPr wrap="square">
            <a:spAutoFit/>
          </a:bodyPr>
          <a:lstStyle/>
          <a:p>
            <a:pPr marL="171450" indent="-171450">
              <a:buFont typeface="Arial" panose="020B0604020202020204" pitchFamily="34" charset="0"/>
              <a:buChar char="•"/>
            </a:pPr>
            <a:r>
              <a:rPr lang="en-IN" sz="1200" dirty="0"/>
              <a:t>The average salary across all departments is $79.41K</a:t>
            </a:r>
          </a:p>
          <a:p>
            <a:pPr marL="171450" indent="-171450">
              <a:buFont typeface="Arial" panose="020B0604020202020204" pitchFamily="34" charset="0"/>
              <a:buChar char="•"/>
            </a:pPr>
            <a:r>
              <a:rPr lang="en-IN" sz="1200" dirty="0"/>
              <a:t>Three main departments: Research &amp; Development, Sales, and Human Resources</a:t>
            </a:r>
          </a:p>
          <a:p>
            <a:pPr marL="171450" indent="-171450">
              <a:buFont typeface="Arial" panose="020B0604020202020204" pitchFamily="34" charset="0"/>
              <a:buChar char="•"/>
            </a:pPr>
            <a:endParaRPr lang="en-IN" sz="1200" dirty="0"/>
          </a:p>
          <a:p>
            <a:pPr marL="171450" indent="-171450">
              <a:buFont typeface="Arial" panose="020B0604020202020204" pitchFamily="34" charset="0"/>
              <a:buChar char="•"/>
            </a:pPr>
            <a:r>
              <a:rPr lang="en-IN" sz="1200" dirty="0"/>
              <a:t>Department-wise Analysis:</a:t>
            </a:r>
          </a:p>
          <a:p>
            <a:pPr marL="628650" lvl="1" indent="-171450">
              <a:buFont typeface="Arial" panose="020B0604020202020204" pitchFamily="34" charset="0"/>
              <a:buChar char="•"/>
            </a:pPr>
            <a:r>
              <a:rPr lang="en-IN" sz="1200" dirty="0"/>
              <a:t>R&amp;D has the highest average salary ($79.47K) and total salary budget ($16,450.39K)</a:t>
            </a:r>
          </a:p>
          <a:p>
            <a:pPr marL="628650" lvl="1" indent="-171450">
              <a:buFont typeface="Arial" panose="020B0604020202020204" pitchFamily="34" charset="0"/>
              <a:buChar char="•"/>
            </a:pPr>
            <a:r>
              <a:rPr lang="en-IN" sz="1200" dirty="0"/>
              <a:t>Sales follow closely with $79.35K average and $7,379.92K total</a:t>
            </a:r>
          </a:p>
          <a:p>
            <a:pPr marL="628650" lvl="1" indent="-171450">
              <a:buFont typeface="Arial" panose="020B0604020202020204" pitchFamily="34" charset="0"/>
              <a:buChar char="•"/>
            </a:pPr>
            <a:r>
              <a:rPr lang="en-IN" sz="1200" dirty="0"/>
              <a:t>HR has slightly lower averages at $78.77K and $866.47K total</a:t>
            </a:r>
          </a:p>
          <a:p>
            <a:pPr marL="171450" indent="-171450">
              <a:buFont typeface="Arial" panose="020B0604020202020204" pitchFamily="34" charset="0"/>
              <a:buChar char="•"/>
            </a:pPr>
            <a:endParaRPr lang="en-IN" sz="1200" dirty="0"/>
          </a:p>
          <a:p>
            <a:pPr marL="171450" indent="-171450">
              <a:buFont typeface="Arial" panose="020B0604020202020204" pitchFamily="34" charset="0"/>
              <a:buChar char="•"/>
            </a:pPr>
            <a:r>
              <a:rPr lang="en-IN" sz="1200" dirty="0"/>
              <a:t> Bonus Trends:</a:t>
            </a:r>
          </a:p>
          <a:p>
            <a:pPr marL="628650" lvl="1" indent="-171450">
              <a:buFont typeface="Arial" panose="020B0604020202020204" pitchFamily="34" charset="0"/>
              <a:buChar char="•"/>
            </a:pPr>
            <a:r>
              <a:rPr lang="en-IN" sz="1200" dirty="0"/>
              <a:t>Data shows bonus distributions for 2021 and 2022</a:t>
            </a:r>
          </a:p>
          <a:p>
            <a:pPr marL="628650" lvl="1" indent="-171450">
              <a:buFont typeface="Arial" panose="020B0604020202020204" pitchFamily="34" charset="0"/>
              <a:buChar char="•"/>
            </a:pPr>
            <a:r>
              <a:rPr lang="en-IN" sz="1200" dirty="0"/>
              <a:t>The highest bonus peaks occur in March and July (3.7K)</a:t>
            </a:r>
          </a:p>
          <a:p>
            <a:pPr marL="628650" lvl="1" indent="-171450">
              <a:buFont typeface="Arial" panose="020B0604020202020204" pitchFamily="34" charset="0"/>
              <a:buChar char="•"/>
            </a:pPr>
            <a:r>
              <a:rPr lang="en-IN" sz="1200" dirty="0"/>
              <a:t>Notable fluctuations throughout the year</a:t>
            </a:r>
          </a:p>
          <a:p>
            <a:pPr marL="628650" lvl="1" indent="-171450">
              <a:buFont typeface="Arial" panose="020B0604020202020204" pitchFamily="34" charset="0"/>
              <a:buChar char="•"/>
            </a:pPr>
            <a:r>
              <a:rPr lang="en-IN" sz="1200" dirty="0"/>
              <a:t>Generally, bonuses range between 0.5K to 3.7K monthly</a:t>
            </a:r>
          </a:p>
          <a:p>
            <a:pPr marL="171450" indent="-171450">
              <a:buFont typeface="Arial" panose="020B0604020202020204" pitchFamily="34" charset="0"/>
              <a:buChar char="•"/>
            </a:pPr>
            <a:endParaRPr lang="en-IN" sz="1200" dirty="0"/>
          </a:p>
          <a:p>
            <a:pPr marL="171450" indent="-171450">
              <a:buFont typeface="Arial" panose="020B0604020202020204" pitchFamily="34" charset="0"/>
              <a:buChar char="•"/>
            </a:pPr>
            <a:r>
              <a:rPr lang="en-IN" sz="1200" dirty="0"/>
              <a:t>Performance Correlation:</a:t>
            </a:r>
          </a:p>
          <a:p>
            <a:pPr marL="628650" lvl="1" indent="-171450">
              <a:buFont typeface="Arial" panose="020B0604020202020204" pitchFamily="34" charset="0"/>
              <a:buChar char="•"/>
            </a:pPr>
            <a:r>
              <a:rPr lang="en-IN" sz="1200" dirty="0"/>
              <a:t>The scatter plot shows salary vs monthly performance ratings (1-5 scale)</a:t>
            </a:r>
          </a:p>
          <a:p>
            <a:pPr marL="628650" lvl="1" indent="-171450">
              <a:buFont typeface="Arial" panose="020B0604020202020204" pitchFamily="34" charset="0"/>
              <a:buChar char="•"/>
            </a:pPr>
            <a:r>
              <a:rPr lang="en-IN" sz="1200" dirty="0"/>
              <a:t>Performance ratings appear fairly distributed</a:t>
            </a:r>
          </a:p>
          <a:p>
            <a:pPr marL="628650" lvl="1" indent="-171450">
              <a:buFont typeface="Arial" panose="020B0604020202020204" pitchFamily="34" charset="0"/>
              <a:buChar char="•"/>
            </a:pPr>
            <a:r>
              <a:rPr lang="en-IN" sz="1200" dirty="0"/>
              <a:t>No clear direct correlation between performance ratings and salary</a:t>
            </a:r>
          </a:p>
          <a:p>
            <a:pPr marL="628650" lvl="1" indent="-171450">
              <a:buFont typeface="Arial" panose="020B0604020202020204" pitchFamily="34" charset="0"/>
              <a:buChar char="•"/>
            </a:pPr>
            <a:r>
              <a:rPr lang="en-IN" sz="1200" dirty="0"/>
              <a:t>All three departments show mixed performance ratings</a:t>
            </a:r>
          </a:p>
          <a:p>
            <a:pPr marL="171450" indent="-171450">
              <a:buFont typeface="Arial" panose="020B0604020202020204" pitchFamily="34" charset="0"/>
              <a:buChar char="•"/>
            </a:pPr>
            <a:r>
              <a:rPr lang="en-US" sz="1200" dirty="0"/>
              <a:t>Declining Attrition Rate: The overall attrition rate is decreasing, which is a positive sign, especially with the significant dip in March 2022.</a:t>
            </a:r>
          </a:p>
          <a:p>
            <a:pPr marL="171450" indent="-171450">
              <a:buFont typeface="Arial" panose="020B0604020202020204" pitchFamily="34" charset="0"/>
              <a:buChar char="•"/>
            </a:pPr>
            <a:r>
              <a:rPr lang="en-US" sz="1200" dirty="0"/>
              <a:t>Experience and Retention: Given that the average experience is low, it may be worth investigating if this attrition is mostly from newer employees who are either not staying long enough to develop their careers or are seeking better opportunities.</a:t>
            </a:r>
          </a:p>
          <a:p>
            <a:pPr marL="171450" indent="-171450">
              <a:buFont typeface="Arial" panose="020B0604020202020204" pitchFamily="34" charset="0"/>
              <a:buChar char="•"/>
            </a:pPr>
            <a:r>
              <a:rPr lang="en-US" sz="1200" dirty="0"/>
              <a:t>Conclusion: The dashboard highlights a workforce experiencing relatively high attrition, particularly in R&amp;D and Sales, with a notable decrease in attrition rates into 2022. The main drivers seem to be retirement and resignation, and understanding voluntary attrition in more detail can help address retention strategies.</a:t>
            </a:r>
            <a:endParaRPr lang="en-IN" sz="1200" dirty="0"/>
          </a:p>
          <a:p>
            <a:pPr marL="171450" indent="-171450">
              <a:buFont typeface="Arial" panose="020B0604020202020204" pitchFamily="34" charset="0"/>
              <a:buChar char="•"/>
            </a:pPr>
            <a:endParaRPr lang="en-IN" sz="1200" dirty="0"/>
          </a:p>
        </p:txBody>
      </p:sp>
    </p:spTree>
    <p:extLst>
      <p:ext uri="{BB962C8B-B14F-4D97-AF65-F5344CB8AC3E}">
        <p14:creationId xmlns:p14="http://schemas.microsoft.com/office/powerpoint/2010/main" val="302174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0" y="4695438"/>
            <a:ext cx="6523857" cy="2929393"/>
          </a:xfrm>
        </p:spPr>
        <p:txBody>
          <a:bodyPr/>
          <a:lstStyle/>
          <a:p>
            <a:pPr algn="l">
              <a:buFont typeface="+mj-lt"/>
              <a:buAutoNum type="arabicPeriod"/>
            </a:pPr>
            <a:r>
              <a:rPr lang="en-US" sz="1000" dirty="0">
                <a:solidFill>
                  <a:schemeClr val="bg2"/>
                </a:solidFill>
              </a:rPr>
              <a:t>Workforce Demographics:</a:t>
            </a:r>
          </a:p>
          <a:p>
            <a:pPr lvl="1">
              <a:buFont typeface="Arial" panose="020B0604020202020204" pitchFamily="34" charset="0"/>
              <a:buChar char="•"/>
            </a:pPr>
            <a:r>
              <a:rPr lang="en-US" sz="1000" dirty="0">
                <a:solidFill>
                  <a:schemeClr val="bg2"/>
                </a:solidFill>
              </a:rPr>
              <a:t>Total workforce: 311 employees</a:t>
            </a:r>
          </a:p>
          <a:p>
            <a:pPr lvl="1">
              <a:buFont typeface="Arial" panose="020B0604020202020204" pitchFamily="34" charset="0"/>
              <a:buChar char="•"/>
            </a:pPr>
            <a:r>
              <a:rPr lang="en-US" sz="1000" dirty="0">
                <a:solidFill>
                  <a:schemeClr val="bg2"/>
                </a:solidFill>
              </a:rPr>
              <a:t>Gender split: Male majority at 56.59% (176 employees) vs Female at 43.41% (135 employees)</a:t>
            </a:r>
          </a:p>
          <a:p>
            <a:pPr lvl="1">
              <a:buFont typeface="Arial" panose="020B0604020202020204" pitchFamily="34" charset="0"/>
              <a:buChar char="•"/>
            </a:pPr>
            <a:r>
              <a:rPr lang="en-US" sz="1000" dirty="0">
                <a:solidFill>
                  <a:schemeClr val="bg2"/>
                </a:solidFill>
              </a:rPr>
              <a:t>Average age is 40 years</a:t>
            </a:r>
          </a:p>
          <a:p>
            <a:pPr lvl="1">
              <a:buFont typeface="Arial" panose="020B0604020202020204" pitchFamily="34" charset="0"/>
              <a:buChar char="•"/>
            </a:pPr>
            <a:r>
              <a:rPr lang="en-US" sz="1000" dirty="0">
                <a:solidFill>
                  <a:schemeClr val="bg2"/>
                </a:solidFill>
              </a:rPr>
              <a:t>Largest age groups are 30-40 and 40-50, with 109 employees each (35% each of total workforce)</a:t>
            </a:r>
          </a:p>
          <a:p>
            <a:pPr algn="l">
              <a:buFont typeface="+mj-lt"/>
              <a:buAutoNum type="arabicPeriod"/>
            </a:pPr>
            <a:endParaRPr lang="en-US" dirty="0">
              <a:solidFill>
                <a:schemeClr val="bg2"/>
              </a:solidFill>
            </a:endParaRP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4</a:t>
            </a:fld>
            <a:endParaRPr lang="en-ZA" dirty="0"/>
          </a:p>
        </p:txBody>
      </p:sp>
      <p:pic>
        <p:nvPicPr>
          <p:cNvPr id="12" name="Content Placeholder 11">
            <a:extLst>
              <a:ext uri="{FF2B5EF4-FFF2-40B4-BE49-F238E27FC236}">
                <a16:creationId xmlns:a16="http://schemas.microsoft.com/office/drawing/2014/main" id="{A7547E03-60F6-E35E-DD17-775E63C7B548}"/>
              </a:ext>
            </a:extLst>
          </p:cNvPr>
          <p:cNvPicPr>
            <a:picLocks noGrp="1" noChangeAspect="1"/>
          </p:cNvPicPr>
          <p:nvPr>
            <p:ph idx="1"/>
          </p:nvPr>
        </p:nvPicPr>
        <p:blipFill>
          <a:blip r:embed="rId2"/>
          <a:stretch>
            <a:fillRect/>
          </a:stretch>
        </p:blipFill>
        <p:spPr>
          <a:xfrm>
            <a:off x="0" y="-100186"/>
            <a:ext cx="12192000" cy="5726266"/>
          </a:xfrm>
        </p:spPr>
      </p:pic>
      <p:sp>
        <p:nvSpPr>
          <p:cNvPr id="14" name="Footer Placeholder 4">
            <a:extLst>
              <a:ext uri="{FF2B5EF4-FFF2-40B4-BE49-F238E27FC236}">
                <a16:creationId xmlns:a16="http://schemas.microsoft.com/office/drawing/2014/main" id="{F9370DCF-BEDD-E885-4F7F-8E64C38A4C06}"/>
              </a:ext>
            </a:extLst>
          </p:cNvPr>
          <p:cNvSpPr txBox="1">
            <a:spLocks/>
          </p:cNvSpPr>
          <p:nvPr/>
        </p:nvSpPr>
        <p:spPr>
          <a:xfrm flipV="1">
            <a:off x="6030081" y="5626080"/>
            <a:ext cx="6161919" cy="1231920"/>
          </a:xfrm>
          <a:prstGeom prst="rect">
            <a:avLst/>
          </a:prstGeom>
          <a:solidFill>
            <a:schemeClr val="tx1"/>
          </a:solidFill>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mj-lt"/>
              <a:buAutoNum type="arabicPeriod"/>
            </a:pPr>
            <a:endParaRPr lang="en-US" dirty="0">
              <a:solidFill>
                <a:schemeClr val="bg2"/>
              </a:solidFill>
            </a:endParaRPr>
          </a:p>
        </p:txBody>
      </p:sp>
      <p:sp>
        <p:nvSpPr>
          <p:cNvPr id="15" name="Footer Placeholder 4">
            <a:extLst>
              <a:ext uri="{FF2B5EF4-FFF2-40B4-BE49-F238E27FC236}">
                <a16:creationId xmlns:a16="http://schemas.microsoft.com/office/drawing/2014/main" id="{0F8FC86C-FB36-F4AD-1B3C-C4DD0FB78809}"/>
              </a:ext>
            </a:extLst>
          </p:cNvPr>
          <p:cNvSpPr txBox="1">
            <a:spLocks/>
          </p:cNvSpPr>
          <p:nvPr/>
        </p:nvSpPr>
        <p:spPr>
          <a:xfrm>
            <a:off x="6401937" y="5626080"/>
            <a:ext cx="5790063" cy="1231920"/>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solidFill>
                  <a:schemeClr val="bg2"/>
                </a:solidFill>
              </a:rPr>
              <a:t>Departmental Structure:</a:t>
            </a:r>
          </a:p>
          <a:p>
            <a:pPr lvl="1">
              <a:buFont typeface="Arial" panose="020B0604020202020204" pitchFamily="34" charset="0"/>
              <a:buChar char="•"/>
            </a:pPr>
            <a:r>
              <a:rPr lang="en-US" sz="1000" dirty="0">
                <a:solidFill>
                  <a:schemeClr val="bg2"/>
                </a:solidFill>
              </a:rPr>
              <a:t>Research &amp; Development is the largest department (207 employees)</a:t>
            </a:r>
          </a:p>
          <a:p>
            <a:pPr lvl="1">
              <a:buFont typeface="Arial" panose="020B0604020202020204" pitchFamily="34" charset="0"/>
              <a:buChar char="•"/>
            </a:pPr>
            <a:r>
              <a:rPr lang="en-US" sz="1000" dirty="0">
                <a:solidFill>
                  <a:schemeClr val="bg2"/>
                </a:solidFill>
              </a:rPr>
              <a:t>Sales has 93 employees</a:t>
            </a:r>
          </a:p>
          <a:p>
            <a:pPr lvl="1">
              <a:buFont typeface="Arial" panose="020B0604020202020204" pitchFamily="34" charset="0"/>
              <a:buChar char="•"/>
            </a:pPr>
            <a:r>
              <a:rPr lang="en-US" sz="1000" dirty="0">
                <a:solidFill>
                  <a:schemeClr val="bg2"/>
                </a:solidFill>
              </a:rPr>
              <a:t>Human Resources is the smallest with only 18 employees</a:t>
            </a:r>
          </a:p>
          <a:p>
            <a:pPr lvl="1">
              <a:buFont typeface="Arial" panose="020B0604020202020204" pitchFamily="34" charset="0"/>
              <a:buChar char="•"/>
            </a:pPr>
            <a:r>
              <a:rPr lang="en-US" sz="1000" dirty="0">
                <a:solidFill>
                  <a:schemeClr val="bg2"/>
                </a:solidFill>
              </a:rPr>
              <a:t>R&amp;D shows a mature workforce profile with a high concentration in the 30-50 age range</a:t>
            </a:r>
          </a:p>
          <a:p>
            <a:pPr algn="l">
              <a:buFont typeface="+mj-lt"/>
              <a:buAutoNum type="arabicPeriod"/>
            </a:pPr>
            <a:endParaRPr lang="en-US" dirty="0">
              <a:solidFill>
                <a:schemeClr val="bg2"/>
              </a:solidFill>
            </a:endParaRPr>
          </a:p>
        </p:txBody>
      </p:sp>
    </p:spTree>
    <p:extLst>
      <p:ext uri="{BB962C8B-B14F-4D97-AF65-F5344CB8AC3E}">
        <p14:creationId xmlns:p14="http://schemas.microsoft.com/office/powerpoint/2010/main" val="224349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89AE0-D718-4C7B-8AD0-DF113E22A7D7}"/>
            </a:ext>
          </a:extLst>
        </p:cNvPr>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BA9115E5-4520-EA1F-E728-1BD229DFC90C}"/>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5</a:t>
            </a:fld>
            <a:endParaRPr lang="en-US" dirty="0"/>
          </a:p>
        </p:txBody>
      </p:sp>
      <p:sp>
        <p:nvSpPr>
          <p:cNvPr id="30" name="Text Placeholder 29">
            <a:extLst>
              <a:ext uri="{FF2B5EF4-FFF2-40B4-BE49-F238E27FC236}">
                <a16:creationId xmlns:a16="http://schemas.microsoft.com/office/drawing/2014/main" id="{01A2B634-3C1A-E260-DEB2-149C087E6CAB}"/>
              </a:ext>
            </a:extLst>
          </p:cNvPr>
          <p:cNvSpPr>
            <a:spLocks noGrp="1"/>
          </p:cNvSpPr>
          <p:nvPr>
            <p:ph type="body" sz="quarter" idx="20"/>
          </p:nvPr>
        </p:nvSpPr>
        <p:spPr>
          <a:xfrm>
            <a:off x="0" y="5513990"/>
            <a:ext cx="6096000" cy="1344009"/>
          </a:xfrm>
        </p:spPr>
        <p:txBody>
          <a:bodyPr>
            <a:normAutofit fontScale="85000" lnSpcReduction="10000"/>
          </a:bodyPr>
          <a:lstStyle/>
          <a:p>
            <a:pPr marL="171450" indent="-171450">
              <a:buFont typeface="Arial" panose="020B0604020202020204" pitchFamily="34" charset="0"/>
              <a:buChar char="•"/>
            </a:pPr>
            <a:r>
              <a:rPr lang="en-US" sz="1050" dirty="0"/>
              <a:t>Performance Score: The average performance score across the data is 3.05, which could indicate moderate engagement across the workforce.</a:t>
            </a:r>
          </a:p>
          <a:p>
            <a:pPr marL="171450" indent="-171450">
              <a:buFont typeface="Arial" panose="020B0604020202020204" pitchFamily="34" charset="0"/>
              <a:buChar char="•"/>
            </a:pPr>
            <a:r>
              <a:rPr lang="en-US" sz="1050" dirty="0"/>
              <a:t>Performance Ratings: The Monthly Performance Rating distribution shows that most employees are rated as </a:t>
            </a:r>
            <a:r>
              <a:rPr lang="en-US" sz="1050" dirty="0" err="1"/>
              <a:t>D.Poor</a:t>
            </a:r>
            <a:r>
              <a:rPr lang="en-US" sz="1050" dirty="0"/>
              <a:t> (155 employees), followed by </a:t>
            </a:r>
            <a:r>
              <a:rPr lang="en-US" sz="1050" dirty="0" err="1"/>
              <a:t>A.Best</a:t>
            </a:r>
            <a:r>
              <a:rPr lang="en-US" sz="1050" dirty="0"/>
              <a:t> (63 employees), </a:t>
            </a:r>
            <a:r>
              <a:rPr lang="en-US" sz="1050" dirty="0" err="1"/>
              <a:t>C.Average</a:t>
            </a:r>
            <a:r>
              <a:rPr lang="en-US" sz="1050" dirty="0"/>
              <a:t> (62 employees), and a small number being rated as </a:t>
            </a:r>
            <a:r>
              <a:rPr lang="en-US" sz="1050" dirty="0" err="1"/>
              <a:t>B.Good</a:t>
            </a:r>
            <a:r>
              <a:rPr lang="en-US" sz="1050" dirty="0"/>
              <a:t> (31 employees).</a:t>
            </a:r>
          </a:p>
          <a:p>
            <a:pPr marL="171450" indent="-171450">
              <a:buFont typeface="Arial" panose="020B0604020202020204" pitchFamily="34" charset="0"/>
              <a:buChar char="•"/>
            </a:pPr>
            <a:r>
              <a:rPr lang="en-US" sz="1050" dirty="0"/>
              <a:t>Age Group-wise Average Performance: The average monthly performance is slightly better for older age groups: A.20-30: 2.95 B.30-40: 2.95 C.40-50: 3.14 D.50-60: 3.03 This shows that performance does not significantly vary with age but the group C.40-50 has the highest average performance.</a:t>
            </a:r>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IN" sz="1050" dirty="0"/>
          </a:p>
        </p:txBody>
      </p:sp>
      <p:pic>
        <p:nvPicPr>
          <p:cNvPr id="34" name="Picture 33">
            <a:extLst>
              <a:ext uri="{FF2B5EF4-FFF2-40B4-BE49-F238E27FC236}">
                <a16:creationId xmlns:a16="http://schemas.microsoft.com/office/drawing/2014/main" id="{C0BA89F3-0CD2-3DF5-D2C7-64AEE33921EC}"/>
              </a:ext>
            </a:extLst>
          </p:cNvPr>
          <p:cNvPicPr>
            <a:picLocks noChangeAspect="1"/>
          </p:cNvPicPr>
          <p:nvPr/>
        </p:nvPicPr>
        <p:blipFill>
          <a:blip r:embed="rId2"/>
          <a:stretch>
            <a:fillRect/>
          </a:stretch>
        </p:blipFill>
        <p:spPr>
          <a:xfrm>
            <a:off x="0" y="17815"/>
            <a:ext cx="12192000" cy="5448266"/>
          </a:xfrm>
          <a:prstGeom prst="rect">
            <a:avLst/>
          </a:prstGeom>
        </p:spPr>
      </p:pic>
      <p:sp>
        <p:nvSpPr>
          <p:cNvPr id="3" name="TextBox 2">
            <a:extLst>
              <a:ext uri="{FF2B5EF4-FFF2-40B4-BE49-F238E27FC236}">
                <a16:creationId xmlns:a16="http://schemas.microsoft.com/office/drawing/2014/main" id="{F6FC0D2B-939B-1AFE-660E-B679A58AEC40}"/>
              </a:ext>
            </a:extLst>
          </p:cNvPr>
          <p:cNvSpPr txBox="1"/>
          <p:nvPr/>
        </p:nvSpPr>
        <p:spPr>
          <a:xfrm>
            <a:off x="6217920" y="5466081"/>
            <a:ext cx="5974080" cy="1384995"/>
          </a:xfrm>
          <a:prstGeom prst="rect">
            <a:avLst/>
          </a:prstGeom>
          <a:noFill/>
        </p:spPr>
        <p:txBody>
          <a:bodyPr wrap="square">
            <a:spAutoFit/>
          </a:bodyPr>
          <a:lstStyle/>
          <a:p>
            <a:pPr marL="171450" indent="-171450">
              <a:buFont typeface="Arial" panose="020B0604020202020204" pitchFamily="34" charset="0"/>
              <a:buChar char="•"/>
            </a:pPr>
            <a:r>
              <a:rPr lang="en-US" sz="1050" dirty="0"/>
              <a:t>Department-wise Attendance Heatmap: The departments listed are Sales, Research &amp; Development, and Human Resources, with performance scores of 86.30, 86.23, and 80.91 respectively. </a:t>
            </a:r>
          </a:p>
          <a:p>
            <a:pPr marL="171450" indent="-171450">
              <a:buFont typeface="Arial" panose="020B0604020202020204" pitchFamily="34" charset="0"/>
              <a:buChar char="•"/>
            </a:pPr>
            <a:r>
              <a:rPr lang="en-US" sz="1050" dirty="0"/>
              <a:t>Attendance and performance seem to be relatively stable across these departments, with HR having slightly lower performance compared to Sales and R&amp;D. </a:t>
            </a:r>
          </a:p>
          <a:p>
            <a:pPr marL="171450" indent="-171450">
              <a:buFont typeface="Arial" panose="020B0604020202020204" pitchFamily="34" charset="0"/>
              <a:buChar char="•"/>
            </a:pPr>
            <a:r>
              <a:rPr lang="en-US" sz="1050" dirty="0"/>
              <a:t>Training Hours vs. Monthly Performance: There seems to be a negative correlation between training hours and monthly performance, as shown by the scatter plot. This suggests that more training hours may not necessarily lead to better performance in this case.</a:t>
            </a:r>
          </a:p>
        </p:txBody>
      </p:sp>
    </p:spTree>
    <p:extLst>
      <p:ext uri="{BB962C8B-B14F-4D97-AF65-F5344CB8AC3E}">
        <p14:creationId xmlns:p14="http://schemas.microsoft.com/office/powerpoint/2010/main" val="2847205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dirty="0"/>
          </a:p>
        </p:txBody>
      </p:sp>
      <p:pic>
        <p:nvPicPr>
          <p:cNvPr id="35" name="Picture 34">
            <a:extLst>
              <a:ext uri="{FF2B5EF4-FFF2-40B4-BE49-F238E27FC236}">
                <a16:creationId xmlns:a16="http://schemas.microsoft.com/office/drawing/2014/main" id="{82AB1388-CABD-7333-0956-90E53C49331B}"/>
              </a:ext>
            </a:extLst>
          </p:cNvPr>
          <p:cNvPicPr>
            <a:picLocks noChangeAspect="1"/>
          </p:cNvPicPr>
          <p:nvPr/>
        </p:nvPicPr>
        <p:blipFill>
          <a:blip r:embed="rId2"/>
          <a:stretch>
            <a:fillRect/>
          </a:stretch>
        </p:blipFill>
        <p:spPr>
          <a:xfrm>
            <a:off x="0" y="0"/>
            <a:ext cx="12192000" cy="5313680"/>
          </a:xfrm>
          <a:prstGeom prst="rect">
            <a:avLst/>
          </a:prstGeom>
        </p:spPr>
      </p:pic>
      <p:sp>
        <p:nvSpPr>
          <p:cNvPr id="37" name="TextBox 36">
            <a:extLst>
              <a:ext uri="{FF2B5EF4-FFF2-40B4-BE49-F238E27FC236}">
                <a16:creationId xmlns:a16="http://schemas.microsoft.com/office/drawing/2014/main" id="{2F9A5126-51F1-507D-1651-CC9067491B27}"/>
              </a:ext>
            </a:extLst>
          </p:cNvPr>
          <p:cNvSpPr txBox="1"/>
          <p:nvPr/>
        </p:nvSpPr>
        <p:spPr>
          <a:xfrm>
            <a:off x="137160" y="5534561"/>
            <a:ext cx="5857240" cy="1061829"/>
          </a:xfrm>
          <a:prstGeom prst="rect">
            <a:avLst/>
          </a:prstGeom>
          <a:noFill/>
        </p:spPr>
        <p:txBody>
          <a:bodyPr wrap="square">
            <a:spAutoFit/>
          </a:bodyPr>
          <a:lstStyle/>
          <a:p>
            <a:pPr marL="171450" indent="-171450">
              <a:buFont typeface="Arial" panose="020B0604020202020204" pitchFamily="34" charset="0"/>
              <a:buChar char="•"/>
            </a:pPr>
            <a:r>
              <a:rPr lang="en-IN" sz="900" dirty="0">
                <a:solidFill>
                  <a:schemeClr val="bg2"/>
                </a:solidFill>
              </a:rPr>
              <a:t> Overall Picture:</a:t>
            </a:r>
          </a:p>
          <a:p>
            <a:pPr marL="628650" lvl="1" indent="-171450">
              <a:buFont typeface="Arial" panose="020B0604020202020204" pitchFamily="34" charset="0"/>
              <a:buChar char="•"/>
            </a:pPr>
            <a:r>
              <a:rPr lang="en-IN" sz="900" dirty="0">
                <a:solidFill>
                  <a:schemeClr val="bg2"/>
                </a:solidFill>
              </a:rPr>
              <a:t>The average salary across all departments is $79.41K</a:t>
            </a:r>
          </a:p>
          <a:p>
            <a:pPr marL="628650" lvl="1" indent="-171450">
              <a:buFont typeface="Arial" panose="020B0604020202020204" pitchFamily="34" charset="0"/>
              <a:buChar char="•"/>
            </a:pPr>
            <a:r>
              <a:rPr lang="en-IN" sz="900" dirty="0">
                <a:solidFill>
                  <a:schemeClr val="bg2"/>
                </a:solidFill>
              </a:rPr>
              <a:t>Three main departments: Research &amp; Development, Sales, and Human Resources</a:t>
            </a:r>
          </a:p>
          <a:p>
            <a:pPr marL="171450" indent="-171450">
              <a:buFont typeface="Arial" panose="020B0604020202020204" pitchFamily="34" charset="0"/>
              <a:buChar char="•"/>
            </a:pPr>
            <a:r>
              <a:rPr lang="en-IN" sz="900" dirty="0">
                <a:solidFill>
                  <a:schemeClr val="bg2"/>
                </a:solidFill>
              </a:rPr>
              <a:t>Department-wise Analysis:</a:t>
            </a:r>
          </a:p>
          <a:p>
            <a:pPr marL="628650" lvl="1" indent="-171450">
              <a:buFont typeface="Arial" panose="020B0604020202020204" pitchFamily="34" charset="0"/>
              <a:buChar char="•"/>
            </a:pPr>
            <a:r>
              <a:rPr lang="en-IN" sz="900" dirty="0">
                <a:solidFill>
                  <a:schemeClr val="bg2"/>
                </a:solidFill>
              </a:rPr>
              <a:t>R&amp;D has the highest average salary ($79.47K) and total salary budget ($16,450.39K)</a:t>
            </a:r>
          </a:p>
          <a:p>
            <a:pPr marL="628650" lvl="1" indent="-171450">
              <a:buFont typeface="Arial" panose="020B0604020202020204" pitchFamily="34" charset="0"/>
              <a:buChar char="•"/>
            </a:pPr>
            <a:r>
              <a:rPr lang="en-IN" sz="900" dirty="0">
                <a:solidFill>
                  <a:schemeClr val="bg2"/>
                </a:solidFill>
              </a:rPr>
              <a:t>Sales follow closely with $79.35K average and $7,379.92K total</a:t>
            </a:r>
          </a:p>
          <a:p>
            <a:pPr marL="628650" lvl="1" indent="-171450">
              <a:buFont typeface="Arial" panose="020B0604020202020204" pitchFamily="34" charset="0"/>
              <a:buChar char="•"/>
            </a:pPr>
            <a:r>
              <a:rPr lang="en-IN" sz="900" dirty="0">
                <a:solidFill>
                  <a:schemeClr val="bg2"/>
                </a:solidFill>
              </a:rPr>
              <a:t>HR has slightly lower averages at $78.77K and $866.47K total</a:t>
            </a:r>
          </a:p>
        </p:txBody>
      </p:sp>
      <p:sp>
        <p:nvSpPr>
          <p:cNvPr id="39" name="TextBox 38">
            <a:extLst>
              <a:ext uri="{FF2B5EF4-FFF2-40B4-BE49-F238E27FC236}">
                <a16:creationId xmlns:a16="http://schemas.microsoft.com/office/drawing/2014/main" id="{08306318-7355-9CF9-4A72-5D48DF6F31D7}"/>
              </a:ext>
            </a:extLst>
          </p:cNvPr>
          <p:cNvSpPr txBox="1"/>
          <p:nvPr/>
        </p:nvSpPr>
        <p:spPr>
          <a:xfrm>
            <a:off x="5994400" y="5372001"/>
            <a:ext cx="6197600" cy="1477328"/>
          </a:xfrm>
          <a:prstGeom prst="rect">
            <a:avLst/>
          </a:prstGeom>
          <a:noFill/>
        </p:spPr>
        <p:txBody>
          <a:bodyPr wrap="square">
            <a:spAutoFit/>
          </a:bodyPr>
          <a:lstStyle/>
          <a:p>
            <a:pPr marL="171450" indent="-171450">
              <a:buFont typeface="Arial" panose="020B0604020202020204" pitchFamily="34" charset="0"/>
              <a:buChar char="•"/>
            </a:pPr>
            <a:r>
              <a:rPr lang="en-IN" sz="900" dirty="0">
                <a:solidFill>
                  <a:schemeClr val="bg2"/>
                </a:solidFill>
              </a:rPr>
              <a:t> Bonus Trends:</a:t>
            </a:r>
          </a:p>
          <a:p>
            <a:pPr marL="628650" lvl="1" indent="-171450">
              <a:buFont typeface="Arial" panose="020B0604020202020204" pitchFamily="34" charset="0"/>
              <a:buChar char="•"/>
            </a:pPr>
            <a:r>
              <a:rPr lang="en-IN" sz="900" dirty="0">
                <a:solidFill>
                  <a:schemeClr val="bg2"/>
                </a:solidFill>
              </a:rPr>
              <a:t>Data shows bonus distributions for 2021 and 2022</a:t>
            </a:r>
          </a:p>
          <a:p>
            <a:pPr marL="628650" lvl="1" indent="-171450">
              <a:buFont typeface="Arial" panose="020B0604020202020204" pitchFamily="34" charset="0"/>
              <a:buChar char="•"/>
            </a:pPr>
            <a:r>
              <a:rPr lang="en-IN" sz="900" dirty="0">
                <a:solidFill>
                  <a:schemeClr val="bg2"/>
                </a:solidFill>
              </a:rPr>
              <a:t>The highest bonus peaks occur in March and July (3.7K)</a:t>
            </a:r>
          </a:p>
          <a:p>
            <a:pPr marL="628650" lvl="1" indent="-171450">
              <a:buFont typeface="Arial" panose="020B0604020202020204" pitchFamily="34" charset="0"/>
              <a:buChar char="•"/>
            </a:pPr>
            <a:r>
              <a:rPr lang="en-IN" sz="900" dirty="0">
                <a:solidFill>
                  <a:schemeClr val="bg2"/>
                </a:solidFill>
              </a:rPr>
              <a:t>Notable fluctuations throughout the year</a:t>
            </a:r>
          </a:p>
          <a:p>
            <a:pPr marL="628650" lvl="1" indent="-171450">
              <a:buFont typeface="Arial" panose="020B0604020202020204" pitchFamily="34" charset="0"/>
              <a:buChar char="•"/>
            </a:pPr>
            <a:r>
              <a:rPr lang="en-IN" sz="900" dirty="0">
                <a:solidFill>
                  <a:schemeClr val="bg2"/>
                </a:solidFill>
              </a:rPr>
              <a:t>Generally, bonuses range between 0.5K to 3.7K monthly</a:t>
            </a:r>
          </a:p>
          <a:p>
            <a:pPr marL="171450" indent="-171450">
              <a:buFont typeface="Arial" panose="020B0604020202020204" pitchFamily="34" charset="0"/>
              <a:buChar char="•"/>
            </a:pPr>
            <a:r>
              <a:rPr lang="en-IN" sz="900" dirty="0">
                <a:solidFill>
                  <a:schemeClr val="bg2"/>
                </a:solidFill>
              </a:rPr>
              <a:t>Performance Correlation:</a:t>
            </a:r>
          </a:p>
          <a:p>
            <a:pPr marL="628650" lvl="1" indent="-171450">
              <a:buFont typeface="Arial" panose="020B0604020202020204" pitchFamily="34" charset="0"/>
              <a:buChar char="•"/>
            </a:pPr>
            <a:r>
              <a:rPr lang="en-IN" sz="900" dirty="0">
                <a:solidFill>
                  <a:schemeClr val="bg2"/>
                </a:solidFill>
              </a:rPr>
              <a:t>The scatter plot shows salary vs monthly performance ratings (1-5 scale)</a:t>
            </a:r>
          </a:p>
          <a:p>
            <a:pPr marL="628650" lvl="1" indent="-171450">
              <a:buFont typeface="Arial" panose="020B0604020202020204" pitchFamily="34" charset="0"/>
              <a:buChar char="•"/>
            </a:pPr>
            <a:r>
              <a:rPr lang="en-IN" sz="900" dirty="0">
                <a:solidFill>
                  <a:schemeClr val="bg2"/>
                </a:solidFill>
              </a:rPr>
              <a:t>Performance ratings appear fairly distributed</a:t>
            </a:r>
          </a:p>
          <a:p>
            <a:pPr marL="628650" lvl="1" indent="-171450">
              <a:buFont typeface="Arial" panose="020B0604020202020204" pitchFamily="34" charset="0"/>
              <a:buChar char="•"/>
            </a:pPr>
            <a:r>
              <a:rPr lang="en-IN" sz="900" dirty="0">
                <a:solidFill>
                  <a:schemeClr val="bg2"/>
                </a:solidFill>
              </a:rPr>
              <a:t>No clear direct correlation between performance ratings and salary</a:t>
            </a:r>
          </a:p>
          <a:p>
            <a:pPr marL="628650" lvl="1" indent="-171450">
              <a:buFont typeface="Arial" panose="020B0604020202020204" pitchFamily="34" charset="0"/>
              <a:buChar char="•"/>
            </a:pPr>
            <a:r>
              <a:rPr lang="en-IN" sz="900" dirty="0">
                <a:solidFill>
                  <a:schemeClr val="bg2"/>
                </a:solidFill>
              </a:rPr>
              <a:t>All three departments show mixed performance ratings</a:t>
            </a:r>
          </a:p>
        </p:txBody>
      </p:sp>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D5730777-36B5-6C7B-A677-A8B65F5028E6}"/>
              </a:ext>
            </a:extLst>
          </p:cNvPr>
          <p:cNvPicPr>
            <a:picLocks noChangeAspect="1"/>
          </p:cNvPicPr>
          <p:nvPr/>
        </p:nvPicPr>
        <p:blipFill>
          <a:blip r:embed="rId2"/>
          <a:stretch>
            <a:fillRect/>
          </a:stretch>
        </p:blipFill>
        <p:spPr>
          <a:xfrm>
            <a:off x="0" y="0"/>
            <a:ext cx="12192000" cy="5426417"/>
          </a:xfrm>
          <a:prstGeom prst="rect">
            <a:avLst/>
          </a:prstGeom>
        </p:spPr>
      </p:pic>
      <p:sp>
        <p:nvSpPr>
          <p:cNvPr id="36" name="TextBox 35">
            <a:extLst>
              <a:ext uri="{FF2B5EF4-FFF2-40B4-BE49-F238E27FC236}">
                <a16:creationId xmlns:a16="http://schemas.microsoft.com/office/drawing/2014/main" id="{714AB205-08FA-5EFE-35DD-16A30AA0F521}"/>
              </a:ext>
            </a:extLst>
          </p:cNvPr>
          <p:cNvSpPr txBox="1"/>
          <p:nvPr/>
        </p:nvSpPr>
        <p:spPr>
          <a:xfrm>
            <a:off x="0" y="5588000"/>
            <a:ext cx="6258560" cy="1223412"/>
          </a:xfrm>
          <a:prstGeom prst="rect">
            <a:avLst/>
          </a:prstGeom>
          <a:noFill/>
        </p:spPr>
        <p:txBody>
          <a:bodyPr wrap="square">
            <a:spAutoFit/>
          </a:bodyPr>
          <a:lstStyle/>
          <a:p>
            <a:pPr marL="171450" indent="-171450">
              <a:buFont typeface="Arial" panose="020B0604020202020204" pitchFamily="34" charset="0"/>
              <a:buChar char="•"/>
            </a:pPr>
            <a:r>
              <a:rPr lang="en-US" sz="1050" dirty="0"/>
              <a:t>Average Experience: The average experience of the employees shown is 1.97 years, which suggests a relatively young workforce with less than 2 years of experience on average.</a:t>
            </a:r>
          </a:p>
          <a:p>
            <a:pPr marL="171450" indent="-171450">
              <a:buFont typeface="Arial" panose="020B0604020202020204" pitchFamily="34" charset="0"/>
              <a:buChar char="•"/>
            </a:pPr>
            <a:r>
              <a:rPr lang="en-US" sz="1050" dirty="0"/>
              <a:t>Department-wise Attrition: Research &amp; Development has the highest attrition count with 113 employees, followed by Sales with 41 employees, and Human Resources with 4 employees. Among these, R&amp;D and Sales are the most affected departments in terms of attrition, with R&amp;D having a significant lead.  </a:t>
            </a:r>
          </a:p>
          <a:p>
            <a:pPr marL="171450" indent="-171450">
              <a:buFont typeface="Arial" panose="020B0604020202020204" pitchFamily="34" charset="0"/>
              <a:buChar char="•"/>
            </a:pPr>
            <a:endParaRPr lang="en-US" sz="1050" dirty="0"/>
          </a:p>
        </p:txBody>
      </p:sp>
      <p:sp>
        <p:nvSpPr>
          <p:cNvPr id="38" name="TextBox 37">
            <a:extLst>
              <a:ext uri="{FF2B5EF4-FFF2-40B4-BE49-F238E27FC236}">
                <a16:creationId xmlns:a16="http://schemas.microsoft.com/office/drawing/2014/main" id="{5736F95D-C89A-9CFA-F380-01D8D815818D}"/>
              </a:ext>
            </a:extLst>
          </p:cNvPr>
          <p:cNvSpPr txBox="1"/>
          <p:nvPr/>
        </p:nvSpPr>
        <p:spPr>
          <a:xfrm>
            <a:off x="6258560" y="5492348"/>
            <a:ext cx="5933440" cy="1384995"/>
          </a:xfrm>
          <a:prstGeom prst="rect">
            <a:avLst/>
          </a:prstGeom>
          <a:noFill/>
        </p:spPr>
        <p:txBody>
          <a:bodyPr wrap="square">
            <a:spAutoFit/>
          </a:bodyPr>
          <a:lstStyle/>
          <a:p>
            <a:pPr marL="171450" indent="-171450">
              <a:buFont typeface="Arial" panose="020B0604020202020204" pitchFamily="34" charset="0"/>
              <a:buChar char="•"/>
            </a:pPr>
            <a:r>
              <a:rPr lang="en-US" sz="1050" dirty="0"/>
              <a:t>There are also employees leaving due to Involuntary reasons (39 employees) and Voluntary reasons (34 employees), though these are relatively fewer in number.</a:t>
            </a:r>
          </a:p>
          <a:p>
            <a:pPr marL="171450" indent="-171450">
              <a:buFont typeface="Arial" panose="020B0604020202020204" pitchFamily="34" charset="0"/>
              <a:buChar char="•"/>
            </a:pPr>
            <a:r>
              <a:rPr lang="en-US" sz="1050" dirty="0"/>
              <a:t> Monthly Attrition Rate Comparison: Attrition rates in 2021 began at 12.9% in January and saw a significant decline, dropping to as low as 5.5% by March 2022. The 2022 attrition rate shows a decrease across most months, with March 2022 seeing the lowest rate at 5.5%, suggesting a significant reduction in overall attrition after the first quarter of 2022. </a:t>
            </a:r>
          </a:p>
          <a:p>
            <a:pPr marL="171450" indent="-171450">
              <a:buFont typeface="Arial" panose="020B0604020202020204" pitchFamily="34" charset="0"/>
              <a:buChar char="•"/>
            </a:pPr>
            <a:r>
              <a:rPr lang="en-US" sz="1050" dirty="0"/>
              <a:t>The 2021 attrition rate remained relatively stable until it declined sharply in October and continued to show a downward trend into 2022. </a:t>
            </a:r>
          </a:p>
        </p:txBody>
      </p:sp>
    </p:spTree>
    <p:extLst>
      <p:ext uri="{BB962C8B-B14F-4D97-AF65-F5344CB8AC3E}">
        <p14:creationId xmlns:p14="http://schemas.microsoft.com/office/powerpoint/2010/main" val="184494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normAutofit/>
          </a:bodyPr>
          <a:lstStyle/>
          <a:p>
            <a:r>
              <a:rPr lang="en-US" sz="4000" dirty="0"/>
              <a:t>Thank You</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346372204"/>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466</TotalTime>
  <Words>1971</Words>
  <Application>Microsoft Office PowerPoint</Application>
  <PresentationFormat>Widescreen</PresentationFormat>
  <Paragraphs>115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Monoline</vt:lpstr>
      <vt:lpstr>HR DaSHBOARD</vt:lpstr>
      <vt:lpstr>REPORT Overview</vt:lpstr>
      <vt:lpstr>REPORT Overview</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Shiladitya Bhattacharya</dc:creator>
  <cp:lastModifiedBy>Shiladitya Bhattacharya</cp:lastModifiedBy>
  <cp:revision>1</cp:revision>
  <dcterms:created xsi:type="dcterms:W3CDTF">2024-11-21T21:14:37Z</dcterms:created>
  <dcterms:modified xsi:type="dcterms:W3CDTF">2024-11-22T05:01:01Z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