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62" r:id="rId6"/>
    <p:sldId id="279" r:id="rId7"/>
    <p:sldId id="259" r:id="rId8"/>
    <p:sldId id="260" r:id="rId9"/>
    <p:sldId id="261" r:id="rId10"/>
    <p:sldId id="280" r:id="rId11"/>
    <p:sldId id="281" r:id="rId12"/>
    <p:sldId id="283" r:id="rId13"/>
    <p:sldId id="284" r:id="rId14"/>
    <p:sldId id="285" r:id="rId15"/>
    <p:sldId id="286" r:id="rId16"/>
    <p:sldId id="288" r:id="rId17"/>
    <p:sldId id="277"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78305" y="678815"/>
            <a:ext cx="8989695" cy="2986405"/>
          </a:xfrm>
        </p:spPr>
        <p:txBody>
          <a:bodyPr>
            <a:noAutofit/>
          </a:bodyPr>
          <a:p>
            <a:pPr algn="l"/>
            <a:r>
              <a:rPr lang="en-IN" altLang="en-US" sz="8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rPr>
              <a:t>ATM MANAGEMENT SYSTEM</a:t>
            </a:r>
            <a:endParaRPr lang="en-IN" altLang="en-US" sz="8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395470" y="5173345"/>
            <a:ext cx="7479030" cy="1290955"/>
          </a:xfrm>
        </p:spPr>
        <p:txBody>
          <a:bodyPr/>
          <a:p>
            <a:r>
              <a:rPr lang="en-IN" altLang="en-US" sz="4400" b="1" u="sng">
                <a:solidFill>
                  <a:schemeClr val="tx1"/>
                </a:solidFill>
                <a:latin typeface="Felix Titling" panose="04060505060202020A04" charset="0"/>
                <a:ea typeface="+mj-ea"/>
                <a:cs typeface="Felix Titling" panose="04060505060202020A04" charset="0"/>
              </a:rPr>
              <a:t>:</a:t>
            </a:r>
            <a:r>
              <a:rPr lang="en-US" altLang="en-IN" sz="4400" b="1" u="sng">
                <a:solidFill>
                  <a:schemeClr val="tx1"/>
                </a:solidFill>
                <a:latin typeface="Felix Titling" panose="04060505060202020A04" charset="0"/>
                <a:ea typeface="+mj-ea"/>
                <a:cs typeface="Felix Titling" panose="04060505060202020A04" charset="0"/>
              </a:rPr>
              <a:t>Presented by Group 3</a:t>
            </a:r>
            <a:endParaRPr lang="en-US" altLang="en-IN" sz="4400" b="1" u="sng">
              <a:solidFill>
                <a:schemeClr val="tx1"/>
              </a:solidFill>
              <a:latin typeface="Felix Titling" panose="04060505060202020A04" charset="0"/>
              <a:ea typeface="+mj-ea"/>
              <a:cs typeface="Felix Titling" panose="04060505060202020A04" charset="0"/>
            </a:endParaRPr>
          </a:p>
        </p:txBody>
      </p:sp>
      <p:pic>
        <p:nvPicPr>
          <p:cNvPr id="4" name="Picture 3"/>
          <p:cNvPicPr>
            <a:picLocks noChangeAspect="1"/>
          </p:cNvPicPr>
          <p:nvPr/>
        </p:nvPicPr>
        <p:blipFill>
          <a:blip r:embed="rId1"/>
          <a:stretch>
            <a:fillRect/>
          </a:stretch>
        </p:blipFill>
        <p:spPr>
          <a:xfrm>
            <a:off x="109855" y="4225290"/>
            <a:ext cx="4926330" cy="250380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3865"/>
            <a:ext cx="10972800" cy="429260"/>
          </a:xfrm>
        </p:spPr>
        <p:txBody>
          <a:bodyPr/>
          <a:p>
            <a:r>
              <a:rPr lang="en-IN" altLang="en-US" b="1" u="sng" dirty="0">
                <a:latin typeface="Times New Roman" panose="02020603050405020304" charset="0"/>
                <a:cs typeface="Times New Roman" panose="02020603050405020304" charset="0"/>
                <a:sym typeface="+mn-ea"/>
              </a:rPr>
              <a:t>Data Flow Diagram for an ATM</a:t>
            </a:r>
            <a:br>
              <a:rPr lang="en-IN" altLang="en-US" b="1" u="sng" dirty="0">
                <a:latin typeface="Times New Roman" panose="02020603050405020304" charset="0"/>
                <a:cs typeface="Times New Roman" panose="02020603050405020304" charset="0"/>
              </a:rPr>
            </a:br>
            <a:endParaRPr 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34010" y="1063625"/>
            <a:ext cx="11435715" cy="644525"/>
          </a:xfrm>
        </p:spPr>
        <p:txBody>
          <a:bodyPr/>
          <a:p>
            <a:pPr marL="0" indent="0">
              <a:buFont typeface="Arial" panose="020B0604020202020204" pitchFamily="34" charset="0"/>
              <a:buNone/>
            </a:pPr>
            <a:r>
              <a:rPr lang="en-US" b="1"/>
              <a:t>                </a:t>
            </a:r>
            <a:r>
              <a:rPr lang="en-US" b="1" u="sng"/>
              <a:t> Level 1:</a:t>
            </a:r>
            <a:r>
              <a:rPr lang="en-US"/>
              <a:t>                                        </a:t>
            </a:r>
            <a:r>
              <a:rPr lang="en-US" b="1" u="sng"/>
              <a:t>Level  2:</a:t>
            </a:r>
            <a:endParaRPr lang="en-US"/>
          </a:p>
          <a:p>
            <a:pPr marL="0" indent="0">
              <a:buNone/>
            </a:pPr>
            <a:endParaRPr lang="en-US"/>
          </a:p>
        </p:txBody>
      </p:sp>
      <p:pic>
        <p:nvPicPr>
          <p:cNvPr id="5" name="Content Placeholder 4" descr="Data flow Diagram level 0"/>
          <p:cNvPicPr>
            <a:picLocks noChangeAspect="1"/>
          </p:cNvPicPr>
          <p:nvPr>
            <p:ph sz="half" idx="2"/>
          </p:nvPr>
        </p:nvPicPr>
        <p:blipFill>
          <a:blip r:embed="rId1"/>
          <a:stretch>
            <a:fillRect/>
          </a:stretch>
        </p:blipFill>
        <p:spPr>
          <a:xfrm>
            <a:off x="334645" y="1841500"/>
            <a:ext cx="5492750" cy="4449445"/>
          </a:xfrm>
          <a:prstGeom prst="rect">
            <a:avLst/>
          </a:prstGeom>
          <a:ln>
            <a:solidFill>
              <a:schemeClr val="tx1"/>
            </a:solidFill>
          </a:ln>
        </p:spPr>
      </p:pic>
      <p:pic>
        <p:nvPicPr>
          <p:cNvPr id="7" name="Picture 6"/>
          <p:cNvPicPr>
            <a:picLocks noChangeAspect="1"/>
          </p:cNvPicPr>
          <p:nvPr/>
        </p:nvPicPr>
        <p:blipFill>
          <a:blip r:embed="rId2"/>
          <a:stretch>
            <a:fillRect/>
          </a:stretch>
        </p:blipFill>
        <p:spPr>
          <a:xfrm>
            <a:off x="6410325" y="1774190"/>
            <a:ext cx="5469890" cy="4516755"/>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3520"/>
            <a:ext cx="10972800" cy="969645"/>
          </a:xfrm>
        </p:spPr>
        <p:txBody>
          <a:bodyPr/>
          <a:p>
            <a:pPr algn="ctr"/>
            <a:r>
              <a:rPr lang="en-IN" altLang="en-US" b="1" u="sng">
                <a:latin typeface="Times New Roman" panose="02020603050405020304" charset="0"/>
                <a:cs typeface="Times New Roman" panose="02020603050405020304" charset="0"/>
                <a:sym typeface="+mn-ea"/>
              </a:rPr>
              <a:t>Activity Diagram</a:t>
            </a:r>
            <a:br>
              <a:rPr lang="en-IN" altLang="en-US" b="1" u="sng">
                <a:latin typeface="Times New Roman" panose="02020603050405020304" charset="0"/>
                <a:cs typeface="Times New Roman" panose="02020603050405020304" charset="0"/>
              </a:rPr>
            </a:br>
            <a:endParaRPr lang="en-US" b="1" u="sng">
              <a:latin typeface="Times New Roman" panose="02020603050405020304" charset="0"/>
              <a:cs typeface="Times New Roman" panose="02020603050405020304" charset="0"/>
            </a:endParaRPr>
          </a:p>
        </p:txBody>
      </p:sp>
      <p:pic>
        <p:nvPicPr>
          <p:cNvPr id="5" name="Content Placeholder 4" descr="Schematic Diagram"/>
          <p:cNvPicPr>
            <a:picLocks noChangeAspect="1"/>
          </p:cNvPicPr>
          <p:nvPr>
            <p:ph sz="half" idx="1"/>
          </p:nvPr>
        </p:nvPicPr>
        <p:blipFill>
          <a:blip r:embed="rId1"/>
          <a:stretch>
            <a:fillRect/>
          </a:stretch>
        </p:blipFill>
        <p:spPr>
          <a:xfrm>
            <a:off x="847090" y="1192530"/>
            <a:ext cx="10594340" cy="5182870"/>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Interaction  Diagram :</a:t>
            </a:r>
            <a:endParaRPr lang="en-US" b="1" u="sng"/>
          </a:p>
        </p:txBody>
      </p:sp>
      <p:pic>
        <p:nvPicPr>
          <p:cNvPr id="5" name="Content Placeholder 4" descr="interaction diagram"/>
          <p:cNvPicPr>
            <a:picLocks noChangeAspect="1"/>
          </p:cNvPicPr>
          <p:nvPr>
            <p:ph sz="half" idx="1"/>
          </p:nvPr>
        </p:nvPicPr>
        <p:blipFill>
          <a:blip r:embed="rId1"/>
          <a:stretch>
            <a:fillRect/>
          </a:stretch>
        </p:blipFill>
        <p:spPr>
          <a:xfrm>
            <a:off x="884555" y="953770"/>
            <a:ext cx="10420350" cy="5638800"/>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latin typeface="Times New Roman" panose="02020603050405020304" charset="0"/>
                <a:cs typeface="Times New Roman" panose="02020603050405020304" charset="0"/>
              </a:rPr>
              <a:t>Control  Flow  Diagram</a:t>
            </a:r>
            <a:endParaRPr lang="en-US" b="1" u="sng">
              <a:latin typeface="Times New Roman" panose="02020603050405020304" charset="0"/>
              <a:cs typeface="Times New Roman" panose="02020603050405020304" charset="0"/>
            </a:endParaRPr>
          </a:p>
        </p:txBody>
      </p:sp>
      <p:pic>
        <p:nvPicPr>
          <p:cNvPr id="5" name="Content Placeholder 4" descr="Control Flow Diagram"/>
          <p:cNvPicPr>
            <a:picLocks noChangeAspect="1"/>
          </p:cNvPicPr>
          <p:nvPr>
            <p:ph sz="half" idx="1"/>
          </p:nvPr>
        </p:nvPicPr>
        <p:blipFill>
          <a:blip r:embed="rId1"/>
          <a:stretch>
            <a:fillRect/>
          </a:stretch>
        </p:blipFill>
        <p:spPr>
          <a:xfrm>
            <a:off x="941705" y="1054100"/>
            <a:ext cx="10360660" cy="5571490"/>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latin typeface="Times New Roman" panose="02020603050405020304" charset="0"/>
                <a:cs typeface="Times New Roman" panose="02020603050405020304" charset="0"/>
              </a:rPr>
              <a:t>CONCLUSION</a:t>
            </a:r>
            <a:endParaRPr 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33070" y="1174750"/>
            <a:ext cx="11291570" cy="5207635"/>
          </a:xfrm>
        </p:spPr>
        <p:txBody>
          <a:bodyPr/>
          <a:p>
            <a:pPr marL="0" indent="0" algn="just">
              <a:buNone/>
            </a:pPr>
            <a:r>
              <a:rPr lang="en-IN" altLang="en-US" sz="2200">
                <a:latin typeface="Times New Roman" panose="02020603050405020304" charset="0"/>
                <a:cs typeface="Times New Roman" panose="02020603050405020304" charset="0"/>
                <a:sym typeface="+mn-ea"/>
              </a:rPr>
              <a:t>Back in 1969, Chemical Bank announced that a new form of banking was being launched. Customers were provided with plastic cards designed with a magnetic strip that could be used with a machine built into a wall. Gone were the days of having to stand in line for a teller, or not having money on hand after normal banking hours. Almost everyone has used or at least heard of an ATM. Interestingly some people feel that ATMs are the best thing to happen to the banking world, while other people consider them to be a curse. One of the Major drawbacks of the ATM was the lack of jobs it created. Regardless of what we may think, ATMs have no doubt revolutionized the world and the way we deal in money. For example, how many times have we been out somewhere only to discover that we have no cash and we are out of checks. But just around the corner, there is an ATM. We swipe a card and voila!, we now have cash on hand. In addition to dispensing money, ATMs also make it convenient to deposit money, transfer money, and check balances. All of this, without the hassle of visiting a bank. ATMs can be found in grocery stores, in shopping malls, along roads, in the Buckingham Palace, in airports, in casinos, even on the South Rim of the Grand Canyon, and of course in banks. For these reasons, ATMs are one of the most remarkable inventions of their time.</a:t>
            </a:r>
            <a:endParaRPr lang="en-IN" altLang="en-US" sz="2200">
              <a:latin typeface="Times New Roman" panose="02020603050405020304" charset="0"/>
              <a:cs typeface="Times New Roman" panose="02020603050405020304" charset="0"/>
            </a:endParaRPr>
          </a:p>
          <a:p>
            <a:pPr marL="0" indent="0" algn="just">
              <a:buNone/>
            </a:pP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REFRENCES/BIBLIOGRAPHY</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88290" y="1174750"/>
            <a:ext cx="11525885" cy="5407025"/>
          </a:xfrm>
        </p:spPr>
        <p:txBody>
          <a:bodyPr/>
          <a:p>
            <a:pPr marL="0" indent="0">
              <a:buNone/>
            </a:pPr>
            <a:r>
              <a:rPr lang="en-US" sz="2800" b="1" u="sng">
                <a:latin typeface="Times New Roman" panose="02020603050405020304" charset="0"/>
                <a:cs typeface="Times New Roman" panose="02020603050405020304" charset="0"/>
              </a:rPr>
              <a:t>Some of the sites which have helped us tremedously to complete our project are as follows:</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www.stackoverflow.com</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www.programmingsimplified.com</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www.geeksforgeeks.com</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www.cplusplus.com</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www.programmiz.com</a:t>
            </a:r>
            <a:endParaRPr lang="en-US" sz="2800">
              <a:latin typeface="Times New Roman" panose="02020603050405020304" charset="0"/>
              <a:cs typeface="Times New Roman" panose="02020603050405020304" charset="0"/>
            </a:endParaRPr>
          </a:p>
          <a:p>
            <a:pPr marL="0" indent="0">
              <a:buFont typeface="Wingdings" panose="05000000000000000000" charset="0"/>
              <a:buNone/>
            </a:pPr>
            <a:endParaRPr lang="en-US" sz="2800">
              <a:latin typeface="Times New Roman" panose="02020603050405020304" charset="0"/>
              <a:cs typeface="Times New Roman" panose="02020603050405020304" charset="0"/>
            </a:endParaRPr>
          </a:p>
          <a:p>
            <a:pPr marL="0" indent="0">
              <a:buFont typeface="Wingdings" panose="05000000000000000000" charset="0"/>
              <a:buNone/>
            </a:pPr>
            <a:r>
              <a:rPr lang="en-US" sz="2800" b="1" u="sng">
                <a:latin typeface="Times New Roman" panose="02020603050405020304" charset="0"/>
                <a:cs typeface="Times New Roman" panose="02020603050405020304" charset="0"/>
              </a:rPr>
              <a:t>Text book reference:</a:t>
            </a:r>
            <a:endParaRPr lang="en-US" sz="2800">
              <a:latin typeface="Times New Roman" panose="02020603050405020304" charset="0"/>
              <a:cs typeface="Times New Roman" panose="02020603050405020304" charset="0"/>
            </a:endParaRPr>
          </a:p>
          <a:p>
            <a:pPr>
              <a:buFont typeface="Wingdings" panose="05000000000000000000" charset="0"/>
              <a:buChar char="v"/>
            </a:pPr>
            <a:r>
              <a:rPr lang="en-US" sz="2800">
                <a:latin typeface="Times New Roman" panose="02020603050405020304" charset="0"/>
                <a:cs typeface="Times New Roman" panose="02020603050405020304" charset="0"/>
              </a:rPr>
              <a:t>Object Oriented Programming : E.Balagurusamy (Mc Graw Hill)</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noChangeArrowheads="1"/>
          </p:cNvSpPr>
          <p:nvPr>
            <p:ph type="subTitle" idx="1"/>
          </p:nvPr>
        </p:nvSpPr>
        <p:spPr>
          <a:xfrm>
            <a:off x="626745" y="1289050"/>
            <a:ext cx="10949305" cy="2516505"/>
          </a:xfrm>
        </p:spPr>
        <p:txBody>
          <a:bodyPr/>
          <a:p>
            <a:pPr algn="ctr"/>
            <a:r>
              <a:rPr lang="en-IN" altLang="en-US" sz="11500" b="1" i="1">
                <a:latin typeface="Times New Roman" panose="02020603050405020304" charset="0"/>
                <a:cs typeface="Times New Roman" panose="02020603050405020304" charset="0"/>
              </a:rPr>
              <a:t>Thank You!</a:t>
            </a:r>
            <a:endParaRPr lang="en-IN" altLang="en-US" sz="11500" b="1" i="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400" b="1" u="sng">
                <a:latin typeface="Times New Roman" panose="02020603050405020304" charset="0"/>
                <a:cs typeface="Times New Roman" panose="02020603050405020304" charset="0"/>
              </a:rPr>
              <a:t>S</a:t>
            </a:r>
            <a:r>
              <a:rPr lang="en-US" altLang="en-IN" sz="4400" b="1" u="sng">
                <a:latin typeface="Times New Roman" panose="02020603050405020304" charset="0"/>
                <a:cs typeface="Times New Roman" panose="02020603050405020304" charset="0"/>
              </a:rPr>
              <a:t>UBMITTED  BY:</a:t>
            </a:r>
            <a:endParaRPr lang="en-US" altLang="en-IN" sz="44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73125"/>
            <a:ext cx="10972800" cy="5814060"/>
          </a:xfrm>
        </p:spPr>
        <p:txBody>
          <a:bodyPr/>
          <a:p>
            <a:pPr marL="0" indent="0" algn="just">
              <a:buNone/>
            </a:pPr>
            <a:r>
              <a:rPr lang="en-IN" altLang="en-US">
                <a:latin typeface="Times New Roman" panose="02020603050405020304" charset="0"/>
                <a:cs typeface="Times New Roman" panose="02020603050405020304" charset="0"/>
              </a:rPr>
              <a:t>          </a:t>
            </a:r>
            <a:r>
              <a:rPr lang="en-IN" altLang="en-US" b="1" u="sng">
                <a:latin typeface="Times New Roman" panose="02020603050405020304" charset="0"/>
                <a:cs typeface="Times New Roman" panose="02020603050405020304" charset="0"/>
              </a:rPr>
              <a:t>NAME</a:t>
            </a:r>
            <a:r>
              <a:rPr lang="en-IN" altLang="en-US">
                <a:latin typeface="Times New Roman" panose="02020603050405020304" charset="0"/>
                <a:cs typeface="Times New Roman" panose="02020603050405020304" charset="0"/>
              </a:rPr>
              <a:t>                                                    </a:t>
            </a:r>
            <a:r>
              <a:rPr lang="en-IN" altLang="en-US" b="1" u="sng">
                <a:latin typeface="Times New Roman" panose="02020603050405020304" charset="0"/>
                <a:cs typeface="Times New Roman" panose="02020603050405020304" charset="0"/>
              </a:rPr>
              <a:t>ROLL NO</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1.   Sarveshwar Neogi                                        1828097</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2.   Satyajit Biswal                                             1828098</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3.   Saumya Priyadarshini                                  1828099</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4.   Sayantani Chakroborty                                1828100</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5.   Shambhavi Sharma                                      1828101</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6.   Shiladitya Roy                                             1828102</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7.   Shivam Narayan                                          1828103</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8.   Shreyo Sinharoy                                          1828105</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9.   Shwetaleena Sahoo                                      1828106</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b="1" u="sng">
                <a:latin typeface="Times New Roman" panose="02020603050405020304" charset="0"/>
                <a:cs typeface="Times New Roman" panose="02020603050405020304" charset="0"/>
              </a:rPr>
              <a:t>ACKNOWLEDGEMENT</a:t>
            </a:r>
            <a:endParaRPr lang="en-IN" altLang="en-US" sz="44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58520"/>
            <a:ext cx="10972800" cy="5755005"/>
          </a:xfrm>
        </p:spPr>
        <p:txBody>
          <a:bodyPr/>
          <a:p>
            <a:pPr marL="0" indent="0" algn="just">
              <a:buNone/>
            </a:pPr>
            <a:r>
              <a:rPr lang="en-IN" altLang="en-US" sz="2800">
                <a:latin typeface="Times New Roman" panose="02020603050405020304" charset="0"/>
                <a:cs typeface="Times New Roman" panose="02020603050405020304" charset="0"/>
              </a:rPr>
              <a:t> It is a great pleasure for us to acknowledge all those who have contributed towards the conception, nurturing, and completion of this project, on </a:t>
            </a:r>
            <a:endParaRPr lang="en-IN" altLang="en-US" sz="2800">
              <a:latin typeface="Times New Roman" panose="02020603050405020304" charset="0"/>
              <a:cs typeface="Times New Roman" panose="02020603050405020304" charset="0"/>
            </a:endParaRPr>
          </a:p>
          <a:p>
            <a:pPr marL="0" indent="0" algn="just">
              <a:buNone/>
            </a:pPr>
            <a:r>
              <a:rPr lang="en-IN" altLang="en-US" sz="2800" b="1" u="sng">
                <a:latin typeface="Times New Roman" panose="02020603050405020304" charset="0"/>
                <a:cs typeface="Times New Roman" panose="02020603050405020304" charset="0"/>
              </a:rPr>
              <a:t>ATM Management System</a:t>
            </a:r>
            <a:r>
              <a:rPr lang="en-IN" altLang="en-US" sz="2800" u="sng">
                <a:latin typeface="Times New Roman" panose="02020603050405020304" charset="0"/>
                <a:cs typeface="Times New Roman" panose="02020603050405020304" charset="0"/>
              </a:rPr>
              <a:t>.</a:t>
            </a:r>
            <a:endParaRPr lang="en-IN" altLang="en-US" u="sng">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 Many guides have contributed to the successful completion of this project. We would like to express our profound gratitude to each one of them.</a:t>
            </a: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We are grateful to our Dept.,</a:t>
            </a:r>
            <a:r>
              <a:rPr lang="en-US" altLang="en-IN" sz="2800" b="1">
                <a:latin typeface="Times New Roman" panose="02020603050405020304" charset="0"/>
                <a:cs typeface="Times New Roman" panose="02020603050405020304" charset="0"/>
              </a:rPr>
              <a:t>'School of Computer Engineering'</a:t>
            </a:r>
            <a:r>
              <a:rPr lang="en-IN" altLang="en-US" sz="2800">
                <a:latin typeface="Times New Roman" panose="02020603050405020304" charset="0"/>
                <a:cs typeface="Times New Roman" panose="02020603050405020304" charset="0"/>
              </a:rPr>
              <a:t> which provided us an opportunity to prepare this project in our 3rd semester, which helped us develop our coding and analyzing skills. </a:t>
            </a: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We would like to thank our parents &amp; friends for giving us their tireless support through thick and thin. Our special thanks to our teacher </a:t>
            </a:r>
            <a:endParaRPr lang="en-IN" altLang="en-US" sz="2800">
              <a:latin typeface="Times New Roman" panose="02020603050405020304" charset="0"/>
              <a:cs typeface="Times New Roman" panose="02020603050405020304" charset="0"/>
            </a:endParaRPr>
          </a:p>
          <a:p>
            <a:pPr marL="0" indent="0" algn="just">
              <a:buNone/>
            </a:pPr>
            <a:r>
              <a:rPr lang="en-IN" altLang="en-US" sz="2800" b="1">
                <a:latin typeface="Times New Roman" panose="02020603050405020304" charset="0"/>
                <a:cs typeface="Times New Roman" panose="02020603050405020304" charset="0"/>
              </a:rPr>
              <a:t>Mr. Mahendra Kumar Gourisaria</a:t>
            </a:r>
            <a:r>
              <a:rPr lang="en-IN" altLang="en-US" sz="2800">
                <a:latin typeface="Times New Roman" panose="02020603050405020304" charset="0"/>
                <a:cs typeface="Times New Roman" panose="02020603050405020304" charset="0"/>
              </a:rPr>
              <a:t> who gave us his expert guidance, whenever necessary.</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0050" y="100965"/>
            <a:ext cx="11414760" cy="705485"/>
          </a:xfrm>
        </p:spPr>
        <p:txBody>
          <a:bodyPr/>
          <a:p>
            <a:r>
              <a:rPr lang="en-IN" altLang="en-US" sz="4400" u="sng">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sym typeface="+mn-ea"/>
              </a:rPr>
              <a:t>Characteristics of Object Oriented Programming</a:t>
            </a:r>
            <a:endParaRPr lang="en-IN" altLang="en-US" sz="4400" u="sng">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marL="0" indent="0">
              <a:buNone/>
            </a:pPr>
            <a:endParaRPr lang="en-IN" altLang="en-US"/>
          </a:p>
          <a:p>
            <a:pPr marL="0" indent="0">
              <a:buNone/>
            </a:pPr>
            <a:endParaRPr lang="en-IN" altLang="en-US"/>
          </a:p>
        </p:txBody>
      </p:sp>
      <p:pic>
        <p:nvPicPr>
          <p:cNvPr id="4" name="Content Placeholder 3"/>
          <p:cNvPicPr>
            <a:picLocks noChangeAspect="1"/>
          </p:cNvPicPr>
          <p:nvPr>
            <p:ph sz="half" idx="4294967295"/>
          </p:nvPr>
        </p:nvPicPr>
        <p:blipFill>
          <a:blip r:embed="rId1"/>
          <a:stretch>
            <a:fillRect/>
          </a:stretch>
        </p:blipFill>
        <p:spPr>
          <a:xfrm>
            <a:off x="962660" y="1174115"/>
            <a:ext cx="10051415" cy="5375275"/>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latin typeface="Times New Roman" panose="02020603050405020304" charset="0"/>
                <a:cs typeface="Times New Roman" panose="02020603050405020304" charset="0"/>
              </a:rPr>
              <a:t>Why  C++ ?</a:t>
            </a:r>
            <a:endParaRPr lang="en-US" sz="4000"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77190" y="1174750"/>
            <a:ext cx="5826760" cy="5162550"/>
          </a:xfrm>
        </p:spPr>
        <p:txBody>
          <a:bodyPr/>
          <a:p>
            <a:r>
              <a:rPr lang="en-US" sz="2000">
                <a:latin typeface="Times New Roman" panose="02020603050405020304" charset="0"/>
                <a:cs typeface="Times New Roman" panose="02020603050405020304" charset="0"/>
              </a:rPr>
              <a:t>The simple context of C++ gives an appeal to programmers, who are eager to learn a new programming language.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language treats the uppercase and lowercase characters in a different manner. For instance, the meaning of the keyword ‘cout’ changes if we write it as ‘Cout’ or “COUT”.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C++ is a compiler based language and hence it is relatively faster.</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C++ programming language offers a library full of in-built functions. These functions can be accessed by including suitable header files.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 is compiler-based, hence it is much faster than other programming languages like Python and Java that are interpreter-based.</a:t>
            </a:r>
            <a:endParaRPr lang="en-US" sz="2000">
              <a:latin typeface="Times New Roman" panose="02020603050405020304" charset="0"/>
              <a:cs typeface="Times New Roman" panose="02020603050405020304" charset="0"/>
            </a:endParaRPr>
          </a:p>
        </p:txBody>
      </p:sp>
      <p:pic>
        <p:nvPicPr>
          <p:cNvPr id="12" name="Content Placeholder 11"/>
          <p:cNvPicPr>
            <a:picLocks noChangeAspect="1"/>
          </p:cNvPicPr>
          <p:nvPr>
            <p:ph sz="half" idx="2"/>
          </p:nvPr>
        </p:nvPicPr>
        <p:blipFill>
          <a:blip r:embed="rId1"/>
          <a:stretch>
            <a:fillRect/>
          </a:stretch>
        </p:blipFill>
        <p:spPr>
          <a:xfrm>
            <a:off x="6621145" y="1400175"/>
            <a:ext cx="5266055" cy="4810760"/>
          </a:xfrm>
          <a:prstGeom prst="rect">
            <a:avLst/>
          </a:prstGeom>
          <a:noFill/>
          <a:ln w="9525">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b="1" u="sng">
                <a:latin typeface="Times New Roman" panose="02020603050405020304" charset="0"/>
                <a:cs typeface="Times New Roman" panose="02020603050405020304" charset="0"/>
              </a:rPr>
              <a:t>INTRODUCTION</a:t>
            </a:r>
            <a:endParaRPr lang="en-IN" altLang="en-US" sz="4400"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44805" y="1174750"/>
            <a:ext cx="5649595" cy="5107940"/>
          </a:xfrm>
        </p:spPr>
        <p:txBody>
          <a:bodyPr/>
          <a:p>
            <a:pPr marL="0" indent="0">
              <a:buNone/>
            </a:pPr>
            <a:r>
              <a:rPr lang="en-IN" altLang="en-US" sz="2000" b="1">
                <a:latin typeface="Times New Roman" panose="02020603050405020304" charset="0"/>
                <a:cs typeface="Times New Roman" panose="02020603050405020304" charset="0"/>
              </a:rPr>
              <a:t>An automated teller machine (ATM)</a:t>
            </a:r>
            <a:r>
              <a:rPr lang="en-IN" altLang="en-US" sz="2000">
                <a:latin typeface="Times New Roman" panose="02020603050405020304" charset="0"/>
                <a:cs typeface="Times New Roman" panose="02020603050405020304" charset="0"/>
              </a:rPr>
              <a:t> or</a:t>
            </a:r>
            <a:r>
              <a:rPr lang="en-IN" altLang="en-US" sz="2000" b="1">
                <a:latin typeface="Times New Roman" panose="02020603050405020304" charset="0"/>
                <a:cs typeface="Times New Roman" panose="02020603050405020304" charset="0"/>
              </a:rPr>
              <a:t> automatic banking machine (ABM)</a:t>
            </a:r>
            <a:r>
              <a:rPr lang="en-IN" altLang="en-US" sz="2000">
                <a:latin typeface="Times New Roman" panose="02020603050405020304" charset="0"/>
                <a:cs typeface="Times New Roman" panose="02020603050405020304" charset="0"/>
              </a:rPr>
              <a:t> is a computerised telecommunications device that provides the clients of a financial institution with access to financial transactions in a public space without the need for a cashier, human clerk or bank teller. On most modern ATMs, the customer is identified by inserting a plastic ATM card with a magnetic strip or a plastic smart card with a chip, that contains a unique card number and some security information such as an expiration date or CVVC (CVV). Authentication is provided by the customer entering a personal identification number (PIN).The main purpose of the ATM division and information service is to provide the customers financial flexibility, worldwide acceptance and round-the clock convenience.</a:t>
            </a:r>
            <a:endParaRPr lang="en-IN" alt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469380" y="1240790"/>
            <a:ext cx="5227320" cy="518985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315" y="161925"/>
            <a:ext cx="10972800" cy="582613"/>
          </a:xfrm>
        </p:spPr>
        <p:txBody>
          <a:bodyPr/>
          <a:p>
            <a:r>
              <a:rPr lang="en-IN" altLang="en-US" sz="4400" b="1" u="sng">
                <a:latin typeface="Times New Roman" panose="02020603050405020304" charset="0"/>
                <a:cs typeface="Times New Roman" panose="02020603050405020304" charset="0"/>
              </a:rPr>
              <a:t>Architecture of ATM Management System</a:t>
            </a:r>
            <a:endParaRPr lang="en-IN" altLang="en-US" sz="4400" b="1" u="sng">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1790065" y="857250"/>
            <a:ext cx="9416415" cy="584200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b="1" u="sng" cap="all">
                <a:solidFill>
                  <a:schemeClr val="bg1"/>
                </a:solidFill>
                <a:uFillTx/>
                <a:latin typeface="Times New Roman" panose="02020603050405020304" charset="0"/>
                <a:cs typeface="Times New Roman" panose="02020603050405020304" charset="0"/>
              </a:rPr>
              <a:t>Purpos</a:t>
            </a:r>
            <a:r>
              <a:rPr lang="en-US" altLang="en-IN" sz="4400" b="1" u="sng" cap="all">
                <a:solidFill>
                  <a:schemeClr val="bg1"/>
                </a:solidFill>
                <a:uFillTx/>
                <a:latin typeface="Times New Roman" panose="02020603050405020304" charset="0"/>
                <a:cs typeface="Times New Roman" panose="02020603050405020304" charset="0"/>
              </a:rPr>
              <a:t>e  </a:t>
            </a:r>
            <a:r>
              <a:rPr lang="en-IN" altLang="en-US" sz="4400" b="1" u="sng" cap="all">
                <a:solidFill>
                  <a:schemeClr val="bg1"/>
                </a:solidFill>
                <a:uFillTx/>
                <a:latin typeface="Times New Roman" panose="02020603050405020304" charset="0"/>
                <a:cs typeface="Times New Roman" panose="02020603050405020304" charset="0"/>
              </a:rPr>
              <a:t> of    ATM</a:t>
            </a:r>
            <a:endParaRPr lang="en-IN" altLang="en-US" sz="4400" b="1" u="sng" cap="all">
              <a:solidFill>
                <a:schemeClr val="bg1"/>
              </a:solidFill>
              <a:uFillTx/>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16330"/>
            <a:ext cx="10972800" cy="5542280"/>
          </a:xfrm>
        </p:spPr>
        <p:txBody>
          <a:bodyPr/>
          <a:p>
            <a:pPr marL="0" indent="0">
              <a:buNone/>
            </a:pPr>
            <a:r>
              <a:rPr lang="en-IN" altLang="en-US" sz="2800">
                <a:latin typeface="Times New Roman" panose="02020603050405020304" charset="0"/>
                <a:cs typeface="Times New Roman" panose="02020603050405020304" charset="0"/>
              </a:rPr>
              <a:t>ATM management system is a centralized monitoring unit, involved in strategic planning and implementation of ATM services so as to manage, monitor, and register ATM events. The system is liable to monitor the surveillance of the machine, and detecting and removing errors at a very short notice.</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Instant Balance enquiry.</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Printing of Transaction list.</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Change of Pin.</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Cash Withdrawal.</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Cash deposit.</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Bill payment.</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cap="all">
                <a:solidFill>
                  <a:schemeClr val="bg1"/>
                </a:solidFill>
                <a:uFillTx/>
                <a:latin typeface="Times New Roman" panose="02020603050405020304" charset="0"/>
                <a:cs typeface="Times New Roman" panose="02020603050405020304" charset="0"/>
              </a:rPr>
              <a:t>Use  Case  Diagram:</a:t>
            </a:r>
            <a:endParaRPr lang="en-US" b="1" u="sng" cap="all">
              <a:solidFill>
                <a:schemeClr val="bg1"/>
              </a:solidFill>
              <a:uFillTx/>
              <a:latin typeface="Times New Roman" panose="02020603050405020304" charset="0"/>
              <a:cs typeface="Times New Roman" panose="02020603050405020304" charset="0"/>
            </a:endParaRPr>
          </a:p>
        </p:txBody>
      </p:sp>
      <p:pic>
        <p:nvPicPr>
          <p:cNvPr id="5" name="Content Placeholder 4" descr="Use Case Diagram"/>
          <p:cNvPicPr>
            <a:picLocks noChangeAspect="1"/>
          </p:cNvPicPr>
          <p:nvPr>
            <p:ph sz="half" idx="1"/>
          </p:nvPr>
        </p:nvPicPr>
        <p:blipFill>
          <a:blip r:embed="rId1"/>
          <a:stretch>
            <a:fillRect/>
          </a:stretch>
        </p:blipFill>
        <p:spPr>
          <a:xfrm>
            <a:off x="977265" y="1121410"/>
            <a:ext cx="10190480" cy="5400675"/>
          </a:xfrm>
          <a:prstGeom prst="rect">
            <a:avLst/>
          </a:prstGeom>
          <a:ln>
            <a:solidFill>
              <a:schemeClr val="tx1"/>
            </a:solidFill>
          </a:ln>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5273</Words>
  <Application>WPS Presentation</Application>
  <PresentationFormat>Widescreen</PresentationFormat>
  <Paragraphs>88</Paragraphs>
  <Slides>16</Slides>
  <Notes>0</Notes>
  <HiddenSlides>0</HiddenSlides>
  <MMClips>0</MMClips>
  <ScaleCrop>false</ScaleCrop>
  <HeadingPairs>
    <vt:vector size="6" baseType="variant">
      <vt:variant>
        <vt:lpstr>已用的字体</vt:lpstr>
      </vt:variant>
      <vt:variant>
        <vt:i4>48</vt:i4>
      </vt:variant>
      <vt:variant>
        <vt:lpstr>主题</vt:lpstr>
      </vt:variant>
      <vt:variant>
        <vt:i4>1</vt:i4>
      </vt:variant>
      <vt:variant>
        <vt:lpstr>幻灯片标题</vt:lpstr>
      </vt:variant>
      <vt:variant>
        <vt:i4>16</vt:i4>
      </vt:variant>
    </vt:vector>
  </HeadingPairs>
  <TitlesOfParts>
    <vt:vector size="65" baseType="lpstr">
      <vt:lpstr>Arial</vt:lpstr>
      <vt:lpstr>SimSun</vt:lpstr>
      <vt:lpstr>Wingdings</vt:lpstr>
      <vt:lpstr>Wingdings</vt:lpstr>
      <vt:lpstr>Microsoft YaHei</vt:lpstr>
      <vt:lpstr>Arial Unicode MS</vt:lpstr>
      <vt:lpstr>Calibri</vt:lpstr>
      <vt:lpstr>Stencil</vt:lpstr>
      <vt:lpstr>Felix Titling</vt:lpstr>
      <vt:lpstr>Arial Rounded MT Bold</vt:lpstr>
      <vt:lpstr>Segoe Print</vt:lpstr>
      <vt:lpstr>Malgun Gothic</vt:lpstr>
      <vt:lpstr>Microsoft JhengHei</vt:lpstr>
      <vt:lpstr>Microsoft YaHei Light</vt:lpstr>
      <vt:lpstr>MS Gothic</vt:lpstr>
      <vt:lpstr>Yu Gothic Light</vt:lpstr>
      <vt:lpstr>AIGDT</vt:lpstr>
      <vt:lpstr>Algerian</vt:lpstr>
      <vt:lpstr>Times New Roman</vt:lpstr>
      <vt:lpstr>Tempus Sans ITC</vt:lpstr>
      <vt:lpstr>TechnicBold</vt:lpstr>
      <vt:lpstr>TechnicLite</vt:lpstr>
      <vt:lpstr>Tw Cen MT</vt:lpstr>
      <vt:lpstr>Tw Cen MT Condensed</vt:lpstr>
      <vt:lpstr>Trebuchet MS</vt:lpstr>
      <vt:lpstr>Nirmala UI Semilight</vt:lpstr>
      <vt:lpstr>Nirmala UI</vt:lpstr>
      <vt:lpstr>MV Boli</vt:lpstr>
      <vt:lpstr>MS Outlook</vt:lpstr>
      <vt:lpstr>Monotype Corsiva</vt:lpstr>
      <vt:lpstr>MS Reference Sans Serif</vt:lpstr>
      <vt:lpstr>OCR A Extended</vt:lpstr>
      <vt:lpstr>Lucida Sans Unicode</vt:lpstr>
      <vt:lpstr>Lucida Sans Typewriter</vt:lpstr>
      <vt:lpstr>Lucida Sans</vt:lpstr>
      <vt:lpstr>Lucida Handwriting</vt:lpstr>
      <vt:lpstr>Lucida Fax</vt:lpstr>
      <vt:lpstr>Lucida Console</vt:lpstr>
      <vt:lpstr>Lucida Calligraphy</vt:lpstr>
      <vt:lpstr>Lucida Bright</vt:lpstr>
      <vt:lpstr>Leelawadee UI Semilight</vt:lpstr>
      <vt:lpstr>Kunstler Script</vt:lpstr>
      <vt:lpstr>Juice ITC</vt:lpstr>
      <vt:lpstr>Kristen ITC</vt:lpstr>
      <vt:lpstr>Jokerman</vt:lpstr>
      <vt:lpstr>Eras Medium ITC</vt:lpstr>
      <vt:lpstr>Corbel</vt:lpstr>
      <vt:lpstr>Complex</vt:lpstr>
      <vt:lpstr>Communications and Dialogues</vt:lpstr>
      <vt:lpstr>ATM MANAGEMENT SYSTEM</vt:lpstr>
      <vt:lpstr>Submitted by:</vt:lpstr>
      <vt:lpstr>ACKNOWLEDGEMENT</vt:lpstr>
      <vt:lpstr>Characteristics of Object Oriented Programming</vt:lpstr>
      <vt:lpstr>PowerPoint 演示文稿</vt:lpstr>
      <vt:lpstr>INTRODUCTION</vt:lpstr>
      <vt:lpstr>Architecture of ATM Management System</vt:lpstr>
      <vt:lpstr>Purpose of ATM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MANAGEMENT SYSTEM</dc:title>
  <dc:creator>KIIT</dc:creator>
  <cp:lastModifiedBy>KIIT</cp:lastModifiedBy>
  <cp:revision>39</cp:revision>
  <dcterms:created xsi:type="dcterms:W3CDTF">2019-09-15T07:55:00Z</dcterms:created>
  <dcterms:modified xsi:type="dcterms:W3CDTF">2019-09-23T16:01:50Z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