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80" r:id="rId25"/>
    <p:sldId id="278" r:id="rId26"/>
    <p:sldId id="281" r:id="rId27"/>
    <p:sldId id="282" r:id="rId28"/>
    <p:sldId id="286"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2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5407C-4F0B-49E8-A280-1EBC6D5C2CDF}" type="datetimeFigureOut">
              <a:rPr lang="tr-TR" smtClean="0"/>
              <a:t>10.09.2020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E652B-9533-4D75-BAB4-05335C37A621}" type="slidenum">
              <a:rPr lang="tr-TR" smtClean="0"/>
              <a:t>‹#›</a:t>
            </a:fld>
            <a:endParaRPr lang="tr-TR"/>
          </a:p>
        </p:txBody>
      </p:sp>
    </p:spTree>
    <p:extLst>
      <p:ext uri="{BB962C8B-B14F-4D97-AF65-F5344CB8AC3E}">
        <p14:creationId xmlns:p14="http://schemas.microsoft.com/office/powerpoint/2010/main" val="134138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43E652B-9533-4D75-BAB4-05335C37A621}" type="slidenum">
              <a:rPr lang="tr-TR" smtClean="0"/>
              <a:t>12</a:t>
            </a:fld>
            <a:endParaRPr lang="tr-TR"/>
          </a:p>
        </p:txBody>
      </p:sp>
    </p:spTree>
    <p:extLst>
      <p:ext uri="{BB962C8B-B14F-4D97-AF65-F5344CB8AC3E}">
        <p14:creationId xmlns:p14="http://schemas.microsoft.com/office/powerpoint/2010/main" val="319043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67B5EFE-3113-4AA7-8248-47543E8B7F6B}"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77D57A-051F-483F-B255-CF455426FC20}"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79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67B5EFE-3113-4AA7-8248-47543E8B7F6B}"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77D57A-051F-483F-B255-CF455426FC20}" type="slidenum">
              <a:rPr lang="tr-TR" smtClean="0"/>
              <a:t>‹#›</a:t>
            </a:fld>
            <a:endParaRPr lang="tr-TR"/>
          </a:p>
        </p:txBody>
      </p:sp>
    </p:spTree>
    <p:extLst>
      <p:ext uri="{BB962C8B-B14F-4D97-AF65-F5344CB8AC3E}">
        <p14:creationId xmlns:p14="http://schemas.microsoft.com/office/powerpoint/2010/main" val="191467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67B5EFE-3113-4AA7-8248-47543E8B7F6B}"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77D57A-051F-483F-B255-CF455426FC20}" type="slidenum">
              <a:rPr lang="tr-TR" smtClean="0"/>
              <a:t>‹#›</a:t>
            </a:fld>
            <a:endParaRPr lang="tr-TR"/>
          </a:p>
        </p:txBody>
      </p:sp>
    </p:spTree>
    <p:extLst>
      <p:ext uri="{BB962C8B-B14F-4D97-AF65-F5344CB8AC3E}">
        <p14:creationId xmlns:p14="http://schemas.microsoft.com/office/powerpoint/2010/main" val="210789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67B5EFE-3113-4AA7-8248-47543E8B7F6B}"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77D57A-051F-483F-B255-CF455426FC20}" type="slidenum">
              <a:rPr lang="tr-TR" smtClean="0"/>
              <a:t>‹#›</a:t>
            </a:fld>
            <a:endParaRPr lang="tr-TR"/>
          </a:p>
        </p:txBody>
      </p:sp>
    </p:spTree>
    <p:extLst>
      <p:ext uri="{BB962C8B-B14F-4D97-AF65-F5344CB8AC3E}">
        <p14:creationId xmlns:p14="http://schemas.microsoft.com/office/powerpoint/2010/main" val="47345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67B5EFE-3113-4AA7-8248-47543E8B7F6B}"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77D57A-051F-483F-B255-CF455426FC20}"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50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67B5EFE-3113-4AA7-8248-47543E8B7F6B}" type="datetimeFigureOut">
              <a:rPr lang="tr-TR" smtClean="0"/>
              <a:t>10.09.2020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577D57A-051F-483F-B255-CF455426FC20}" type="slidenum">
              <a:rPr lang="tr-TR" smtClean="0"/>
              <a:t>‹#›</a:t>
            </a:fld>
            <a:endParaRPr lang="tr-TR"/>
          </a:p>
        </p:txBody>
      </p:sp>
    </p:spTree>
    <p:extLst>
      <p:ext uri="{BB962C8B-B14F-4D97-AF65-F5344CB8AC3E}">
        <p14:creationId xmlns:p14="http://schemas.microsoft.com/office/powerpoint/2010/main" val="305112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67B5EFE-3113-4AA7-8248-47543E8B7F6B}" type="datetimeFigureOut">
              <a:rPr lang="tr-TR" smtClean="0"/>
              <a:t>10.09.2020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577D57A-051F-483F-B255-CF455426FC20}" type="slidenum">
              <a:rPr lang="tr-TR" smtClean="0"/>
              <a:t>‹#›</a:t>
            </a:fld>
            <a:endParaRPr lang="tr-TR"/>
          </a:p>
        </p:txBody>
      </p:sp>
    </p:spTree>
    <p:extLst>
      <p:ext uri="{BB962C8B-B14F-4D97-AF65-F5344CB8AC3E}">
        <p14:creationId xmlns:p14="http://schemas.microsoft.com/office/powerpoint/2010/main" val="344633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67B5EFE-3113-4AA7-8248-47543E8B7F6B}" type="datetimeFigureOut">
              <a:rPr lang="tr-TR" smtClean="0"/>
              <a:t>10.09.2020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577D57A-051F-483F-B255-CF455426FC20}" type="slidenum">
              <a:rPr lang="tr-TR" smtClean="0"/>
              <a:t>‹#›</a:t>
            </a:fld>
            <a:endParaRPr lang="tr-TR"/>
          </a:p>
        </p:txBody>
      </p:sp>
    </p:spTree>
    <p:extLst>
      <p:ext uri="{BB962C8B-B14F-4D97-AF65-F5344CB8AC3E}">
        <p14:creationId xmlns:p14="http://schemas.microsoft.com/office/powerpoint/2010/main" val="241954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7B5EFE-3113-4AA7-8248-47543E8B7F6B}" type="datetimeFigureOut">
              <a:rPr lang="tr-TR" smtClean="0"/>
              <a:t>10.09.2020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7577D57A-051F-483F-B255-CF455426FC20}" type="slidenum">
              <a:rPr lang="tr-TR" smtClean="0"/>
              <a:t>‹#›</a:t>
            </a:fld>
            <a:endParaRPr lang="tr-TR"/>
          </a:p>
        </p:txBody>
      </p:sp>
    </p:spTree>
    <p:extLst>
      <p:ext uri="{BB962C8B-B14F-4D97-AF65-F5344CB8AC3E}">
        <p14:creationId xmlns:p14="http://schemas.microsoft.com/office/powerpoint/2010/main" val="123677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7B5EFE-3113-4AA7-8248-47543E8B7F6B}" type="datetimeFigureOut">
              <a:rPr lang="tr-TR" smtClean="0"/>
              <a:t>10.09.2020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77D57A-051F-483F-B255-CF455426FC20}" type="slidenum">
              <a:rPr lang="tr-TR" smtClean="0"/>
              <a:t>‹#›</a:t>
            </a:fld>
            <a:endParaRPr lang="tr-TR"/>
          </a:p>
        </p:txBody>
      </p:sp>
    </p:spTree>
    <p:extLst>
      <p:ext uri="{BB962C8B-B14F-4D97-AF65-F5344CB8AC3E}">
        <p14:creationId xmlns:p14="http://schemas.microsoft.com/office/powerpoint/2010/main" val="313635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lvl1pPr>
              <a:defRPr>
                <a:solidFill>
                  <a:schemeClr val="tx2"/>
                </a:solidFill>
              </a:defRPr>
            </a:lvl1pPr>
          </a:lstStyle>
          <a:p>
            <a:fld id="{767B5EFE-3113-4AA7-8248-47543E8B7F6B}" type="datetimeFigureOut">
              <a:rPr lang="tr-TR" smtClean="0"/>
              <a:t>10.09.2020</a:t>
            </a:fld>
            <a:endParaRPr lang="tr-T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77D57A-051F-483F-B255-CF455426FC20}" type="slidenum">
              <a:rPr lang="tr-TR" smtClean="0"/>
              <a:t>‹#›</a:t>
            </a:fld>
            <a:endParaRPr lang="tr-TR"/>
          </a:p>
        </p:txBody>
      </p:sp>
    </p:spTree>
    <p:extLst>
      <p:ext uri="{BB962C8B-B14F-4D97-AF65-F5344CB8AC3E}">
        <p14:creationId xmlns:p14="http://schemas.microsoft.com/office/powerpoint/2010/main" val="172283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7B5EFE-3113-4AA7-8248-47543E8B7F6B}" type="datetimeFigureOut">
              <a:rPr lang="tr-TR" smtClean="0"/>
              <a:t>10.09.2020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77D57A-051F-483F-B255-CF455426FC20}"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72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     PYTHON HAFTA 11</a:t>
            </a:r>
            <a:br>
              <a:rPr lang="tr-TR" dirty="0" smtClean="0"/>
            </a:b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150690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split</a:t>
            </a:r>
            <a:r>
              <a:rPr lang="tr-TR" dirty="0"/>
              <a:t>(), </a:t>
            </a:r>
            <a:r>
              <a:rPr lang="tr-TR" dirty="0" err="1"/>
              <a:t>rsplit</a:t>
            </a:r>
            <a:r>
              <a:rPr lang="tr-TR" dirty="0"/>
              <a:t>(), </a:t>
            </a:r>
            <a:r>
              <a:rPr lang="tr-TR" dirty="0" err="1"/>
              <a:t>splitlines</a:t>
            </a:r>
            <a:r>
              <a:rPr lang="tr-TR" dirty="0" smtClean="0"/>
              <a:t>()</a:t>
            </a:r>
            <a:r>
              <a:rPr lang="tr-TR" dirty="0"/>
              <a:t/>
            </a:r>
            <a:br>
              <a:rPr lang="tr-TR" dirty="0"/>
            </a:br>
            <a:endParaRPr lang="tr-TR" dirty="0"/>
          </a:p>
        </p:txBody>
      </p:sp>
      <p:sp>
        <p:nvSpPr>
          <p:cNvPr id="3" name="İçerik Yer Tutucusu 2"/>
          <p:cNvSpPr>
            <a:spLocks noGrp="1"/>
          </p:cNvSpPr>
          <p:nvPr>
            <p:ph idx="1"/>
          </p:nvPr>
        </p:nvSpPr>
        <p:spPr/>
        <p:txBody>
          <a:bodyPr>
            <a:normAutofit fontScale="85000" lnSpcReduction="20000"/>
          </a:bodyPr>
          <a:lstStyle/>
          <a:p>
            <a:r>
              <a:rPr lang="tr-TR" dirty="0"/>
              <a:t>Şimdi size şöyle bir soru sorduğumu düşünün: Acaba aşağıdaki karakter dizisinde yer alan bütün kelimelerin ilk harfini nasıl alırız?</a:t>
            </a:r>
          </a:p>
          <a:p>
            <a:endParaRPr lang="tr-TR" dirty="0"/>
          </a:p>
          <a:p>
            <a:r>
              <a:rPr lang="tr-TR" dirty="0"/>
              <a:t>&gt;&gt;&gt; </a:t>
            </a:r>
            <a:r>
              <a:rPr lang="tr-TR" dirty="0" err="1"/>
              <a:t>kardiz</a:t>
            </a:r>
            <a:r>
              <a:rPr lang="tr-TR" dirty="0"/>
              <a:t> = "İstanbul Büyükşehir Belediyesi"</a:t>
            </a:r>
          </a:p>
          <a:p>
            <a:r>
              <a:rPr lang="tr-TR" dirty="0"/>
              <a:t>Yani diyorum ki burada “İBB” gibi bir çıktıyı nasıl elde ederiz?</a:t>
            </a:r>
          </a:p>
          <a:p>
            <a:endParaRPr lang="tr-TR" dirty="0"/>
          </a:p>
          <a:p>
            <a:r>
              <a:rPr lang="tr-TR" dirty="0"/>
              <a:t>Sadece bu karakter dizisi söz konusu ise, elbette karakter dizilerinin dilimlenme özelliğinden yararlanarak, </a:t>
            </a:r>
            <a:r>
              <a:rPr lang="tr-TR" dirty="0" err="1"/>
              <a:t>kardiz</a:t>
            </a:r>
            <a:r>
              <a:rPr lang="tr-TR" dirty="0"/>
              <a:t> değişkeni içindeki “İ”, “B”, ve “B” harflerini tek tek alabiliriz:</a:t>
            </a:r>
          </a:p>
          <a:p>
            <a:endParaRPr lang="tr-TR" dirty="0"/>
          </a:p>
          <a:p>
            <a:r>
              <a:rPr lang="tr-TR" dirty="0"/>
              <a:t>&gt;&gt;&gt; </a:t>
            </a:r>
            <a:r>
              <a:rPr lang="tr-TR" dirty="0" err="1"/>
              <a:t>print</a:t>
            </a:r>
            <a:r>
              <a:rPr lang="tr-TR" dirty="0"/>
              <a:t>(</a:t>
            </a:r>
            <a:r>
              <a:rPr lang="tr-TR" dirty="0" err="1"/>
              <a:t>kardiz</a:t>
            </a:r>
            <a:r>
              <a:rPr lang="tr-TR" dirty="0"/>
              <a:t>[0], </a:t>
            </a:r>
            <a:r>
              <a:rPr lang="tr-TR" dirty="0" err="1"/>
              <a:t>kardiz</a:t>
            </a:r>
            <a:r>
              <a:rPr lang="tr-TR" dirty="0"/>
              <a:t>[9], </a:t>
            </a:r>
            <a:r>
              <a:rPr lang="tr-TR" dirty="0" err="1"/>
              <a:t>kardiz</a:t>
            </a:r>
            <a:r>
              <a:rPr lang="tr-TR" dirty="0"/>
              <a:t>[20], </a:t>
            </a:r>
            <a:r>
              <a:rPr lang="tr-TR" dirty="0" err="1"/>
              <a:t>sep</a:t>
            </a:r>
            <a:r>
              <a:rPr lang="tr-TR" dirty="0"/>
              <a:t>="")</a:t>
            </a:r>
          </a:p>
          <a:p>
            <a:endParaRPr lang="tr-TR" dirty="0"/>
          </a:p>
          <a:p>
            <a:r>
              <a:rPr lang="tr-TR" dirty="0"/>
              <a:t>İBB</a:t>
            </a:r>
          </a:p>
        </p:txBody>
      </p:sp>
    </p:spTree>
    <p:extLst>
      <p:ext uri="{BB962C8B-B14F-4D97-AF65-F5344CB8AC3E}">
        <p14:creationId xmlns:p14="http://schemas.microsoft.com/office/powerpoint/2010/main" val="2459226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a:t>Ancak bu yöntemin ne kadar kullanışsız olduğu ortada. Çünkü bu metot yalnızca “İstanbul Büyükşehir Belediyesi” adlı karakter dizisi için geçerlidir. Eğer karakter dizisi değişirse bu yöntem de çöpe gider. Bu soruna genel bir çözüm üretebilsek ne güzel olurdu, değil mi?</a:t>
            </a:r>
          </a:p>
          <a:p>
            <a:endParaRPr lang="tr-TR" dirty="0"/>
          </a:p>
          <a:p>
            <a:r>
              <a:rPr lang="tr-TR" dirty="0"/>
              <a:t>İşte </a:t>
            </a:r>
            <a:r>
              <a:rPr lang="tr-TR" dirty="0" err="1"/>
              <a:t>Python’da</a:t>
            </a:r>
            <a:r>
              <a:rPr lang="tr-TR" dirty="0"/>
              <a:t> bu sorunu çözmemizi sağlayacak çok güzel bir metot bulunur. Bu metodun adı </a:t>
            </a:r>
            <a:r>
              <a:rPr lang="tr-TR" dirty="0" err="1"/>
              <a:t>split</a:t>
            </a:r>
            <a:r>
              <a:rPr lang="tr-TR" dirty="0"/>
              <a:t>().</a:t>
            </a:r>
          </a:p>
          <a:p>
            <a:endParaRPr lang="tr-TR" dirty="0"/>
          </a:p>
          <a:p>
            <a:r>
              <a:rPr lang="tr-TR" dirty="0"/>
              <a:t>Bu metodun görevi karakter dizilerini belli noktalardan bölmektir. Zaten </a:t>
            </a:r>
            <a:r>
              <a:rPr lang="tr-TR" dirty="0" err="1"/>
              <a:t>split</a:t>
            </a:r>
            <a:r>
              <a:rPr lang="tr-TR" dirty="0"/>
              <a:t> kelimesi Türkçede ‘bölmek, ayırmak’ gibi anlamlara gelir. İşte bu metot, üzerine uygulandığı karakter dizilerini parçalarına ayırır. </a:t>
            </a:r>
          </a:p>
        </p:txBody>
      </p:sp>
    </p:spTree>
    <p:extLst>
      <p:ext uri="{BB962C8B-B14F-4D97-AF65-F5344CB8AC3E}">
        <p14:creationId xmlns:p14="http://schemas.microsoft.com/office/powerpoint/2010/main" val="243916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874" t="3737" r="55428" b="36413"/>
          <a:stretch/>
        </p:blipFill>
        <p:spPr>
          <a:xfrm>
            <a:off x="989901" y="1870744"/>
            <a:ext cx="9974510" cy="4278385"/>
          </a:xfrm>
        </p:spPr>
      </p:pic>
    </p:spTree>
    <p:extLst>
      <p:ext uri="{BB962C8B-B14F-4D97-AF65-F5344CB8AC3E}">
        <p14:creationId xmlns:p14="http://schemas.microsoft.com/office/powerpoint/2010/main" val="4233416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a:t>Gördüğünüz gibi bu metot sayesinde “İstanbul Büyükşehir Belediyesi” adlı karakter dizisini kelimelere bölmeyi başardık. Eğer bu çıktı üzerine bir </a:t>
            </a:r>
            <a:r>
              <a:rPr lang="tr-TR" dirty="0" err="1"/>
              <a:t>for</a:t>
            </a:r>
            <a:r>
              <a:rPr lang="tr-TR" dirty="0"/>
              <a:t> döngüsü uygularsak şöyle bir sonuç elde </a:t>
            </a:r>
            <a:r>
              <a:rPr lang="tr-TR" dirty="0" err="1"/>
              <a:t>ederiz:Gördüğünüz</a:t>
            </a:r>
            <a:r>
              <a:rPr lang="tr-TR" dirty="0"/>
              <a:t> gibi bu metot sayesinde “İstanbul Büyükşehir Belediyesi” adlı karakter dizisini kelimelere bölmeyi başardık. Eğer bu çıktı üzerine bir </a:t>
            </a:r>
            <a:r>
              <a:rPr lang="tr-TR" dirty="0" err="1"/>
              <a:t>for</a:t>
            </a:r>
            <a:r>
              <a:rPr lang="tr-TR" dirty="0"/>
              <a:t> döngüsü uygularsak şöyle bir sonuç elde ederiz:</a:t>
            </a:r>
          </a:p>
          <a:p>
            <a:endParaRPr lang="tr-TR" dirty="0"/>
          </a:p>
          <a:p>
            <a:r>
              <a:rPr lang="tr-TR" dirty="0"/>
              <a:t>&gt;&gt;&gt; </a:t>
            </a:r>
            <a:r>
              <a:rPr lang="tr-TR" dirty="0" err="1"/>
              <a:t>for</a:t>
            </a:r>
            <a:r>
              <a:rPr lang="tr-TR" dirty="0"/>
              <a:t> i in </a:t>
            </a:r>
            <a:r>
              <a:rPr lang="tr-TR" dirty="0" err="1"/>
              <a:t>kardiz.split</a:t>
            </a:r>
            <a:r>
              <a:rPr lang="tr-TR" dirty="0"/>
              <a:t>():</a:t>
            </a:r>
          </a:p>
          <a:p>
            <a:r>
              <a:rPr lang="tr-TR" dirty="0"/>
              <a:t>...     </a:t>
            </a:r>
            <a:r>
              <a:rPr lang="tr-TR" dirty="0" err="1"/>
              <a:t>print</a:t>
            </a:r>
            <a:r>
              <a:rPr lang="tr-TR" dirty="0"/>
              <a:t>(i)</a:t>
            </a:r>
          </a:p>
          <a:p>
            <a:r>
              <a:rPr lang="tr-TR" dirty="0"/>
              <a:t>...</a:t>
            </a:r>
          </a:p>
          <a:p>
            <a:r>
              <a:rPr lang="tr-TR" dirty="0"/>
              <a:t>İstanbul</a:t>
            </a:r>
          </a:p>
          <a:p>
            <a:r>
              <a:rPr lang="tr-TR" dirty="0"/>
              <a:t>Büyükşehir</a:t>
            </a:r>
          </a:p>
          <a:p>
            <a:r>
              <a:rPr lang="tr-TR" dirty="0" smtClean="0"/>
              <a:t>Belediyesi</a:t>
            </a:r>
            <a:endParaRPr lang="tr-TR" dirty="0"/>
          </a:p>
        </p:txBody>
      </p:sp>
    </p:spTree>
    <p:extLst>
      <p:ext uri="{BB962C8B-B14F-4D97-AF65-F5344CB8AC3E}">
        <p14:creationId xmlns:p14="http://schemas.microsoft.com/office/powerpoint/2010/main" val="3267821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a:t>Artık bu bilgiyi kullanarak şöyle bir program yazabiliriz:</a:t>
            </a:r>
          </a:p>
          <a:p>
            <a:endParaRPr lang="tr-TR" dirty="0"/>
          </a:p>
          <a:p>
            <a:r>
              <a:rPr lang="tr-TR" dirty="0" err="1"/>
              <a:t>kardiz</a:t>
            </a:r>
            <a:r>
              <a:rPr lang="tr-TR" dirty="0"/>
              <a:t> = </a:t>
            </a:r>
            <a:r>
              <a:rPr lang="tr-TR" dirty="0" err="1"/>
              <a:t>input</a:t>
            </a:r>
            <a:r>
              <a:rPr lang="tr-TR" dirty="0"/>
              <a:t>("Kısaltmasını öğrenmek istediğiniz kurum adını girin: ")</a:t>
            </a:r>
          </a:p>
          <a:p>
            <a:endParaRPr lang="tr-TR" dirty="0"/>
          </a:p>
          <a:p>
            <a:r>
              <a:rPr lang="tr-TR" dirty="0" err="1"/>
              <a:t>for</a:t>
            </a:r>
            <a:r>
              <a:rPr lang="tr-TR" dirty="0"/>
              <a:t> i in </a:t>
            </a:r>
            <a:r>
              <a:rPr lang="tr-TR" dirty="0" err="1"/>
              <a:t>kardiz.split</a:t>
            </a:r>
            <a:r>
              <a:rPr lang="tr-TR" dirty="0"/>
              <a:t>():</a:t>
            </a:r>
          </a:p>
          <a:p>
            <a:r>
              <a:rPr lang="tr-TR" dirty="0"/>
              <a:t>    </a:t>
            </a:r>
            <a:r>
              <a:rPr lang="tr-TR" dirty="0" err="1"/>
              <a:t>print</a:t>
            </a:r>
            <a:r>
              <a:rPr lang="tr-TR" dirty="0"/>
              <a:t>(i[0], </a:t>
            </a:r>
            <a:r>
              <a:rPr lang="tr-TR" dirty="0" err="1"/>
              <a:t>end</a:t>
            </a:r>
            <a:r>
              <a:rPr lang="tr-TR" dirty="0"/>
              <a:t>="")</a:t>
            </a:r>
          </a:p>
          <a:p>
            <a:endParaRPr lang="tr-TR" dirty="0"/>
          </a:p>
        </p:txBody>
      </p:sp>
    </p:spTree>
    <p:extLst>
      <p:ext uri="{BB962C8B-B14F-4D97-AF65-F5344CB8AC3E}">
        <p14:creationId xmlns:p14="http://schemas.microsoft.com/office/powerpoint/2010/main" val="3730941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err="1"/>
              <a:t>split</a:t>
            </a:r>
            <a:r>
              <a:rPr lang="tr-TR" dirty="0"/>
              <a:t>() metoduna hangi parametreyi verirseniz bu metot ilgili karakter dizisini o karakterin geçtiği yerlerden bölecektir. Yani mesela siz bu metoda “l” parametresini verirseniz, bu metot da ‘l’ harfi geçen yerden karakter dizisini bölecektir:</a:t>
            </a:r>
          </a:p>
          <a:p>
            <a:endParaRPr lang="tr-TR" dirty="0"/>
          </a:p>
          <a:p>
            <a:r>
              <a:rPr lang="tr-TR" dirty="0"/>
              <a:t>&gt;&gt;&gt; </a:t>
            </a:r>
            <a:r>
              <a:rPr lang="tr-TR" dirty="0" err="1"/>
              <a:t>kardiz.split</a:t>
            </a:r>
            <a:r>
              <a:rPr lang="tr-TR" dirty="0"/>
              <a:t>("l")</a:t>
            </a:r>
          </a:p>
          <a:p>
            <a:endParaRPr lang="tr-TR" dirty="0"/>
          </a:p>
          <a:p>
            <a:r>
              <a:rPr lang="tr-TR" dirty="0"/>
              <a:t>['</a:t>
            </a:r>
            <a:r>
              <a:rPr lang="tr-TR" dirty="0" err="1"/>
              <a:t>Bo</a:t>
            </a:r>
            <a:r>
              <a:rPr lang="tr-TR" dirty="0"/>
              <a:t>', 'vadin, Ki', 'is, Siverek, İskenderun, </a:t>
            </a:r>
            <a:r>
              <a:rPr lang="tr-TR" dirty="0" err="1"/>
              <a:t>İstanbu</a:t>
            </a:r>
            <a:r>
              <a:rPr lang="tr-TR" dirty="0"/>
              <a:t>', '']</a:t>
            </a:r>
          </a:p>
          <a:p>
            <a:endParaRPr lang="tr-TR" dirty="0"/>
          </a:p>
          <a:p>
            <a:r>
              <a:rPr lang="tr-TR" dirty="0"/>
              <a:t>&gt;&gt;&gt; </a:t>
            </a:r>
            <a:r>
              <a:rPr lang="tr-TR" dirty="0" err="1"/>
              <a:t>for</a:t>
            </a:r>
            <a:r>
              <a:rPr lang="tr-TR" dirty="0"/>
              <a:t> i in </a:t>
            </a:r>
            <a:r>
              <a:rPr lang="tr-TR" dirty="0" err="1"/>
              <a:t>kardiz.split</a:t>
            </a:r>
            <a:r>
              <a:rPr lang="tr-TR" dirty="0"/>
              <a:t>("l"):</a:t>
            </a:r>
          </a:p>
          <a:p>
            <a:r>
              <a:rPr lang="tr-TR" dirty="0"/>
              <a:t>...     </a:t>
            </a:r>
            <a:r>
              <a:rPr lang="tr-TR" dirty="0" err="1"/>
              <a:t>print</a:t>
            </a:r>
            <a:r>
              <a:rPr lang="tr-TR" dirty="0"/>
              <a:t>(i)</a:t>
            </a:r>
          </a:p>
          <a:p>
            <a:r>
              <a:rPr lang="tr-TR" dirty="0"/>
              <a:t>...</a:t>
            </a:r>
          </a:p>
          <a:p>
            <a:r>
              <a:rPr lang="tr-TR" dirty="0" err="1"/>
              <a:t>Bo</a:t>
            </a:r>
            <a:endParaRPr lang="tr-TR" dirty="0"/>
          </a:p>
          <a:p>
            <a:r>
              <a:rPr lang="tr-TR" dirty="0"/>
              <a:t>vadin, Ki</a:t>
            </a:r>
          </a:p>
          <a:p>
            <a:r>
              <a:rPr lang="tr-TR" dirty="0"/>
              <a:t>is, Siverek, İskenderun, </a:t>
            </a:r>
            <a:r>
              <a:rPr lang="tr-TR" dirty="0" err="1"/>
              <a:t>İstanbu</a:t>
            </a:r>
            <a:endParaRPr lang="tr-TR" dirty="0"/>
          </a:p>
        </p:txBody>
      </p:sp>
    </p:spTree>
    <p:extLst>
      <p:ext uri="{BB962C8B-B14F-4D97-AF65-F5344CB8AC3E}">
        <p14:creationId xmlns:p14="http://schemas.microsoft.com/office/powerpoint/2010/main" val="2523861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rsplit</a:t>
            </a:r>
            <a:r>
              <a:rPr lang="tr-TR" dirty="0" smtClean="0"/>
              <a:t>()</a:t>
            </a:r>
            <a:endParaRPr lang="tr-TR" dirty="0"/>
          </a:p>
        </p:txBody>
      </p:sp>
      <p:sp>
        <p:nvSpPr>
          <p:cNvPr id="3" name="İçerik Yer Tutucusu 2"/>
          <p:cNvSpPr>
            <a:spLocks noGrp="1"/>
          </p:cNvSpPr>
          <p:nvPr>
            <p:ph idx="1"/>
          </p:nvPr>
        </p:nvSpPr>
        <p:spPr/>
        <p:txBody>
          <a:bodyPr>
            <a:normAutofit fontScale="92500" lnSpcReduction="20000"/>
          </a:bodyPr>
          <a:lstStyle/>
          <a:p>
            <a:r>
              <a:rPr lang="tr-TR" dirty="0" err="1"/>
              <a:t>rsplit</a:t>
            </a:r>
            <a:r>
              <a:rPr lang="tr-TR" dirty="0"/>
              <a:t>() metodu her yönüyle </a:t>
            </a:r>
            <a:r>
              <a:rPr lang="tr-TR" dirty="0" err="1"/>
              <a:t>split</a:t>
            </a:r>
            <a:r>
              <a:rPr lang="tr-TR" dirty="0"/>
              <a:t>() metoduna benzer. </a:t>
            </a:r>
            <a:r>
              <a:rPr lang="tr-TR" dirty="0" err="1"/>
              <a:t>split</a:t>
            </a:r>
            <a:r>
              <a:rPr lang="tr-TR" dirty="0"/>
              <a:t>() ile </a:t>
            </a:r>
            <a:r>
              <a:rPr lang="tr-TR" dirty="0" err="1"/>
              <a:t>rsplit</a:t>
            </a:r>
            <a:r>
              <a:rPr lang="tr-TR" dirty="0"/>
              <a:t>() arasındaki tek fark, </a:t>
            </a:r>
            <a:r>
              <a:rPr lang="tr-TR" dirty="0" err="1"/>
              <a:t>split</a:t>
            </a:r>
            <a:r>
              <a:rPr lang="tr-TR" dirty="0"/>
              <a:t>() metodunun karakter dizisini soldan sağa, </a:t>
            </a:r>
            <a:r>
              <a:rPr lang="tr-TR" dirty="0" err="1"/>
              <a:t>rsplit</a:t>
            </a:r>
            <a:r>
              <a:rPr lang="tr-TR" dirty="0"/>
              <a:t>() metodunun ise sağdan sola doğru okumasıdır. Şu örnekleri dikkatlice inceleyerek bu iki metot arasındaki farkı bariz bir şekilde görebilirsiniz:</a:t>
            </a:r>
          </a:p>
          <a:p>
            <a:endParaRPr lang="tr-TR" dirty="0"/>
          </a:p>
          <a:p>
            <a:r>
              <a:rPr lang="tr-TR" dirty="0"/>
              <a:t>&gt;&gt;&gt; </a:t>
            </a:r>
            <a:r>
              <a:rPr lang="tr-TR" dirty="0" err="1"/>
              <a:t>kardiz.split</a:t>
            </a:r>
            <a:r>
              <a:rPr lang="tr-TR" dirty="0"/>
              <a:t>(" ", 1)</a:t>
            </a:r>
          </a:p>
          <a:p>
            <a:endParaRPr lang="tr-TR" dirty="0"/>
          </a:p>
          <a:p>
            <a:r>
              <a:rPr lang="tr-TR" dirty="0"/>
              <a:t>['Ankara', 'Büyükşehir Belediyesi']</a:t>
            </a:r>
          </a:p>
          <a:p>
            <a:endParaRPr lang="tr-TR" dirty="0"/>
          </a:p>
          <a:p>
            <a:r>
              <a:rPr lang="tr-TR" dirty="0"/>
              <a:t>&gt;&gt;&gt; </a:t>
            </a:r>
            <a:r>
              <a:rPr lang="tr-TR" dirty="0" err="1"/>
              <a:t>kardiz.rsplit</a:t>
            </a:r>
            <a:r>
              <a:rPr lang="tr-TR" dirty="0"/>
              <a:t>(" ", 1)</a:t>
            </a:r>
          </a:p>
          <a:p>
            <a:endParaRPr lang="tr-TR" dirty="0"/>
          </a:p>
          <a:p>
            <a:r>
              <a:rPr lang="tr-TR" dirty="0"/>
              <a:t>['Ankara Büyükşehir', 'Belediyesi']</a:t>
            </a:r>
          </a:p>
        </p:txBody>
      </p:sp>
    </p:spTree>
    <p:extLst>
      <p:ext uri="{BB962C8B-B14F-4D97-AF65-F5344CB8AC3E}">
        <p14:creationId xmlns:p14="http://schemas.microsoft.com/office/powerpoint/2010/main" val="4041206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smtClean="0"/>
              <a:t>Bildiğiniz gibi, </a:t>
            </a:r>
            <a:r>
              <a:rPr lang="tr-TR" dirty="0" err="1" smtClean="0"/>
              <a:t>split</a:t>
            </a:r>
            <a:r>
              <a:rPr lang="tr-TR" dirty="0" smtClean="0"/>
              <a:t>() metodunu bir karakter dizisini kelime </a:t>
            </a:r>
            <a:r>
              <a:rPr lang="tr-TR" dirty="0" err="1" smtClean="0"/>
              <a:t>kelime</a:t>
            </a:r>
            <a:r>
              <a:rPr lang="tr-TR" dirty="0" smtClean="0"/>
              <a:t> ayırabilmek için kullanabiliyoruz. </a:t>
            </a:r>
            <a:r>
              <a:rPr lang="tr-TR" dirty="0" err="1" smtClean="0"/>
              <a:t>splitlines</a:t>
            </a:r>
            <a:r>
              <a:rPr lang="tr-TR" dirty="0" smtClean="0"/>
              <a:t>() metodunu ise bir karakter dizisini satır </a:t>
            </a:r>
            <a:r>
              <a:rPr lang="tr-TR" dirty="0" err="1" smtClean="0"/>
              <a:t>satır</a:t>
            </a:r>
            <a:r>
              <a:rPr lang="tr-TR" dirty="0" smtClean="0"/>
              <a:t> ayırmak için kullanabiliriz. Mesela elinizde uzun bir metin olduğunu ve amacınızın bu metin içindeki </a:t>
            </a:r>
            <a:r>
              <a:rPr lang="tr-TR" dirty="0" err="1" smtClean="0"/>
              <a:t>herbir</a:t>
            </a:r>
            <a:r>
              <a:rPr lang="tr-TR" dirty="0" smtClean="0"/>
              <a:t> satırı ayrı ayrı almak olduğunu düşünün. İşte </a:t>
            </a:r>
            <a:r>
              <a:rPr lang="tr-TR" dirty="0" err="1" smtClean="0"/>
              <a:t>splitlines</a:t>
            </a:r>
            <a:r>
              <a:rPr lang="tr-TR" dirty="0" smtClean="0"/>
              <a:t>() metoduyla bu amacınızı gerçekleştirebilirsiniz. Hemen bir örnek verelim:</a:t>
            </a:r>
          </a:p>
          <a:p>
            <a:r>
              <a:rPr lang="tr-TR" dirty="0"/>
              <a:t>metin = """</a:t>
            </a:r>
            <a:r>
              <a:rPr lang="tr-TR" dirty="0" err="1"/>
              <a:t>Python</a:t>
            </a:r>
            <a:r>
              <a:rPr lang="tr-TR" dirty="0"/>
              <a:t> programlama dili </a:t>
            </a:r>
            <a:r>
              <a:rPr lang="tr-TR" dirty="0" err="1"/>
              <a:t>Guido</a:t>
            </a:r>
            <a:r>
              <a:rPr lang="tr-TR" dirty="0"/>
              <a:t> Van </a:t>
            </a:r>
            <a:r>
              <a:rPr lang="tr-TR" dirty="0" err="1"/>
              <a:t>Rossum</a:t>
            </a:r>
            <a:r>
              <a:rPr lang="tr-TR" dirty="0"/>
              <a:t> adlı Hollandalı bir </a:t>
            </a:r>
            <a:r>
              <a:rPr lang="tr-TR" dirty="0" smtClean="0"/>
              <a:t>programcı</a:t>
            </a:r>
          </a:p>
          <a:p>
            <a:r>
              <a:rPr lang="tr-TR" dirty="0" smtClean="0"/>
              <a:t>tarafından </a:t>
            </a:r>
            <a:r>
              <a:rPr lang="tr-TR" dirty="0"/>
              <a:t>90'lı yılların başında geliştirilmeye başlanmıştır. Çoğu insan, isminin</a:t>
            </a:r>
          </a:p>
          <a:p>
            <a:r>
              <a:rPr lang="tr-TR" dirty="0" err="1"/>
              <a:t>Python</a:t>
            </a:r>
            <a:r>
              <a:rPr lang="tr-TR" dirty="0"/>
              <a:t> olmasına bakarak, bu programlama dilinin, adını piton yılanından aldığını</a:t>
            </a:r>
          </a:p>
          <a:p>
            <a:r>
              <a:rPr lang="tr-TR" dirty="0"/>
              <a:t>düşünür. Ancak zannedildiğinin aksine bu programlama dilinin adı piton yılanından</a:t>
            </a:r>
          </a:p>
          <a:p>
            <a:r>
              <a:rPr lang="tr-TR" dirty="0"/>
              <a:t>gelmez. </a:t>
            </a:r>
            <a:r>
              <a:rPr lang="tr-TR" dirty="0" err="1"/>
              <a:t>Guido</a:t>
            </a:r>
            <a:r>
              <a:rPr lang="tr-TR" dirty="0"/>
              <a:t> Van </a:t>
            </a:r>
            <a:r>
              <a:rPr lang="tr-TR" dirty="0" err="1"/>
              <a:t>Rossum</a:t>
            </a:r>
            <a:r>
              <a:rPr lang="tr-TR" dirty="0"/>
              <a:t> bu programlama dilini, </a:t>
            </a:r>
            <a:r>
              <a:rPr lang="tr-TR" dirty="0" err="1"/>
              <a:t>The</a:t>
            </a:r>
            <a:r>
              <a:rPr lang="tr-TR" dirty="0"/>
              <a:t> </a:t>
            </a:r>
            <a:r>
              <a:rPr lang="tr-TR" dirty="0" err="1"/>
              <a:t>Monty</a:t>
            </a:r>
            <a:r>
              <a:rPr lang="tr-TR" dirty="0"/>
              <a:t> </a:t>
            </a:r>
            <a:r>
              <a:rPr lang="tr-TR" dirty="0" err="1"/>
              <a:t>Python</a:t>
            </a:r>
            <a:r>
              <a:rPr lang="tr-TR" dirty="0"/>
              <a:t> adlı bir İngiliz</a:t>
            </a:r>
          </a:p>
          <a:p>
            <a:r>
              <a:rPr lang="tr-TR" dirty="0"/>
              <a:t>komedi grubunun, </a:t>
            </a:r>
            <a:r>
              <a:rPr lang="tr-TR" dirty="0" err="1"/>
              <a:t>Monty</a:t>
            </a:r>
            <a:r>
              <a:rPr lang="tr-TR" dirty="0"/>
              <a:t> </a:t>
            </a:r>
            <a:r>
              <a:rPr lang="tr-TR" dirty="0" err="1"/>
              <a:t>Python's</a:t>
            </a:r>
            <a:r>
              <a:rPr lang="tr-TR" dirty="0"/>
              <a:t> </a:t>
            </a:r>
            <a:r>
              <a:rPr lang="tr-TR" dirty="0" err="1"/>
              <a:t>Flying</a:t>
            </a:r>
            <a:r>
              <a:rPr lang="tr-TR" dirty="0"/>
              <a:t> Circus adlı gösterisinden esinlenerek</a:t>
            </a:r>
          </a:p>
          <a:p>
            <a:r>
              <a:rPr lang="tr-TR" dirty="0"/>
              <a:t>adlandırmıştır. Ancak her ne kadar gerçek böyle olsa da, </a:t>
            </a:r>
            <a:r>
              <a:rPr lang="tr-TR" dirty="0" err="1"/>
              <a:t>Python</a:t>
            </a:r>
            <a:r>
              <a:rPr lang="tr-TR" dirty="0"/>
              <a:t> programlama</a:t>
            </a:r>
          </a:p>
          <a:p>
            <a:r>
              <a:rPr lang="tr-TR" dirty="0"/>
              <a:t>dilinin pek çok yerde bir yılan figürü ile temsil edilmesi neredeyse bir gelenek</a:t>
            </a:r>
          </a:p>
          <a:p>
            <a:r>
              <a:rPr lang="tr-TR" dirty="0"/>
              <a:t>halini almıştır diyebiliriz."""</a:t>
            </a:r>
          </a:p>
          <a:p>
            <a:pPr marL="0" indent="0">
              <a:buNone/>
            </a:pPr>
            <a:r>
              <a:rPr lang="tr-TR" dirty="0" err="1" smtClean="0"/>
              <a:t>print</a:t>
            </a:r>
            <a:r>
              <a:rPr lang="tr-TR" dirty="0" smtClean="0"/>
              <a:t>(</a:t>
            </a:r>
            <a:r>
              <a:rPr lang="tr-TR" dirty="0" err="1" smtClean="0"/>
              <a:t>metin.splitlines</a:t>
            </a:r>
            <a:r>
              <a:rPr lang="tr-TR" dirty="0"/>
              <a:t>())</a:t>
            </a:r>
          </a:p>
        </p:txBody>
      </p:sp>
    </p:spTree>
    <p:extLst>
      <p:ext uri="{BB962C8B-B14F-4D97-AF65-F5344CB8AC3E}">
        <p14:creationId xmlns:p14="http://schemas.microsoft.com/office/powerpoint/2010/main" val="2620341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a:t>Bu programı çalıştırdığınızda şöyle bir çıktı alırsınız:</a:t>
            </a:r>
          </a:p>
          <a:p>
            <a:pPr marL="0" indent="0">
              <a:buNone/>
            </a:pPr>
            <a:r>
              <a:rPr lang="tr-TR" dirty="0" smtClean="0"/>
              <a:t>[</a:t>
            </a:r>
            <a:r>
              <a:rPr lang="tr-TR" dirty="0"/>
              <a:t>'</a:t>
            </a:r>
            <a:r>
              <a:rPr lang="tr-TR" dirty="0" err="1"/>
              <a:t>Python</a:t>
            </a:r>
            <a:r>
              <a:rPr lang="tr-TR" dirty="0"/>
              <a:t> programlama dili </a:t>
            </a:r>
            <a:r>
              <a:rPr lang="tr-TR" dirty="0" err="1"/>
              <a:t>Guido</a:t>
            </a:r>
            <a:r>
              <a:rPr lang="tr-TR" dirty="0"/>
              <a:t> Van </a:t>
            </a:r>
            <a:r>
              <a:rPr lang="tr-TR" dirty="0" err="1"/>
              <a:t>Rossum</a:t>
            </a:r>
            <a:r>
              <a:rPr lang="tr-TR" dirty="0"/>
              <a:t> adlı Hollandalı bir programcı ',</a:t>
            </a:r>
          </a:p>
          <a:p>
            <a:r>
              <a:rPr lang="tr-TR" dirty="0"/>
              <a:t>"tarafından 90'lı yılların başında geliştirilmeye başlanmıştır. Çoğu insan,</a:t>
            </a:r>
          </a:p>
          <a:p>
            <a:r>
              <a:rPr lang="tr-TR" dirty="0"/>
              <a:t>isminin", '</a:t>
            </a:r>
            <a:r>
              <a:rPr lang="tr-TR" dirty="0" err="1"/>
              <a:t>Python</a:t>
            </a:r>
            <a:r>
              <a:rPr lang="tr-TR" dirty="0"/>
              <a:t> olmasına bakarak, bu programlama dilinin, adını piton</a:t>
            </a:r>
          </a:p>
          <a:p>
            <a:r>
              <a:rPr lang="tr-TR" dirty="0"/>
              <a:t>yılanından aldığını ', 'düşünür. Ancak zannedildiğinin aksine bu programlama</a:t>
            </a:r>
          </a:p>
          <a:p>
            <a:r>
              <a:rPr lang="tr-TR" dirty="0"/>
              <a:t>dilinin adı piton yılanından ', 'gelmez. </a:t>
            </a:r>
            <a:r>
              <a:rPr lang="tr-TR" dirty="0" err="1"/>
              <a:t>Guido</a:t>
            </a:r>
            <a:r>
              <a:rPr lang="tr-TR" dirty="0"/>
              <a:t> Van </a:t>
            </a:r>
            <a:r>
              <a:rPr lang="tr-TR" dirty="0" err="1"/>
              <a:t>Rossum</a:t>
            </a:r>
            <a:r>
              <a:rPr lang="tr-TR" dirty="0"/>
              <a:t> bu programlama</a:t>
            </a:r>
          </a:p>
          <a:p>
            <a:r>
              <a:rPr lang="tr-TR" dirty="0"/>
              <a:t>dilini, </a:t>
            </a:r>
            <a:r>
              <a:rPr lang="tr-TR" dirty="0" err="1"/>
              <a:t>The</a:t>
            </a:r>
            <a:r>
              <a:rPr lang="tr-TR" dirty="0"/>
              <a:t> </a:t>
            </a:r>
            <a:r>
              <a:rPr lang="tr-TR" dirty="0" err="1"/>
              <a:t>Monty</a:t>
            </a:r>
            <a:r>
              <a:rPr lang="tr-TR" dirty="0"/>
              <a:t> </a:t>
            </a:r>
            <a:r>
              <a:rPr lang="tr-TR" dirty="0" err="1"/>
              <a:t>Python</a:t>
            </a:r>
            <a:r>
              <a:rPr lang="tr-TR" dirty="0"/>
              <a:t> adlı bir İngiliz ', "komedi grubunun, </a:t>
            </a:r>
            <a:r>
              <a:rPr lang="tr-TR" dirty="0" err="1"/>
              <a:t>Monty</a:t>
            </a:r>
            <a:r>
              <a:rPr lang="tr-TR" dirty="0"/>
              <a:t> </a:t>
            </a:r>
            <a:r>
              <a:rPr lang="tr-TR" dirty="0" err="1"/>
              <a:t>Python's</a:t>
            </a:r>
            <a:endParaRPr lang="tr-TR" dirty="0"/>
          </a:p>
          <a:p>
            <a:r>
              <a:rPr lang="tr-TR" dirty="0" err="1"/>
              <a:t>Flying</a:t>
            </a:r>
            <a:r>
              <a:rPr lang="tr-TR" dirty="0"/>
              <a:t> Circus adlı gösterisinden esinlenerek ", 'adlandırmıştır. Ancak her ne</a:t>
            </a:r>
          </a:p>
          <a:p>
            <a:r>
              <a:rPr lang="tr-TR" dirty="0"/>
              <a:t>kadar gerçek böyle olsa da, </a:t>
            </a:r>
            <a:r>
              <a:rPr lang="tr-TR" dirty="0" err="1"/>
              <a:t>Python</a:t>
            </a:r>
            <a:r>
              <a:rPr lang="tr-TR" dirty="0"/>
              <a:t> programlama ', 'dilinin pek çok yerde bir</a:t>
            </a:r>
          </a:p>
          <a:p>
            <a:r>
              <a:rPr lang="tr-TR" dirty="0"/>
              <a:t>yılan figürü ile temsil edilmesi neredeyse bir gelenek ', 'halini almıştır</a:t>
            </a:r>
          </a:p>
          <a:p>
            <a:r>
              <a:rPr lang="tr-TR" dirty="0"/>
              <a:t>diyebiliriz.']</a:t>
            </a:r>
          </a:p>
        </p:txBody>
      </p:sp>
    </p:spTree>
    <p:extLst>
      <p:ext uri="{BB962C8B-B14F-4D97-AF65-F5344CB8AC3E}">
        <p14:creationId xmlns:p14="http://schemas.microsoft.com/office/powerpoint/2010/main" val="223385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Lower</a:t>
            </a:r>
            <a:r>
              <a:rPr lang="tr-TR" dirty="0" smtClean="0"/>
              <a:t>()</a:t>
            </a:r>
            <a:endParaRPr lang="tr-TR" dirty="0"/>
          </a:p>
        </p:txBody>
      </p:sp>
      <p:sp>
        <p:nvSpPr>
          <p:cNvPr id="3" name="İçerik Yer Tutucusu 2"/>
          <p:cNvSpPr>
            <a:spLocks noGrp="1"/>
          </p:cNvSpPr>
          <p:nvPr>
            <p:ph idx="1"/>
          </p:nvPr>
        </p:nvSpPr>
        <p:spPr/>
        <p:txBody>
          <a:bodyPr/>
          <a:lstStyle/>
          <a:p>
            <a:r>
              <a:rPr lang="tr-TR" dirty="0"/>
              <a:t>Mutlaka karşılaşmışsınızdır. Bazı programlarda kullanıcıdan istenen veriler büyük-küçük harfe duyarlıdır. Yani mesela kullanıcıdan bir parola isteniyorsa, kullanıcının bu parolayı büyük-küçük harfe dikkat ederek yazması gerekir. Bu programlar açısından, örneğin ‘parola’ ve ‘Parola’ aynı kelimeler değildir. Mesela kullanıcının parolası ‘parola’ ise, bu kullanıcı programa ‘Parola’ yazarak giremez.</a:t>
            </a:r>
          </a:p>
        </p:txBody>
      </p:sp>
    </p:spTree>
    <p:extLst>
      <p:ext uri="{BB962C8B-B14F-4D97-AF65-F5344CB8AC3E}">
        <p14:creationId xmlns:p14="http://schemas.microsoft.com/office/powerpoint/2010/main" val="2728623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İÇİNDEKİLER </a:t>
            </a:r>
            <a:endParaRPr lang="tr-TR" dirty="0"/>
          </a:p>
        </p:txBody>
      </p:sp>
      <p:sp>
        <p:nvSpPr>
          <p:cNvPr id="3" name="İçerik Yer Tutucusu 2"/>
          <p:cNvSpPr>
            <a:spLocks noGrp="1"/>
          </p:cNvSpPr>
          <p:nvPr>
            <p:ph idx="1"/>
          </p:nvPr>
        </p:nvSpPr>
        <p:spPr/>
        <p:txBody>
          <a:bodyPr/>
          <a:lstStyle/>
          <a:p>
            <a:r>
              <a:rPr lang="en-US" dirty="0"/>
              <a:t>replace()</a:t>
            </a:r>
          </a:p>
          <a:p>
            <a:r>
              <a:rPr lang="en-US" dirty="0"/>
              <a:t>split(), </a:t>
            </a:r>
            <a:r>
              <a:rPr lang="en-US" dirty="0" err="1"/>
              <a:t>rsplit</a:t>
            </a:r>
            <a:r>
              <a:rPr lang="en-US" dirty="0"/>
              <a:t>(), </a:t>
            </a:r>
            <a:r>
              <a:rPr lang="en-US" dirty="0" err="1"/>
              <a:t>splitlines</a:t>
            </a:r>
            <a:r>
              <a:rPr lang="en-US" dirty="0"/>
              <a:t>()</a:t>
            </a:r>
          </a:p>
          <a:p>
            <a:r>
              <a:rPr lang="en-US" dirty="0"/>
              <a:t>lower()</a:t>
            </a:r>
          </a:p>
          <a:p>
            <a:r>
              <a:rPr lang="en-US" dirty="0"/>
              <a:t>upper()</a:t>
            </a:r>
          </a:p>
          <a:p>
            <a:r>
              <a:rPr lang="en-US" dirty="0" err="1"/>
              <a:t>islower</a:t>
            </a:r>
            <a:r>
              <a:rPr lang="en-US" dirty="0"/>
              <a:t>(), </a:t>
            </a:r>
            <a:r>
              <a:rPr lang="en-US" dirty="0" err="1"/>
              <a:t>isupper</a:t>
            </a:r>
            <a:r>
              <a:rPr lang="en-US" dirty="0"/>
              <a:t>()</a:t>
            </a:r>
          </a:p>
          <a:p>
            <a:r>
              <a:rPr lang="en-US" dirty="0" err="1"/>
              <a:t>endswith</a:t>
            </a:r>
            <a:r>
              <a:rPr lang="en-US" dirty="0"/>
              <a:t>()</a:t>
            </a:r>
          </a:p>
          <a:p>
            <a:r>
              <a:rPr lang="en-US" dirty="0" err="1"/>
              <a:t>startswith</a:t>
            </a:r>
            <a:r>
              <a:rPr lang="en-US" dirty="0"/>
              <a:t>()</a:t>
            </a:r>
          </a:p>
          <a:p>
            <a:endParaRPr lang="tr-TR" dirty="0"/>
          </a:p>
        </p:txBody>
      </p:sp>
    </p:spTree>
    <p:extLst>
      <p:ext uri="{BB962C8B-B14F-4D97-AF65-F5344CB8AC3E}">
        <p14:creationId xmlns:p14="http://schemas.microsoft.com/office/powerpoint/2010/main" val="4115474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sp>
        <p:nvSpPr>
          <p:cNvPr id="5" name="İçerik Yer Tutucusu 4"/>
          <p:cNvSpPr>
            <a:spLocks noGrp="1"/>
          </p:cNvSpPr>
          <p:nvPr>
            <p:ph sz="half" idx="1"/>
          </p:nvPr>
        </p:nvSpPr>
        <p:spPr/>
        <p:txBody>
          <a:bodyPr>
            <a:normAutofit fontScale="85000" lnSpcReduction="20000"/>
          </a:bodyPr>
          <a:lstStyle/>
          <a:p>
            <a:r>
              <a:rPr lang="tr-TR" dirty="0"/>
              <a:t>Şimdi şöyle bir program yazdığımızı düşünün:</a:t>
            </a:r>
          </a:p>
          <a:p>
            <a:endParaRPr lang="tr-TR" dirty="0"/>
          </a:p>
          <a:p>
            <a:r>
              <a:rPr lang="tr-TR" dirty="0"/>
              <a:t>kişi = </a:t>
            </a:r>
            <a:r>
              <a:rPr lang="tr-TR" dirty="0" err="1"/>
              <a:t>input</a:t>
            </a:r>
            <a:r>
              <a:rPr lang="tr-TR" dirty="0"/>
              <a:t>("Aradığınız kişinin adı ve soyadı: ")</a:t>
            </a:r>
          </a:p>
          <a:p>
            <a:endParaRPr lang="tr-TR" dirty="0"/>
          </a:p>
          <a:p>
            <a:r>
              <a:rPr lang="tr-TR" dirty="0" err="1"/>
              <a:t>if</a:t>
            </a:r>
            <a:r>
              <a:rPr lang="tr-TR" dirty="0"/>
              <a:t> kişi == "Ahmet Öz":</a:t>
            </a:r>
          </a:p>
          <a:p>
            <a:r>
              <a:rPr lang="tr-TR" dirty="0"/>
              <a:t>    </a:t>
            </a:r>
            <a:r>
              <a:rPr lang="tr-TR" dirty="0" err="1"/>
              <a:t>print</a:t>
            </a:r>
            <a:r>
              <a:rPr lang="tr-TR" dirty="0"/>
              <a:t>("</a:t>
            </a:r>
            <a:r>
              <a:rPr lang="tr-TR" dirty="0" err="1"/>
              <a:t>email</a:t>
            </a:r>
            <a:r>
              <a:rPr lang="tr-TR" dirty="0"/>
              <a:t>: aoz@hmail.com")</a:t>
            </a:r>
          </a:p>
          <a:p>
            <a:r>
              <a:rPr lang="tr-TR" dirty="0"/>
              <a:t>    </a:t>
            </a:r>
            <a:r>
              <a:rPr lang="tr-TR" dirty="0" err="1"/>
              <a:t>print</a:t>
            </a:r>
            <a:r>
              <a:rPr lang="tr-TR" dirty="0"/>
              <a:t>("tel  : 02121231212")</a:t>
            </a:r>
          </a:p>
          <a:p>
            <a:r>
              <a:rPr lang="tr-TR" dirty="0"/>
              <a:t>    </a:t>
            </a:r>
            <a:r>
              <a:rPr lang="tr-TR" dirty="0" err="1"/>
              <a:t>print</a:t>
            </a:r>
            <a:r>
              <a:rPr lang="tr-TR" dirty="0"/>
              <a:t>("şehir: </a:t>
            </a:r>
            <a:r>
              <a:rPr lang="tr-TR" dirty="0" err="1"/>
              <a:t>istanbul</a:t>
            </a:r>
            <a:r>
              <a:rPr lang="tr-TR" dirty="0"/>
              <a:t>")</a:t>
            </a:r>
          </a:p>
          <a:p>
            <a:endParaRPr lang="tr-TR" dirty="0"/>
          </a:p>
          <a:p>
            <a:r>
              <a:rPr lang="tr-TR" dirty="0"/>
              <a:t>elif kişi == "Mehmet Söz":</a:t>
            </a:r>
          </a:p>
          <a:p>
            <a:r>
              <a:rPr lang="tr-TR" dirty="0"/>
              <a:t>    </a:t>
            </a:r>
            <a:r>
              <a:rPr lang="tr-TR" dirty="0" err="1"/>
              <a:t>print</a:t>
            </a:r>
            <a:r>
              <a:rPr lang="tr-TR" dirty="0"/>
              <a:t>("</a:t>
            </a:r>
            <a:r>
              <a:rPr lang="tr-TR" dirty="0" err="1"/>
              <a:t>email</a:t>
            </a:r>
            <a:r>
              <a:rPr lang="tr-TR" dirty="0"/>
              <a:t>: msoz@zmail.com")</a:t>
            </a:r>
          </a:p>
          <a:p>
            <a:endParaRPr lang="tr-TR" dirty="0"/>
          </a:p>
        </p:txBody>
      </p:sp>
      <p:sp>
        <p:nvSpPr>
          <p:cNvPr id="6" name="İçerik Yer Tutucusu 5"/>
          <p:cNvSpPr>
            <a:spLocks noGrp="1"/>
          </p:cNvSpPr>
          <p:nvPr>
            <p:ph sz="half" idx="2"/>
          </p:nvPr>
        </p:nvSpPr>
        <p:spPr/>
        <p:txBody>
          <a:bodyPr>
            <a:normAutofit fontScale="85000" lnSpcReduction="20000"/>
          </a:bodyPr>
          <a:lstStyle/>
          <a:p>
            <a:r>
              <a:rPr lang="tr-TR" dirty="0" err="1" smtClean="0"/>
              <a:t>print</a:t>
            </a:r>
            <a:r>
              <a:rPr lang="tr-TR" dirty="0"/>
              <a:t>("tel  : 03121231212")</a:t>
            </a:r>
          </a:p>
          <a:p>
            <a:r>
              <a:rPr lang="tr-TR" dirty="0"/>
              <a:t>    </a:t>
            </a:r>
            <a:r>
              <a:rPr lang="tr-TR" dirty="0" err="1"/>
              <a:t>print</a:t>
            </a:r>
            <a:r>
              <a:rPr lang="tr-TR" dirty="0"/>
              <a:t>("şehir: </a:t>
            </a:r>
            <a:r>
              <a:rPr lang="tr-TR" dirty="0" err="1"/>
              <a:t>ankara</a:t>
            </a:r>
            <a:r>
              <a:rPr lang="tr-TR" dirty="0"/>
              <a:t>")</a:t>
            </a:r>
          </a:p>
          <a:p>
            <a:endParaRPr lang="tr-TR" dirty="0"/>
          </a:p>
          <a:p>
            <a:r>
              <a:rPr lang="tr-TR" dirty="0"/>
              <a:t>elif kişi == "Mahmut Göz":</a:t>
            </a:r>
          </a:p>
          <a:p>
            <a:r>
              <a:rPr lang="tr-TR" dirty="0"/>
              <a:t>    </a:t>
            </a:r>
            <a:r>
              <a:rPr lang="tr-TR" dirty="0" err="1"/>
              <a:t>print</a:t>
            </a:r>
            <a:r>
              <a:rPr lang="tr-TR" dirty="0"/>
              <a:t>("</a:t>
            </a:r>
            <a:r>
              <a:rPr lang="tr-TR" dirty="0" err="1"/>
              <a:t>email</a:t>
            </a:r>
            <a:r>
              <a:rPr lang="tr-TR" dirty="0"/>
              <a:t>: mgoz@jmail.com")</a:t>
            </a:r>
          </a:p>
          <a:p>
            <a:r>
              <a:rPr lang="tr-TR" dirty="0"/>
              <a:t>    </a:t>
            </a:r>
            <a:r>
              <a:rPr lang="tr-TR" dirty="0" err="1"/>
              <a:t>print</a:t>
            </a:r>
            <a:r>
              <a:rPr lang="tr-TR" dirty="0"/>
              <a:t>("tel  : 02161231212")</a:t>
            </a:r>
          </a:p>
          <a:p>
            <a:r>
              <a:rPr lang="tr-TR" dirty="0"/>
              <a:t>    </a:t>
            </a:r>
            <a:r>
              <a:rPr lang="tr-TR" dirty="0" err="1"/>
              <a:t>print</a:t>
            </a:r>
            <a:r>
              <a:rPr lang="tr-TR" dirty="0"/>
              <a:t>("şehir: </a:t>
            </a:r>
            <a:r>
              <a:rPr lang="tr-TR" dirty="0" err="1"/>
              <a:t>istanbul</a:t>
            </a:r>
            <a:r>
              <a:rPr lang="tr-TR" dirty="0"/>
              <a:t>")</a:t>
            </a:r>
          </a:p>
          <a:p>
            <a:endParaRPr lang="tr-TR" dirty="0"/>
          </a:p>
          <a:p>
            <a:r>
              <a:rPr lang="tr-TR" dirty="0"/>
              <a:t>else:</a:t>
            </a:r>
          </a:p>
          <a:p>
            <a:r>
              <a:rPr lang="tr-TR" dirty="0"/>
              <a:t>    </a:t>
            </a:r>
            <a:r>
              <a:rPr lang="tr-TR" dirty="0" err="1"/>
              <a:t>print</a:t>
            </a:r>
            <a:r>
              <a:rPr lang="tr-TR" dirty="0"/>
              <a:t>("Aradığınız kişi </a:t>
            </a:r>
            <a:r>
              <a:rPr lang="tr-TR" dirty="0" err="1"/>
              <a:t>veritabanında</a:t>
            </a:r>
            <a:r>
              <a:rPr lang="tr-TR" dirty="0"/>
              <a:t> yok!")</a:t>
            </a:r>
          </a:p>
          <a:p>
            <a:endParaRPr lang="tr-TR" dirty="0"/>
          </a:p>
        </p:txBody>
      </p:sp>
    </p:spTree>
    <p:extLst>
      <p:ext uri="{BB962C8B-B14F-4D97-AF65-F5344CB8AC3E}">
        <p14:creationId xmlns:p14="http://schemas.microsoft.com/office/powerpoint/2010/main" val="2913140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Bu programın doğru çalışabilmesi için kullanıcının, örneğin, Ahmet Öz adlı kişiyi ararken büyük-küçük harfe dikkat etmesi gerekir. Eğer kullanıcı Ahmet Öz yazarsa o kişiyle ilgili bilgileri alabilir, ama eğer mesela Ahmet öz yazarsa bilgileri alamaz. Peki acaba biz bu sorunun üstesinden nasıl gelebiliriz? Yani programımızın büyük-küçük harfe duyarlı olmamasını nasıl sağlayabiliriz?</a:t>
            </a:r>
          </a:p>
          <a:p>
            <a:endParaRPr lang="tr-TR" dirty="0"/>
          </a:p>
          <a:p>
            <a:r>
              <a:rPr lang="tr-TR" dirty="0"/>
              <a:t>Bu işi yapmanın iki yolu var: Birincisi </a:t>
            </a:r>
            <a:r>
              <a:rPr lang="tr-TR" dirty="0" err="1"/>
              <a:t>if</a:t>
            </a:r>
            <a:r>
              <a:rPr lang="tr-TR" dirty="0"/>
              <a:t> bloklarını her türlü ihtimali düşünerek yazabiliriz. Mesela:</a:t>
            </a:r>
          </a:p>
          <a:p>
            <a:endParaRPr lang="tr-TR" dirty="0"/>
          </a:p>
          <a:p>
            <a:r>
              <a:rPr lang="tr-TR" dirty="0" err="1"/>
              <a:t>if</a:t>
            </a:r>
            <a:r>
              <a:rPr lang="tr-TR" dirty="0"/>
              <a:t> kişi == "Ahmet Öz" </a:t>
            </a:r>
            <a:r>
              <a:rPr lang="tr-TR" dirty="0" err="1"/>
              <a:t>or</a:t>
            </a:r>
            <a:r>
              <a:rPr lang="tr-TR" dirty="0"/>
              <a:t> "Ahmet öz" </a:t>
            </a:r>
            <a:r>
              <a:rPr lang="tr-TR" dirty="0" err="1"/>
              <a:t>or</a:t>
            </a:r>
            <a:r>
              <a:rPr lang="tr-TR" dirty="0"/>
              <a:t> "</a:t>
            </a:r>
            <a:r>
              <a:rPr lang="tr-TR" dirty="0" err="1"/>
              <a:t>ahmet</a:t>
            </a:r>
            <a:r>
              <a:rPr lang="tr-TR" dirty="0"/>
              <a:t> öz":</a:t>
            </a:r>
          </a:p>
          <a:p>
            <a:r>
              <a:rPr lang="tr-TR" dirty="0"/>
              <a:t>    ...</a:t>
            </a:r>
          </a:p>
        </p:txBody>
      </p:sp>
    </p:spTree>
    <p:extLst>
      <p:ext uri="{BB962C8B-B14F-4D97-AF65-F5344CB8AC3E}">
        <p14:creationId xmlns:p14="http://schemas.microsoft.com/office/powerpoint/2010/main" val="2639758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sp>
        <p:nvSpPr>
          <p:cNvPr id="5" name="İçerik Yer Tutucusu 4"/>
          <p:cNvSpPr>
            <a:spLocks noGrp="1"/>
          </p:cNvSpPr>
          <p:nvPr>
            <p:ph sz="half" idx="1"/>
          </p:nvPr>
        </p:nvSpPr>
        <p:spPr/>
        <p:txBody>
          <a:bodyPr>
            <a:normAutofit fontScale="62500" lnSpcReduction="20000"/>
          </a:bodyPr>
          <a:lstStyle/>
          <a:p>
            <a:r>
              <a:rPr lang="tr-TR" dirty="0"/>
              <a:t>Ama burada bazı problemler var. Birincisi, kullanıcının kaç türlü veri girebileceğini kestiremeyebilirsiniz. İkincisi, kestirebilseniz bile, her kişi için olasılıkları girmeye çalışmak eziyetten başka bir şey değildir…</a:t>
            </a:r>
          </a:p>
          <a:p>
            <a:endParaRPr lang="tr-TR" dirty="0"/>
          </a:p>
          <a:p>
            <a:r>
              <a:rPr lang="tr-TR" dirty="0"/>
              <a:t>İşte burada imdadımıza </a:t>
            </a:r>
            <a:r>
              <a:rPr lang="tr-TR" dirty="0" err="1"/>
              <a:t>lower</a:t>
            </a:r>
            <a:r>
              <a:rPr lang="tr-TR" dirty="0"/>
              <a:t>() metodu yetişecek. Dikkatlice inceleyin:</a:t>
            </a:r>
          </a:p>
          <a:p>
            <a:endParaRPr lang="tr-TR" dirty="0"/>
          </a:p>
          <a:p>
            <a:r>
              <a:rPr lang="tr-TR" dirty="0"/>
              <a:t>kişi = </a:t>
            </a:r>
            <a:r>
              <a:rPr lang="tr-TR" dirty="0" err="1"/>
              <a:t>input</a:t>
            </a:r>
            <a:r>
              <a:rPr lang="tr-TR" dirty="0"/>
              <a:t>("Aradığınız kişinin adı ve soyadı: ")</a:t>
            </a:r>
          </a:p>
          <a:p>
            <a:r>
              <a:rPr lang="tr-TR" dirty="0"/>
              <a:t>kişi = </a:t>
            </a:r>
            <a:r>
              <a:rPr lang="tr-TR" dirty="0" err="1"/>
              <a:t>kişi.lower</a:t>
            </a:r>
            <a:r>
              <a:rPr lang="tr-TR" dirty="0"/>
              <a:t>()</a:t>
            </a:r>
          </a:p>
          <a:p>
            <a:endParaRPr lang="tr-TR" dirty="0"/>
          </a:p>
          <a:p>
            <a:r>
              <a:rPr lang="tr-TR" dirty="0" err="1"/>
              <a:t>if</a:t>
            </a:r>
            <a:r>
              <a:rPr lang="tr-TR" dirty="0"/>
              <a:t> kişi == "</a:t>
            </a:r>
            <a:r>
              <a:rPr lang="tr-TR" dirty="0" err="1"/>
              <a:t>ahmet</a:t>
            </a:r>
            <a:r>
              <a:rPr lang="tr-TR" dirty="0"/>
              <a:t> öz":</a:t>
            </a:r>
          </a:p>
          <a:p>
            <a:r>
              <a:rPr lang="tr-TR" dirty="0"/>
              <a:t>    </a:t>
            </a:r>
            <a:r>
              <a:rPr lang="tr-TR" dirty="0" err="1"/>
              <a:t>print</a:t>
            </a:r>
            <a:r>
              <a:rPr lang="tr-TR" dirty="0"/>
              <a:t>("</a:t>
            </a:r>
            <a:r>
              <a:rPr lang="tr-TR" dirty="0" err="1"/>
              <a:t>email</a:t>
            </a:r>
            <a:r>
              <a:rPr lang="tr-TR" dirty="0"/>
              <a:t>: aoz@hmail.com")</a:t>
            </a:r>
          </a:p>
          <a:p>
            <a:r>
              <a:rPr lang="tr-TR" dirty="0"/>
              <a:t>    </a:t>
            </a:r>
            <a:r>
              <a:rPr lang="tr-TR" dirty="0" err="1"/>
              <a:t>print</a:t>
            </a:r>
            <a:r>
              <a:rPr lang="tr-TR" dirty="0"/>
              <a:t>("tel  : 02121231212")</a:t>
            </a:r>
          </a:p>
          <a:p>
            <a:r>
              <a:rPr lang="tr-TR" dirty="0"/>
              <a:t>    </a:t>
            </a:r>
            <a:r>
              <a:rPr lang="tr-TR" dirty="0" err="1"/>
              <a:t>print</a:t>
            </a:r>
            <a:r>
              <a:rPr lang="tr-TR" dirty="0"/>
              <a:t>("şehir: </a:t>
            </a:r>
            <a:r>
              <a:rPr lang="tr-TR" dirty="0" err="1"/>
              <a:t>istanbul</a:t>
            </a:r>
            <a:r>
              <a:rPr lang="tr-TR" dirty="0"/>
              <a:t>")</a:t>
            </a:r>
          </a:p>
          <a:p>
            <a:endParaRPr lang="tr-TR" dirty="0"/>
          </a:p>
          <a:p>
            <a:endParaRPr lang="tr-TR" dirty="0"/>
          </a:p>
        </p:txBody>
      </p:sp>
      <p:sp>
        <p:nvSpPr>
          <p:cNvPr id="6" name="İçerik Yer Tutucusu 5"/>
          <p:cNvSpPr>
            <a:spLocks noGrp="1"/>
          </p:cNvSpPr>
          <p:nvPr>
            <p:ph sz="half" idx="2"/>
          </p:nvPr>
        </p:nvSpPr>
        <p:spPr/>
        <p:txBody>
          <a:bodyPr>
            <a:normAutofit fontScale="62500" lnSpcReduction="20000"/>
          </a:bodyPr>
          <a:lstStyle/>
          <a:p>
            <a:r>
              <a:rPr lang="tr-TR" dirty="0"/>
              <a:t>elif kişi == "</a:t>
            </a:r>
            <a:r>
              <a:rPr lang="tr-TR" dirty="0" err="1"/>
              <a:t>mehmet</a:t>
            </a:r>
            <a:r>
              <a:rPr lang="tr-TR" dirty="0"/>
              <a:t> söz":</a:t>
            </a:r>
          </a:p>
          <a:p>
            <a:r>
              <a:rPr lang="tr-TR" dirty="0"/>
              <a:t>    </a:t>
            </a:r>
            <a:r>
              <a:rPr lang="tr-TR" dirty="0" err="1"/>
              <a:t>print</a:t>
            </a:r>
            <a:r>
              <a:rPr lang="tr-TR" dirty="0"/>
              <a:t>("</a:t>
            </a:r>
            <a:r>
              <a:rPr lang="tr-TR" dirty="0" err="1"/>
              <a:t>email</a:t>
            </a:r>
            <a:r>
              <a:rPr lang="tr-TR" dirty="0"/>
              <a:t>: msoz@zmail.com")</a:t>
            </a:r>
          </a:p>
          <a:p>
            <a:r>
              <a:rPr lang="tr-TR" dirty="0"/>
              <a:t>    </a:t>
            </a:r>
            <a:r>
              <a:rPr lang="tr-TR" dirty="0" err="1"/>
              <a:t>print</a:t>
            </a:r>
            <a:r>
              <a:rPr lang="tr-TR" dirty="0"/>
              <a:t>("tel  : 03121231212")</a:t>
            </a:r>
          </a:p>
          <a:p>
            <a:r>
              <a:rPr lang="tr-TR" dirty="0"/>
              <a:t>    </a:t>
            </a:r>
            <a:r>
              <a:rPr lang="tr-TR" dirty="0" err="1"/>
              <a:t>print</a:t>
            </a:r>
            <a:r>
              <a:rPr lang="tr-TR" dirty="0"/>
              <a:t>("şehir: </a:t>
            </a:r>
            <a:r>
              <a:rPr lang="tr-TR" dirty="0" err="1"/>
              <a:t>ankara</a:t>
            </a:r>
            <a:r>
              <a:rPr lang="tr-TR" dirty="0"/>
              <a:t>")</a:t>
            </a:r>
          </a:p>
          <a:p>
            <a:endParaRPr lang="tr-TR" dirty="0"/>
          </a:p>
          <a:p>
            <a:r>
              <a:rPr lang="tr-TR" dirty="0"/>
              <a:t>elif kişi == "</a:t>
            </a:r>
            <a:r>
              <a:rPr lang="tr-TR" dirty="0" err="1"/>
              <a:t>mahmut</a:t>
            </a:r>
            <a:r>
              <a:rPr lang="tr-TR" dirty="0"/>
              <a:t> göz":</a:t>
            </a:r>
          </a:p>
          <a:p>
            <a:r>
              <a:rPr lang="tr-TR" dirty="0"/>
              <a:t>    </a:t>
            </a:r>
            <a:r>
              <a:rPr lang="tr-TR" dirty="0" err="1"/>
              <a:t>print</a:t>
            </a:r>
            <a:r>
              <a:rPr lang="tr-TR" dirty="0"/>
              <a:t>("</a:t>
            </a:r>
            <a:r>
              <a:rPr lang="tr-TR" dirty="0" err="1"/>
              <a:t>email</a:t>
            </a:r>
            <a:r>
              <a:rPr lang="tr-TR" dirty="0"/>
              <a:t>: mgoz@jmail.com")</a:t>
            </a:r>
          </a:p>
          <a:p>
            <a:r>
              <a:rPr lang="tr-TR" dirty="0"/>
              <a:t>    </a:t>
            </a:r>
            <a:r>
              <a:rPr lang="tr-TR" dirty="0" err="1"/>
              <a:t>print</a:t>
            </a:r>
            <a:r>
              <a:rPr lang="tr-TR" dirty="0"/>
              <a:t>("tel  : 02161231212")</a:t>
            </a:r>
          </a:p>
          <a:p>
            <a:r>
              <a:rPr lang="tr-TR" dirty="0"/>
              <a:t>    </a:t>
            </a:r>
            <a:r>
              <a:rPr lang="tr-TR" dirty="0" err="1"/>
              <a:t>print</a:t>
            </a:r>
            <a:r>
              <a:rPr lang="tr-TR" dirty="0"/>
              <a:t>("şehir: </a:t>
            </a:r>
            <a:r>
              <a:rPr lang="tr-TR" dirty="0" err="1"/>
              <a:t>istanbul</a:t>
            </a:r>
            <a:r>
              <a:rPr lang="tr-TR" dirty="0"/>
              <a:t>")</a:t>
            </a:r>
          </a:p>
          <a:p>
            <a:endParaRPr lang="tr-TR" dirty="0"/>
          </a:p>
          <a:p>
            <a:r>
              <a:rPr lang="tr-TR" dirty="0"/>
              <a:t>else:</a:t>
            </a:r>
          </a:p>
          <a:p>
            <a:r>
              <a:rPr lang="tr-TR" dirty="0"/>
              <a:t>    </a:t>
            </a:r>
            <a:r>
              <a:rPr lang="tr-TR" dirty="0" err="1"/>
              <a:t>print</a:t>
            </a:r>
            <a:r>
              <a:rPr lang="tr-TR" dirty="0"/>
              <a:t>("Aradığınız kişi </a:t>
            </a:r>
            <a:r>
              <a:rPr lang="tr-TR" dirty="0" err="1"/>
              <a:t>veritabanında</a:t>
            </a:r>
            <a:r>
              <a:rPr lang="tr-TR" dirty="0"/>
              <a:t> yok!")</a:t>
            </a:r>
          </a:p>
          <a:p>
            <a:endParaRPr lang="tr-TR" dirty="0"/>
          </a:p>
        </p:txBody>
      </p:sp>
    </p:spTree>
    <p:extLst>
      <p:ext uri="{BB962C8B-B14F-4D97-AF65-F5344CB8AC3E}">
        <p14:creationId xmlns:p14="http://schemas.microsoft.com/office/powerpoint/2010/main" val="3757040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92500" lnSpcReduction="10000"/>
          </a:bodyPr>
          <a:lstStyle/>
          <a:p>
            <a:r>
              <a:rPr lang="tr-TR" dirty="0"/>
              <a:t>Artık kullanıcı ‘</a:t>
            </a:r>
            <a:r>
              <a:rPr lang="tr-TR" dirty="0" err="1"/>
              <a:t>ahmet</a:t>
            </a:r>
            <a:r>
              <a:rPr lang="tr-TR" dirty="0"/>
              <a:t> öz’ de yazsa, ‘Ahmet Öz’ de yazsa, hatta ‘</a:t>
            </a:r>
            <a:r>
              <a:rPr lang="tr-TR" dirty="0" err="1"/>
              <a:t>AhMeT</a:t>
            </a:r>
            <a:r>
              <a:rPr lang="tr-TR" dirty="0"/>
              <a:t> </a:t>
            </a:r>
            <a:r>
              <a:rPr lang="tr-TR" dirty="0" err="1"/>
              <a:t>öZ</a:t>
            </a:r>
            <a:r>
              <a:rPr lang="tr-TR" dirty="0"/>
              <a:t>’ de yazsa programımız doğru çalışacaktır. Peki bu nasıl oluyor? Elbette </a:t>
            </a:r>
            <a:r>
              <a:rPr lang="tr-TR" dirty="0" err="1"/>
              <a:t>lower</a:t>
            </a:r>
            <a:r>
              <a:rPr lang="tr-TR" dirty="0"/>
              <a:t>() metodu sayesinde…</a:t>
            </a:r>
          </a:p>
          <a:p>
            <a:endParaRPr lang="tr-TR" dirty="0"/>
          </a:p>
          <a:p>
            <a:r>
              <a:rPr lang="tr-TR" dirty="0"/>
              <a:t>Yukarıdaki örneklerin de bize gösterdiği gibi, </a:t>
            </a:r>
            <a:r>
              <a:rPr lang="tr-TR" dirty="0" err="1"/>
              <a:t>lower</a:t>
            </a:r>
            <a:r>
              <a:rPr lang="tr-TR" dirty="0"/>
              <a:t>() metodu, karakter dizisindeki bütün harfleri küçük harfe çeviriyor. Örneğin:</a:t>
            </a:r>
          </a:p>
        </p:txBody>
      </p:sp>
      <p:sp>
        <p:nvSpPr>
          <p:cNvPr id="4" name="İçerik Yer Tutucusu 3"/>
          <p:cNvSpPr>
            <a:spLocks noGrp="1"/>
          </p:cNvSpPr>
          <p:nvPr>
            <p:ph sz="half" idx="2"/>
          </p:nvPr>
        </p:nvSpPr>
        <p:spPr/>
        <p:txBody>
          <a:bodyPr>
            <a:normAutofit fontScale="92500" lnSpcReduction="10000"/>
          </a:bodyPr>
          <a:lstStyle/>
          <a:p>
            <a:r>
              <a:rPr lang="tr-TR" dirty="0"/>
              <a:t>&gt;&gt;&gt; </a:t>
            </a:r>
            <a:r>
              <a:rPr lang="tr-TR" dirty="0" err="1"/>
              <a:t>kardiz</a:t>
            </a:r>
            <a:r>
              <a:rPr lang="tr-TR" dirty="0"/>
              <a:t> = "ELMA"</a:t>
            </a:r>
          </a:p>
          <a:p>
            <a:r>
              <a:rPr lang="tr-TR" dirty="0"/>
              <a:t>&gt;&gt;&gt; </a:t>
            </a:r>
            <a:r>
              <a:rPr lang="tr-TR" dirty="0" err="1"/>
              <a:t>kardiz.lower</a:t>
            </a:r>
            <a:r>
              <a:rPr lang="tr-TR" dirty="0"/>
              <a:t>()</a:t>
            </a:r>
          </a:p>
          <a:p>
            <a:endParaRPr lang="tr-TR" dirty="0"/>
          </a:p>
          <a:p>
            <a:r>
              <a:rPr lang="tr-TR" dirty="0"/>
              <a:t>'elma'</a:t>
            </a:r>
          </a:p>
          <a:p>
            <a:pPr marL="0" indent="0">
              <a:buNone/>
            </a:pPr>
            <a:r>
              <a:rPr lang="tr-TR" dirty="0" smtClean="0"/>
              <a:t>&gt;&gt;&gt; </a:t>
            </a:r>
            <a:r>
              <a:rPr lang="tr-TR" dirty="0" err="1"/>
              <a:t>kardiz</a:t>
            </a:r>
            <a:r>
              <a:rPr lang="tr-TR" dirty="0"/>
              <a:t> = "</a:t>
            </a:r>
            <a:r>
              <a:rPr lang="tr-TR" dirty="0" err="1"/>
              <a:t>arMuT</a:t>
            </a:r>
            <a:r>
              <a:rPr lang="tr-TR" dirty="0"/>
              <a:t>"</a:t>
            </a:r>
          </a:p>
          <a:p>
            <a:r>
              <a:rPr lang="tr-TR" dirty="0"/>
              <a:t>&gt;&gt;&gt; </a:t>
            </a:r>
            <a:r>
              <a:rPr lang="tr-TR" dirty="0" err="1"/>
              <a:t>kardiz.lower</a:t>
            </a:r>
            <a:r>
              <a:rPr lang="tr-TR" dirty="0" smtClean="0"/>
              <a:t>()</a:t>
            </a:r>
            <a:endParaRPr lang="tr-TR" dirty="0"/>
          </a:p>
          <a:p>
            <a:r>
              <a:rPr lang="tr-TR" dirty="0"/>
              <a:t>'armut'</a:t>
            </a:r>
          </a:p>
          <a:p>
            <a:pPr marL="0" indent="0">
              <a:buNone/>
            </a:pPr>
            <a:r>
              <a:rPr lang="tr-TR" dirty="0" smtClean="0"/>
              <a:t>  &gt;&gt;&gt; </a:t>
            </a:r>
            <a:r>
              <a:rPr lang="tr-TR" dirty="0" err="1"/>
              <a:t>kardiz</a:t>
            </a:r>
            <a:r>
              <a:rPr lang="tr-TR" dirty="0"/>
              <a:t> = "PYTHON PROGRAMLAMA"</a:t>
            </a:r>
          </a:p>
          <a:p>
            <a:r>
              <a:rPr lang="tr-TR" dirty="0"/>
              <a:t>&gt;&gt;&gt; </a:t>
            </a:r>
            <a:r>
              <a:rPr lang="tr-TR" dirty="0" err="1"/>
              <a:t>kardiz.lower</a:t>
            </a:r>
            <a:r>
              <a:rPr lang="tr-TR" dirty="0"/>
              <a:t>()</a:t>
            </a:r>
          </a:p>
          <a:p>
            <a:pPr marL="0" indent="0">
              <a:buNone/>
            </a:pPr>
            <a:r>
              <a:rPr lang="tr-TR" dirty="0" smtClean="0"/>
              <a:t>'</a:t>
            </a:r>
            <a:r>
              <a:rPr lang="tr-TR" dirty="0" err="1" smtClean="0"/>
              <a:t>python</a:t>
            </a:r>
            <a:r>
              <a:rPr lang="tr-TR" dirty="0" smtClean="0"/>
              <a:t> </a:t>
            </a:r>
            <a:r>
              <a:rPr lang="tr-TR" dirty="0"/>
              <a:t>programlama'</a:t>
            </a:r>
          </a:p>
        </p:txBody>
      </p:sp>
    </p:spTree>
    <p:extLst>
      <p:ext uri="{BB962C8B-B14F-4D97-AF65-F5344CB8AC3E}">
        <p14:creationId xmlns:p14="http://schemas.microsoft.com/office/powerpoint/2010/main" val="1107130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a:t>Bir de şu örneğe bakalım:</a:t>
            </a:r>
          </a:p>
          <a:p>
            <a:endParaRPr lang="tr-TR" dirty="0"/>
          </a:p>
          <a:p>
            <a:r>
              <a:rPr lang="tr-TR" dirty="0"/>
              <a:t>&gt;&gt;&gt; il = "ADIYAMAN"</a:t>
            </a:r>
          </a:p>
          <a:p>
            <a:r>
              <a:rPr lang="tr-TR" dirty="0"/>
              <a:t>&gt;&gt;&gt; </a:t>
            </a:r>
            <a:r>
              <a:rPr lang="tr-TR" dirty="0" err="1"/>
              <a:t>print</a:t>
            </a:r>
            <a:r>
              <a:rPr lang="tr-TR" dirty="0"/>
              <a:t>(</a:t>
            </a:r>
            <a:r>
              <a:rPr lang="tr-TR" dirty="0" err="1"/>
              <a:t>il.lower</a:t>
            </a:r>
            <a:r>
              <a:rPr lang="tr-TR" dirty="0"/>
              <a:t>())</a:t>
            </a:r>
          </a:p>
          <a:p>
            <a:endParaRPr lang="tr-TR" dirty="0"/>
          </a:p>
          <a:p>
            <a:r>
              <a:rPr lang="tr-TR" dirty="0" err="1"/>
              <a:t>adiyaman</a:t>
            </a:r>
            <a:endParaRPr lang="tr-TR" dirty="0"/>
          </a:p>
          <a:p>
            <a:r>
              <a:rPr lang="tr-TR" dirty="0"/>
              <a:t>Gördüğünüz gibi, </a:t>
            </a:r>
            <a:r>
              <a:rPr lang="tr-TR" dirty="0" err="1"/>
              <a:t>Python</a:t>
            </a:r>
            <a:r>
              <a:rPr lang="tr-TR" dirty="0"/>
              <a:t> programlama dili ‘I’ harfini de düzgün küçültemiyor. ‘I’ harfinin küçük biçimi ‘ı’ olması gerekirken, bu metot ‘I’ harfini ‘i’ diye küçültüyor. Yani:</a:t>
            </a:r>
          </a:p>
          <a:p>
            <a:endParaRPr lang="tr-TR" dirty="0"/>
          </a:p>
          <a:p>
            <a:r>
              <a:rPr lang="tr-TR" dirty="0"/>
              <a:t>&gt;&gt;&gt; "I".</a:t>
            </a:r>
            <a:r>
              <a:rPr lang="tr-TR" dirty="0" err="1"/>
              <a:t>lower</a:t>
            </a:r>
            <a:r>
              <a:rPr lang="tr-TR" dirty="0"/>
              <a:t>()</a:t>
            </a:r>
          </a:p>
          <a:p>
            <a:endParaRPr lang="tr-TR" dirty="0"/>
          </a:p>
          <a:p>
            <a:r>
              <a:rPr lang="tr-TR" dirty="0"/>
              <a:t>'i'</a:t>
            </a:r>
          </a:p>
        </p:txBody>
      </p:sp>
    </p:spTree>
    <p:extLst>
      <p:ext uri="{BB962C8B-B14F-4D97-AF65-F5344CB8AC3E}">
        <p14:creationId xmlns:p14="http://schemas.microsoft.com/office/powerpoint/2010/main" val="2664279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err="1" smtClean="0"/>
              <a:t>Upper</a:t>
            </a:r>
            <a:r>
              <a:rPr lang="tr-TR" dirty="0" smtClean="0"/>
              <a:t>()</a:t>
            </a:r>
            <a:endParaRPr lang="tr-TR" dirty="0"/>
          </a:p>
        </p:txBody>
      </p:sp>
      <p:sp>
        <p:nvSpPr>
          <p:cNvPr id="6" name="İçerik Yer Tutucusu 5"/>
          <p:cNvSpPr>
            <a:spLocks noGrp="1"/>
          </p:cNvSpPr>
          <p:nvPr>
            <p:ph idx="1"/>
          </p:nvPr>
        </p:nvSpPr>
        <p:spPr/>
        <p:txBody>
          <a:bodyPr>
            <a:normAutofit lnSpcReduction="10000"/>
          </a:bodyPr>
          <a:lstStyle/>
          <a:p>
            <a:r>
              <a:rPr lang="tr-TR" dirty="0"/>
              <a:t>Bu metot biraz önce öğrendiğimiz </a:t>
            </a:r>
            <a:r>
              <a:rPr lang="tr-TR" dirty="0" err="1"/>
              <a:t>lower</a:t>
            </a:r>
            <a:r>
              <a:rPr lang="tr-TR" dirty="0"/>
              <a:t>() metodunun yaptığı işin tam tersini yapar. Hatırlarsanız </a:t>
            </a:r>
            <a:r>
              <a:rPr lang="tr-TR" dirty="0" err="1"/>
              <a:t>lower</a:t>
            </a:r>
            <a:r>
              <a:rPr lang="tr-TR" dirty="0"/>
              <a:t>() metodu yardımıyla karakter dizileri içindeki harfleri küçültüyorduk. </a:t>
            </a:r>
            <a:r>
              <a:rPr lang="tr-TR" dirty="0" err="1"/>
              <a:t>upper</a:t>
            </a:r>
            <a:r>
              <a:rPr lang="tr-TR" dirty="0"/>
              <a:t>() metodu ise bu harfleri büyütmemizi sağlar.</a:t>
            </a:r>
          </a:p>
          <a:p>
            <a:endParaRPr lang="tr-TR" dirty="0"/>
          </a:p>
          <a:p>
            <a:r>
              <a:rPr lang="tr-TR" dirty="0"/>
              <a:t>Örneğin:</a:t>
            </a:r>
          </a:p>
          <a:p>
            <a:endParaRPr lang="tr-TR" dirty="0"/>
          </a:p>
          <a:p>
            <a:r>
              <a:rPr lang="tr-TR" dirty="0"/>
              <a:t>&gt;&gt;&gt; </a:t>
            </a:r>
            <a:r>
              <a:rPr lang="tr-TR" dirty="0" err="1"/>
              <a:t>kardiz</a:t>
            </a:r>
            <a:r>
              <a:rPr lang="tr-TR" dirty="0"/>
              <a:t> = "kalem"</a:t>
            </a:r>
          </a:p>
          <a:p>
            <a:r>
              <a:rPr lang="tr-TR" dirty="0"/>
              <a:t>&gt;&gt;&gt; </a:t>
            </a:r>
            <a:r>
              <a:rPr lang="tr-TR" dirty="0" err="1"/>
              <a:t>kardiz.upper</a:t>
            </a:r>
            <a:r>
              <a:rPr lang="tr-TR" dirty="0"/>
              <a:t>()</a:t>
            </a:r>
          </a:p>
          <a:p>
            <a:endParaRPr lang="tr-TR" dirty="0"/>
          </a:p>
          <a:p>
            <a:r>
              <a:rPr lang="tr-TR" dirty="0"/>
              <a:t>'KALEM'</a:t>
            </a:r>
          </a:p>
        </p:txBody>
      </p:sp>
    </p:spTree>
    <p:extLst>
      <p:ext uri="{BB962C8B-B14F-4D97-AF65-F5344CB8AC3E}">
        <p14:creationId xmlns:p14="http://schemas.microsoft.com/office/powerpoint/2010/main" val="2338156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islower</a:t>
            </a:r>
            <a:r>
              <a:rPr lang="tr-TR" dirty="0"/>
              <a:t>(), </a:t>
            </a:r>
            <a:r>
              <a:rPr lang="tr-TR" dirty="0" err="1"/>
              <a:t>isupper</a:t>
            </a:r>
            <a:r>
              <a:rPr lang="tr-TR" dirty="0"/>
              <a:t>()</a:t>
            </a:r>
            <a:br>
              <a:rPr lang="tr-TR" dirty="0"/>
            </a:b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Yukarıda </a:t>
            </a:r>
            <a:r>
              <a:rPr lang="tr-TR" dirty="0"/>
              <a:t>öğrendiğimiz </a:t>
            </a:r>
            <a:r>
              <a:rPr lang="tr-TR" dirty="0" err="1"/>
              <a:t>lower</a:t>
            </a:r>
            <a:r>
              <a:rPr lang="tr-TR" dirty="0"/>
              <a:t>() ve </a:t>
            </a:r>
            <a:r>
              <a:rPr lang="tr-TR" dirty="0" err="1"/>
              <a:t>upper</a:t>
            </a:r>
            <a:r>
              <a:rPr lang="tr-TR" dirty="0"/>
              <a:t>() adlı metotlar karakter dizileri üzerinde bazı değişiklikler yapmamıza yardımcı oluyor. Karakter dizileri üzerinde birtakım değişiklikler yapmamızı sağlayan bu tür metotlara ‘değiştirici metotlar’ adı verilir. Bu tür metotların dışında bir de ‘sorgulayıcı </a:t>
            </a:r>
            <a:r>
              <a:rPr lang="tr-TR" dirty="0" err="1"/>
              <a:t>metotlar’dan</a:t>
            </a:r>
            <a:r>
              <a:rPr lang="tr-TR" dirty="0"/>
              <a:t> söz edebiliriz. Sorgulayıcı metotlar, değiştirici metotların aksine, bir karakter dizisi üzerinde değişiklik yapmamızı sağlamaz. Bu tür metotların görevi karakter dizilerinin durumunu sorgulamaktır. Sorgulayıcı metotlara örnek olarak </a:t>
            </a:r>
            <a:r>
              <a:rPr lang="tr-TR" dirty="0" err="1"/>
              <a:t>islower</a:t>
            </a:r>
            <a:r>
              <a:rPr lang="tr-TR" dirty="0"/>
              <a:t>() ve </a:t>
            </a:r>
            <a:r>
              <a:rPr lang="tr-TR" dirty="0" err="1"/>
              <a:t>isupper</a:t>
            </a:r>
            <a:r>
              <a:rPr lang="tr-TR" dirty="0"/>
              <a:t>() metotlarını verebiliriz.</a:t>
            </a:r>
          </a:p>
          <a:p>
            <a:pPr marL="0" indent="0">
              <a:buNone/>
            </a:pPr>
            <a:r>
              <a:rPr lang="tr-TR" dirty="0" smtClean="0"/>
              <a:t>Bildiğiniz </a:t>
            </a:r>
            <a:r>
              <a:rPr lang="tr-TR" dirty="0"/>
              <a:t>gibi, </a:t>
            </a:r>
            <a:r>
              <a:rPr lang="tr-TR" dirty="0" err="1"/>
              <a:t>lower</a:t>
            </a:r>
            <a:r>
              <a:rPr lang="tr-TR" dirty="0"/>
              <a:t>() metodu bir karakter dizisini tamamen küçük harflerden oluşacak şekle getiriyordu. </a:t>
            </a:r>
            <a:r>
              <a:rPr lang="tr-TR" dirty="0" err="1"/>
              <a:t>islower</a:t>
            </a:r>
            <a:r>
              <a:rPr lang="tr-TR" dirty="0"/>
              <a:t>() metodu ise bir karakter dizisinin tamamen küçük harflerden oluşup oluşmadığını sorguluyor.</a:t>
            </a:r>
          </a:p>
          <a:p>
            <a:pPr marL="0" indent="0">
              <a:buNone/>
            </a:pPr>
            <a:r>
              <a:rPr lang="tr-TR" dirty="0" smtClean="0"/>
              <a:t>Hemen </a:t>
            </a:r>
            <a:r>
              <a:rPr lang="tr-TR" dirty="0"/>
              <a:t>bir örnek verelim:</a:t>
            </a:r>
          </a:p>
          <a:p>
            <a:endParaRPr lang="tr-TR" dirty="0"/>
          </a:p>
          <a:p>
            <a:r>
              <a:rPr lang="tr-TR" dirty="0"/>
              <a:t>&gt;&gt;&gt; </a:t>
            </a:r>
            <a:r>
              <a:rPr lang="tr-TR" dirty="0" err="1"/>
              <a:t>kardiz</a:t>
            </a:r>
            <a:r>
              <a:rPr lang="tr-TR" dirty="0"/>
              <a:t> = </a:t>
            </a:r>
            <a:r>
              <a:rPr lang="tr-TR" dirty="0" smtClean="0"/>
              <a:t>"</a:t>
            </a:r>
            <a:r>
              <a:rPr lang="tr-TR" dirty="0" err="1" smtClean="0"/>
              <a:t>şilan</a:t>
            </a:r>
            <a:r>
              <a:rPr lang="tr-TR" dirty="0" smtClean="0"/>
              <a:t>"</a:t>
            </a:r>
            <a:endParaRPr lang="tr-TR" dirty="0"/>
          </a:p>
          <a:p>
            <a:r>
              <a:rPr lang="tr-TR" dirty="0"/>
              <a:t>&gt;&gt;&gt; </a:t>
            </a:r>
            <a:r>
              <a:rPr lang="tr-TR" dirty="0" err="1"/>
              <a:t>kardiz.islower</a:t>
            </a:r>
            <a:r>
              <a:rPr lang="tr-TR" dirty="0"/>
              <a:t>()</a:t>
            </a:r>
          </a:p>
          <a:p>
            <a:endParaRPr lang="tr-TR" dirty="0"/>
          </a:p>
          <a:p>
            <a:r>
              <a:rPr lang="tr-TR" dirty="0"/>
              <a:t>True</a:t>
            </a:r>
          </a:p>
        </p:txBody>
      </p:sp>
    </p:spTree>
    <p:extLst>
      <p:ext uri="{BB962C8B-B14F-4D97-AF65-F5344CB8AC3E}">
        <p14:creationId xmlns:p14="http://schemas.microsoft.com/office/powerpoint/2010/main" val="2242049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endswith</a:t>
            </a:r>
            <a:r>
              <a:rPr lang="tr-TR" dirty="0"/>
              <a:t>()</a:t>
            </a:r>
            <a:br>
              <a:rPr lang="tr-TR" dirty="0"/>
            </a:b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Tıpkı </a:t>
            </a:r>
            <a:r>
              <a:rPr lang="tr-TR" dirty="0" err="1"/>
              <a:t>isupper</a:t>
            </a:r>
            <a:r>
              <a:rPr lang="tr-TR" dirty="0"/>
              <a:t>() ve </a:t>
            </a:r>
            <a:r>
              <a:rPr lang="tr-TR" dirty="0" err="1"/>
              <a:t>islower</a:t>
            </a:r>
            <a:r>
              <a:rPr lang="tr-TR" dirty="0"/>
              <a:t>() metotları gibi, </a:t>
            </a:r>
            <a:r>
              <a:rPr lang="tr-TR" dirty="0" err="1"/>
              <a:t>endswith</a:t>
            </a:r>
            <a:r>
              <a:rPr lang="tr-TR" dirty="0"/>
              <a:t>() metodu da sorgulayıcı metotlardan biridir. </a:t>
            </a:r>
            <a:r>
              <a:rPr lang="tr-TR" dirty="0" err="1"/>
              <a:t>endswith</a:t>
            </a:r>
            <a:r>
              <a:rPr lang="tr-TR" dirty="0"/>
              <a:t>() metodu karakter dizileri üzerinde herhangi bir değişiklik yapmamızı sağlamaz. Bu metodun görevi karakter dizisinin durumunu sorgulamaktır.</a:t>
            </a:r>
          </a:p>
          <a:p>
            <a:endParaRPr lang="tr-TR" dirty="0"/>
          </a:p>
          <a:p>
            <a:r>
              <a:rPr lang="tr-TR" dirty="0"/>
              <a:t>Bu metot yardımıyla bir karakter dizisinin hangi karakter dizisi ile bittiğini sorgulayabiliyoruz. Yani örneğin:</a:t>
            </a:r>
          </a:p>
          <a:p>
            <a:endParaRPr lang="tr-TR" dirty="0"/>
          </a:p>
          <a:p>
            <a:r>
              <a:rPr lang="tr-TR" dirty="0"/>
              <a:t>&gt;&gt;&gt; </a:t>
            </a:r>
            <a:r>
              <a:rPr lang="tr-TR" dirty="0" err="1"/>
              <a:t>kardiz</a:t>
            </a:r>
            <a:r>
              <a:rPr lang="tr-TR" dirty="0"/>
              <a:t> = </a:t>
            </a:r>
            <a:r>
              <a:rPr lang="tr-TR" dirty="0" smtClean="0"/>
              <a:t>"</a:t>
            </a:r>
            <a:r>
              <a:rPr lang="tr-TR" dirty="0" err="1" smtClean="0"/>
              <a:t>şilan</a:t>
            </a:r>
            <a:r>
              <a:rPr lang="tr-TR" dirty="0" smtClean="0"/>
              <a:t>"</a:t>
            </a:r>
            <a:endParaRPr lang="tr-TR" dirty="0"/>
          </a:p>
          <a:p>
            <a:r>
              <a:rPr lang="tr-TR" dirty="0"/>
              <a:t>&gt;&gt;&gt; </a:t>
            </a:r>
            <a:r>
              <a:rPr lang="tr-TR" dirty="0" err="1"/>
              <a:t>kardiz.endswith</a:t>
            </a:r>
            <a:r>
              <a:rPr lang="tr-TR" dirty="0" smtClean="0"/>
              <a:t>("n")</a:t>
            </a:r>
            <a:endParaRPr lang="tr-TR" dirty="0"/>
          </a:p>
          <a:p>
            <a:endParaRPr lang="tr-TR" dirty="0"/>
          </a:p>
          <a:p>
            <a:r>
              <a:rPr lang="tr-TR" dirty="0"/>
              <a:t>True</a:t>
            </a:r>
          </a:p>
        </p:txBody>
      </p:sp>
    </p:spTree>
    <p:extLst>
      <p:ext uri="{BB962C8B-B14F-4D97-AF65-F5344CB8AC3E}">
        <p14:creationId xmlns:p14="http://schemas.microsoft.com/office/powerpoint/2010/main" val="4067984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startswith</a:t>
            </a:r>
            <a:r>
              <a:rPr lang="tr-TR" dirty="0"/>
              <a:t>()</a:t>
            </a:r>
            <a:br>
              <a:rPr lang="tr-TR" dirty="0"/>
            </a:b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Bu </a:t>
            </a:r>
            <a:r>
              <a:rPr lang="tr-TR" dirty="0"/>
              <a:t>metot, biraz önce gördüğümüz </a:t>
            </a:r>
            <a:r>
              <a:rPr lang="tr-TR" dirty="0" err="1"/>
              <a:t>endswith</a:t>
            </a:r>
            <a:r>
              <a:rPr lang="tr-TR" dirty="0"/>
              <a:t>() metodunun yaptığı işin tam tersini yapar. Hatırlarsanız </a:t>
            </a:r>
            <a:r>
              <a:rPr lang="tr-TR" dirty="0" err="1"/>
              <a:t>endswith</a:t>
            </a:r>
            <a:r>
              <a:rPr lang="tr-TR" dirty="0"/>
              <a:t>() metodu bir karakter dizisinin hangi karakter veya karakterlerle bittiğini denetliyordu. </a:t>
            </a:r>
            <a:r>
              <a:rPr lang="tr-TR" dirty="0" err="1"/>
              <a:t>startswith</a:t>
            </a:r>
            <a:r>
              <a:rPr lang="tr-TR" dirty="0"/>
              <a:t>() metodu ise bir karakter dizisinin hangi karakter veya karakterlerle başladığını denetler</a:t>
            </a:r>
            <a:r>
              <a:rPr lang="tr-TR" dirty="0" smtClean="0"/>
              <a:t>:</a:t>
            </a:r>
            <a:endParaRPr lang="tr-TR" dirty="0"/>
          </a:p>
          <a:p>
            <a:r>
              <a:rPr lang="tr-TR" dirty="0"/>
              <a:t>&gt;&gt;&gt; </a:t>
            </a:r>
            <a:r>
              <a:rPr lang="tr-TR" dirty="0" err="1"/>
              <a:t>kardiz</a:t>
            </a:r>
            <a:r>
              <a:rPr lang="tr-TR" dirty="0"/>
              <a:t> = "</a:t>
            </a:r>
            <a:r>
              <a:rPr lang="tr-TR" dirty="0" err="1"/>
              <a:t>python</a:t>
            </a:r>
            <a:r>
              <a:rPr lang="tr-TR" dirty="0"/>
              <a:t>"</a:t>
            </a:r>
          </a:p>
          <a:p>
            <a:r>
              <a:rPr lang="tr-TR" dirty="0"/>
              <a:t>&gt;&gt;&gt; </a:t>
            </a:r>
            <a:r>
              <a:rPr lang="tr-TR" dirty="0" err="1"/>
              <a:t>kardiz.startswith</a:t>
            </a:r>
            <a:r>
              <a:rPr lang="tr-TR" dirty="0"/>
              <a:t>("p")</a:t>
            </a:r>
          </a:p>
          <a:p>
            <a:endParaRPr lang="tr-TR" dirty="0"/>
          </a:p>
          <a:p>
            <a:r>
              <a:rPr lang="tr-TR" dirty="0"/>
              <a:t>True</a:t>
            </a:r>
          </a:p>
          <a:p>
            <a:endParaRPr lang="tr-TR" dirty="0"/>
          </a:p>
          <a:p>
            <a:r>
              <a:rPr lang="tr-TR" dirty="0"/>
              <a:t>&gt;&gt;&gt; </a:t>
            </a:r>
            <a:r>
              <a:rPr lang="tr-TR" dirty="0" err="1"/>
              <a:t>kardiz.startswith</a:t>
            </a:r>
            <a:r>
              <a:rPr lang="tr-TR" dirty="0"/>
              <a:t>("a")</a:t>
            </a:r>
          </a:p>
          <a:p>
            <a:endParaRPr lang="tr-TR" dirty="0"/>
          </a:p>
          <a:p>
            <a:r>
              <a:rPr lang="tr-TR" dirty="0" err="1"/>
              <a:t>False</a:t>
            </a:r>
            <a:endParaRPr lang="tr-TR" dirty="0"/>
          </a:p>
        </p:txBody>
      </p:sp>
    </p:spTree>
    <p:extLst>
      <p:ext uri="{BB962C8B-B14F-4D97-AF65-F5344CB8AC3E}">
        <p14:creationId xmlns:p14="http://schemas.microsoft.com/office/powerpoint/2010/main" val="1484890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KARAKTER DİZİLERİNİN METODLARI</a:t>
            </a:r>
            <a:endParaRPr lang="tr-TR" dirty="0"/>
          </a:p>
        </p:txBody>
      </p:sp>
      <p:sp>
        <p:nvSpPr>
          <p:cNvPr id="3" name="İçerik Yer Tutucusu 2"/>
          <p:cNvSpPr>
            <a:spLocks noGrp="1"/>
          </p:cNvSpPr>
          <p:nvPr>
            <p:ph idx="1"/>
          </p:nvPr>
        </p:nvSpPr>
        <p:spPr/>
        <p:txBody>
          <a:bodyPr/>
          <a:lstStyle/>
          <a:p>
            <a:endParaRPr lang="tr-TR" dirty="0"/>
          </a:p>
          <a:p>
            <a:r>
              <a:rPr lang="tr-TR" dirty="0"/>
              <a:t>Geçen bölümde karakter dizilerinin genel özelliklerinden söz ettik. Bu ikinci bölümde ise karakter dizilerini biraz daha ayrıntılı bir şekilde incelemeye ve karakter dizilerinin yepyeni özelliklerini görmeye başlayacağız.</a:t>
            </a:r>
          </a:p>
          <a:p>
            <a:endParaRPr lang="tr-TR" dirty="0"/>
          </a:p>
          <a:p>
            <a:r>
              <a:rPr lang="tr-TR" dirty="0"/>
              <a:t>Hatırlarsanız, geçen bölümün en başında, metot diye bir şeyden söz edeceğimizi söylemiştik. Orada da kabaca tarif ettiğimiz gibi, metotlar </a:t>
            </a:r>
            <a:r>
              <a:rPr lang="tr-TR" dirty="0" err="1"/>
              <a:t>Python’da</a:t>
            </a:r>
            <a:r>
              <a:rPr lang="tr-TR" dirty="0"/>
              <a:t> nesnelerin niteliklerini değiştirmemizi, sorgulamamızı veya bu nesnelere yeni özellikler katmamızı sağlayan araçlardır. Metotlar sayesinde karakter dizilerini istediğimiz gibi eğip bükebileceğiz.</a:t>
            </a:r>
          </a:p>
        </p:txBody>
      </p:sp>
    </p:spTree>
    <p:extLst>
      <p:ext uri="{BB962C8B-B14F-4D97-AF65-F5344CB8AC3E}">
        <p14:creationId xmlns:p14="http://schemas.microsoft.com/office/powerpoint/2010/main" val="876333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REPLACE()</a:t>
            </a:r>
            <a:endParaRPr lang="tr-TR" dirty="0"/>
          </a:p>
        </p:txBody>
      </p:sp>
      <p:sp>
        <p:nvSpPr>
          <p:cNvPr id="3" name="İçerik Yer Tutucusu 2"/>
          <p:cNvSpPr>
            <a:spLocks noGrp="1"/>
          </p:cNvSpPr>
          <p:nvPr>
            <p:ph idx="1"/>
          </p:nvPr>
        </p:nvSpPr>
        <p:spPr/>
        <p:txBody>
          <a:bodyPr>
            <a:normAutofit fontScale="70000" lnSpcReduction="20000"/>
          </a:bodyPr>
          <a:lstStyle/>
          <a:p>
            <a:r>
              <a:rPr lang="tr-TR" dirty="0"/>
              <a:t>Karakter dizisi metotları arasında inceleyeceğimiz ilk metot </a:t>
            </a:r>
            <a:r>
              <a:rPr lang="tr-TR" dirty="0" err="1"/>
              <a:t>replace</a:t>
            </a:r>
            <a:r>
              <a:rPr lang="tr-TR" dirty="0"/>
              <a:t>() metodu olacak. </a:t>
            </a:r>
            <a:r>
              <a:rPr lang="tr-TR" dirty="0" err="1"/>
              <a:t>replace</a:t>
            </a:r>
            <a:r>
              <a:rPr lang="tr-TR" dirty="0"/>
              <a:t> kelimesi Türkçede ‘değiştirmek, yerine koymak’ gibi anlamlar taşır. İşte bu metodun yerine getirdiği görev de tam olarak budur. Yani bu metodu kullanarak bir karakter dizisi içindeki karakterleri başka karakterlerle değiştirebileceğiz.</a:t>
            </a:r>
          </a:p>
          <a:p>
            <a:endParaRPr lang="tr-TR" dirty="0"/>
          </a:p>
          <a:p>
            <a:r>
              <a:rPr lang="tr-TR" dirty="0"/>
              <a:t>Peki bu metodu nasıl kullanacağız? Hemen bir örnek verelim:</a:t>
            </a:r>
          </a:p>
          <a:p>
            <a:endParaRPr lang="tr-TR" dirty="0"/>
          </a:p>
          <a:p>
            <a:r>
              <a:rPr lang="tr-TR" dirty="0"/>
              <a:t>&gt;&gt;&gt; </a:t>
            </a:r>
            <a:r>
              <a:rPr lang="tr-TR" dirty="0" err="1"/>
              <a:t>kardiz</a:t>
            </a:r>
            <a:r>
              <a:rPr lang="tr-TR" dirty="0"/>
              <a:t> = "elma"</a:t>
            </a:r>
          </a:p>
          <a:p>
            <a:r>
              <a:rPr lang="tr-TR" dirty="0"/>
              <a:t>Burada “elma” değerini taşıyan </a:t>
            </a:r>
            <a:r>
              <a:rPr lang="tr-TR" dirty="0" err="1"/>
              <a:t>kardiz</a:t>
            </a:r>
            <a:r>
              <a:rPr lang="tr-TR" dirty="0"/>
              <a:t> adlı bir karakter dizisi tanımladık. Şimdi bu karakter dizisinin içinde geçen “e” harfini “E” ile değiştirelim. Dikkatlice bakın:</a:t>
            </a:r>
          </a:p>
          <a:p>
            <a:endParaRPr lang="tr-TR" dirty="0"/>
          </a:p>
          <a:p>
            <a:r>
              <a:rPr lang="tr-TR" dirty="0"/>
              <a:t>&gt;&gt;&gt; </a:t>
            </a:r>
            <a:r>
              <a:rPr lang="tr-TR" dirty="0" err="1"/>
              <a:t>kardiz.replace</a:t>
            </a:r>
            <a:r>
              <a:rPr lang="tr-TR" dirty="0"/>
              <a:t>("e", "E")</a:t>
            </a:r>
          </a:p>
          <a:p>
            <a:endParaRPr lang="tr-TR" dirty="0"/>
          </a:p>
          <a:p>
            <a:r>
              <a:rPr lang="tr-TR" dirty="0"/>
              <a:t>'Elma'</a:t>
            </a:r>
          </a:p>
          <a:p>
            <a:r>
              <a:rPr lang="tr-TR" dirty="0"/>
              <a:t>Gördüğünüz gibi, </a:t>
            </a:r>
            <a:r>
              <a:rPr lang="tr-TR" dirty="0" err="1"/>
              <a:t>replace</a:t>
            </a:r>
            <a:r>
              <a:rPr lang="tr-TR" dirty="0"/>
              <a:t>() son derece yararlı ve kullanımı oldukça kolay bir metot.</a:t>
            </a:r>
          </a:p>
        </p:txBody>
      </p:sp>
    </p:spTree>
    <p:extLst>
      <p:ext uri="{BB962C8B-B14F-4D97-AF65-F5344CB8AC3E}">
        <p14:creationId xmlns:p14="http://schemas.microsoft.com/office/powerpoint/2010/main" val="1331412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err="1"/>
              <a:t>karakter_dizisi.metot</a:t>
            </a:r>
            <a:r>
              <a:rPr lang="tr-TR" dirty="0"/>
              <a:t>(parametre)</a:t>
            </a:r>
          </a:p>
          <a:p>
            <a:r>
              <a:rPr lang="tr-TR" dirty="0"/>
              <a:t>Metotlar karakter dizilerinden nokta ile ayrılır. </a:t>
            </a:r>
            <a:r>
              <a:rPr lang="tr-TR" dirty="0" err="1"/>
              <a:t>Python’da</a:t>
            </a:r>
            <a:r>
              <a:rPr lang="tr-TR" dirty="0"/>
              <a:t> bu yönteme ‘noktalı gösterim’ (</a:t>
            </a:r>
            <a:r>
              <a:rPr lang="tr-TR" dirty="0" err="1"/>
              <a:t>dot</a:t>
            </a:r>
            <a:r>
              <a:rPr lang="tr-TR" dirty="0"/>
              <a:t> </a:t>
            </a:r>
            <a:r>
              <a:rPr lang="tr-TR" dirty="0" err="1"/>
              <a:t>notation</a:t>
            </a:r>
            <a:r>
              <a:rPr lang="tr-TR" dirty="0"/>
              <a:t>) adı verilir.</a:t>
            </a:r>
          </a:p>
          <a:p>
            <a:endParaRPr lang="tr-TR" dirty="0"/>
          </a:p>
          <a:p>
            <a:r>
              <a:rPr lang="tr-TR" dirty="0"/>
              <a:t>Bu arada metotların görünüş ve kullanım olarak fonksiyonlara ne kadar benzediğine dikkat edin. Tıpkı fonksiyonlarda olduğu gibi, metotlar da birtakım parametreler alabiliyor.</a:t>
            </a:r>
          </a:p>
          <a:p>
            <a:endParaRPr lang="tr-TR" dirty="0"/>
          </a:p>
          <a:p>
            <a:r>
              <a:rPr lang="tr-TR" dirty="0"/>
              <a:t>Yukarıdaki örnekte, </a:t>
            </a:r>
            <a:r>
              <a:rPr lang="tr-TR" dirty="0" err="1"/>
              <a:t>replace</a:t>
            </a:r>
            <a:r>
              <a:rPr lang="tr-TR" dirty="0"/>
              <a:t>() metodunun iki farklı parametre aldığını görüyoruz. Bu metoda verdiğimiz ilk parametre değiştirmek istediğimiz karakter dizisini gösteriyor. İkinci parametre ise birinci parametrede belirlediğimiz karakter dizisinin yerine ne koyacağımızı belirtiyor. Yani </a:t>
            </a:r>
            <a:r>
              <a:rPr lang="tr-TR" dirty="0" err="1"/>
              <a:t>replace</a:t>
            </a:r>
            <a:r>
              <a:rPr lang="tr-TR" dirty="0"/>
              <a:t>() metodu şöyle bir formüle sahiptir:</a:t>
            </a:r>
          </a:p>
          <a:p>
            <a:endParaRPr lang="tr-TR" dirty="0"/>
          </a:p>
          <a:p>
            <a:r>
              <a:rPr lang="tr-TR" dirty="0" err="1"/>
              <a:t>karakter_dizisi.replace</a:t>
            </a:r>
            <a:r>
              <a:rPr lang="tr-TR" dirty="0"/>
              <a:t>(</a:t>
            </a:r>
            <a:r>
              <a:rPr lang="tr-TR" dirty="0" err="1"/>
              <a:t>eski_karakter_dizisi</a:t>
            </a:r>
            <a:r>
              <a:rPr lang="tr-TR" dirty="0"/>
              <a:t>, </a:t>
            </a:r>
            <a:r>
              <a:rPr lang="tr-TR" dirty="0" err="1"/>
              <a:t>yeni_karakter_dizisi</a:t>
            </a:r>
            <a:r>
              <a:rPr lang="tr-TR" dirty="0"/>
              <a:t>)</a:t>
            </a:r>
          </a:p>
        </p:txBody>
      </p:sp>
    </p:spTree>
    <p:extLst>
      <p:ext uri="{BB962C8B-B14F-4D97-AF65-F5344CB8AC3E}">
        <p14:creationId xmlns:p14="http://schemas.microsoft.com/office/powerpoint/2010/main" val="158950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a:bodyPr>
          <a:lstStyle/>
          <a:p>
            <a:r>
              <a:rPr lang="tr-TR" dirty="0"/>
              <a:t>&gt;&gt;&gt; </a:t>
            </a:r>
            <a:r>
              <a:rPr lang="tr-TR" dirty="0" err="1"/>
              <a:t>kardiz</a:t>
            </a:r>
            <a:r>
              <a:rPr lang="tr-TR" dirty="0"/>
              <a:t> = "memleket"</a:t>
            </a:r>
          </a:p>
          <a:p>
            <a:r>
              <a:rPr lang="tr-TR" dirty="0"/>
              <a:t>&gt;&gt;&gt; </a:t>
            </a:r>
            <a:r>
              <a:rPr lang="tr-TR" dirty="0" err="1"/>
              <a:t>kardiz.replace</a:t>
            </a:r>
            <a:r>
              <a:rPr lang="tr-TR" dirty="0"/>
              <a:t>("ket", "KET")</a:t>
            </a:r>
          </a:p>
          <a:p>
            <a:endParaRPr lang="tr-TR" dirty="0"/>
          </a:p>
          <a:p>
            <a:r>
              <a:rPr lang="tr-TR" dirty="0"/>
              <a:t>'</a:t>
            </a:r>
            <a:r>
              <a:rPr lang="tr-TR" dirty="0" err="1"/>
              <a:t>memleKET</a:t>
            </a:r>
            <a:r>
              <a:rPr lang="tr-TR" dirty="0"/>
              <a:t>'</a:t>
            </a:r>
          </a:p>
          <a:p>
            <a:r>
              <a:rPr lang="tr-TR" dirty="0"/>
              <a:t>Burada gördüğünüz gibi, </a:t>
            </a:r>
            <a:r>
              <a:rPr lang="tr-TR" dirty="0" err="1"/>
              <a:t>replace</a:t>
            </a:r>
            <a:r>
              <a:rPr lang="tr-TR" dirty="0"/>
              <a:t>() metodu aynı anda birden fazla karakteri değiştirme yeteneğine de sahip.</a:t>
            </a:r>
          </a:p>
          <a:p>
            <a:endParaRPr lang="tr-TR" dirty="0"/>
          </a:p>
        </p:txBody>
      </p:sp>
    </p:spTree>
    <p:extLst>
      <p:ext uri="{BB962C8B-B14F-4D97-AF65-F5344CB8AC3E}">
        <p14:creationId xmlns:p14="http://schemas.microsoft.com/office/powerpoint/2010/main" val="717633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err="1"/>
              <a:t>replace</a:t>
            </a:r>
            <a:r>
              <a:rPr lang="tr-TR" dirty="0"/>
              <a:t>() metodunun iki parametreden oluştuğunu, ilk parametrenin değiştirilecek karakter dizisini, ikinci parametrenin ise ilk karakter dizisinin yerine geçecek yeni karakter dizisini gösterdiğini söylemiştik. Aslında </a:t>
            </a:r>
            <a:r>
              <a:rPr lang="tr-TR" dirty="0" err="1"/>
              <a:t>replace</a:t>
            </a:r>
            <a:r>
              <a:rPr lang="tr-TR" dirty="0"/>
              <a:t>() metodu üçüncü bir parametre daha alır. Bu parametre ise bir karakter dizisi içindeki karakterlerin kaç tanesinin değiştirileceğini gösterir. Eğer bu parametreyi belirtmezsek </a:t>
            </a:r>
            <a:r>
              <a:rPr lang="tr-TR" dirty="0" err="1"/>
              <a:t>replace</a:t>
            </a:r>
            <a:r>
              <a:rPr lang="tr-TR" dirty="0"/>
              <a:t>() metodu ilgili karakterlerin tamamını değiştirir. Yani:</a:t>
            </a:r>
          </a:p>
          <a:p>
            <a:endParaRPr lang="tr-TR" dirty="0"/>
          </a:p>
          <a:p>
            <a:r>
              <a:rPr lang="tr-TR" dirty="0"/>
              <a:t>&gt;&gt;&gt; </a:t>
            </a:r>
            <a:r>
              <a:rPr lang="tr-TR" dirty="0" err="1"/>
              <a:t>kardiz</a:t>
            </a:r>
            <a:r>
              <a:rPr lang="tr-TR" dirty="0"/>
              <a:t> = "memleket"</a:t>
            </a:r>
          </a:p>
          <a:p>
            <a:endParaRPr lang="tr-TR" dirty="0"/>
          </a:p>
          <a:p>
            <a:r>
              <a:rPr lang="tr-TR" dirty="0"/>
              <a:t>&gt;&gt;&gt; </a:t>
            </a:r>
            <a:r>
              <a:rPr lang="tr-TR" dirty="0" err="1"/>
              <a:t>kardiz.replace</a:t>
            </a:r>
            <a:r>
              <a:rPr lang="tr-TR" dirty="0"/>
              <a:t>("e", "")</a:t>
            </a:r>
          </a:p>
          <a:p>
            <a:endParaRPr lang="tr-TR" dirty="0"/>
          </a:p>
          <a:p>
            <a:r>
              <a:rPr lang="tr-TR" dirty="0"/>
              <a:t>'</a:t>
            </a:r>
            <a:r>
              <a:rPr lang="tr-TR" dirty="0" err="1"/>
              <a:t>mmlkt</a:t>
            </a:r>
            <a:r>
              <a:rPr lang="tr-TR" dirty="0"/>
              <a:t>'</a:t>
            </a:r>
          </a:p>
          <a:p>
            <a:r>
              <a:rPr lang="tr-TR" dirty="0"/>
              <a:t>Gördüğünüz gibi, </a:t>
            </a:r>
            <a:r>
              <a:rPr lang="tr-TR" dirty="0" err="1"/>
              <a:t>replace</a:t>
            </a:r>
            <a:r>
              <a:rPr lang="tr-TR" dirty="0"/>
              <a:t>() metodunu iki parametre ile kullanıp üçüncü parametreyi belirtmediğimizde, “memleket” kelimesi içindeki bütün “e” harfleri boş karakter dizisi ile değiştiriliyor (yani bir anlamda siliniyor).</a:t>
            </a:r>
          </a:p>
          <a:p>
            <a:endParaRPr lang="tr-TR" dirty="0"/>
          </a:p>
        </p:txBody>
      </p:sp>
    </p:spTree>
    <p:extLst>
      <p:ext uri="{BB962C8B-B14F-4D97-AF65-F5344CB8AC3E}">
        <p14:creationId xmlns:p14="http://schemas.microsoft.com/office/powerpoint/2010/main" val="2481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a:t>Şimdi şu örneğe bakalım:</a:t>
            </a:r>
          </a:p>
          <a:p>
            <a:endParaRPr lang="tr-TR" dirty="0"/>
          </a:p>
          <a:p>
            <a:r>
              <a:rPr lang="tr-TR" dirty="0"/>
              <a:t>&gt;&gt;&gt; </a:t>
            </a:r>
            <a:r>
              <a:rPr lang="tr-TR" dirty="0" err="1"/>
              <a:t>kardiz.replace</a:t>
            </a:r>
            <a:r>
              <a:rPr lang="tr-TR" dirty="0"/>
              <a:t>("e", "", 1)</a:t>
            </a:r>
          </a:p>
          <a:p>
            <a:endParaRPr lang="tr-TR" dirty="0"/>
          </a:p>
          <a:p>
            <a:r>
              <a:rPr lang="tr-TR" dirty="0"/>
              <a:t>'</a:t>
            </a:r>
            <a:r>
              <a:rPr lang="tr-TR" dirty="0" err="1"/>
              <a:t>mmleket</a:t>
            </a:r>
            <a:r>
              <a:rPr lang="tr-TR" dirty="0"/>
              <a:t>'</a:t>
            </a:r>
          </a:p>
          <a:p>
            <a:r>
              <a:rPr lang="tr-TR" dirty="0"/>
              <a:t>Burada </a:t>
            </a:r>
            <a:r>
              <a:rPr lang="tr-TR" dirty="0" err="1"/>
              <a:t>replace</a:t>
            </a:r>
            <a:r>
              <a:rPr lang="tr-TR" dirty="0"/>
              <a:t>() metodunu üçüncü bir parametre ile birlikte kullandık. Üçüncü parametre olarak 1 sayısını verdiğimiz için </a:t>
            </a:r>
            <a:r>
              <a:rPr lang="tr-TR" dirty="0" err="1"/>
              <a:t>replace</a:t>
            </a:r>
            <a:r>
              <a:rPr lang="tr-TR" dirty="0"/>
              <a:t>() metodu sadece tek bir “e” harfini sildi.</a:t>
            </a:r>
          </a:p>
          <a:p>
            <a:endParaRPr lang="tr-TR" dirty="0"/>
          </a:p>
        </p:txBody>
      </p:sp>
    </p:spTree>
    <p:extLst>
      <p:ext uri="{BB962C8B-B14F-4D97-AF65-F5344CB8AC3E}">
        <p14:creationId xmlns:p14="http://schemas.microsoft.com/office/powerpoint/2010/main" val="3667662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a:t>Bu üçüncü parametreyi, silmek istediğiniz harf sayısı kadar artırabilirsiniz. Mesela:</a:t>
            </a:r>
          </a:p>
          <a:p>
            <a:endParaRPr lang="tr-TR" dirty="0"/>
          </a:p>
          <a:p>
            <a:r>
              <a:rPr lang="tr-TR" dirty="0"/>
              <a:t>&gt;&gt;&gt; </a:t>
            </a:r>
            <a:r>
              <a:rPr lang="tr-TR" dirty="0" err="1"/>
              <a:t>kardiz.replace</a:t>
            </a:r>
            <a:r>
              <a:rPr lang="tr-TR" dirty="0"/>
              <a:t>("e", "", 2)</a:t>
            </a:r>
          </a:p>
          <a:p>
            <a:endParaRPr lang="tr-TR" dirty="0"/>
          </a:p>
          <a:p>
            <a:r>
              <a:rPr lang="tr-TR" dirty="0"/>
              <a:t>'</a:t>
            </a:r>
            <a:r>
              <a:rPr lang="tr-TR" dirty="0" err="1"/>
              <a:t>mmlket</a:t>
            </a:r>
            <a:r>
              <a:rPr lang="tr-TR" dirty="0"/>
              <a:t>'</a:t>
            </a:r>
          </a:p>
          <a:p>
            <a:endParaRPr lang="tr-TR" dirty="0"/>
          </a:p>
          <a:p>
            <a:r>
              <a:rPr lang="tr-TR" dirty="0"/>
              <a:t>&gt;&gt;&gt; </a:t>
            </a:r>
            <a:r>
              <a:rPr lang="tr-TR" dirty="0" err="1"/>
              <a:t>kardiz.replace</a:t>
            </a:r>
            <a:r>
              <a:rPr lang="tr-TR" dirty="0"/>
              <a:t>("e", "", 3)</a:t>
            </a:r>
          </a:p>
          <a:p>
            <a:endParaRPr lang="tr-TR" dirty="0"/>
          </a:p>
          <a:p>
            <a:r>
              <a:rPr lang="tr-TR" dirty="0"/>
              <a:t>'</a:t>
            </a:r>
            <a:r>
              <a:rPr lang="tr-TR" dirty="0" err="1"/>
              <a:t>mmlkt</a:t>
            </a:r>
            <a:r>
              <a:rPr lang="tr-TR" dirty="0"/>
              <a:t>'</a:t>
            </a:r>
          </a:p>
          <a:p>
            <a:r>
              <a:rPr lang="tr-TR" dirty="0"/>
              <a:t>Burada ilk örnekte üçüncü parametre olarak 2 sayısını kullandığımız için, ‘</a:t>
            </a:r>
            <a:r>
              <a:rPr lang="tr-TR" dirty="0" err="1"/>
              <a:t>replace</a:t>
            </a:r>
            <a:r>
              <a:rPr lang="tr-TR" dirty="0"/>
              <a:t>’ işleminden karakter dizisi içindeki 2 adet “e” harfi etkilendi. Üçüncü örnekte ise “memleket” adlı karakter dizisi içinde geçen üç adet “e” harfi değişiklikten etkilendi.</a:t>
            </a:r>
          </a:p>
          <a:p>
            <a:endParaRPr lang="tr-TR" dirty="0"/>
          </a:p>
        </p:txBody>
      </p:sp>
    </p:spTree>
    <p:extLst>
      <p:ext uri="{BB962C8B-B14F-4D97-AF65-F5344CB8AC3E}">
        <p14:creationId xmlns:p14="http://schemas.microsoft.com/office/powerpoint/2010/main" val="3627887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TotalTime>
  <Words>2225</Words>
  <Application>Microsoft Office PowerPoint</Application>
  <PresentationFormat>Geniş ekran</PresentationFormat>
  <Paragraphs>251</Paragraphs>
  <Slides>28</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28</vt:i4>
      </vt:variant>
    </vt:vector>
  </HeadingPairs>
  <TitlesOfParts>
    <vt:vector size="32" baseType="lpstr">
      <vt:lpstr>Arial</vt:lpstr>
      <vt:lpstr>Calibri</vt:lpstr>
      <vt:lpstr>Calibri Light</vt:lpstr>
      <vt:lpstr>Geçmişe bakış</vt:lpstr>
      <vt:lpstr>     PYTHON HAFTA 11 </vt:lpstr>
      <vt:lpstr>İÇİNDEKİLER </vt:lpstr>
      <vt:lpstr>KARAKTER DİZİLERİNİN METODLARI</vt:lpstr>
      <vt:lpstr>REPLACE()</vt:lpstr>
      <vt:lpstr>PowerPoint Sunusu</vt:lpstr>
      <vt:lpstr>PowerPoint Sunusu</vt:lpstr>
      <vt:lpstr>PowerPoint Sunusu</vt:lpstr>
      <vt:lpstr>PowerPoint Sunusu</vt:lpstr>
      <vt:lpstr>PowerPoint Sunusu</vt:lpstr>
      <vt:lpstr>split(), rsplit(), splitlines() </vt:lpstr>
      <vt:lpstr>PowerPoint Sunusu</vt:lpstr>
      <vt:lpstr>PowerPoint Sunusu</vt:lpstr>
      <vt:lpstr>PowerPoint Sunusu</vt:lpstr>
      <vt:lpstr>PowerPoint Sunusu</vt:lpstr>
      <vt:lpstr>PowerPoint Sunusu</vt:lpstr>
      <vt:lpstr>rsplit()</vt:lpstr>
      <vt:lpstr>PowerPoint Sunusu</vt:lpstr>
      <vt:lpstr>PowerPoint Sunusu</vt:lpstr>
      <vt:lpstr>Lower()</vt:lpstr>
      <vt:lpstr>PowerPoint Sunusu</vt:lpstr>
      <vt:lpstr>PowerPoint Sunusu</vt:lpstr>
      <vt:lpstr>PowerPoint Sunusu</vt:lpstr>
      <vt:lpstr>PowerPoint Sunusu</vt:lpstr>
      <vt:lpstr>PowerPoint Sunusu</vt:lpstr>
      <vt:lpstr>Upper()</vt:lpstr>
      <vt:lpstr>islower(), isupper() </vt:lpstr>
      <vt:lpstr>endswith() </vt:lpstr>
      <vt:lpstr>startswith()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HAFTA 11 </dc:title>
  <dc:creator>mervan başçı</dc:creator>
  <cp:lastModifiedBy>mervan başçı</cp:lastModifiedBy>
  <cp:revision>6</cp:revision>
  <dcterms:created xsi:type="dcterms:W3CDTF">2020-09-10T17:10:40Z</dcterms:created>
  <dcterms:modified xsi:type="dcterms:W3CDTF">2020-09-10T17:59:17Z</dcterms:modified>
</cp:coreProperties>
</file>