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8269B-BAAF-432D-B9F0-8CD1A3B4F31B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F5119-0D07-4898-9B91-591B4FB79C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255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F5119-0D07-4898-9B91-591B4FB79C9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974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F5119-0D07-4898-9B91-591B4FB79C94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20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EDA3-F701-492B-9744-D0E5B7525C47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758-3120-4F81-AC63-E1E826E91B99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9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EDA3-F701-492B-9744-D0E5B7525C47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758-3120-4F81-AC63-E1E826E91B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253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EDA3-F701-492B-9744-D0E5B7525C47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758-3120-4F81-AC63-E1E826E91B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468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EDA3-F701-492B-9744-D0E5B7525C47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758-3120-4F81-AC63-E1E826E91B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928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EDA3-F701-492B-9744-D0E5B7525C47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758-3120-4F81-AC63-E1E826E91B99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51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EDA3-F701-492B-9744-D0E5B7525C47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758-3120-4F81-AC63-E1E826E91B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752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EDA3-F701-492B-9744-D0E5B7525C47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758-3120-4F81-AC63-E1E826E91B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056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EDA3-F701-492B-9744-D0E5B7525C47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758-3120-4F81-AC63-E1E826E91B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95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EDA3-F701-492B-9744-D0E5B7525C47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758-3120-4F81-AC63-E1E826E91B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638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0DEDA3-F701-492B-9744-D0E5B7525C47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65C758-3120-4F81-AC63-E1E826E91B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68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0DEDA3-F701-492B-9744-D0E5B7525C47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65C758-3120-4F81-AC63-E1E826E91B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0DEDA3-F701-492B-9744-D0E5B7525C47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65C758-3120-4F81-AC63-E1E826E91B99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73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smtClean="0"/>
              <a:t>           HAFTA 2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       -  PYTHON -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81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SAYILAR (örnek )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8" b="53721"/>
          <a:stretch/>
        </p:blipFill>
        <p:spPr>
          <a:xfrm>
            <a:off x="1097280" y="1888206"/>
            <a:ext cx="5798470" cy="3666251"/>
          </a:xfrm>
        </p:spPr>
      </p:pic>
      <p:sp>
        <p:nvSpPr>
          <p:cNvPr id="6" name="Sağ Ok 5"/>
          <p:cNvSpPr/>
          <p:nvPr/>
        </p:nvSpPr>
        <p:spPr>
          <a:xfrm flipV="1">
            <a:off x="1895911" y="3733099"/>
            <a:ext cx="6803473" cy="56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Sağ Ok 8"/>
          <p:cNvSpPr/>
          <p:nvPr/>
        </p:nvSpPr>
        <p:spPr>
          <a:xfrm>
            <a:off x="2004969" y="3993005"/>
            <a:ext cx="4890781" cy="113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Sağ Ok 10"/>
          <p:cNvSpPr/>
          <p:nvPr/>
        </p:nvSpPr>
        <p:spPr>
          <a:xfrm>
            <a:off x="1610686" y="4618560"/>
            <a:ext cx="6872260" cy="14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Yuvarlatılmış Dikdörtgen 12"/>
          <p:cNvSpPr/>
          <p:nvPr/>
        </p:nvSpPr>
        <p:spPr>
          <a:xfrm>
            <a:off x="8699384" y="3447388"/>
            <a:ext cx="2206304" cy="659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«12»+»12»=</a:t>
            </a:r>
          </a:p>
          <a:p>
            <a:pPr algn="ctr"/>
            <a:r>
              <a:rPr lang="tr-TR" dirty="0" smtClean="0"/>
              <a:t>1212  </a:t>
            </a:r>
            <a:r>
              <a:rPr lang="tr-TR" dirty="0" err="1" smtClean="0"/>
              <a:t>String</a:t>
            </a:r>
            <a:r>
              <a:rPr lang="tr-TR" dirty="0" smtClean="0"/>
              <a:t> mantığı</a:t>
            </a:r>
            <a:endParaRPr lang="tr-TR" dirty="0"/>
          </a:p>
        </p:txBody>
      </p:sp>
      <p:sp>
        <p:nvSpPr>
          <p:cNvPr id="14" name="Yuvarlatılmış Dikdörtgen 13"/>
          <p:cNvSpPr/>
          <p:nvPr/>
        </p:nvSpPr>
        <p:spPr>
          <a:xfrm>
            <a:off x="6895750" y="3883945"/>
            <a:ext cx="1679477" cy="696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12+»12» hata verir aynı tip değiller çünkü</a:t>
            </a:r>
            <a:endParaRPr lang="tr-TR" dirty="0"/>
          </a:p>
        </p:txBody>
      </p:sp>
      <p:sp>
        <p:nvSpPr>
          <p:cNvPr id="15" name="Yuvarlatılmış Dikdörtgen 14"/>
          <p:cNvSpPr/>
          <p:nvPr/>
        </p:nvSpPr>
        <p:spPr>
          <a:xfrm>
            <a:off x="8482946" y="4580307"/>
            <a:ext cx="1743234" cy="755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12+12=24 çünkü aynı tip ve sayılar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568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DEĞİŞKENLER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Değişken nedir </a:t>
            </a:r>
          </a:p>
          <a:p>
            <a:r>
              <a:rPr lang="tr-TR" dirty="0" smtClean="0"/>
              <a:t>Verileri  atadığımızda bu verilerin özel konumu ver özel adı varsa bu bir değişkendir (</a:t>
            </a:r>
            <a:r>
              <a:rPr lang="tr-TR" dirty="0" err="1" smtClean="0"/>
              <a:t>örnek:kullanıcı</a:t>
            </a:r>
            <a:r>
              <a:rPr lang="tr-TR" dirty="0" smtClean="0"/>
              <a:t> adını veri değişkeni olarak örnek verilebilir)</a:t>
            </a:r>
          </a:p>
          <a:p>
            <a:r>
              <a:rPr lang="tr-TR" dirty="0" smtClean="0"/>
              <a:t>Değişken tanımlarken bazı kurallara dikkat edilmesi gerekir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Değişken adı sayı ile başlamaz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Değişken adları işaretler ile başlamaz (+ ,- ,. ^,# ,&amp; Vb.)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Değişken adları özel ifadeler veri tipleri adı ile ,fonksiyon adı ile veya önceden atanmış değişken adı ile başlayamaz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Değişken adları </a:t>
            </a:r>
            <a:r>
              <a:rPr lang="tr-TR" smtClean="0"/>
              <a:t>Türkçe karakterler içeremez</a:t>
            </a: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68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DEĞİŞKENLER (örnek)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5" t="1474" r="59435" b="-1474"/>
          <a:stretch/>
        </p:blipFill>
        <p:spPr>
          <a:xfrm>
            <a:off x="1097280" y="1829485"/>
            <a:ext cx="4958464" cy="3982587"/>
          </a:xfrm>
        </p:spPr>
      </p:pic>
      <p:cxnSp>
        <p:nvCxnSpPr>
          <p:cNvPr id="6" name="Düz Ok Bağlayıcısı 5"/>
          <p:cNvCxnSpPr/>
          <p:nvPr/>
        </p:nvCxnSpPr>
        <p:spPr>
          <a:xfrm>
            <a:off x="5477774" y="2441275"/>
            <a:ext cx="2035834" cy="6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Yuvarlatılmış Dikdörtgen 6"/>
          <p:cNvSpPr/>
          <p:nvPr/>
        </p:nvSpPr>
        <p:spPr>
          <a:xfrm>
            <a:off x="7703389" y="1992702"/>
            <a:ext cx="3010619" cy="2493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Buradaki örnekte gün ay yıl sayılarının sabit olduğunu kabul edersek bu şekilde değişkenlere atayarak daha kolay kullanım ve zamandan tasarruf sağlamış oluruz çünkü </a:t>
            </a:r>
            <a:r>
              <a:rPr lang="tr-TR" dirty="0" err="1" smtClean="0"/>
              <a:t>hher</a:t>
            </a:r>
            <a:r>
              <a:rPr lang="tr-TR" dirty="0" smtClean="0"/>
              <a:t> seferinde değer yazıp eklemek çok zor olacaktır </a:t>
            </a:r>
            <a:endParaRPr lang="tr-TR" dirty="0"/>
          </a:p>
        </p:txBody>
      </p:sp>
      <p:cxnSp>
        <p:nvCxnSpPr>
          <p:cNvPr id="9" name="Düz Ok Bağlayıcısı 8"/>
          <p:cNvCxnSpPr/>
          <p:nvPr/>
        </p:nvCxnSpPr>
        <p:spPr>
          <a:xfrm>
            <a:off x="3838755" y="4813540"/>
            <a:ext cx="4226943" cy="1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Yuvarlatılmış Dikdörtgen 9"/>
          <p:cNvSpPr/>
          <p:nvPr/>
        </p:nvSpPr>
        <p:spPr>
          <a:xfrm>
            <a:off x="8160589" y="4572000"/>
            <a:ext cx="2286000" cy="1431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Çıktı olarak belirlediğimiz değişkenlerin değerine göre sayılar alırız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60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Değişkenler için ipuçları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Eğer aynı değere sahip iki değişkenimiz (örnek :</a:t>
            </a:r>
            <a:r>
              <a:rPr lang="tr-TR" dirty="0" err="1" smtClean="0"/>
              <a:t>ayşe</a:t>
            </a:r>
            <a:r>
              <a:rPr lang="tr-TR" dirty="0" smtClean="0"/>
              <a:t> ile </a:t>
            </a:r>
            <a:r>
              <a:rPr lang="tr-TR" dirty="0" err="1" smtClean="0"/>
              <a:t>fatmanın</a:t>
            </a:r>
            <a:r>
              <a:rPr lang="tr-TR" dirty="0" smtClean="0"/>
              <a:t> boyları aynı değere [160cm] sahiptir)varsa bunları atadığımız zaman normalde ayrı ayrı yazmamız gerekir ama </a:t>
            </a:r>
            <a:r>
              <a:rPr lang="tr-TR" dirty="0" err="1" smtClean="0"/>
              <a:t>pythonda</a:t>
            </a:r>
            <a:r>
              <a:rPr lang="tr-TR" dirty="0" smtClean="0"/>
              <a:t> bunun basit bir yolu vardır </a:t>
            </a:r>
          </a:p>
          <a:p>
            <a:r>
              <a:rPr lang="tr-TR" dirty="0" smtClean="0"/>
              <a:t>***Normal yol *****</a:t>
            </a:r>
          </a:p>
          <a:p>
            <a:r>
              <a:rPr lang="tr-TR" dirty="0" smtClean="0"/>
              <a:t>Değişken1=160</a:t>
            </a:r>
          </a:p>
          <a:p>
            <a:r>
              <a:rPr lang="tr-TR" dirty="0" smtClean="0"/>
              <a:t>Değişken2=160</a:t>
            </a:r>
          </a:p>
          <a:p>
            <a:r>
              <a:rPr lang="tr-TR" dirty="0" smtClean="0"/>
              <a:t>****2.yol****</a:t>
            </a:r>
          </a:p>
          <a:p>
            <a:r>
              <a:rPr lang="tr-TR" dirty="0" smtClean="0"/>
              <a:t>Değişken1=değişken2=160</a:t>
            </a:r>
          </a:p>
          <a:p>
            <a:r>
              <a:rPr lang="tr-TR" dirty="0" smtClean="0"/>
              <a:t>( değişken isimleri  büyük harfle başlamaz gözden kaçırmamamız gerekir)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06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ipuçları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95" b="8403"/>
          <a:stretch/>
        </p:blipFill>
        <p:spPr>
          <a:xfrm>
            <a:off x="1097280" y="1845734"/>
            <a:ext cx="1005840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9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ipuçları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NOT:</a:t>
            </a:r>
          </a:p>
          <a:p>
            <a:r>
              <a:rPr lang="tr-TR" dirty="0" smtClean="0"/>
              <a:t>Yukarıdaki örnekte görüldüğü  gibi değişken ve değerini yazmak için kullandığımız klasik </a:t>
            </a:r>
          </a:p>
          <a:p>
            <a:r>
              <a:rPr lang="tr-TR" dirty="0" err="1" smtClean="0"/>
              <a:t>Print</a:t>
            </a:r>
            <a:r>
              <a:rPr lang="tr-TR" dirty="0" smtClean="0"/>
              <a:t>(«değişken»+</a:t>
            </a:r>
            <a:r>
              <a:rPr lang="tr-TR" dirty="0" err="1" smtClean="0"/>
              <a:t>değiken</a:t>
            </a:r>
            <a:r>
              <a:rPr lang="tr-TR" dirty="0" smtClean="0"/>
              <a:t>) kalıbını kullanmadık</a:t>
            </a:r>
          </a:p>
          <a:p>
            <a:r>
              <a:rPr lang="tr-TR" dirty="0" smtClean="0"/>
              <a:t>Değişken ve değerini yan yana yazmak için </a:t>
            </a:r>
          </a:p>
          <a:p>
            <a:r>
              <a:rPr lang="tr-TR" dirty="0" err="1" smtClean="0"/>
              <a:t>Print</a:t>
            </a:r>
            <a:r>
              <a:rPr lang="tr-TR" dirty="0" smtClean="0"/>
              <a:t>(«</a:t>
            </a:r>
            <a:r>
              <a:rPr lang="tr-TR" dirty="0" err="1" smtClean="0"/>
              <a:t>değişken»,değişken</a:t>
            </a:r>
            <a:r>
              <a:rPr lang="tr-TR" dirty="0" smtClean="0"/>
              <a:t>) bu şekilde bir tanımlama yaparız</a:t>
            </a:r>
          </a:p>
          <a:p>
            <a:r>
              <a:rPr lang="tr-TR" dirty="0" smtClean="0"/>
              <a:t>Yani + yerine , kullanırız 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855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DEĞİŞKEN İPUÇLARI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İki değişken değerini birbiri ile değiştirmek istediğimizde normalde </a:t>
            </a:r>
            <a:r>
              <a:rPr lang="tr-TR" dirty="0" err="1" smtClean="0"/>
              <a:t>swapping</a:t>
            </a:r>
            <a:r>
              <a:rPr lang="tr-TR" dirty="0" smtClean="0"/>
              <a:t> yöntemini yani geçici değer yöntemini kullanırız fakat </a:t>
            </a:r>
            <a:r>
              <a:rPr lang="tr-TR" dirty="0" err="1" smtClean="0"/>
              <a:t>pythonda</a:t>
            </a:r>
            <a:r>
              <a:rPr lang="tr-TR" dirty="0" smtClean="0"/>
              <a:t> bunun kolay bir yolu vardır 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***** normal yöntem ****</a:t>
            </a:r>
          </a:p>
          <a:p>
            <a:r>
              <a:rPr lang="tr-TR" dirty="0" smtClean="0"/>
              <a:t>Ahmet=</a:t>
            </a:r>
            <a:r>
              <a:rPr lang="tr-TR" dirty="0" err="1" smtClean="0"/>
              <a:t>arge</a:t>
            </a:r>
            <a:endParaRPr lang="tr-TR" dirty="0" smtClean="0"/>
          </a:p>
          <a:p>
            <a:r>
              <a:rPr lang="tr-TR" dirty="0" smtClean="0"/>
              <a:t>emre=müdür</a:t>
            </a:r>
          </a:p>
          <a:p>
            <a:r>
              <a:rPr lang="tr-TR" dirty="0" smtClean="0"/>
              <a:t>Geçici=arge2(değişimi görmek için arge2 yazdım)</a:t>
            </a:r>
          </a:p>
          <a:p>
            <a:r>
              <a:rPr lang="tr-TR" dirty="0" smtClean="0"/>
              <a:t>Ahmet=emre</a:t>
            </a:r>
          </a:p>
          <a:p>
            <a:r>
              <a:rPr lang="tr-TR" dirty="0" smtClean="0"/>
              <a:t>Emre=geçici</a:t>
            </a:r>
          </a:p>
          <a:p>
            <a:r>
              <a:rPr lang="tr-TR" dirty="0" smtClean="0"/>
              <a:t>Geçici=</a:t>
            </a:r>
            <a:r>
              <a:rPr lang="tr-TR" dirty="0" err="1" smtClean="0"/>
              <a:t>ahmet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***</a:t>
            </a:r>
            <a:r>
              <a:rPr lang="tr-TR" dirty="0" err="1" smtClean="0">
                <a:solidFill>
                  <a:srgbClr val="FF0000"/>
                </a:solidFill>
              </a:rPr>
              <a:t>pythonda</a:t>
            </a:r>
            <a:r>
              <a:rPr lang="tr-TR" dirty="0" smtClean="0">
                <a:solidFill>
                  <a:srgbClr val="FF0000"/>
                </a:solidFill>
              </a:rPr>
              <a:t>****</a:t>
            </a:r>
          </a:p>
          <a:p>
            <a:r>
              <a:rPr lang="tr-TR" dirty="0" err="1" smtClean="0"/>
              <a:t>Ahmet,emre</a:t>
            </a:r>
            <a:r>
              <a:rPr lang="tr-TR" dirty="0" smtClean="0"/>
              <a:t>=</a:t>
            </a:r>
            <a:r>
              <a:rPr lang="tr-TR" dirty="0" err="1" smtClean="0"/>
              <a:t>emre,ahmet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2933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DEĞİŞKEN İPUÇLARI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90" b="13268"/>
          <a:stretch/>
        </p:blipFill>
        <p:spPr>
          <a:xfrm>
            <a:off x="1097281" y="1737360"/>
            <a:ext cx="4911830" cy="4537605"/>
          </a:xfrm>
        </p:spPr>
      </p:pic>
      <p:sp>
        <p:nvSpPr>
          <p:cNvPr id="5" name="Yuvarlatılmış Dikdörtgen 4"/>
          <p:cNvSpPr/>
          <p:nvPr/>
        </p:nvSpPr>
        <p:spPr>
          <a:xfrm>
            <a:off x="6761526" y="2617365"/>
            <a:ext cx="4043493" cy="302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Görüldüğü üzere 1. yöntem çok karmaşık ve uzun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9341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DEĞİŞKEN </a:t>
            </a:r>
            <a:r>
              <a:rPr lang="tr-TR" dirty="0" smtClean="0"/>
              <a:t>İPUÇLARI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0" b="2523"/>
          <a:stretch/>
        </p:blipFill>
        <p:spPr>
          <a:xfrm>
            <a:off x="1097279" y="1737360"/>
            <a:ext cx="3860615" cy="4410019"/>
          </a:xfrm>
        </p:spPr>
      </p:pic>
      <p:sp>
        <p:nvSpPr>
          <p:cNvPr id="5" name="Sağ Ok 4"/>
          <p:cNvSpPr/>
          <p:nvPr/>
        </p:nvSpPr>
        <p:spPr>
          <a:xfrm>
            <a:off x="4295163" y="3699545"/>
            <a:ext cx="223986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Yuvarlatılmış Dikdörtgen 5"/>
          <p:cNvSpPr/>
          <p:nvPr/>
        </p:nvSpPr>
        <p:spPr>
          <a:xfrm>
            <a:off x="6719582" y="3154261"/>
            <a:ext cx="3447875" cy="1434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Burada yapacağımız tüm işlem tek satırdan ibaret diğer yöntem bu yöntemden daha uzun ve karmaşık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859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İÇİNDEKİLER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GİRİŞ</a:t>
            </a:r>
            <a:endParaRPr lang="tr-TR" dirty="0"/>
          </a:p>
          <a:p>
            <a:r>
              <a:rPr lang="tr-TR" dirty="0" smtClean="0"/>
              <a:t>1.KARAKTER </a:t>
            </a:r>
            <a:r>
              <a:rPr lang="tr-TR" dirty="0"/>
              <a:t>DİZİLERİNE </a:t>
            </a:r>
            <a:r>
              <a:rPr lang="tr-TR" dirty="0" smtClean="0"/>
              <a:t>GİRİŞ</a:t>
            </a:r>
            <a:endParaRPr lang="tr-TR" dirty="0"/>
          </a:p>
          <a:p>
            <a:r>
              <a:rPr lang="tr-TR" dirty="0" smtClean="0"/>
              <a:t>2.SAYILARA </a:t>
            </a:r>
            <a:r>
              <a:rPr lang="tr-TR" dirty="0"/>
              <a:t>GİRİŞ </a:t>
            </a:r>
          </a:p>
          <a:p>
            <a:r>
              <a:rPr lang="tr-TR" dirty="0" smtClean="0"/>
              <a:t>3. </a:t>
            </a:r>
            <a:r>
              <a:rPr lang="tr-TR" dirty="0"/>
              <a:t>DEĞİŞKENLER </a:t>
            </a:r>
          </a:p>
          <a:p>
            <a:r>
              <a:rPr lang="tr-TR" dirty="0" smtClean="0"/>
              <a:t>4.UYGULAMA</a:t>
            </a:r>
            <a:endParaRPr lang="tr-TR" dirty="0"/>
          </a:p>
          <a:p>
            <a:r>
              <a:rPr lang="tr-TR" dirty="0" smtClean="0"/>
              <a:t>5.DEĞİŞKENELERE </a:t>
            </a:r>
            <a:r>
              <a:rPr lang="tr-TR" dirty="0"/>
              <a:t>DAİR İPUÇLARI</a:t>
            </a:r>
          </a:p>
        </p:txBody>
      </p:sp>
    </p:spTree>
    <p:extLst>
      <p:ext uri="{BB962C8B-B14F-4D97-AF65-F5344CB8AC3E}">
        <p14:creationId xmlns:p14="http://schemas.microsoft.com/office/powerpoint/2010/main" val="15205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KARAKTER DİZİLERİNE GİRİŞ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 smtClean="0"/>
              <a:t> </a:t>
            </a:r>
            <a:r>
              <a:rPr lang="tr-TR" dirty="0"/>
              <a:t>İlk bilinmesi gereken kural ilk satırda kodu yazarken arada boşluk bırakılmamalıdır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String</a:t>
            </a:r>
            <a:r>
              <a:rPr lang="tr-TR" dirty="0"/>
              <a:t> ifadeleri </a:t>
            </a:r>
            <a:r>
              <a:rPr lang="tr-TR" dirty="0" err="1"/>
              <a:t>powersell</a:t>
            </a:r>
            <a:r>
              <a:rPr lang="tr-TR" dirty="0"/>
              <a:t> veya </a:t>
            </a:r>
            <a:r>
              <a:rPr lang="tr-TR" dirty="0" err="1"/>
              <a:t>cmd</a:t>
            </a:r>
            <a:r>
              <a:rPr lang="tr-TR" dirty="0"/>
              <a:t> de yazacaksak «ifade»  (« =tırnak işareti) şeklinde </a:t>
            </a:r>
            <a:r>
              <a:rPr lang="tr-TR" dirty="0" smtClean="0"/>
              <a:t>yazarız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Eğer </a:t>
            </a:r>
            <a:r>
              <a:rPr lang="tr-TR" dirty="0" err="1" smtClean="0"/>
              <a:t>pycharmda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ifade yazacaksak ilk satırda yine boşluk bırakılmaması gerekir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 smtClean="0"/>
              <a:t>Pycharmda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ifade yazdığımızda </a:t>
            </a:r>
            <a:r>
              <a:rPr lang="tr-TR" dirty="0" err="1" smtClean="0"/>
              <a:t>print</a:t>
            </a:r>
            <a:r>
              <a:rPr lang="tr-TR" dirty="0" smtClean="0"/>
              <a:t> </a:t>
            </a:r>
            <a:r>
              <a:rPr lang="tr-TR" dirty="0" err="1" smtClean="0"/>
              <a:t>fonksiyoununu</a:t>
            </a:r>
            <a:r>
              <a:rPr lang="tr-TR" dirty="0" smtClean="0"/>
              <a:t> yani yazdırma fonksiyonunu kullanmamız gerekir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 smtClean="0"/>
              <a:t>Powershell</a:t>
            </a:r>
            <a:r>
              <a:rPr lang="tr-TR" dirty="0" smtClean="0"/>
              <a:t> veya başka hiçbir editörde  </a:t>
            </a:r>
            <a:r>
              <a:rPr lang="tr-TR" dirty="0" err="1" smtClean="0"/>
              <a:t>string</a:t>
            </a:r>
            <a:r>
              <a:rPr lang="tr-TR" dirty="0" smtClean="0"/>
              <a:t>  ifadeyi tek başına (örnek: ifade )şeklinde yazamayız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Tek tırnak  ile de yazamayız [</a:t>
            </a:r>
            <a:r>
              <a:rPr lang="tr-TR" dirty="0" err="1" smtClean="0"/>
              <a:t>örnek:print</a:t>
            </a:r>
            <a:r>
              <a:rPr lang="tr-TR" dirty="0" smtClean="0"/>
              <a:t>(‘ifade’)]</a:t>
            </a:r>
          </a:p>
        </p:txBody>
      </p:sp>
    </p:spTree>
    <p:extLst>
      <p:ext uri="{BB962C8B-B14F-4D97-AF65-F5344CB8AC3E}">
        <p14:creationId xmlns:p14="http://schemas.microsoft.com/office/powerpoint/2010/main" val="25272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KARAKTER DİZİLERİNE GİRİŞ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 smtClean="0"/>
              <a:t>  Çoğu dilde olan satır sonu kullanılan «;» ifadesi </a:t>
            </a:r>
            <a:r>
              <a:rPr lang="tr-TR" dirty="0" err="1" smtClean="0"/>
              <a:t>pythonda</a:t>
            </a:r>
            <a:r>
              <a:rPr lang="tr-TR" dirty="0" smtClean="0"/>
              <a:t> kullanılmaz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 smtClean="0"/>
              <a:t>Pythonda</a:t>
            </a:r>
            <a:r>
              <a:rPr lang="tr-TR" dirty="0" smtClean="0"/>
              <a:t> özel Türkçe karakterler yazmamızda sakınca yoktur fakat kullanmamak diğer dillerde sıkıntı yaşamamız açısından daha iyi </a:t>
            </a:r>
            <a:r>
              <a:rPr lang="tr-TR" dirty="0" smtClean="0"/>
              <a:t>olur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Pythonda</a:t>
            </a:r>
            <a:r>
              <a:rPr lang="tr-TR" dirty="0"/>
              <a:t> veri tipi belirtmeye gerek yoktur veriyi kullanma </a:t>
            </a:r>
            <a:r>
              <a:rPr lang="tr-TR" dirty="0" smtClean="0"/>
              <a:t>şeklimiz veriyi </a:t>
            </a:r>
            <a:r>
              <a:rPr lang="tr-TR" dirty="0" err="1" smtClean="0"/>
              <a:t>beliritir</a:t>
            </a:r>
            <a:r>
              <a:rPr lang="tr-TR" dirty="0" smtClean="0"/>
              <a:t> zaten</a:t>
            </a:r>
          </a:p>
          <a:p>
            <a:pPr marL="0" indent="0">
              <a:buNone/>
            </a:pPr>
            <a:r>
              <a:rPr lang="tr-TR" dirty="0" smtClean="0"/>
              <a:t>Ör : </a:t>
            </a:r>
            <a:r>
              <a:rPr lang="tr-TR" dirty="0" err="1" smtClean="0"/>
              <a:t>int</a:t>
            </a:r>
            <a:r>
              <a:rPr lang="tr-TR" dirty="0" smtClean="0"/>
              <a:t> yaş=35 (yanlış)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yaş=35   (doğru)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72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NOT</a:t>
            </a:r>
            <a:r>
              <a:rPr lang="tr-TR" dirty="0" err="1"/>
              <a:t>:Özel</a:t>
            </a:r>
            <a:r>
              <a:rPr lang="tr-TR" dirty="0"/>
              <a:t> Türkçe </a:t>
            </a:r>
            <a:r>
              <a:rPr lang="tr-TR" dirty="0" err="1"/>
              <a:t>karakaterleri</a:t>
            </a:r>
            <a:r>
              <a:rPr lang="tr-TR" dirty="0"/>
              <a:t> görmek için şu kodu yazabiliriz</a:t>
            </a:r>
          </a:p>
          <a:p>
            <a:r>
              <a:rPr lang="tr-TR" b="1" dirty="0" err="1" smtClean="0"/>
              <a:t>import</a:t>
            </a:r>
            <a:r>
              <a:rPr lang="tr-TR" b="1" dirty="0" smtClean="0"/>
              <a:t> </a:t>
            </a:r>
            <a:r>
              <a:rPr lang="tr-TR" b="1" dirty="0" err="1"/>
              <a:t>keyword</a:t>
            </a:r>
            <a:endParaRPr lang="tr-TR" b="1" dirty="0"/>
          </a:p>
          <a:p>
            <a:r>
              <a:rPr lang="tr-TR" b="1" dirty="0" err="1" smtClean="0"/>
              <a:t>Print</a:t>
            </a:r>
            <a:r>
              <a:rPr lang="tr-TR" b="1" dirty="0" smtClean="0"/>
              <a:t>(</a:t>
            </a:r>
            <a:r>
              <a:rPr lang="tr-TR" b="1" dirty="0" err="1" smtClean="0"/>
              <a:t>keyword.kwlist</a:t>
            </a:r>
            <a:r>
              <a:rPr lang="tr-TR" b="1" dirty="0" smtClean="0"/>
              <a:t>)</a:t>
            </a:r>
            <a:endParaRPr lang="tr-TR" dirty="0"/>
          </a:p>
          <a:p>
            <a:r>
              <a:rPr lang="tr-TR" dirty="0" smtClean="0">
                <a:solidFill>
                  <a:srgbClr val="FF0000"/>
                </a:solidFill>
              </a:rPr>
              <a:t>Çıktı:</a:t>
            </a:r>
          </a:p>
          <a:p>
            <a:r>
              <a:rPr lang="tr-TR" b="1" dirty="0"/>
              <a:t>['</a:t>
            </a:r>
            <a:r>
              <a:rPr lang="tr-TR" b="1" dirty="0" err="1"/>
              <a:t>False</a:t>
            </a:r>
            <a:r>
              <a:rPr lang="tr-TR" b="1" dirty="0"/>
              <a:t>', '</a:t>
            </a:r>
            <a:r>
              <a:rPr lang="tr-TR" b="1" dirty="0" err="1"/>
              <a:t>None</a:t>
            </a:r>
            <a:r>
              <a:rPr lang="tr-TR" b="1" dirty="0"/>
              <a:t>', 'True', '</a:t>
            </a:r>
            <a:r>
              <a:rPr lang="tr-TR" b="1" dirty="0" err="1"/>
              <a:t>and</a:t>
            </a:r>
            <a:r>
              <a:rPr lang="tr-TR" b="1" dirty="0"/>
              <a:t>', 'as', '</a:t>
            </a:r>
            <a:r>
              <a:rPr lang="tr-TR" b="1" dirty="0" err="1"/>
              <a:t>assert</a:t>
            </a:r>
            <a:r>
              <a:rPr lang="tr-TR" b="1" dirty="0"/>
              <a:t>', 'break', '</a:t>
            </a:r>
            <a:r>
              <a:rPr lang="tr-TR" b="1" dirty="0" err="1"/>
              <a:t>class</a:t>
            </a:r>
            <a:r>
              <a:rPr lang="tr-TR" b="1" dirty="0"/>
              <a:t>', '</a:t>
            </a:r>
            <a:r>
              <a:rPr lang="tr-TR" b="1" dirty="0" err="1"/>
              <a:t>continue</a:t>
            </a:r>
            <a:r>
              <a:rPr lang="tr-TR" b="1" dirty="0"/>
              <a:t>', 'def', 'del', 'elif', 'else',</a:t>
            </a:r>
          </a:p>
          <a:p>
            <a:r>
              <a:rPr lang="tr-TR" b="1" dirty="0"/>
              <a:t>'</a:t>
            </a:r>
            <a:r>
              <a:rPr lang="tr-TR" b="1" dirty="0" err="1"/>
              <a:t>except</a:t>
            </a:r>
            <a:r>
              <a:rPr lang="tr-TR" b="1" dirty="0"/>
              <a:t>', '</a:t>
            </a:r>
            <a:r>
              <a:rPr lang="tr-TR" b="1" dirty="0" err="1"/>
              <a:t>finally</a:t>
            </a:r>
            <a:r>
              <a:rPr lang="tr-TR" b="1" dirty="0"/>
              <a:t>', '</a:t>
            </a:r>
            <a:r>
              <a:rPr lang="tr-TR" b="1" dirty="0" err="1"/>
              <a:t>for</a:t>
            </a:r>
            <a:r>
              <a:rPr lang="tr-TR" b="1" dirty="0"/>
              <a:t>', '</a:t>
            </a:r>
            <a:r>
              <a:rPr lang="tr-TR" b="1" dirty="0" err="1"/>
              <a:t>from</a:t>
            </a:r>
            <a:r>
              <a:rPr lang="tr-TR" b="1" dirty="0"/>
              <a:t>', 'global', '</a:t>
            </a:r>
            <a:r>
              <a:rPr lang="tr-TR" b="1" dirty="0" err="1"/>
              <a:t>if</a:t>
            </a:r>
            <a:r>
              <a:rPr lang="tr-TR" b="1" dirty="0"/>
              <a:t>', '</a:t>
            </a:r>
            <a:r>
              <a:rPr lang="tr-TR" b="1" dirty="0" err="1"/>
              <a:t>import</a:t>
            </a:r>
            <a:r>
              <a:rPr lang="tr-TR" b="1" dirty="0"/>
              <a:t>', 'in', 'is', '</a:t>
            </a:r>
            <a:r>
              <a:rPr lang="tr-TR" b="1" dirty="0" err="1"/>
              <a:t>lambda</a:t>
            </a:r>
            <a:r>
              <a:rPr lang="tr-TR" b="1" dirty="0"/>
              <a:t>', '</a:t>
            </a:r>
            <a:r>
              <a:rPr lang="tr-TR" b="1" dirty="0" err="1"/>
              <a:t>nonlocal</a:t>
            </a:r>
            <a:r>
              <a:rPr lang="tr-TR" b="1" dirty="0"/>
              <a:t>', 'not', '</a:t>
            </a:r>
            <a:r>
              <a:rPr lang="tr-TR" b="1" dirty="0" err="1"/>
              <a:t>or</a:t>
            </a:r>
            <a:r>
              <a:rPr lang="tr-TR" b="1" dirty="0"/>
              <a:t>',</a:t>
            </a:r>
          </a:p>
          <a:p>
            <a:r>
              <a:rPr lang="en-US" b="1" dirty="0"/>
              <a:t>'pass', 'raise', 'return', 'try', 'while', 'with', 'yield']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307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Görsel olarak gösterimi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" t="8286" r="45448" b="4610"/>
          <a:stretch/>
        </p:blipFill>
        <p:spPr>
          <a:xfrm>
            <a:off x="1097280" y="1737360"/>
            <a:ext cx="3978111" cy="3989222"/>
          </a:xfrm>
        </p:spPr>
      </p:pic>
      <p:sp>
        <p:nvSpPr>
          <p:cNvPr id="5" name="Sağ Ok 4"/>
          <p:cNvSpPr/>
          <p:nvPr/>
        </p:nvSpPr>
        <p:spPr>
          <a:xfrm flipV="1">
            <a:off x="2139884" y="2554665"/>
            <a:ext cx="4779389" cy="9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Yuvarlatılmış Dikdörtgen 6"/>
          <p:cNvSpPr/>
          <p:nvPr/>
        </p:nvSpPr>
        <p:spPr>
          <a:xfrm>
            <a:off x="7036166" y="2149311"/>
            <a:ext cx="2315224" cy="1027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İlk satırda </a:t>
            </a:r>
            <a:r>
              <a:rPr lang="tr-TR" dirty="0" err="1" smtClean="0"/>
              <a:t>hello</a:t>
            </a:r>
            <a:r>
              <a:rPr lang="tr-TR" dirty="0" smtClean="0"/>
              <a:t> </a:t>
            </a:r>
            <a:r>
              <a:rPr lang="tr-TR" dirty="0" err="1" smtClean="0"/>
              <a:t>worldden</a:t>
            </a:r>
            <a:r>
              <a:rPr lang="tr-TR" dirty="0" smtClean="0"/>
              <a:t> önce </a:t>
            </a:r>
            <a:r>
              <a:rPr lang="tr-TR" dirty="0" err="1" smtClean="0"/>
              <a:t>boşlık</a:t>
            </a:r>
            <a:r>
              <a:rPr lang="tr-TR" dirty="0" smtClean="0"/>
              <a:t> bıraktığımız için hata verdi (yanlış)</a:t>
            </a:r>
            <a:endParaRPr lang="tr-TR" dirty="0"/>
          </a:p>
        </p:txBody>
      </p:sp>
      <p:sp>
        <p:nvSpPr>
          <p:cNvPr id="8" name="Yuvarlatılmış Dikdörtgen 7"/>
          <p:cNvSpPr/>
          <p:nvPr/>
        </p:nvSpPr>
        <p:spPr>
          <a:xfrm>
            <a:off x="7466029" y="3393128"/>
            <a:ext cx="2686639" cy="275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İlk satırda boşluk olmayacak ve ifade iki çift tırnak arasında yer alacak görüldüğü üzere </a:t>
            </a:r>
            <a:r>
              <a:rPr lang="tr-TR" dirty="0" err="1" smtClean="0"/>
              <a:t>print</a:t>
            </a:r>
            <a:r>
              <a:rPr lang="tr-TR" dirty="0" smtClean="0"/>
              <a:t> ifadesi de kullanılmamış bu sadece </a:t>
            </a:r>
            <a:r>
              <a:rPr lang="tr-TR" dirty="0" err="1" smtClean="0"/>
              <a:t>poweshell</a:t>
            </a:r>
            <a:r>
              <a:rPr lang="tr-TR" dirty="0" smtClean="0"/>
              <a:t> ve </a:t>
            </a:r>
            <a:r>
              <a:rPr lang="tr-TR" dirty="0" err="1" smtClean="0"/>
              <a:t>cmd</a:t>
            </a:r>
            <a:r>
              <a:rPr lang="tr-TR" dirty="0" smtClean="0"/>
              <a:t> için geçerli diğer tüm platformlarda kullanılması gerekir</a:t>
            </a:r>
            <a:endParaRPr lang="tr-TR" dirty="0"/>
          </a:p>
        </p:txBody>
      </p:sp>
      <p:cxnSp>
        <p:nvCxnSpPr>
          <p:cNvPr id="10" name="Dirsek Bağlayıcısı 9"/>
          <p:cNvCxnSpPr>
            <a:endCxn id="8" idx="1"/>
          </p:cNvCxnSpPr>
          <p:nvPr/>
        </p:nvCxnSpPr>
        <p:spPr>
          <a:xfrm>
            <a:off x="1885361" y="3035431"/>
            <a:ext cx="5580668" cy="1734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0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Görsel olarak gösterimi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7" b="9510"/>
          <a:stretch/>
        </p:blipFill>
        <p:spPr>
          <a:xfrm>
            <a:off x="1023266" y="1737360"/>
            <a:ext cx="6461618" cy="3640137"/>
          </a:xfrm>
        </p:spPr>
      </p:pic>
      <p:sp>
        <p:nvSpPr>
          <p:cNvPr id="5" name="Sağ Ok 4"/>
          <p:cNvSpPr/>
          <p:nvPr/>
        </p:nvSpPr>
        <p:spPr>
          <a:xfrm>
            <a:off x="4402318" y="2262433"/>
            <a:ext cx="3799002" cy="6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Yuvarlatılmış Dikdörtgen 5"/>
          <p:cNvSpPr/>
          <p:nvPr/>
        </p:nvSpPr>
        <p:spPr>
          <a:xfrm>
            <a:off x="8531258" y="2026763"/>
            <a:ext cx="2139884" cy="970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İlk satırda </a:t>
            </a:r>
            <a:r>
              <a:rPr lang="tr-TR" dirty="0" err="1" smtClean="0"/>
              <a:t>printten</a:t>
            </a:r>
            <a:r>
              <a:rPr lang="tr-TR" dirty="0" smtClean="0"/>
              <a:t> önce boşluk var (yanlış)</a:t>
            </a:r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8135332" y="3261674"/>
            <a:ext cx="2875175" cy="2384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NOT : boşluk kuralı sadece ilk satır için geçerli değildir her alt satıra geçtiğinizde kural aynı şekilde devam eder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7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Karakter dizilerine giriş devam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 err="1" smtClean="0"/>
              <a:t>Ps</a:t>
            </a:r>
            <a:r>
              <a:rPr lang="tr-TR" dirty="0" smtClean="0"/>
              <a:t>(</a:t>
            </a:r>
            <a:r>
              <a:rPr lang="tr-TR" dirty="0" err="1" smtClean="0"/>
              <a:t>powershell</a:t>
            </a:r>
            <a:r>
              <a:rPr lang="tr-TR" dirty="0" smtClean="0"/>
              <a:t>) de girilen ifadenin tipini öğrenmek için </a:t>
            </a:r>
            <a:r>
              <a:rPr lang="tr-TR" dirty="0" err="1" smtClean="0"/>
              <a:t>type</a:t>
            </a:r>
            <a:r>
              <a:rPr lang="tr-TR" dirty="0" smtClean="0"/>
              <a:t> metodu kullanılır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 smtClean="0"/>
              <a:t>Psde</a:t>
            </a:r>
            <a:r>
              <a:rPr lang="tr-TR" dirty="0" smtClean="0"/>
              <a:t> iki sınıfı birleştirerek ifade girilebilir(örnek:»</a:t>
            </a:r>
            <a:r>
              <a:rPr lang="tr-TR" dirty="0" err="1" smtClean="0"/>
              <a:t>string</a:t>
            </a:r>
            <a:r>
              <a:rPr lang="tr-TR" dirty="0" smtClean="0"/>
              <a:t>» +»</a:t>
            </a:r>
            <a:r>
              <a:rPr lang="tr-TR" dirty="0" err="1" smtClean="0"/>
              <a:t>string</a:t>
            </a:r>
            <a:r>
              <a:rPr lang="tr-TR" dirty="0" smtClean="0"/>
              <a:t>» -çıktı=</a:t>
            </a:r>
            <a:r>
              <a:rPr lang="tr-TR" dirty="0" err="1" smtClean="0"/>
              <a:t>stringstring</a:t>
            </a:r>
            <a:r>
              <a:rPr lang="tr-TR" dirty="0" smtClean="0"/>
              <a:t>(arada boşluk yok))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Sınıfları birleştirirken + işareti konulması zorunlu değil </a:t>
            </a:r>
            <a:r>
              <a:rPr lang="tr-TR" dirty="0" err="1" smtClean="0"/>
              <a:t>python</a:t>
            </a:r>
            <a:r>
              <a:rPr lang="tr-TR" dirty="0" smtClean="0"/>
              <a:t> birleştirmeyi yine de yapar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 smtClean="0"/>
              <a:t>Psde</a:t>
            </a:r>
            <a:r>
              <a:rPr lang="tr-TR" dirty="0" smtClean="0"/>
              <a:t> aynı zamanda * işareti de kullanılabilir örnek verecek olursak eğer bir </a:t>
            </a:r>
            <a:r>
              <a:rPr lang="tr-TR" dirty="0" err="1" smtClean="0"/>
              <a:t>iafdeyi</a:t>
            </a:r>
            <a:r>
              <a:rPr lang="tr-TR" dirty="0" smtClean="0"/>
              <a:t> birden fazla kez yazmak istersek </a:t>
            </a:r>
            <a:r>
              <a:rPr lang="tr-TR" dirty="0" err="1" smtClean="0"/>
              <a:t>psde</a:t>
            </a:r>
            <a:r>
              <a:rPr lang="tr-TR" dirty="0" smtClean="0"/>
              <a:t> «ifade»*3 şeklinde yazarsak ifadeyi </a:t>
            </a:r>
            <a:r>
              <a:rPr lang="tr-TR" dirty="0" err="1" smtClean="0"/>
              <a:t>yanyana</a:t>
            </a:r>
            <a:r>
              <a:rPr lang="tr-TR" dirty="0" smtClean="0"/>
              <a:t> 3 defa yazmış oluruz </a:t>
            </a:r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53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SAYILAR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 smtClean="0"/>
              <a:t>Sayıları yazarken sayıları tırnak içine yazarsak sayılar </a:t>
            </a:r>
            <a:r>
              <a:rPr lang="tr-TR" dirty="0" err="1" smtClean="0"/>
              <a:t>string</a:t>
            </a:r>
            <a:r>
              <a:rPr lang="tr-TR" dirty="0" smtClean="0"/>
              <a:t> değer olarak algılanır o yüzden sayılar tırnak içine </a:t>
            </a:r>
            <a:r>
              <a:rPr lang="tr-TR" dirty="0" err="1" smtClean="0"/>
              <a:t>yazılmeğeğaz</a:t>
            </a:r>
            <a:r>
              <a:rPr lang="tr-TR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Sayıları </a:t>
            </a:r>
            <a:r>
              <a:rPr lang="tr-TR" dirty="0" err="1" smtClean="0"/>
              <a:t>psde</a:t>
            </a:r>
            <a:r>
              <a:rPr lang="tr-TR" dirty="0" smtClean="0"/>
              <a:t> ve komut isteminde yazmak istersek direkt yazarız </a:t>
            </a:r>
            <a:r>
              <a:rPr lang="tr-TR" dirty="0" err="1" smtClean="0"/>
              <a:t>pycharm</a:t>
            </a:r>
            <a:r>
              <a:rPr lang="tr-TR" dirty="0" smtClean="0"/>
              <a:t> kullanırsak </a:t>
            </a:r>
            <a:r>
              <a:rPr lang="tr-TR" dirty="0" err="1" smtClean="0"/>
              <a:t>print</a:t>
            </a:r>
            <a:r>
              <a:rPr lang="tr-TR" dirty="0" smtClean="0"/>
              <a:t> fonksiyonu içerisinde yazılması gerekir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Sayılarla işlem yapmak istersek direkt yapabiliriz </a:t>
            </a:r>
            <a:r>
              <a:rPr lang="tr-TR" dirty="0" err="1" smtClean="0"/>
              <a:t>psde</a:t>
            </a:r>
            <a:r>
              <a:rPr lang="tr-TR" dirty="0" smtClean="0"/>
              <a:t> direkt +,-,* veya / yazarak </a:t>
            </a:r>
            <a:r>
              <a:rPr lang="tr-TR" dirty="0" err="1" smtClean="0"/>
              <a:t>işemi</a:t>
            </a:r>
            <a:r>
              <a:rPr lang="tr-TR" dirty="0" smtClean="0"/>
              <a:t> gerçekleştiririz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Eğer editörde yazacaksak </a:t>
            </a:r>
            <a:r>
              <a:rPr lang="tr-TR" dirty="0" err="1" smtClean="0"/>
              <a:t>print</a:t>
            </a:r>
            <a:r>
              <a:rPr lang="tr-TR" dirty="0" smtClean="0"/>
              <a:t> fonksiyonu içerisinde işlemi tanımlarız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75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389</TotalTime>
  <Words>766</Words>
  <Application>Microsoft Office PowerPoint</Application>
  <PresentationFormat>Geniş ekran</PresentationFormat>
  <Paragraphs>103</Paragraphs>
  <Slides>18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Geçmişe bakış</vt:lpstr>
      <vt:lpstr>            HAFTA 2          -  PYTHON - </vt:lpstr>
      <vt:lpstr>İÇİNDEKİLER </vt:lpstr>
      <vt:lpstr>KARAKTER DİZİLERİNE GİRİŞ</vt:lpstr>
      <vt:lpstr>KARAKTER DİZİLERİNE GİRİŞ</vt:lpstr>
      <vt:lpstr>PowerPoint Sunusu</vt:lpstr>
      <vt:lpstr>Görsel olarak gösterimi </vt:lpstr>
      <vt:lpstr>Görsel olarak gösterimi </vt:lpstr>
      <vt:lpstr>Karakter dizilerine giriş devam </vt:lpstr>
      <vt:lpstr>SAYILAR</vt:lpstr>
      <vt:lpstr>SAYILAR (örnek ) </vt:lpstr>
      <vt:lpstr>DEĞİŞKENLER </vt:lpstr>
      <vt:lpstr>DEĞİŞKENLER (örnek)</vt:lpstr>
      <vt:lpstr>Değişkenler için ipuçları</vt:lpstr>
      <vt:lpstr>Değişken ipuçları</vt:lpstr>
      <vt:lpstr>Değişken ipuçları </vt:lpstr>
      <vt:lpstr>DEĞİŞKEN İPUÇLARI</vt:lpstr>
      <vt:lpstr>DEĞİŞKEN İPUÇLARI</vt:lpstr>
      <vt:lpstr>DEĞİŞKEN İPUÇLARI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mervan başçı</dc:creator>
  <cp:lastModifiedBy>mervan başçı</cp:lastModifiedBy>
  <cp:revision>26</cp:revision>
  <dcterms:created xsi:type="dcterms:W3CDTF">2020-07-19T11:55:44Z</dcterms:created>
  <dcterms:modified xsi:type="dcterms:W3CDTF">2020-09-02T03:32:40Z</dcterms:modified>
</cp:coreProperties>
</file>