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9BE16C41-52AF-4303-BCC6-CAB0728AE852}"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F227B7-5A82-4349-807C-2AEC1E22AD5B}"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0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E16C41-52AF-4303-BCC6-CAB0728AE852}"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11101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E16C41-52AF-4303-BCC6-CAB0728AE852}"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11825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BE16C41-52AF-4303-BCC6-CAB0728AE852}"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14973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BE16C41-52AF-4303-BCC6-CAB0728AE852}"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9F227B7-5A82-4349-807C-2AEC1E22AD5B}"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7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BE16C41-52AF-4303-BCC6-CAB0728AE852}" type="datetimeFigureOut">
              <a:rPr lang="tr-TR" smtClean="0"/>
              <a:t>10.09.2020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31341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BE16C41-52AF-4303-BCC6-CAB0728AE852}" type="datetimeFigureOut">
              <a:rPr lang="tr-TR" smtClean="0"/>
              <a:t>10.09.2020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36124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BE16C41-52AF-4303-BCC6-CAB0728AE852}" type="datetimeFigureOut">
              <a:rPr lang="tr-TR" smtClean="0"/>
              <a:t>10.09.2020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417453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E16C41-52AF-4303-BCC6-CAB0728AE852}" type="datetimeFigureOut">
              <a:rPr lang="tr-TR" smtClean="0"/>
              <a:t>10.09.2020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79F227B7-5A82-4349-807C-2AEC1E22AD5B}" type="slidenum">
              <a:rPr lang="tr-TR" smtClean="0"/>
              <a:t>‹#›</a:t>
            </a:fld>
            <a:endParaRPr lang="tr-TR"/>
          </a:p>
        </p:txBody>
      </p:sp>
    </p:spTree>
    <p:extLst>
      <p:ext uri="{BB962C8B-B14F-4D97-AF65-F5344CB8AC3E}">
        <p14:creationId xmlns:p14="http://schemas.microsoft.com/office/powerpoint/2010/main" val="71613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E16C41-52AF-4303-BCC6-CAB0728AE852}" type="datetimeFigureOut">
              <a:rPr lang="tr-TR" smtClean="0"/>
              <a:t>10.09.2020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F227B7-5A82-4349-807C-2AEC1E22AD5B}" type="slidenum">
              <a:rPr lang="tr-TR" smtClean="0"/>
              <a:t>‹#›</a:t>
            </a:fld>
            <a:endParaRPr lang="tr-TR"/>
          </a:p>
        </p:txBody>
      </p:sp>
    </p:spTree>
    <p:extLst>
      <p:ext uri="{BB962C8B-B14F-4D97-AF65-F5344CB8AC3E}">
        <p14:creationId xmlns:p14="http://schemas.microsoft.com/office/powerpoint/2010/main" val="223858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9BE16C41-52AF-4303-BCC6-CAB0728AE852}" type="datetimeFigureOut">
              <a:rPr lang="tr-TR" smtClean="0"/>
              <a:t>10.09.2020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F227B7-5A82-4349-807C-2AEC1E22AD5B}" type="slidenum">
              <a:rPr lang="tr-TR" smtClean="0"/>
              <a:t>‹#›</a:t>
            </a:fld>
            <a:endParaRPr lang="tr-TR"/>
          </a:p>
        </p:txBody>
      </p:sp>
    </p:spTree>
    <p:extLst>
      <p:ext uri="{BB962C8B-B14F-4D97-AF65-F5344CB8AC3E}">
        <p14:creationId xmlns:p14="http://schemas.microsoft.com/office/powerpoint/2010/main" val="327666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E16C41-52AF-4303-BCC6-CAB0728AE852}" type="datetimeFigureOut">
              <a:rPr lang="tr-TR" smtClean="0"/>
              <a:t>10.09.2020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F227B7-5A82-4349-807C-2AEC1E22AD5B}"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42329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      PYTHON HAFTA 8</a:t>
            </a:r>
            <a:br>
              <a:rPr lang="tr-TR" dirty="0" smtClean="0"/>
            </a:b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43057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İSTİSNALAR</a:t>
            </a:r>
            <a:endParaRPr lang="tr-TR" dirty="0"/>
          </a:p>
        </p:txBody>
      </p:sp>
      <p:sp>
        <p:nvSpPr>
          <p:cNvPr id="3" name="İçerik Yer Tutucusu 2"/>
          <p:cNvSpPr>
            <a:spLocks noGrp="1"/>
          </p:cNvSpPr>
          <p:nvPr>
            <p:ph idx="1"/>
          </p:nvPr>
        </p:nvSpPr>
        <p:spPr/>
        <p:txBody>
          <a:bodyPr>
            <a:normAutofit lnSpcReduction="10000"/>
          </a:bodyPr>
          <a:lstStyle/>
          <a:p>
            <a:r>
              <a:rPr lang="tr-TR" dirty="0"/>
              <a:t>İlk durumda programımız şöyle bir hata verir:</a:t>
            </a:r>
          </a:p>
          <a:p>
            <a:endParaRPr lang="tr-TR" dirty="0"/>
          </a:p>
          <a:p>
            <a:r>
              <a:rPr lang="tr-TR" dirty="0"/>
              <a:t>ilk sayı: 23</a:t>
            </a:r>
          </a:p>
          <a:p>
            <a:r>
              <a:rPr lang="tr-TR" dirty="0"/>
              <a:t>ikinci sayı: </a:t>
            </a:r>
            <a:r>
              <a:rPr lang="tr-TR" dirty="0" err="1"/>
              <a:t>fdsfd</a:t>
            </a:r>
            <a:endParaRPr lang="tr-TR" dirty="0"/>
          </a:p>
          <a:p>
            <a:r>
              <a:rPr lang="tr-TR" dirty="0" err="1"/>
              <a:t>Traceback</a:t>
            </a:r>
            <a:r>
              <a:rPr lang="tr-TR" dirty="0"/>
              <a:t> (</a:t>
            </a:r>
            <a:r>
              <a:rPr lang="tr-TR" dirty="0" err="1"/>
              <a:t>most</a:t>
            </a:r>
            <a:r>
              <a:rPr lang="tr-TR" dirty="0"/>
              <a:t> </a:t>
            </a:r>
            <a:r>
              <a:rPr lang="tr-TR" dirty="0" err="1"/>
              <a:t>recent</a:t>
            </a:r>
            <a:r>
              <a:rPr lang="tr-TR" dirty="0"/>
              <a:t> </a:t>
            </a:r>
            <a:r>
              <a:rPr lang="tr-TR" dirty="0" err="1"/>
              <a:t>call</a:t>
            </a:r>
            <a:r>
              <a:rPr lang="tr-TR" dirty="0"/>
              <a:t> </a:t>
            </a:r>
            <a:r>
              <a:rPr lang="tr-TR" dirty="0" err="1"/>
              <a:t>last</a:t>
            </a:r>
            <a:r>
              <a:rPr lang="tr-TR" dirty="0"/>
              <a:t>):</a:t>
            </a:r>
          </a:p>
          <a:p>
            <a:r>
              <a:rPr lang="tr-TR" dirty="0"/>
              <a:t>  File "deneme.py", </a:t>
            </a:r>
            <a:r>
              <a:rPr lang="tr-TR" dirty="0" err="1"/>
              <a:t>line</a:t>
            </a:r>
            <a:r>
              <a:rPr lang="tr-TR" dirty="0"/>
              <a:t> 5, in &lt;</a:t>
            </a:r>
            <a:r>
              <a:rPr lang="tr-TR" dirty="0" err="1"/>
              <a:t>module</a:t>
            </a:r>
            <a:r>
              <a:rPr lang="tr-TR" dirty="0"/>
              <a:t>&gt;</a:t>
            </a:r>
          </a:p>
          <a:p>
            <a:r>
              <a:rPr lang="tr-TR" dirty="0"/>
              <a:t>    </a:t>
            </a:r>
            <a:r>
              <a:rPr lang="tr-TR" dirty="0" err="1"/>
              <a:t>ikinci_sayı</a:t>
            </a:r>
            <a:r>
              <a:rPr lang="tr-TR" dirty="0"/>
              <a:t> = </a:t>
            </a:r>
            <a:r>
              <a:rPr lang="tr-TR" dirty="0" err="1"/>
              <a:t>int</a:t>
            </a:r>
            <a:r>
              <a:rPr lang="tr-TR" dirty="0"/>
              <a:t>(</a:t>
            </a:r>
            <a:r>
              <a:rPr lang="tr-TR" dirty="0" err="1"/>
              <a:t>ikinci_sayı</a:t>
            </a:r>
            <a:r>
              <a:rPr lang="tr-TR" dirty="0"/>
              <a:t>)</a:t>
            </a:r>
          </a:p>
          <a:p>
            <a:r>
              <a:rPr lang="tr-TR" dirty="0" err="1"/>
              <a:t>ValueError</a:t>
            </a:r>
            <a:r>
              <a:rPr lang="tr-TR" dirty="0"/>
              <a:t>: </a:t>
            </a:r>
            <a:r>
              <a:rPr lang="tr-TR" dirty="0" err="1"/>
              <a:t>invalid</a:t>
            </a:r>
            <a:r>
              <a:rPr lang="tr-TR" dirty="0"/>
              <a:t> </a:t>
            </a:r>
            <a:r>
              <a:rPr lang="tr-TR" dirty="0" err="1"/>
              <a:t>literal</a:t>
            </a:r>
            <a:r>
              <a:rPr lang="tr-TR" dirty="0"/>
              <a:t> </a:t>
            </a:r>
            <a:r>
              <a:rPr lang="tr-TR" dirty="0" err="1"/>
              <a:t>for</a:t>
            </a:r>
            <a:r>
              <a:rPr lang="tr-TR" dirty="0"/>
              <a:t> </a:t>
            </a:r>
            <a:r>
              <a:rPr lang="tr-TR" dirty="0" err="1"/>
              <a:t>int</a:t>
            </a:r>
            <a:r>
              <a:rPr lang="tr-TR" dirty="0"/>
              <a:t>() </a:t>
            </a:r>
            <a:r>
              <a:rPr lang="tr-TR" dirty="0" err="1"/>
              <a:t>with</a:t>
            </a:r>
            <a:r>
              <a:rPr lang="tr-TR" dirty="0"/>
              <a:t> </a:t>
            </a:r>
            <a:r>
              <a:rPr lang="tr-TR" dirty="0" err="1"/>
              <a:t>base</a:t>
            </a:r>
            <a:r>
              <a:rPr lang="tr-TR" dirty="0"/>
              <a:t> 10: '</a:t>
            </a:r>
            <a:r>
              <a:rPr lang="tr-TR" dirty="0" err="1"/>
              <a:t>fdsfd</a:t>
            </a:r>
            <a:r>
              <a:rPr lang="tr-TR" dirty="0"/>
              <a:t>'</a:t>
            </a:r>
          </a:p>
          <a:p>
            <a:r>
              <a:rPr lang="tr-TR" dirty="0"/>
              <a:t>Buradaki sorun, sayı değerli olmayan bir verinin, </a:t>
            </a:r>
            <a:r>
              <a:rPr lang="tr-TR" dirty="0" err="1"/>
              <a:t>int</a:t>
            </a:r>
            <a:r>
              <a:rPr lang="tr-TR" dirty="0"/>
              <a:t>() fonksiyonu aracılığıyla sayıya çevrilmeye çalışılıyor olması.</a:t>
            </a:r>
          </a:p>
        </p:txBody>
      </p:sp>
    </p:spTree>
    <p:extLst>
      <p:ext uri="{BB962C8B-B14F-4D97-AF65-F5344CB8AC3E}">
        <p14:creationId xmlns:p14="http://schemas.microsoft.com/office/powerpoint/2010/main" val="191159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İSTİSNALAR</a:t>
            </a:r>
            <a:endParaRPr lang="tr-TR" dirty="0"/>
          </a:p>
        </p:txBody>
      </p:sp>
      <p:sp>
        <p:nvSpPr>
          <p:cNvPr id="3" name="İçerik Yer Tutucusu 2"/>
          <p:cNvSpPr>
            <a:spLocks noGrp="1"/>
          </p:cNvSpPr>
          <p:nvPr>
            <p:ph idx="1"/>
          </p:nvPr>
        </p:nvSpPr>
        <p:spPr/>
        <p:txBody>
          <a:bodyPr>
            <a:normAutofit fontScale="70000" lnSpcReduction="20000"/>
          </a:bodyPr>
          <a:lstStyle/>
          <a:p>
            <a:r>
              <a:rPr lang="tr-TR" dirty="0"/>
              <a:t>İkinci durumda ise programımız şöyle bir hata verir:</a:t>
            </a:r>
          </a:p>
          <a:p>
            <a:endParaRPr lang="tr-TR" dirty="0"/>
          </a:p>
          <a:p>
            <a:r>
              <a:rPr lang="tr-TR" dirty="0"/>
              <a:t>ilk sayı: 23</a:t>
            </a:r>
          </a:p>
          <a:p>
            <a:r>
              <a:rPr lang="tr-TR" dirty="0"/>
              <a:t>ikinci sayı: 0</a:t>
            </a:r>
          </a:p>
          <a:p>
            <a:r>
              <a:rPr lang="tr-TR" dirty="0" err="1"/>
              <a:t>Traceback</a:t>
            </a:r>
            <a:r>
              <a:rPr lang="tr-TR" dirty="0"/>
              <a:t> (</a:t>
            </a:r>
            <a:r>
              <a:rPr lang="tr-TR" dirty="0" err="1"/>
              <a:t>most</a:t>
            </a:r>
            <a:r>
              <a:rPr lang="tr-TR" dirty="0"/>
              <a:t> </a:t>
            </a:r>
            <a:r>
              <a:rPr lang="tr-TR" dirty="0" err="1"/>
              <a:t>recent</a:t>
            </a:r>
            <a:r>
              <a:rPr lang="tr-TR" dirty="0"/>
              <a:t> </a:t>
            </a:r>
            <a:r>
              <a:rPr lang="tr-TR" dirty="0" err="1"/>
              <a:t>call</a:t>
            </a:r>
            <a:r>
              <a:rPr lang="tr-TR" dirty="0"/>
              <a:t> </a:t>
            </a:r>
            <a:r>
              <a:rPr lang="tr-TR" dirty="0" err="1"/>
              <a:t>last</a:t>
            </a:r>
            <a:r>
              <a:rPr lang="tr-TR" dirty="0"/>
              <a:t>):</a:t>
            </a:r>
          </a:p>
          <a:p>
            <a:r>
              <a:rPr lang="tr-TR" dirty="0"/>
              <a:t>  File "deneme.py", </a:t>
            </a:r>
            <a:r>
              <a:rPr lang="tr-TR" dirty="0" err="1"/>
              <a:t>line</a:t>
            </a:r>
            <a:r>
              <a:rPr lang="tr-TR" dirty="0"/>
              <a:t> 7, in &lt;</a:t>
            </a:r>
            <a:r>
              <a:rPr lang="tr-TR" dirty="0" err="1"/>
              <a:t>module</a:t>
            </a:r>
            <a:r>
              <a:rPr lang="tr-TR" dirty="0"/>
              <a:t>&gt;</a:t>
            </a:r>
          </a:p>
          <a:p>
            <a:r>
              <a:rPr lang="tr-TR" dirty="0"/>
              <a:t>    </a:t>
            </a:r>
            <a:r>
              <a:rPr lang="tr-TR" dirty="0" err="1"/>
              <a:t>print</a:t>
            </a:r>
            <a:r>
              <a:rPr lang="tr-TR" dirty="0"/>
              <a:t>(</a:t>
            </a:r>
            <a:r>
              <a:rPr lang="tr-TR" dirty="0" err="1"/>
              <a:t>ilk_sayı</a:t>
            </a:r>
            <a:r>
              <a:rPr lang="tr-TR" dirty="0"/>
              <a:t>, "/", </a:t>
            </a:r>
            <a:r>
              <a:rPr lang="tr-TR" dirty="0" err="1"/>
              <a:t>ikinci_sayı</a:t>
            </a:r>
            <a:r>
              <a:rPr lang="tr-TR" dirty="0"/>
              <a:t>, "=", </a:t>
            </a:r>
            <a:r>
              <a:rPr lang="tr-TR" dirty="0" err="1"/>
              <a:t>ilk_sayı</a:t>
            </a:r>
            <a:r>
              <a:rPr lang="tr-TR" dirty="0"/>
              <a:t> / </a:t>
            </a:r>
            <a:r>
              <a:rPr lang="tr-TR" dirty="0" err="1"/>
              <a:t>ikinci_sayı</a:t>
            </a:r>
            <a:r>
              <a:rPr lang="tr-TR" dirty="0"/>
              <a:t>)</a:t>
            </a:r>
          </a:p>
          <a:p>
            <a:r>
              <a:rPr lang="tr-TR" dirty="0" err="1"/>
              <a:t>ZeroDivisionError</a:t>
            </a:r>
            <a:r>
              <a:rPr lang="tr-TR" dirty="0"/>
              <a:t>: </a:t>
            </a:r>
            <a:r>
              <a:rPr lang="tr-TR" dirty="0" err="1"/>
              <a:t>division</a:t>
            </a:r>
            <a:r>
              <a:rPr lang="tr-TR" dirty="0"/>
              <a:t> </a:t>
            </a:r>
            <a:r>
              <a:rPr lang="tr-TR" dirty="0" err="1"/>
              <a:t>by</a:t>
            </a:r>
            <a:r>
              <a:rPr lang="tr-TR" dirty="0"/>
              <a:t> </a:t>
            </a:r>
            <a:r>
              <a:rPr lang="tr-TR" dirty="0" err="1"/>
              <a:t>zero</a:t>
            </a:r>
            <a:endParaRPr lang="tr-TR" dirty="0"/>
          </a:p>
          <a:p>
            <a:r>
              <a:rPr lang="tr-TR" dirty="0"/>
              <a:t>Buradaki sorun ise, bir sayının 0’a bölünmeye çalışılıyor olması. Matematikte sayılar 0’a bölünemez…</a:t>
            </a:r>
          </a:p>
          <a:p>
            <a:endParaRPr lang="tr-TR" dirty="0"/>
          </a:p>
          <a:p>
            <a:r>
              <a:rPr lang="tr-TR" dirty="0"/>
              <a:t>İşte bu iki örnekte gördüğümüz </a:t>
            </a:r>
            <a:r>
              <a:rPr lang="tr-TR" dirty="0" err="1"/>
              <a:t>ValueError</a:t>
            </a:r>
            <a:r>
              <a:rPr lang="tr-TR" dirty="0"/>
              <a:t> ve </a:t>
            </a:r>
            <a:r>
              <a:rPr lang="tr-TR" dirty="0" err="1"/>
              <a:t>ZeroDivisionError</a:t>
            </a:r>
            <a:r>
              <a:rPr lang="tr-TR" dirty="0"/>
              <a:t> birer istisnadır. Yani kullanıcıların, kendilerinden sayı beklenirken sayı değerli olmayan veri girmesi veya bir sayıyı 0’a bölmeye çalışması istisnai birer durumdur ve yazdığımız programların </a:t>
            </a:r>
            <a:r>
              <a:rPr lang="tr-TR" dirty="0" err="1"/>
              <a:t>exception</a:t>
            </a:r>
            <a:r>
              <a:rPr lang="tr-TR" dirty="0"/>
              <a:t> (istisna) üretmesine yol açar.</a:t>
            </a:r>
          </a:p>
        </p:txBody>
      </p:sp>
    </p:spTree>
    <p:extLst>
      <p:ext uri="{BB962C8B-B14F-4D97-AF65-F5344CB8AC3E}">
        <p14:creationId xmlns:p14="http://schemas.microsoft.com/office/powerpoint/2010/main" val="13438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TRY ,EXCEPT</a:t>
            </a:r>
            <a:endParaRPr lang="tr-TR" dirty="0"/>
          </a:p>
        </p:txBody>
      </p:sp>
      <p:sp>
        <p:nvSpPr>
          <p:cNvPr id="3" name="İçerik Yer Tutucusu 2"/>
          <p:cNvSpPr>
            <a:spLocks noGrp="1"/>
          </p:cNvSpPr>
          <p:nvPr>
            <p:ph idx="1"/>
          </p:nvPr>
        </p:nvSpPr>
        <p:spPr/>
        <p:txBody>
          <a:bodyPr>
            <a:normAutofit fontScale="70000" lnSpcReduction="20000"/>
          </a:bodyPr>
          <a:lstStyle/>
          <a:p>
            <a:r>
              <a:rPr lang="tr-TR" dirty="0"/>
              <a:t>Bir önceki bölümde hatalardan ve hataları yakalamaktan söz ettik. Peki bu hataları nasıl yakalayacağız?</a:t>
            </a:r>
          </a:p>
          <a:p>
            <a:endParaRPr lang="tr-TR" dirty="0"/>
          </a:p>
          <a:p>
            <a:r>
              <a:rPr lang="tr-TR" dirty="0" err="1"/>
              <a:t>Python’da</a:t>
            </a:r>
            <a:r>
              <a:rPr lang="tr-TR" dirty="0"/>
              <a:t> hata yakalama işlemleri için </a:t>
            </a:r>
            <a:r>
              <a:rPr lang="tr-TR" dirty="0" err="1"/>
              <a:t>try</a:t>
            </a:r>
            <a:r>
              <a:rPr lang="tr-TR" dirty="0"/>
              <a:t>... </a:t>
            </a:r>
            <a:r>
              <a:rPr lang="tr-TR" dirty="0" err="1"/>
              <a:t>except</a:t>
            </a:r>
            <a:r>
              <a:rPr lang="tr-TR" dirty="0"/>
              <a:t>... bloklarından yararlanılır. Hemen bir örnek verelim</a:t>
            </a:r>
            <a:r>
              <a:rPr lang="tr-TR" dirty="0" smtClean="0"/>
              <a:t>:</a:t>
            </a:r>
          </a:p>
          <a:p>
            <a:r>
              <a:rPr lang="tr-TR" dirty="0" err="1"/>
              <a:t>ilk_sayı</a:t>
            </a:r>
            <a:r>
              <a:rPr lang="tr-TR" dirty="0"/>
              <a:t>    = </a:t>
            </a:r>
            <a:r>
              <a:rPr lang="tr-TR" dirty="0" err="1"/>
              <a:t>input</a:t>
            </a:r>
            <a:r>
              <a:rPr lang="tr-TR" dirty="0"/>
              <a:t>("ilk sayı: ")</a:t>
            </a:r>
          </a:p>
          <a:p>
            <a:r>
              <a:rPr lang="tr-TR" dirty="0" err="1"/>
              <a:t>ikinci_sayı</a:t>
            </a:r>
            <a:r>
              <a:rPr lang="tr-TR" dirty="0"/>
              <a:t> = </a:t>
            </a:r>
            <a:r>
              <a:rPr lang="tr-TR" dirty="0" err="1"/>
              <a:t>input</a:t>
            </a:r>
            <a:r>
              <a:rPr lang="tr-TR" dirty="0"/>
              <a:t>("ikinci sayı: ")</a:t>
            </a:r>
          </a:p>
          <a:p>
            <a:endParaRPr lang="tr-TR" dirty="0"/>
          </a:p>
          <a:p>
            <a:r>
              <a:rPr lang="tr-TR" dirty="0" err="1"/>
              <a:t>try</a:t>
            </a:r>
            <a:r>
              <a:rPr lang="tr-TR" dirty="0"/>
              <a:t>:</a:t>
            </a:r>
          </a:p>
          <a:p>
            <a:r>
              <a:rPr lang="tr-TR" dirty="0"/>
              <a:t>    sayı1 = </a:t>
            </a:r>
            <a:r>
              <a:rPr lang="tr-TR" dirty="0" err="1"/>
              <a:t>int</a:t>
            </a:r>
            <a:r>
              <a:rPr lang="tr-TR" dirty="0"/>
              <a:t>(</a:t>
            </a:r>
            <a:r>
              <a:rPr lang="tr-TR" dirty="0" err="1"/>
              <a:t>ilk_sayı</a:t>
            </a:r>
            <a:r>
              <a:rPr lang="tr-TR" dirty="0"/>
              <a:t>)</a:t>
            </a:r>
          </a:p>
          <a:p>
            <a:r>
              <a:rPr lang="tr-TR" dirty="0"/>
              <a:t>    sayı2 = </a:t>
            </a:r>
            <a:r>
              <a:rPr lang="tr-TR" dirty="0" err="1"/>
              <a:t>int</a:t>
            </a:r>
            <a:r>
              <a:rPr lang="tr-TR" dirty="0"/>
              <a:t>(</a:t>
            </a:r>
            <a:r>
              <a:rPr lang="tr-TR" dirty="0" err="1"/>
              <a:t>ikinci_sayı</a:t>
            </a:r>
            <a:r>
              <a:rPr lang="tr-TR" dirty="0"/>
              <a:t>)</a:t>
            </a:r>
          </a:p>
          <a:p>
            <a:r>
              <a:rPr lang="tr-TR" dirty="0"/>
              <a:t>    </a:t>
            </a:r>
            <a:r>
              <a:rPr lang="tr-TR" dirty="0" err="1"/>
              <a:t>print</a:t>
            </a:r>
            <a:r>
              <a:rPr lang="tr-TR" dirty="0"/>
              <a:t>(sayı1, "/", sayı2, "=", sayı1 / sayı2)</a:t>
            </a:r>
          </a:p>
          <a:p>
            <a:r>
              <a:rPr lang="tr-TR" dirty="0" err="1"/>
              <a:t>except</a:t>
            </a:r>
            <a:r>
              <a:rPr lang="tr-TR" dirty="0"/>
              <a:t> </a:t>
            </a:r>
            <a:r>
              <a:rPr lang="tr-TR" dirty="0" err="1"/>
              <a:t>ValueError</a:t>
            </a:r>
            <a:r>
              <a:rPr lang="tr-TR" dirty="0"/>
              <a:t>:</a:t>
            </a:r>
          </a:p>
          <a:p>
            <a:r>
              <a:rPr lang="tr-TR" dirty="0"/>
              <a:t>    </a:t>
            </a:r>
            <a:r>
              <a:rPr lang="tr-TR" dirty="0" err="1"/>
              <a:t>print</a:t>
            </a:r>
            <a:r>
              <a:rPr lang="tr-TR" dirty="0"/>
              <a:t>("Lütfen sadece sayı girin!")</a:t>
            </a:r>
          </a:p>
        </p:txBody>
      </p:sp>
    </p:spTree>
    <p:extLst>
      <p:ext uri="{BB962C8B-B14F-4D97-AF65-F5344CB8AC3E}">
        <p14:creationId xmlns:p14="http://schemas.microsoft.com/office/powerpoint/2010/main" val="59903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TRY EXCEPTİON</a:t>
            </a:r>
            <a:endParaRPr lang="tr-TR" dirty="0"/>
          </a:p>
        </p:txBody>
      </p:sp>
      <p:sp>
        <p:nvSpPr>
          <p:cNvPr id="3" name="İçerik Yer Tutucusu 2"/>
          <p:cNvSpPr>
            <a:spLocks noGrp="1"/>
          </p:cNvSpPr>
          <p:nvPr>
            <p:ph idx="1"/>
          </p:nvPr>
        </p:nvSpPr>
        <p:spPr/>
        <p:txBody>
          <a:bodyPr/>
          <a:lstStyle/>
          <a:p>
            <a:r>
              <a:rPr lang="tr-TR" dirty="0"/>
              <a:t>Biliyoruz ki, bir veriyi sayıya dönüştürmek istediğimizde eğer kullanıcı sayı değerli bir veri yerine harf değerli bir veri girerse programımız çöker. Dolayısıyla </a:t>
            </a:r>
            <a:r>
              <a:rPr lang="tr-TR" dirty="0" err="1"/>
              <a:t>int</a:t>
            </a:r>
            <a:r>
              <a:rPr lang="tr-TR" dirty="0"/>
              <a:t>(</a:t>
            </a:r>
            <a:r>
              <a:rPr lang="tr-TR" dirty="0" err="1"/>
              <a:t>ilk_sayı</a:t>
            </a:r>
            <a:r>
              <a:rPr lang="tr-TR" dirty="0"/>
              <a:t>) ve </a:t>
            </a:r>
            <a:r>
              <a:rPr lang="tr-TR" dirty="0" err="1"/>
              <a:t>int</a:t>
            </a:r>
            <a:r>
              <a:rPr lang="tr-TR" dirty="0"/>
              <a:t>(</a:t>
            </a:r>
            <a:r>
              <a:rPr lang="tr-TR" dirty="0" err="1"/>
              <a:t>ikinci_sayı</a:t>
            </a:r>
            <a:r>
              <a:rPr lang="tr-TR" dirty="0"/>
              <a:t>) kodları, kullanıcının gireceği veri türüne göre hata üretme potansiyeline sahiptir. O yüzden, burada hata vereceğini bildiğimiz o kodları </a:t>
            </a:r>
            <a:r>
              <a:rPr lang="tr-TR" dirty="0" err="1"/>
              <a:t>try</a:t>
            </a:r>
            <a:r>
              <a:rPr lang="tr-TR" dirty="0"/>
              <a:t> bloğu içine aldık.</a:t>
            </a:r>
          </a:p>
          <a:p>
            <a:endParaRPr lang="tr-TR" dirty="0"/>
          </a:p>
          <a:p>
            <a:r>
              <a:rPr lang="tr-TR" dirty="0"/>
              <a:t>Yine bildiğimiz gibi, veri dönüştürme işlemi sırasında kullanıcının uygun olmayan bir veri girmesi halinde üretilecek hata bir </a:t>
            </a:r>
            <a:r>
              <a:rPr lang="tr-TR" dirty="0" err="1"/>
              <a:t>ValueError’dır</a:t>
            </a:r>
            <a:r>
              <a:rPr lang="tr-TR" dirty="0"/>
              <a:t>. Dolayısıyla </a:t>
            </a:r>
            <a:r>
              <a:rPr lang="tr-TR" dirty="0" err="1"/>
              <a:t>except</a:t>
            </a:r>
            <a:r>
              <a:rPr lang="tr-TR" dirty="0"/>
              <a:t> bloğu içine yazacağımız hata türünün adı da </a:t>
            </a:r>
            <a:r>
              <a:rPr lang="tr-TR" dirty="0" err="1"/>
              <a:t>ValueError</a:t>
            </a:r>
            <a:r>
              <a:rPr lang="tr-TR" dirty="0"/>
              <a:t> </a:t>
            </a:r>
            <a:r>
              <a:rPr lang="tr-TR" dirty="0" smtClean="0"/>
              <a:t>olacaktır</a:t>
            </a:r>
            <a:r>
              <a:rPr lang="tr-TR" dirty="0"/>
              <a:t>. O yüzden </a:t>
            </a:r>
            <a:r>
              <a:rPr lang="tr-TR" dirty="0" err="1"/>
              <a:t>ValueError</a:t>
            </a:r>
            <a:r>
              <a:rPr lang="tr-TR" dirty="0"/>
              <a:t> adlı hatayı yakalayabilmek için şu satırları yazdık</a:t>
            </a:r>
            <a:r>
              <a:rPr lang="tr-TR" dirty="0" smtClean="0"/>
              <a:t>:</a:t>
            </a:r>
          </a:p>
          <a:p>
            <a:r>
              <a:rPr lang="tr-TR" dirty="0" err="1"/>
              <a:t>except</a:t>
            </a:r>
            <a:r>
              <a:rPr lang="tr-TR" dirty="0"/>
              <a:t> </a:t>
            </a:r>
            <a:r>
              <a:rPr lang="tr-TR" dirty="0" err="1"/>
              <a:t>ValueError</a:t>
            </a:r>
            <a:r>
              <a:rPr lang="tr-TR" dirty="0"/>
              <a:t>:</a:t>
            </a:r>
          </a:p>
          <a:p>
            <a:r>
              <a:rPr lang="tr-TR" dirty="0"/>
              <a:t>    </a:t>
            </a:r>
            <a:r>
              <a:rPr lang="tr-TR" dirty="0" err="1"/>
              <a:t>print</a:t>
            </a:r>
            <a:r>
              <a:rPr lang="tr-TR" dirty="0"/>
              <a:t>("Lütfen sadece sayı girin!")</a:t>
            </a:r>
            <a:endParaRPr lang="tr-TR" dirty="0" smtClean="0"/>
          </a:p>
          <a:p>
            <a:endParaRPr lang="tr-TR" dirty="0"/>
          </a:p>
        </p:txBody>
      </p:sp>
    </p:spTree>
    <p:extLst>
      <p:ext uri="{BB962C8B-B14F-4D97-AF65-F5344CB8AC3E}">
        <p14:creationId xmlns:p14="http://schemas.microsoft.com/office/powerpoint/2010/main" val="310901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TRY EXCEPTİON</a:t>
            </a:r>
            <a:endParaRPr lang="tr-TR" dirty="0"/>
          </a:p>
        </p:txBody>
      </p:sp>
      <p:sp>
        <p:nvSpPr>
          <p:cNvPr id="3" name="İçerik Yer Tutucusu 2"/>
          <p:cNvSpPr>
            <a:spLocks noGrp="1"/>
          </p:cNvSpPr>
          <p:nvPr>
            <p:ph idx="1"/>
          </p:nvPr>
        </p:nvSpPr>
        <p:spPr/>
        <p:txBody>
          <a:bodyPr>
            <a:normAutofit fontScale="77500" lnSpcReduction="20000"/>
          </a:bodyPr>
          <a:lstStyle/>
          <a:p>
            <a:r>
              <a:rPr lang="tr-TR" dirty="0"/>
              <a:t>Burada bu kodlarla </a:t>
            </a:r>
            <a:r>
              <a:rPr lang="tr-TR" dirty="0" err="1"/>
              <a:t>Python’a</a:t>
            </a:r>
            <a:r>
              <a:rPr lang="tr-TR" dirty="0"/>
              <a:t> şu emri vermiş olduk:</a:t>
            </a:r>
          </a:p>
          <a:p>
            <a:endParaRPr lang="tr-TR" dirty="0"/>
          </a:p>
          <a:p>
            <a:r>
              <a:rPr lang="tr-TR" dirty="0"/>
              <a:t>Eğer </a:t>
            </a:r>
            <a:r>
              <a:rPr lang="tr-TR" dirty="0" err="1"/>
              <a:t>try</a:t>
            </a:r>
            <a:r>
              <a:rPr lang="tr-TR" dirty="0"/>
              <a:t> bloğu içinde belirtilen işlemler sırasında bir </a:t>
            </a:r>
            <a:r>
              <a:rPr lang="tr-TR" dirty="0" err="1"/>
              <a:t>ValueError</a:t>
            </a:r>
            <a:r>
              <a:rPr lang="tr-TR" dirty="0"/>
              <a:t> ile karşılaşırsan bunu görmezden gel ve normal şartlar altında kullanıcıya göstereceğin hata mesajını gösterme. Onun yerine kullanıcıya Lütfen sadece sayı girin! uyarısını göster.</a:t>
            </a:r>
          </a:p>
          <a:p>
            <a:endParaRPr lang="tr-TR" dirty="0"/>
          </a:p>
          <a:p>
            <a:r>
              <a:rPr lang="tr-TR" dirty="0"/>
              <a:t>Yukarıda Türkçeye çevirdiğimiz emri </a:t>
            </a:r>
            <a:r>
              <a:rPr lang="tr-TR" dirty="0" err="1"/>
              <a:t>Pythoncada</a:t>
            </a:r>
            <a:r>
              <a:rPr lang="tr-TR" dirty="0"/>
              <a:t> nasıl ifade ettiğimize dikkat edin. Temel olarak şöyle bir yapıyla karşı karşıyayız:</a:t>
            </a:r>
          </a:p>
          <a:p>
            <a:endParaRPr lang="tr-TR" dirty="0"/>
          </a:p>
          <a:p>
            <a:r>
              <a:rPr lang="tr-TR" dirty="0" err="1"/>
              <a:t>try</a:t>
            </a:r>
            <a:r>
              <a:rPr lang="tr-TR" dirty="0"/>
              <a:t>:</a:t>
            </a:r>
          </a:p>
          <a:p>
            <a:r>
              <a:rPr lang="tr-TR" dirty="0"/>
              <a:t>    hata verebileceğini bildiğimiz kodlar</a:t>
            </a:r>
          </a:p>
          <a:p>
            <a:r>
              <a:rPr lang="tr-TR" dirty="0" err="1"/>
              <a:t>except</a:t>
            </a:r>
            <a:r>
              <a:rPr lang="tr-TR" dirty="0"/>
              <a:t> </a:t>
            </a:r>
            <a:r>
              <a:rPr lang="tr-TR" dirty="0" err="1"/>
              <a:t>HataAdı</a:t>
            </a:r>
            <a:r>
              <a:rPr lang="tr-TR" dirty="0"/>
              <a:t>:</a:t>
            </a:r>
          </a:p>
          <a:p>
            <a:r>
              <a:rPr lang="tr-TR" dirty="0"/>
              <a:t>    hata durumunda yapılacak işlem</a:t>
            </a:r>
          </a:p>
        </p:txBody>
      </p:sp>
    </p:spTree>
    <p:extLst>
      <p:ext uri="{BB962C8B-B14F-4D97-AF65-F5344CB8AC3E}">
        <p14:creationId xmlns:p14="http://schemas.microsoft.com/office/powerpoint/2010/main" val="2967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BÜTÜN HATALARI YAKALAMAK </a:t>
            </a:r>
            <a:endParaRPr lang="tr-TR" dirty="0"/>
          </a:p>
        </p:txBody>
      </p:sp>
      <p:sp>
        <p:nvSpPr>
          <p:cNvPr id="3" name="İçerik Yer Tutucusu 2"/>
          <p:cNvSpPr>
            <a:spLocks noGrp="1"/>
          </p:cNvSpPr>
          <p:nvPr>
            <p:ph idx="1"/>
          </p:nvPr>
        </p:nvSpPr>
        <p:spPr/>
        <p:txBody>
          <a:bodyPr/>
          <a:lstStyle/>
          <a:p>
            <a:r>
              <a:rPr lang="tr-TR" dirty="0"/>
              <a:t>Bütün Hataları Yakalamak</a:t>
            </a:r>
          </a:p>
          <a:p>
            <a:r>
              <a:rPr lang="tr-TR" dirty="0"/>
              <a:t>Şimdiye kadar yaptığımız bütün örneklerde </a:t>
            </a:r>
            <a:r>
              <a:rPr lang="tr-TR" dirty="0" err="1"/>
              <a:t>except</a:t>
            </a:r>
            <a:r>
              <a:rPr lang="tr-TR" dirty="0"/>
              <a:t>... bloğunu bir hata mesajı adıyla birlikte kullandık. Yani örneklerimiz şuna benziyordu:</a:t>
            </a:r>
          </a:p>
          <a:p>
            <a:endParaRPr lang="tr-TR" dirty="0"/>
          </a:p>
          <a:p>
            <a:r>
              <a:rPr lang="tr-TR" dirty="0" err="1"/>
              <a:t>try</a:t>
            </a:r>
            <a:r>
              <a:rPr lang="tr-TR" dirty="0"/>
              <a:t>:</a:t>
            </a:r>
          </a:p>
          <a:p>
            <a:r>
              <a:rPr lang="tr-TR" dirty="0"/>
              <a:t>    ....birtakım işler...</a:t>
            </a:r>
          </a:p>
          <a:p>
            <a:r>
              <a:rPr lang="tr-TR" dirty="0" err="1"/>
              <a:t>except</a:t>
            </a:r>
            <a:r>
              <a:rPr lang="tr-TR" dirty="0"/>
              <a:t> </a:t>
            </a:r>
            <a:r>
              <a:rPr lang="tr-TR" dirty="0" err="1"/>
              <a:t>ZeroDivisionError</a:t>
            </a:r>
            <a:r>
              <a:rPr lang="tr-TR" dirty="0"/>
              <a:t>:</a:t>
            </a:r>
          </a:p>
          <a:p>
            <a:r>
              <a:rPr lang="tr-TR" dirty="0"/>
              <a:t>    ...hata mesajı...</a:t>
            </a:r>
          </a:p>
        </p:txBody>
      </p:sp>
    </p:spTree>
    <p:extLst>
      <p:ext uri="{BB962C8B-B14F-4D97-AF65-F5344CB8AC3E}">
        <p14:creationId xmlns:p14="http://schemas.microsoft.com/office/powerpoint/2010/main" val="119714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BÜTÜN HATALARI YAKALAMAK</a:t>
            </a:r>
            <a:endParaRPr lang="tr-TR" dirty="0"/>
          </a:p>
        </p:txBody>
      </p:sp>
      <p:sp>
        <p:nvSpPr>
          <p:cNvPr id="3" name="İçerik Yer Tutucusu 2"/>
          <p:cNvSpPr>
            <a:spLocks noGrp="1"/>
          </p:cNvSpPr>
          <p:nvPr>
            <p:ph idx="1"/>
          </p:nvPr>
        </p:nvSpPr>
        <p:spPr/>
        <p:txBody>
          <a:bodyPr>
            <a:normAutofit lnSpcReduction="10000"/>
          </a:bodyPr>
          <a:lstStyle/>
          <a:p>
            <a:r>
              <a:rPr lang="tr-TR" dirty="0"/>
              <a:t>Yukarıdaki kod yardımıyla sadece </a:t>
            </a:r>
            <a:r>
              <a:rPr lang="tr-TR" dirty="0" err="1"/>
              <a:t>ZeroDivisionError</a:t>
            </a:r>
            <a:r>
              <a:rPr lang="tr-TR" dirty="0"/>
              <a:t> adlı hatayı yakalayabiliriz. Eğer yazdığımız program başka bir hata daha veriyorsa, o hata mesajı yukarıdaki blokların kapsamı dışında kalacaktır. Ama eğer istersek yukarıdaki kodu şu şekilde yazarak olası bütün hataları yakalayabiliriz:</a:t>
            </a:r>
          </a:p>
          <a:p>
            <a:endParaRPr lang="tr-TR" dirty="0"/>
          </a:p>
          <a:p>
            <a:r>
              <a:rPr lang="tr-TR" dirty="0" err="1"/>
              <a:t>try</a:t>
            </a:r>
            <a:r>
              <a:rPr lang="tr-TR" dirty="0"/>
              <a:t>:</a:t>
            </a:r>
          </a:p>
          <a:p>
            <a:r>
              <a:rPr lang="tr-TR" dirty="0"/>
              <a:t>    ....birtakım işler...</a:t>
            </a:r>
          </a:p>
          <a:p>
            <a:r>
              <a:rPr lang="tr-TR" dirty="0" err="1"/>
              <a:t>except</a:t>
            </a:r>
            <a:r>
              <a:rPr lang="tr-TR" dirty="0"/>
              <a:t>:</a:t>
            </a:r>
          </a:p>
          <a:p>
            <a:r>
              <a:rPr lang="tr-TR" dirty="0"/>
              <a:t>    ...hata mesajı...</a:t>
            </a:r>
          </a:p>
          <a:p>
            <a:r>
              <a:rPr lang="tr-TR" dirty="0"/>
              <a:t>Gördüğünüz gibi, burada herhangi bir hata adı belirtmedik. Böylece </a:t>
            </a:r>
            <a:r>
              <a:rPr lang="tr-TR" dirty="0" err="1"/>
              <a:t>Python</a:t>
            </a:r>
            <a:r>
              <a:rPr lang="tr-TR" dirty="0"/>
              <a:t>, yazdığımız programda hangi hata oluşursa oluşsun hepsini yakalayabilecektir.</a:t>
            </a:r>
          </a:p>
        </p:txBody>
      </p:sp>
    </p:spTree>
    <p:extLst>
      <p:ext uri="{BB962C8B-B14F-4D97-AF65-F5344CB8AC3E}">
        <p14:creationId xmlns:p14="http://schemas.microsoft.com/office/powerpoint/2010/main" val="16178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a:t>
            </a:r>
            <a:endParaRPr lang="tr-TR" dirty="0"/>
          </a:p>
        </p:txBody>
      </p:sp>
      <p:sp>
        <p:nvSpPr>
          <p:cNvPr id="3" name="İçerik Yer Tutucusu 2"/>
          <p:cNvSpPr>
            <a:spLocks noGrp="1"/>
          </p:cNvSpPr>
          <p:nvPr>
            <p:ph idx="1"/>
          </p:nvPr>
        </p:nvSpPr>
        <p:spPr/>
        <p:txBody>
          <a:bodyPr>
            <a:normAutofit fontScale="70000" lnSpcReduction="20000"/>
          </a:bodyPr>
          <a:lstStyle/>
          <a:p>
            <a:r>
              <a:rPr lang="tr-TR" dirty="0"/>
              <a:t>Hata yakalama konusunu bütün ayrıntılarıyla inceledik. Gelin şimdi isterseniz ufak bir örnek yapalım</a:t>
            </a:r>
            <a:r>
              <a:rPr lang="tr-TR" dirty="0" smtClean="0"/>
              <a:t>.</a:t>
            </a:r>
            <a:endParaRPr lang="tr-TR" dirty="0"/>
          </a:p>
          <a:p>
            <a:r>
              <a:rPr lang="tr-TR" dirty="0"/>
              <a:t>Hatırlarsanız bir kaç bölüm önce şöyle bir uygulama yazmıştık</a:t>
            </a:r>
            <a:r>
              <a:rPr lang="tr-TR" dirty="0" smtClean="0"/>
              <a:t>:</a:t>
            </a:r>
          </a:p>
          <a:p>
            <a:pPr marL="0" indent="0">
              <a:buNone/>
            </a:pPr>
            <a:r>
              <a:rPr lang="tr-TR" dirty="0"/>
              <a:t> </a:t>
            </a:r>
            <a:r>
              <a:rPr lang="tr-TR" dirty="0" err="1"/>
              <a:t>import</a:t>
            </a:r>
            <a:r>
              <a:rPr lang="tr-TR" dirty="0"/>
              <a:t> </a:t>
            </a:r>
            <a:r>
              <a:rPr lang="tr-TR" dirty="0" err="1"/>
              <a:t>sys</a:t>
            </a:r>
            <a:endParaRPr lang="tr-TR" dirty="0"/>
          </a:p>
          <a:p>
            <a:pPr marL="0" indent="0">
              <a:buNone/>
            </a:pPr>
            <a:r>
              <a:rPr lang="tr-TR" dirty="0" smtClean="0"/>
              <a:t>_</a:t>
            </a:r>
            <a:r>
              <a:rPr lang="tr-TR" dirty="0"/>
              <a:t>2x_metni = """</a:t>
            </a:r>
          </a:p>
          <a:p>
            <a:pPr marL="0" indent="0">
              <a:buNone/>
            </a:pPr>
            <a:r>
              <a:rPr lang="tr-TR" dirty="0" err="1"/>
              <a:t>Python'ın</a:t>
            </a:r>
            <a:r>
              <a:rPr lang="tr-TR" dirty="0"/>
              <a:t> 2.x sürümlerinden birini kullanıyorsunuz.</a:t>
            </a:r>
          </a:p>
          <a:p>
            <a:pPr marL="0" indent="0">
              <a:buNone/>
            </a:pPr>
            <a:r>
              <a:rPr lang="tr-TR" dirty="0"/>
              <a:t>Programı çalıştırabilmek için sisteminizde </a:t>
            </a:r>
            <a:r>
              <a:rPr lang="tr-TR" dirty="0" err="1"/>
              <a:t>Python'ın</a:t>
            </a:r>
            <a:endParaRPr lang="tr-TR" dirty="0"/>
          </a:p>
          <a:p>
            <a:pPr marL="0" indent="0">
              <a:buNone/>
            </a:pPr>
            <a:r>
              <a:rPr lang="tr-TR" dirty="0"/>
              <a:t>3.x sürümlerinden biri kurulu olmalı."""</a:t>
            </a:r>
          </a:p>
          <a:p>
            <a:pPr marL="0" indent="0">
              <a:buNone/>
            </a:pPr>
            <a:r>
              <a:rPr lang="tr-TR" dirty="0" smtClean="0"/>
              <a:t>_</a:t>
            </a:r>
            <a:r>
              <a:rPr lang="tr-TR" dirty="0"/>
              <a:t>3x_metni = "Programa </a:t>
            </a:r>
            <a:r>
              <a:rPr lang="tr-TR" dirty="0" err="1"/>
              <a:t>hoşgeldiniz</a:t>
            </a:r>
            <a:r>
              <a:rPr lang="tr-TR" dirty="0"/>
              <a:t>."</a:t>
            </a:r>
          </a:p>
          <a:p>
            <a:pPr marL="0" indent="0">
              <a:buNone/>
            </a:pPr>
            <a:r>
              <a:rPr lang="tr-TR" dirty="0" err="1" smtClean="0"/>
              <a:t>if</a:t>
            </a:r>
            <a:r>
              <a:rPr lang="tr-TR" dirty="0" smtClean="0"/>
              <a:t> </a:t>
            </a:r>
            <a:r>
              <a:rPr lang="tr-TR" dirty="0" err="1"/>
              <a:t>sys.version_info.major</a:t>
            </a:r>
            <a:r>
              <a:rPr lang="tr-TR" dirty="0"/>
              <a:t> &lt; 3:</a:t>
            </a:r>
          </a:p>
          <a:p>
            <a:pPr marL="0" indent="0">
              <a:buNone/>
            </a:pPr>
            <a:r>
              <a:rPr lang="tr-TR" dirty="0"/>
              <a:t>    </a:t>
            </a:r>
            <a:r>
              <a:rPr lang="tr-TR" dirty="0" err="1"/>
              <a:t>print</a:t>
            </a:r>
            <a:r>
              <a:rPr lang="tr-TR" dirty="0"/>
              <a:t>(_2x_metni)</a:t>
            </a:r>
          </a:p>
          <a:p>
            <a:pPr marL="0" indent="0">
              <a:buNone/>
            </a:pPr>
            <a:r>
              <a:rPr lang="tr-TR" dirty="0"/>
              <a:t>else:</a:t>
            </a:r>
          </a:p>
          <a:p>
            <a:pPr marL="0" indent="0">
              <a:buNone/>
            </a:pPr>
            <a:r>
              <a:rPr lang="tr-TR" dirty="0"/>
              <a:t>    </a:t>
            </a:r>
            <a:r>
              <a:rPr lang="tr-TR" dirty="0" err="1"/>
              <a:t>print</a:t>
            </a:r>
            <a:r>
              <a:rPr lang="tr-TR" dirty="0"/>
              <a:t>(_3x_metni)</a:t>
            </a:r>
          </a:p>
          <a:p>
            <a:pPr marL="0" indent="0">
              <a:buNone/>
            </a:pPr>
            <a:endParaRPr lang="tr-TR" dirty="0"/>
          </a:p>
        </p:txBody>
      </p:sp>
    </p:spTree>
    <p:extLst>
      <p:ext uri="{BB962C8B-B14F-4D97-AF65-F5344CB8AC3E}">
        <p14:creationId xmlns:p14="http://schemas.microsoft.com/office/powerpoint/2010/main" val="385607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 UYGULAMA </a:t>
            </a:r>
            <a:endParaRPr lang="tr-TR" dirty="0"/>
          </a:p>
        </p:txBody>
      </p:sp>
      <p:sp>
        <p:nvSpPr>
          <p:cNvPr id="3" name="İçerik Yer Tutucusu 2"/>
          <p:cNvSpPr>
            <a:spLocks noGrp="1"/>
          </p:cNvSpPr>
          <p:nvPr>
            <p:ph idx="1"/>
          </p:nvPr>
        </p:nvSpPr>
        <p:spPr/>
        <p:txBody>
          <a:bodyPr>
            <a:normAutofit/>
          </a:bodyPr>
          <a:lstStyle/>
          <a:p>
            <a:r>
              <a:rPr lang="tr-TR" dirty="0"/>
              <a:t>Bu programın ne iş yaptığını biliyorsunuz. Bu program yardımıyla, kullanıcılarımızın bilgisayarlarındaki </a:t>
            </a:r>
            <a:r>
              <a:rPr lang="tr-TR" dirty="0" err="1"/>
              <a:t>Python</a:t>
            </a:r>
            <a:r>
              <a:rPr lang="tr-TR" dirty="0"/>
              <a:t> sürümünü kontrol edip, programımızın kullanılan sürüme göre tepki vermesini </a:t>
            </a:r>
            <a:r>
              <a:rPr lang="tr-TR" dirty="0" err="1" smtClean="0"/>
              <a:t>sağlıyoruz.Ancak</a:t>
            </a:r>
            <a:r>
              <a:rPr lang="tr-TR" dirty="0" smtClean="0"/>
              <a:t> </a:t>
            </a:r>
            <a:r>
              <a:rPr lang="tr-TR" dirty="0"/>
              <a:t>burada çok ciddi bir problem var. </a:t>
            </a:r>
            <a:r>
              <a:rPr lang="tr-TR" dirty="0" err="1"/>
              <a:t>Python’ın</a:t>
            </a:r>
            <a:r>
              <a:rPr lang="tr-TR" dirty="0"/>
              <a:t> 2.7 öncesi sürümlerinde </a:t>
            </a:r>
            <a:r>
              <a:rPr lang="tr-TR" dirty="0" err="1"/>
              <a:t>sys</a:t>
            </a:r>
            <a:r>
              <a:rPr lang="tr-TR" dirty="0"/>
              <a:t> modülünün </a:t>
            </a:r>
            <a:r>
              <a:rPr lang="tr-TR" dirty="0" err="1"/>
              <a:t>version_info</a:t>
            </a:r>
            <a:r>
              <a:rPr lang="tr-TR" dirty="0"/>
              <a:t>() metodu farklı çıktılar verir. Mesela </a:t>
            </a:r>
            <a:r>
              <a:rPr lang="tr-TR" dirty="0" err="1"/>
              <a:t>Python’ın</a:t>
            </a:r>
            <a:r>
              <a:rPr lang="tr-TR" dirty="0"/>
              <a:t> 2.7 öncesi sürümlerinde </a:t>
            </a:r>
            <a:r>
              <a:rPr lang="tr-TR" dirty="0" err="1"/>
              <a:t>version_info</a:t>
            </a:r>
            <a:r>
              <a:rPr lang="tr-TR" dirty="0"/>
              <a:t>() metodunun </a:t>
            </a:r>
            <a:r>
              <a:rPr lang="tr-TR" dirty="0" err="1"/>
              <a:t>major</a:t>
            </a:r>
            <a:r>
              <a:rPr lang="tr-TR" dirty="0"/>
              <a:t>, </a:t>
            </a:r>
            <a:r>
              <a:rPr lang="tr-TR" dirty="0" err="1"/>
              <a:t>minor</a:t>
            </a:r>
            <a:r>
              <a:rPr lang="tr-TR" dirty="0"/>
              <a:t> veya </a:t>
            </a:r>
            <a:r>
              <a:rPr lang="tr-TR" dirty="0" err="1"/>
              <a:t>micro</a:t>
            </a:r>
            <a:r>
              <a:rPr lang="tr-TR" dirty="0"/>
              <a:t> gibi nitelikleri bulunmaz. Bu nitelikler </a:t>
            </a:r>
            <a:r>
              <a:rPr lang="tr-TR" dirty="0" err="1"/>
              <a:t>Python</a:t>
            </a:r>
            <a:r>
              <a:rPr lang="tr-TR" dirty="0"/>
              <a:t> programlama diline 2.7 sürümüyle birlikte geldi. Dolayısıyla yukarıdaki programı </a:t>
            </a:r>
            <a:r>
              <a:rPr lang="tr-TR" dirty="0" err="1"/>
              <a:t>Python’ın</a:t>
            </a:r>
            <a:r>
              <a:rPr lang="tr-TR" dirty="0"/>
              <a:t> 2.7 öncesi sürümlerinden biriyle çalıştıran kullanıcılarınız istediğiniz çıktıyı alamayacak, </a:t>
            </a:r>
            <a:r>
              <a:rPr lang="tr-TR" dirty="0" err="1"/>
              <a:t>Python</a:t>
            </a:r>
            <a:r>
              <a:rPr lang="tr-TR" dirty="0"/>
              <a:t> bu </a:t>
            </a:r>
            <a:r>
              <a:rPr lang="tr-TR" dirty="0" err="1"/>
              <a:t>kullanıcalara</a:t>
            </a:r>
            <a:r>
              <a:rPr lang="tr-TR" dirty="0"/>
              <a:t> şuna benzer bir hata mesajı göstererek programın çökmesine sebep olacaktır:</a:t>
            </a:r>
          </a:p>
          <a:p>
            <a:pPr marL="0" indent="0">
              <a:buNone/>
            </a:pPr>
            <a:r>
              <a:rPr lang="tr-TR" dirty="0" err="1" smtClean="0"/>
              <a:t>AttributeError</a:t>
            </a:r>
            <a:r>
              <a:rPr lang="tr-TR" dirty="0"/>
              <a:t>: '</a:t>
            </a:r>
            <a:r>
              <a:rPr lang="tr-TR" dirty="0" err="1"/>
              <a:t>tuple</a:t>
            </a:r>
            <a:r>
              <a:rPr lang="tr-TR" dirty="0"/>
              <a:t>' </a:t>
            </a:r>
            <a:r>
              <a:rPr lang="tr-TR" dirty="0" err="1"/>
              <a:t>object</a:t>
            </a:r>
            <a:r>
              <a:rPr lang="tr-TR" dirty="0"/>
              <a:t> has </a:t>
            </a:r>
            <a:r>
              <a:rPr lang="tr-TR" dirty="0" err="1"/>
              <a:t>no</a:t>
            </a:r>
            <a:r>
              <a:rPr lang="tr-TR" dirty="0"/>
              <a:t> </a:t>
            </a:r>
            <a:r>
              <a:rPr lang="tr-TR" dirty="0" err="1"/>
              <a:t>attribute</a:t>
            </a:r>
            <a:r>
              <a:rPr lang="tr-TR" dirty="0"/>
              <a:t> </a:t>
            </a:r>
            <a:r>
              <a:rPr lang="tr-TR" dirty="0" smtClean="0"/>
              <a:t>'</a:t>
            </a:r>
            <a:r>
              <a:rPr lang="tr-TR" dirty="0" err="1" smtClean="0"/>
              <a:t>major</a:t>
            </a:r>
            <a:r>
              <a:rPr lang="tr-TR" dirty="0" smtClean="0"/>
              <a:t>‘</a:t>
            </a:r>
          </a:p>
          <a:p>
            <a:pPr marL="0" indent="0">
              <a:buNone/>
            </a:pPr>
            <a:endParaRPr lang="tr-TR" dirty="0"/>
          </a:p>
        </p:txBody>
      </p:sp>
    </p:spTree>
    <p:extLst>
      <p:ext uri="{BB962C8B-B14F-4D97-AF65-F5344CB8AC3E}">
        <p14:creationId xmlns:p14="http://schemas.microsoft.com/office/powerpoint/2010/main" val="228461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PASS DEYİMİ</a:t>
            </a:r>
            <a:endParaRPr lang="tr-TR" dirty="0"/>
          </a:p>
        </p:txBody>
      </p:sp>
      <p:sp>
        <p:nvSpPr>
          <p:cNvPr id="3" name="İçerik Yer Tutucusu 2"/>
          <p:cNvSpPr>
            <a:spLocks noGrp="1"/>
          </p:cNvSpPr>
          <p:nvPr>
            <p:ph idx="1"/>
          </p:nvPr>
        </p:nvSpPr>
        <p:spPr/>
        <p:txBody>
          <a:bodyPr/>
          <a:lstStyle/>
          <a:p>
            <a:r>
              <a:rPr lang="tr-TR" dirty="0" err="1"/>
              <a:t>pass</a:t>
            </a:r>
            <a:r>
              <a:rPr lang="tr-TR" dirty="0"/>
              <a:t> deyimi hiçbir şey yapmaz. </a:t>
            </a:r>
            <a:r>
              <a:rPr lang="tr-TR" dirty="0" err="1"/>
              <a:t>Python</a:t>
            </a:r>
            <a:r>
              <a:rPr lang="tr-TR" dirty="0"/>
              <a:t> </a:t>
            </a:r>
            <a:r>
              <a:rPr lang="tr-TR" dirty="0" err="1"/>
              <a:t>sözdizim</a:t>
            </a:r>
            <a:r>
              <a:rPr lang="tr-TR" dirty="0"/>
              <a:t> kurallarına göre bir ifadenin gerekli olduğu, fakat programın bir şey yapması gerekmediği zaman kullanılabilir:</a:t>
            </a:r>
          </a:p>
          <a:p>
            <a:pPr marL="0" indent="0">
              <a:buNone/>
            </a:pPr>
            <a:r>
              <a:rPr lang="tr-TR" dirty="0" err="1" smtClean="0"/>
              <a:t>while</a:t>
            </a:r>
            <a:r>
              <a:rPr lang="tr-TR" dirty="0" smtClean="0"/>
              <a:t> </a:t>
            </a:r>
            <a:r>
              <a:rPr lang="tr-TR" dirty="0"/>
              <a:t>1</a:t>
            </a:r>
            <a:r>
              <a:rPr lang="tr-TR" dirty="0" smtClean="0"/>
              <a:t>:</a:t>
            </a:r>
          </a:p>
          <a:p>
            <a:pPr marL="0" indent="0">
              <a:buNone/>
            </a:pPr>
            <a:r>
              <a:rPr lang="tr-TR" dirty="0" smtClean="0"/>
              <a:t>       </a:t>
            </a:r>
            <a:r>
              <a:rPr lang="tr-TR" dirty="0" err="1"/>
              <a:t>pass</a:t>
            </a:r>
            <a:r>
              <a:rPr lang="tr-TR" dirty="0"/>
              <a:t> # klavyeden CTRL+C ile kesilene kadar sürer</a:t>
            </a:r>
          </a:p>
          <a:p>
            <a:endParaRPr lang="tr-TR" dirty="0"/>
          </a:p>
        </p:txBody>
      </p:sp>
    </p:spTree>
    <p:extLst>
      <p:ext uri="{BB962C8B-B14F-4D97-AF65-F5344CB8AC3E}">
        <p14:creationId xmlns:p14="http://schemas.microsoft.com/office/powerpoint/2010/main" val="11363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HATA TÜRLERİ</a:t>
            </a:r>
          </a:p>
          <a:p>
            <a:r>
              <a:rPr lang="tr-TR" dirty="0" smtClean="0"/>
              <a:t>PROGRAMCI HATASI</a:t>
            </a:r>
          </a:p>
          <a:p>
            <a:r>
              <a:rPr lang="tr-TR" dirty="0" smtClean="0"/>
              <a:t>     ÖRNEK</a:t>
            </a:r>
          </a:p>
          <a:p>
            <a:r>
              <a:rPr lang="tr-TR" dirty="0" smtClean="0"/>
              <a:t>PROGRAM HATASI </a:t>
            </a:r>
          </a:p>
          <a:p>
            <a:r>
              <a:rPr lang="tr-TR" dirty="0" smtClean="0"/>
              <a:t>    ÖRNEK</a:t>
            </a:r>
          </a:p>
          <a:p>
            <a:r>
              <a:rPr lang="tr-TR" dirty="0" smtClean="0"/>
              <a:t>İSTİSNA </a:t>
            </a:r>
          </a:p>
          <a:p>
            <a:r>
              <a:rPr lang="tr-TR" dirty="0" smtClean="0"/>
              <a:t>   ÖRNEK</a:t>
            </a:r>
          </a:p>
          <a:p>
            <a:r>
              <a:rPr lang="tr-TR" dirty="0" smtClean="0"/>
              <a:t>TRY EXCEPT</a:t>
            </a:r>
          </a:p>
          <a:p>
            <a:r>
              <a:rPr lang="tr-TR" dirty="0" smtClean="0"/>
              <a:t>    ÖRNEK</a:t>
            </a:r>
          </a:p>
          <a:p>
            <a:r>
              <a:rPr lang="tr-TR" dirty="0" smtClean="0"/>
              <a:t>ÖRNEK UYGULAMA </a:t>
            </a:r>
            <a:endParaRPr lang="tr-TR" dirty="0"/>
          </a:p>
        </p:txBody>
      </p:sp>
    </p:spTree>
    <p:extLst>
      <p:ext uri="{BB962C8B-B14F-4D97-AF65-F5344CB8AC3E}">
        <p14:creationId xmlns:p14="http://schemas.microsoft.com/office/powerpoint/2010/main" val="239633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HATA TÜRLERİ</a:t>
            </a:r>
            <a:endParaRPr lang="tr-TR" dirty="0"/>
          </a:p>
        </p:txBody>
      </p:sp>
      <p:sp>
        <p:nvSpPr>
          <p:cNvPr id="3" name="İçerik Yer Tutucusu 2"/>
          <p:cNvSpPr>
            <a:spLocks noGrp="1"/>
          </p:cNvSpPr>
          <p:nvPr>
            <p:ph idx="1"/>
          </p:nvPr>
        </p:nvSpPr>
        <p:spPr/>
        <p:txBody>
          <a:bodyPr>
            <a:normAutofit lnSpcReduction="10000"/>
          </a:bodyPr>
          <a:lstStyle/>
          <a:p>
            <a:r>
              <a:rPr lang="tr-TR" dirty="0"/>
              <a:t>her şeyden önce ‘hata’ kavramının çok boyutlu olduğunu hatırlatmakta fayda var. Özellikle programcılık açısından hata kavramının ne anlama geldiğini biraz incelememiz gerekiyor.</a:t>
            </a:r>
          </a:p>
          <a:p>
            <a:endParaRPr lang="tr-TR" dirty="0"/>
          </a:p>
          <a:p>
            <a:r>
              <a:rPr lang="tr-TR" dirty="0"/>
              <a:t>Biz bu bölümde hataları üç farklı başlık altında ele alacağız:</a:t>
            </a:r>
          </a:p>
          <a:p>
            <a:endParaRPr lang="tr-TR" dirty="0"/>
          </a:p>
          <a:p>
            <a:r>
              <a:rPr lang="tr-TR" dirty="0"/>
              <a:t>Programcı Hataları (</a:t>
            </a:r>
            <a:r>
              <a:rPr lang="tr-TR" dirty="0" err="1"/>
              <a:t>Error</a:t>
            </a:r>
            <a:r>
              <a:rPr lang="tr-TR" dirty="0"/>
              <a:t>)</a:t>
            </a:r>
          </a:p>
          <a:p>
            <a:endParaRPr lang="tr-TR" dirty="0"/>
          </a:p>
          <a:p>
            <a:r>
              <a:rPr lang="tr-TR" dirty="0"/>
              <a:t>Program Kusurları (</a:t>
            </a:r>
            <a:r>
              <a:rPr lang="tr-TR" dirty="0" err="1"/>
              <a:t>Bug</a:t>
            </a:r>
            <a:r>
              <a:rPr lang="tr-TR" dirty="0"/>
              <a:t>)</a:t>
            </a:r>
          </a:p>
          <a:p>
            <a:endParaRPr lang="tr-TR" dirty="0"/>
          </a:p>
          <a:p>
            <a:r>
              <a:rPr lang="tr-TR" dirty="0"/>
              <a:t>İstisnalar (</a:t>
            </a:r>
            <a:r>
              <a:rPr lang="tr-TR" dirty="0" err="1"/>
              <a:t>Exception</a:t>
            </a:r>
            <a:r>
              <a:rPr lang="tr-TR" dirty="0"/>
              <a:t>)</a:t>
            </a:r>
          </a:p>
        </p:txBody>
      </p:sp>
    </p:spTree>
    <p:extLst>
      <p:ext uri="{BB962C8B-B14F-4D97-AF65-F5344CB8AC3E}">
        <p14:creationId xmlns:p14="http://schemas.microsoft.com/office/powerpoint/2010/main" val="2307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PROGRAMCI HATASI</a:t>
            </a:r>
            <a:endParaRPr lang="tr-TR" dirty="0"/>
          </a:p>
        </p:txBody>
      </p:sp>
      <p:sp>
        <p:nvSpPr>
          <p:cNvPr id="3" name="İçerik Yer Tutucusu 2"/>
          <p:cNvSpPr>
            <a:spLocks noGrp="1"/>
          </p:cNvSpPr>
          <p:nvPr>
            <p:ph idx="1"/>
          </p:nvPr>
        </p:nvSpPr>
        <p:spPr/>
        <p:txBody>
          <a:bodyPr>
            <a:normAutofit fontScale="92500" lnSpcReduction="10000"/>
          </a:bodyPr>
          <a:lstStyle/>
          <a:p>
            <a:r>
              <a:rPr lang="tr-TR" dirty="0"/>
              <a:t>Öncelikle programcı hatalarından </a:t>
            </a:r>
            <a:r>
              <a:rPr lang="tr-TR" dirty="0" smtClean="0"/>
              <a:t>bahsedelim.</a:t>
            </a:r>
          </a:p>
          <a:p>
            <a:r>
              <a:rPr lang="tr-TR" dirty="0" smtClean="0"/>
              <a:t>Programcıdan </a:t>
            </a:r>
            <a:r>
              <a:rPr lang="tr-TR" dirty="0"/>
              <a:t>kaynaklanan hatalar doğrudan doğruya programı yazan kişinin dikkatsizliğinden ötürü ortaya çıkan bariz hatalardır. Örneğin şu kod bir programcı hatası içerir:</a:t>
            </a:r>
          </a:p>
          <a:p>
            <a:pPr marL="0" indent="0">
              <a:buNone/>
            </a:pPr>
            <a:r>
              <a:rPr lang="tr-TR" dirty="0" smtClean="0"/>
              <a:t>&gt;&gt;&gt; </a:t>
            </a:r>
            <a:r>
              <a:rPr lang="tr-TR" dirty="0" err="1"/>
              <a:t>print</a:t>
            </a:r>
            <a:r>
              <a:rPr lang="tr-TR" dirty="0"/>
              <a:t> "Merhaba </a:t>
            </a:r>
            <a:r>
              <a:rPr lang="tr-TR" dirty="0" err="1"/>
              <a:t>Python</a:t>
            </a:r>
            <a:r>
              <a:rPr lang="tr-TR" dirty="0"/>
              <a:t>!"</a:t>
            </a:r>
          </a:p>
          <a:p>
            <a:r>
              <a:rPr lang="tr-TR" dirty="0"/>
              <a:t>Bu kodu çalıştırdığınızda şöyle bir hata mesajı görürsünüz</a:t>
            </a:r>
            <a:r>
              <a:rPr lang="tr-TR" dirty="0" smtClean="0"/>
              <a:t>:</a:t>
            </a:r>
            <a:endParaRPr lang="tr-TR" dirty="0"/>
          </a:p>
          <a:p>
            <a:r>
              <a:rPr lang="tr-TR" dirty="0"/>
              <a:t>&gt;&gt;&gt; </a:t>
            </a:r>
            <a:r>
              <a:rPr lang="tr-TR" dirty="0" err="1"/>
              <a:t>print</a:t>
            </a:r>
            <a:r>
              <a:rPr lang="tr-TR" dirty="0"/>
              <a:t> "Merhaba </a:t>
            </a:r>
            <a:r>
              <a:rPr lang="tr-TR" dirty="0" err="1"/>
              <a:t>Python</a:t>
            </a:r>
            <a:r>
              <a:rPr lang="tr-TR" dirty="0" smtClean="0"/>
              <a:t>!"</a:t>
            </a:r>
            <a:endParaRPr lang="tr-TR" dirty="0"/>
          </a:p>
          <a:p>
            <a:r>
              <a:rPr lang="tr-TR" dirty="0" smtClean="0"/>
              <a:t>File </a:t>
            </a:r>
            <a:r>
              <a:rPr lang="tr-TR" dirty="0"/>
              <a:t>"&lt;</a:t>
            </a:r>
            <a:r>
              <a:rPr lang="tr-TR" dirty="0" err="1"/>
              <a:t>stdin</a:t>
            </a:r>
            <a:r>
              <a:rPr lang="tr-TR" dirty="0"/>
              <a:t>&gt;", </a:t>
            </a:r>
            <a:r>
              <a:rPr lang="tr-TR" dirty="0" err="1"/>
              <a:t>line</a:t>
            </a:r>
            <a:r>
              <a:rPr lang="tr-TR" dirty="0"/>
              <a:t> 1</a:t>
            </a:r>
          </a:p>
          <a:p>
            <a:r>
              <a:rPr lang="tr-TR" dirty="0" smtClean="0"/>
              <a:t>   </a:t>
            </a:r>
            <a:r>
              <a:rPr lang="tr-TR" dirty="0" err="1"/>
              <a:t>print</a:t>
            </a:r>
            <a:r>
              <a:rPr lang="tr-TR" dirty="0"/>
              <a:t> "Merhaba </a:t>
            </a:r>
            <a:r>
              <a:rPr lang="tr-TR" dirty="0" err="1"/>
              <a:t>Python</a:t>
            </a:r>
            <a:r>
              <a:rPr lang="tr-TR" dirty="0"/>
              <a:t>!"</a:t>
            </a:r>
          </a:p>
          <a:p>
            <a:r>
              <a:rPr lang="tr-TR" dirty="0"/>
              <a:t> </a:t>
            </a:r>
            <a:r>
              <a:rPr lang="tr-TR" dirty="0" err="1" smtClean="0"/>
              <a:t>SyntaxError</a:t>
            </a:r>
            <a:r>
              <a:rPr lang="tr-TR" dirty="0"/>
              <a:t>: </a:t>
            </a:r>
            <a:r>
              <a:rPr lang="tr-TR" dirty="0" err="1"/>
              <a:t>invalid</a:t>
            </a:r>
            <a:r>
              <a:rPr lang="tr-TR" dirty="0"/>
              <a:t> </a:t>
            </a:r>
            <a:r>
              <a:rPr lang="tr-TR" dirty="0" err="1"/>
              <a:t>syntax</a:t>
            </a:r>
            <a:endParaRPr lang="tr-TR" dirty="0"/>
          </a:p>
          <a:p>
            <a:r>
              <a:rPr lang="tr-TR" dirty="0"/>
              <a:t>Bu hata mesajında bizi ilgilendiren kısım son cümlede yer alıyor: </a:t>
            </a:r>
            <a:r>
              <a:rPr lang="tr-TR" dirty="0" err="1"/>
              <a:t>SyntaxError</a:t>
            </a:r>
            <a:r>
              <a:rPr lang="tr-TR" dirty="0"/>
              <a:t>, yani Söz dizimi hatası.</a:t>
            </a:r>
          </a:p>
        </p:txBody>
      </p:sp>
    </p:spTree>
    <p:extLst>
      <p:ext uri="{BB962C8B-B14F-4D97-AF65-F5344CB8AC3E}">
        <p14:creationId xmlns:p14="http://schemas.microsoft.com/office/powerpoint/2010/main" val="208470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PROGRAMCI HATASI</a:t>
            </a:r>
            <a:endParaRPr lang="tr-TR" dirty="0"/>
          </a:p>
        </p:txBody>
      </p:sp>
      <p:sp>
        <p:nvSpPr>
          <p:cNvPr id="3" name="İçerik Yer Tutucusu 2"/>
          <p:cNvSpPr>
            <a:spLocks noGrp="1"/>
          </p:cNvSpPr>
          <p:nvPr>
            <p:ph idx="1"/>
          </p:nvPr>
        </p:nvSpPr>
        <p:spPr/>
        <p:txBody>
          <a:bodyPr>
            <a:noAutofit/>
          </a:bodyPr>
          <a:lstStyle/>
          <a:p>
            <a:r>
              <a:rPr lang="tr-TR" sz="3200" dirty="0"/>
              <a:t>Bu hatalar, programlama diline ilişkin bir özelliğin yanlış kullanımından veya en basit şekilde programcının yaptığı yazım hatalarından kaynaklanır. Programcının hataları genellikle </a:t>
            </a:r>
            <a:r>
              <a:rPr lang="tr-TR" sz="3200" dirty="0" err="1"/>
              <a:t>SyntaxError</a:t>
            </a:r>
            <a:r>
              <a:rPr lang="tr-TR" sz="3200" dirty="0"/>
              <a:t> şeklinde ortaya çıkar. Bu hatalar çoğunlukla programcı tarafından </a:t>
            </a:r>
            <a:r>
              <a:rPr lang="tr-TR" sz="3200" dirty="0" err="1"/>
              <a:t>farkedilir</a:t>
            </a:r>
            <a:r>
              <a:rPr lang="tr-TR" sz="3200" dirty="0"/>
              <a:t> ve program kullanıcıya ulaşmadan önce programcı tarafından düzeltilir. Bu tür hataların tespiti diğer hatalara kıyasla kolaydır. Çünkü bu tür hatalar programınızın çalışmasını engellediği için bunları </a:t>
            </a:r>
            <a:r>
              <a:rPr lang="tr-TR" sz="3200" dirty="0" err="1"/>
              <a:t>farketmemek</a:t>
            </a:r>
            <a:r>
              <a:rPr lang="tr-TR" sz="3200" dirty="0"/>
              <a:t> pek mümkün değildir…</a:t>
            </a:r>
          </a:p>
        </p:txBody>
      </p:sp>
    </p:spTree>
    <p:extLst>
      <p:ext uri="{BB962C8B-B14F-4D97-AF65-F5344CB8AC3E}">
        <p14:creationId xmlns:p14="http://schemas.microsoft.com/office/powerpoint/2010/main" val="205936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69825"/>
            <a:ext cx="10058400" cy="1450757"/>
          </a:xfrm>
        </p:spPr>
        <p:txBody>
          <a:bodyPr/>
          <a:lstStyle/>
          <a:p>
            <a:r>
              <a:rPr lang="tr-TR" dirty="0" smtClean="0"/>
              <a:t>HATA TÜRLERİ</a:t>
            </a:r>
            <a:endParaRPr lang="tr-TR" dirty="0"/>
          </a:p>
        </p:txBody>
      </p:sp>
      <p:sp>
        <p:nvSpPr>
          <p:cNvPr id="3" name="İçerik Yer Tutucusu 2"/>
          <p:cNvSpPr>
            <a:spLocks noGrp="1"/>
          </p:cNvSpPr>
          <p:nvPr>
            <p:ph idx="1"/>
          </p:nvPr>
        </p:nvSpPr>
        <p:spPr/>
        <p:txBody>
          <a:bodyPr>
            <a:normAutofit/>
          </a:bodyPr>
          <a:lstStyle/>
          <a:p>
            <a:r>
              <a:rPr lang="tr-TR" dirty="0"/>
              <a:t>Program kusurları, başka bir deyişle </a:t>
            </a:r>
            <a:r>
              <a:rPr lang="tr-TR" dirty="0" err="1"/>
              <a:t>bug’lar</a:t>
            </a:r>
            <a:r>
              <a:rPr lang="tr-TR" dirty="0"/>
              <a:t> ise çok daha karmaşıktır. Kusurlu programlar çoğu zaman herhangi bir hata vermeden çalışır. Ancak programın ürettiği çıktılar beklediğiniz gibi değildir. Örneğin yazdığınız programda bir formül hatası yapmış olabilirsiniz. Bu durumda programınız hiçbir şey yokmuş gibi çalışır, ancak formül hatalı olduğu için hesaplamaların sonuçları yanlıştır. Örneğin daha önceki derslerimizde yazdığımız şu program yukarıdaki gibi bir kusur içerir:</a:t>
            </a:r>
          </a:p>
          <a:p>
            <a:endParaRPr lang="tr-TR" dirty="0"/>
          </a:p>
          <a:p>
            <a:r>
              <a:rPr lang="tr-TR" dirty="0"/>
              <a:t>sayı1 = </a:t>
            </a:r>
            <a:r>
              <a:rPr lang="tr-TR" dirty="0" err="1"/>
              <a:t>input</a:t>
            </a:r>
            <a:r>
              <a:rPr lang="tr-TR" dirty="0"/>
              <a:t>("Toplama işlemi için ilk sayıyı girin: ")</a:t>
            </a:r>
          </a:p>
          <a:p>
            <a:r>
              <a:rPr lang="tr-TR" dirty="0"/>
              <a:t>sayı2 = </a:t>
            </a:r>
            <a:r>
              <a:rPr lang="tr-TR" dirty="0" err="1"/>
              <a:t>input</a:t>
            </a:r>
            <a:r>
              <a:rPr lang="tr-TR" dirty="0"/>
              <a:t>("Toplama işlemi için ikinci sayıyı girin: ")</a:t>
            </a:r>
          </a:p>
          <a:p>
            <a:endParaRPr lang="tr-TR" dirty="0"/>
          </a:p>
          <a:p>
            <a:r>
              <a:rPr lang="tr-TR" dirty="0" err="1"/>
              <a:t>print</a:t>
            </a:r>
            <a:r>
              <a:rPr lang="tr-TR" dirty="0"/>
              <a:t>(sayı1, "+", sayı2, "=", sayı1 + sayı2)</a:t>
            </a:r>
          </a:p>
          <a:p>
            <a:endParaRPr lang="tr-TR" dirty="0"/>
          </a:p>
        </p:txBody>
      </p:sp>
    </p:spTree>
    <p:extLst>
      <p:ext uri="{BB962C8B-B14F-4D97-AF65-F5344CB8AC3E}">
        <p14:creationId xmlns:p14="http://schemas.microsoft.com/office/powerpoint/2010/main" val="255424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 KUSURLARI</a:t>
            </a:r>
            <a:endParaRPr lang="tr-TR" dirty="0"/>
          </a:p>
        </p:txBody>
      </p:sp>
      <p:sp>
        <p:nvSpPr>
          <p:cNvPr id="3" name="İçerik Yer Tutucusu 2"/>
          <p:cNvSpPr>
            <a:spLocks noGrp="1"/>
          </p:cNvSpPr>
          <p:nvPr>
            <p:ph idx="1"/>
          </p:nvPr>
        </p:nvSpPr>
        <p:spPr/>
        <p:txBody>
          <a:bodyPr/>
          <a:lstStyle/>
          <a:p>
            <a:r>
              <a:rPr lang="tr-TR" dirty="0"/>
              <a:t>Bu programda kullanıcı veri girdiği zaman, programımız toplama işlemi değil karakter dizisi birleştirme işlemi yapacaktır. Böyle bir program çalışma sırasında hata vermeyeceği için buradaki sorunu tespit etmek, özellikle büyük programlarda çok güçtür. Yani sizin düzgün çalıştığını zannettiğiniz program aslında gizliden gizliye bir </a:t>
            </a:r>
            <a:r>
              <a:rPr lang="tr-TR" dirty="0" err="1"/>
              <a:t>bug</a:t>
            </a:r>
            <a:r>
              <a:rPr lang="tr-TR" dirty="0"/>
              <a:t> barındırıyor olabilir.</a:t>
            </a:r>
          </a:p>
          <a:p>
            <a:endParaRPr lang="tr-TR" dirty="0"/>
          </a:p>
          <a:p>
            <a:r>
              <a:rPr lang="tr-TR" dirty="0"/>
              <a:t>Aynı şekilde, mesela </a:t>
            </a:r>
            <a:r>
              <a:rPr lang="tr-TR" dirty="0" err="1"/>
              <a:t>eval</a:t>
            </a:r>
            <a:r>
              <a:rPr lang="tr-TR" dirty="0"/>
              <a:t>() fonksiyonunun dikkatsizce kullanıldığı programlar da güvenlik açısından kusurludur. Yani bu tür programlar bir güvenlik kusuru (</a:t>
            </a:r>
            <a:r>
              <a:rPr lang="tr-TR" dirty="0" err="1"/>
              <a:t>security</a:t>
            </a:r>
            <a:r>
              <a:rPr lang="tr-TR" dirty="0"/>
              <a:t> </a:t>
            </a:r>
            <a:r>
              <a:rPr lang="tr-TR" dirty="0" err="1"/>
              <a:t>bug</a:t>
            </a:r>
            <a:r>
              <a:rPr lang="tr-TR" dirty="0"/>
              <a:t> veya </a:t>
            </a:r>
            <a:r>
              <a:rPr lang="tr-TR" dirty="0" err="1"/>
              <a:t>security</a:t>
            </a:r>
            <a:r>
              <a:rPr lang="tr-TR" dirty="0"/>
              <a:t> </a:t>
            </a:r>
            <a:r>
              <a:rPr lang="tr-TR" dirty="0" err="1"/>
              <a:t>flaw</a:t>
            </a:r>
            <a:r>
              <a:rPr lang="tr-TR" dirty="0"/>
              <a:t>) barındırır.</a:t>
            </a:r>
          </a:p>
          <a:p>
            <a:endParaRPr lang="tr-TR" dirty="0"/>
          </a:p>
          <a:p>
            <a:r>
              <a:rPr lang="tr-TR" dirty="0"/>
              <a:t>Dediğimiz gibi, program kusurları çok boyutlu olup, burada anlattığımızdan çok daha karmaşıktır.</a:t>
            </a:r>
          </a:p>
          <a:p>
            <a:endParaRPr lang="tr-TR" dirty="0"/>
          </a:p>
          <a:p>
            <a:endParaRPr lang="tr-TR" dirty="0"/>
          </a:p>
        </p:txBody>
      </p:sp>
    </p:spTree>
    <p:extLst>
      <p:ext uri="{BB962C8B-B14F-4D97-AF65-F5344CB8AC3E}">
        <p14:creationId xmlns:p14="http://schemas.microsoft.com/office/powerpoint/2010/main" val="6307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İSTİSNALAR</a:t>
            </a:r>
            <a:endParaRPr lang="tr-TR" dirty="0"/>
          </a:p>
        </p:txBody>
      </p:sp>
      <p:sp>
        <p:nvSpPr>
          <p:cNvPr id="3" name="İçerik Yer Tutucusu 2"/>
          <p:cNvSpPr>
            <a:spLocks noGrp="1"/>
          </p:cNvSpPr>
          <p:nvPr>
            <p:ph idx="1"/>
          </p:nvPr>
        </p:nvSpPr>
        <p:spPr/>
        <p:txBody>
          <a:bodyPr>
            <a:normAutofit fontScale="77500" lnSpcReduction="20000"/>
          </a:bodyPr>
          <a:lstStyle/>
          <a:p>
            <a:r>
              <a:rPr lang="tr-TR" dirty="0"/>
              <a:t>Gelelim üçüncü kategori olan istisnalara (</a:t>
            </a:r>
            <a:r>
              <a:rPr lang="tr-TR" dirty="0" err="1"/>
              <a:t>exceptions</a:t>
            </a:r>
            <a:r>
              <a:rPr lang="tr-TR" dirty="0"/>
              <a:t>)…</a:t>
            </a:r>
          </a:p>
          <a:p>
            <a:endParaRPr lang="tr-TR" dirty="0"/>
          </a:p>
          <a:p>
            <a:r>
              <a:rPr lang="tr-TR" dirty="0"/>
              <a:t>İstisnalar, adından da az çok anlaşılacağı gibi, bir programın çalışması sırasında ortaya çıkan, normalden farklı, istisnai durumlardır. Örneğin şu programa bakalım:</a:t>
            </a:r>
          </a:p>
          <a:p>
            <a:endParaRPr lang="tr-TR" dirty="0"/>
          </a:p>
          <a:p>
            <a:r>
              <a:rPr lang="tr-TR" dirty="0" err="1"/>
              <a:t>ilk_sayı</a:t>
            </a:r>
            <a:r>
              <a:rPr lang="tr-TR" dirty="0"/>
              <a:t> = </a:t>
            </a:r>
            <a:r>
              <a:rPr lang="tr-TR" dirty="0" err="1"/>
              <a:t>input</a:t>
            </a:r>
            <a:r>
              <a:rPr lang="tr-TR" dirty="0"/>
              <a:t>("ilk sayı: ")</a:t>
            </a:r>
          </a:p>
          <a:p>
            <a:r>
              <a:rPr lang="tr-TR" dirty="0" err="1"/>
              <a:t>ikinci_sayı</a:t>
            </a:r>
            <a:r>
              <a:rPr lang="tr-TR" dirty="0"/>
              <a:t> = </a:t>
            </a:r>
            <a:r>
              <a:rPr lang="tr-TR" dirty="0" err="1"/>
              <a:t>input</a:t>
            </a:r>
            <a:r>
              <a:rPr lang="tr-TR" dirty="0"/>
              <a:t>("ikinci sayı: ")</a:t>
            </a:r>
          </a:p>
          <a:p>
            <a:endParaRPr lang="tr-TR" dirty="0"/>
          </a:p>
          <a:p>
            <a:r>
              <a:rPr lang="tr-TR" dirty="0" err="1"/>
              <a:t>ilk_sayı</a:t>
            </a:r>
            <a:r>
              <a:rPr lang="tr-TR" dirty="0"/>
              <a:t> = </a:t>
            </a:r>
            <a:r>
              <a:rPr lang="tr-TR" dirty="0" err="1"/>
              <a:t>int</a:t>
            </a:r>
            <a:r>
              <a:rPr lang="tr-TR" dirty="0"/>
              <a:t>(</a:t>
            </a:r>
            <a:r>
              <a:rPr lang="tr-TR" dirty="0" err="1"/>
              <a:t>ilk_sayı</a:t>
            </a:r>
            <a:r>
              <a:rPr lang="tr-TR" dirty="0"/>
              <a:t>)</a:t>
            </a:r>
          </a:p>
          <a:p>
            <a:r>
              <a:rPr lang="tr-TR" dirty="0" err="1"/>
              <a:t>ikinci_sayı</a:t>
            </a:r>
            <a:r>
              <a:rPr lang="tr-TR" dirty="0"/>
              <a:t> = </a:t>
            </a:r>
            <a:r>
              <a:rPr lang="tr-TR" dirty="0" err="1"/>
              <a:t>int</a:t>
            </a:r>
            <a:r>
              <a:rPr lang="tr-TR" dirty="0"/>
              <a:t>(</a:t>
            </a:r>
            <a:r>
              <a:rPr lang="tr-TR" dirty="0" err="1"/>
              <a:t>ikinci_sayı</a:t>
            </a:r>
            <a:r>
              <a:rPr lang="tr-TR" dirty="0"/>
              <a:t>)</a:t>
            </a:r>
          </a:p>
          <a:p>
            <a:endParaRPr lang="tr-TR" dirty="0"/>
          </a:p>
          <a:p>
            <a:r>
              <a:rPr lang="tr-TR" dirty="0" err="1"/>
              <a:t>print</a:t>
            </a:r>
            <a:r>
              <a:rPr lang="tr-TR" dirty="0"/>
              <a:t>(</a:t>
            </a:r>
            <a:r>
              <a:rPr lang="tr-TR" dirty="0" err="1"/>
              <a:t>ilk_sayı</a:t>
            </a:r>
            <a:r>
              <a:rPr lang="tr-TR" dirty="0"/>
              <a:t>, "/", </a:t>
            </a:r>
            <a:r>
              <a:rPr lang="tr-TR" dirty="0" err="1"/>
              <a:t>ikinci_sayı</a:t>
            </a:r>
            <a:r>
              <a:rPr lang="tr-TR" dirty="0"/>
              <a:t>, "=", </a:t>
            </a:r>
            <a:r>
              <a:rPr lang="tr-TR" dirty="0" err="1"/>
              <a:t>ilk_sayı</a:t>
            </a:r>
            <a:r>
              <a:rPr lang="tr-TR" dirty="0"/>
              <a:t> / </a:t>
            </a:r>
            <a:r>
              <a:rPr lang="tr-TR" dirty="0" err="1"/>
              <a:t>ikinci_sayı</a:t>
            </a:r>
            <a:r>
              <a:rPr lang="tr-TR" dirty="0" smtClean="0"/>
              <a:t>)</a:t>
            </a:r>
            <a:endParaRPr lang="tr-TR" dirty="0"/>
          </a:p>
        </p:txBody>
      </p:sp>
    </p:spTree>
    <p:extLst>
      <p:ext uri="{BB962C8B-B14F-4D97-AF65-F5344CB8AC3E}">
        <p14:creationId xmlns:p14="http://schemas.microsoft.com/office/powerpoint/2010/main" val="66158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İSTİSNALAR</a:t>
            </a:r>
            <a:endParaRPr lang="tr-TR" dirty="0"/>
          </a:p>
        </p:txBody>
      </p:sp>
      <p:sp>
        <p:nvSpPr>
          <p:cNvPr id="3" name="İçerik Yer Tutucusu 2"/>
          <p:cNvSpPr>
            <a:spLocks noGrp="1"/>
          </p:cNvSpPr>
          <p:nvPr>
            <p:ph idx="1"/>
          </p:nvPr>
        </p:nvSpPr>
        <p:spPr/>
        <p:txBody>
          <a:bodyPr/>
          <a:lstStyle/>
          <a:p>
            <a:r>
              <a:rPr lang="tr-TR" dirty="0"/>
              <a:t>Burada ilk sayıyı ikinci sayıya bölen bir program yazdık. Bu program her türlü bölme işlemini yapabilir. Ama burada hesaba katmamız gereken iki şey var:</a:t>
            </a:r>
          </a:p>
          <a:p>
            <a:endParaRPr lang="tr-TR" dirty="0"/>
          </a:p>
          <a:p>
            <a:r>
              <a:rPr lang="tr-TR" dirty="0"/>
              <a:t>Kullanıcı sayı yerine, sayı değerli olmayan bir veri tipi girebilir. Mesela ilk sayıya karşılık 23, ikinci sayıya karşılık ‘</a:t>
            </a:r>
            <a:r>
              <a:rPr lang="tr-TR" dirty="0" err="1"/>
              <a:t>fdsfd</a:t>
            </a:r>
            <a:r>
              <a:rPr lang="tr-TR" dirty="0"/>
              <a:t>’ gibi bir şey yazabilir.</a:t>
            </a:r>
          </a:p>
          <a:p>
            <a:endParaRPr lang="tr-TR" dirty="0"/>
          </a:p>
          <a:p>
            <a:r>
              <a:rPr lang="tr-TR" dirty="0"/>
              <a:t>Kullanıcı bir sayıyı 0’a bölmeye çalışabilir. Mesela ilk sayıya karşılık 23, ikinci sayıya karşılık 0 yazabilir.</a:t>
            </a:r>
          </a:p>
          <a:p>
            <a:endParaRPr lang="tr-TR" dirty="0"/>
          </a:p>
        </p:txBody>
      </p:sp>
    </p:spTree>
    <p:extLst>
      <p:ext uri="{BB962C8B-B14F-4D97-AF65-F5344CB8AC3E}">
        <p14:creationId xmlns:p14="http://schemas.microsoft.com/office/powerpoint/2010/main" val="3947706916"/>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61</TotalTime>
  <Words>1386</Words>
  <Application>Microsoft Office PowerPoint</Application>
  <PresentationFormat>Geniş ekran</PresentationFormat>
  <Paragraphs>153</Paragraphs>
  <Slides>19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19</vt:i4>
      </vt:variant>
    </vt:vector>
  </HeadingPairs>
  <TitlesOfParts>
    <vt:vector size="22" baseType="lpstr">
      <vt:lpstr>Calibri</vt:lpstr>
      <vt:lpstr>Calibri Light</vt:lpstr>
      <vt:lpstr>Geçmişe bakış</vt:lpstr>
      <vt:lpstr>      PYTHON HAFTA 8 </vt:lpstr>
      <vt:lpstr>İÇİNDEKİLER</vt:lpstr>
      <vt:lpstr>HATA TÜRLERİ</vt:lpstr>
      <vt:lpstr>PROGRAMCI HATASI</vt:lpstr>
      <vt:lpstr>PROGRAMCI HATASI</vt:lpstr>
      <vt:lpstr>HATA TÜRLERİ</vt:lpstr>
      <vt:lpstr>PROGRAM KUSURLARI</vt:lpstr>
      <vt:lpstr>İSTİSNALAR</vt:lpstr>
      <vt:lpstr>İSTİSNALAR</vt:lpstr>
      <vt:lpstr>İSTİSNALAR</vt:lpstr>
      <vt:lpstr>İSTİSNALAR</vt:lpstr>
      <vt:lpstr>TRY ,EXCEPT</vt:lpstr>
      <vt:lpstr>TRY EXCEPTİON</vt:lpstr>
      <vt:lpstr>TRY EXCEPTİON</vt:lpstr>
      <vt:lpstr>BÜTÜN HATALARI YAKALAMAK </vt:lpstr>
      <vt:lpstr>BÜTÜN HATALARI YAKALAMAK</vt:lpstr>
      <vt:lpstr>ÖRNEK UYGULAMA</vt:lpstr>
      <vt:lpstr>ÖRNEK UYGULAMA </vt:lpstr>
      <vt:lpstr>PASS DEYİMİ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HAFTA 8 </dc:title>
  <dc:creator>mervan başçı</dc:creator>
  <cp:lastModifiedBy>mervan başçı</cp:lastModifiedBy>
  <cp:revision>7</cp:revision>
  <dcterms:created xsi:type="dcterms:W3CDTF">2020-09-10T08:40:51Z</dcterms:created>
  <dcterms:modified xsi:type="dcterms:W3CDTF">2020-09-10T15:56:53Z</dcterms:modified>
</cp:coreProperties>
</file>