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4" r:id="rId5"/>
    <p:sldId id="265" r:id="rId6"/>
    <p:sldId id="258" r:id="rId7"/>
    <p:sldId id="259" r:id="rId8"/>
    <p:sldId id="260" r:id="rId9"/>
    <p:sldId id="261" r:id="rId10"/>
    <p:sldId id="262" r:id="rId11"/>
    <p:sldId id="266" r:id="rId12"/>
    <p:sldId id="267" r:id="rId13"/>
    <p:sldId id="268" r:id="rId14"/>
    <p:sldId id="269"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59EAD733-CFD7-45C2-9107-791C00FDA5E8}"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8895E1-9435-4E32-890B-F34CB30A922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7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EAD733-CFD7-45C2-9107-791C00FDA5E8}"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8895E1-9435-4E32-890B-F34CB30A9223}" type="slidenum">
              <a:rPr lang="tr-TR" smtClean="0"/>
              <a:t>‹#›</a:t>
            </a:fld>
            <a:endParaRPr lang="tr-TR"/>
          </a:p>
        </p:txBody>
      </p:sp>
    </p:spTree>
    <p:extLst>
      <p:ext uri="{BB962C8B-B14F-4D97-AF65-F5344CB8AC3E}">
        <p14:creationId xmlns:p14="http://schemas.microsoft.com/office/powerpoint/2010/main" val="292945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EAD733-CFD7-45C2-9107-791C00FDA5E8}"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8895E1-9435-4E32-890B-F34CB30A9223}" type="slidenum">
              <a:rPr lang="tr-TR" smtClean="0"/>
              <a:t>‹#›</a:t>
            </a:fld>
            <a:endParaRPr lang="tr-TR"/>
          </a:p>
        </p:txBody>
      </p:sp>
    </p:spTree>
    <p:extLst>
      <p:ext uri="{BB962C8B-B14F-4D97-AF65-F5344CB8AC3E}">
        <p14:creationId xmlns:p14="http://schemas.microsoft.com/office/powerpoint/2010/main" val="293736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EAD733-CFD7-45C2-9107-791C00FDA5E8}"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8895E1-9435-4E32-890B-F34CB30A9223}" type="slidenum">
              <a:rPr lang="tr-TR" smtClean="0"/>
              <a:t>‹#›</a:t>
            </a:fld>
            <a:endParaRPr lang="tr-TR"/>
          </a:p>
        </p:txBody>
      </p:sp>
    </p:spTree>
    <p:extLst>
      <p:ext uri="{BB962C8B-B14F-4D97-AF65-F5344CB8AC3E}">
        <p14:creationId xmlns:p14="http://schemas.microsoft.com/office/powerpoint/2010/main" val="353790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59EAD733-CFD7-45C2-9107-791C00FDA5E8}"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98895E1-9435-4E32-890B-F34CB30A922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64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9EAD733-CFD7-45C2-9107-791C00FDA5E8}" type="datetimeFigureOut">
              <a:rPr lang="tr-TR" smtClean="0"/>
              <a:t>10.09.2020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98895E1-9435-4E32-890B-F34CB30A9223}" type="slidenum">
              <a:rPr lang="tr-TR" smtClean="0"/>
              <a:t>‹#›</a:t>
            </a:fld>
            <a:endParaRPr lang="tr-TR"/>
          </a:p>
        </p:txBody>
      </p:sp>
    </p:spTree>
    <p:extLst>
      <p:ext uri="{BB962C8B-B14F-4D97-AF65-F5344CB8AC3E}">
        <p14:creationId xmlns:p14="http://schemas.microsoft.com/office/powerpoint/2010/main" val="100768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9EAD733-CFD7-45C2-9107-791C00FDA5E8}" type="datetimeFigureOut">
              <a:rPr lang="tr-TR" smtClean="0"/>
              <a:t>10.09.2020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98895E1-9435-4E32-890B-F34CB30A9223}" type="slidenum">
              <a:rPr lang="tr-TR" smtClean="0"/>
              <a:t>‹#›</a:t>
            </a:fld>
            <a:endParaRPr lang="tr-TR"/>
          </a:p>
        </p:txBody>
      </p:sp>
    </p:spTree>
    <p:extLst>
      <p:ext uri="{BB962C8B-B14F-4D97-AF65-F5344CB8AC3E}">
        <p14:creationId xmlns:p14="http://schemas.microsoft.com/office/powerpoint/2010/main" val="73075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9EAD733-CFD7-45C2-9107-791C00FDA5E8}" type="datetimeFigureOut">
              <a:rPr lang="tr-TR" smtClean="0"/>
              <a:t>10.09.2020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98895E1-9435-4E32-890B-F34CB30A9223}" type="slidenum">
              <a:rPr lang="tr-TR" smtClean="0"/>
              <a:t>‹#›</a:t>
            </a:fld>
            <a:endParaRPr lang="tr-TR"/>
          </a:p>
        </p:txBody>
      </p:sp>
    </p:spTree>
    <p:extLst>
      <p:ext uri="{BB962C8B-B14F-4D97-AF65-F5344CB8AC3E}">
        <p14:creationId xmlns:p14="http://schemas.microsoft.com/office/powerpoint/2010/main" val="384823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EAD733-CFD7-45C2-9107-791C00FDA5E8}" type="datetimeFigureOut">
              <a:rPr lang="tr-TR" smtClean="0"/>
              <a:t>10.09.2020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98895E1-9435-4E32-890B-F34CB30A9223}" type="slidenum">
              <a:rPr lang="tr-TR" smtClean="0"/>
              <a:t>‹#›</a:t>
            </a:fld>
            <a:endParaRPr lang="tr-TR"/>
          </a:p>
        </p:txBody>
      </p:sp>
    </p:spTree>
    <p:extLst>
      <p:ext uri="{BB962C8B-B14F-4D97-AF65-F5344CB8AC3E}">
        <p14:creationId xmlns:p14="http://schemas.microsoft.com/office/powerpoint/2010/main" val="85299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EAD733-CFD7-45C2-9107-791C00FDA5E8}" type="datetimeFigureOut">
              <a:rPr lang="tr-TR" smtClean="0"/>
              <a:t>10.09.2020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8895E1-9435-4E32-890B-F34CB30A9223}" type="slidenum">
              <a:rPr lang="tr-TR" smtClean="0"/>
              <a:t>‹#›</a:t>
            </a:fld>
            <a:endParaRPr lang="tr-TR"/>
          </a:p>
        </p:txBody>
      </p:sp>
    </p:spTree>
    <p:extLst>
      <p:ext uri="{BB962C8B-B14F-4D97-AF65-F5344CB8AC3E}">
        <p14:creationId xmlns:p14="http://schemas.microsoft.com/office/powerpoint/2010/main" val="373566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lvl1pPr>
              <a:defRPr>
                <a:solidFill>
                  <a:schemeClr val="tx2"/>
                </a:solidFill>
              </a:defRPr>
            </a:lvl1pPr>
          </a:lstStyle>
          <a:p>
            <a:fld id="{59EAD733-CFD7-45C2-9107-791C00FDA5E8}" type="datetimeFigureOut">
              <a:rPr lang="tr-TR" smtClean="0"/>
              <a:t>10.09.2020</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8895E1-9435-4E32-890B-F34CB30A9223}" type="slidenum">
              <a:rPr lang="tr-TR" smtClean="0"/>
              <a:t>‹#›</a:t>
            </a:fld>
            <a:endParaRPr lang="tr-TR"/>
          </a:p>
        </p:txBody>
      </p:sp>
    </p:spTree>
    <p:extLst>
      <p:ext uri="{BB962C8B-B14F-4D97-AF65-F5344CB8AC3E}">
        <p14:creationId xmlns:p14="http://schemas.microsoft.com/office/powerpoint/2010/main" val="9147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EAD733-CFD7-45C2-9107-791C00FDA5E8}" type="datetimeFigureOut">
              <a:rPr lang="tr-TR" smtClean="0"/>
              <a:t>10.09.2020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8895E1-9435-4E32-890B-F34CB30A922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26959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dirty="0" smtClean="0"/>
              <a:t/>
            </a:r>
            <a:br>
              <a:rPr lang="tr-TR" dirty="0" smtClean="0"/>
            </a:br>
            <a:r>
              <a:rPr lang="tr-TR" dirty="0" smtClean="0"/>
              <a:t> PYTHON 6.HAFTA</a:t>
            </a:r>
            <a:br>
              <a:rPr lang="tr-TR" dirty="0" smtClean="0"/>
            </a:br>
            <a:endParaRPr lang="tr-TR" dirty="0"/>
          </a:p>
        </p:txBody>
      </p:sp>
    </p:spTree>
    <p:extLst>
      <p:ext uri="{BB962C8B-B14F-4D97-AF65-F5344CB8AC3E}">
        <p14:creationId xmlns:p14="http://schemas.microsoft.com/office/powerpoint/2010/main" val="1601286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pic>
        <p:nvPicPr>
          <p:cNvPr id="7" name="İçerik Yer Tutucusu 6"/>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t="1813" r="50870" b="12507"/>
          <a:stretch/>
        </p:blipFill>
        <p:spPr>
          <a:xfrm>
            <a:off x="1097280" y="1845735"/>
            <a:ext cx="4842126" cy="4297340"/>
          </a:xfrm>
        </p:spPr>
      </p:pic>
      <p:sp>
        <p:nvSpPr>
          <p:cNvPr id="6" name="İçerik Yer Tutucusu 5"/>
          <p:cNvSpPr>
            <a:spLocks noGrp="1"/>
          </p:cNvSpPr>
          <p:nvPr>
            <p:ph sz="half" idx="2"/>
          </p:nvPr>
        </p:nvSpPr>
        <p:spPr/>
        <p:txBody>
          <a:bodyPr/>
          <a:lstStyle/>
          <a:p>
            <a:r>
              <a:rPr lang="tr-TR" dirty="0"/>
              <a:t>Burada </a:t>
            </a:r>
            <a:r>
              <a:rPr lang="tr-TR" dirty="0" err="1"/>
              <a:t>range</a:t>
            </a:r>
            <a:r>
              <a:rPr lang="tr-TR" dirty="0"/>
              <a:t>() fonksiyonunu nasıl yazdığımıza </a:t>
            </a:r>
            <a:endParaRPr lang="tr-TR" dirty="0" smtClean="0"/>
          </a:p>
          <a:p>
            <a:r>
              <a:rPr lang="tr-TR" dirty="0" smtClean="0"/>
              <a:t>çok </a:t>
            </a:r>
            <a:r>
              <a:rPr lang="tr-TR" dirty="0"/>
              <a:t>dikkat edin. Sayıları tersten alacağımız için, </a:t>
            </a:r>
            <a:endParaRPr lang="tr-TR" dirty="0" smtClean="0"/>
          </a:p>
          <a:p>
            <a:r>
              <a:rPr lang="tr-TR" dirty="0" smtClean="0"/>
              <a:t>ilk </a:t>
            </a:r>
            <a:r>
              <a:rPr lang="tr-TR" dirty="0"/>
              <a:t>parametre 10, ikinci parametre ise 0. </a:t>
            </a:r>
            <a:endParaRPr lang="tr-TR" dirty="0" smtClean="0"/>
          </a:p>
          <a:p>
            <a:r>
              <a:rPr lang="tr-TR" dirty="0" smtClean="0"/>
              <a:t>Üçüncü </a:t>
            </a:r>
            <a:r>
              <a:rPr lang="tr-TR" dirty="0"/>
              <a:t>parametre olarak ise eksi değerli bir </a:t>
            </a:r>
            <a:endParaRPr lang="tr-TR" dirty="0" smtClean="0"/>
          </a:p>
          <a:p>
            <a:r>
              <a:rPr lang="tr-TR" dirty="0" smtClean="0"/>
              <a:t>sayı </a:t>
            </a:r>
            <a:r>
              <a:rPr lang="tr-TR" dirty="0"/>
              <a:t>veriyoruz. Eğer sayıları hem tersten, hem </a:t>
            </a:r>
            <a:endParaRPr lang="tr-TR" dirty="0" smtClean="0"/>
          </a:p>
          <a:p>
            <a:r>
              <a:rPr lang="tr-TR" dirty="0" smtClean="0"/>
              <a:t>de </a:t>
            </a:r>
            <a:r>
              <a:rPr lang="tr-TR" dirty="0"/>
              <a:t>mesela 3’er </a:t>
            </a:r>
            <a:r>
              <a:rPr lang="tr-TR" dirty="0" err="1"/>
              <a:t>3’er</a:t>
            </a:r>
            <a:r>
              <a:rPr lang="tr-TR" dirty="0"/>
              <a:t> atlayarak yazmak isterseniz </a:t>
            </a:r>
            <a:endParaRPr lang="tr-TR" dirty="0" smtClean="0"/>
          </a:p>
          <a:p>
            <a:r>
              <a:rPr lang="tr-TR" dirty="0" smtClean="0"/>
              <a:t>şöyle </a:t>
            </a:r>
            <a:r>
              <a:rPr lang="tr-TR" dirty="0"/>
              <a:t>bir komut verebilirsiniz:</a:t>
            </a:r>
          </a:p>
        </p:txBody>
      </p:sp>
    </p:spTree>
    <p:extLst>
      <p:ext uri="{BB962C8B-B14F-4D97-AF65-F5344CB8AC3E}">
        <p14:creationId xmlns:p14="http://schemas.microsoft.com/office/powerpoint/2010/main" val="334754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BREAK DEYİMİ</a:t>
            </a:r>
            <a:endParaRPr lang="tr-TR" dirty="0"/>
          </a:p>
        </p:txBody>
      </p:sp>
      <p:sp>
        <p:nvSpPr>
          <p:cNvPr id="3" name="İçerik Yer Tutucusu 2"/>
          <p:cNvSpPr>
            <a:spLocks noGrp="1"/>
          </p:cNvSpPr>
          <p:nvPr>
            <p:ph idx="1"/>
          </p:nvPr>
        </p:nvSpPr>
        <p:spPr/>
        <p:txBody>
          <a:bodyPr/>
          <a:lstStyle/>
          <a:p>
            <a:r>
              <a:rPr lang="tr-TR" dirty="0" err="1"/>
              <a:t>Python’da</a:t>
            </a:r>
            <a:r>
              <a:rPr lang="tr-TR" dirty="0"/>
              <a:t> break özel bir deyimdir. </a:t>
            </a:r>
            <a:endParaRPr lang="tr-TR" dirty="0" smtClean="0"/>
          </a:p>
          <a:p>
            <a:r>
              <a:rPr lang="tr-TR" dirty="0" smtClean="0"/>
              <a:t>Bu </a:t>
            </a:r>
            <a:r>
              <a:rPr lang="tr-TR" dirty="0"/>
              <a:t>deyim yardımıyla, devam eden bir süreci kesintiye uğratabiliriz. </a:t>
            </a:r>
            <a:endParaRPr lang="tr-TR" dirty="0" smtClean="0"/>
          </a:p>
          <a:p>
            <a:pPr marL="0" indent="0">
              <a:buNone/>
            </a:pPr>
            <a:r>
              <a:rPr lang="tr-TR" dirty="0" smtClean="0"/>
              <a:t>Bu deyimin </a:t>
            </a:r>
            <a:r>
              <a:rPr lang="tr-TR" dirty="0"/>
              <a:t>kullanıldığı basit bir örnek verelim:</a:t>
            </a:r>
          </a:p>
        </p:txBody>
      </p:sp>
    </p:spTree>
    <p:extLst>
      <p:ext uri="{BB962C8B-B14F-4D97-AF65-F5344CB8AC3E}">
        <p14:creationId xmlns:p14="http://schemas.microsoft.com/office/powerpoint/2010/main" val="230887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BREAK ÖRNEK</a:t>
            </a:r>
            <a:endParaRPr lang="tr-TR" dirty="0"/>
          </a:p>
        </p:txBody>
      </p:sp>
      <p:sp>
        <p:nvSpPr>
          <p:cNvPr id="3" name="İçerik Yer Tutucusu 2"/>
          <p:cNvSpPr>
            <a:spLocks noGrp="1"/>
          </p:cNvSpPr>
          <p:nvPr>
            <p:ph idx="1"/>
          </p:nvPr>
        </p:nvSpPr>
        <p:spPr/>
        <p:txBody>
          <a:bodyPr/>
          <a:lstStyle/>
          <a:p>
            <a:r>
              <a:rPr lang="en-US" dirty="0"/>
              <a:t>&gt;&gt;&gt; while True:</a:t>
            </a:r>
          </a:p>
          <a:p>
            <a:r>
              <a:rPr lang="en-US" dirty="0"/>
              <a:t>...     </a:t>
            </a:r>
            <a:r>
              <a:rPr lang="en-US" dirty="0" err="1"/>
              <a:t>parola</a:t>
            </a:r>
            <a:r>
              <a:rPr lang="en-US" dirty="0"/>
              <a:t> = input("</a:t>
            </a:r>
            <a:r>
              <a:rPr lang="en-US" dirty="0" err="1"/>
              <a:t>Lütfen</a:t>
            </a:r>
            <a:r>
              <a:rPr lang="en-US" dirty="0"/>
              <a:t> </a:t>
            </a:r>
            <a:r>
              <a:rPr lang="en-US" dirty="0" err="1"/>
              <a:t>bir</a:t>
            </a:r>
            <a:r>
              <a:rPr lang="en-US" dirty="0"/>
              <a:t> </a:t>
            </a:r>
            <a:r>
              <a:rPr lang="en-US" dirty="0" err="1"/>
              <a:t>parola</a:t>
            </a:r>
            <a:r>
              <a:rPr lang="en-US" dirty="0"/>
              <a:t> </a:t>
            </a:r>
            <a:r>
              <a:rPr lang="en-US" dirty="0" err="1"/>
              <a:t>belirleyiniz</a:t>
            </a:r>
            <a:r>
              <a:rPr lang="en-US" dirty="0"/>
              <a:t>:")</a:t>
            </a:r>
          </a:p>
          <a:p>
            <a:r>
              <a:rPr lang="en-US" dirty="0"/>
              <a:t>...     if </a:t>
            </a:r>
            <a:r>
              <a:rPr lang="en-US" dirty="0" err="1"/>
              <a:t>len</a:t>
            </a:r>
            <a:r>
              <a:rPr lang="en-US" dirty="0"/>
              <a:t>(</a:t>
            </a:r>
            <a:r>
              <a:rPr lang="en-US" dirty="0" err="1"/>
              <a:t>parola</a:t>
            </a:r>
            <a:r>
              <a:rPr lang="en-US" dirty="0"/>
              <a:t>) &lt; 5:</a:t>
            </a:r>
          </a:p>
          <a:p>
            <a:r>
              <a:rPr lang="en-US" dirty="0"/>
              <a:t>...         print("</a:t>
            </a:r>
            <a:r>
              <a:rPr lang="en-US" dirty="0" err="1"/>
              <a:t>Parola</a:t>
            </a:r>
            <a:r>
              <a:rPr lang="en-US" dirty="0"/>
              <a:t> 5 </a:t>
            </a:r>
            <a:r>
              <a:rPr lang="en-US" dirty="0" err="1"/>
              <a:t>karakterden</a:t>
            </a:r>
            <a:r>
              <a:rPr lang="en-US" dirty="0"/>
              <a:t> </a:t>
            </a:r>
            <a:r>
              <a:rPr lang="en-US" dirty="0" err="1"/>
              <a:t>az</a:t>
            </a:r>
            <a:r>
              <a:rPr lang="en-US" dirty="0"/>
              <a:t> </a:t>
            </a:r>
            <a:r>
              <a:rPr lang="en-US" dirty="0" err="1"/>
              <a:t>olmamalı</a:t>
            </a:r>
            <a:r>
              <a:rPr lang="en-US" dirty="0"/>
              <a:t>!")</a:t>
            </a:r>
          </a:p>
          <a:p>
            <a:r>
              <a:rPr lang="en-US" dirty="0"/>
              <a:t>...     else:</a:t>
            </a:r>
          </a:p>
          <a:p>
            <a:r>
              <a:rPr lang="en-US" dirty="0"/>
              <a:t>...         print("</a:t>
            </a:r>
            <a:r>
              <a:rPr lang="en-US" dirty="0" err="1"/>
              <a:t>Parolanız</a:t>
            </a:r>
            <a:r>
              <a:rPr lang="en-US" dirty="0"/>
              <a:t> </a:t>
            </a:r>
            <a:r>
              <a:rPr lang="en-US" dirty="0" err="1"/>
              <a:t>belirlendi</a:t>
            </a:r>
            <a:r>
              <a:rPr lang="en-US" dirty="0"/>
              <a:t>!")</a:t>
            </a:r>
          </a:p>
          <a:p>
            <a:r>
              <a:rPr lang="en-US" dirty="0"/>
              <a:t>...         break</a:t>
            </a:r>
            <a:endParaRPr lang="tr-TR" dirty="0"/>
          </a:p>
        </p:txBody>
      </p:sp>
    </p:spTree>
    <p:extLst>
      <p:ext uri="{BB962C8B-B14F-4D97-AF65-F5344CB8AC3E}">
        <p14:creationId xmlns:p14="http://schemas.microsoft.com/office/powerpoint/2010/main" val="270044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BREAK DEYİMİ</a:t>
            </a:r>
            <a:endParaRPr lang="tr-TR" dirty="0"/>
          </a:p>
        </p:txBody>
      </p:sp>
      <p:sp>
        <p:nvSpPr>
          <p:cNvPr id="3" name="İçerik Yer Tutucusu 2"/>
          <p:cNvSpPr>
            <a:spLocks noGrp="1"/>
          </p:cNvSpPr>
          <p:nvPr>
            <p:ph idx="1"/>
          </p:nvPr>
        </p:nvSpPr>
        <p:spPr/>
        <p:txBody>
          <a:bodyPr>
            <a:normAutofit/>
          </a:bodyPr>
          <a:lstStyle/>
          <a:p>
            <a:r>
              <a:rPr lang="tr-TR" dirty="0"/>
              <a:t>Burada, eğer kullanıcının girdiği parolanın uzunluğu 5 karakterden azsa, Parola 5 karakterden az olmamalı! uyarısı gösterilecektir. Eğer kullanıcı 5 karakterden uzun bir parola belirlemişse, kendisine ‘Parolanız belirlendi!’ mesajını gösterip, break deyimi yardımıyla programdan çıkıyoruz.</a:t>
            </a:r>
          </a:p>
          <a:p>
            <a:pPr marL="0" indent="0">
              <a:buNone/>
            </a:pPr>
            <a:r>
              <a:rPr lang="tr-TR" dirty="0" smtClean="0"/>
              <a:t>Gördüğünüz </a:t>
            </a:r>
            <a:r>
              <a:rPr lang="tr-TR" dirty="0"/>
              <a:t>gibi, break ifadesinin temel görevi bir döngüyü sona erdirmek. Buradan anlayacağımız gibi, break ifadesinin her zaman bir döngü içinde yer alması gerekiyor. Aksi halde </a:t>
            </a:r>
            <a:r>
              <a:rPr lang="tr-TR" dirty="0" err="1"/>
              <a:t>Python</a:t>
            </a:r>
            <a:r>
              <a:rPr lang="tr-TR" dirty="0"/>
              <a:t> bize şöyle bir hata verecektir</a:t>
            </a:r>
            <a:r>
              <a:rPr lang="tr-TR" dirty="0" smtClean="0"/>
              <a:t>:</a:t>
            </a:r>
            <a:endParaRPr lang="tr-TR" dirty="0"/>
          </a:p>
          <a:p>
            <a:r>
              <a:rPr lang="tr-TR" dirty="0" err="1"/>
              <a:t>SyntaxError</a:t>
            </a:r>
            <a:r>
              <a:rPr lang="tr-TR" dirty="0"/>
              <a:t>: 'break' </a:t>
            </a:r>
            <a:r>
              <a:rPr lang="tr-TR" dirty="0" err="1"/>
              <a:t>outside</a:t>
            </a:r>
            <a:r>
              <a:rPr lang="tr-TR" dirty="0"/>
              <a:t> </a:t>
            </a:r>
            <a:r>
              <a:rPr lang="tr-TR" dirty="0" err="1"/>
              <a:t>loop</a:t>
            </a:r>
            <a:endParaRPr lang="tr-TR" dirty="0"/>
          </a:p>
          <a:p>
            <a:r>
              <a:rPr lang="tr-TR" dirty="0"/>
              <a:t>Yani</a:t>
            </a:r>
            <a:r>
              <a:rPr lang="tr-TR" dirty="0" smtClean="0"/>
              <a:t>:</a:t>
            </a:r>
            <a:endParaRPr lang="tr-TR" dirty="0"/>
          </a:p>
          <a:p>
            <a:r>
              <a:rPr lang="tr-TR" dirty="0" err="1"/>
              <a:t>SözDizimiHatası</a:t>
            </a:r>
            <a:r>
              <a:rPr lang="tr-TR" dirty="0"/>
              <a:t>: ``break`` döngü dışında ..</a:t>
            </a:r>
          </a:p>
        </p:txBody>
      </p:sp>
    </p:spTree>
    <p:extLst>
      <p:ext uri="{BB962C8B-B14F-4D97-AF65-F5344CB8AC3E}">
        <p14:creationId xmlns:p14="http://schemas.microsoft.com/office/powerpoint/2010/main" val="261655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CONTINUE DEYİMİ</a:t>
            </a:r>
            <a:endParaRPr lang="tr-TR" dirty="0"/>
          </a:p>
        </p:txBody>
      </p:sp>
      <p:sp>
        <p:nvSpPr>
          <p:cNvPr id="3" name="İçerik Yer Tutucusu 2"/>
          <p:cNvSpPr>
            <a:spLocks noGrp="1"/>
          </p:cNvSpPr>
          <p:nvPr>
            <p:ph idx="1"/>
          </p:nvPr>
        </p:nvSpPr>
        <p:spPr/>
        <p:txBody>
          <a:bodyPr/>
          <a:lstStyle/>
          <a:p>
            <a:endParaRPr lang="tr-TR" dirty="0" smtClean="0"/>
          </a:p>
          <a:p>
            <a:endParaRPr lang="tr-TR" dirty="0"/>
          </a:p>
          <a:p>
            <a:endParaRPr lang="tr-TR" dirty="0" smtClean="0"/>
          </a:p>
          <a:p>
            <a:r>
              <a:rPr lang="tr-TR" dirty="0" err="1" smtClean="0"/>
              <a:t>Python'da</a:t>
            </a:r>
            <a:r>
              <a:rPr lang="tr-TR" dirty="0"/>
              <a:t> break ve </a:t>
            </a:r>
            <a:r>
              <a:rPr lang="tr-TR" dirty="0" err="1"/>
              <a:t>continue</a:t>
            </a:r>
            <a:r>
              <a:rPr lang="tr-TR" dirty="0"/>
              <a:t> deyimleri döngülerde bazı işlemleri yapmamızı sağlıyor.</a:t>
            </a:r>
            <a:br>
              <a:rPr lang="tr-TR" dirty="0"/>
            </a:br>
            <a:r>
              <a:rPr lang="tr-TR" dirty="0"/>
              <a:t/>
            </a:r>
            <a:br>
              <a:rPr lang="tr-TR" dirty="0"/>
            </a:br>
            <a:r>
              <a:rPr lang="tr-TR" dirty="0"/>
              <a:t>break deyimi döngüyü sonlandırmaya, </a:t>
            </a:r>
            <a:r>
              <a:rPr lang="tr-TR" dirty="0" err="1"/>
              <a:t>continue</a:t>
            </a:r>
            <a:r>
              <a:rPr lang="tr-TR" dirty="0"/>
              <a:t> deyimi ise döngüyü başa sarmaya yarıyor.</a:t>
            </a:r>
            <a:br>
              <a:rPr lang="tr-TR" dirty="0"/>
            </a:br>
            <a:r>
              <a:rPr lang="tr-TR" dirty="0"/>
              <a:t/>
            </a:r>
            <a:br>
              <a:rPr lang="tr-TR" dirty="0"/>
            </a:br>
            <a:r>
              <a:rPr lang="tr-TR" dirty="0"/>
              <a:t>Hemen bir örnek vererek bu iki deyimin nasıl ve ne işe yarar olduğunu açıklayalım.</a:t>
            </a:r>
          </a:p>
        </p:txBody>
      </p:sp>
    </p:spTree>
    <p:extLst>
      <p:ext uri="{BB962C8B-B14F-4D97-AF65-F5344CB8AC3E}">
        <p14:creationId xmlns:p14="http://schemas.microsoft.com/office/powerpoint/2010/main" val="1100294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smtClean="0"/>
              <a:t>Contınıue</a:t>
            </a:r>
            <a:r>
              <a:rPr lang="tr-TR" dirty="0" smtClean="0"/>
              <a:t> deyimi </a:t>
            </a:r>
            <a:endParaRPr lang="tr-TR" dirty="0"/>
          </a:p>
        </p:txBody>
      </p:sp>
      <p:sp>
        <p:nvSpPr>
          <p:cNvPr id="6" name="İçerik Yer Tutucusu 5"/>
          <p:cNvSpPr>
            <a:spLocks noGrp="1"/>
          </p:cNvSpPr>
          <p:nvPr>
            <p:ph sz="half" idx="2"/>
          </p:nvPr>
        </p:nvSpPr>
        <p:spPr/>
        <p:txBody>
          <a:bodyPr/>
          <a:lstStyle/>
          <a:p>
            <a:endParaRPr lang="tr-TR" dirty="0" smtClean="0"/>
          </a:p>
          <a:p>
            <a:endParaRPr lang="tr-TR" dirty="0"/>
          </a:p>
          <a:p>
            <a:endParaRPr lang="tr-TR" dirty="0" smtClean="0"/>
          </a:p>
          <a:p>
            <a:r>
              <a:rPr lang="tr-TR" dirty="0" smtClean="0"/>
              <a:t>Yukarıdaki </a:t>
            </a:r>
            <a:r>
              <a:rPr lang="tr-TR" dirty="0"/>
              <a:t>kodu </a:t>
            </a:r>
            <a:r>
              <a:rPr lang="tr-TR" dirty="0" err="1"/>
              <a:t>çalıştırdğımızda</a:t>
            </a:r>
            <a:r>
              <a:rPr lang="tr-TR" dirty="0"/>
              <a:t> ve kullanıcı adını yanlış girdiğimizde "Giriş Hatası" yazacaktır. Birde bunu </a:t>
            </a:r>
            <a:r>
              <a:rPr lang="tr-TR" dirty="0" err="1"/>
              <a:t>continue</a:t>
            </a:r>
            <a:r>
              <a:rPr lang="tr-TR" dirty="0"/>
              <a:t> ile </a:t>
            </a:r>
            <a:r>
              <a:rPr lang="tr-TR" dirty="0" err="1"/>
              <a:t>deniyelim</a:t>
            </a:r>
            <a:r>
              <a:rPr lang="tr-TR" dirty="0"/>
              <a:t>.</a:t>
            </a:r>
          </a:p>
        </p:txBody>
      </p:sp>
      <p:pic>
        <p:nvPicPr>
          <p:cNvPr id="9" name="İçerik Yer Tutucusu 8"/>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r="39829" b="11300"/>
          <a:stretch/>
        </p:blipFill>
        <p:spPr>
          <a:xfrm>
            <a:off x="1206020" y="1845734"/>
            <a:ext cx="4532050" cy="4135615"/>
          </a:xfrm>
        </p:spPr>
      </p:pic>
    </p:spTree>
    <p:extLst>
      <p:ext uri="{BB962C8B-B14F-4D97-AF65-F5344CB8AC3E}">
        <p14:creationId xmlns:p14="http://schemas.microsoft.com/office/powerpoint/2010/main" val="223053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smtClean="0"/>
              <a:t>Continue</a:t>
            </a:r>
            <a:r>
              <a:rPr lang="tr-TR" dirty="0" smtClean="0"/>
              <a:t> deyimi </a:t>
            </a:r>
            <a:endParaRPr lang="tr-TR" dirty="0"/>
          </a:p>
        </p:txBody>
      </p:sp>
      <p:pic>
        <p:nvPicPr>
          <p:cNvPr id="7" name="İçerik Yer Tutucusu 6"/>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679" r="50359" b="8884"/>
          <a:stretch/>
        </p:blipFill>
        <p:spPr>
          <a:xfrm>
            <a:off x="1097279" y="1845734"/>
            <a:ext cx="5009905" cy="4093671"/>
          </a:xfrm>
        </p:spPr>
      </p:pic>
      <p:sp>
        <p:nvSpPr>
          <p:cNvPr id="6" name="İçerik Yer Tutucusu 5"/>
          <p:cNvSpPr>
            <a:spLocks noGrp="1"/>
          </p:cNvSpPr>
          <p:nvPr>
            <p:ph sz="half" idx="2"/>
          </p:nvPr>
        </p:nvSpPr>
        <p:spPr/>
        <p:txBody>
          <a:bodyPr/>
          <a:lstStyle/>
          <a:p>
            <a:r>
              <a:rPr lang="tr-TR" dirty="0" smtClean="0"/>
              <a:t>Yandaki </a:t>
            </a:r>
            <a:r>
              <a:rPr lang="tr-TR" dirty="0"/>
              <a:t>örnekte </a:t>
            </a:r>
            <a:r>
              <a:rPr lang="tr-TR" dirty="0" err="1"/>
              <a:t>print</a:t>
            </a:r>
            <a:r>
              <a:rPr lang="tr-TR" dirty="0"/>
              <a:t> "Merhaba Dünya" </a:t>
            </a:r>
            <a:r>
              <a:rPr lang="tr-TR" dirty="0" err="1"/>
              <a:t>yı</a:t>
            </a:r>
            <a:r>
              <a:rPr lang="tr-TR" dirty="0"/>
              <a:t> tamamen kodun dışına yazdık dikkat ettiyseniz. Ve çalıştırdığımızda (kullanıcı adını yanlış girdiğimizde)  bize "Merhaba Dünya" çıktısını vermedi. Çünkü </a:t>
            </a:r>
            <a:r>
              <a:rPr lang="tr-TR" dirty="0" err="1"/>
              <a:t>continue</a:t>
            </a:r>
            <a:r>
              <a:rPr lang="tr-TR" dirty="0"/>
              <a:t> deyimi döngüyü devam ettiriyor ve döngüden </a:t>
            </a:r>
            <a:r>
              <a:rPr lang="tr-TR" dirty="0" err="1"/>
              <a:t>çıkılmadğı</a:t>
            </a:r>
            <a:r>
              <a:rPr lang="tr-TR" dirty="0"/>
              <a:t> içinde "Merhaba Dünya" yazılmıyor.  Döngüden çıkıldığı zaman </a:t>
            </a:r>
            <a:r>
              <a:rPr lang="tr-TR" dirty="0" err="1"/>
              <a:t>print</a:t>
            </a:r>
            <a:r>
              <a:rPr lang="tr-TR" dirty="0"/>
              <a:t> "Merhaba Dünya" kodu çalışacaktır.</a:t>
            </a:r>
          </a:p>
        </p:txBody>
      </p:sp>
    </p:spTree>
    <p:extLst>
      <p:ext uri="{BB962C8B-B14F-4D97-AF65-F5344CB8AC3E}">
        <p14:creationId xmlns:p14="http://schemas.microsoft.com/office/powerpoint/2010/main" val="154483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ELSE DEYİMİ</a:t>
            </a:r>
            <a:endParaRPr lang="tr-TR" dirty="0"/>
          </a:p>
        </p:txBody>
      </p:sp>
      <p:sp>
        <p:nvSpPr>
          <p:cNvPr id="3" name="İçerik Yer Tutucusu 2"/>
          <p:cNvSpPr>
            <a:spLocks noGrp="1"/>
          </p:cNvSpPr>
          <p:nvPr>
            <p:ph sz="half" idx="1"/>
          </p:nvPr>
        </p:nvSpPr>
        <p:spPr/>
        <p:txBody>
          <a:bodyPr>
            <a:normAutofit fontScale="85000" lnSpcReduction="20000"/>
          </a:bodyPr>
          <a:lstStyle/>
          <a:p>
            <a:r>
              <a:rPr lang="tr-TR" dirty="0" smtClean="0"/>
              <a:t>ÖRNEK</a:t>
            </a:r>
          </a:p>
          <a:p>
            <a:pPr marL="0" indent="0">
              <a:buNone/>
            </a:pPr>
            <a:r>
              <a:rPr lang="tr-TR" dirty="0" err="1" smtClean="0"/>
              <a:t>for</a:t>
            </a:r>
            <a:r>
              <a:rPr lang="tr-TR" dirty="0" smtClean="0"/>
              <a:t> </a:t>
            </a:r>
            <a:r>
              <a:rPr lang="tr-TR" dirty="0"/>
              <a:t>i in </a:t>
            </a:r>
            <a:r>
              <a:rPr lang="tr-TR" dirty="0" err="1"/>
              <a:t>range</a:t>
            </a:r>
            <a:r>
              <a:rPr lang="tr-TR" dirty="0"/>
              <a:t>(5):</a:t>
            </a:r>
          </a:p>
          <a:p>
            <a:r>
              <a:rPr lang="tr-TR" dirty="0"/>
              <a:t>        </a:t>
            </a:r>
            <a:r>
              <a:rPr lang="tr-TR" dirty="0" err="1"/>
              <a:t>print</a:t>
            </a:r>
            <a:r>
              <a:rPr lang="tr-TR" dirty="0"/>
              <a:t>(i)</a:t>
            </a:r>
          </a:p>
          <a:p>
            <a:r>
              <a:rPr lang="tr-TR" dirty="0"/>
              <a:t>else:</a:t>
            </a:r>
          </a:p>
          <a:p>
            <a:r>
              <a:rPr lang="tr-TR" dirty="0"/>
              <a:t>        </a:t>
            </a:r>
            <a:r>
              <a:rPr lang="tr-TR" dirty="0" err="1"/>
              <a:t>print</a:t>
            </a:r>
            <a:r>
              <a:rPr lang="tr-TR" dirty="0"/>
              <a:t>("else çalıştı</a:t>
            </a:r>
            <a:r>
              <a:rPr lang="tr-TR" dirty="0" smtClean="0"/>
              <a:t>.")</a:t>
            </a:r>
          </a:p>
          <a:p>
            <a:r>
              <a:rPr lang="tr-TR" dirty="0" smtClean="0"/>
              <a:t>ÇIKTI</a:t>
            </a:r>
          </a:p>
          <a:p>
            <a:r>
              <a:rPr lang="da-DK" dirty="0"/>
              <a:t>1</a:t>
            </a:r>
          </a:p>
          <a:p>
            <a:r>
              <a:rPr lang="da-DK" dirty="0"/>
              <a:t>2</a:t>
            </a:r>
          </a:p>
          <a:p>
            <a:r>
              <a:rPr lang="da-DK" dirty="0"/>
              <a:t>3</a:t>
            </a:r>
          </a:p>
          <a:p>
            <a:r>
              <a:rPr lang="da-DK" dirty="0"/>
              <a:t>4</a:t>
            </a:r>
          </a:p>
          <a:p>
            <a:r>
              <a:rPr lang="da-DK" dirty="0"/>
              <a:t>else çalıştı.</a:t>
            </a:r>
            <a:endParaRPr lang="tr-TR" dirty="0"/>
          </a:p>
        </p:txBody>
      </p:sp>
      <p:sp>
        <p:nvSpPr>
          <p:cNvPr id="4" name="İçerik Yer Tutucusu 3"/>
          <p:cNvSpPr>
            <a:spLocks noGrp="1"/>
          </p:cNvSpPr>
          <p:nvPr>
            <p:ph sz="half" idx="2"/>
          </p:nvPr>
        </p:nvSpPr>
        <p:spPr/>
        <p:txBody>
          <a:bodyPr>
            <a:normAutofit fontScale="85000" lnSpcReduction="20000"/>
          </a:bodyPr>
          <a:lstStyle/>
          <a:p>
            <a:r>
              <a:rPr lang="tr-TR" dirty="0"/>
              <a:t>else Deyimi</a:t>
            </a:r>
          </a:p>
          <a:p>
            <a:r>
              <a:rPr lang="tr-TR" sz="3300" dirty="0"/>
              <a:t>Biz else deyimini koşullu durumlarda da görmüştük, ancak else deyimi döngüler ile de kullanılabilmektedir. Tabii döngüler ile kullanıldığında farklı bir işi üstlenmektedir. else deyimi döngüler ile birlikte kullanılırken break deyimi ile birlikte bir anlam kazanır. Şöyle bir kodumuz olduğunu varsayalım</a:t>
            </a:r>
            <a:r>
              <a:rPr lang="tr-TR" dirty="0"/>
              <a:t>:</a:t>
            </a:r>
          </a:p>
        </p:txBody>
      </p:sp>
    </p:spTree>
    <p:extLst>
      <p:ext uri="{BB962C8B-B14F-4D97-AF65-F5344CB8AC3E}">
        <p14:creationId xmlns:p14="http://schemas.microsoft.com/office/powerpoint/2010/main" val="112863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 </a:t>
            </a:r>
            <a:endParaRPr lang="tr-TR" dirty="0"/>
          </a:p>
        </p:txBody>
      </p:sp>
      <p:sp>
        <p:nvSpPr>
          <p:cNvPr id="3" name="İçerik Yer Tutucusu 2"/>
          <p:cNvSpPr>
            <a:spLocks noGrp="1"/>
          </p:cNvSpPr>
          <p:nvPr>
            <p:ph idx="1"/>
          </p:nvPr>
        </p:nvSpPr>
        <p:spPr/>
        <p:txBody>
          <a:bodyPr/>
          <a:lstStyle/>
          <a:p>
            <a:r>
              <a:rPr lang="tr-TR" dirty="0" smtClean="0"/>
              <a:t>RANGE FONKSİYONU</a:t>
            </a:r>
          </a:p>
          <a:p>
            <a:r>
              <a:rPr lang="tr-TR" dirty="0" smtClean="0"/>
              <a:t>RANGE ÖRNEĞİ</a:t>
            </a:r>
          </a:p>
          <a:p>
            <a:r>
              <a:rPr lang="tr-TR" dirty="0" smtClean="0"/>
              <a:t>BREAK DEYİMİ </a:t>
            </a:r>
          </a:p>
          <a:p>
            <a:r>
              <a:rPr lang="tr-TR" dirty="0" smtClean="0"/>
              <a:t>BREAK ÖRNEĞİ</a:t>
            </a:r>
          </a:p>
          <a:p>
            <a:r>
              <a:rPr lang="tr-TR" dirty="0" smtClean="0"/>
              <a:t>CONTINUE DEYİMİ </a:t>
            </a:r>
          </a:p>
          <a:p>
            <a:r>
              <a:rPr lang="tr-TR" dirty="0" smtClean="0"/>
              <a:t>CONTINUE ÖRNEĞİ</a:t>
            </a:r>
          </a:p>
          <a:p>
            <a:endParaRPr lang="tr-TR" dirty="0"/>
          </a:p>
        </p:txBody>
      </p:sp>
    </p:spTree>
    <p:extLst>
      <p:ext uri="{BB962C8B-B14F-4D97-AF65-F5344CB8AC3E}">
        <p14:creationId xmlns:p14="http://schemas.microsoft.com/office/powerpoint/2010/main" val="402697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RANGE FONKSİYONU</a:t>
            </a:r>
            <a:endParaRPr lang="tr-TR" dirty="0"/>
          </a:p>
        </p:txBody>
      </p:sp>
      <p:sp>
        <p:nvSpPr>
          <p:cNvPr id="3" name="İçerik Yer Tutucusu 2"/>
          <p:cNvSpPr>
            <a:spLocks noGrp="1"/>
          </p:cNvSpPr>
          <p:nvPr>
            <p:ph idx="1"/>
          </p:nvPr>
        </p:nvSpPr>
        <p:spPr/>
        <p:txBody>
          <a:bodyPr/>
          <a:lstStyle/>
          <a:p>
            <a:endParaRPr lang="tr-TR" dirty="0" smtClean="0"/>
          </a:p>
          <a:p>
            <a:r>
              <a:rPr lang="tr-TR" dirty="0" smtClean="0"/>
              <a:t>Elbette </a:t>
            </a:r>
            <a:r>
              <a:rPr lang="tr-TR" dirty="0"/>
              <a:t>döngüler tek başlarına bir şey ifade etmezler. Döngülerle işe yarar kodlar yazabilmemiz için bazı araçlara ihtiyacımız var. </a:t>
            </a:r>
          </a:p>
          <a:p>
            <a:endParaRPr lang="tr-TR" dirty="0" smtClean="0"/>
          </a:p>
          <a:p>
            <a:r>
              <a:rPr lang="tr-TR" dirty="0" smtClean="0"/>
              <a:t>İşte </a:t>
            </a:r>
            <a:r>
              <a:rPr lang="tr-TR" dirty="0"/>
              <a:t>bu bölümde döngüleri daha verimli kullanmamızı sağlayacak bazı fonksiyon ve deyimlerden söz edeceğiz</a:t>
            </a:r>
            <a:r>
              <a:rPr lang="tr-TR" dirty="0" smtClean="0"/>
              <a:t>.</a:t>
            </a:r>
          </a:p>
          <a:p>
            <a:endParaRPr lang="tr-TR" dirty="0"/>
          </a:p>
          <a:p>
            <a:r>
              <a:rPr lang="tr-TR" dirty="0" smtClean="0"/>
              <a:t> </a:t>
            </a:r>
            <a:r>
              <a:rPr lang="tr-TR" dirty="0"/>
              <a:t>İlk olarak </a:t>
            </a:r>
            <a:r>
              <a:rPr lang="tr-TR" dirty="0" err="1"/>
              <a:t>range</a:t>
            </a:r>
            <a:r>
              <a:rPr lang="tr-TR" dirty="0"/>
              <a:t>() adlı bir fonksiyondan bahsedelim.</a:t>
            </a:r>
          </a:p>
        </p:txBody>
      </p:sp>
    </p:spTree>
    <p:extLst>
      <p:ext uri="{BB962C8B-B14F-4D97-AF65-F5344CB8AC3E}">
        <p14:creationId xmlns:p14="http://schemas.microsoft.com/office/powerpoint/2010/main" val="196919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RANGE FONKSİYONU</a:t>
            </a:r>
            <a:endParaRPr lang="tr-TR" dirty="0"/>
          </a:p>
        </p:txBody>
      </p:sp>
      <p:pic>
        <p:nvPicPr>
          <p:cNvPr id="7" name="İçerik Yer Tutucusu 6"/>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r="55965" b="6770"/>
          <a:stretch/>
        </p:blipFill>
        <p:spPr>
          <a:xfrm>
            <a:off x="1164075" y="1845734"/>
            <a:ext cx="3508593" cy="4178459"/>
          </a:xfrm>
        </p:spPr>
      </p:pic>
      <p:sp>
        <p:nvSpPr>
          <p:cNvPr id="5" name="İçerik Yer Tutucusu 4"/>
          <p:cNvSpPr>
            <a:spLocks noGrp="1"/>
          </p:cNvSpPr>
          <p:nvPr>
            <p:ph sz="half" idx="2"/>
          </p:nvPr>
        </p:nvSpPr>
        <p:spPr/>
        <p:txBody>
          <a:bodyPr/>
          <a:lstStyle/>
          <a:p>
            <a:r>
              <a:rPr lang="tr-TR" dirty="0" err="1"/>
              <a:t>range</a:t>
            </a:r>
            <a:r>
              <a:rPr lang="tr-TR" dirty="0"/>
              <a:t> kelimesi İngilizcede ‘aralık’ anlamına gelir. Biz </a:t>
            </a:r>
            <a:r>
              <a:rPr lang="tr-TR" dirty="0" err="1"/>
              <a:t>Python’da</a:t>
            </a:r>
            <a:r>
              <a:rPr lang="tr-TR" dirty="0"/>
              <a:t> </a:t>
            </a:r>
            <a:r>
              <a:rPr lang="tr-TR" dirty="0" err="1"/>
              <a:t>range</a:t>
            </a:r>
            <a:r>
              <a:rPr lang="tr-TR" dirty="0"/>
              <a:t>() fonksiyonunu belli bir aralıkta bulunan sayıları göstermek için kullanıyoruz. </a:t>
            </a:r>
            <a:endParaRPr lang="tr-TR" dirty="0" smtClean="0"/>
          </a:p>
          <a:p>
            <a:r>
              <a:rPr lang="tr-TR" dirty="0" smtClean="0"/>
              <a:t>Yanda verilen örnekte 0. elemandan 4 elemana kadar olan 5 elemanı ekrana göstermiş olduk </a:t>
            </a:r>
          </a:p>
        </p:txBody>
      </p:sp>
    </p:spTree>
    <p:extLst>
      <p:ext uri="{BB962C8B-B14F-4D97-AF65-F5344CB8AC3E}">
        <p14:creationId xmlns:p14="http://schemas.microsoft.com/office/powerpoint/2010/main" val="255239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RANGE FONKSİYONU</a:t>
            </a:r>
            <a:endParaRPr lang="tr-TR" dirty="0"/>
          </a:p>
        </p:txBody>
      </p:sp>
      <p:pic>
        <p:nvPicPr>
          <p:cNvPr id="7" name="İçerik Yer Tutucusu 6"/>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r="50190" b="10696"/>
          <a:stretch/>
        </p:blipFill>
        <p:spPr>
          <a:xfrm>
            <a:off x="1021462" y="1845735"/>
            <a:ext cx="4280380" cy="4316786"/>
          </a:xfrm>
        </p:spPr>
      </p:pic>
      <p:sp>
        <p:nvSpPr>
          <p:cNvPr id="6" name="İçerik Yer Tutucusu 5"/>
          <p:cNvSpPr>
            <a:spLocks noGrp="1"/>
          </p:cNvSpPr>
          <p:nvPr>
            <p:ph sz="half" idx="2"/>
          </p:nvPr>
        </p:nvSpPr>
        <p:spPr/>
        <p:txBody>
          <a:bodyPr/>
          <a:lstStyle/>
          <a:p>
            <a:r>
              <a:rPr lang="tr-TR" dirty="0" err="1" smtClean="0"/>
              <a:t>Range</a:t>
            </a:r>
            <a:r>
              <a:rPr lang="tr-TR" dirty="0" smtClean="0"/>
              <a:t> fonksiyonunun bir başka özelliği ise aralıkta kaçar kaçar ilerleyebileceğimizi belirleyebilmemiz </a:t>
            </a:r>
          </a:p>
          <a:p>
            <a:r>
              <a:rPr lang="tr-TR" dirty="0" smtClean="0"/>
              <a:t>Yanda verilen örnekte 0 dan 10 a kadar olan sayıları ikişer ikişer ekrana yazdırdık </a:t>
            </a:r>
            <a:endParaRPr lang="tr-TR" dirty="0"/>
          </a:p>
        </p:txBody>
      </p:sp>
    </p:spTree>
    <p:extLst>
      <p:ext uri="{BB962C8B-B14F-4D97-AF65-F5344CB8AC3E}">
        <p14:creationId xmlns:p14="http://schemas.microsoft.com/office/powerpoint/2010/main" val="371792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RANGE FONKSİYONU</a:t>
            </a:r>
            <a:endParaRPr lang="tr-TR" dirty="0"/>
          </a:p>
        </p:txBody>
      </p:sp>
      <p:sp>
        <p:nvSpPr>
          <p:cNvPr id="3" name="İçerik Yer Tutucusu 2"/>
          <p:cNvSpPr>
            <a:spLocks noGrp="1"/>
          </p:cNvSpPr>
          <p:nvPr>
            <p:ph idx="1"/>
          </p:nvPr>
        </p:nvSpPr>
        <p:spPr/>
        <p:txBody>
          <a:bodyPr>
            <a:normAutofit fontScale="92500" lnSpcReduction="10000"/>
          </a:bodyPr>
          <a:lstStyle/>
          <a:p>
            <a:r>
              <a:rPr lang="tr-TR" dirty="0" err="1"/>
              <a:t>range</a:t>
            </a:r>
            <a:r>
              <a:rPr lang="tr-TR" dirty="0"/>
              <a:t>() fonksiyonu üç farklı parametre alan bir fonksiyon. Eğer ilk parametre 0 olacaksa bu parametreyi belirtmek zorunda olmadığımızı biliyoruz. Yani:</a:t>
            </a:r>
          </a:p>
          <a:p>
            <a:endParaRPr lang="tr-TR" dirty="0"/>
          </a:p>
          <a:p>
            <a:r>
              <a:rPr lang="tr-TR" dirty="0"/>
              <a:t>&gt;&gt;&gt; </a:t>
            </a:r>
            <a:r>
              <a:rPr lang="tr-TR" dirty="0" err="1"/>
              <a:t>range</a:t>
            </a:r>
            <a:r>
              <a:rPr lang="tr-TR" dirty="0"/>
              <a:t>(10)</a:t>
            </a:r>
          </a:p>
          <a:p>
            <a:r>
              <a:rPr lang="tr-TR" dirty="0" err="1"/>
              <a:t>Python</a:t>
            </a:r>
            <a:r>
              <a:rPr lang="tr-TR" dirty="0"/>
              <a:t> bu kodu </a:t>
            </a:r>
            <a:r>
              <a:rPr lang="tr-TR" dirty="0" err="1"/>
              <a:t>range</a:t>
            </a:r>
            <a:r>
              <a:rPr lang="tr-TR" dirty="0"/>
              <a:t>(0, 10) olarak algılayıp buna göre değerlendiriyor. Ancak eğer </a:t>
            </a:r>
            <a:r>
              <a:rPr lang="tr-TR" dirty="0" err="1"/>
              <a:t>range</a:t>
            </a:r>
            <a:r>
              <a:rPr lang="tr-TR" dirty="0"/>
              <a:t>() fonksiyonunda üçüncü parametreyi de kullanacaksak, yani </a:t>
            </a:r>
            <a:r>
              <a:rPr lang="tr-TR" dirty="0" err="1"/>
              <a:t>range</a:t>
            </a:r>
            <a:r>
              <a:rPr lang="tr-TR" dirty="0"/>
              <a:t>(0, 10, 2) gibi bir komut vereceksek, üç parametrenin tamamını da belirtmemiz gerekiyor. Eğer burada bütün parametreleri belirtmezsek </a:t>
            </a:r>
            <a:r>
              <a:rPr lang="tr-TR" dirty="0" err="1"/>
              <a:t>Python</a:t>
            </a:r>
            <a:r>
              <a:rPr lang="tr-TR" dirty="0"/>
              <a:t> hangi sayının hangi parametreye karşılık geldiğini anlayamaz. Yani mesela 0’dan 10’a kadar olan sayıları ikişer ikişer atlayarak ekrana dökmek için şöyle bir şey yazmaya çalıştığımızı düşünün:</a:t>
            </a:r>
          </a:p>
          <a:p>
            <a:endParaRPr lang="tr-TR" dirty="0"/>
          </a:p>
          <a:p>
            <a:r>
              <a:rPr lang="tr-TR" dirty="0"/>
              <a:t>&gt;&gt;&gt; </a:t>
            </a:r>
            <a:r>
              <a:rPr lang="tr-TR" dirty="0" err="1"/>
              <a:t>for</a:t>
            </a:r>
            <a:r>
              <a:rPr lang="tr-TR" dirty="0"/>
              <a:t> i in </a:t>
            </a:r>
            <a:r>
              <a:rPr lang="tr-TR" dirty="0" err="1"/>
              <a:t>range</a:t>
            </a:r>
            <a:r>
              <a:rPr lang="tr-TR" dirty="0"/>
              <a:t>(10, 2):</a:t>
            </a:r>
          </a:p>
          <a:p>
            <a:r>
              <a:rPr lang="tr-TR" dirty="0"/>
              <a:t>...     </a:t>
            </a:r>
            <a:r>
              <a:rPr lang="tr-TR" dirty="0" err="1"/>
              <a:t>print</a:t>
            </a:r>
            <a:r>
              <a:rPr lang="tr-TR" dirty="0"/>
              <a:t>(i)</a:t>
            </a:r>
          </a:p>
        </p:txBody>
      </p:sp>
    </p:spTree>
    <p:extLst>
      <p:ext uri="{BB962C8B-B14F-4D97-AF65-F5344CB8AC3E}">
        <p14:creationId xmlns:p14="http://schemas.microsoft.com/office/powerpoint/2010/main" val="176250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RANGE FONKSİYONU DEVAM</a:t>
            </a:r>
            <a:endParaRPr lang="tr-TR" dirty="0"/>
          </a:p>
        </p:txBody>
      </p:sp>
      <p:sp>
        <p:nvSpPr>
          <p:cNvPr id="3" name="İçerik Yer Tutucusu 2"/>
          <p:cNvSpPr>
            <a:spLocks noGrp="1"/>
          </p:cNvSpPr>
          <p:nvPr>
            <p:ph idx="1"/>
          </p:nvPr>
        </p:nvSpPr>
        <p:spPr/>
        <p:txBody>
          <a:bodyPr/>
          <a:lstStyle/>
          <a:p>
            <a:r>
              <a:rPr lang="tr-TR" dirty="0"/>
              <a:t>Burada </a:t>
            </a:r>
            <a:r>
              <a:rPr lang="tr-TR" dirty="0" err="1"/>
              <a:t>Python</a:t>
            </a:r>
            <a:r>
              <a:rPr lang="tr-TR" dirty="0"/>
              <a:t> ne yapmaya çalıştığınızı anlayamaz. Parantez içinde ilk değer olarak 10, ikinci değer olarak ise 2 yazdığınız için, </a:t>
            </a:r>
            <a:r>
              <a:rPr lang="tr-TR" dirty="0" err="1"/>
              <a:t>Python</a:t>
            </a:r>
            <a:r>
              <a:rPr lang="tr-TR" dirty="0"/>
              <a:t> bu 10 sayısını başlangıç değeri; 2 sayısını ise bitiş değeri olarak algılayacaktır. Dolayısıyla da </a:t>
            </a:r>
            <a:r>
              <a:rPr lang="tr-TR" dirty="0" err="1"/>
              <a:t>Python</a:t>
            </a:r>
            <a:r>
              <a:rPr lang="tr-TR" dirty="0"/>
              <a:t> bu durumda sizin 10’dan 2’ye kadar olan sayıları listelemek istediğinizi zannedecek, </a:t>
            </a:r>
            <a:r>
              <a:rPr lang="tr-TR" dirty="0" err="1"/>
              <a:t>range</a:t>
            </a:r>
            <a:r>
              <a:rPr lang="tr-TR" dirty="0"/>
              <a:t>() fonksiyonuyla bu şekilde geriye doğru sayamayacağımız için de boş bir çıktı verecektir. Bu yüzden, </a:t>
            </a:r>
            <a:r>
              <a:rPr lang="tr-TR" dirty="0" err="1"/>
              <a:t>Python’un</a:t>
            </a:r>
            <a:r>
              <a:rPr lang="tr-TR" dirty="0"/>
              <a:t> şaşırmaması için yukarıdaki örneği şu şekilde yazmalıyız:</a:t>
            </a:r>
          </a:p>
          <a:p>
            <a:endParaRPr lang="tr-TR" dirty="0"/>
          </a:p>
          <a:p>
            <a:r>
              <a:rPr lang="tr-TR" dirty="0"/>
              <a:t>&gt;&gt;&gt; </a:t>
            </a:r>
            <a:r>
              <a:rPr lang="tr-TR" dirty="0" err="1"/>
              <a:t>for</a:t>
            </a:r>
            <a:r>
              <a:rPr lang="tr-TR" dirty="0"/>
              <a:t> i in </a:t>
            </a:r>
            <a:r>
              <a:rPr lang="tr-TR" dirty="0" err="1"/>
              <a:t>range</a:t>
            </a:r>
            <a:r>
              <a:rPr lang="tr-TR" dirty="0"/>
              <a:t>(0, 10, 2):</a:t>
            </a:r>
          </a:p>
          <a:p>
            <a:r>
              <a:rPr lang="tr-TR" dirty="0"/>
              <a:t>...     </a:t>
            </a:r>
            <a:r>
              <a:rPr lang="tr-TR" dirty="0" err="1"/>
              <a:t>print</a:t>
            </a:r>
            <a:r>
              <a:rPr lang="tr-TR" dirty="0"/>
              <a:t>(i)</a:t>
            </a:r>
          </a:p>
        </p:txBody>
      </p:sp>
    </p:spTree>
    <p:extLst>
      <p:ext uri="{BB962C8B-B14F-4D97-AF65-F5344CB8AC3E}">
        <p14:creationId xmlns:p14="http://schemas.microsoft.com/office/powerpoint/2010/main" val="319590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RANGE FONKSİYONU</a:t>
            </a:r>
            <a:endParaRPr lang="tr-TR" dirty="0"/>
          </a:p>
        </p:txBody>
      </p:sp>
      <p:sp>
        <p:nvSpPr>
          <p:cNvPr id="3" name="İçerik Yer Tutucusu 2"/>
          <p:cNvSpPr>
            <a:spLocks noGrp="1"/>
          </p:cNvSpPr>
          <p:nvPr>
            <p:ph idx="1"/>
          </p:nvPr>
        </p:nvSpPr>
        <p:spPr/>
        <p:txBody>
          <a:bodyPr/>
          <a:lstStyle/>
          <a:p>
            <a:r>
              <a:rPr lang="tr-TR" dirty="0"/>
              <a:t>Kısacası, eğer </a:t>
            </a:r>
            <a:r>
              <a:rPr lang="tr-TR" dirty="0" err="1"/>
              <a:t>range</a:t>
            </a:r>
            <a:r>
              <a:rPr lang="tr-TR" dirty="0"/>
              <a:t>() fonksiyonunun kaçar kaçar sayacağını da belirtmek istiyorsak, parantez içinde, gerekli bütün parametreleri belirtmeliyiz.</a:t>
            </a:r>
          </a:p>
          <a:p>
            <a:endParaRPr lang="tr-TR" dirty="0"/>
          </a:p>
          <a:p>
            <a:r>
              <a:rPr lang="tr-TR" dirty="0"/>
              <a:t>Gördüğünüz gibi, </a:t>
            </a:r>
            <a:r>
              <a:rPr lang="tr-TR" dirty="0" err="1"/>
              <a:t>range</a:t>
            </a:r>
            <a:r>
              <a:rPr lang="tr-TR" dirty="0"/>
              <a:t>() fonksiyonunu kullanarak belirli bir aralıktaki sayıları alabiliyoruz. Peki bu sayıları </a:t>
            </a:r>
            <a:r>
              <a:rPr lang="tr-TR" dirty="0" smtClean="0"/>
              <a:t>tersten </a:t>
            </a:r>
            <a:r>
              <a:rPr lang="tr-TR" dirty="0"/>
              <a:t>alabilir miyiz? Elbette:</a:t>
            </a:r>
          </a:p>
        </p:txBody>
      </p:sp>
    </p:spTree>
    <p:extLst>
      <p:ext uri="{BB962C8B-B14F-4D97-AF65-F5344CB8AC3E}">
        <p14:creationId xmlns:p14="http://schemas.microsoft.com/office/powerpoint/2010/main" val="366831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RANGE FONKSİYONU</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4752" b="9510"/>
          <a:stretch/>
        </p:blipFill>
        <p:spPr>
          <a:xfrm>
            <a:off x="1097280" y="1737360"/>
            <a:ext cx="10058400" cy="4168490"/>
          </a:xfrm>
        </p:spPr>
      </p:pic>
    </p:spTree>
    <p:extLst>
      <p:ext uri="{BB962C8B-B14F-4D97-AF65-F5344CB8AC3E}">
        <p14:creationId xmlns:p14="http://schemas.microsoft.com/office/powerpoint/2010/main" val="125777111"/>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43</TotalTime>
  <Words>695</Words>
  <Application>Microsoft Office PowerPoint</Application>
  <PresentationFormat>Geniş ekran</PresentationFormat>
  <Paragraphs>90</Paragraphs>
  <Slides>17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Arial</vt:lpstr>
      <vt:lpstr>Calibri</vt:lpstr>
      <vt:lpstr>Calibri Light</vt:lpstr>
      <vt:lpstr>Geçmişe bakış</vt:lpstr>
      <vt:lpstr>  PYTHON 6.HAFTA </vt:lpstr>
      <vt:lpstr>İÇİNDEKİLER </vt:lpstr>
      <vt:lpstr>RANGE FONKSİYONU</vt:lpstr>
      <vt:lpstr>RANGE FONKSİYONU</vt:lpstr>
      <vt:lpstr>RANGE FONKSİYONU</vt:lpstr>
      <vt:lpstr>RANGE FONKSİYONU</vt:lpstr>
      <vt:lpstr>RANGE FONKSİYONU DEVAM</vt:lpstr>
      <vt:lpstr>RANGE FONKSİYONU</vt:lpstr>
      <vt:lpstr>RANGE FONKSİYONU</vt:lpstr>
      <vt:lpstr>PowerPoint Sunusu</vt:lpstr>
      <vt:lpstr>BREAK DEYİMİ</vt:lpstr>
      <vt:lpstr>BREAK ÖRNEK</vt:lpstr>
      <vt:lpstr>BREAK DEYİMİ</vt:lpstr>
      <vt:lpstr>CONTINUE DEYİMİ</vt:lpstr>
      <vt:lpstr>Contınıue deyimi </vt:lpstr>
      <vt:lpstr>Continue deyimi </vt:lpstr>
      <vt:lpstr>ELSE DEYİMİ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6.HAFTA </dc:title>
  <dc:creator>mervan başçı</dc:creator>
  <cp:lastModifiedBy>mervan başçı</cp:lastModifiedBy>
  <cp:revision>7</cp:revision>
  <dcterms:created xsi:type="dcterms:W3CDTF">2020-09-09T19:10:09Z</dcterms:created>
  <dcterms:modified xsi:type="dcterms:W3CDTF">2020-09-10T08:01:19Z</dcterms:modified>
</cp:coreProperties>
</file>