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26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DB7B2-7A28-4DE6-9CA7-9D13E41237B1}" type="datetimeFigureOut">
              <a:rPr lang="tr-TR" smtClean="0"/>
              <a:t>10.09.2020</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BBCB8-4740-46C0-B704-FDCAF0FDC010}" type="slidenum">
              <a:rPr lang="tr-TR" smtClean="0"/>
              <a:t>‹#›</a:t>
            </a:fld>
            <a:endParaRPr lang="tr-TR"/>
          </a:p>
        </p:txBody>
      </p:sp>
    </p:spTree>
    <p:extLst>
      <p:ext uri="{BB962C8B-B14F-4D97-AF65-F5344CB8AC3E}">
        <p14:creationId xmlns:p14="http://schemas.microsoft.com/office/powerpoint/2010/main" val="1748634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C44BBCB8-4740-46C0-B704-FDCAF0FDC010}" type="slidenum">
              <a:rPr lang="tr-TR" smtClean="0"/>
              <a:t>12</a:t>
            </a:fld>
            <a:endParaRPr lang="tr-TR"/>
          </a:p>
        </p:txBody>
      </p:sp>
    </p:spTree>
    <p:extLst>
      <p:ext uri="{BB962C8B-B14F-4D97-AF65-F5344CB8AC3E}">
        <p14:creationId xmlns:p14="http://schemas.microsoft.com/office/powerpoint/2010/main" val="182404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ED9A3F48-066E-4592-BD46-517E3A8FD147}" type="datetimeFigureOut">
              <a:rPr lang="tr-TR" smtClean="0"/>
              <a:t>10.09.2020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758B58-0DD8-48CD-BCD5-78EE0D683611}"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698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D9A3F48-066E-4592-BD46-517E3A8FD147}" type="datetimeFigureOut">
              <a:rPr lang="tr-TR" smtClean="0"/>
              <a:t>10.09.2020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758B58-0DD8-48CD-BCD5-78EE0D683611}" type="slidenum">
              <a:rPr lang="tr-TR" smtClean="0"/>
              <a:t>‹#›</a:t>
            </a:fld>
            <a:endParaRPr lang="tr-TR"/>
          </a:p>
        </p:txBody>
      </p:sp>
    </p:spTree>
    <p:extLst>
      <p:ext uri="{BB962C8B-B14F-4D97-AF65-F5344CB8AC3E}">
        <p14:creationId xmlns:p14="http://schemas.microsoft.com/office/powerpoint/2010/main" val="208999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D9A3F48-066E-4592-BD46-517E3A8FD147}" type="datetimeFigureOut">
              <a:rPr lang="tr-TR" smtClean="0"/>
              <a:t>10.09.2020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758B58-0DD8-48CD-BCD5-78EE0D683611}" type="slidenum">
              <a:rPr lang="tr-TR" smtClean="0"/>
              <a:t>‹#›</a:t>
            </a:fld>
            <a:endParaRPr lang="tr-TR"/>
          </a:p>
        </p:txBody>
      </p:sp>
    </p:spTree>
    <p:extLst>
      <p:ext uri="{BB962C8B-B14F-4D97-AF65-F5344CB8AC3E}">
        <p14:creationId xmlns:p14="http://schemas.microsoft.com/office/powerpoint/2010/main" val="3398642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D9A3F48-066E-4592-BD46-517E3A8FD147}" type="datetimeFigureOut">
              <a:rPr lang="tr-TR" smtClean="0"/>
              <a:t>10.09.2020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758B58-0DD8-48CD-BCD5-78EE0D683611}" type="slidenum">
              <a:rPr lang="tr-TR" smtClean="0"/>
              <a:t>‹#›</a:t>
            </a:fld>
            <a:endParaRPr lang="tr-TR"/>
          </a:p>
        </p:txBody>
      </p:sp>
    </p:spTree>
    <p:extLst>
      <p:ext uri="{BB962C8B-B14F-4D97-AF65-F5344CB8AC3E}">
        <p14:creationId xmlns:p14="http://schemas.microsoft.com/office/powerpoint/2010/main" val="93965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ED9A3F48-066E-4592-BD46-517E3A8FD147}" type="datetimeFigureOut">
              <a:rPr lang="tr-TR" smtClean="0"/>
              <a:t>10.09.2020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758B58-0DD8-48CD-BCD5-78EE0D683611}"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918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ED9A3F48-066E-4592-BD46-517E3A8FD147}" type="datetimeFigureOut">
              <a:rPr lang="tr-TR" smtClean="0"/>
              <a:t>10.09.2020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C758B58-0DD8-48CD-BCD5-78EE0D683611}" type="slidenum">
              <a:rPr lang="tr-TR" smtClean="0"/>
              <a:t>‹#›</a:t>
            </a:fld>
            <a:endParaRPr lang="tr-TR"/>
          </a:p>
        </p:txBody>
      </p:sp>
    </p:spTree>
    <p:extLst>
      <p:ext uri="{BB962C8B-B14F-4D97-AF65-F5344CB8AC3E}">
        <p14:creationId xmlns:p14="http://schemas.microsoft.com/office/powerpoint/2010/main" val="2187833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ED9A3F48-066E-4592-BD46-517E3A8FD147}" type="datetimeFigureOut">
              <a:rPr lang="tr-TR" smtClean="0"/>
              <a:t>10.09.2020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C758B58-0DD8-48CD-BCD5-78EE0D683611}" type="slidenum">
              <a:rPr lang="tr-TR" smtClean="0"/>
              <a:t>‹#›</a:t>
            </a:fld>
            <a:endParaRPr lang="tr-TR"/>
          </a:p>
        </p:txBody>
      </p:sp>
    </p:spTree>
    <p:extLst>
      <p:ext uri="{BB962C8B-B14F-4D97-AF65-F5344CB8AC3E}">
        <p14:creationId xmlns:p14="http://schemas.microsoft.com/office/powerpoint/2010/main" val="1871820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ED9A3F48-066E-4592-BD46-517E3A8FD147}" type="datetimeFigureOut">
              <a:rPr lang="tr-TR" smtClean="0"/>
              <a:t>10.09.2020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C758B58-0DD8-48CD-BCD5-78EE0D683611}" type="slidenum">
              <a:rPr lang="tr-TR" smtClean="0"/>
              <a:t>‹#›</a:t>
            </a:fld>
            <a:endParaRPr lang="tr-TR"/>
          </a:p>
        </p:txBody>
      </p:sp>
    </p:spTree>
    <p:extLst>
      <p:ext uri="{BB962C8B-B14F-4D97-AF65-F5344CB8AC3E}">
        <p14:creationId xmlns:p14="http://schemas.microsoft.com/office/powerpoint/2010/main" val="3862019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9A3F48-066E-4592-BD46-517E3A8FD147}" type="datetimeFigureOut">
              <a:rPr lang="tr-TR" smtClean="0"/>
              <a:t>10.09.2020</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9C758B58-0DD8-48CD-BCD5-78EE0D683611}" type="slidenum">
              <a:rPr lang="tr-TR" smtClean="0"/>
              <a:t>‹#›</a:t>
            </a:fld>
            <a:endParaRPr lang="tr-TR"/>
          </a:p>
        </p:txBody>
      </p:sp>
    </p:spTree>
    <p:extLst>
      <p:ext uri="{BB962C8B-B14F-4D97-AF65-F5344CB8AC3E}">
        <p14:creationId xmlns:p14="http://schemas.microsoft.com/office/powerpoint/2010/main" val="50380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D9A3F48-066E-4592-BD46-517E3A8FD147}" type="datetimeFigureOut">
              <a:rPr lang="tr-TR" smtClean="0"/>
              <a:t>10.09.2020</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C758B58-0DD8-48CD-BCD5-78EE0D683611}" type="slidenum">
              <a:rPr lang="tr-TR" smtClean="0"/>
              <a:t>‹#›</a:t>
            </a:fld>
            <a:endParaRPr lang="tr-TR"/>
          </a:p>
        </p:txBody>
      </p:sp>
    </p:spTree>
    <p:extLst>
      <p:ext uri="{BB962C8B-B14F-4D97-AF65-F5344CB8AC3E}">
        <p14:creationId xmlns:p14="http://schemas.microsoft.com/office/powerpoint/2010/main" val="2478960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lvl1pPr>
              <a:defRPr>
                <a:solidFill>
                  <a:schemeClr val="tx2"/>
                </a:solidFill>
              </a:defRPr>
            </a:lvl1pPr>
          </a:lstStyle>
          <a:p>
            <a:fld id="{ED9A3F48-066E-4592-BD46-517E3A8FD147}" type="datetimeFigureOut">
              <a:rPr lang="tr-TR" smtClean="0"/>
              <a:t>10.09.2020</a:t>
            </a:fld>
            <a:endParaRPr lang="tr-T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C758B58-0DD8-48CD-BCD5-78EE0D683611}" type="slidenum">
              <a:rPr lang="tr-TR" smtClean="0"/>
              <a:t>‹#›</a:t>
            </a:fld>
            <a:endParaRPr lang="tr-TR"/>
          </a:p>
        </p:txBody>
      </p:sp>
    </p:spTree>
    <p:extLst>
      <p:ext uri="{BB962C8B-B14F-4D97-AF65-F5344CB8AC3E}">
        <p14:creationId xmlns:p14="http://schemas.microsoft.com/office/powerpoint/2010/main" val="276235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9A3F48-066E-4592-BD46-517E3A8FD147}" type="datetimeFigureOut">
              <a:rPr lang="tr-TR" smtClean="0"/>
              <a:t>10.09.2020</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C758B58-0DD8-48CD-BCD5-78EE0D683611}"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09159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 PYTHON HAFTA 10</a:t>
            </a:r>
            <a:br>
              <a:rPr lang="tr-TR" dirty="0" smtClean="0"/>
            </a:b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1142810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ENUMERATE() FONKSİYONU</a:t>
            </a:r>
          </a:p>
        </p:txBody>
      </p:sp>
      <p:sp>
        <p:nvSpPr>
          <p:cNvPr id="3" name="İçerik Yer Tutucusu 2"/>
          <p:cNvSpPr>
            <a:spLocks noGrp="1"/>
          </p:cNvSpPr>
          <p:nvPr>
            <p:ph idx="1"/>
          </p:nvPr>
        </p:nvSpPr>
        <p:spPr/>
        <p:txBody>
          <a:bodyPr>
            <a:normAutofit fontScale="70000" lnSpcReduction="20000"/>
          </a:bodyPr>
          <a:lstStyle/>
          <a:p>
            <a:r>
              <a:rPr lang="tr-TR" dirty="0"/>
              <a:t>Hatırlarsanız, </a:t>
            </a:r>
            <a:r>
              <a:rPr lang="tr-TR" dirty="0" err="1"/>
              <a:t>enumerate</a:t>
            </a:r>
            <a:r>
              <a:rPr lang="tr-TR" dirty="0"/>
              <a:t>() fonksiyonunu öğrenmeden önce, </a:t>
            </a:r>
            <a:r>
              <a:rPr lang="tr-TR" dirty="0" err="1"/>
              <a:t>dir</a:t>
            </a:r>
            <a:r>
              <a:rPr lang="tr-TR" dirty="0"/>
              <a:t>("") komutundan elde ettiğimiz çıktıları şu şekilde numaralandırabileceğimizi söylemiştik:</a:t>
            </a:r>
          </a:p>
          <a:p>
            <a:endParaRPr lang="tr-TR" dirty="0"/>
          </a:p>
          <a:p>
            <a:r>
              <a:rPr lang="tr-TR" dirty="0"/>
              <a:t>sayaç = 0</a:t>
            </a:r>
          </a:p>
          <a:p>
            <a:endParaRPr lang="tr-TR" dirty="0"/>
          </a:p>
          <a:p>
            <a:r>
              <a:rPr lang="tr-TR" dirty="0" err="1"/>
              <a:t>for</a:t>
            </a:r>
            <a:r>
              <a:rPr lang="tr-TR" dirty="0"/>
              <a:t> i in </a:t>
            </a:r>
            <a:r>
              <a:rPr lang="tr-TR" dirty="0" err="1"/>
              <a:t>dir</a:t>
            </a:r>
            <a:r>
              <a:rPr lang="tr-TR" dirty="0"/>
              <a:t>(""):</a:t>
            </a:r>
          </a:p>
          <a:p>
            <a:r>
              <a:rPr lang="tr-TR" dirty="0"/>
              <a:t>    </a:t>
            </a:r>
            <a:r>
              <a:rPr lang="tr-TR" dirty="0" err="1"/>
              <a:t>if</a:t>
            </a:r>
            <a:r>
              <a:rPr lang="tr-TR" dirty="0"/>
              <a:t> "_" not in i[0]:</a:t>
            </a:r>
          </a:p>
          <a:p>
            <a:r>
              <a:rPr lang="tr-TR" dirty="0"/>
              <a:t>        sayaç += 1</a:t>
            </a:r>
          </a:p>
          <a:p>
            <a:r>
              <a:rPr lang="tr-TR" dirty="0"/>
              <a:t>        </a:t>
            </a:r>
            <a:r>
              <a:rPr lang="tr-TR" dirty="0" err="1"/>
              <a:t>print</a:t>
            </a:r>
            <a:r>
              <a:rPr lang="tr-TR" dirty="0"/>
              <a:t>(sayaç, i)</a:t>
            </a:r>
          </a:p>
          <a:p>
            <a:r>
              <a:rPr lang="tr-TR" dirty="0"/>
              <a:t>Ama artık </a:t>
            </a:r>
            <a:r>
              <a:rPr lang="tr-TR" dirty="0" err="1"/>
              <a:t>enumerate</a:t>
            </a:r>
            <a:r>
              <a:rPr lang="tr-TR" dirty="0"/>
              <a:t>() fonksiyonunu öğrendiğimize göre, aynı işi çok daha verimli bir şekilde gerçekleştirebiliriz:</a:t>
            </a:r>
          </a:p>
          <a:p>
            <a:endParaRPr lang="tr-TR" dirty="0"/>
          </a:p>
          <a:p>
            <a:r>
              <a:rPr lang="tr-TR" dirty="0" err="1"/>
              <a:t>for</a:t>
            </a:r>
            <a:r>
              <a:rPr lang="tr-TR" dirty="0"/>
              <a:t> sıra, metot in </a:t>
            </a:r>
            <a:r>
              <a:rPr lang="tr-TR" dirty="0" err="1"/>
              <a:t>enumerate</a:t>
            </a:r>
            <a:r>
              <a:rPr lang="tr-TR" dirty="0"/>
              <a:t>(</a:t>
            </a:r>
            <a:r>
              <a:rPr lang="tr-TR" dirty="0" err="1"/>
              <a:t>dir</a:t>
            </a:r>
            <a:r>
              <a:rPr lang="tr-TR" dirty="0"/>
              <a:t>("")):</a:t>
            </a:r>
          </a:p>
          <a:p>
            <a:r>
              <a:rPr lang="tr-TR" dirty="0"/>
              <a:t>    </a:t>
            </a:r>
            <a:r>
              <a:rPr lang="tr-TR" dirty="0" err="1"/>
              <a:t>print</a:t>
            </a:r>
            <a:r>
              <a:rPr lang="tr-TR" dirty="0"/>
              <a:t>(sıra, metot)</a:t>
            </a:r>
          </a:p>
        </p:txBody>
      </p:sp>
    </p:spTree>
    <p:extLst>
      <p:ext uri="{BB962C8B-B14F-4D97-AF65-F5344CB8AC3E}">
        <p14:creationId xmlns:p14="http://schemas.microsoft.com/office/powerpoint/2010/main" val="1333527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Help () fonksiyonu</a:t>
            </a:r>
          </a:p>
        </p:txBody>
      </p:sp>
      <p:sp>
        <p:nvSpPr>
          <p:cNvPr id="3" name="İçerik Yer Tutucusu 2"/>
          <p:cNvSpPr>
            <a:spLocks noGrp="1"/>
          </p:cNvSpPr>
          <p:nvPr>
            <p:ph idx="1"/>
          </p:nvPr>
        </p:nvSpPr>
        <p:spPr/>
        <p:txBody>
          <a:bodyPr/>
          <a:lstStyle/>
          <a:p>
            <a:r>
              <a:rPr lang="tr-TR" dirty="0" err="1"/>
              <a:t>Python’la</a:t>
            </a:r>
            <a:r>
              <a:rPr lang="tr-TR" dirty="0"/>
              <a:t> ilgili herhangi bir konuda yardıma ihtiyacınız olduğunda, internetten araştırma yaparak pek çok ayrıntılı belgeye ulaşabilirsiniz. Ama eğer herhangi bir nesne hakkında hızlı bir şekilde ve İngilizce olarak yardım almak isterseniz </a:t>
            </a:r>
            <a:r>
              <a:rPr lang="tr-TR" dirty="0" err="1"/>
              <a:t>help</a:t>
            </a:r>
            <a:r>
              <a:rPr lang="tr-TR" dirty="0"/>
              <a:t>() adlı özel bir fonksiyondan yararlanabilirsiniz.</a:t>
            </a:r>
          </a:p>
          <a:p>
            <a:endParaRPr lang="tr-TR" dirty="0"/>
          </a:p>
          <a:p>
            <a:r>
              <a:rPr lang="tr-TR" dirty="0"/>
              <a:t>Bu fonksiyonu iki farklı şekilde kullanıyoruz. Birinci yöntemde, etkileşimli kabuğa </a:t>
            </a:r>
            <a:r>
              <a:rPr lang="tr-TR" dirty="0" err="1"/>
              <a:t>help</a:t>
            </a:r>
            <a:r>
              <a:rPr lang="tr-TR" dirty="0"/>
              <a:t>() yazıp </a:t>
            </a:r>
            <a:r>
              <a:rPr lang="tr-TR" dirty="0" err="1"/>
              <a:t>Enter</a:t>
            </a:r>
            <a:r>
              <a:rPr lang="tr-TR" dirty="0"/>
              <a:t> düğmesine basıyoruz:</a:t>
            </a:r>
          </a:p>
        </p:txBody>
      </p:sp>
    </p:spTree>
    <p:extLst>
      <p:ext uri="{BB962C8B-B14F-4D97-AF65-F5344CB8AC3E}">
        <p14:creationId xmlns:p14="http://schemas.microsoft.com/office/powerpoint/2010/main" val="2994808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Help () fonksiyonu</a:t>
            </a:r>
            <a:endParaRPr lang="tr-TR" dirty="0"/>
          </a:p>
        </p:txBody>
      </p:sp>
      <p:pic>
        <p:nvPicPr>
          <p:cNvPr id="4" name="İçerik Yer Tutucusu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23143" b="22649"/>
          <a:stretch/>
        </p:blipFill>
        <p:spPr>
          <a:xfrm>
            <a:off x="1097280" y="1837874"/>
            <a:ext cx="10058400" cy="4218977"/>
          </a:xfrm>
        </p:spPr>
      </p:pic>
    </p:spTree>
    <p:extLst>
      <p:ext uri="{BB962C8B-B14F-4D97-AF65-F5344CB8AC3E}">
        <p14:creationId xmlns:p14="http://schemas.microsoft.com/office/powerpoint/2010/main" val="649093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Help() fonksiyonu</a:t>
            </a:r>
            <a:endParaRPr lang="tr-TR" dirty="0"/>
          </a:p>
        </p:txBody>
      </p:sp>
      <p:sp>
        <p:nvSpPr>
          <p:cNvPr id="3" name="İçerik Yer Tutucusu 2"/>
          <p:cNvSpPr>
            <a:spLocks noGrp="1"/>
          </p:cNvSpPr>
          <p:nvPr>
            <p:ph idx="1"/>
          </p:nvPr>
        </p:nvSpPr>
        <p:spPr/>
        <p:txBody>
          <a:bodyPr/>
          <a:lstStyle/>
          <a:p>
            <a:r>
              <a:rPr lang="tr-TR" dirty="0"/>
              <a:t>Gördüğünüz gibi, </a:t>
            </a:r>
            <a:r>
              <a:rPr lang="tr-TR" dirty="0" err="1"/>
              <a:t>Python</a:t>
            </a:r>
            <a:r>
              <a:rPr lang="tr-TR" dirty="0"/>
              <a:t> bu komutu verdiğimizde özel bir yardım ekranı açıyor bize. Bu ekranda &gt;&gt;&gt; yerine </a:t>
            </a:r>
            <a:r>
              <a:rPr lang="tr-TR" dirty="0" err="1"/>
              <a:t>help</a:t>
            </a:r>
            <a:r>
              <a:rPr lang="tr-TR" dirty="0"/>
              <a:t>&gt; ifadesinin olduğuna dikkat edin. Mesela </a:t>
            </a:r>
            <a:r>
              <a:rPr lang="tr-TR" dirty="0" err="1"/>
              <a:t>dir</a:t>
            </a:r>
            <a:r>
              <a:rPr lang="tr-TR" dirty="0"/>
              <a:t>() fonksiyonu hakkında bilgi almak için </a:t>
            </a:r>
            <a:r>
              <a:rPr lang="tr-TR" dirty="0" err="1"/>
              <a:t>help</a:t>
            </a:r>
            <a:r>
              <a:rPr lang="tr-TR" dirty="0"/>
              <a:t>&gt; ifadesinden hemen sonra, hiç boşluk bırakmadan, şu komutu verebiliriz:</a:t>
            </a:r>
          </a:p>
          <a:p>
            <a:endParaRPr lang="tr-TR" dirty="0"/>
          </a:p>
          <a:p>
            <a:r>
              <a:rPr lang="tr-TR" dirty="0" smtClean="0"/>
              <a:t>Help( </a:t>
            </a:r>
            <a:r>
              <a:rPr lang="tr-TR" dirty="0" err="1" smtClean="0"/>
              <a:t>dir</a:t>
            </a:r>
            <a:r>
              <a:rPr lang="tr-TR" dirty="0" smtClean="0"/>
              <a:t>())</a:t>
            </a:r>
            <a:endParaRPr lang="tr-TR" dirty="0"/>
          </a:p>
          <a:p>
            <a:r>
              <a:rPr lang="tr-TR" dirty="0" smtClean="0"/>
              <a:t> </a:t>
            </a:r>
            <a:r>
              <a:rPr lang="tr-TR" dirty="0" err="1" smtClean="0"/>
              <a:t>dir</a:t>
            </a:r>
            <a:r>
              <a:rPr lang="tr-TR" dirty="0" smtClean="0"/>
              <a:t> komutunu parantezle yazdığımız için Bu </a:t>
            </a:r>
            <a:r>
              <a:rPr lang="tr-TR" dirty="0"/>
              <a:t>komut bize şu çıktıyı veriyor</a:t>
            </a:r>
            <a:r>
              <a:rPr lang="tr-TR" dirty="0" smtClean="0"/>
              <a:t>:</a:t>
            </a:r>
          </a:p>
          <a:p>
            <a:r>
              <a:rPr lang="tr-TR" dirty="0" smtClean="0"/>
              <a:t>Doğrusu ondan sonra verilen çıktıdır</a:t>
            </a:r>
            <a:endParaRPr lang="tr-TR" dirty="0"/>
          </a:p>
        </p:txBody>
      </p:sp>
    </p:spTree>
    <p:extLst>
      <p:ext uri="{BB962C8B-B14F-4D97-AF65-F5344CB8AC3E}">
        <p14:creationId xmlns:p14="http://schemas.microsoft.com/office/powerpoint/2010/main" val="2481409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Help () fonksiyonu</a:t>
            </a:r>
            <a:endParaRPr lang="tr-TR" dirty="0"/>
          </a:p>
        </p:txBody>
      </p:sp>
      <p:pic>
        <p:nvPicPr>
          <p:cNvPr id="4" name="İçerik Yer Tutucusu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3814" b="13060"/>
          <a:stretch/>
        </p:blipFill>
        <p:spPr>
          <a:xfrm>
            <a:off x="1183001" y="1737361"/>
            <a:ext cx="9972679" cy="4269156"/>
          </a:xfrm>
        </p:spPr>
      </p:pic>
    </p:spTree>
    <p:extLst>
      <p:ext uri="{BB962C8B-B14F-4D97-AF65-F5344CB8AC3E}">
        <p14:creationId xmlns:p14="http://schemas.microsoft.com/office/powerpoint/2010/main" val="3351321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Help () fonksiyonu</a:t>
            </a:r>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7281" y="1846263"/>
            <a:ext cx="10185912" cy="4022725"/>
          </a:xfrm>
        </p:spPr>
      </p:pic>
    </p:spTree>
    <p:extLst>
      <p:ext uri="{BB962C8B-B14F-4D97-AF65-F5344CB8AC3E}">
        <p14:creationId xmlns:p14="http://schemas.microsoft.com/office/powerpoint/2010/main" val="2879178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NOTLAR </a:t>
            </a:r>
            <a:endParaRPr lang="tr-TR" dirty="0"/>
          </a:p>
        </p:txBody>
      </p:sp>
      <p:sp>
        <p:nvSpPr>
          <p:cNvPr id="3" name="İçerik Yer Tutucusu 2"/>
          <p:cNvSpPr>
            <a:spLocks noGrp="1"/>
          </p:cNvSpPr>
          <p:nvPr>
            <p:ph idx="1"/>
          </p:nvPr>
        </p:nvSpPr>
        <p:spPr/>
        <p:txBody>
          <a:bodyPr/>
          <a:lstStyle/>
          <a:p>
            <a:r>
              <a:rPr lang="tr-TR" dirty="0"/>
              <a:t>Hatırlarsanız döngüleri anlatırken şöyle bir örnek vermiştik:</a:t>
            </a:r>
          </a:p>
          <a:p>
            <a:endParaRPr lang="tr-TR" dirty="0"/>
          </a:p>
          <a:p>
            <a:r>
              <a:rPr lang="tr-TR" dirty="0" err="1"/>
              <a:t>tr_harfler</a:t>
            </a:r>
            <a:r>
              <a:rPr lang="tr-TR" dirty="0"/>
              <a:t> = "</a:t>
            </a:r>
            <a:r>
              <a:rPr lang="tr-TR" dirty="0" err="1"/>
              <a:t>şçöğüİı</a:t>
            </a:r>
            <a:r>
              <a:rPr lang="tr-TR" dirty="0"/>
              <a:t>"</a:t>
            </a:r>
          </a:p>
          <a:p>
            <a:r>
              <a:rPr lang="tr-TR" dirty="0"/>
              <a:t>a = 0</a:t>
            </a:r>
          </a:p>
          <a:p>
            <a:endParaRPr lang="tr-TR" dirty="0"/>
          </a:p>
          <a:p>
            <a:r>
              <a:rPr lang="tr-TR" dirty="0" err="1"/>
              <a:t>while</a:t>
            </a:r>
            <a:r>
              <a:rPr lang="tr-TR" dirty="0"/>
              <a:t> a &lt; </a:t>
            </a:r>
            <a:r>
              <a:rPr lang="tr-TR" dirty="0" err="1"/>
              <a:t>len</a:t>
            </a:r>
            <a:r>
              <a:rPr lang="tr-TR" dirty="0"/>
              <a:t>(</a:t>
            </a:r>
            <a:r>
              <a:rPr lang="tr-TR" dirty="0" err="1"/>
              <a:t>tr_harfler</a:t>
            </a:r>
            <a:r>
              <a:rPr lang="tr-TR" dirty="0"/>
              <a:t>):</a:t>
            </a:r>
          </a:p>
          <a:p>
            <a:r>
              <a:rPr lang="tr-TR" dirty="0"/>
              <a:t>    </a:t>
            </a:r>
            <a:r>
              <a:rPr lang="tr-TR" dirty="0" err="1"/>
              <a:t>print</a:t>
            </a:r>
            <a:r>
              <a:rPr lang="tr-TR" dirty="0"/>
              <a:t>(</a:t>
            </a:r>
            <a:r>
              <a:rPr lang="tr-TR" dirty="0" err="1"/>
              <a:t>tr_harfler</a:t>
            </a:r>
            <a:r>
              <a:rPr lang="tr-TR" dirty="0"/>
              <a:t>[a], </a:t>
            </a:r>
            <a:r>
              <a:rPr lang="tr-TR" dirty="0" err="1"/>
              <a:t>sep</a:t>
            </a:r>
            <a:r>
              <a:rPr lang="tr-TR" dirty="0"/>
              <a:t>="\n")</a:t>
            </a:r>
          </a:p>
          <a:p>
            <a:r>
              <a:rPr lang="tr-TR" dirty="0"/>
              <a:t>    a += 1</a:t>
            </a:r>
          </a:p>
        </p:txBody>
      </p:sp>
    </p:spTree>
    <p:extLst>
      <p:ext uri="{BB962C8B-B14F-4D97-AF65-F5344CB8AC3E}">
        <p14:creationId xmlns:p14="http://schemas.microsoft.com/office/powerpoint/2010/main" val="4232602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NOTLAR </a:t>
            </a:r>
            <a:endParaRPr lang="tr-TR" dirty="0"/>
          </a:p>
        </p:txBody>
      </p:sp>
      <p:sp>
        <p:nvSpPr>
          <p:cNvPr id="3" name="İçerik Yer Tutucusu 2"/>
          <p:cNvSpPr>
            <a:spLocks noGrp="1"/>
          </p:cNvSpPr>
          <p:nvPr>
            <p:ph idx="1"/>
          </p:nvPr>
        </p:nvSpPr>
        <p:spPr/>
        <p:txBody>
          <a:bodyPr>
            <a:normAutofit fontScale="77500" lnSpcReduction="20000"/>
          </a:bodyPr>
          <a:lstStyle/>
          <a:p>
            <a:r>
              <a:rPr lang="tr-TR" dirty="0"/>
              <a:t>Bu kodların </a:t>
            </a:r>
            <a:r>
              <a:rPr lang="tr-TR" dirty="0" err="1"/>
              <a:t>for</a:t>
            </a:r>
            <a:r>
              <a:rPr lang="tr-TR" dirty="0"/>
              <a:t> döngüsü ile yazılabilecek olan şu kodlara alternatif olduğundan söz etmiştik:</a:t>
            </a:r>
          </a:p>
          <a:p>
            <a:endParaRPr lang="tr-TR" dirty="0"/>
          </a:p>
          <a:p>
            <a:r>
              <a:rPr lang="tr-TR" dirty="0" err="1"/>
              <a:t>tr_harfler</a:t>
            </a:r>
            <a:r>
              <a:rPr lang="tr-TR" dirty="0"/>
              <a:t> = "</a:t>
            </a:r>
            <a:r>
              <a:rPr lang="tr-TR" dirty="0" err="1"/>
              <a:t>şçöğüİı</a:t>
            </a:r>
            <a:r>
              <a:rPr lang="tr-TR" dirty="0"/>
              <a:t>"</a:t>
            </a:r>
          </a:p>
          <a:p>
            <a:endParaRPr lang="tr-TR" dirty="0"/>
          </a:p>
          <a:p>
            <a:r>
              <a:rPr lang="tr-TR" dirty="0" err="1"/>
              <a:t>for</a:t>
            </a:r>
            <a:r>
              <a:rPr lang="tr-TR" dirty="0"/>
              <a:t> </a:t>
            </a:r>
            <a:r>
              <a:rPr lang="tr-TR" dirty="0" err="1"/>
              <a:t>tr_harf</a:t>
            </a:r>
            <a:r>
              <a:rPr lang="tr-TR" dirty="0"/>
              <a:t> in </a:t>
            </a:r>
            <a:r>
              <a:rPr lang="tr-TR" dirty="0" err="1"/>
              <a:t>tr_harfler</a:t>
            </a:r>
            <a:r>
              <a:rPr lang="tr-TR" dirty="0"/>
              <a:t>:</a:t>
            </a:r>
          </a:p>
          <a:p>
            <a:r>
              <a:rPr lang="tr-TR" dirty="0"/>
              <a:t>    </a:t>
            </a:r>
            <a:r>
              <a:rPr lang="tr-TR" dirty="0" err="1"/>
              <a:t>print</a:t>
            </a:r>
            <a:r>
              <a:rPr lang="tr-TR" dirty="0"/>
              <a:t>(</a:t>
            </a:r>
            <a:r>
              <a:rPr lang="tr-TR" dirty="0" err="1"/>
              <a:t>tr_harf</a:t>
            </a:r>
            <a:r>
              <a:rPr lang="tr-TR" dirty="0"/>
              <a:t>)</a:t>
            </a:r>
          </a:p>
          <a:p>
            <a:r>
              <a:rPr lang="tr-TR" dirty="0"/>
              <a:t>Yukarıdaki </a:t>
            </a:r>
            <a:r>
              <a:rPr lang="tr-TR" dirty="0" err="1"/>
              <a:t>while</a:t>
            </a:r>
            <a:r>
              <a:rPr lang="tr-TR" dirty="0"/>
              <a:t> örneğini verirken, henüz karakter dizilerinin öğelerine tek tek nasıl erişebileceğimizi öğrenmemiştik. Ama artık bu konuyu da öğrendiğimiz için yukarıdaki </a:t>
            </a:r>
            <a:r>
              <a:rPr lang="tr-TR" dirty="0" err="1"/>
              <a:t>while</a:t>
            </a:r>
            <a:r>
              <a:rPr lang="tr-TR" dirty="0"/>
              <a:t> döngüsünü rahatlıkla anlayabiliyoruz:</a:t>
            </a:r>
          </a:p>
          <a:p>
            <a:endParaRPr lang="tr-TR" dirty="0"/>
          </a:p>
          <a:p>
            <a:r>
              <a:rPr lang="tr-TR" dirty="0" err="1"/>
              <a:t>while</a:t>
            </a:r>
            <a:r>
              <a:rPr lang="tr-TR" dirty="0"/>
              <a:t> a &lt; </a:t>
            </a:r>
            <a:r>
              <a:rPr lang="tr-TR" dirty="0" err="1"/>
              <a:t>len</a:t>
            </a:r>
            <a:r>
              <a:rPr lang="tr-TR" dirty="0"/>
              <a:t>(</a:t>
            </a:r>
            <a:r>
              <a:rPr lang="tr-TR" dirty="0" err="1"/>
              <a:t>tr_harfler</a:t>
            </a:r>
            <a:r>
              <a:rPr lang="tr-TR" dirty="0"/>
              <a:t>):</a:t>
            </a:r>
          </a:p>
          <a:p>
            <a:r>
              <a:rPr lang="tr-TR" dirty="0"/>
              <a:t>    </a:t>
            </a:r>
            <a:r>
              <a:rPr lang="tr-TR" dirty="0" err="1"/>
              <a:t>print</a:t>
            </a:r>
            <a:r>
              <a:rPr lang="tr-TR" dirty="0"/>
              <a:t>(</a:t>
            </a:r>
            <a:r>
              <a:rPr lang="tr-TR" dirty="0" err="1"/>
              <a:t>tr_harfler</a:t>
            </a:r>
            <a:r>
              <a:rPr lang="tr-TR" dirty="0"/>
              <a:t>[a], </a:t>
            </a:r>
            <a:r>
              <a:rPr lang="tr-TR" dirty="0" err="1"/>
              <a:t>sep</a:t>
            </a:r>
            <a:r>
              <a:rPr lang="tr-TR" dirty="0"/>
              <a:t>="\n")</a:t>
            </a:r>
          </a:p>
          <a:p>
            <a:r>
              <a:rPr lang="tr-TR" dirty="0"/>
              <a:t>    a += 1</a:t>
            </a:r>
          </a:p>
        </p:txBody>
      </p:sp>
    </p:spTree>
    <p:extLst>
      <p:ext uri="{BB962C8B-B14F-4D97-AF65-F5344CB8AC3E}">
        <p14:creationId xmlns:p14="http://schemas.microsoft.com/office/powerpoint/2010/main" val="1488125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NOTLAR </a:t>
            </a:r>
          </a:p>
        </p:txBody>
      </p:sp>
      <p:sp>
        <p:nvSpPr>
          <p:cNvPr id="3" name="İçerik Yer Tutucusu 2"/>
          <p:cNvSpPr>
            <a:spLocks noGrp="1"/>
          </p:cNvSpPr>
          <p:nvPr>
            <p:ph idx="1"/>
          </p:nvPr>
        </p:nvSpPr>
        <p:spPr/>
        <p:txBody>
          <a:bodyPr/>
          <a:lstStyle/>
          <a:p>
            <a:r>
              <a:rPr lang="tr-TR" dirty="0"/>
              <a:t>Yukarıdaki </a:t>
            </a:r>
            <a:r>
              <a:rPr lang="tr-TR" dirty="0" err="1"/>
              <a:t>while</a:t>
            </a:r>
            <a:r>
              <a:rPr lang="tr-TR" dirty="0"/>
              <a:t> örneğini verirken, henüz karakter dizilerinin öğelerine tek tek nasıl erişebileceğimizi öğrenmemiştik. Ama artık bu konuyu da öğrendiğimiz için yukarıdaki </a:t>
            </a:r>
            <a:r>
              <a:rPr lang="tr-TR" dirty="0" err="1"/>
              <a:t>while</a:t>
            </a:r>
            <a:r>
              <a:rPr lang="tr-TR" dirty="0"/>
              <a:t> döngüsünü rahatlıkla anlayabiliyoruz:</a:t>
            </a:r>
          </a:p>
          <a:p>
            <a:endParaRPr lang="tr-TR" dirty="0"/>
          </a:p>
          <a:p>
            <a:r>
              <a:rPr lang="tr-TR" dirty="0" err="1"/>
              <a:t>while</a:t>
            </a:r>
            <a:r>
              <a:rPr lang="tr-TR" dirty="0"/>
              <a:t> a &lt; </a:t>
            </a:r>
            <a:r>
              <a:rPr lang="tr-TR" dirty="0" err="1"/>
              <a:t>len</a:t>
            </a:r>
            <a:r>
              <a:rPr lang="tr-TR" dirty="0"/>
              <a:t>(</a:t>
            </a:r>
            <a:r>
              <a:rPr lang="tr-TR" dirty="0" err="1"/>
              <a:t>tr_harfler</a:t>
            </a:r>
            <a:r>
              <a:rPr lang="tr-TR" dirty="0"/>
              <a:t>):</a:t>
            </a:r>
          </a:p>
          <a:p>
            <a:r>
              <a:rPr lang="tr-TR" dirty="0"/>
              <a:t>    </a:t>
            </a:r>
            <a:r>
              <a:rPr lang="tr-TR" dirty="0" err="1"/>
              <a:t>print</a:t>
            </a:r>
            <a:r>
              <a:rPr lang="tr-TR" dirty="0"/>
              <a:t>(</a:t>
            </a:r>
            <a:r>
              <a:rPr lang="tr-TR" dirty="0" err="1"/>
              <a:t>tr_harfler</a:t>
            </a:r>
            <a:r>
              <a:rPr lang="tr-TR" dirty="0"/>
              <a:t>[a], </a:t>
            </a:r>
            <a:r>
              <a:rPr lang="tr-TR" dirty="0" err="1"/>
              <a:t>sep</a:t>
            </a:r>
            <a:r>
              <a:rPr lang="tr-TR" dirty="0"/>
              <a:t>="\n")</a:t>
            </a:r>
          </a:p>
          <a:p>
            <a:r>
              <a:rPr lang="tr-TR" dirty="0"/>
              <a:t>    a += 1</a:t>
            </a:r>
          </a:p>
          <a:p>
            <a:r>
              <a:rPr lang="tr-TR" dirty="0"/>
              <a:t>Burada yaptığımız şey şu: a değişkeninin değeri </a:t>
            </a:r>
            <a:r>
              <a:rPr lang="tr-TR" dirty="0" err="1"/>
              <a:t>tr_harfler</a:t>
            </a:r>
            <a:r>
              <a:rPr lang="tr-TR" dirty="0"/>
              <a:t> değişkeninin uzunluğundan (</a:t>
            </a:r>
            <a:r>
              <a:rPr lang="tr-TR" dirty="0" err="1"/>
              <a:t>len</a:t>
            </a:r>
            <a:r>
              <a:rPr lang="tr-TR" dirty="0"/>
              <a:t>(</a:t>
            </a:r>
            <a:r>
              <a:rPr lang="tr-TR" dirty="0" err="1"/>
              <a:t>tr_harfler</a:t>
            </a:r>
            <a:r>
              <a:rPr lang="tr-TR" dirty="0"/>
              <a:t>)) küçük olduğu müddetçe a değişkeninin değerini 1 sayı artırıp yine a değişkenine gönderiyoruz (a += 1).</a:t>
            </a:r>
          </a:p>
        </p:txBody>
      </p:sp>
    </p:spTree>
    <p:extLst>
      <p:ext uri="{BB962C8B-B14F-4D97-AF65-F5344CB8AC3E}">
        <p14:creationId xmlns:p14="http://schemas.microsoft.com/office/powerpoint/2010/main" val="2299194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NOTLAR </a:t>
            </a:r>
          </a:p>
        </p:txBody>
      </p:sp>
      <p:sp>
        <p:nvSpPr>
          <p:cNvPr id="3" name="İçerik Yer Tutucusu 2"/>
          <p:cNvSpPr>
            <a:spLocks noGrp="1"/>
          </p:cNvSpPr>
          <p:nvPr>
            <p:ph idx="1"/>
          </p:nvPr>
        </p:nvSpPr>
        <p:spPr/>
        <p:txBody>
          <a:bodyPr>
            <a:normAutofit fontScale="85000" lnSpcReduction="20000"/>
          </a:bodyPr>
          <a:lstStyle/>
          <a:p>
            <a:r>
              <a:rPr lang="tr-TR" dirty="0" err="1"/>
              <a:t>while</a:t>
            </a:r>
            <a:r>
              <a:rPr lang="tr-TR" dirty="0"/>
              <a:t> döngüsünün her dönüşünde de, a değişkeninin yeni değeri yardımıyla </a:t>
            </a:r>
            <a:r>
              <a:rPr lang="tr-TR" dirty="0" err="1"/>
              <a:t>tr_harfler</a:t>
            </a:r>
            <a:r>
              <a:rPr lang="tr-TR" dirty="0"/>
              <a:t> adlı karakter dizisinin öğelerine tek tek ve sırayla erişiyoruz (</a:t>
            </a:r>
            <a:r>
              <a:rPr lang="tr-TR" dirty="0" err="1"/>
              <a:t>print</a:t>
            </a:r>
            <a:r>
              <a:rPr lang="tr-TR" dirty="0"/>
              <a:t>(</a:t>
            </a:r>
            <a:r>
              <a:rPr lang="tr-TR" dirty="0" err="1"/>
              <a:t>tr_hafler</a:t>
            </a:r>
            <a:r>
              <a:rPr lang="tr-TR" dirty="0"/>
              <a:t>[a])).</a:t>
            </a:r>
          </a:p>
          <a:p>
            <a:endParaRPr lang="tr-TR" dirty="0"/>
          </a:p>
          <a:p>
            <a:r>
              <a:rPr lang="tr-TR" dirty="0"/>
              <a:t>Yine hatırlarsanız, önceki derslerimizde </a:t>
            </a:r>
            <a:r>
              <a:rPr lang="tr-TR" dirty="0" err="1"/>
              <a:t>sys</a:t>
            </a:r>
            <a:r>
              <a:rPr lang="tr-TR" dirty="0"/>
              <a:t> adlı bir modül içindeki </a:t>
            </a:r>
            <a:r>
              <a:rPr lang="tr-TR" dirty="0" err="1"/>
              <a:t>version</a:t>
            </a:r>
            <a:r>
              <a:rPr lang="tr-TR" dirty="0"/>
              <a:t> adlı bir değişkenden söz etmiştik. Bu değişken bize kullandığımız </a:t>
            </a:r>
            <a:r>
              <a:rPr lang="tr-TR" dirty="0" err="1"/>
              <a:t>Python’ın</a:t>
            </a:r>
            <a:r>
              <a:rPr lang="tr-TR" dirty="0"/>
              <a:t> sürümünü bir karakter dizisi olarak veriyordu:</a:t>
            </a:r>
          </a:p>
          <a:p>
            <a:endParaRPr lang="tr-TR" dirty="0"/>
          </a:p>
          <a:p>
            <a:r>
              <a:rPr lang="tr-TR" dirty="0"/>
              <a:t>&gt;&gt;&gt; </a:t>
            </a:r>
            <a:r>
              <a:rPr lang="tr-TR" dirty="0" err="1"/>
              <a:t>import</a:t>
            </a:r>
            <a:r>
              <a:rPr lang="tr-TR" dirty="0"/>
              <a:t> </a:t>
            </a:r>
            <a:r>
              <a:rPr lang="tr-TR" dirty="0" err="1"/>
              <a:t>sys</a:t>
            </a:r>
            <a:endParaRPr lang="tr-TR" dirty="0"/>
          </a:p>
          <a:p>
            <a:r>
              <a:rPr lang="tr-TR" dirty="0"/>
              <a:t>&gt;&gt;&gt; </a:t>
            </a:r>
            <a:r>
              <a:rPr lang="tr-TR" dirty="0" err="1"/>
              <a:t>sys.version</a:t>
            </a:r>
            <a:endParaRPr lang="tr-TR" dirty="0"/>
          </a:p>
          <a:p>
            <a:r>
              <a:rPr lang="tr-TR" dirty="0"/>
              <a:t>Buradan şu çıktıyı alıyoruz:</a:t>
            </a:r>
          </a:p>
          <a:p>
            <a:endParaRPr lang="tr-TR" dirty="0"/>
          </a:p>
          <a:p>
            <a:r>
              <a:rPr lang="tr-TR" dirty="0"/>
              <a:t>'3.7.0 (</a:t>
            </a:r>
            <a:r>
              <a:rPr lang="tr-TR" dirty="0" err="1"/>
              <a:t>default</a:t>
            </a:r>
            <a:r>
              <a:rPr lang="tr-TR" dirty="0"/>
              <a:t>, 18.08.2020, 12:24:55)</a:t>
            </a:r>
          </a:p>
          <a:p>
            <a:r>
              <a:rPr lang="tr-TR" dirty="0"/>
              <a:t>[GCC 4.4.7 20120313 (</a:t>
            </a:r>
            <a:r>
              <a:rPr lang="tr-TR" dirty="0" err="1"/>
              <a:t>Red</a:t>
            </a:r>
            <a:r>
              <a:rPr lang="tr-TR" dirty="0"/>
              <a:t> Hat 4.4.7-3)] on </a:t>
            </a:r>
            <a:r>
              <a:rPr lang="tr-TR" dirty="0" err="1"/>
              <a:t>linux</a:t>
            </a:r>
            <a:r>
              <a:rPr lang="tr-TR" dirty="0"/>
              <a:t>'</a:t>
            </a:r>
          </a:p>
        </p:txBody>
      </p:sp>
    </p:spTree>
    <p:extLst>
      <p:ext uri="{BB962C8B-B14F-4D97-AF65-F5344CB8AC3E}">
        <p14:creationId xmlns:p14="http://schemas.microsoft.com/office/powerpoint/2010/main" val="420018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İÇİNDEKİLER </a:t>
            </a:r>
            <a:endParaRPr lang="tr-TR" dirty="0"/>
          </a:p>
        </p:txBody>
      </p:sp>
      <p:sp>
        <p:nvSpPr>
          <p:cNvPr id="3" name="İçerik Yer Tutucusu 2"/>
          <p:cNvSpPr>
            <a:spLocks noGrp="1"/>
          </p:cNvSpPr>
          <p:nvPr>
            <p:ph idx="1"/>
          </p:nvPr>
        </p:nvSpPr>
        <p:spPr/>
        <p:txBody>
          <a:bodyPr/>
          <a:lstStyle/>
          <a:p>
            <a:r>
              <a:rPr lang="tr-TR" dirty="0" smtClean="0"/>
              <a:t>ÜÇ ÖNEMLİ FONKSİYON</a:t>
            </a:r>
          </a:p>
          <a:p>
            <a:r>
              <a:rPr lang="tr-TR" dirty="0" smtClean="0"/>
              <a:t>DİR()</a:t>
            </a:r>
          </a:p>
          <a:p>
            <a:r>
              <a:rPr lang="tr-TR" dirty="0"/>
              <a:t> </a:t>
            </a:r>
            <a:r>
              <a:rPr lang="tr-TR" dirty="0" smtClean="0"/>
              <a:t> ÖRNEK</a:t>
            </a:r>
          </a:p>
          <a:p>
            <a:r>
              <a:rPr lang="tr-TR" dirty="0" smtClean="0"/>
              <a:t>ENUMERATE()</a:t>
            </a:r>
          </a:p>
          <a:p>
            <a:r>
              <a:rPr lang="tr-TR" dirty="0"/>
              <a:t> </a:t>
            </a:r>
            <a:r>
              <a:rPr lang="tr-TR" dirty="0" smtClean="0"/>
              <a:t>  ÖRNEK</a:t>
            </a:r>
          </a:p>
          <a:p>
            <a:r>
              <a:rPr lang="tr-TR" smtClean="0"/>
              <a:t>HELP()</a:t>
            </a:r>
            <a:endParaRPr lang="tr-TR" dirty="0" smtClean="0"/>
          </a:p>
          <a:p>
            <a:r>
              <a:rPr lang="tr-TR" dirty="0" smtClean="0"/>
              <a:t>NOTLAR</a:t>
            </a:r>
            <a:endParaRPr lang="tr-TR" dirty="0"/>
          </a:p>
        </p:txBody>
      </p:sp>
    </p:spTree>
    <p:extLst>
      <p:ext uri="{BB962C8B-B14F-4D97-AF65-F5344CB8AC3E}">
        <p14:creationId xmlns:p14="http://schemas.microsoft.com/office/powerpoint/2010/main" val="1026144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NOTLAR </a:t>
            </a:r>
          </a:p>
        </p:txBody>
      </p:sp>
      <p:sp>
        <p:nvSpPr>
          <p:cNvPr id="3" name="İçerik Yer Tutucusu 2"/>
          <p:cNvSpPr>
            <a:spLocks noGrp="1"/>
          </p:cNvSpPr>
          <p:nvPr>
            <p:ph idx="1"/>
          </p:nvPr>
        </p:nvSpPr>
        <p:spPr/>
        <p:txBody>
          <a:bodyPr>
            <a:normAutofit lnSpcReduction="10000"/>
          </a:bodyPr>
          <a:lstStyle/>
          <a:p>
            <a:r>
              <a:rPr lang="tr-TR" dirty="0"/>
              <a:t>Bu çıktıda, kullandığımız </a:t>
            </a:r>
            <a:r>
              <a:rPr lang="tr-TR" dirty="0" err="1"/>
              <a:t>Python</a:t>
            </a:r>
            <a:r>
              <a:rPr lang="tr-TR" dirty="0"/>
              <a:t> sürümünün dışında başka birtakım bilgiler de var. İşte biz eğer istersek, bu bölümde öğrendiğimiz bilgileri kullanarak bu karakter dizisinin istediğimiz kısmını, mesela sadece sürüm bilgisini karakter dizisinin içinden dilimleyip alabiliriz:</a:t>
            </a:r>
          </a:p>
          <a:p>
            <a:endParaRPr lang="tr-TR" dirty="0"/>
          </a:p>
          <a:p>
            <a:r>
              <a:rPr lang="tr-TR" dirty="0"/>
              <a:t>&gt;&gt;&gt; </a:t>
            </a:r>
            <a:r>
              <a:rPr lang="tr-TR" dirty="0" err="1"/>
              <a:t>sys.version</a:t>
            </a:r>
            <a:r>
              <a:rPr lang="tr-TR" dirty="0"/>
              <a:t>[:5]</a:t>
            </a:r>
          </a:p>
          <a:p>
            <a:r>
              <a:rPr lang="tr-TR" dirty="0"/>
              <a:t>3.7.0</a:t>
            </a:r>
          </a:p>
          <a:p>
            <a:r>
              <a:rPr lang="tr-TR" dirty="0"/>
              <a:t>Elbette, yukarıdaki karakter dizisini elde etmek için, kullanması ve yönetmesi daha kolay bir araç olan </a:t>
            </a:r>
            <a:r>
              <a:rPr lang="tr-TR" dirty="0" err="1"/>
              <a:t>version_info</a:t>
            </a:r>
            <a:r>
              <a:rPr lang="tr-TR" dirty="0"/>
              <a:t> değişkeninden de yararlanabilirdiniz:</a:t>
            </a:r>
          </a:p>
          <a:p>
            <a:endParaRPr lang="tr-TR" dirty="0"/>
          </a:p>
          <a:p>
            <a:r>
              <a:rPr lang="tr-TR" dirty="0"/>
              <a:t>&gt;&gt;&gt; '{}.{}.{}'.format(</a:t>
            </a:r>
            <a:r>
              <a:rPr lang="tr-TR" dirty="0" err="1"/>
              <a:t>sys.version_info.major</a:t>
            </a:r>
            <a:r>
              <a:rPr lang="tr-TR" dirty="0"/>
              <a:t>, </a:t>
            </a:r>
            <a:r>
              <a:rPr lang="tr-TR" dirty="0" err="1"/>
              <a:t>sys.version_info.minor</a:t>
            </a:r>
            <a:r>
              <a:rPr lang="tr-TR" dirty="0"/>
              <a:t>, </a:t>
            </a:r>
            <a:r>
              <a:rPr lang="tr-TR" dirty="0" err="1"/>
              <a:t>sys.version_info.micro</a:t>
            </a:r>
            <a:r>
              <a:rPr lang="tr-TR" dirty="0"/>
              <a:t>)</a:t>
            </a:r>
          </a:p>
          <a:p>
            <a:r>
              <a:rPr lang="tr-TR" dirty="0"/>
              <a:t>3.7.0</a:t>
            </a:r>
          </a:p>
        </p:txBody>
      </p:sp>
    </p:spTree>
    <p:extLst>
      <p:ext uri="{BB962C8B-B14F-4D97-AF65-F5344CB8AC3E}">
        <p14:creationId xmlns:p14="http://schemas.microsoft.com/office/powerpoint/2010/main" val="1716349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NOTLAR </a:t>
            </a:r>
          </a:p>
        </p:txBody>
      </p:sp>
      <p:sp>
        <p:nvSpPr>
          <p:cNvPr id="3" name="İçerik Yer Tutucusu 2"/>
          <p:cNvSpPr>
            <a:spLocks noGrp="1"/>
          </p:cNvSpPr>
          <p:nvPr>
            <p:ph idx="1"/>
          </p:nvPr>
        </p:nvSpPr>
        <p:spPr/>
        <p:txBody>
          <a:bodyPr>
            <a:normAutofit fontScale="92500" lnSpcReduction="20000"/>
          </a:bodyPr>
          <a:lstStyle/>
          <a:p>
            <a:r>
              <a:rPr lang="tr-TR" dirty="0"/>
              <a:t>Ancak burada şöyle bir sorun olduğunu biliyorsunuz: </a:t>
            </a:r>
            <a:r>
              <a:rPr lang="tr-TR" dirty="0" err="1"/>
              <a:t>Python’ın</a:t>
            </a:r>
            <a:r>
              <a:rPr lang="tr-TR" dirty="0"/>
              <a:t> 2.7 öncesi sürümlerinde </a:t>
            </a:r>
            <a:r>
              <a:rPr lang="tr-TR" dirty="0" err="1"/>
              <a:t>version_info’nun</a:t>
            </a:r>
            <a:r>
              <a:rPr lang="tr-TR" dirty="0"/>
              <a:t> </a:t>
            </a:r>
            <a:r>
              <a:rPr lang="tr-TR" dirty="0" err="1"/>
              <a:t>major</a:t>
            </a:r>
            <a:r>
              <a:rPr lang="tr-TR" dirty="0"/>
              <a:t>, </a:t>
            </a:r>
            <a:r>
              <a:rPr lang="tr-TR" dirty="0" err="1"/>
              <a:t>minor</a:t>
            </a:r>
            <a:r>
              <a:rPr lang="tr-TR" dirty="0"/>
              <a:t> ve </a:t>
            </a:r>
            <a:r>
              <a:rPr lang="tr-TR" dirty="0" err="1"/>
              <a:t>micro</a:t>
            </a:r>
            <a:r>
              <a:rPr lang="tr-TR" dirty="0"/>
              <a:t> gibi nitelikleri yok. Dolayısıyla 2.7 öncesi sürümlerde </a:t>
            </a:r>
            <a:r>
              <a:rPr lang="tr-TR" dirty="0" err="1"/>
              <a:t>version_info’yu</a:t>
            </a:r>
            <a:r>
              <a:rPr lang="tr-TR" dirty="0"/>
              <a:t> kullanırken hata almamak için </a:t>
            </a:r>
            <a:r>
              <a:rPr lang="tr-TR" dirty="0" err="1"/>
              <a:t>try</a:t>
            </a:r>
            <a:r>
              <a:rPr lang="tr-TR" dirty="0"/>
              <a:t>... </a:t>
            </a:r>
            <a:r>
              <a:rPr lang="tr-TR" dirty="0" err="1"/>
              <a:t>except</a:t>
            </a:r>
            <a:r>
              <a:rPr lang="tr-TR" dirty="0"/>
              <a:t> bloklarından yararlanabileceğimizi görmüştük. Ancak </a:t>
            </a:r>
            <a:r>
              <a:rPr lang="tr-TR" dirty="0" err="1"/>
              <a:t>version_info’yu</a:t>
            </a:r>
            <a:r>
              <a:rPr lang="tr-TR" dirty="0"/>
              <a:t> bütün </a:t>
            </a:r>
            <a:r>
              <a:rPr lang="tr-TR" dirty="0" err="1"/>
              <a:t>Python</a:t>
            </a:r>
            <a:r>
              <a:rPr lang="tr-TR" dirty="0"/>
              <a:t> sürümlerinde güvenli bir şekilde kullanmanın başka bir yöntemi daha var. Dikkatlice bakın:</a:t>
            </a:r>
          </a:p>
          <a:p>
            <a:endParaRPr lang="tr-TR" dirty="0"/>
          </a:p>
          <a:p>
            <a:r>
              <a:rPr lang="tr-TR" dirty="0"/>
              <a:t>&gt;&gt;&gt; </a:t>
            </a:r>
            <a:r>
              <a:rPr lang="tr-TR" dirty="0" err="1"/>
              <a:t>major</a:t>
            </a:r>
            <a:r>
              <a:rPr lang="tr-TR" dirty="0"/>
              <a:t> = </a:t>
            </a:r>
            <a:r>
              <a:rPr lang="tr-TR" dirty="0" err="1"/>
              <a:t>sys.version_info</a:t>
            </a:r>
            <a:r>
              <a:rPr lang="tr-TR" dirty="0"/>
              <a:t>[0]</a:t>
            </a:r>
          </a:p>
          <a:p>
            <a:r>
              <a:rPr lang="tr-TR" dirty="0"/>
              <a:t>&gt;&gt;&gt; </a:t>
            </a:r>
            <a:r>
              <a:rPr lang="tr-TR" dirty="0" err="1"/>
              <a:t>minor</a:t>
            </a:r>
            <a:r>
              <a:rPr lang="tr-TR" dirty="0"/>
              <a:t> = </a:t>
            </a:r>
            <a:r>
              <a:rPr lang="tr-TR" dirty="0" err="1"/>
              <a:t>sys.version_info</a:t>
            </a:r>
            <a:r>
              <a:rPr lang="tr-TR" dirty="0"/>
              <a:t>[1]</a:t>
            </a:r>
          </a:p>
          <a:p>
            <a:r>
              <a:rPr lang="tr-TR" dirty="0"/>
              <a:t>&gt;&gt;&gt; </a:t>
            </a:r>
            <a:r>
              <a:rPr lang="tr-TR" dirty="0" err="1"/>
              <a:t>micro</a:t>
            </a:r>
            <a:r>
              <a:rPr lang="tr-TR" dirty="0"/>
              <a:t> = </a:t>
            </a:r>
            <a:r>
              <a:rPr lang="tr-TR" dirty="0" err="1"/>
              <a:t>sys.version_info</a:t>
            </a:r>
            <a:r>
              <a:rPr lang="tr-TR" dirty="0"/>
              <a:t>[2]</a:t>
            </a:r>
          </a:p>
          <a:p>
            <a:endParaRPr lang="tr-TR" dirty="0"/>
          </a:p>
          <a:p>
            <a:r>
              <a:rPr lang="tr-TR" dirty="0"/>
              <a:t>&gt;&gt;&gt; </a:t>
            </a:r>
            <a:r>
              <a:rPr lang="tr-TR" dirty="0" err="1"/>
              <a:t>print</a:t>
            </a:r>
            <a:r>
              <a:rPr lang="tr-TR" dirty="0"/>
              <a:t>(</a:t>
            </a:r>
            <a:r>
              <a:rPr lang="tr-TR" dirty="0" err="1"/>
              <a:t>major</a:t>
            </a:r>
            <a:r>
              <a:rPr lang="tr-TR" dirty="0"/>
              <a:t>, </a:t>
            </a:r>
            <a:r>
              <a:rPr lang="tr-TR" dirty="0" err="1"/>
              <a:t>minor</a:t>
            </a:r>
            <a:r>
              <a:rPr lang="tr-TR" dirty="0"/>
              <a:t>, </a:t>
            </a:r>
            <a:r>
              <a:rPr lang="tr-TR" dirty="0" err="1"/>
              <a:t>micro</a:t>
            </a:r>
            <a:r>
              <a:rPr lang="tr-TR" dirty="0"/>
              <a:t>, </a:t>
            </a:r>
            <a:r>
              <a:rPr lang="tr-TR" dirty="0" err="1"/>
              <a:t>sep</a:t>
            </a:r>
            <a:r>
              <a:rPr lang="tr-TR" dirty="0"/>
              <a:t>=".")</a:t>
            </a:r>
          </a:p>
          <a:p>
            <a:r>
              <a:rPr lang="tr-TR" dirty="0" smtClean="0"/>
              <a:t>3.7.0</a:t>
            </a:r>
            <a:endParaRPr lang="tr-TR" dirty="0"/>
          </a:p>
        </p:txBody>
      </p:sp>
    </p:spTree>
    <p:extLst>
      <p:ext uri="{BB962C8B-B14F-4D97-AF65-F5344CB8AC3E}">
        <p14:creationId xmlns:p14="http://schemas.microsoft.com/office/powerpoint/2010/main" val="1149961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NOTLAR </a:t>
            </a:r>
          </a:p>
        </p:txBody>
      </p:sp>
      <p:sp>
        <p:nvSpPr>
          <p:cNvPr id="3" name="İçerik Yer Tutucusu 2"/>
          <p:cNvSpPr>
            <a:spLocks noGrp="1"/>
          </p:cNvSpPr>
          <p:nvPr>
            <p:ph idx="1"/>
          </p:nvPr>
        </p:nvSpPr>
        <p:spPr/>
        <p:txBody>
          <a:bodyPr/>
          <a:lstStyle/>
          <a:p>
            <a:r>
              <a:rPr lang="tr-TR" dirty="0"/>
              <a:t>Bu yöntem bütün </a:t>
            </a:r>
            <a:r>
              <a:rPr lang="tr-TR" dirty="0" err="1"/>
              <a:t>Python</a:t>
            </a:r>
            <a:r>
              <a:rPr lang="tr-TR" dirty="0"/>
              <a:t> sürümlerinde çalışır. Dolayısıyla, farklı </a:t>
            </a:r>
            <a:r>
              <a:rPr lang="tr-TR" dirty="0" err="1"/>
              <a:t>Python</a:t>
            </a:r>
            <a:r>
              <a:rPr lang="tr-TR" dirty="0"/>
              <a:t> sürümlerinde çalışmasını tasarladığınız programlarınızda sürüm kontrolünü </a:t>
            </a:r>
            <a:r>
              <a:rPr lang="tr-TR" dirty="0" err="1"/>
              <a:t>sys.version_info’nun</a:t>
            </a:r>
            <a:r>
              <a:rPr lang="tr-TR" dirty="0"/>
              <a:t> </a:t>
            </a:r>
            <a:r>
              <a:rPr lang="tr-TR" dirty="0" err="1"/>
              <a:t>major</a:t>
            </a:r>
            <a:r>
              <a:rPr lang="tr-TR" dirty="0"/>
              <a:t>, </a:t>
            </a:r>
            <a:r>
              <a:rPr lang="tr-TR" dirty="0" err="1"/>
              <a:t>minor</a:t>
            </a:r>
            <a:r>
              <a:rPr lang="tr-TR" dirty="0"/>
              <a:t> veya </a:t>
            </a:r>
            <a:r>
              <a:rPr lang="tr-TR" dirty="0" err="1"/>
              <a:t>micro</a:t>
            </a:r>
            <a:r>
              <a:rPr lang="tr-TR" dirty="0"/>
              <a:t> nitelikleri ile yapmak yerine yukarıdaki yöntemle yapabilirsiniz:</a:t>
            </a:r>
          </a:p>
          <a:p>
            <a:endParaRPr lang="tr-TR" dirty="0"/>
          </a:p>
          <a:p>
            <a:r>
              <a:rPr lang="tr-TR" dirty="0" err="1"/>
              <a:t>if</a:t>
            </a:r>
            <a:r>
              <a:rPr lang="tr-TR" dirty="0"/>
              <a:t> </a:t>
            </a:r>
            <a:r>
              <a:rPr lang="tr-TR" dirty="0" err="1"/>
              <a:t>sys.version_info</a:t>
            </a:r>
            <a:r>
              <a:rPr lang="tr-TR" dirty="0"/>
              <a:t>[1] &lt; 3:</a:t>
            </a:r>
          </a:p>
          <a:p>
            <a:r>
              <a:rPr lang="tr-TR" dirty="0"/>
              <a:t>    </a:t>
            </a:r>
            <a:r>
              <a:rPr lang="tr-TR" dirty="0" err="1"/>
              <a:t>print</a:t>
            </a:r>
            <a:r>
              <a:rPr lang="tr-TR" dirty="0"/>
              <a:t>("Kullandığınız </a:t>
            </a:r>
            <a:r>
              <a:rPr lang="tr-TR" dirty="0" err="1"/>
              <a:t>Python</a:t>
            </a:r>
            <a:r>
              <a:rPr lang="tr-TR" dirty="0"/>
              <a:t> sürümü eski!")</a:t>
            </a:r>
          </a:p>
          <a:p>
            <a:r>
              <a:rPr lang="tr-TR" dirty="0"/>
              <a:t>Gördüğünüz gibi, karakter dizisi dilimleme işlemleri pek çok farklı kullanım alanına sahip. Programlama maceranız boyunca karakter dizilerinin bu özelliğinden bol bol yararlanacağınızdan hiç kuşkunuz olmasın.</a:t>
            </a:r>
          </a:p>
          <a:p>
            <a:endParaRPr lang="tr-TR" dirty="0"/>
          </a:p>
        </p:txBody>
      </p:sp>
    </p:spTree>
    <p:extLst>
      <p:ext uri="{BB962C8B-B14F-4D97-AF65-F5344CB8AC3E}">
        <p14:creationId xmlns:p14="http://schemas.microsoft.com/office/powerpoint/2010/main" val="1458244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ÜÇ ÖNEMLİ FONKSİYON</a:t>
            </a:r>
            <a:endParaRPr lang="tr-TR" dirty="0"/>
          </a:p>
        </p:txBody>
      </p:sp>
      <p:sp>
        <p:nvSpPr>
          <p:cNvPr id="3" name="İçerik Yer Tutucusu 2"/>
          <p:cNvSpPr>
            <a:spLocks noGrp="1"/>
          </p:cNvSpPr>
          <p:nvPr>
            <p:ph idx="1"/>
          </p:nvPr>
        </p:nvSpPr>
        <p:spPr/>
        <p:txBody>
          <a:bodyPr>
            <a:normAutofit/>
          </a:bodyPr>
          <a:lstStyle/>
          <a:p>
            <a:r>
              <a:rPr lang="tr-TR" sz="3200" dirty="0"/>
              <a:t>Karakter dizilerinin temel özellikleri hakkında söyleyeceklerimizin sonuna geldik sayılır. Biraz sonra karakter dizilerinin çok önemli bir parçası olan metotlardan söz edeceğiz. Ama isterseniz metotlara geçmeden önce, çok önemli üç fonksiyondan söz edelim. Bu fonksiyonlar sadece karakter dizileri ile değil, başka veri tipleri ile çalışırken de işlerimizi bir hayli kolaylaştıracak.</a:t>
            </a:r>
          </a:p>
        </p:txBody>
      </p:sp>
    </p:spTree>
    <p:extLst>
      <p:ext uri="{BB962C8B-B14F-4D97-AF65-F5344CB8AC3E}">
        <p14:creationId xmlns:p14="http://schemas.microsoft.com/office/powerpoint/2010/main" val="3753534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dir</a:t>
            </a:r>
            <a:r>
              <a:rPr lang="tr-TR" dirty="0" smtClean="0"/>
              <a:t>() FONKSİYONU</a:t>
            </a:r>
            <a:endParaRPr lang="tr-TR" dirty="0"/>
          </a:p>
        </p:txBody>
      </p:sp>
      <p:sp>
        <p:nvSpPr>
          <p:cNvPr id="3" name="İçerik Yer Tutucusu 2"/>
          <p:cNvSpPr>
            <a:spLocks noGrp="1"/>
          </p:cNvSpPr>
          <p:nvPr>
            <p:ph idx="1"/>
          </p:nvPr>
        </p:nvSpPr>
        <p:spPr/>
        <p:txBody>
          <a:bodyPr>
            <a:normAutofit fontScale="47500" lnSpcReduction="20000"/>
          </a:bodyPr>
          <a:lstStyle/>
          <a:p>
            <a:r>
              <a:rPr lang="tr-TR" dirty="0"/>
              <a:t>İlk olarak </a:t>
            </a:r>
            <a:r>
              <a:rPr lang="tr-TR" dirty="0" err="1"/>
              <a:t>dir</a:t>
            </a:r>
            <a:r>
              <a:rPr lang="tr-TR" dirty="0"/>
              <a:t>() adlı özel bir fonksiyondan söz edeceğiz. Bu metot bize </a:t>
            </a:r>
            <a:r>
              <a:rPr lang="tr-TR" dirty="0" err="1"/>
              <a:t>Python’daki</a:t>
            </a:r>
            <a:r>
              <a:rPr lang="tr-TR" dirty="0"/>
              <a:t> bir nesnenin özellikleri hakkında bilgi edinme imkanı verecek. Mesela karakter dizilerinin bize hangi metotları sunduğunu görmek için bu fonksiyonu şöyle kullanabiliriz:</a:t>
            </a:r>
          </a:p>
          <a:p>
            <a:pPr marL="0" indent="0">
              <a:buNone/>
            </a:pPr>
            <a:r>
              <a:rPr lang="tr-TR" dirty="0" smtClean="0"/>
              <a:t>&gt;&gt;&gt; </a:t>
            </a:r>
            <a:r>
              <a:rPr lang="tr-TR" dirty="0" err="1"/>
              <a:t>dir</a:t>
            </a:r>
            <a:r>
              <a:rPr lang="tr-TR" dirty="0"/>
              <a:t>(</a:t>
            </a:r>
            <a:r>
              <a:rPr lang="tr-TR" dirty="0" err="1"/>
              <a:t>str</a:t>
            </a:r>
            <a:r>
              <a:rPr lang="tr-TR" dirty="0"/>
              <a:t>)</a:t>
            </a:r>
          </a:p>
          <a:p>
            <a:pPr marL="0" indent="0">
              <a:buNone/>
            </a:pPr>
            <a:r>
              <a:rPr lang="tr-TR" dirty="0" smtClean="0"/>
              <a:t>  ['__</a:t>
            </a:r>
            <a:r>
              <a:rPr lang="tr-TR" dirty="0" err="1"/>
              <a:t>add</a:t>
            </a:r>
            <a:r>
              <a:rPr lang="tr-TR" dirty="0"/>
              <a:t>__', '__</a:t>
            </a:r>
            <a:r>
              <a:rPr lang="tr-TR" dirty="0" err="1"/>
              <a:t>class</a:t>
            </a:r>
            <a:r>
              <a:rPr lang="tr-TR" dirty="0"/>
              <a:t>__', '__</a:t>
            </a:r>
            <a:r>
              <a:rPr lang="tr-TR" dirty="0" err="1"/>
              <a:t>contains</a:t>
            </a:r>
            <a:r>
              <a:rPr lang="tr-TR" dirty="0"/>
              <a:t>__', '__</a:t>
            </a:r>
            <a:r>
              <a:rPr lang="tr-TR" dirty="0" err="1"/>
              <a:t>delattr</a:t>
            </a:r>
            <a:r>
              <a:rPr lang="tr-TR" dirty="0"/>
              <a:t>__', '__</a:t>
            </a:r>
            <a:r>
              <a:rPr lang="tr-TR" dirty="0" err="1"/>
              <a:t>doc</a:t>
            </a:r>
            <a:r>
              <a:rPr lang="tr-TR" dirty="0"/>
              <a:t>__', '__</a:t>
            </a:r>
            <a:r>
              <a:rPr lang="tr-TR" dirty="0" err="1"/>
              <a:t>eq</a:t>
            </a:r>
            <a:r>
              <a:rPr lang="tr-TR" dirty="0"/>
              <a:t>__',</a:t>
            </a:r>
          </a:p>
          <a:p>
            <a:r>
              <a:rPr lang="tr-TR" dirty="0"/>
              <a:t>'__format__', '__ge__', '__</a:t>
            </a:r>
            <a:r>
              <a:rPr lang="tr-TR" dirty="0" err="1"/>
              <a:t>getattribute</a:t>
            </a:r>
            <a:r>
              <a:rPr lang="tr-TR" dirty="0"/>
              <a:t>__', '__</a:t>
            </a:r>
            <a:r>
              <a:rPr lang="tr-TR" dirty="0" err="1"/>
              <a:t>getitem</a:t>
            </a:r>
            <a:r>
              <a:rPr lang="tr-TR" dirty="0"/>
              <a:t>__', '__</a:t>
            </a:r>
            <a:r>
              <a:rPr lang="tr-TR" dirty="0" err="1"/>
              <a:t>getnewargs</a:t>
            </a:r>
            <a:r>
              <a:rPr lang="tr-TR" dirty="0"/>
              <a:t>__',</a:t>
            </a:r>
          </a:p>
          <a:p>
            <a:r>
              <a:rPr lang="tr-TR" dirty="0"/>
              <a:t>'__</a:t>
            </a:r>
            <a:r>
              <a:rPr lang="tr-TR" dirty="0" err="1"/>
              <a:t>gt</a:t>
            </a:r>
            <a:r>
              <a:rPr lang="tr-TR" dirty="0"/>
              <a:t>__', '__</a:t>
            </a:r>
            <a:r>
              <a:rPr lang="tr-TR" dirty="0" err="1"/>
              <a:t>hash</a:t>
            </a:r>
            <a:r>
              <a:rPr lang="tr-TR" dirty="0"/>
              <a:t>__', '__</a:t>
            </a:r>
            <a:r>
              <a:rPr lang="tr-TR" dirty="0" err="1"/>
              <a:t>init</a:t>
            </a:r>
            <a:r>
              <a:rPr lang="tr-TR" dirty="0"/>
              <a:t>__', '__iter__', '__le__', '__</a:t>
            </a:r>
            <a:r>
              <a:rPr lang="tr-TR" dirty="0" err="1"/>
              <a:t>len</a:t>
            </a:r>
            <a:r>
              <a:rPr lang="tr-TR" dirty="0"/>
              <a:t>__', '__</a:t>
            </a:r>
            <a:r>
              <a:rPr lang="tr-TR" dirty="0" err="1"/>
              <a:t>lt</a:t>
            </a:r>
            <a:r>
              <a:rPr lang="tr-TR" dirty="0"/>
              <a:t>__',</a:t>
            </a:r>
          </a:p>
          <a:p>
            <a:r>
              <a:rPr lang="tr-TR" dirty="0"/>
              <a:t>'__</a:t>
            </a:r>
            <a:r>
              <a:rPr lang="tr-TR" dirty="0" err="1"/>
              <a:t>mod</a:t>
            </a:r>
            <a:r>
              <a:rPr lang="tr-TR" dirty="0"/>
              <a:t>__', '__</a:t>
            </a:r>
            <a:r>
              <a:rPr lang="tr-TR" dirty="0" err="1"/>
              <a:t>mul</a:t>
            </a:r>
            <a:r>
              <a:rPr lang="tr-TR" dirty="0"/>
              <a:t>__', '__ne__', '__</a:t>
            </a:r>
            <a:r>
              <a:rPr lang="tr-TR" dirty="0" err="1"/>
              <a:t>new</a:t>
            </a:r>
            <a:r>
              <a:rPr lang="tr-TR" dirty="0"/>
              <a:t>__', '__</a:t>
            </a:r>
            <a:r>
              <a:rPr lang="tr-TR" dirty="0" err="1"/>
              <a:t>reduce</a:t>
            </a:r>
            <a:r>
              <a:rPr lang="tr-TR" dirty="0"/>
              <a:t>__', '__</a:t>
            </a:r>
            <a:r>
              <a:rPr lang="tr-TR" dirty="0" err="1"/>
              <a:t>reduce_ex</a:t>
            </a:r>
            <a:r>
              <a:rPr lang="tr-TR" dirty="0"/>
              <a:t>__',</a:t>
            </a:r>
          </a:p>
          <a:p>
            <a:r>
              <a:rPr lang="tr-TR" dirty="0"/>
              <a:t>'__</a:t>
            </a:r>
            <a:r>
              <a:rPr lang="tr-TR" dirty="0" err="1"/>
              <a:t>repr</a:t>
            </a:r>
            <a:r>
              <a:rPr lang="tr-TR" dirty="0"/>
              <a:t>__', '__</a:t>
            </a:r>
            <a:r>
              <a:rPr lang="tr-TR" dirty="0" err="1"/>
              <a:t>rmod</a:t>
            </a:r>
            <a:r>
              <a:rPr lang="tr-TR" dirty="0"/>
              <a:t>__', '__</a:t>
            </a:r>
            <a:r>
              <a:rPr lang="tr-TR" dirty="0" err="1"/>
              <a:t>rmul</a:t>
            </a:r>
            <a:r>
              <a:rPr lang="tr-TR" dirty="0"/>
              <a:t>__', '__</a:t>
            </a:r>
            <a:r>
              <a:rPr lang="tr-TR" dirty="0" err="1"/>
              <a:t>setattr</a:t>
            </a:r>
            <a:r>
              <a:rPr lang="tr-TR" dirty="0"/>
              <a:t>__', '__</a:t>
            </a:r>
            <a:r>
              <a:rPr lang="tr-TR" dirty="0" err="1"/>
              <a:t>sizeof</a:t>
            </a:r>
            <a:r>
              <a:rPr lang="tr-TR" dirty="0"/>
              <a:t>__', '__</a:t>
            </a:r>
            <a:r>
              <a:rPr lang="tr-TR" dirty="0" err="1"/>
              <a:t>str</a:t>
            </a:r>
            <a:r>
              <a:rPr lang="tr-TR" dirty="0"/>
              <a:t>__',</a:t>
            </a:r>
          </a:p>
          <a:p>
            <a:r>
              <a:rPr lang="tr-TR" dirty="0"/>
              <a:t>'__</a:t>
            </a:r>
            <a:r>
              <a:rPr lang="tr-TR" dirty="0" err="1"/>
              <a:t>subclasshook</a:t>
            </a:r>
            <a:r>
              <a:rPr lang="tr-TR" dirty="0"/>
              <a:t>__', '</a:t>
            </a:r>
            <a:r>
              <a:rPr lang="tr-TR" dirty="0" err="1"/>
              <a:t>capitalize</a:t>
            </a:r>
            <a:r>
              <a:rPr lang="tr-TR" dirty="0"/>
              <a:t>', '</a:t>
            </a:r>
            <a:r>
              <a:rPr lang="tr-TR" dirty="0" err="1"/>
              <a:t>center</a:t>
            </a:r>
            <a:r>
              <a:rPr lang="tr-TR" dirty="0"/>
              <a:t>', '</a:t>
            </a:r>
            <a:r>
              <a:rPr lang="tr-TR" dirty="0" err="1"/>
              <a:t>count</a:t>
            </a:r>
            <a:r>
              <a:rPr lang="tr-TR" dirty="0"/>
              <a:t>', '</a:t>
            </a:r>
            <a:r>
              <a:rPr lang="tr-TR" dirty="0" err="1"/>
              <a:t>encode</a:t>
            </a:r>
            <a:r>
              <a:rPr lang="tr-TR" dirty="0"/>
              <a:t>', '</a:t>
            </a:r>
            <a:r>
              <a:rPr lang="tr-TR" dirty="0" err="1"/>
              <a:t>endswith</a:t>
            </a:r>
            <a:r>
              <a:rPr lang="tr-TR" dirty="0"/>
              <a:t>',</a:t>
            </a:r>
          </a:p>
          <a:p>
            <a:r>
              <a:rPr lang="tr-TR" dirty="0"/>
              <a:t>'</a:t>
            </a:r>
            <a:r>
              <a:rPr lang="tr-TR" dirty="0" err="1"/>
              <a:t>expandtabs</a:t>
            </a:r>
            <a:r>
              <a:rPr lang="tr-TR" dirty="0"/>
              <a:t>', '</a:t>
            </a:r>
            <a:r>
              <a:rPr lang="tr-TR" dirty="0" err="1"/>
              <a:t>find</a:t>
            </a:r>
            <a:r>
              <a:rPr lang="tr-TR" dirty="0"/>
              <a:t>', 'format', '</a:t>
            </a:r>
            <a:r>
              <a:rPr lang="tr-TR" dirty="0" err="1"/>
              <a:t>format_map</a:t>
            </a:r>
            <a:r>
              <a:rPr lang="tr-TR" dirty="0"/>
              <a:t>', '</a:t>
            </a:r>
            <a:r>
              <a:rPr lang="tr-TR" dirty="0" err="1"/>
              <a:t>index</a:t>
            </a:r>
            <a:r>
              <a:rPr lang="tr-TR" dirty="0"/>
              <a:t>', '</a:t>
            </a:r>
            <a:r>
              <a:rPr lang="tr-TR" dirty="0" err="1"/>
              <a:t>isalnum</a:t>
            </a:r>
            <a:r>
              <a:rPr lang="tr-TR" dirty="0"/>
              <a:t>', '</a:t>
            </a:r>
            <a:r>
              <a:rPr lang="tr-TR" dirty="0" err="1"/>
              <a:t>isalpha</a:t>
            </a:r>
            <a:r>
              <a:rPr lang="tr-TR" dirty="0"/>
              <a:t>',</a:t>
            </a:r>
          </a:p>
          <a:p>
            <a:r>
              <a:rPr lang="tr-TR" dirty="0"/>
              <a:t>'</a:t>
            </a:r>
            <a:r>
              <a:rPr lang="tr-TR" dirty="0" err="1"/>
              <a:t>isdecimal</a:t>
            </a:r>
            <a:r>
              <a:rPr lang="tr-TR" dirty="0"/>
              <a:t>', '</a:t>
            </a:r>
            <a:r>
              <a:rPr lang="tr-TR" dirty="0" err="1"/>
              <a:t>isdigit</a:t>
            </a:r>
            <a:r>
              <a:rPr lang="tr-TR" dirty="0"/>
              <a:t>', '</a:t>
            </a:r>
            <a:r>
              <a:rPr lang="tr-TR" dirty="0" err="1"/>
              <a:t>isidentifier</a:t>
            </a:r>
            <a:r>
              <a:rPr lang="tr-TR" dirty="0"/>
              <a:t>', '</a:t>
            </a:r>
            <a:r>
              <a:rPr lang="tr-TR" dirty="0" err="1"/>
              <a:t>islower</a:t>
            </a:r>
            <a:r>
              <a:rPr lang="tr-TR" dirty="0"/>
              <a:t>', '</a:t>
            </a:r>
            <a:r>
              <a:rPr lang="tr-TR" dirty="0" err="1"/>
              <a:t>isnumeric</a:t>
            </a:r>
            <a:r>
              <a:rPr lang="tr-TR" dirty="0"/>
              <a:t>', '</a:t>
            </a:r>
            <a:r>
              <a:rPr lang="tr-TR" dirty="0" err="1"/>
              <a:t>isprintable</a:t>
            </a:r>
            <a:r>
              <a:rPr lang="tr-TR" dirty="0"/>
              <a:t>',</a:t>
            </a:r>
          </a:p>
          <a:p>
            <a:r>
              <a:rPr lang="tr-TR" dirty="0"/>
              <a:t>'</a:t>
            </a:r>
            <a:r>
              <a:rPr lang="tr-TR" dirty="0" err="1"/>
              <a:t>isspace</a:t>
            </a:r>
            <a:r>
              <a:rPr lang="tr-TR" dirty="0"/>
              <a:t>', '</a:t>
            </a:r>
            <a:r>
              <a:rPr lang="tr-TR" dirty="0" err="1"/>
              <a:t>istitle</a:t>
            </a:r>
            <a:r>
              <a:rPr lang="tr-TR" dirty="0"/>
              <a:t>', '</a:t>
            </a:r>
            <a:r>
              <a:rPr lang="tr-TR" dirty="0" err="1"/>
              <a:t>isupper</a:t>
            </a:r>
            <a:r>
              <a:rPr lang="tr-TR" dirty="0"/>
              <a:t>', '</a:t>
            </a:r>
            <a:r>
              <a:rPr lang="tr-TR" dirty="0" err="1"/>
              <a:t>join</a:t>
            </a:r>
            <a:r>
              <a:rPr lang="tr-TR" dirty="0"/>
              <a:t>', '</a:t>
            </a:r>
            <a:r>
              <a:rPr lang="tr-TR" dirty="0" err="1"/>
              <a:t>ljust</a:t>
            </a:r>
            <a:r>
              <a:rPr lang="tr-TR" dirty="0"/>
              <a:t>', '</a:t>
            </a:r>
            <a:r>
              <a:rPr lang="tr-TR" dirty="0" err="1"/>
              <a:t>lower</a:t>
            </a:r>
            <a:r>
              <a:rPr lang="tr-TR" dirty="0"/>
              <a:t>', '</a:t>
            </a:r>
            <a:r>
              <a:rPr lang="tr-TR" dirty="0" err="1"/>
              <a:t>lstrip</a:t>
            </a:r>
            <a:r>
              <a:rPr lang="tr-TR" dirty="0"/>
              <a:t>',</a:t>
            </a:r>
          </a:p>
          <a:p>
            <a:r>
              <a:rPr lang="tr-TR" dirty="0"/>
              <a:t>'</a:t>
            </a:r>
            <a:r>
              <a:rPr lang="tr-TR" dirty="0" err="1"/>
              <a:t>maketrans</a:t>
            </a:r>
            <a:r>
              <a:rPr lang="tr-TR" dirty="0"/>
              <a:t>', '</a:t>
            </a:r>
            <a:r>
              <a:rPr lang="tr-TR" dirty="0" err="1"/>
              <a:t>partition</a:t>
            </a:r>
            <a:r>
              <a:rPr lang="tr-TR" dirty="0"/>
              <a:t>', '</a:t>
            </a:r>
            <a:r>
              <a:rPr lang="tr-TR" dirty="0" err="1"/>
              <a:t>replace</a:t>
            </a:r>
            <a:r>
              <a:rPr lang="tr-TR" dirty="0"/>
              <a:t>', '</a:t>
            </a:r>
            <a:r>
              <a:rPr lang="tr-TR" dirty="0" err="1"/>
              <a:t>rfind</a:t>
            </a:r>
            <a:r>
              <a:rPr lang="tr-TR" dirty="0"/>
              <a:t>', '</a:t>
            </a:r>
            <a:r>
              <a:rPr lang="tr-TR" dirty="0" err="1"/>
              <a:t>rindex</a:t>
            </a:r>
            <a:r>
              <a:rPr lang="tr-TR" dirty="0"/>
              <a:t>', '</a:t>
            </a:r>
            <a:r>
              <a:rPr lang="tr-TR" dirty="0" err="1"/>
              <a:t>rjust</a:t>
            </a:r>
            <a:r>
              <a:rPr lang="tr-TR" dirty="0"/>
              <a:t>', '</a:t>
            </a:r>
            <a:r>
              <a:rPr lang="tr-TR" dirty="0" err="1"/>
              <a:t>rpartition</a:t>
            </a:r>
            <a:r>
              <a:rPr lang="tr-TR" dirty="0"/>
              <a:t>',</a:t>
            </a:r>
          </a:p>
          <a:p>
            <a:r>
              <a:rPr lang="tr-TR" dirty="0"/>
              <a:t>'</a:t>
            </a:r>
            <a:r>
              <a:rPr lang="tr-TR" dirty="0" err="1"/>
              <a:t>rsplit</a:t>
            </a:r>
            <a:r>
              <a:rPr lang="tr-TR" dirty="0"/>
              <a:t>', '</a:t>
            </a:r>
            <a:r>
              <a:rPr lang="tr-TR" dirty="0" err="1"/>
              <a:t>rstrip</a:t>
            </a:r>
            <a:r>
              <a:rPr lang="tr-TR" dirty="0"/>
              <a:t>', '</a:t>
            </a:r>
            <a:r>
              <a:rPr lang="tr-TR" dirty="0" err="1"/>
              <a:t>split</a:t>
            </a:r>
            <a:r>
              <a:rPr lang="tr-TR" dirty="0"/>
              <a:t>', '</a:t>
            </a:r>
            <a:r>
              <a:rPr lang="tr-TR" dirty="0" err="1"/>
              <a:t>splitlines</a:t>
            </a:r>
            <a:r>
              <a:rPr lang="tr-TR" dirty="0"/>
              <a:t>', '</a:t>
            </a:r>
            <a:r>
              <a:rPr lang="tr-TR" dirty="0" err="1"/>
              <a:t>startswith</a:t>
            </a:r>
            <a:r>
              <a:rPr lang="tr-TR" dirty="0"/>
              <a:t>', '</a:t>
            </a:r>
            <a:r>
              <a:rPr lang="tr-TR" dirty="0" err="1"/>
              <a:t>strip</a:t>
            </a:r>
            <a:r>
              <a:rPr lang="tr-TR" dirty="0"/>
              <a:t>', '</a:t>
            </a:r>
            <a:r>
              <a:rPr lang="tr-TR" dirty="0" err="1"/>
              <a:t>swapcase</a:t>
            </a:r>
            <a:r>
              <a:rPr lang="tr-TR" dirty="0"/>
              <a:t>',</a:t>
            </a:r>
          </a:p>
          <a:p>
            <a:r>
              <a:rPr lang="tr-TR" dirty="0"/>
              <a:t>'</a:t>
            </a:r>
            <a:r>
              <a:rPr lang="tr-TR" dirty="0" err="1"/>
              <a:t>title</a:t>
            </a:r>
            <a:r>
              <a:rPr lang="tr-TR" dirty="0"/>
              <a:t>', '</a:t>
            </a:r>
            <a:r>
              <a:rPr lang="tr-TR" dirty="0" err="1"/>
              <a:t>translate</a:t>
            </a:r>
            <a:r>
              <a:rPr lang="tr-TR" dirty="0"/>
              <a:t>', '</a:t>
            </a:r>
            <a:r>
              <a:rPr lang="tr-TR" dirty="0" err="1"/>
              <a:t>upper</a:t>
            </a:r>
            <a:r>
              <a:rPr lang="tr-TR" dirty="0"/>
              <a:t>', '</a:t>
            </a:r>
            <a:r>
              <a:rPr lang="tr-TR" dirty="0" err="1"/>
              <a:t>zfill</a:t>
            </a:r>
            <a:r>
              <a:rPr lang="tr-TR" dirty="0"/>
              <a:t>']</a:t>
            </a:r>
          </a:p>
        </p:txBody>
      </p:sp>
    </p:spTree>
    <p:extLst>
      <p:ext uri="{BB962C8B-B14F-4D97-AF65-F5344CB8AC3E}">
        <p14:creationId xmlns:p14="http://schemas.microsoft.com/office/powerpoint/2010/main" val="2786548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DİR() FONKSİYONU</a:t>
            </a:r>
            <a:endParaRPr lang="tr-TR" dirty="0"/>
          </a:p>
        </p:txBody>
      </p:sp>
      <p:sp>
        <p:nvSpPr>
          <p:cNvPr id="3" name="İçerik Yer Tutucusu 2"/>
          <p:cNvSpPr>
            <a:spLocks noGrp="1"/>
          </p:cNvSpPr>
          <p:nvPr>
            <p:ph idx="1"/>
          </p:nvPr>
        </p:nvSpPr>
        <p:spPr/>
        <p:txBody>
          <a:bodyPr>
            <a:normAutofit fontScale="77500" lnSpcReduction="20000"/>
          </a:bodyPr>
          <a:lstStyle/>
          <a:p>
            <a:r>
              <a:rPr lang="tr-TR" dirty="0"/>
              <a:t>İngilizcede ‘karakter </a:t>
            </a:r>
            <a:r>
              <a:rPr lang="tr-TR" dirty="0" err="1"/>
              <a:t>dizisi’nin</a:t>
            </a:r>
            <a:r>
              <a:rPr lang="tr-TR" dirty="0"/>
              <a:t> karşılığının </a:t>
            </a:r>
            <a:r>
              <a:rPr lang="tr-TR" dirty="0" err="1"/>
              <a:t>string</a:t>
            </a:r>
            <a:r>
              <a:rPr lang="tr-TR" dirty="0"/>
              <a:t>, bu kelimenin kısaltmasının da ‘</a:t>
            </a:r>
            <a:r>
              <a:rPr lang="tr-TR" dirty="0" err="1"/>
              <a:t>str</a:t>
            </a:r>
            <a:r>
              <a:rPr lang="tr-TR" dirty="0"/>
              <a:t>’ olduğunu hatırlıyor olmalısınız. İşte </a:t>
            </a:r>
            <a:r>
              <a:rPr lang="tr-TR" dirty="0" err="1"/>
              <a:t>dir</a:t>
            </a:r>
            <a:r>
              <a:rPr lang="tr-TR" dirty="0"/>
              <a:t>() fonksiyonuna parametre olarak bu ‘</a:t>
            </a:r>
            <a:r>
              <a:rPr lang="tr-TR" dirty="0" err="1"/>
              <a:t>str</a:t>
            </a:r>
            <a:r>
              <a:rPr lang="tr-TR" dirty="0"/>
              <a:t>’ kelimesini verdiğimizde, </a:t>
            </a:r>
            <a:r>
              <a:rPr lang="tr-TR" dirty="0" err="1"/>
              <a:t>Python</a:t>
            </a:r>
            <a:r>
              <a:rPr lang="tr-TR" dirty="0"/>
              <a:t> bize karakter dizilerinin bütün metotlarını listeliyor.</a:t>
            </a:r>
          </a:p>
          <a:p>
            <a:endParaRPr lang="tr-TR" dirty="0"/>
          </a:p>
          <a:p>
            <a:r>
              <a:rPr lang="tr-TR" dirty="0"/>
              <a:t>Karakter dizileri dışında, şimdiye kadar öğrendiğimiz başka bir veri tipi de sayılar. Biz </a:t>
            </a:r>
            <a:r>
              <a:rPr lang="tr-TR" dirty="0" err="1"/>
              <a:t>Python’da</a:t>
            </a:r>
            <a:r>
              <a:rPr lang="tr-TR" dirty="0"/>
              <a:t> sayıların tam sayılar (</a:t>
            </a:r>
            <a:r>
              <a:rPr lang="tr-TR" dirty="0" err="1"/>
              <a:t>integer</a:t>
            </a:r>
            <a:r>
              <a:rPr lang="tr-TR" dirty="0"/>
              <a:t>), kayan noktalı sayılar (</a:t>
            </a:r>
            <a:r>
              <a:rPr lang="tr-TR" dirty="0" err="1"/>
              <a:t>float</a:t>
            </a:r>
            <a:r>
              <a:rPr lang="tr-TR" dirty="0"/>
              <a:t>) ve karmaşık sayılar (</a:t>
            </a:r>
            <a:r>
              <a:rPr lang="tr-TR" dirty="0" err="1"/>
              <a:t>complex</a:t>
            </a:r>
            <a:r>
              <a:rPr lang="tr-TR" dirty="0"/>
              <a:t>) olarak üçe ayrıldığını da biliyoruz. Örnek olması açısından </a:t>
            </a:r>
            <a:r>
              <a:rPr lang="tr-TR" dirty="0" err="1"/>
              <a:t>dir</a:t>
            </a:r>
            <a:r>
              <a:rPr lang="tr-TR" dirty="0"/>
              <a:t>() fonksiyonunu bir de sırasıyla, tam sayılar, kayan noktalı sayılar ve karmaşık sayılar üzerinde de uygulayalım:</a:t>
            </a:r>
          </a:p>
          <a:p>
            <a:endParaRPr lang="tr-TR" dirty="0"/>
          </a:p>
          <a:p>
            <a:r>
              <a:rPr lang="tr-TR" dirty="0"/>
              <a:t>&gt;&gt;&gt; </a:t>
            </a:r>
            <a:r>
              <a:rPr lang="tr-TR" dirty="0" err="1"/>
              <a:t>dir</a:t>
            </a:r>
            <a:r>
              <a:rPr lang="tr-TR" dirty="0"/>
              <a:t>(</a:t>
            </a:r>
            <a:r>
              <a:rPr lang="tr-TR" dirty="0" err="1"/>
              <a:t>int</a:t>
            </a:r>
            <a:r>
              <a:rPr lang="tr-TR" dirty="0"/>
              <a:t>)</a:t>
            </a:r>
          </a:p>
          <a:p>
            <a:endParaRPr lang="tr-TR" dirty="0"/>
          </a:p>
          <a:p>
            <a:r>
              <a:rPr lang="tr-TR" dirty="0"/>
              <a:t>&gt;&gt;&gt; </a:t>
            </a:r>
            <a:r>
              <a:rPr lang="tr-TR" dirty="0" err="1"/>
              <a:t>dir</a:t>
            </a:r>
            <a:r>
              <a:rPr lang="tr-TR" dirty="0"/>
              <a:t>(</a:t>
            </a:r>
            <a:r>
              <a:rPr lang="tr-TR" dirty="0" err="1"/>
              <a:t>float</a:t>
            </a:r>
            <a:r>
              <a:rPr lang="tr-TR" dirty="0"/>
              <a:t>)</a:t>
            </a:r>
          </a:p>
          <a:p>
            <a:endParaRPr lang="tr-TR" dirty="0"/>
          </a:p>
          <a:p>
            <a:r>
              <a:rPr lang="tr-TR" dirty="0"/>
              <a:t>&gt;&gt;&gt; </a:t>
            </a:r>
            <a:r>
              <a:rPr lang="tr-TR" dirty="0" err="1"/>
              <a:t>dir</a:t>
            </a:r>
            <a:r>
              <a:rPr lang="tr-TR" dirty="0"/>
              <a:t>(</a:t>
            </a:r>
            <a:r>
              <a:rPr lang="tr-TR" dirty="0" err="1"/>
              <a:t>complex</a:t>
            </a:r>
            <a:r>
              <a:rPr lang="tr-TR" dirty="0"/>
              <a:t>)</a:t>
            </a:r>
          </a:p>
        </p:txBody>
      </p:sp>
    </p:spTree>
    <p:extLst>
      <p:ext uri="{BB962C8B-B14F-4D97-AF65-F5344CB8AC3E}">
        <p14:creationId xmlns:p14="http://schemas.microsoft.com/office/powerpoint/2010/main" val="2048001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DİR() FONKSİYONU</a:t>
            </a:r>
            <a:endParaRPr lang="tr-TR" dirty="0"/>
          </a:p>
        </p:txBody>
      </p:sp>
      <p:sp>
        <p:nvSpPr>
          <p:cNvPr id="3" name="İçerik Yer Tutucusu 2"/>
          <p:cNvSpPr>
            <a:spLocks noGrp="1"/>
          </p:cNvSpPr>
          <p:nvPr>
            <p:ph idx="1"/>
          </p:nvPr>
        </p:nvSpPr>
        <p:spPr/>
        <p:txBody>
          <a:bodyPr>
            <a:normAutofit fontScale="77500" lnSpcReduction="20000"/>
          </a:bodyPr>
          <a:lstStyle/>
          <a:p>
            <a:r>
              <a:rPr lang="tr-TR" dirty="0"/>
              <a:t>İngilizcede ‘karakter </a:t>
            </a:r>
            <a:r>
              <a:rPr lang="tr-TR" dirty="0" err="1"/>
              <a:t>dizisi’nin</a:t>
            </a:r>
            <a:r>
              <a:rPr lang="tr-TR" dirty="0"/>
              <a:t> karşılığının </a:t>
            </a:r>
            <a:r>
              <a:rPr lang="tr-TR" dirty="0" err="1"/>
              <a:t>string</a:t>
            </a:r>
            <a:r>
              <a:rPr lang="tr-TR" dirty="0"/>
              <a:t>, bu kelimenin kısaltmasının da ‘</a:t>
            </a:r>
            <a:r>
              <a:rPr lang="tr-TR" dirty="0" err="1"/>
              <a:t>str</a:t>
            </a:r>
            <a:r>
              <a:rPr lang="tr-TR" dirty="0"/>
              <a:t>’ olduğunu hatırlıyor olmalısınız. İşte </a:t>
            </a:r>
            <a:r>
              <a:rPr lang="tr-TR" dirty="0" err="1"/>
              <a:t>dir</a:t>
            </a:r>
            <a:r>
              <a:rPr lang="tr-TR" dirty="0"/>
              <a:t>() fonksiyonuna parametre olarak bu ‘</a:t>
            </a:r>
            <a:r>
              <a:rPr lang="tr-TR" dirty="0" err="1"/>
              <a:t>str</a:t>
            </a:r>
            <a:r>
              <a:rPr lang="tr-TR" dirty="0"/>
              <a:t>’ kelimesini verdiğimizde, </a:t>
            </a:r>
            <a:r>
              <a:rPr lang="tr-TR" dirty="0" err="1"/>
              <a:t>Python</a:t>
            </a:r>
            <a:r>
              <a:rPr lang="tr-TR" dirty="0"/>
              <a:t> bize karakter dizilerinin bütün metotlarını listeliyor.</a:t>
            </a:r>
          </a:p>
          <a:p>
            <a:endParaRPr lang="tr-TR" dirty="0"/>
          </a:p>
          <a:p>
            <a:r>
              <a:rPr lang="tr-TR" dirty="0"/>
              <a:t>Karakter dizileri dışında, şimdiye kadar öğrendiğimiz başka bir veri tipi de sayılar. Biz </a:t>
            </a:r>
            <a:r>
              <a:rPr lang="tr-TR" dirty="0" err="1"/>
              <a:t>Python’da</a:t>
            </a:r>
            <a:r>
              <a:rPr lang="tr-TR" dirty="0"/>
              <a:t> sayıların tam sayılar (</a:t>
            </a:r>
            <a:r>
              <a:rPr lang="tr-TR" dirty="0" err="1"/>
              <a:t>integer</a:t>
            </a:r>
            <a:r>
              <a:rPr lang="tr-TR" dirty="0"/>
              <a:t>), kayan noktalı sayılar (</a:t>
            </a:r>
            <a:r>
              <a:rPr lang="tr-TR" dirty="0" err="1"/>
              <a:t>float</a:t>
            </a:r>
            <a:r>
              <a:rPr lang="tr-TR" dirty="0"/>
              <a:t>) ve karmaşık sayılar (</a:t>
            </a:r>
            <a:r>
              <a:rPr lang="tr-TR" dirty="0" err="1"/>
              <a:t>complex</a:t>
            </a:r>
            <a:r>
              <a:rPr lang="tr-TR" dirty="0"/>
              <a:t>) olarak üçe ayrıldığını da biliyoruz. Örnek olması açısından </a:t>
            </a:r>
            <a:r>
              <a:rPr lang="tr-TR" dirty="0" err="1"/>
              <a:t>dir</a:t>
            </a:r>
            <a:r>
              <a:rPr lang="tr-TR" dirty="0"/>
              <a:t>() fonksiyonunu bir de sırasıyla, tam sayılar, kayan noktalı sayılar ve karmaşık sayılar üzerinde de uygulayalım:</a:t>
            </a:r>
          </a:p>
          <a:p>
            <a:endParaRPr lang="tr-TR" dirty="0"/>
          </a:p>
          <a:p>
            <a:r>
              <a:rPr lang="tr-TR" dirty="0"/>
              <a:t>&gt;&gt;&gt; </a:t>
            </a:r>
            <a:r>
              <a:rPr lang="tr-TR" dirty="0" err="1"/>
              <a:t>dir</a:t>
            </a:r>
            <a:r>
              <a:rPr lang="tr-TR" dirty="0"/>
              <a:t>(</a:t>
            </a:r>
            <a:r>
              <a:rPr lang="tr-TR" dirty="0" err="1"/>
              <a:t>int</a:t>
            </a:r>
            <a:r>
              <a:rPr lang="tr-TR" dirty="0"/>
              <a:t>)</a:t>
            </a:r>
          </a:p>
          <a:p>
            <a:endParaRPr lang="tr-TR" dirty="0"/>
          </a:p>
          <a:p>
            <a:r>
              <a:rPr lang="tr-TR" dirty="0"/>
              <a:t>&gt;&gt;&gt; </a:t>
            </a:r>
            <a:r>
              <a:rPr lang="tr-TR" dirty="0" err="1"/>
              <a:t>dir</a:t>
            </a:r>
            <a:r>
              <a:rPr lang="tr-TR" dirty="0"/>
              <a:t>(</a:t>
            </a:r>
            <a:r>
              <a:rPr lang="tr-TR" dirty="0" err="1"/>
              <a:t>float</a:t>
            </a:r>
            <a:r>
              <a:rPr lang="tr-TR" dirty="0"/>
              <a:t>)</a:t>
            </a:r>
          </a:p>
          <a:p>
            <a:endParaRPr lang="tr-TR" dirty="0"/>
          </a:p>
          <a:p>
            <a:r>
              <a:rPr lang="tr-TR" dirty="0"/>
              <a:t>&gt;&gt;&gt; </a:t>
            </a:r>
            <a:r>
              <a:rPr lang="tr-TR" dirty="0" err="1"/>
              <a:t>dir</a:t>
            </a:r>
            <a:r>
              <a:rPr lang="tr-TR" dirty="0"/>
              <a:t>(</a:t>
            </a:r>
            <a:r>
              <a:rPr lang="tr-TR" dirty="0" err="1"/>
              <a:t>complex</a:t>
            </a:r>
            <a:r>
              <a:rPr lang="tr-TR" dirty="0"/>
              <a:t>)</a:t>
            </a:r>
          </a:p>
        </p:txBody>
      </p:sp>
    </p:spTree>
    <p:extLst>
      <p:ext uri="{BB962C8B-B14F-4D97-AF65-F5344CB8AC3E}">
        <p14:creationId xmlns:p14="http://schemas.microsoft.com/office/powerpoint/2010/main" val="2690497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ENUMERATE() FONKSİYONU</a:t>
            </a:r>
            <a:endParaRPr lang="tr-TR" dirty="0"/>
          </a:p>
        </p:txBody>
      </p:sp>
      <p:sp>
        <p:nvSpPr>
          <p:cNvPr id="3" name="İçerik Yer Tutucusu 2"/>
          <p:cNvSpPr>
            <a:spLocks noGrp="1"/>
          </p:cNvSpPr>
          <p:nvPr>
            <p:ph idx="1"/>
          </p:nvPr>
        </p:nvSpPr>
        <p:spPr/>
        <p:txBody>
          <a:bodyPr/>
          <a:lstStyle/>
          <a:p>
            <a:r>
              <a:rPr lang="tr-TR" dirty="0" smtClean="0"/>
              <a:t>Eğer </a:t>
            </a:r>
            <a:r>
              <a:rPr lang="tr-TR" dirty="0"/>
              <a:t>yazdığınız bir programda numaralandırmaya ilişkin işlemler yapmanız gerekiyorsa </a:t>
            </a:r>
            <a:r>
              <a:rPr lang="tr-TR" dirty="0" err="1"/>
              <a:t>Python’ın</a:t>
            </a:r>
            <a:r>
              <a:rPr lang="tr-TR" dirty="0"/>
              <a:t> size sunduğu çok özel bir fonksiyondan yararlanabilirsiniz. Bu fonksiyonun adı </a:t>
            </a:r>
            <a:r>
              <a:rPr lang="tr-TR" dirty="0" err="1"/>
              <a:t>enumerate</a:t>
            </a:r>
            <a:r>
              <a:rPr lang="tr-TR" dirty="0"/>
              <a:t>().</a:t>
            </a:r>
          </a:p>
          <a:p>
            <a:endParaRPr lang="tr-TR" dirty="0"/>
          </a:p>
          <a:p>
            <a:r>
              <a:rPr lang="tr-TR" dirty="0"/>
              <a:t>Gelelim bu fonksiyonun nasıl kullanılacağına… Önce şöyle bir deneme yapalım:</a:t>
            </a:r>
          </a:p>
          <a:p>
            <a:endParaRPr lang="tr-TR" dirty="0"/>
          </a:p>
          <a:p>
            <a:r>
              <a:rPr lang="tr-TR" dirty="0"/>
              <a:t>&gt;&gt;&gt; </a:t>
            </a:r>
            <a:r>
              <a:rPr lang="tr-TR" dirty="0" err="1"/>
              <a:t>enumerate</a:t>
            </a:r>
            <a:r>
              <a:rPr lang="tr-TR" dirty="0" smtClean="0"/>
              <a:t>(</a:t>
            </a:r>
            <a:r>
              <a:rPr lang="tr-TR" dirty="0"/>
              <a:t>"</a:t>
            </a:r>
            <a:r>
              <a:rPr lang="tr-TR" dirty="0" err="1" smtClean="0"/>
              <a:t>istanbul</a:t>
            </a:r>
            <a:r>
              <a:rPr lang="tr-TR" dirty="0" smtClean="0"/>
              <a:t>")</a:t>
            </a:r>
            <a:endParaRPr lang="tr-TR" dirty="0"/>
          </a:p>
          <a:p>
            <a:endParaRPr lang="tr-TR" dirty="0"/>
          </a:p>
          <a:p>
            <a:r>
              <a:rPr lang="tr-TR" dirty="0"/>
              <a:t>&lt;</a:t>
            </a:r>
            <a:r>
              <a:rPr lang="tr-TR" dirty="0" err="1"/>
              <a:t>enumerate</a:t>
            </a:r>
            <a:r>
              <a:rPr lang="tr-TR" dirty="0"/>
              <a:t> </a:t>
            </a:r>
            <a:r>
              <a:rPr lang="tr-TR" dirty="0" err="1"/>
              <a:t>object</a:t>
            </a:r>
            <a:r>
              <a:rPr lang="tr-TR" dirty="0"/>
              <a:t> at 0x00E3BC88&gt;</a:t>
            </a:r>
          </a:p>
        </p:txBody>
      </p:sp>
    </p:spTree>
    <p:extLst>
      <p:ext uri="{BB962C8B-B14F-4D97-AF65-F5344CB8AC3E}">
        <p14:creationId xmlns:p14="http://schemas.microsoft.com/office/powerpoint/2010/main" val="1120958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ENUMERATE() FONKSİYONU</a:t>
            </a:r>
          </a:p>
        </p:txBody>
      </p:sp>
      <p:sp>
        <p:nvSpPr>
          <p:cNvPr id="3" name="İçerik Yer Tutucusu 2"/>
          <p:cNvSpPr>
            <a:spLocks noGrp="1"/>
          </p:cNvSpPr>
          <p:nvPr>
            <p:ph idx="1"/>
          </p:nvPr>
        </p:nvSpPr>
        <p:spPr/>
        <p:txBody>
          <a:bodyPr/>
          <a:lstStyle/>
          <a:p>
            <a:r>
              <a:rPr lang="tr-TR" dirty="0"/>
              <a:t>&gt;&gt;&gt; </a:t>
            </a:r>
            <a:r>
              <a:rPr lang="tr-TR" dirty="0" err="1"/>
              <a:t>print</a:t>
            </a:r>
            <a:r>
              <a:rPr lang="tr-TR" dirty="0"/>
              <a:t>(*</a:t>
            </a:r>
            <a:r>
              <a:rPr lang="tr-TR" dirty="0" err="1" smtClean="0"/>
              <a:t>enumerate</a:t>
            </a:r>
            <a:r>
              <a:rPr lang="tr-TR" dirty="0" smtClean="0"/>
              <a:t>(</a:t>
            </a:r>
            <a:r>
              <a:rPr lang="tr-TR" dirty="0"/>
              <a:t>"</a:t>
            </a:r>
            <a:r>
              <a:rPr lang="tr-TR" dirty="0" err="1" smtClean="0"/>
              <a:t>istanbul</a:t>
            </a:r>
            <a:r>
              <a:rPr lang="tr-TR" dirty="0" smtClean="0"/>
              <a:t>"))</a:t>
            </a:r>
            <a:endParaRPr lang="tr-TR" dirty="0"/>
          </a:p>
          <a:p>
            <a:r>
              <a:rPr lang="tr-TR" dirty="0"/>
              <a:t>Burada şu çıktıyı aldık:</a:t>
            </a:r>
          </a:p>
          <a:p>
            <a:endParaRPr lang="tr-TR" dirty="0"/>
          </a:p>
          <a:p>
            <a:r>
              <a:rPr lang="tr-TR" dirty="0"/>
              <a:t>(0, 'i') (1, 's') (2, 't') (3, </a:t>
            </a:r>
            <a:r>
              <a:rPr lang="tr-TR" dirty="0" smtClean="0"/>
              <a:t>‘a') </a:t>
            </a:r>
            <a:r>
              <a:rPr lang="tr-TR" dirty="0"/>
              <a:t>(4, </a:t>
            </a:r>
            <a:r>
              <a:rPr lang="tr-TR" dirty="0" smtClean="0"/>
              <a:t>‘n') </a:t>
            </a:r>
            <a:r>
              <a:rPr lang="tr-TR" dirty="0"/>
              <a:t>(5, </a:t>
            </a:r>
            <a:r>
              <a:rPr lang="tr-TR" dirty="0" smtClean="0"/>
              <a:t>‘b') </a:t>
            </a:r>
            <a:r>
              <a:rPr lang="tr-TR" dirty="0"/>
              <a:t>(6, </a:t>
            </a:r>
            <a:r>
              <a:rPr lang="tr-TR" dirty="0" smtClean="0"/>
              <a:t>‘u')</a:t>
            </a:r>
            <a:r>
              <a:rPr lang="tr-TR" dirty="0"/>
              <a:t> </a:t>
            </a:r>
            <a:r>
              <a:rPr lang="tr-TR" dirty="0" smtClean="0"/>
              <a:t>(7, ‘l')</a:t>
            </a:r>
            <a:endParaRPr lang="tr-TR" dirty="0"/>
          </a:p>
          <a:p>
            <a:r>
              <a:rPr lang="tr-TR" dirty="0" err="1"/>
              <a:t>Enumerate</a:t>
            </a:r>
            <a:r>
              <a:rPr lang="tr-TR" dirty="0"/>
              <a:t> kelimesi İngilizcede ‘numaralamak, numaralandırmak’ gibi anlamlara gelir. Dolayısıyla </a:t>
            </a:r>
            <a:r>
              <a:rPr lang="tr-TR" dirty="0" err="1"/>
              <a:t>enumerate</a:t>
            </a:r>
            <a:r>
              <a:rPr lang="tr-TR" dirty="0"/>
              <a:t>() fonksiyonu, kendisine parametre olarak verilen değer hakkında bize iki farklı bilgi verir: Bir öğe ve bu öğeye ait bir sıra numarası. Yukarıdaki çıktıda gördüğünüz şey de işte her bir öğenin kendisi ve o öğeye ait bir sıra numarasıdır.</a:t>
            </a:r>
          </a:p>
        </p:txBody>
      </p:sp>
    </p:spTree>
    <p:extLst>
      <p:ext uri="{BB962C8B-B14F-4D97-AF65-F5344CB8AC3E}">
        <p14:creationId xmlns:p14="http://schemas.microsoft.com/office/powerpoint/2010/main" val="1994641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ENUMERATE() FONKSİYONU</a:t>
            </a:r>
          </a:p>
        </p:txBody>
      </p:sp>
      <p:sp>
        <p:nvSpPr>
          <p:cNvPr id="3" name="İçerik Yer Tutucusu 2"/>
          <p:cNvSpPr>
            <a:spLocks noGrp="1"/>
          </p:cNvSpPr>
          <p:nvPr>
            <p:ph idx="1"/>
          </p:nvPr>
        </p:nvSpPr>
        <p:spPr/>
        <p:txBody>
          <a:bodyPr>
            <a:normAutofit fontScale="40000" lnSpcReduction="20000"/>
          </a:bodyPr>
          <a:lstStyle/>
          <a:p>
            <a:r>
              <a:rPr lang="tr-TR" dirty="0"/>
              <a:t>Yukarıdaki çıktıyı daha iyi anlayabilmek için bir </a:t>
            </a:r>
            <a:r>
              <a:rPr lang="tr-TR" dirty="0" err="1"/>
              <a:t>for</a:t>
            </a:r>
            <a:r>
              <a:rPr lang="tr-TR" dirty="0"/>
              <a:t> döngüsü kullanmak daha açıklayıcı olabilir:</a:t>
            </a:r>
          </a:p>
          <a:p>
            <a:endParaRPr lang="tr-TR" dirty="0"/>
          </a:p>
          <a:p>
            <a:r>
              <a:rPr lang="tr-TR" dirty="0"/>
              <a:t>&gt;&gt;&gt; </a:t>
            </a:r>
            <a:r>
              <a:rPr lang="tr-TR" dirty="0" err="1"/>
              <a:t>for</a:t>
            </a:r>
            <a:r>
              <a:rPr lang="tr-TR" dirty="0"/>
              <a:t> i in </a:t>
            </a:r>
            <a:r>
              <a:rPr lang="tr-TR" dirty="0" err="1"/>
              <a:t>enumerate</a:t>
            </a:r>
            <a:r>
              <a:rPr lang="tr-TR" dirty="0"/>
              <a:t>("</a:t>
            </a:r>
            <a:r>
              <a:rPr lang="tr-TR" dirty="0" err="1" smtClean="0"/>
              <a:t>istanbul</a:t>
            </a:r>
            <a:r>
              <a:rPr lang="tr-TR" dirty="0" smtClean="0"/>
              <a:t>"):</a:t>
            </a:r>
            <a:endParaRPr lang="tr-TR" dirty="0"/>
          </a:p>
          <a:p>
            <a:r>
              <a:rPr lang="tr-TR" dirty="0"/>
              <a:t>...     </a:t>
            </a:r>
            <a:r>
              <a:rPr lang="tr-TR" dirty="0" err="1"/>
              <a:t>print</a:t>
            </a:r>
            <a:r>
              <a:rPr lang="tr-TR" dirty="0"/>
              <a:t>(i)</a:t>
            </a:r>
          </a:p>
          <a:p>
            <a:r>
              <a:rPr lang="tr-TR" dirty="0"/>
              <a:t>...</a:t>
            </a:r>
          </a:p>
          <a:p>
            <a:r>
              <a:rPr lang="tr-TR" dirty="0"/>
              <a:t>(0, 'i')</a:t>
            </a:r>
          </a:p>
          <a:p>
            <a:r>
              <a:rPr lang="tr-TR" dirty="0"/>
              <a:t>(1, 's')</a:t>
            </a:r>
          </a:p>
          <a:p>
            <a:r>
              <a:rPr lang="tr-TR" dirty="0"/>
              <a:t>(2, 't')</a:t>
            </a:r>
          </a:p>
          <a:p>
            <a:r>
              <a:rPr lang="tr-TR" dirty="0"/>
              <a:t>(3, </a:t>
            </a:r>
            <a:r>
              <a:rPr lang="tr-TR" dirty="0" smtClean="0"/>
              <a:t>‘a')</a:t>
            </a:r>
            <a:endParaRPr lang="tr-TR" dirty="0"/>
          </a:p>
          <a:p>
            <a:r>
              <a:rPr lang="tr-TR" dirty="0"/>
              <a:t>(4, </a:t>
            </a:r>
            <a:r>
              <a:rPr lang="tr-TR" dirty="0" smtClean="0"/>
              <a:t>‘n')</a:t>
            </a:r>
            <a:endParaRPr lang="tr-TR" dirty="0"/>
          </a:p>
          <a:p>
            <a:r>
              <a:rPr lang="tr-TR" dirty="0"/>
              <a:t>(5, </a:t>
            </a:r>
            <a:r>
              <a:rPr lang="tr-TR" dirty="0" smtClean="0"/>
              <a:t>‘b')</a:t>
            </a:r>
            <a:endParaRPr lang="tr-TR" dirty="0"/>
          </a:p>
          <a:p>
            <a:r>
              <a:rPr lang="tr-TR" dirty="0"/>
              <a:t>(6, </a:t>
            </a:r>
            <a:r>
              <a:rPr lang="tr-TR" dirty="0" smtClean="0"/>
              <a:t>‘u')</a:t>
            </a:r>
          </a:p>
          <a:p>
            <a:r>
              <a:rPr lang="tr-TR" dirty="0" smtClean="0"/>
              <a:t>(7, ‘l')</a:t>
            </a:r>
            <a:endParaRPr lang="tr-TR" dirty="0"/>
          </a:p>
          <a:p>
            <a:endParaRPr lang="tr-TR" dirty="0"/>
          </a:p>
          <a:p>
            <a:r>
              <a:rPr lang="tr-TR" dirty="0"/>
              <a:t>Gördüğünüz gibi, gerçekten de bu fonksiyon bize bir öğe (mesela ‘i’ harfi) ve bu öğeye ait bir sıra numarası (mesela 0) veriyor.</a:t>
            </a:r>
          </a:p>
        </p:txBody>
      </p:sp>
    </p:spTree>
    <p:extLst>
      <p:ext uri="{BB962C8B-B14F-4D97-AF65-F5344CB8AC3E}">
        <p14:creationId xmlns:p14="http://schemas.microsoft.com/office/powerpoint/2010/main" val="1010268484"/>
      </p:ext>
    </p:extLst>
  </p:cSld>
  <p:clrMapOvr>
    <a:masterClrMapping/>
  </p:clrMapOvr>
</p:sld>
</file>

<file path=ppt/theme/theme1.xml><?xml version="1.0" encoding="utf-8"?>
<a:theme xmlns:a="http://schemas.openxmlformats.org/drawingml/2006/main" name="Geçmişe bakış">
  <a:themeElements>
    <a:clrScheme name="Geçmişe bakış">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TotalTime>
  <Words>1518</Words>
  <Application>Microsoft Office PowerPoint</Application>
  <PresentationFormat>Geniş ekran</PresentationFormat>
  <Paragraphs>166</Paragraphs>
  <Slides>22</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22</vt:i4>
      </vt:variant>
    </vt:vector>
  </HeadingPairs>
  <TitlesOfParts>
    <vt:vector size="26" baseType="lpstr">
      <vt:lpstr>Arial</vt:lpstr>
      <vt:lpstr>Calibri</vt:lpstr>
      <vt:lpstr>Calibri Light</vt:lpstr>
      <vt:lpstr>Geçmişe bakış</vt:lpstr>
      <vt:lpstr> PYTHON HAFTA 10 </vt:lpstr>
      <vt:lpstr>İÇİNDEKİLER </vt:lpstr>
      <vt:lpstr>ÜÇ ÖNEMLİ FONKSİYON</vt:lpstr>
      <vt:lpstr>dir() FONKSİYONU</vt:lpstr>
      <vt:lpstr>DİR() FONKSİYONU</vt:lpstr>
      <vt:lpstr>DİR() FONKSİYONU</vt:lpstr>
      <vt:lpstr>ENUMERATE() FONKSİYONU</vt:lpstr>
      <vt:lpstr>ENUMERATE() FONKSİYONU</vt:lpstr>
      <vt:lpstr>ENUMERATE() FONKSİYONU</vt:lpstr>
      <vt:lpstr>ENUMERATE() FONKSİYONU</vt:lpstr>
      <vt:lpstr>Help () fonksiyonu</vt:lpstr>
      <vt:lpstr>Help () fonksiyonu</vt:lpstr>
      <vt:lpstr>Help() fonksiyonu</vt:lpstr>
      <vt:lpstr>Help () fonksiyonu</vt:lpstr>
      <vt:lpstr>Help () fonksiyonu</vt:lpstr>
      <vt:lpstr>NOTLAR </vt:lpstr>
      <vt:lpstr>NOTLAR </vt:lpstr>
      <vt:lpstr>NOTLAR </vt:lpstr>
      <vt:lpstr>NOTLAR </vt:lpstr>
      <vt:lpstr>NOTLAR </vt:lpstr>
      <vt:lpstr>NOTLAR </vt:lpstr>
      <vt:lpstr>NOTLAR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PYTHON HAFTA 10 </dc:title>
  <dc:creator>mervan başçı</dc:creator>
  <cp:lastModifiedBy>mervan başçı</cp:lastModifiedBy>
  <cp:revision>5</cp:revision>
  <dcterms:created xsi:type="dcterms:W3CDTF">2020-09-10T16:32:37Z</dcterms:created>
  <dcterms:modified xsi:type="dcterms:W3CDTF">2020-09-10T17:06:29Z</dcterms:modified>
</cp:coreProperties>
</file>