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8" r:id="rId3"/>
    <p:sldId id="275" r:id="rId4"/>
    <p:sldId id="276"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26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7C9C53EA-E937-4EAD-B705-20FD5FBD925A}" type="datetimeFigureOut">
              <a:rPr lang="tr-TR" smtClean="0"/>
              <a:t>9.09.2020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F43999-8BEA-4B09-AD83-60E5D6BB066F}"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354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C9C53EA-E937-4EAD-B705-20FD5FBD925A}" type="datetimeFigureOut">
              <a:rPr lang="tr-TR" smtClean="0"/>
              <a:t>9.09.2020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F43999-8BEA-4B09-AD83-60E5D6BB066F}" type="slidenum">
              <a:rPr lang="tr-TR" smtClean="0"/>
              <a:t>‹#›</a:t>
            </a:fld>
            <a:endParaRPr lang="tr-TR"/>
          </a:p>
        </p:txBody>
      </p:sp>
    </p:spTree>
    <p:extLst>
      <p:ext uri="{BB962C8B-B14F-4D97-AF65-F5344CB8AC3E}">
        <p14:creationId xmlns:p14="http://schemas.microsoft.com/office/powerpoint/2010/main" val="375892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C9C53EA-E937-4EAD-B705-20FD5FBD925A}" type="datetimeFigureOut">
              <a:rPr lang="tr-TR" smtClean="0"/>
              <a:t>9.09.2020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F43999-8BEA-4B09-AD83-60E5D6BB066F}" type="slidenum">
              <a:rPr lang="tr-TR" smtClean="0"/>
              <a:t>‹#›</a:t>
            </a:fld>
            <a:endParaRPr lang="tr-TR"/>
          </a:p>
        </p:txBody>
      </p:sp>
    </p:spTree>
    <p:extLst>
      <p:ext uri="{BB962C8B-B14F-4D97-AF65-F5344CB8AC3E}">
        <p14:creationId xmlns:p14="http://schemas.microsoft.com/office/powerpoint/2010/main" val="3192294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C9C53EA-E937-4EAD-B705-20FD5FBD925A}" type="datetimeFigureOut">
              <a:rPr lang="tr-TR" smtClean="0"/>
              <a:t>9.09.2020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F43999-8BEA-4B09-AD83-60E5D6BB066F}" type="slidenum">
              <a:rPr lang="tr-TR" smtClean="0"/>
              <a:t>‹#›</a:t>
            </a:fld>
            <a:endParaRPr lang="tr-TR"/>
          </a:p>
        </p:txBody>
      </p:sp>
    </p:spTree>
    <p:extLst>
      <p:ext uri="{BB962C8B-B14F-4D97-AF65-F5344CB8AC3E}">
        <p14:creationId xmlns:p14="http://schemas.microsoft.com/office/powerpoint/2010/main" val="2291383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C9C53EA-E937-4EAD-B705-20FD5FBD925A}" type="datetimeFigureOut">
              <a:rPr lang="tr-TR" smtClean="0"/>
              <a:t>9.09.2020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F43999-8BEA-4B09-AD83-60E5D6BB066F}"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129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7C9C53EA-E937-4EAD-B705-20FD5FBD925A}" type="datetimeFigureOut">
              <a:rPr lang="tr-TR" smtClean="0"/>
              <a:t>9.09.2020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F43999-8BEA-4B09-AD83-60E5D6BB066F}" type="slidenum">
              <a:rPr lang="tr-TR" smtClean="0"/>
              <a:t>‹#›</a:t>
            </a:fld>
            <a:endParaRPr lang="tr-TR"/>
          </a:p>
        </p:txBody>
      </p:sp>
    </p:spTree>
    <p:extLst>
      <p:ext uri="{BB962C8B-B14F-4D97-AF65-F5344CB8AC3E}">
        <p14:creationId xmlns:p14="http://schemas.microsoft.com/office/powerpoint/2010/main" val="3383705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097280" y="2582334"/>
            <a:ext cx="4937760" cy="3378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217920" y="2582334"/>
            <a:ext cx="4937760" cy="3378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7C9C53EA-E937-4EAD-B705-20FD5FBD925A}" type="datetimeFigureOut">
              <a:rPr lang="tr-TR" smtClean="0"/>
              <a:t>9.09.2020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8F43999-8BEA-4B09-AD83-60E5D6BB066F}" type="slidenum">
              <a:rPr lang="tr-TR" smtClean="0"/>
              <a:t>‹#›</a:t>
            </a:fld>
            <a:endParaRPr lang="tr-TR"/>
          </a:p>
        </p:txBody>
      </p:sp>
    </p:spTree>
    <p:extLst>
      <p:ext uri="{BB962C8B-B14F-4D97-AF65-F5344CB8AC3E}">
        <p14:creationId xmlns:p14="http://schemas.microsoft.com/office/powerpoint/2010/main" val="2162821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7C9C53EA-E937-4EAD-B705-20FD5FBD925A}" type="datetimeFigureOut">
              <a:rPr lang="tr-TR" smtClean="0"/>
              <a:t>9.09.2020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8F43999-8BEA-4B09-AD83-60E5D6BB066F}" type="slidenum">
              <a:rPr lang="tr-TR" smtClean="0"/>
              <a:t>‹#›</a:t>
            </a:fld>
            <a:endParaRPr lang="tr-TR"/>
          </a:p>
        </p:txBody>
      </p:sp>
    </p:spTree>
    <p:extLst>
      <p:ext uri="{BB962C8B-B14F-4D97-AF65-F5344CB8AC3E}">
        <p14:creationId xmlns:p14="http://schemas.microsoft.com/office/powerpoint/2010/main" val="3255996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C9C53EA-E937-4EAD-B705-20FD5FBD925A}" type="datetimeFigureOut">
              <a:rPr lang="tr-TR" smtClean="0"/>
              <a:t>9.09.2020</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C8F43999-8BEA-4B09-AD83-60E5D6BB066F}" type="slidenum">
              <a:rPr lang="tr-TR" smtClean="0"/>
              <a:t>‹#›</a:t>
            </a:fld>
            <a:endParaRPr lang="tr-TR"/>
          </a:p>
        </p:txBody>
      </p:sp>
    </p:spTree>
    <p:extLst>
      <p:ext uri="{BB962C8B-B14F-4D97-AF65-F5344CB8AC3E}">
        <p14:creationId xmlns:p14="http://schemas.microsoft.com/office/powerpoint/2010/main" val="3895154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C9C53EA-E937-4EAD-B705-20FD5FBD925A}" type="datetimeFigureOut">
              <a:rPr lang="tr-TR" smtClean="0"/>
              <a:t>9.09.2020</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8F43999-8BEA-4B09-AD83-60E5D6BB066F}" type="slidenum">
              <a:rPr lang="tr-TR" smtClean="0"/>
              <a:t>‹#›</a:t>
            </a:fld>
            <a:endParaRPr lang="tr-TR"/>
          </a:p>
        </p:txBody>
      </p:sp>
    </p:spTree>
    <p:extLst>
      <p:ext uri="{BB962C8B-B14F-4D97-AF65-F5344CB8AC3E}">
        <p14:creationId xmlns:p14="http://schemas.microsoft.com/office/powerpoint/2010/main" val="327800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lvl1pPr>
              <a:defRPr>
                <a:solidFill>
                  <a:schemeClr val="tx2"/>
                </a:solidFill>
              </a:defRPr>
            </a:lvl1pPr>
          </a:lstStyle>
          <a:p>
            <a:fld id="{7C9C53EA-E937-4EAD-B705-20FD5FBD925A}" type="datetimeFigureOut">
              <a:rPr lang="tr-TR" smtClean="0"/>
              <a:t>9.09.2020</a:t>
            </a:fld>
            <a:endParaRPr lang="tr-TR"/>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8F43999-8BEA-4B09-AD83-60E5D6BB066F}" type="slidenum">
              <a:rPr lang="tr-TR" smtClean="0"/>
              <a:t>‹#›</a:t>
            </a:fld>
            <a:endParaRPr lang="tr-TR"/>
          </a:p>
        </p:txBody>
      </p:sp>
    </p:spTree>
    <p:extLst>
      <p:ext uri="{BB962C8B-B14F-4D97-AF65-F5344CB8AC3E}">
        <p14:creationId xmlns:p14="http://schemas.microsoft.com/office/powerpoint/2010/main" val="3177447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C9C53EA-E937-4EAD-B705-20FD5FBD925A}" type="datetimeFigureOut">
              <a:rPr lang="tr-TR" smtClean="0"/>
              <a:t>9.09.2020</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8F43999-8BEA-4B09-AD83-60E5D6BB066F}"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581145"/>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pPr algn="ctr"/>
            <a:r>
              <a:rPr lang="tr-TR" dirty="0" smtClean="0"/>
              <a:t>PYTHON</a:t>
            </a:r>
            <a:br>
              <a:rPr lang="tr-TR" dirty="0" smtClean="0"/>
            </a:br>
            <a:r>
              <a:rPr lang="tr-TR" dirty="0" smtClean="0"/>
              <a:t> 4.HAFTA</a:t>
            </a:r>
            <a:br>
              <a:rPr lang="tr-TR" dirty="0" smtClean="0"/>
            </a:br>
            <a:endParaRPr lang="tr-TR" dirty="0"/>
          </a:p>
        </p:txBody>
      </p:sp>
      <p:sp>
        <p:nvSpPr>
          <p:cNvPr id="3" name="Alt Başlık 2"/>
          <p:cNvSpPr>
            <a:spLocks noGrp="1"/>
          </p:cNvSpPr>
          <p:nvPr>
            <p:ph type="subTitle" idx="1"/>
          </p:nvPr>
        </p:nvSpPr>
        <p:spPr/>
        <p:txBody>
          <a:bodyPr/>
          <a:lstStyle/>
          <a:p>
            <a:endParaRPr lang="tr-TR" dirty="0"/>
          </a:p>
        </p:txBody>
      </p:sp>
    </p:spTree>
    <p:extLst>
      <p:ext uri="{BB962C8B-B14F-4D97-AF65-F5344CB8AC3E}">
        <p14:creationId xmlns:p14="http://schemas.microsoft.com/office/powerpoint/2010/main" val="171077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42875" b="13056"/>
          <a:stretch/>
        </p:blipFill>
        <p:spPr>
          <a:xfrm>
            <a:off x="1006834" y="1812707"/>
            <a:ext cx="10148846" cy="4034419"/>
          </a:xfrm>
        </p:spPr>
      </p:pic>
    </p:spTree>
    <p:extLst>
      <p:ext uri="{BB962C8B-B14F-4D97-AF65-F5344CB8AC3E}">
        <p14:creationId xmlns:p14="http://schemas.microsoft.com/office/powerpoint/2010/main" val="3524414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Koşullu durumlar</a:t>
            </a:r>
            <a:endParaRPr lang="tr-TR" dirty="0"/>
          </a:p>
        </p:txBody>
      </p:sp>
      <p:sp>
        <p:nvSpPr>
          <p:cNvPr id="3" name="İçerik Yer Tutucusu 2"/>
          <p:cNvSpPr>
            <a:spLocks noGrp="1"/>
          </p:cNvSpPr>
          <p:nvPr>
            <p:ph idx="1"/>
          </p:nvPr>
        </p:nvSpPr>
        <p:spPr/>
        <p:txBody>
          <a:bodyPr/>
          <a:lstStyle/>
          <a:p>
            <a:pPr marL="0" indent="0">
              <a:buNone/>
            </a:pPr>
            <a:r>
              <a:rPr lang="tr-TR" dirty="0"/>
              <a:t>Diğer durumlara geçmeden </a:t>
            </a:r>
            <a:r>
              <a:rPr lang="tr-TR" dirty="0" err="1"/>
              <a:t>if</a:t>
            </a:r>
            <a:r>
              <a:rPr lang="tr-TR" dirty="0"/>
              <a:t> yapısındaki diğer terime değinelim</a:t>
            </a:r>
          </a:p>
          <a:p>
            <a:pPr marL="0" indent="0">
              <a:buNone/>
            </a:pPr>
            <a:r>
              <a:rPr lang="tr-TR" dirty="0" err="1"/>
              <a:t>İf</a:t>
            </a:r>
            <a:r>
              <a:rPr lang="tr-TR" dirty="0"/>
              <a:t> yapısında üç terim vardır</a:t>
            </a:r>
          </a:p>
          <a:p>
            <a:pPr marL="0" indent="0">
              <a:buNone/>
            </a:pPr>
            <a:r>
              <a:rPr lang="tr-TR" dirty="0" err="1"/>
              <a:t>İf</a:t>
            </a:r>
            <a:r>
              <a:rPr lang="tr-TR" dirty="0"/>
              <a:t> ,elif ve else </a:t>
            </a:r>
          </a:p>
          <a:p>
            <a:pPr marL="0" indent="0">
              <a:buNone/>
            </a:pPr>
            <a:r>
              <a:rPr lang="tr-TR" dirty="0" err="1"/>
              <a:t>İf</a:t>
            </a:r>
            <a:r>
              <a:rPr lang="tr-TR" dirty="0"/>
              <a:t> ilk durumu belirtir </a:t>
            </a:r>
          </a:p>
          <a:p>
            <a:pPr marL="0" indent="0">
              <a:buNone/>
            </a:pPr>
            <a:r>
              <a:rPr lang="tr-TR" dirty="0"/>
              <a:t>Elif diğer olabilecek durumları belirtir</a:t>
            </a:r>
          </a:p>
          <a:p>
            <a:pPr marL="0" indent="0">
              <a:buNone/>
            </a:pPr>
            <a:r>
              <a:rPr lang="tr-TR" dirty="0"/>
              <a:t>Else de en son kalan ilk önceki durumlar haricinde gerçekleşebilecek durumları belirtir</a:t>
            </a:r>
          </a:p>
          <a:p>
            <a:endParaRPr lang="tr-TR" dirty="0"/>
          </a:p>
        </p:txBody>
      </p:sp>
    </p:spTree>
    <p:extLst>
      <p:ext uri="{BB962C8B-B14F-4D97-AF65-F5344CB8AC3E}">
        <p14:creationId xmlns:p14="http://schemas.microsoft.com/office/powerpoint/2010/main" val="1124364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Koşullu durumlar örnek </a:t>
            </a:r>
            <a:endParaRPr lang="tr-TR" dirty="0"/>
          </a:p>
        </p:txBody>
      </p:sp>
      <p:sp>
        <p:nvSpPr>
          <p:cNvPr id="3" name="İçerik Yer Tutucusu 2"/>
          <p:cNvSpPr>
            <a:spLocks noGrp="1"/>
          </p:cNvSpPr>
          <p:nvPr>
            <p:ph idx="1"/>
          </p:nvPr>
        </p:nvSpPr>
        <p:spPr/>
        <p:txBody>
          <a:bodyPr>
            <a:normAutofit lnSpcReduction="10000"/>
          </a:bodyPr>
          <a:lstStyle/>
          <a:p>
            <a:r>
              <a:rPr lang="tr-TR" dirty="0" smtClean="0"/>
              <a:t>Diğer slaytta dediğimiz gibi bir durumun ne kadar doğru bir şekilde gerçekleşmesini istiyorsak o kadar bilgi ve koşul eklemliyiz</a:t>
            </a:r>
          </a:p>
          <a:p>
            <a:r>
              <a:rPr lang="tr-TR" dirty="0" smtClean="0"/>
              <a:t>Örnek verecek olursak kan vermek için bir insanın belirli kriterlere sahip olması gerekir en önemlisinden başlayarak</a:t>
            </a:r>
          </a:p>
          <a:p>
            <a:r>
              <a:rPr lang="tr-TR" dirty="0" smtClean="0"/>
              <a:t>Hepsini sıralayalım:</a:t>
            </a:r>
          </a:p>
          <a:p>
            <a:r>
              <a:rPr lang="tr-TR" dirty="0" smtClean="0"/>
              <a:t>1.18 yaşına basmış olması koşulu </a:t>
            </a:r>
          </a:p>
          <a:p>
            <a:r>
              <a:rPr lang="tr-TR" dirty="0" smtClean="0"/>
              <a:t>2. kitle boy endeksinin belirli aralıklarda olması koşulu (erkek:17-25 , kadın:18-25)</a:t>
            </a:r>
          </a:p>
          <a:p>
            <a:r>
              <a:rPr lang="tr-TR" dirty="0" smtClean="0"/>
              <a:t>3.erkek ve kadınların belirli  bir kiloya sahip olması koşulu (erkek:65,kadın:55)</a:t>
            </a:r>
          </a:p>
          <a:p>
            <a:r>
              <a:rPr lang="tr-TR" dirty="0" smtClean="0"/>
              <a:t>4.iletişime geçilebilmesi için telefon numarası koşulu</a:t>
            </a:r>
          </a:p>
          <a:p>
            <a:r>
              <a:rPr lang="tr-TR" dirty="0" smtClean="0"/>
              <a:t>5.kan yoluyla bulaşan bir hastalık var mı yok mu olmaması koşulu</a:t>
            </a:r>
          </a:p>
          <a:p>
            <a:endParaRPr lang="tr-TR" dirty="0" smtClean="0"/>
          </a:p>
        </p:txBody>
      </p:sp>
    </p:spTree>
    <p:extLst>
      <p:ext uri="{BB962C8B-B14F-4D97-AF65-F5344CB8AC3E}">
        <p14:creationId xmlns:p14="http://schemas.microsoft.com/office/powerpoint/2010/main" val="3816635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Koşullu durumlar örnek </a:t>
            </a:r>
            <a:endParaRPr lang="tr-TR" dirty="0"/>
          </a:p>
        </p:txBody>
      </p:sp>
      <p:sp>
        <p:nvSpPr>
          <p:cNvPr id="3" name="İçerik Yer Tutucusu 2"/>
          <p:cNvSpPr>
            <a:spLocks noGrp="1"/>
          </p:cNvSpPr>
          <p:nvPr>
            <p:ph idx="1"/>
          </p:nvPr>
        </p:nvSpPr>
        <p:spPr/>
        <p:txBody>
          <a:bodyPr/>
          <a:lstStyle/>
          <a:p>
            <a:endParaRPr lang="tr-TR" dirty="0" smtClean="0"/>
          </a:p>
          <a:p>
            <a:pPr marL="0" indent="0">
              <a:buNone/>
            </a:pPr>
            <a:r>
              <a:rPr lang="tr-TR" dirty="0" smtClean="0"/>
              <a:t>  Bir önceki  slaytta verdiğimiz örneği değerlendirecek </a:t>
            </a:r>
          </a:p>
          <a:p>
            <a:r>
              <a:rPr lang="tr-TR" dirty="0" smtClean="0"/>
              <a:t>ve sıraladığımız şartları açıklayacak olursak  mesela biz  kan için sadece yaş  şartı ve hastalık </a:t>
            </a:r>
          </a:p>
          <a:p>
            <a:r>
              <a:rPr lang="tr-TR" dirty="0" smtClean="0"/>
              <a:t>şartını koysaydık kilo şartından geçemeyen insanlar hem kendileri için hem de kan verdikleri kişi </a:t>
            </a:r>
          </a:p>
          <a:p>
            <a:r>
              <a:rPr lang="tr-TR" dirty="0" smtClean="0"/>
              <a:t>için sağlık sorununa neden olabilirlerdi .</a:t>
            </a:r>
          </a:p>
          <a:p>
            <a:r>
              <a:rPr lang="tr-TR" dirty="0" smtClean="0"/>
              <a:t>Bunun için en baştan dediğimiz gibi olayın en doğru şekilde gerçekleşmesini istiyorsak en doğru </a:t>
            </a:r>
          </a:p>
          <a:p>
            <a:r>
              <a:rPr lang="tr-TR" dirty="0" smtClean="0"/>
              <a:t>şartları en iyi şekilde sıralamamız gerekir </a:t>
            </a:r>
          </a:p>
          <a:p>
            <a:pPr marL="0" indent="0">
              <a:buNone/>
            </a:pPr>
            <a:endParaRPr lang="tr-TR" dirty="0" smtClean="0"/>
          </a:p>
          <a:p>
            <a:endParaRPr lang="tr-TR" dirty="0"/>
          </a:p>
        </p:txBody>
      </p:sp>
    </p:spTree>
    <p:extLst>
      <p:ext uri="{BB962C8B-B14F-4D97-AF65-F5344CB8AC3E}">
        <p14:creationId xmlns:p14="http://schemas.microsoft.com/office/powerpoint/2010/main" val="4047707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 uygulamanın kodları</a:t>
            </a:r>
            <a:endParaRPr lang="tr-TR" dirty="0"/>
          </a:p>
        </p:txBody>
      </p:sp>
      <p:sp>
        <p:nvSpPr>
          <p:cNvPr id="4" name="Rectangle 1"/>
          <p:cNvSpPr>
            <a:spLocks noGrp="1" noChangeArrowheads="1"/>
          </p:cNvSpPr>
          <p:nvPr>
            <p:ph idx="1"/>
          </p:nvPr>
        </p:nvSpPr>
        <p:spPr bwMode="auto">
          <a:xfrm>
            <a:off x="1097280" y="3110446"/>
            <a:ext cx="8709450" cy="252376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smtClean="0">
                <a:ln>
                  <a:noFill/>
                </a:ln>
                <a:solidFill>
                  <a:srgbClr val="808080"/>
                </a:solidFill>
                <a:effectLst/>
                <a:latin typeface="JetBrains Mono"/>
              </a:rPr>
              <a:t>#kan bağışı için form doldurmak üzere girilmesi gereken bilgiler</a:t>
            </a:r>
            <a:br>
              <a:rPr kumimoji="0" lang="tr-TR" altLang="tr-TR" sz="1000" b="0" i="0" u="none" strike="noStrike" cap="none" normalizeH="0" baseline="0" dirty="0" smtClean="0">
                <a:ln>
                  <a:noFill/>
                </a:ln>
                <a:solidFill>
                  <a:srgbClr val="808080"/>
                </a:solidFill>
                <a:effectLst/>
                <a:latin typeface="JetBrains Mono"/>
              </a:rPr>
            </a:br>
            <a:r>
              <a:rPr kumimoji="0" lang="tr-TR" altLang="tr-TR" sz="1000" b="0" i="0" u="none" strike="noStrike" cap="none" normalizeH="0" baseline="0" dirty="0" smtClean="0">
                <a:ln>
                  <a:noFill/>
                </a:ln>
                <a:solidFill>
                  <a:srgbClr val="808080"/>
                </a:solidFill>
                <a:effectLst/>
                <a:latin typeface="JetBrains Mono"/>
              </a:rPr>
              <a:t># kitle boy indeksi  önemli kilo da çok önemli</a:t>
            </a:r>
            <a:br>
              <a:rPr kumimoji="0" lang="tr-TR" altLang="tr-TR" sz="1000" b="0" i="0" u="none" strike="noStrike" cap="none" normalizeH="0" baseline="0" dirty="0" smtClean="0">
                <a:ln>
                  <a:noFill/>
                </a:ln>
                <a:solidFill>
                  <a:srgbClr val="808080"/>
                </a:solidFill>
                <a:effectLst/>
                <a:latin typeface="JetBrains Mono"/>
              </a:rPr>
            </a:br>
            <a:r>
              <a:rPr kumimoji="0" lang="tr-TR" altLang="tr-TR" sz="1000" b="0" i="0" u="none" strike="noStrike" cap="none" normalizeH="0" baseline="0" dirty="0" smtClean="0">
                <a:ln>
                  <a:noFill/>
                </a:ln>
                <a:solidFill>
                  <a:srgbClr val="808080"/>
                </a:solidFill>
                <a:effectLst/>
                <a:latin typeface="JetBrains Mono"/>
              </a:rPr>
              <a:t>#  18 yaş altı kan veremez</a:t>
            </a:r>
            <a:br>
              <a:rPr kumimoji="0" lang="tr-TR" altLang="tr-TR" sz="1000" b="0" i="0" u="none" strike="noStrike" cap="none" normalizeH="0" baseline="0" dirty="0" smtClean="0">
                <a:ln>
                  <a:noFill/>
                </a:ln>
                <a:solidFill>
                  <a:srgbClr val="808080"/>
                </a:solidFill>
                <a:effectLst/>
                <a:latin typeface="JetBrains Mono"/>
              </a:rPr>
            </a:br>
            <a:r>
              <a:rPr kumimoji="0" lang="tr-TR" altLang="tr-TR" sz="1000" b="0" i="0" u="none" strike="noStrike" cap="none" normalizeH="0" baseline="0" dirty="0" smtClean="0">
                <a:ln>
                  <a:noFill/>
                </a:ln>
                <a:solidFill>
                  <a:srgbClr val="808080"/>
                </a:solidFill>
                <a:effectLst/>
                <a:latin typeface="JetBrains Mono"/>
              </a:rPr>
              <a:t>#  kadın erkek </a:t>
            </a:r>
            <a:r>
              <a:rPr kumimoji="0" lang="tr-TR" altLang="tr-TR" sz="1000" b="0" i="0" u="none" strike="noStrike" cap="none" normalizeH="0" baseline="0" dirty="0" err="1" smtClean="0">
                <a:ln>
                  <a:noFill/>
                </a:ln>
                <a:solidFill>
                  <a:srgbClr val="808080"/>
                </a:solidFill>
                <a:effectLst/>
                <a:latin typeface="JetBrains Mono"/>
              </a:rPr>
              <a:t>kitlo</a:t>
            </a:r>
            <a:r>
              <a:rPr kumimoji="0" lang="tr-TR" altLang="tr-TR" sz="1000" b="0" i="0" u="none" strike="noStrike" cap="none" normalizeH="0" baseline="0" dirty="0" smtClean="0">
                <a:ln>
                  <a:noFill/>
                </a:ln>
                <a:solidFill>
                  <a:srgbClr val="808080"/>
                </a:solidFill>
                <a:effectLst/>
                <a:latin typeface="JetBrains Mono"/>
              </a:rPr>
              <a:t> boy endeksi farklı e:17-24 k:18-23</a:t>
            </a:r>
            <a:br>
              <a:rPr kumimoji="0" lang="tr-TR" altLang="tr-TR" sz="1000" b="0" i="0" u="none" strike="noStrike" cap="none" normalizeH="0" baseline="0" dirty="0" smtClean="0">
                <a:ln>
                  <a:noFill/>
                </a:ln>
                <a:solidFill>
                  <a:srgbClr val="808080"/>
                </a:solidFill>
                <a:effectLst/>
                <a:latin typeface="JetBrains Mono"/>
              </a:rPr>
            </a:br>
            <a:r>
              <a:rPr kumimoji="0" lang="tr-TR" altLang="tr-TR" sz="1000" b="0" i="0" u="none" strike="noStrike" cap="none" normalizeH="0" baseline="0" dirty="0" smtClean="0">
                <a:ln>
                  <a:noFill/>
                </a:ln>
                <a:solidFill>
                  <a:srgbClr val="808080"/>
                </a:solidFill>
                <a:effectLst/>
                <a:latin typeface="JetBrains Mono"/>
              </a:rPr>
              <a:t># telefon </a:t>
            </a:r>
            <a:r>
              <a:rPr kumimoji="0" lang="tr-TR" altLang="tr-TR" sz="1000" b="0" i="0" u="none" strike="noStrike" cap="none" normalizeH="0" baseline="0" dirty="0" err="1" smtClean="0">
                <a:ln>
                  <a:noFill/>
                </a:ln>
                <a:solidFill>
                  <a:srgbClr val="808080"/>
                </a:solidFill>
                <a:effectLst/>
                <a:latin typeface="JetBrains Mono"/>
              </a:rPr>
              <a:t>numarassı</a:t>
            </a:r>
            <a:r>
              <a:rPr kumimoji="0" lang="tr-TR" altLang="tr-TR" sz="1000" b="0" i="0" u="none" strike="noStrike" cap="none" normalizeH="0" baseline="0" dirty="0" smtClean="0">
                <a:ln>
                  <a:noFill/>
                </a:ln>
                <a:solidFill>
                  <a:srgbClr val="808080"/>
                </a:solidFill>
                <a:effectLst/>
                <a:latin typeface="JetBrains Mono"/>
              </a:rPr>
              <a:t> iletişim için önemli</a:t>
            </a:r>
            <a:br>
              <a:rPr kumimoji="0" lang="tr-TR" altLang="tr-TR" sz="1000" b="0" i="0" u="none" strike="noStrike" cap="none" normalizeH="0" baseline="0" dirty="0" smtClean="0">
                <a:ln>
                  <a:noFill/>
                </a:ln>
                <a:solidFill>
                  <a:srgbClr val="808080"/>
                </a:solidFill>
                <a:effectLst/>
                <a:latin typeface="JetBrains Mono"/>
              </a:rPr>
            </a:br>
            <a:r>
              <a:rPr kumimoji="0" lang="tr-TR" altLang="tr-TR" sz="1000" b="0" i="0" u="none" strike="noStrike" cap="none" normalizeH="0" baseline="0" dirty="0" smtClean="0">
                <a:ln>
                  <a:noFill/>
                </a:ln>
                <a:solidFill>
                  <a:srgbClr val="A9B7C6"/>
                </a:solidFill>
                <a:effectLst/>
                <a:latin typeface="JetBrains Mono"/>
              </a:rPr>
              <a:t>isim=</a:t>
            </a:r>
            <a:r>
              <a:rPr kumimoji="0" lang="tr-TR" altLang="tr-TR" sz="1000" b="0" i="0" u="none" strike="noStrike" cap="none" normalizeH="0" baseline="0" dirty="0" err="1" smtClean="0">
                <a:ln>
                  <a:noFill/>
                </a:ln>
                <a:solidFill>
                  <a:srgbClr val="8888C6"/>
                </a:solidFill>
                <a:effectLst/>
                <a:latin typeface="JetBrains Mono"/>
              </a:rPr>
              <a:t>input</a:t>
            </a:r>
            <a:r>
              <a:rPr kumimoji="0" lang="tr-TR" altLang="tr-TR" sz="1000" b="0" i="0" u="none" strike="noStrike" cap="none" normalizeH="0" baseline="0" dirty="0" smtClean="0">
                <a:ln>
                  <a:noFill/>
                </a:ln>
                <a:solidFill>
                  <a:srgbClr val="A9B7C6"/>
                </a:solidFill>
                <a:effectLst/>
                <a:latin typeface="JetBrains Mono"/>
              </a:rPr>
              <a:t>(</a:t>
            </a:r>
            <a:r>
              <a:rPr kumimoji="0" lang="tr-TR" altLang="tr-TR" sz="1000" b="0" i="0" u="none" strike="noStrike" cap="none" normalizeH="0" baseline="0" dirty="0" smtClean="0">
                <a:ln>
                  <a:noFill/>
                </a:ln>
                <a:solidFill>
                  <a:srgbClr val="6A8759"/>
                </a:solidFill>
                <a:effectLst/>
                <a:latin typeface="JetBrains Mono"/>
              </a:rPr>
              <a:t>"lütfen isminizi giriniz:"</a:t>
            </a:r>
            <a:r>
              <a:rPr kumimoji="0" lang="tr-TR" altLang="tr-TR" sz="1000" b="0" i="0" u="none" strike="noStrike" cap="none" normalizeH="0" baseline="0" dirty="0" smtClean="0">
                <a:ln>
                  <a:noFill/>
                </a:ln>
                <a:solidFill>
                  <a:srgbClr val="A9B7C6"/>
                </a:solidFill>
                <a:effectLst/>
                <a:latin typeface="JetBrains Mono"/>
              </a:rPr>
              <a:t>)</a:t>
            </a:r>
            <a:br>
              <a:rPr kumimoji="0" lang="tr-TR" altLang="tr-TR" sz="1000" b="0" i="0" u="none" strike="noStrike" cap="none" normalizeH="0" baseline="0" dirty="0" smtClean="0">
                <a:ln>
                  <a:noFill/>
                </a:ln>
                <a:solidFill>
                  <a:srgbClr val="A9B7C6"/>
                </a:solidFill>
                <a:effectLst/>
                <a:latin typeface="JetBrains Mono"/>
              </a:rPr>
            </a:br>
            <a:r>
              <a:rPr kumimoji="0" lang="tr-TR" altLang="tr-TR" sz="1000" b="0" i="0" u="none" strike="noStrike" cap="none" normalizeH="0" baseline="0" dirty="0" err="1" smtClean="0">
                <a:ln>
                  <a:noFill/>
                </a:ln>
                <a:solidFill>
                  <a:srgbClr val="A9B7C6"/>
                </a:solidFill>
                <a:effectLst/>
                <a:latin typeface="JetBrains Mono"/>
              </a:rPr>
              <a:t>soyisim</a:t>
            </a:r>
            <a:r>
              <a:rPr kumimoji="0" lang="tr-TR" altLang="tr-TR" sz="1000" b="0" i="0" u="none" strike="noStrike" cap="none" normalizeH="0" baseline="0" dirty="0" smtClean="0">
                <a:ln>
                  <a:noFill/>
                </a:ln>
                <a:solidFill>
                  <a:srgbClr val="A9B7C6"/>
                </a:solidFill>
                <a:effectLst/>
                <a:latin typeface="JetBrains Mono"/>
              </a:rPr>
              <a:t>=</a:t>
            </a:r>
            <a:r>
              <a:rPr kumimoji="0" lang="tr-TR" altLang="tr-TR" sz="1000" b="0" i="0" u="none" strike="noStrike" cap="none" normalizeH="0" baseline="0" dirty="0" err="1" smtClean="0">
                <a:ln>
                  <a:noFill/>
                </a:ln>
                <a:solidFill>
                  <a:srgbClr val="8888C6"/>
                </a:solidFill>
                <a:effectLst/>
                <a:latin typeface="JetBrains Mono"/>
              </a:rPr>
              <a:t>input</a:t>
            </a:r>
            <a:r>
              <a:rPr kumimoji="0" lang="tr-TR" altLang="tr-TR" sz="1000" b="0" i="0" u="none" strike="noStrike" cap="none" normalizeH="0" baseline="0" dirty="0" smtClean="0">
                <a:ln>
                  <a:noFill/>
                </a:ln>
                <a:solidFill>
                  <a:srgbClr val="A9B7C6"/>
                </a:solidFill>
                <a:effectLst/>
                <a:latin typeface="JetBrains Mono"/>
              </a:rPr>
              <a:t>(</a:t>
            </a:r>
            <a:r>
              <a:rPr kumimoji="0" lang="tr-TR" altLang="tr-TR" sz="1000" b="0" i="0" u="none" strike="noStrike" cap="none" normalizeH="0" baseline="0" dirty="0" smtClean="0">
                <a:ln>
                  <a:noFill/>
                </a:ln>
                <a:solidFill>
                  <a:srgbClr val="6A8759"/>
                </a:solidFill>
                <a:effectLst/>
                <a:latin typeface="JetBrains Mono"/>
              </a:rPr>
              <a:t>"soy </a:t>
            </a:r>
            <a:r>
              <a:rPr kumimoji="0" lang="tr-TR" altLang="tr-TR" sz="1000" b="0" i="0" u="none" strike="noStrike" cap="none" normalizeH="0" baseline="0" dirty="0" err="1" smtClean="0">
                <a:ln>
                  <a:noFill/>
                </a:ln>
                <a:solidFill>
                  <a:srgbClr val="6A8759"/>
                </a:solidFill>
                <a:effectLst/>
                <a:latin typeface="JetBrains Mono"/>
              </a:rPr>
              <a:t>ismininizi</a:t>
            </a:r>
            <a:r>
              <a:rPr kumimoji="0" lang="tr-TR" altLang="tr-TR" sz="1000" b="0" i="0" u="none" strike="noStrike" cap="none" normalizeH="0" baseline="0" dirty="0" smtClean="0">
                <a:ln>
                  <a:noFill/>
                </a:ln>
                <a:solidFill>
                  <a:srgbClr val="6A8759"/>
                </a:solidFill>
                <a:effectLst/>
                <a:latin typeface="JetBrains Mono"/>
              </a:rPr>
              <a:t> griniz:"</a:t>
            </a:r>
            <a:r>
              <a:rPr kumimoji="0" lang="tr-TR" altLang="tr-TR" sz="1000" b="0" i="0" u="none" strike="noStrike" cap="none" normalizeH="0" baseline="0" dirty="0" smtClean="0">
                <a:ln>
                  <a:noFill/>
                </a:ln>
                <a:solidFill>
                  <a:srgbClr val="A9B7C6"/>
                </a:solidFill>
                <a:effectLst/>
                <a:latin typeface="JetBrains Mono"/>
              </a:rPr>
              <a:t>)</a:t>
            </a:r>
            <a:br>
              <a:rPr kumimoji="0" lang="tr-TR" altLang="tr-TR" sz="1000" b="0" i="0" u="none" strike="noStrike" cap="none" normalizeH="0" baseline="0" dirty="0" smtClean="0">
                <a:ln>
                  <a:noFill/>
                </a:ln>
                <a:solidFill>
                  <a:srgbClr val="A9B7C6"/>
                </a:solidFill>
                <a:effectLst/>
                <a:latin typeface="JetBrains Mono"/>
              </a:rPr>
            </a:br>
            <a:r>
              <a:rPr kumimoji="0" lang="tr-TR" altLang="tr-TR" sz="1000" b="0" i="0" u="none" strike="noStrike" cap="none" normalizeH="0" baseline="0" dirty="0" err="1" smtClean="0">
                <a:ln>
                  <a:noFill/>
                </a:ln>
                <a:solidFill>
                  <a:srgbClr val="A9B7C6"/>
                </a:solidFill>
                <a:effectLst/>
                <a:latin typeface="JetBrains Mono"/>
              </a:rPr>
              <a:t>telno</a:t>
            </a:r>
            <a:r>
              <a:rPr kumimoji="0" lang="tr-TR" altLang="tr-TR" sz="1000" b="0" i="0" u="none" strike="noStrike" cap="none" normalizeH="0" baseline="0" dirty="0" smtClean="0">
                <a:ln>
                  <a:noFill/>
                </a:ln>
                <a:solidFill>
                  <a:srgbClr val="A9B7C6"/>
                </a:solidFill>
                <a:effectLst/>
                <a:latin typeface="JetBrains Mono"/>
              </a:rPr>
              <a:t>=</a:t>
            </a:r>
            <a:r>
              <a:rPr kumimoji="0" lang="tr-TR" altLang="tr-TR" sz="1000" b="0" i="0" u="none" strike="noStrike" cap="none" normalizeH="0" baseline="0" dirty="0" err="1" smtClean="0">
                <a:ln>
                  <a:noFill/>
                </a:ln>
                <a:solidFill>
                  <a:srgbClr val="8888C6"/>
                </a:solidFill>
                <a:effectLst/>
                <a:latin typeface="JetBrains Mono"/>
              </a:rPr>
              <a:t>input</a:t>
            </a:r>
            <a:r>
              <a:rPr kumimoji="0" lang="tr-TR" altLang="tr-TR" sz="1000" b="0" i="0" u="none" strike="noStrike" cap="none" normalizeH="0" baseline="0" dirty="0" smtClean="0">
                <a:ln>
                  <a:noFill/>
                </a:ln>
                <a:solidFill>
                  <a:srgbClr val="A9B7C6"/>
                </a:solidFill>
                <a:effectLst/>
                <a:latin typeface="JetBrains Mono"/>
              </a:rPr>
              <a:t>(</a:t>
            </a:r>
            <a:r>
              <a:rPr kumimoji="0" lang="tr-TR" altLang="tr-TR" sz="1000" b="0" i="0" u="none" strike="noStrike" cap="none" normalizeH="0" baseline="0" dirty="0" smtClean="0">
                <a:ln>
                  <a:noFill/>
                </a:ln>
                <a:solidFill>
                  <a:srgbClr val="6A8759"/>
                </a:solidFill>
                <a:effectLst/>
                <a:latin typeface="JetBrains Mono"/>
              </a:rPr>
              <a:t>"lütfen irtibat numaranızı giriniz: "</a:t>
            </a:r>
            <a:r>
              <a:rPr kumimoji="0" lang="tr-TR" altLang="tr-TR" sz="1000" b="0" i="0" u="none" strike="noStrike" cap="none" normalizeH="0" baseline="0" dirty="0" smtClean="0">
                <a:ln>
                  <a:noFill/>
                </a:ln>
                <a:solidFill>
                  <a:srgbClr val="A9B7C6"/>
                </a:solidFill>
                <a:effectLst/>
                <a:latin typeface="JetBrains Mono"/>
              </a:rPr>
              <a:t>)</a:t>
            </a:r>
            <a:br>
              <a:rPr kumimoji="0" lang="tr-TR" altLang="tr-TR" sz="1000" b="0" i="0" u="none" strike="noStrike" cap="none" normalizeH="0" baseline="0" dirty="0" smtClean="0">
                <a:ln>
                  <a:noFill/>
                </a:ln>
                <a:solidFill>
                  <a:srgbClr val="A9B7C6"/>
                </a:solidFill>
                <a:effectLst/>
                <a:latin typeface="JetBrains Mono"/>
              </a:rPr>
            </a:br>
            <a:r>
              <a:rPr kumimoji="0" lang="tr-TR" altLang="tr-TR" sz="1000" b="0" i="0" u="none" strike="noStrike" cap="none" normalizeH="0" baseline="0" dirty="0" smtClean="0">
                <a:ln>
                  <a:noFill/>
                </a:ln>
                <a:solidFill>
                  <a:srgbClr val="A9B7C6"/>
                </a:solidFill>
                <a:effectLst/>
                <a:latin typeface="JetBrains Mono"/>
              </a:rPr>
              <a:t>cinsiyet=</a:t>
            </a:r>
            <a:r>
              <a:rPr kumimoji="0" lang="tr-TR" altLang="tr-TR" sz="1000" b="0" i="0" u="none" strike="noStrike" cap="none" normalizeH="0" baseline="0" dirty="0" err="1" smtClean="0">
                <a:ln>
                  <a:noFill/>
                </a:ln>
                <a:solidFill>
                  <a:srgbClr val="8888C6"/>
                </a:solidFill>
                <a:effectLst/>
                <a:latin typeface="JetBrains Mono"/>
              </a:rPr>
              <a:t>input</a:t>
            </a:r>
            <a:r>
              <a:rPr kumimoji="0" lang="tr-TR" altLang="tr-TR" sz="1000" b="0" i="0" u="none" strike="noStrike" cap="none" normalizeH="0" baseline="0" dirty="0" smtClean="0">
                <a:ln>
                  <a:noFill/>
                </a:ln>
                <a:solidFill>
                  <a:srgbClr val="A9B7C6"/>
                </a:solidFill>
                <a:effectLst/>
                <a:latin typeface="JetBrains Mono"/>
              </a:rPr>
              <a:t>(</a:t>
            </a:r>
            <a:r>
              <a:rPr kumimoji="0" lang="tr-TR" altLang="tr-TR" sz="1000" b="0" i="0" u="none" strike="noStrike" cap="none" normalizeH="0" baseline="0" dirty="0" smtClean="0">
                <a:ln>
                  <a:noFill/>
                </a:ln>
                <a:solidFill>
                  <a:srgbClr val="6A8759"/>
                </a:solidFill>
                <a:effectLst/>
                <a:latin typeface="JetBrains Mono"/>
              </a:rPr>
              <a:t>"lütfen cinsiyetinizi giriniz: "</a:t>
            </a:r>
            <a:r>
              <a:rPr kumimoji="0" lang="tr-TR" altLang="tr-TR" sz="1000" b="0" i="0" u="none" strike="noStrike" cap="none" normalizeH="0" baseline="0" dirty="0" smtClean="0">
                <a:ln>
                  <a:noFill/>
                </a:ln>
                <a:solidFill>
                  <a:srgbClr val="A9B7C6"/>
                </a:solidFill>
                <a:effectLst/>
                <a:latin typeface="JetBrains Mono"/>
              </a:rPr>
              <a:t>)</a:t>
            </a:r>
            <a:br>
              <a:rPr kumimoji="0" lang="tr-TR" altLang="tr-TR" sz="1000" b="0" i="0" u="none" strike="noStrike" cap="none" normalizeH="0" baseline="0" dirty="0" smtClean="0">
                <a:ln>
                  <a:noFill/>
                </a:ln>
                <a:solidFill>
                  <a:srgbClr val="A9B7C6"/>
                </a:solidFill>
                <a:effectLst/>
                <a:latin typeface="JetBrains Mono"/>
              </a:rPr>
            </a:br>
            <a:r>
              <a:rPr kumimoji="0" lang="tr-TR" altLang="tr-TR" sz="1000" b="0" i="0" u="none" strike="noStrike" cap="none" normalizeH="0" baseline="0" dirty="0" smtClean="0">
                <a:ln>
                  <a:noFill/>
                </a:ln>
                <a:solidFill>
                  <a:srgbClr val="A9B7C6"/>
                </a:solidFill>
                <a:effectLst/>
                <a:latin typeface="JetBrains Mono"/>
              </a:rPr>
              <a:t>yaş=</a:t>
            </a:r>
            <a:r>
              <a:rPr kumimoji="0" lang="tr-TR" altLang="tr-TR" sz="1000" b="0" i="0" u="none" strike="noStrike" cap="none" normalizeH="0" baseline="0" dirty="0" err="1" smtClean="0">
                <a:ln>
                  <a:noFill/>
                </a:ln>
                <a:solidFill>
                  <a:srgbClr val="8888C6"/>
                </a:solidFill>
                <a:effectLst/>
                <a:latin typeface="JetBrains Mono"/>
              </a:rPr>
              <a:t>int</a:t>
            </a:r>
            <a:r>
              <a:rPr kumimoji="0" lang="tr-TR" altLang="tr-TR" sz="1000" b="0" i="0" u="none" strike="noStrike" cap="none" normalizeH="0" baseline="0" dirty="0" smtClean="0">
                <a:ln>
                  <a:noFill/>
                </a:ln>
                <a:solidFill>
                  <a:srgbClr val="A9B7C6"/>
                </a:solidFill>
                <a:effectLst/>
                <a:latin typeface="JetBrains Mono"/>
              </a:rPr>
              <a:t>(</a:t>
            </a:r>
            <a:r>
              <a:rPr kumimoji="0" lang="tr-TR" altLang="tr-TR" sz="1000" b="0" i="0" u="none" strike="noStrike" cap="none" normalizeH="0" baseline="0" dirty="0" err="1" smtClean="0">
                <a:ln>
                  <a:noFill/>
                </a:ln>
                <a:solidFill>
                  <a:srgbClr val="8888C6"/>
                </a:solidFill>
                <a:effectLst/>
                <a:latin typeface="JetBrains Mono"/>
              </a:rPr>
              <a:t>input</a:t>
            </a:r>
            <a:r>
              <a:rPr kumimoji="0" lang="tr-TR" altLang="tr-TR" sz="1000" b="0" i="0" u="none" strike="noStrike" cap="none" normalizeH="0" baseline="0" dirty="0" smtClean="0">
                <a:ln>
                  <a:noFill/>
                </a:ln>
                <a:solidFill>
                  <a:srgbClr val="A9B7C6"/>
                </a:solidFill>
                <a:effectLst/>
                <a:latin typeface="JetBrains Mono"/>
              </a:rPr>
              <a:t>(</a:t>
            </a:r>
            <a:r>
              <a:rPr kumimoji="0" lang="tr-TR" altLang="tr-TR" sz="1000" b="0" i="0" u="none" strike="noStrike" cap="none" normalizeH="0" baseline="0" dirty="0" smtClean="0">
                <a:ln>
                  <a:noFill/>
                </a:ln>
                <a:solidFill>
                  <a:srgbClr val="6A8759"/>
                </a:solidFill>
                <a:effectLst/>
                <a:latin typeface="JetBrains Mono"/>
              </a:rPr>
              <a:t>"lütfen yaşınızı giriniz: " </a:t>
            </a:r>
            <a:r>
              <a:rPr kumimoji="0" lang="tr-TR" altLang="tr-TR" sz="1000" b="0" i="0" u="none" strike="noStrike" cap="none" normalizeH="0" baseline="0" dirty="0" smtClean="0">
                <a:ln>
                  <a:noFill/>
                </a:ln>
                <a:solidFill>
                  <a:srgbClr val="A9B7C6"/>
                </a:solidFill>
                <a:effectLst/>
                <a:latin typeface="JetBrains Mono"/>
              </a:rPr>
              <a:t>))</a:t>
            </a:r>
            <a:br>
              <a:rPr kumimoji="0" lang="tr-TR" altLang="tr-TR" sz="1000" b="0" i="0" u="none" strike="noStrike" cap="none" normalizeH="0" baseline="0" dirty="0" smtClean="0">
                <a:ln>
                  <a:noFill/>
                </a:ln>
                <a:solidFill>
                  <a:srgbClr val="A9B7C6"/>
                </a:solidFill>
                <a:effectLst/>
                <a:latin typeface="JetBrains Mono"/>
              </a:rPr>
            </a:br>
            <a:r>
              <a:rPr kumimoji="0" lang="tr-TR" altLang="tr-TR" sz="1000" b="0" i="0" u="none" strike="noStrike" cap="none" normalizeH="0" baseline="0" dirty="0" smtClean="0">
                <a:ln>
                  <a:noFill/>
                </a:ln>
                <a:solidFill>
                  <a:srgbClr val="A9B7C6"/>
                </a:solidFill>
                <a:effectLst/>
                <a:latin typeface="JetBrains Mono"/>
              </a:rPr>
              <a:t>kilo=</a:t>
            </a:r>
            <a:r>
              <a:rPr kumimoji="0" lang="tr-TR" altLang="tr-TR" sz="1000" b="0" i="0" u="none" strike="noStrike" cap="none" normalizeH="0" baseline="0" dirty="0" err="1" smtClean="0">
                <a:ln>
                  <a:noFill/>
                </a:ln>
                <a:solidFill>
                  <a:srgbClr val="8888C6"/>
                </a:solidFill>
                <a:effectLst/>
                <a:latin typeface="JetBrains Mono"/>
              </a:rPr>
              <a:t>float</a:t>
            </a:r>
            <a:r>
              <a:rPr kumimoji="0" lang="tr-TR" altLang="tr-TR" sz="1000" b="0" i="0" u="none" strike="noStrike" cap="none" normalizeH="0" baseline="0" dirty="0" smtClean="0">
                <a:ln>
                  <a:noFill/>
                </a:ln>
                <a:solidFill>
                  <a:srgbClr val="A9B7C6"/>
                </a:solidFill>
                <a:effectLst/>
                <a:latin typeface="JetBrains Mono"/>
              </a:rPr>
              <a:t>(</a:t>
            </a:r>
            <a:r>
              <a:rPr kumimoji="0" lang="tr-TR" altLang="tr-TR" sz="1000" b="0" i="0" u="none" strike="noStrike" cap="none" normalizeH="0" baseline="0" dirty="0" err="1" smtClean="0">
                <a:ln>
                  <a:noFill/>
                </a:ln>
                <a:solidFill>
                  <a:srgbClr val="8888C6"/>
                </a:solidFill>
                <a:effectLst/>
                <a:latin typeface="JetBrains Mono"/>
              </a:rPr>
              <a:t>input</a:t>
            </a:r>
            <a:r>
              <a:rPr kumimoji="0" lang="tr-TR" altLang="tr-TR" sz="1000" b="0" i="0" u="none" strike="noStrike" cap="none" normalizeH="0" baseline="0" dirty="0" smtClean="0">
                <a:ln>
                  <a:noFill/>
                </a:ln>
                <a:solidFill>
                  <a:srgbClr val="A9B7C6"/>
                </a:solidFill>
                <a:effectLst/>
                <a:latin typeface="JetBrains Mono"/>
              </a:rPr>
              <a:t>(</a:t>
            </a:r>
            <a:r>
              <a:rPr kumimoji="0" lang="tr-TR" altLang="tr-TR" sz="1000" b="0" i="0" u="none" strike="noStrike" cap="none" normalizeH="0" baseline="0" dirty="0" smtClean="0">
                <a:ln>
                  <a:noFill/>
                </a:ln>
                <a:solidFill>
                  <a:srgbClr val="6A8759"/>
                </a:solidFill>
                <a:effectLst/>
                <a:latin typeface="JetBrains Mono"/>
              </a:rPr>
              <a:t>"lütfen kilonuzu giriniz(örnek:55.0) "</a:t>
            </a:r>
            <a:r>
              <a:rPr kumimoji="0" lang="tr-TR" altLang="tr-TR" sz="1000" b="0" i="0" u="none" strike="noStrike" cap="none" normalizeH="0" baseline="0" dirty="0" smtClean="0">
                <a:ln>
                  <a:noFill/>
                </a:ln>
                <a:solidFill>
                  <a:srgbClr val="A9B7C6"/>
                </a:solidFill>
                <a:effectLst/>
                <a:latin typeface="JetBrains Mono"/>
              </a:rPr>
              <a:t>))</a:t>
            </a:r>
            <a:br>
              <a:rPr kumimoji="0" lang="tr-TR" altLang="tr-TR" sz="1000" b="0" i="0" u="none" strike="noStrike" cap="none" normalizeH="0" baseline="0" dirty="0" smtClean="0">
                <a:ln>
                  <a:noFill/>
                </a:ln>
                <a:solidFill>
                  <a:srgbClr val="A9B7C6"/>
                </a:solidFill>
                <a:effectLst/>
                <a:latin typeface="JetBrains Mono"/>
              </a:rPr>
            </a:br>
            <a:r>
              <a:rPr kumimoji="0" lang="tr-TR" altLang="tr-TR" sz="1000" b="0" i="0" u="none" strike="noStrike" cap="none" normalizeH="0" baseline="0" dirty="0" smtClean="0">
                <a:ln>
                  <a:noFill/>
                </a:ln>
                <a:solidFill>
                  <a:srgbClr val="A9B7C6"/>
                </a:solidFill>
                <a:effectLst/>
                <a:latin typeface="JetBrains Mono"/>
              </a:rPr>
              <a:t>boy=</a:t>
            </a:r>
            <a:r>
              <a:rPr kumimoji="0" lang="tr-TR" altLang="tr-TR" sz="1000" b="0" i="0" u="none" strike="noStrike" cap="none" normalizeH="0" baseline="0" dirty="0" err="1" smtClean="0">
                <a:ln>
                  <a:noFill/>
                </a:ln>
                <a:solidFill>
                  <a:srgbClr val="8888C6"/>
                </a:solidFill>
                <a:effectLst/>
                <a:latin typeface="JetBrains Mono"/>
              </a:rPr>
              <a:t>float</a:t>
            </a:r>
            <a:r>
              <a:rPr kumimoji="0" lang="tr-TR" altLang="tr-TR" sz="1000" b="0" i="0" u="none" strike="noStrike" cap="none" normalizeH="0" baseline="0" dirty="0" smtClean="0">
                <a:ln>
                  <a:noFill/>
                </a:ln>
                <a:solidFill>
                  <a:srgbClr val="A9B7C6"/>
                </a:solidFill>
                <a:effectLst/>
                <a:latin typeface="JetBrains Mono"/>
              </a:rPr>
              <a:t>(</a:t>
            </a:r>
            <a:r>
              <a:rPr kumimoji="0" lang="tr-TR" altLang="tr-TR" sz="1000" b="0" i="0" u="none" strike="noStrike" cap="none" normalizeH="0" baseline="0" dirty="0" err="1" smtClean="0">
                <a:ln>
                  <a:noFill/>
                </a:ln>
                <a:solidFill>
                  <a:srgbClr val="8888C6"/>
                </a:solidFill>
                <a:effectLst/>
                <a:latin typeface="JetBrains Mono"/>
              </a:rPr>
              <a:t>input</a:t>
            </a:r>
            <a:r>
              <a:rPr kumimoji="0" lang="tr-TR" altLang="tr-TR" sz="1000" b="0" i="0" u="none" strike="noStrike" cap="none" normalizeH="0" baseline="0" dirty="0" smtClean="0">
                <a:ln>
                  <a:noFill/>
                </a:ln>
                <a:solidFill>
                  <a:srgbClr val="A9B7C6"/>
                </a:solidFill>
                <a:effectLst/>
                <a:latin typeface="JetBrains Mono"/>
              </a:rPr>
              <a:t>(</a:t>
            </a:r>
            <a:r>
              <a:rPr kumimoji="0" lang="tr-TR" altLang="tr-TR" sz="1000" b="0" i="0" u="none" strike="noStrike" cap="none" normalizeH="0" baseline="0" dirty="0" smtClean="0">
                <a:ln>
                  <a:noFill/>
                </a:ln>
                <a:solidFill>
                  <a:srgbClr val="6A8759"/>
                </a:solidFill>
                <a:effectLst/>
                <a:latin typeface="JetBrains Mono"/>
              </a:rPr>
              <a:t>"boyunuzu giriniz:(örnek:1.62)"</a:t>
            </a:r>
            <a:r>
              <a:rPr kumimoji="0" lang="tr-TR" altLang="tr-TR" sz="1000" b="0" i="0" u="none" strike="noStrike" cap="none" normalizeH="0" baseline="0" dirty="0" smtClean="0">
                <a:ln>
                  <a:noFill/>
                </a:ln>
                <a:solidFill>
                  <a:srgbClr val="A9B7C6"/>
                </a:solidFill>
                <a:effectLst/>
                <a:latin typeface="JetBrains Mono"/>
              </a:rPr>
              <a:t>))</a:t>
            </a:r>
            <a:br>
              <a:rPr kumimoji="0" lang="tr-TR" altLang="tr-TR" sz="1000" b="0" i="0" u="none" strike="noStrike" cap="none" normalizeH="0" baseline="0" dirty="0" smtClean="0">
                <a:ln>
                  <a:noFill/>
                </a:ln>
                <a:solidFill>
                  <a:srgbClr val="A9B7C6"/>
                </a:solidFill>
                <a:effectLst/>
                <a:latin typeface="JetBrains Mono"/>
              </a:rPr>
            </a:br>
            <a:r>
              <a:rPr kumimoji="0" lang="tr-TR" altLang="tr-TR" sz="1000" b="0" i="0" u="none" strike="noStrike" cap="none" normalizeH="0" baseline="0" dirty="0" smtClean="0">
                <a:ln>
                  <a:noFill/>
                </a:ln>
                <a:solidFill>
                  <a:srgbClr val="A9B7C6"/>
                </a:solidFill>
                <a:effectLst/>
                <a:latin typeface="JetBrains Mono"/>
              </a:rPr>
              <a:t>hastalık=</a:t>
            </a:r>
            <a:r>
              <a:rPr kumimoji="0" lang="tr-TR" altLang="tr-TR" sz="1000" b="0" i="0" u="none" strike="noStrike" cap="none" normalizeH="0" baseline="0" dirty="0" err="1" smtClean="0">
                <a:ln>
                  <a:noFill/>
                </a:ln>
                <a:solidFill>
                  <a:srgbClr val="8888C6"/>
                </a:solidFill>
                <a:effectLst/>
                <a:latin typeface="JetBrains Mono"/>
              </a:rPr>
              <a:t>input</a:t>
            </a:r>
            <a:r>
              <a:rPr kumimoji="0" lang="tr-TR" altLang="tr-TR" sz="1000" b="0" i="0" u="none" strike="noStrike" cap="none" normalizeH="0" baseline="0" dirty="0" smtClean="0">
                <a:ln>
                  <a:noFill/>
                </a:ln>
                <a:solidFill>
                  <a:srgbClr val="A9B7C6"/>
                </a:solidFill>
                <a:effectLst/>
                <a:latin typeface="JetBrains Mono"/>
              </a:rPr>
              <a:t>(</a:t>
            </a:r>
            <a:r>
              <a:rPr kumimoji="0" lang="tr-TR" altLang="tr-TR" sz="1000" b="0" i="0" u="none" strike="noStrike" cap="none" normalizeH="0" baseline="0" dirty="0" smtClean="0">
                <a:ln>
                  <a:noFill/>
                </a:ln>
                <a:solidFill>
                  <a:srgbClr val="6A8759"/>
                </a:solidFill>
                <a:effectLst/>
                <a:latin typeface="JetBrains Mono"/>
              </a:rPr>
              <a:t>"kan yoluyla bulaşabilecek bir  hastalığınız var mı? ( evet ya da hayır) "</a:t>
            </a:r>
            <a:r>
              <a:rPr kumimoji="0" lang="tr-TR" altLang="tr-TR" sz="1000" b="0" i="0" u="none" strike="noStrike" cap="none" normalizeH="0" baseline="0" dirty="0" smtClean="0">
                <a:ln>
                  <a:noFill/>
                </a:ln>
                <a:solidFill>
                  <a:srgbClr val="A9B7C6"/>
                </a:solidFill>
                <a:effectLst/>
                <a:latin typeface="JetBrains Mono"/>
              </a:rPr>
              <a:t>)</a:t>
            </a:r>
            <a:br>
              <a:rPr kumimoji="0" lang="tr-TR" altLang="tr-TR" sz="1000" b="0" i="0" u="none" strike="noStrike" cap="none" normalizeH="0" baseline="0" dirty="0" smtClean="0">
                <a:ln>
                  <a:noFill/>
                </a:ln>
                <a:solidFill>
                  <a:srgbClr val="A9B7C6"/>
                </a:solidFill>
                <a:effectLst/>
                <a:latin typeface="JetBrains Mono"/>
              </a:rPr>
            </a:br>
            <a:r>
              <a:rPr kumimoji="0" lang="tr-TR" altLang="tr-TR" sz="1000" b="0" i="0" u="none" strike="noStrike" cap="none" normalizeH="0" baseline="0" dirty="0" smtClean="0">
                <a:ln>
                  <a:noFill/>
                </a:ln>
                <a:solidFill>
                  <a:srgbClr val="A9B7C6"/>
                </a:solidFill>
                <a:effectLst/>
                <a:latin typeface="JetBrains Mono"/>
              </a:rPr>
              <a:t>endeks=kilo/(boy*boy)</a:t>
            </a:r>
            <a:br>
              <a:rPr kumimoji="0" lang="tr-TR" altLang="tr-TR" sz="1000" b="0" i="0" u="none" strike="noStrike" cap="none" normalizeH="0" baseline="0" dirty="0" smtClean="0">
                <a:ln>
                  <a:noFill/>
                </a:ln>
                <a:solidFill>
                  <a:srgbClr val="A9B7C6"/>
                </a:solidFill>
                <a:effectLst/>
                <a:latin typeface="JetBrains Mono"/>
              </a:rPr>
            </a:br>
            <a:endParaRPr kumimoji="0" lang="tr-TR" altLang="tr-T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0236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 uygulama </a:t>
            </a:r>
            <a:r>
              <a:rPr lang="tr-TR" dirty="0" err="1" smtClean="0"/>
              <a:t>kodalrının</a:t>
            </a:r>
            <a:r>
              <a:rPr lang="tr-TR" dirty="0" smtClean="0"/>
              <a:t> devamı</a:t>
            </a:r>
            <a:endParaRPr lang="tr-TR" dirty="0"/>
          </a:p>
        </p:txBody>
      </p:sp>
      <p:sp>
        <p:nvSpPr>
          <p:cNvPr id="3" name="İçerik Yer Tutucusu 2"/>
          <p:cNvSpPr>
            <a:spLocks noGrp="1"/>
          </p:cNvSpPr>
          <p:nvPr>
            <p:ph idx="1"/>
          </p:nvPr>
        </p:nvSpPr>
        <p:spPr/>
        <p:txBody>
          <a:bodyPr>
            <a:normAutofit fontScale="85000" lnSpcReduction="20000"/>
          </a:bodyPr>
          <a:lstStyle/>
          <a:p>
            <a:r>
              <a:rPr lang="tr-TR" altLang="tr-TR" dirty="0">
                <a:solidFill>
                  <a:srgbClr val="A9B7C6"/>
                </a:solidFill>
                <a:latin typeface="JetBrains Mono"/>
              </a:rPr>
              <a:t/>
            </a:r>
            <a:br>
              <a:rPr lang="tr-TR" altLang="tr-TR" dirty="0">
                <a:solidFill>
                  <a:srgbClr val="A9B7C6"/>
                </a:solidFill>
                <a:latin typeface="JetBrains Mono"/>
              </a:rPr>
            </a:br>
            <a:r>
              <a:rPr lang="tr-TR" altLang="tr-TR" dirty="0" err="1">
                <a:solidFill>
                  <a:srgbClr val="CC7832"/>
                </a:solidFill>
                <a:latin typeface="JetBrains Mono"/>
              </a:rPr>
              <a:t>if</a:t>
            </a:r>
            <a:r>
              <a:rPr lang="tr-TR" altLang="tr-TR" dirty="0">
                <a:solidFill>
                  <a:srgbClr val="A9B7C6"/>
                </a:solidFill>
                <a:latin typeface="JetBrains Mono"/>
              </a:rPr>
              <a:t>((yaş&gt;=</a:t>
            </a:r>
            <a:r>
              <a:rPr lang="tr-TR" altLang="tr-TR" dirty="0">
                <a:solidFill>
                  <a:srgbClr val="6897BB"/>
                </a:solidFill>
                <a:latin typeface="JetBrains Mono"/>
              </a:rPr>
              <a:t>18</a:t>
            </a:r>
            <a:r>
              <a:rPr lang="tr-TR" altLang="tr-TR" dirty="0">
                <a:solidFill>
                  <a:srgbClr val="A9B7C6"/>
                </a:solidFill>
                <a:latin typeface="JetBrains Mono"/>
              </a:rPr>
              <a:t>)&amp;(cinsiyet==</a:t>
            </a:r>
            <a:r>
              <a:rPr lang="tr-TR" altLang="tr-TR" dirty="0">
                <a:solidFill>
                  <a:srgbClr val="6A8759"/>
                </a:solidFill>
                <a:latin typeface="JetBrains Mono"/>
              </a:rPr>
              <a:t>"erkek"</a:t>
            </a:r>
            <a:r>
              <a:rPr lang="tr-TR" altLang="tr-TR" dirty="0">
                <a:solidFill>
                  <a:srgbClr val="A9B7C6"/>
                </a:solidFill>
                <a:latin typeface="JetBrains Mono"/>
              </a:rPr>
              <a:t>)&amp;(endeks&gt;</a:t>
            </a:r>
            <a:r>
              <a:rPr lang="tr-TR" altLang="tr-TR" dirty="0">
                <a:solidFill>
                  <a:srgbClr val="6897BB"/>
                </a:solidFill>
                <a:latin typeface="JetBrains Mono"/>
              </a:rPr>
              <a:t>17.0</a:t>
            </a:r>
            <a:r>
              <a:rPr lang="tr-TR" altLang="tr-TR" dirty="0">
                <a:solidFill>
                  <a:srgbClr val="A9B7C6"/>
                </a:solidFill>
                <a:latin typeface="JetBrains Mono"/>
              </a:rPr>
              <a:t>)&amp;(endeks&lt;</a:t>
            </a:r>
            <a:r>
              <a:rPr lang="tr-TR" altLang="tr-TR" dirty="0">
                <a:solidFill>
                  <a:srgbClr val="6897BB"/>
                </a:solidFill>
                <a:latin typeface="JetBrains Mono"/>
              </a:rPr>
              <a:t>25.0</a:t>
            </a:r>
            <a:r>
              <a:rPr lang="tr-TR" altLang="tr-TR" dirty="0">
                <a:solidFill>
                  <a:srgbClr val="A9B7C6"/>
                </a:solidFill>
                <a:latin typeface="JetBrains Mono"/>
              </a:rPr>
              <a:t>)&amp;(kilo&gt;</a:t>
            </a:r>
            <a:r>
              <a:rPr lang="tr-TR" altLang="tr-TR" dirty="0">
                <a:solidFill>
                  <a:srgbClr val="6897BB"/>
                </a:solidFill>
                <a:latin typeface="JetBrains Mono"/>
              </a:rPr>
              <a:t>65</a:t>
            </a:r>
            <a:r>
              <a:rPr lang="tr-TR" altLang="tr-TR" dirty="0">
                <a:solidFill>
                  <a:srgbClr val="A9B7C6"/>
                </a:solidFill>
                <a:latin typeface="JetBrains Mono"/>
              </a:rPr>
              <a:t>)):</a:t>
            </a:r>
            <a:br>
              <a:rPr lang="tr-TR" altLang="tr-TR" dirty="0">
                <a:solidFill>
                  <a:srgbClr val="A9B7C6"/>
                </a:solidFill>
                <a:latin typeface="JetBrains Mono"/>
              </a:rPr>
            </a:br>
            <a:r>
              <a:rPr lang="tr-TR" altLang="tr-TR" dirty="0">
                <a:solidFill>
                  <a:srgbClr val="A9B7C6"/>
                </a:solidFill>
                <a:latin typeface="JetBrains Mono"/>
              </a:rPr>
              <a:t>    </a:t>
            </a:r>
            <a:r>
              <a:rPr lang="tr-TR" altLang="tr-TR" dirty="0" err="1">
                <a:solidFill>
                  <a:srgbClr val="8888C6"/>
                </a:solidFill>
                <a:latin typeface="JetBrains Mono"/>
              </a:rPr>
              <a:t>print</a:t>
            </a:r>
            <a:r>
              <a:rPr lang="tr-TR" altLang="tr-TR" dirty="0">
                <a:solidFill>
                  <a:srgbClr val="A9B7C6"/>
                </a:solidFill>
                <a:latin typeface="JetBrains Mono"/>
              </a:rPr>
              <a:t>(isim)</a:t>
            </a:r>
            <a:br>
              <a:rPr lang="tr-TR" altLang="tr-TR" dirty="0">
                <a:solidFill>
                  <a:srgbClr val="A9B7C6"/>
                </a:solidFill>
                <a:latin typeface="JetBrains Mono"/>
              </a:rPr>
            </a:br>
            <a:r>
              <a:rPr lang="tr-TR" altLang="tr-TR" dirty="0">
                <a:solidFill>
                  <a:srgbClr val="A9B7C6"/>
                </a:solidFill>
                <a:latin typeface="JetBrains Mono"/>
              </a:rPr>
              <a:t>    </a:t>
            </a:r>
            <a:r>
              <a:rPr lang="tr-TR" altLang="tr-TR" dirty="0" err="1">
                <a:solidFill>
                  <a:srgbClr val="8888C6"/>
                </a:solidFill>
                <a:latin typeface="JetBrains Mono"/>
              </a:rPr>
              <a:t>print</a:t>
            </a:r>
            <a:r>
              <a:rPr lang="tr-TR" altLang="tr-TR" dirty="0">
                <a:solidFill>
                  <a:srgbClr val="A9B7C6"/>
                </a:solidFill>
                <a:latin typeface="JetBrains Mono"/>
              </a:rPr>
              <a:t>(</a:t>
            </a:r>
            <a:r>
              <a:rPr lang="tr-TR" altLang="tr-TR" dirty="0" err="1">
                <a:solidFill>
                  <a:srgbClr val="A9B7C6"/>
                </a:solidFill>
                <a:latin typeface="JetBrains Mono"/>
              </a:rPr>
              <a:t>soyisim</a:t>
            </a:r>
            <a:r>
              <a:rPr lang="tr-TR" altLang="tr-TR" dirty="0">
                <a:solidFill>
                  <a:srgbClr val="A9B7C6"/>
                </a:solidFill>
                <a:latin typeface="JetBrains Mono"/>
              </a:rPr>
              <a:t>)</a:t>
            </a:r>
            <a:br>
              <a:rPr lang="tr-TR" altLang="tr-TR" dirty="0">
                <a:solidFill>
                  <a:srgbClr val="A9B7C6"/>
                </a:solidFill>
                <a:latin typeface="JetBrains Mono"/>
              </a:rPr>
            </a:br>
            <a:r>
              <a:rPr lang="tr-TR" altLang="tr-TR" dirty="0">
                <a:solidFill>
                  <a:srgbClr val="A9B7C6"/>
                </a:solidFill>
                <a:latin typeface="JetBrains Mono"/>
              </a:rPr>
              <a:t>    </a:t>
            </a:r>
            <a:r>
              <a:rPr lang="tr-TR" altLang="tr-TR" dirty="0" err="1">
                <a:solidFill>
                  <a:srgbClr val="8888C6"/>
                </a:solidFill>
                <a:latin typeface="JetBrains Mono"/>
              </a:rPr>
              <a:t>print</a:t>
            </a:r>
            <a:r>
              <a:rPr lang="tr-TR" altLang="tr-TR" dirty="0">
                <a:solidFill>
                  <a:srgbClr val="A9B7C6"/>
                </a:solidFill>
                <a:latin typeface="JetBrains Mono"/>
              </a:rPr>
              <a:t>(</a:t>
            </a:r>
            <a:r>
              <a:rPr lang="tr-TR" altLang="tr-TR" dirty="0">
                <a:solidFill>
                  <a:srgbClr val="6A8759"/>
                </a:solidFill>
                <a:latin typeface="JetBrains Mono"/>
              </a:rPr>
              <a:t>"kitle boy </a:t>
            </a:r>
            <a:r>
              <a:rPr lang="tr-TR" altLang="tr-TR" dirty="0" err="1">
                <a:solidFill>
                  <a:srgbClr val="6A8759"/>
                </a:solidFill>
                <a:latin typeface="JetBrains Mono"/>
              </a:rPr>
              <a:t>endeksiniz"</a:t>
            </a:r>
            <a:r>
              <a:rPr lang="tr-TR" altLang="tr-TR" dirty="0" err="1">
                <a:solidFill>
                  <a:srgbClr val="CC7832"/>
                </a:solidFill>
                <a:latin typeface="JetBrains Mono"/>
              </a:rPr>
              <a:t>,</a:t>
            </a:r>
            <a:r>
              <a:rPr lang="tr-TR" altLang="tr-TR" dirty="0" err="1">
                <a:solidFill>
                  <a:srgbClr val="A9B7C6"/>
                </a:solidFill>
                <a:latin typeface="JetBrains Mono"/>
              </a:rPr>
              <a:t>endeks</a:t>
            </a:r>
            <a:r>
              <a:rPr lang="tr-TR" altLang="tr-TR" dirty="0">
                <a:solidFill>
                  <a:srgbClr val="A9B7C6"/>
                </a:solidFill>
                <a:latin typeface="JetBrains Mono"/>
              </a:rPr>
              <a:t>)</a:t>
            </a:r>
            <a:br>
              <a:rPr lang="tr-TR" altLang="tr-TR" dirty="0">
                <a:solidFill>
                  <a:srgbClr val="A9B7C6"/>
                </a:solidFill>
                <a:latin typeface="JetBrains Mono"/>
              </a:rPr>
            </a:br>
            <a:r>
              <a:rPr lang="tr-TR" altLang="tr-TR" dirty="0">
                <a:solidFill>
                  <a:srgbClr val="A9B7C6"/>
                </a:solidFill>
                <a:latin typeface="JetBrains Mono"/>
              </a:rPr>
              <a:t>    </a:t>
            </a:r>
            <a:r>
              <a:rPr lang="tr-TR" altLang="tr-TR" dirty="0" err="1">
                <a:solidFill>
                  <a:srgbClr val="8888C6"/>
                </a:solidFill>
                <a:latin typeface="JetBrains Mono"/>
              </a:rPr>
              <a:t>print</a:t>
            </a:r>
            <a:r>
              <a:rPr lang="tr-TR" altLang="tr-TR" dirty="0">
                <a:solidFill>
                  <a:srgbClr val="A9B7C6"/>
                </a:solidFill>
                <a:latin typeface="JetBrains Mono"/>
              </a:rPr>
              <a:t>(</a:t>
            </a:r>
            <a:r>
              <a:rPr lang="tr-TR" altLang="tr-TR" dirty="0">
                <a:solidFill>
                  <a:srgbClr val="6A8759"/>
                </a:solidFill>
                <a:latin typeface="JetBrains Mono"/>
              </a:rPr>
              <a:t>"kan vermek  için uygunsunuz"</a:t>
            </a:r>
            <a:r>
              <a:rPr lang="tr-TR" altLang="tr-TR" dirty="0">
                <a:solidFill>
                  <a:srgbClr val="A9B7C6"/>
                </a:solidFill>
                <a:latin typeface="JetBrains Mono"/>
              </a:rPr>
              <a:t>)</a:t>
            </a:r>
            <a:br>
              <a:rPr lang="tr-TR" altLang="tr-TR" dirty="0">
                <a:solidFill>
                  <a:srgbClr val="A9B7C6"/>
                </a:solidFill>
                <a:latin typeface="JetBrains Mono"/>
              </a:rPr>
            </a:br>
            <a:r>
              <a:rPr lang="tr-TR" altLang="tr-TR" dirty="0">
                <a:solidFill>
                  <a:srgbClr val="CC7832"/>
                </a:solidFill>
                <a:latin typeface="JetBrains Mono"/>
              </a:rPr>
              <a:t>elif </a:t>
            </a:r>
            <a:r>
              <a:rPr lang="tr-TR" altLang="tr-TR" dirty="0">
                <a:solidFill>
                  <a:srgbClr val="A9B7C6"/>
                </a:solidFill>
                <a:latin typeface="JetBrains Mono"/>
              </a:rPr>
              <a:t>((yaş &gt;= </a:t>
            </a:r>
            <a:r>
              <a:rPr lang="tr-TR" altLang="tr-TR" dirty="0">
                <a:solidFill>
                  <a:srgbClr val="6897BB"/>
                </a:solidFill>
                <a:latin typeface="JetBrains Mono"/>
              </a:rPr>
              <a:t>18</a:t>
            </a:r>
            <a:r>
              <a:rPr lang="tr-TR" altLang="tr-TR" dirty="0">
                <a:solidFill>
                  <a:srgbClr val="A9B7C6"/>
                </a:solidFill>
                <a:latin typeface="JetBrains Mono"/>
              </a:rPr>
              <a:t>) &amp; (cinsiyet == </a:t>
            </a:r>
            <a:r>
              <a:rPr lang="tr-TR" altLang="tr-TR" dirty="0">
                <a:solidFill>
                  <a:srgbClr val="6A8759"/>
                </a:solidFill>
                <a:latin typeface="JetBrains Mono"/>
              </a:rPr>
              <a:t>"kadın"</a:t>
            </a:r>
            <a:r>
              <a:rPr lang="tr-TR" altLang="tr-TR" dirty="0">
                <a:solidFill>
                  <a:srgbClr val="A9B7C6"/>
                </a:solidFill>
                <a:latin typeface="JetBrains Mono"/>
              </a:rPr>
              <a:t>) &amp; (endeks &gt; </a:t>
            </a:r>
            <a:r>
              <a:rPr lang="tr-TR" altLang="tr-TR" dirty="0">
                <a:solidFill>
                  <a:srgbClr val="6897BB"/>
                </a:solidFill>
                <a:latin typeface="JetBrains Mono"/>
              </a:rPr>
              <a:t>18.0 </a:t>
            </a:r>
            <a:r>
              <a:rPr lang="tr-TR" altLang="tr-TR" dirty="0">
                <a:solidFill>
                  <a:srgbClr val="A9B7C6"/>
                </a:solidFill>
                <a:latin typeface="JetBrains Mono"/>
              </a:rPr>
              <a:t>)&amp;( endeks &lt; </a:t>
            </a:r>
            <a:r>
              <a:rPr lang="tr-TR" altLang="tr-TR" dirty="0">
                <a:solidFill>
                  <a:srgbClr val="6897BB"/>
                </a:solidFill>
                <a:latin typeface="JetBrains Mono"/>
              </a:rPr>
              <a:t>25.0</a:t>
            </a:r>
            <a:r>
              <a:rPr lang="tr-TR" altLang="tr-TR" dirty="0">
                <a:solidFill>
                  <a:srgbClr val="A9B7C6"/>
                </a:solidFill>
                <a:latin typeface="JetBrains Mono"/>
              </a:rPr>
              <a:t>)&amp;(kilo&gt;</a:t>
            </a:r>
            <a:r>
              <a:rPr lang="tr-TR" altLang="tr-TR" dirty="0">
                <a:solidFill>
                  <a:srgbClr val="6897BB"/>
                </a:solidFill>
                <a:latin typeface="JetBrains Mono"/>
              </a:rPr>
              <a:t>55</a:t>
            </a:r>
            <a:r>
              <a:rPr lang="tr-TR" altLang="tr-TR" dirty="0">
                <a:solidFill>
                  <a:srgbClr val="A9B7C6"/>
                </a:solidFill>
                <a:latin typeface="JetBrains Mono"/>
              </a:rPr>
              <a:t>)):</a:t>
            </a:r>
            <a:br>
              <a:rPr lang="tr-TR" altLang="tr-TR" dirty="0">
                <a:solidFill>
                  <a:srgbClr val="A9B7C6"/>
                </a:solidFill>
                <a:latin typeface="JetBrains Mono"/>
              </a:rPr>
            </a:br>
            <a:r>
              <a:rPr lang="tr-TR" altLang="tr-TR" dirty="0">
                <a:solidFill>
                  <a:srgbClr val="A9B7C6"/>
                </a:solidFill>
                <a:latin typeface="JetBrains Mono"/>
              </a:rPr>
              <a:t>        </a:t>
            </a:r>
            <a:r>
              <a:rPr lang="tr-TR" altLang="tr-TR" dirty="0" err="1">
                <a:solidFill>
                  <a:srgbClr val="8888C6"/>
                </a:solidFill>
                <a:latin typeface="JetBrains Mono"/>
              </a:rPr>
              <a:t>print</a:t>
            </a:r>
            <a:r>
              <a:rPr lang="tr-TR" altLang="tr-TR" dirty="0">
                <a:solidFill>
                  <a:srgbClr val="A9B7C6"/>
                </a:solidFill>
                <a:latin typeface="JetBrains Mono"/>
              </a:rPr>
              <a:t>(isim)</a:t>
            </a:r>
            <a:br>
              <a:rPr lang="tr-TR" altLang="tr-TR" dirty="0">
                <a:solidFill>
                  <a:srgbClr val="A9B7C6"/>
                </a:solidFill>
                <a:latin typeface="JetBrains Mono"/>
              </a:rPr>
            </a:br>
            <a:r>
              <a:rPr lang="tr-TR" altLang="tr-TR" dirty="0">
                <a:solidFill>
                  <a:srgbClr val="A9B7C6"/>
                </a:solidFill>
                <a:latin typeface="JetBrains Mono"/>
              </a:rPr>
              <a:t>        </a:t>
            </a:r>
            <a:r>
              <a:rPr lang="tr-TR" altLang="tr-TR" dirty="0" err="1">
                <a:solidFill>
                  <a:srgbClr val="8888C6"/>
                </a:solidFill>
                <a:latin typeface="JetBrains Mono"/>
              </a:rPr>
              <a:t>print</a:t>
            </a:r>
            <a:r>
              <a:rPr lang="tr-TR" altLang="tr-TR" dirty="0">
                <a:solidFill>
                  <a:srgbClr val="A9B7C6"/>
                </a:solidFill>
                <a:latin typeface="JetBrains Mono"/>
              </a:rPr>
              <a:t>(</a:t>
            </a:r>
            <a:r>
              <a:rPr lang="tr-TR" altLang="tr-TR" dirty="0" err="1">
                <a:solidFill>
                  <a:srgbClr val="A9B7C6"/>
                </a:solidFill>
                <a:latin typeface="JetBrains Mono"/>
              </a:rPr>
              <a:t>soyisim</a:t>
            </a:r>
            <a:r>
              <a:rPr lang="tr-TR" altLang="tr-TR" dirty="0">
                <a:solidFill>
                  <a:srgbClr val="A9B7C6"/>
                </a:solidFill>
                <a:latin typeface="JetBrains Mono"/>
              </a:rPr>
              <a:t>)</a:t>
            </a:r>
            <a:br>
              <a:rPr lang="tr-TR" altLang="tr-TR" dirty="0">
                <a:solidFill>
                  <a:srgbClr val="A9B7C6"/>
                </a:solidFill>
                <a:latin typeface="JetBrains Mono"/>
              </a:rPr>
            </a:br>
            <a:r>
              <a:rPr lang="tr-TR" altLang="tr-TR" dirty="0">
                <a:solidFill>
                  <a:srgbClr val="A9B7C6"/>
                </a:solidFill>
                <a:latin typeface="JetBrains Mono"/>
              </a:rPr>
              <a:t>        </a:t>
            </a:r>
            <a:r>
              <a:rPr lang="tr-TR" altLang="tr-TR" dirty="0" err="1">
                <a:solidFill>
                  <a:srgbClr val="8888C6"/>
                </a:solidFill>
                <a:latin typeface="JetBrains Mono"/>
              </a:rPr>
              <a:t>print</a:t>
            </a:r>
            <a:r>
              <a:rPr lang="tr-TR" altLang="tr-TR" dirty="0">
                <a:solidFill>
                  <a:srgbClr val="A9B7C6"/>
                </a:solidFill>
                <a:latin typeface="JetBrains Mono"/>
              </a:rPr>
              <a:t>(</a:t>
            </a:r>
            <a:r>
              <a:rPr lang="tr-TR" altLang="tr-TR" dirty="0">
                <a:solidFill>
                  <a:srgbClr val="6A8759"/>
                </a:solidFill>
                <a:latin typeface="JetBrains Mono"/>
              </a:rPr>
              <a:t>"kitle boy endeksiniz"</a:t>
            </a:r>
            <a:r>
              <a:rPr lang="tr-TR" altLang="tr-TR" dirty="0">
                <a:solidFill>
                  <a:srgbClr val="CC7832"/>
                </a:solidFill>
                <a:latin typeface="JetBrains Mono"/>
              </a:rPr>
              <a:t>, </a:t>
            </a:r>
            <a:r>
              <a:rPr lang="tr-TR" altLang="tr-TR" dirty="0">
                <a:solidFill>
                  <a:srgbClr val="A9B7C6"/>
                </a:solidFill>
                <a:latin typeface="JetBrains Mono"/>
              </a:rPr>
              <a:t>endeks)</a:t>
            </a:r>
            <a:br>
              <a:rPr lang="tr-TR" altLang="tr-TR" dirty="0">
                <a:solidFill>
                  <a:srgbClr val="A9B7C6"/>
                </a:solidFill>
                <a:latin typeface="JetBrains Mono"/>
              </a:rPr>
            </a:br>
            <a:r>
              <a:rPr lang="tr-TR" altLang="tr-TR" dirty="0">
                <a:solidFill>
                  <a:srgbClr val="A9B7C6"/>
                </a:solidFill>
                <a:latin typeface="JetBrains Mono"/>
              </a:rPr>
              <a:t>        </a:t>
            </a:r>
            <a:r>
              <a:rPr lang="tr-TR" altLang="tr-TR" dirty="0" err="1">
                <a:solidFill>
                  <a:srgbClr val="8888C6"/>
                </a:solidFill>
                <a:latin typeface="JetBrains Mono"/>
              </a:rPr>
              <a:t>print</a:t>
            </a:r>
            <a:r>
              <a:rPr lang="tr-TR" altLang="tr-TR" dirty="0">
                <a:solidFill>
                  <a:srgbClr val="A9B7C6"/>
                </a:solidFill>
                <a:latin typeface="JetBrains Mono"/>
              </a:rPr>
              <a:t>(</a:t>
            </a:r>
            <a:r>
              <a:rPr lang="tr-TR" altLang="tr-TR" dirty="0">
                <a:solidFill>
                  <a:srgbClr val="6A8759"/>
                </a:solidFill>
                <a:latin typeface="JetBrains Mono"/>
              </a:rPr>
              <a:t>"kan vermek  için uygunsunuz"</a:t>
            </a:r>
            <a:r>
              <a:rPr lang="tr-TR" altLang="tr-TR" dirty="0">
                <a:solidFill>
                  <a:srgbClr val="A9B7C6"/>
                </a:solidFill>
                <a:latin typeface="JetBrains Mono"/>
              </a:rPr>
              <a:t>)</a:t>
            </a:r>
            <a:br>
              <a:rPr lang="tr-TR" altLang="tr-TR" dirty="0">
                <a:solidFill>
                  <a:srgbClr val="A9B7C6"/>
                </a:solidFill>
                <a:latin typeface="JetBrains Mono"/>
              </a:rPr>
            </a:br>
            <a:r>
              <a:rPr lang="tr-TR" altLang="tr-TR" dirty="0">
                <a:solidFill>
                  <a:srgbClr val="CC7832"/>
                </a:solidFill>
                <a:latin typeface="JetBrains Mono"/>
              </a:rPr>
              <a:t>elif</a:t>
            </a:r>
            <a:r>
              <a:rPr lang="tr-TR" altLang="tr-TR" dirty="0">
                <a:solidFill>
                  <a:srgbClr val="A9B7C6"/>
                </a:solidFill>
                <a:latin typeface="JetBrains Mono"/>
              </a:rPr>
              <a:t>(</a:t>
            </a:r>
            <a:r>
              <a:rPr lang="tr-TR" altLang="tr-TR" dirty="0" err="1">
                <a:solidFill>
                  <a:srgbClr val="A9B7C6"/>
                </a:solidFill>
                <a:latin typeface="JetBrains Mono"/>
              </a:rPr>
              <a:t>telno</a:t>
            </a:r>
            <a:r>
              <a:rPr lang="tr-TR" altLang="tr-TR" dirty="0">
                <a:solidFill>
                  <a:srgbClr val="A9B7C6"/>
                </a:solidFill>
                <a:latin typeface="JetBrains Mono"/>
              </a:rPr>
              <a:t>==</a:t>
            </a:r>
            <a:r>
              <a:rPr lang="tr-TR" altLang="tr-TR" dirty="0">
                <a:solidFill>
                  <a:srgbClr val="6A8759"/>
                </a:solidFill>
                <a:latin typeface="JetBrains Mono"/>
              </a:rPr>
              <a:t>""</a:t>
            </a:r>
            <a:r>
              <a:rPr lang="tr-TR" altLang="tr-TR" dirty="0">
                <a:solidFill>
                  <a:srgbClr val="A9B7C6"/>
                </a:solidFill>
                <a:latin typeface="JetBrains Mono"/>
              </a:rPr>
              <a:t>):</a:t>
            </a:r>
            <a:br>
              <a:rPr lang="tr-TR" altLang="tr-TR" dirty="0">
                <a:solidFill>
                  <a:srgbClr val="A9B7C6"/>
                </a:solidFill>
                <a:latin typeface="JetBrains Mono"/>
              </a:rPr>
            </a:br>
            <a:r>
              <a:rPr lang="tr-TR" altLang="tr-TR" dirty="0">
                <a:solidFill>
                  <a:srgbClr val="A9B7C6"/>
                </a:solidFill>
                <a:latin typeface="JetBrains Mono"/>
              </a:rPr>
              <a:t>    </a:t>
            </a:r>
            <a:r>
              <a:rPr lang="tr-TR" altLang="tr-TR" dirty="0" err="1">
                <a:solidFill>
                  <a:srgbClr val="8888C6"/>
                </a:solidFill>
                <a:latin typeface="JetBrains Mono"/>
              </a:rPr>
              <a:t>print</a:t>
            </a:r>
            <a:r>
              <a:rPr lang="tr-TR" altLang="tr-TR" dirty="0">
                <a:solidFill>
                  <a:srgbClr val="A9B7C6"/>
                </a:solidFill>
                <a:latin typeface="JetBrains Mono"/>
              </a:rPr>
              <a:t>(</a:t>
            </a:r>
            <a:r>
              <a:rPr lang="tr-TR" altLang="tr-TR" dirty="0">
                <a:solidFill>
                  <a:srgbClr val="6A8759"/>
                </a:solidFill>
                <a:latin typeface="JetBrains Mono"/>
              </a:rPr>
              <a:t>"lütfen sizinle irtibata geçebileceğimiz bir numara belirtiniz numara alanı </a:t>
            </a:r>
            <a:r>
              <a:rPr lang="tr-TR" altLang="tr-TR" dirty="0" err="1">
                <a:solidFill>
                  <a:srgbClr val="6A8759"/>
                </a:solidFill>
                <a:latin typeface="JetBrains Mono"/>
              </a:rPr>
              <a:t>zorulnludur</a:t>
            </a:r>
            <a:r>
              <a:rPr lang="tr-TR" altLang="tr-TR" dirty="0">
                <a:solidFill>
                  <a:srgbClr val="6A8759"/>
                </a:solidFill>
                <a:latin typeface="JetBrains Mono"/>
              </a:rPr>
              <a:t> "</a:t>
            </a:r>
            <a:r>
              <a:rPr lang="tr-TR" altLang="tr-TR" dirty="0">
                <a:solidFill>
                  <a:srgbClr val="A9B7C6"/>
                </a:solidFill>
                <a:latin typeface="JetBrains Mono"/>
              </a:rPr>
              <a:t>)</a:t>
            </a:r>
            <a:br>
              <a:rPr lang="tr-TR" altLang="tr-TR" dirty="0">
                <a:solidFill>
                  <a:srgbClr val="A9B7C6"/>
                </a:solidFill>
                <a:latin typeface="JetBrains Mono"/>
              </a:rPr>
            </a:br>
            <a:r>
              <a:rPr lang="tr-TR" altLang="tr-TR" dirty="0">
                <a:solidFill>
                  <a:srgbClr val="CC7832"/>
                </a:solidFill>
                <a:latin typeface="JetBrains Mono"/>
              </a:rPr>
              <a:t>elif</a:t>
            </a:r>
            <a:r>
              <a:rPr lang="tr-TR" altLang="tr-TR" dirty="0">
                <a:solidFill>
                  <a:srgbClr val="A9B7C6"/>
                </a:solidFill>
                <a:latin typeface="JetBrains Mono"/>
              </a:rPr>
              <a:t>(hastalık==</a:t>
            </a:r>
            <a:r>
              <a:rPr lang="tr-TR" altLang="tr-TR" dirty="0">
                <a:solidFill>
                  <a:srgbClr val="6A8759"/>
                </a:solidFill>
                <a:latin typeface="JetBrains Mono"/>
              </a:rPr>
              <a:t>"evet"</a:t>
            </a:r>
            <a:r>
              <a:rPr lang="tr-TR" altLang="tr-TR" dirty="0">
                <a:solidFill>
                  <a:srgbClr val="A9B7C6"/>
                </a:solidFill>
                <a:latin typeface="JetBrains Mono"/>
              </a:rPr>
              <a:t>):</a:t>
            </a:r>
            <a:br>
              <a:rPr lang="tr-TR" altLang="tr-TR" dirty="0">
                <a:solidFill>
                  <a:srgbClr val="A9B7C6"/>
                </a:solidFill>
                <a:latin typeface="JetBrains Mono"/>
              </a:rPr>
            </a:br>
            <a:r>
              <a:rPr lang="tr-TR" altLang="tr-TR" dirty="0">
                <a:solidFill>
                  <a:srgbClr val="A9B7C6"/>
                </a:solidFill>
                <a:latin typeface="JetBrains Mono"/>
              </a:rPr>
              <a:t>    </a:t>
            </a:r>
            <a:r>
              <a:rPr lang="tr-TR" altLang="tr-TR" dirty="0" err="1">
                <a:solidFill>
                  <a:srgbClr val="8888C6"/>
                </a:solidFill>
                <a:latin typeface="JetBrains Mono"/>
              </a:rPr>
              <a:t>print</a:t>
            </a:r>
            <a:r>
              <a:rPr lang="tr-TR" altLang="tr-TR" dirty="0">
                <a:solidFill>
                  <a:srgbClr val="A9B7C6"/>
                </a:solidFill>
                <a:latin typeface="JetBrains Mono"/>
              </a:rPr>
              <a:t>(</a:t>
            </a:r>
            <a:r>
              <a:rPr lang="tr-TR" altLang="tr-TR" dirty="0">
                <a:solidFill>
                  <a:srgbClr val="6A8759"/>
                </a:solidFill>
                <a:latin typeface="JetBrains Mono"/>
              </a:rPr>
              <a:t>"kan vermek için uygun değilsiniz "</a:t>
            </a:r>
            <a:r>
              <a:rPr lang="tr-TR" altLang="tr-TR" dirty="0">
                <a:solidFill>
                  <a:srgbClr val="A9B7C6"/>
                </a:solidFill>
                <a:latin typeface="JetBrains Mono"/>
              </a:rPr>
              <a:t>)</a:t>
            </a:r>
            <a:br>
              <a:rPr lang="tr-TR" altLang="tr-TR" dirty="0">
                <a:solidFill>
                  <a:srgbClr val="A9B7C6"/>
                </a:solidFill>
                <a:latin typeface="JetBrains Mono"/>
              </a:rPr>
            </a:br>
            <a:r>
              <a:rPr lang="tr-TR" altLang="tr-TR" dirty="0">
                <a:solidFill>
                  <a:srgbClr val="CC7832"/>
                </a:solidFill>
                <a:latin typeface="JetBrains Mono"/>
              </a:rPr>
              <a:t>else</a:t>
            </a:r>
            <a:r>
              <a:rPr lang="tr-TR" altLang="tr-TR" dirty="0">
                <a:solidFill>
                  <a:srgbClr val="A9B7C6"/>
                </a:solidFill>
                <a:latin typeface="JetBrains Mono"/>
              </a:rPr>
              <a:t>:</a:t>
            </a:r>
            <a:br>
              <a:rPr lang="tr-TR" altLang="tr-TR" dirty="0">
                <a:solidFill>
                  <a:srgbClr val="A9B7C6"/>
                </a:solidFill>
                <a:latin typeface="JetBrains Mono"/>
              </a:rPr>
            </a:br>
            <a:r>
              <a:rPr lang="tr-TR" altLang="tr-TR" dirty="0">
                <a:solidFill>
                  <a:srgbClr val="A9B7C6"/>
                </a:solidFill>
                <a:latin typeface="JetBrains Mono"/>
              </a:rPr>
              <a:t>    </a:t>
            </a:r>
            <a:r>
              <a:rPr lang="tr-TR" altLang="tr-TR" dirty="0" err="1">
                <a:solidFill>
                  <a:srgbClr val="8888C6"/>
                </a:solidFill>
                <a:latin typeface="JetBrains Mono"/>
              </a:rPr>
              <a:t>print</a:t>
            </a:r>
            <a:r>
              <a:rPr lang="tr-TR" altLang="tr-TR" dirty="0">
                <a:solidFill>
                  <a:srgbClr val="A9B7C6"/>
                </a:solidFill>
                <a:latin typeface="JetBrains Mono"/>
              </a:rPr>
              <a:t>(</a:t>
            </a:r>
            <a:r>
              <a:rPr lang="tr-TR" altLang="tr-TR" dirty="0">
                <a:solidFill>
                  <a:srgbClr val="6A8759"/>
                </a:solidFill>
                <a:latin typeface="JetBrains Mono"/>
              </a:rPr>
              <a:t>"kitle boy endeksiniz"</a:t>
            </a:r>
            <a:r>
              <a:rPr lang="tr-TR" altLang="tr-TR" dirty="0">
                <a:solidFill>
                  <a:srgbClr val="CC7832"/>
                </a:solidFill>
                <a:latin typeface="JetBrains Mono"/>
              </a:rPr>
              <a:t>, </a:t>
            </a:r>
            <a:r>
              <a:rPr lang="tr-TR" altLang="tr-TR" dirty="0">
                <a:solidFill>
                  <a:srgbClr val="A9B7C6"/>
                </a:solidFill>
                <a:latin typeface="JetBrains Mono"/>
              </a:rPr>
              <a:t>endeks)</a:t>
            </a:r>
            <a:br>
              <a:rPr lang="tr-TR" altLang="tr-TR" dirty="0">
                <a:solidFill>
                  <a:srgbClr val="A9B7C6"/>
                </a:solidFill>
                <a:latin typeface="JetBrains Mono"/>
              </a:rPr>
            </a:br>
            <a:r>
              <a:rPr lang="tr-TR" altLang="tr-TR" dirty="0">
                <a:solidFill>
                  <a:srgbClr val="A9B7C6"/>
                </a:solidFill>
                <a:latin typeface="JetBrains Mono"/>
              </a:rPr>
              <a:t>    </a:t>
            </a:r>
            <a:r>
              <a:rPr lang="tr-TR" altLang="tr-TR" dirty="0" err="1">
                <a:solidFill>
                  <a:srgbClr val="8888C6"/>
                </a:solidFill>
                <a:latin typeface="JetBrains Mono"/>
              </a:rPr>
              <a:t>print</a:t>
            </a:r>
            <a:r>
              <a:rPr lang="tr-TR" altLang="tr-TR" dirty="0">
                <a:solidFill>
                  <a:srgbClr val="A9B7C6"/>
                </a:solidFill>
                <a:latin typeface="JetBrains Mono"/>
              </a:rPr>
              <a:t>(</a:t>
            </a:r>
            <a:r>
              <a:rPr lang="tr-TR" altLang="tr-TR" dirty="0">
                <a:solidFill>
                  <a:srgbClr val="6A8759"/>
                </a:solidFill>
                <a:latin typeface="JetBrains Mono"/>
              </a:rPr>
              <a:t>"kan vermek  için uygun değilsiniz "</a:t>
            </a:r>
            <a:r>
              <a:rPr lang="tr-TR" altLang="tr-TR" dirty="0">
                <a:solidFill>
                  <a:srgbClr val="A9B7C6"/>
                </a:solidFill>
                <a:latin typeface="JetBrains Mono"/>
              </a:rPr>
              <a:t>)</a:t>
            </a:r>
            <a:br>
              <a:rPr lang="tr-TR" altLang="tr-TR" dirty="0">
                <a:solidFill>
                  <a:srgbClr val="A9B7C6"/>
                </a:solidFill>
                <a:latin typeface="JetBrains Mono"/>
              </a:rPr>
            </a:br>
            <a:endParaRPr lang="tr-TR" altLang="tr-TR" sz="4400" dirty="0">
              <a:solidFill>
                <a:schemeClr val="tx1"/>
              </a:solidFill>
              <a:latin typeface="Arial" panose="020B0604020202020204" pitchFamily="34" charset="0"/>
            </a:endParaRPr>
          </a:p>
          <a:p>
            <a:endParaRPr lang="tr-TR" dirty="0"/>
          </a:p>
        </p:txBody>
      </p:sp>
    </p:spTree>
    <p:extLst>
      <p:ext uri="{BB962C8B-B14F-4D97-AF65-F5344CB8AC3E}">
        <p14:creationId xmlns:p14="http://schemas.microsoft.com/office/powerpoint/2010/main" val="1902814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 uygulamanın çıktısı</a:t>
            </a:r>
            <a:endParaRPr lang="tr-TR" dirty="0"/>
          </a:p>
        </p:txBody>
      </p:sp>
      <p:sp>
        <p:nvSpPr>
          <p:cNvPr id="3" name="İçerik Yer Tutucusu 2"/>
          <p:cNvSpPr>
            <a:spLocks noGrp="1"/>
          </p:cNvSpPr>
          <p:nvPr>
            <p:ph idx="1"/>
          </p:nvPr>
        </p:nvSpPr>
        <p:spPr/>
        <p:txBody>
          <a:bodyPr>
            <a:normAutofit/>
          </a:bodyPr>
          <a:lstStyle/>
          <a:p>
            <a:endParaRPr lang="tr-TR" dirty="0"/>
          </a:p>
          <a:p>
            <a:r>
              <a:rPr lang="tr-TR" dirty="0"/>
              <a:t>lütfen isminizi </a:t>
            </a:r>
            <a:r>
              <a:rPr lang="tr-TR" dirty="0" err="1"/>
              <a:t>giriniz:şilan</a:t>
            </a:r>
            <a:endParaRPr lang="tr-TR" dirty="0"/>
          </a:p>
          <a:p>
            <a:r>
              <a:rPr lang="tr-TR" dirty="0"/>
              <a:t>soy </a:t>
            </a:r>
            <a:r>
              <a:rPr lang="tr-TR" dirty="0" err="1"/>
              <a:t>ismininizi</a:t>
            </a:r>
            <a:r>
              <a:rPr lang="tr-TR" dirty="0"/>
              <a:t> </a:t>
            </a:r>
            <a:r>
              <a:rPr lang="tr-TR" dirty="0" err="1"/>
              <a:t>griniz:başçı</a:t>
            </a:r>
            <a:endParaRPr lang="tr-TR" dirty="0"/>
          </a:p>
          <a:p>
            <a:r>
              <a:rPr lang="tr-TR" dirty="0"/>
              <a:t>lütfen irtibat numaranızı giriniz: 4512245</a:t>
            </a:r>
          </a:p>
          <a:p>
            <a:r>
              <a:rPr lang="tr-TR" dirty="0"/>
              <a:t>lütfen cinsiyetinizi giriniz: kadın</a:t>
            </a:r>
          </a:p>
          <a:p>
            <a:r>
              <a:rPr lang="tr-TR" dirty="0"/>
              <a:t>lütfen yaşınızı giriniz: 23</a:t>
            </a:r>
          </a:p>
          <a:p>
            <a:r>
              <a:rPr lang="tr-TR" dirty="0"/>
              <a:t>lütfen kilonuzu giriniz(örnek:55.0) 60.0</a:t>
            </a:r>
          </a:p>
          <a:p>
            <a:endParaRPr lang="tr-TR" dirty="0"/>
          </a:p>
        </p:txBody>
      </p:sp>
    </p:spTree>
    <p:extLst>
      <p:ext uri="{BB962C8B-B14F-4D97-AF65-F5344CB8AC3E}">
        <p14:creationId xmlns:p14="http://schemas.microsoft.com/office/powerpoint/2010/main" val="2420781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 uygulamanın çıktısı devamı</a:t>
            </a:r>
            <a:endParaRPr lang="tr-TR" dirty="0"/>
          </a:p>
        </p:txBody>
      </p:sp>
      <p:sp>
        <p:nvSpPr>
          <p:cNvPr id="3" name="İçerik Yer Tutucusu 2"/>
          <p:cNvSpPr>
            <a:spLocks noGrp="1"/>
          </p:cNvSpPr>
          <p:nvPr>
            <p:ph idx="1"/>
          </p:nvPr>
        </p:nvSpPr>
        <p:spPr/>
        <p:txBody>
          <a:bodyPr/>
          <a:lstStyle/>
          <a:p>
            <a:r>
              <a:rPr lang="tr-TR" dirty="0"/>
              <a:t>boyunuzu giriniz:(örnek:1.62)1.60</a:t>
            </a:r>
          </a:p>
          <a:p>
            <a:r>
              <a:rPr lang="tr-TR" dirty="0"/>
              <a:t>kan yoluyla bulaşabilecek bir  hastalığınız var mı? ( evet ya da hayır) hayır</a:t>
            </a:r>
          </a:p>
          <a:p>
            <a:r>
              <a:rPr lang="tr-TR" dirty="0" err="1"/>
              <a:t>şilan</a:t>
            </a:r>
            <a:endParaRPr lang="tr-TR" dirty="0"/>
          </a:p>
          <a:p>
            <a:r>
              <a:rPr lang="tr-TR" dirty="0"/>
              <a:t>başçı</a:t>
            </a:r>
          </a:p>
          <a:p>
            <a:r>
              <a:rPr lang="tr-TR" dirty="0"/>
              <a:t>kitle boy endeksiniz 23.437499999999996</a:t>
            </a:r>
          </a:p>
          <a:p>
            <a:r>
              <a:rPr lang="tr-TR" dirty="0"/>
              <a:t>kan vermek  için uygunsunuz</a:t>
            </a:r>
          </a:p>
          <a:p>
            <a:endParaRPr lang="tr-TR" dirty="0"/>
          </a:p>
          <a:p>
            <a:r>
              <a:rPr lang="tr-TR" dirty="0" err="1"/>
              <a:t>Process</a:t>
            </a:r>
            <a:r>
              <a:rPr lang="tr-TR" dirty="0"/>
              <a:t> </a:t>
            </a:r>
            <a:r>
              <a:rPr lang="tr-TR" dirty="0" err="1"/>
              <a:t>finished</a:t>
            </a:r>
            <a:r>
              <a:rPr lang="tr-TR" dirty="0"/>
              <a:t> </a:t>
            </a:r>
            <a:r>
              <a:rPr lang="tr-TR" dirty="0" err="1"/>
              <a:t>with</a:t>
            </a:r>
            <a:r>
              <a:rPr lang="tr-TR" dirty="0"/>
              <a:t> </a:t>
            </a:r>
            <a:r>
              <a:rPr lang="tr-TR" dirty="0" err="1"/>
              <a:t>exit</a:t>
            </a:r>
            <a:r>
              <a:rPr lang="tr-TR" dirty="0"/>
              <a:t> </a:t>
            </a:r>
            <a:r>
              <a:rPr lang="tr-TR" dirty="0" err="1"/>
              <a:t>code</a:t>
            </a:r>
            <a:r>
              <a:rPr lang="tr-TR" dirty="0"/>
              <a:t> 0</a:t>
            </a:r>
          </a:p>
          <a:p>
            <a:endParaRPr lang="tr-TR" dirty="0"/>
          </a:p>
        </p:txBody>
      </p:sp>
    </p:spTree>
    <p:extLst>
      <p:ext uri="{BB962C8B-B14F-4D97-AF65-F5344CB8AC3E}">
        <p14:creationId xmlns:p14="http://schemas.microsoft.com/office/powerpoint/2010/main" val="1957864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özet</a:t>
            </a:r>
            <a:endParaRPr lang="tr-TR" dirty="0"/>
          </a:p>
        </p:txBody>
      </p:sp>
      <p:sp>
        <p:nvSpPr>
          <p:cNvPr id="3" name="İçerik Yer Tutucusu 2"/>
          <p:cNvSpPr>
            <a:spLocks noGrp="1"/>
          </p:cNvSpPr>
          <p:nvPr>
            <p:ph idx="1"/>
          </p:nvPr>
        </p:nvSpPr>
        <p:spPr/>
        <p:txBody>
          <a:bodyPr/>
          <a:lstStyle/>
          <a:p>
            <a:r>
              <a:rPr lang="tr-TR" dirty="0" smtClean="0"/>
              <a:t>Özet geçecek olursak bir durum gerçekleşmesi için bazı koşullara ihtiyaç duyuyorsa </a:t>
            </a:r>
            <a:r>
              <a:rPr lang="tr-TR" dirty="0" err="1" smtClean="0"/>
              <a:t>koşuyklu</a:t>
            </a:r>
            <a:r>
              <a:rPr lang="tr-TR" dirty="0" smtClean="0"/>
              <a:t> durumdur </a:t>
            </a:r>
          </a:p>
          <a:p>
            <a:r>
              <a:rPr lang="tr-TR" dirty="0" smtClean="0"/>
              <a:t>En önemli hususlar </a:t>
            </a:r>
          </a:p>
          <a:p>
            <a:r>
              <a:rPr lang="tr-TR" dirty="0" smtClean="0"/>
              <a:t>Şartların iyi belirlenmesi </a:t>
            </a:r>
          </a:p>
          <a:p>
            <a:r>
              <a:rPr lang="tr-TR" dirty="0" smtClean="0"/>
              <a:t>Şartların iyi tanımlanması </a:t>
            </a:r>
          </a:p>
          <a:p>
            <a:r>
              <a:rPr lang="tr-TR" dirty="0" smtClean="0"/>
              <a:t>Ve yeterli bilgi olması ve toplanması </a:t>
            </a:r>
          </a:p>
          <a:p>
            <a:pPr marL="0" indent="0">
              <a:buNone/>
            </a:pPr>
            <a:endParaRPr lang="tr-TR" dirty="0"/>
          </a:p>
        </p:txBody>
      </p:sp>
    </p:spTree>
    <p:extLst>
      <p:ext uri="{BB962C8B-B14F-4D97-AF65-F5344CB8AC3E}">
        <p14:creationId xmlns:p14="http://schemas.microsoft.com/office/powerpoint/2010/main" val="892370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İÇİNDEKİLER </a:t>
            </a:r>
            <a:endParaRPr lang="tr-TR" dirty="0"/>
          </a:p>
        </p:txBody>
      </p:sp>
      <p:sp>
        <p:nvSpPr>
          <p:cNvPr id="3" name="İçerik Yer Tutucusu 2"/>
          <p:cNvSpPr>
            <a:spLocks noGrp="1"/>
          </p:cNvSpPr>
          <p:nvPr>
            <p:ph idx="1"/>
          </p:nvPr>
        </p:nvSpPr>
        <p:spPr/>
        <p:txBody>
          <a:bodyPr/>
          <a:lstStyle/>
          <a:p>
            <a:r>
              <a:rPr lang="tr-TR" dirty="0" smtClean="0"/>
              <a:t>FORMAT</a:t>
            </a:r>
          </a:p>
          <a:p>
            <a:r>
              <a:rPr lang="tr-TR" dirty="0" smtClean="0"/>
              <a:t>FROMAT UYGUALAMA</a:t>
            </a:r>
          </a:p>
          <a:p>
            <a:r>
              <a:rPr lang="tr-TR" dirty="0" smtClean="0"/>
              <a:t>İNPUT FONKSİYONU</a:t>
            </a:r>
          </a:p>
          <a:p>
            <a:r>
              <a:rPr lang="tr-TR" dirty="0" smtClean="0"/>
              <a:t>İNPUT ÖRNEK</a:t>
            </a:r>
          </a:p>
          <a:p>
            <a:r>
              <a:rPr lang="tr-TR" dirty="0" smtClean="0"/>
              <a:t>KOŞULLU DURUMLAR </a:t>
            </a:r>
          </a:p>
          <a:p>
            <a:r>
              <a:rPr lang="tr-TR" dirty="0" smtClean="0"/>
              <a:t>KOŞULLU DURUMLAR BASİT ÖRNEK</a:t>
            </a:r>
          </a:p>
          <a:p>
            <a:r>
              <a:rPr lang="tr-TR" dirty="0" smtClean="0"/>
              <a:t>KOŞULLU DURUMLAR ZOR ÖRNEK</a:t>
            </a:r>
          </a:p>
          <a:p>
            <a:r>
              <a:rPr lang="tr-TR" dirty="0" smtClean="0"/>
              <a:t>ÖZET</a:t>
            </a:r>
          </a:p>
          <a:p>
            <a:endParaRPr lang="tr-TR" dirty="0" smtClean="0"/>
          </a:p>
          <a:p>
            <a:endParaRPr lang="tr-TR" dirty="0" smtClean="0"/>
          </a:p>
        </p:txBody>
      </p:sp>
    </p:spTree>
    <p:extLst>
      <p:ext uri="{BB962C8B-B14F-4D97-AF65-F5344CB8AC3E}">
        <p14:creationId xmlns:p14="http://schemas.microsoft.com/office/powerpoint/2010/main" val="3091845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Format </a:t>
            </a:r>
            <a:endParaRPr lang="tr-TR" dirty="0"/>
          </a:p>
        </p:txBody>
      </p:sp>
      <p:sp>
        <p:nvSpPr>
          <p:cNvPr id="3" name="İçerik Yer Tutucusu 2"/>
          <p:cNvSpPr>
            <a:spLocks noGrp="1"/>
          </p:cNvSpPr>
          <p:nvPr>
            <p:ph idx="1"/>
          </p:nvPr>
        </p:nvSpPr>
        <p:spPr/>
        <p:txBody>
          <a:bodyPr/>
          <a:lstStyle/>
          <a:p>
            <a:r>
              <a:rPr lang="tr-TR" dirty="0"/>
              <a:t>Bazı durumlarda </a:t>
            </a:r>
            <a:r>
              <a:rPr lang="tr-TR" dirty="0" err="1"/>
              <a:t>string</a:t>
            </a:r>
            <a:r>
              <a:rPr lang="tr-TR" dirty="0"/>
              <a:t> içerisinde veri veya değişken kullanmamız gerekebilir bu gibi durumlarda </a:t>
            </a:r>
            <a:r>
              <a:rPr lang="tr-TR" dirty="0" err="1"/>
              <a:t>string</a:t>
            </a:r>
            <a:r>
              <a:rPr lang="tr-TR" dirty="0"/>
              <a:t> içerisindeki veri ile işlem yapabilmek için format fonksiyonunu kullanmak kurtarıcı bir çözüm olur  </a:t>
            </a:r>
          </a:p>
          <a:p>
            <a:r>
              <a:rPr lang="tr-TR" dirty="0"/>
              <a:t>Bunun için süslü parantez kullanırız</a:t>
            </a:r>
          </a:p>
          <a:p>
            <a:r>
              <a:rPr lang="tr-TR" dirty="0"/>
              <a:t>Örnek:  a=7  b=4</a:t>
            </a:r>
          </a:p>
          <a:p>
            <a:pPr marL="0" indent="0">
              <a:buNone/>
            </a:pPr>
            <a:r>
              <a:rPr lang="tr-TR" dirty="0" err="1"/>
              <a:t>print</a:t>
            </a:r>
            <a:r>
              <a:rPr lang="tr-TR" dirty="0"/>
              <a:t>(‘’ {} + {} ün değeri {} </a:t>
            </a:r>
            <a:r>
              <a:rPr lang="tr-TR" dirty="0" err="1"/>
              <a:t>dir</a:t>
            </a:r>
            <a:r>
              <a:rPr lang="tr-TR" dirty="0"/>
              <a:t>’’.format(</a:t>
            </a:r>
            <a:r>
              <a:rPr lang="tr-TR" dirty="0" err="1"/>
              <a:t>a,b,a+b</a:t>
            </a:r>
            <a:r>
              <a:rPr lang="tr-TR" dirty="0"/>
              <a:t>)</a:t>
            </a:r>
          </a:p>
          <a:p>
            <a:pPr marL="0" indent="0">
              <a:buNone/>
            </a:pPr>
            <a:r>
              <a:rPr lang="tr-TR" dirty="0"/>
              <a:t>Çıktı:</a:t>
            </a:r>
          </a:p>
          <a:p>
            <a:pPr marL="0" indent="0">
              <a:buNone/>
            </a:pPr>
            <a:r>
              <a:rPr lang="tr-TR" dirty="0"/>
              <a:t>7 + 4 ün değeri 11dir.</a:t>
            </a:r>
          </a:p>
          <a:p>
            <a:endParaRPr lang="tr-TR" dirty="0"/>
          </a:p>
          <a:p>
            <a:endParaRPr lang="tr-TR" dirty="0"/>
          </a:p>
        </p:txBody>
      </p:sp>
    </p:spTree>
    <p:extLst>
      <p:ext uri="{BB962C8B-B14F-4D97-AF65-F5344CB8AC3E}">
        <p14:creationId xmlns:p14="http://schemas.microsoft.com/office/powerpoint/2010/main" val="194718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Format uygulama </a:t>
            </a:r>
            <a:endParaRPr lang="tr-TR" dirty="0"/>
          </a:p>
        </p:txBody>
      </p:sp>
      <p:pic>
        <p:nvPicPr>
          <p:cNvPr id="4" name="İçerik Yer Tutucusu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39591" b="25151"/>
          <a:stretch/>
        </p:blipFill>
        <p:spPr>
          <a:xfrm>
            <a:off x="1097279" y="1804318"/>
            <a:ext cx="7358823" cy="4029572"/>
          </a:xfrm>
        </p:spPr>
      </p:pic>
    </p:spTree>
    <p:extLst>
      <p:ext uri="{BB962C8B-B14F-4D97-AF65-F5344CB8AC3E}">
        <p14:creationId xmlns:p14="http://schemas.microsoft.com/office/powerpoint/2010/main" val="767651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INPUT FONKSİYONU</a:t>
            </a:r>
            <a:endParaRPr lang="tr-TR" dirty="0"/>
          </a:p>
        </p:txBody>
      </p:sp>
      <p:sp>
        <p:nvSpPr>
          <p:cNvPr id="3" name="İçerik Yer Tutucusu 2"/>
          <p:cNvSpPr>
            <a:spLocks noGrp="1"/>
          </p:cNvSpPr>
          <p:nvPr>
            <p:ph idx="1"/>
          </p:nvPr>
        </p:nvSpPr>
        <p:spPr/>
        <p:txBody>
          <a:bodyPr/>
          <a:lstStyle/>
          <a:p>
            <a:r>
              <a:rPr lang="tr-TR" dirty="0" err="1" smtClean="0">
                <a:solidFill>
                  <a:srgbClr val="FF0000"/>
                </a:solidFill>
              </a:rPr>
              <a:t>İnput</a:t>
            </a:r>
            <a:r>
              <a:rPr lang="tr-TR" dirty="0" smtClean="0"/>
              <a:t> fonksiyonu adından da anlaşılacağı üzere kullanıcıdan veri girişi almak için kullanılır </a:t>
            </a:r>
          </a:p>
          <a:p>
            <a:r>
              <a:rPr lang="tr-TR" dirty="0" smtClean="0">
                <a:solidFill>
                  <a:srgbClr val="FF0000"/>
                </a:solidFill>
              </a:rPr>
              <a:t>ÖNEMLİ NOT</a:t>
            </a:r>
            <a:endParaRPr lang="tr-TR" dirty="0">
              <a:solidFill>
                <a:srgbClr val="FF0000"/>
              </a:solidFill>
            </a:endParaRPr>
          </a:p>
          <a:p>
            <a:r>
              <a:rPr lang="tr-TR" dirty="0" err="1" smtClean="0"/>
              <a:t>İnput</a:t>
            </a:r>
            <a:r>
              <a:rPr lang="tr-TR" dirty="0" smtClean="0"/>
              <a:t> fonksiyonu verileri </a:t>
            </a:r>
            <a:r>
              <a:rPr lang="tr-TR" dirty="0" err="1" smtClean="0"/>
              <a:t>string</a:t>
            </a:r>
            <a:r>
              <a:rPr lang="tr-TR" dirty="0" smtClean="0"/>
              <a:t> olarak algılar o yüzden </a:t>
            </a:r>
            <a:r>
              <a:rPr lang="tr-TR" dirty="0" err="1" smtClean="0"/>
              <a:t>string</a:t>
            </a:r>
            <a:r>
              <a:rPr lang="tr-TR" dirty="0" smtClean="0"/>
              <a:t> dışı bir veri gerekiyorsa </a:t>
            </a:r>
            <a:r>
              <a:rPr lang="tr-TR" dirty="0" err="1" smtClean="0"/>
              <a:t>type</a:t>
            </a:r>
            <a:r>
              <a:rPr lang="tr-TR" dirty="0" smtClean="0"/>
              <a:t> </a:t>
            </a:r>
            <a:r>
              <a:rPr lang="tr-TR" dirty="0" err="1" smtClean="0"/>
              <a:t>casting</a:t>
            </a:r>
            <a:r>
              <a:rPr lang="tr-TR" dirty="0" smtClean="0"/>
              <a:t> yapılmalıdır </a:t>
            </a:r>
          </a:p>
          <a:p>
            <a:r>
              <a:rPr lang="tr-TR" dirty="0" smtClean="0">
                <a:solidFill>
                  <a:srgbClr val="FF0000"/>
                </a:solidFill>
              </a:rPr>
              <a:t>Örnek </a:t>
            </a:r>
            <a:r>
              <a:rPr lang="tr-TR" dirty="0" err="1" smtClean="0">
                <a:solidFill>
                  <a:srgbClr val="FF0000"/>
                </a:solidFill>
              </a:rPr>
              <a:t>cast</a:t>
            </a:r>
            <a:r>
              <a:rPr lang="tr-TR" dirty="0" smtClean="0">
                <a:solidFill>
                  <a:srgbClr val="FF0000"/>
                </a:solidFill>
              </a:rPr>
              <a:t>:</a:t>
            </a:r>
          </a:p>
          <a:p>
            <a:r>
              <a:rPr lang="tr-TR" dirty="0"/>
              <a:t> </a:t>
            </a:r>
            <a:r>
              <a:rPr lang="tr-TR" dirty="0" smtClean="0"/>
              <a:t>yaş=</a:t>
            </a:r>
            <a:r>
              <a:rPr lang="tr-TR" dirty="0" err="1" smtClean="0"/>
              <a:t>int</a:t>
            </a:r>
            <a:r>
              <a:rPr lang="tr-TR" dirty="0" smtClean="0"/>
              <a:t>(</a:t>
            </a:r>
            <a:r>
              <a:rPr lang="tr-TR" dirty="0" err="1" smtClean="0"/>
              <a:t>input</a:t>
            </a:r>
            <a:r>
              <a:rPr lang="tr-TR" dirty="0" smtClean="0"/>
              <a:t>(‘’yaşınızı girin’’ ,yaş))</a:t>
            </a:r>
          </a:p>
          <a:p>
            <a:r>
              <a:rPr lang="tr-TR" dirty="0"/>
              <a:t> </a:t>
            </a:r>
            <a:r>
              <a:rPr lang="tr-TR" dirty="0" smtClean="0"/>
              <a:t>alan=</a:t>
            </a:r>
            <a:r>
              <a:rPr lang="tr-TR" dirty="0" err="1" smtClean="0"/>
              <a:t>float</a:t>
            </a:r>
            <a:r>
              <a:rPr lang="tr-TR" dirty="0" smtClean="0"/>
              <a:t>(</a:t>
            </a:r>
            <a:r>
              <a:rPr lang="tr-TR" dirty="0" err="1" smtClean="0"/>
              <a:t>input</a:t>
            </a:r>
            <a:r>
              <a:rPr lang="tr-TR" dirty="0" smtClean="0"/>
              <a:t>(‘’alanı </a:t>
            </a:r>
            <a:r>
              <a:rPr lang="tr-TR" dirty="0" err="1" smtClean="0"/>
              <a:t>giriniz’’,alan</a:t>
            </a:r>
            <a:r>
              <a:rPr lang="tr-TR" dirty="0" smtClean="0"/>
              <a:t>))</a:t>
            </a:r>
          </a:p>
          <a:p>
            <a:r>
              <a:rPr lang="tr-TR" dirty="0" smtClean="0"/>
              <a:t>Normal </a:t>
            </a:r>
            <a:r>
              <a:rPr lang="tr-TR" dirty="0" err="1" smtClean="0"/>
              <a:t>string</a:t>
            </a:r>
            <a:r>
              <a:rPr lang="tr-TR" dirty="0" smtClean="0"/>
              <a:t> kullanımı=</a:t>
            </a:r>
          </a:p>
          <a:p>
            <a:r>
              <a:rPr lang="tr-TR" dirty="0"/>
              <a:t> </a:t>
            </a:r>
            <a:r>
              <a:rPr lang="tr-TR" dirty="0" smtClean="0"/>
              <a:t>isim=</a:t>
            </a:r>
            <a:r>
              <a:rPr lang="tr-TR" dirty="0" err="1" smtClean="0"/>
              <a:t>input</a:t>
            </a:r>
            <a:r>
              <a:rPr lang="tr-TR" dirty="0" smtClean="0"/>
              <a:t>(‘’adınızı giriniz’’ ,isim)</a:t>
            </a:r>
          </a:p>
        </p:txBody>
      </p:sp>
    </p:spTree>
    <p:extLst>
      <p:ext uri="{BB962C8B-B14F-4D97-AF65-F5344CB8AC3E}">
        <p14:creationId xmlns:p14="http://schemas.microsoft.com/office/powerpoint/2010/main" val="3270086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İnput</a:t>
            </a:r>
            <a:r>
              <a:rPr lang="tr-TR" dirty="0" smtClean="0"/>
              <a:t> örnek</a:t>
            </a:r>
            <a:endParaRPr lang="tr-TR" dirty="0"/>
          </a:p>
        </p:txBody>
      </p:sp>
      <p:pic>
        <p:nvPicPr>
          <p:cNvPr id="8" name="İçerik Yer Tutucusu 7"/>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34313" b="15558"/>
          <a:stretch/>
        </p:blipFill>
        <p:spPr>
          <a:xfrm>
            <a:off x="1097280" y="1737360"/>
            <a:ext cx="10058400" cy="4394992"/>
          </a:xfrm>
        </p:spPr>
      </p:pic>
    </p:spTree>
    <p:extLst>
      <p:ext uri="{BB962C8B-B14F-4D97-AF65-F5344CB8AC3E}">
        <p14:creationId xmlns:p14="http://schemas.microsoft.com/office/powerpoint/2010/main" val="1287493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KOŞULLU DURUMLAR</a:t>
            </a:r>
            <a:endParaRPr lang="tr-TR" dirty="0"/>
          </a:p>
        </p:txBody>
      </p:sp>
      <p:sp>
        <p:nvSpPr>
          <p:cNvPr id="3" name="İçerik Yer Tutucusu 2"/>
          <p:cNvSpPr>
            <a:spLocks noGrp="1"/>
          </p:cNvSpPr>
          <p:nvPr>
            <p:ph idx="1"/>
          </p:nvPr>
        </p:nvSpPr>
        <p:spPr/>
        <p:txBody>
          <a:bodyPr/>
          <a:lstStyle/>
          <a:p>
            <a:r>
              <a:rPr lang="tr-TR" dirty="0" smtClean="0"/>
              <a:t>Genel  olarak koşul , bir olayın  gerçekleşmesi için gerekli </a:t>
            </a:r>
            <a:r>
              <a:rPr lang="tr-TR" dirty="0" err="1" smtClean="0"/>
              <a:t>durumlaranlamına</a:t>
            </a:r>
            <a:r>
              <a:rPr lang="tr-TR" dirty="0" smtClean="0"/>
              <a:t> gelir.</a:t>
            </a:r>
          </a:p>
          <a:p>
            <a:r>
              <a:rPr lang="tr-TR" dirty="0" err="1" smtClean="0"/>
              <a:t>Pyhtonda</a:t>
            </a:r>
            <a:r>
              <a:rPr lang="tr-TR" dirty="0" smtClean="0"/>
              <a:t> da bir olayın gerçekleşmesi için belirlediğimiz durumların  var olması gerekir </a:t>
            </a:r>
          </a:p>
          <a:p>
            <a:r>
              <a:rPr lang="tr-TR" dirty="0" smtClean="0"/>
              <a:t>Örneğin bir kişinin askerliğini yapması için yaşının 19 olması ve erkek olması gerekir </a:t>
            </a:r>
          </a:p>
          <a:p>
            <a:r>
              <a:rPr lang="tr-TR" dirty="0" smtClean="0"/>
              <a:t>Gerekli şartlar : erkek olması </a:t>
            </a:r>
          </a:p>
          <a:p>
            <a:r>
              <a:rPr lang="tr-TR" dirty="0"/>
              <a:t> </a:t>
            </a:r>
            <a:r>
              <a:rPr lang="tr-TR" dirty="0" smtClean="0"/>
              <a:t>                            19 yaşında olması</a:t>
            </a:r>
          </a:p>
          <a:p>
            <a:r>
              <a:rPr lang="tr-TR" dirty="0" smtClean="0"/>
              <a:t>Bunlar koşullarımızı oluşturur eğer bu koşullarımız sağlanıyorsa askerlik olayı gerçekleşir diyebiliriz</a:t>
            </a:r>
          </a:p>
        </p:txBody>
      </p:sp>
    </p:spTree>
    <p:extLst>
      <p:ext uri="{BB962C8B-B14F-4D97-AF65-F5344CB8AC3E}">
        <p14:creationId xmlns:p14="http://schemas.microsoft.com/office/powerpoint/2010/main" val="3051511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Koşullu durumlar basit örnek</a:t>
            </a:r>
            <a:endParaRPr lang="tr-TR" dirty="0"/>
          </a:p>
        </p:txBody>
      </p:sp>
      <p:pic>
        <p:nvPicPr>
          <p:cNvPr id="4" name="İçerik Yer Tutucusu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44635" b="18478"/>
          <a:stretch/>
        </p:blipFill>
        <p:spPr>
          <a:xfrm>
            <a:off x="1097279" y="1812707"/>
            <a:ext cx="9917465" cy="4239775"/>
          </a:xfrm>
        </p:spPr>
      </p:pic>
    </p:spTree>
    <p:extLst>
      <p:ext uri="{BB962C8B-B14F-4D97-AF65-F5344CB8AC3E}">
        <p14:creationId xmlns:p14="http://schemas.microsoft.com/office/powerpoint/2010/main" val="3414935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Koşullu durumlar </a:t>
            </a:r>
            <a:endParaRPr lang="tr-TR" dirty="0"/>
          </a:p>
        </p:txBody>
      </p:sp>
      <p:sp>
        <p:nvSpPr>
          <p:cNvPr id="3" name="İçerik Yer Tutucusu 2"/>
          <p:cNvSpPr>
            <a:spLocks noGrp="1"/>
          </p:cNvSpPr>
          <p:nvPr>
            <p:ph idx="1"/>
          </p:nvPr>
        </p:nvSpPr>
        <p:spPr/>
        <p:txBody>
          <a:bodyPr/>
          <a:lstStyle/>
          <a:p>
            <a:endParaRPr lang="tr-TR" dirty="0" smtClean="0"/>
          </a:p>
          <a:p>
            <a:pPr marL="0" indent="0">
              <a:buNone/>
            </a:pPr>
            <a:r>
              <a:rPr lang="tr-TR" dirty="0" smtClean="0"/>
              <a:t>Şimdi biraz örnekleri zorlaştıralım önceki örnekte askerlik için kriteri sadece yaş ile sınırlarken  bu sefer yaş , cinsiyet ve boy olarak çoğalttık </a:t>
            </a:r>
          </a:p>
          <a:p>
            <a:r>
              <a:rPr lang="tr-TR" dirty="0" smtClean="0"/>
              <a:t>Bu şekilde daha çok eleme yaparak daha doğru sonuca ulaşabiliriz diğer sadece bu örnekte değil başka örneklerde de aynı yolu izlemek bizi daha çok bilgiye ve daha doğru sonuca götürür diğer örneklerde göreceğiz bunu</a:t>
            </a:r>
            <a:endParaRPr lang="tr-TR" dirty="0"/>
          </a:p>
        </p:txBody>
      </p:sp>
    </p:spTree>
    <p:extLst>
      <p:ext uri="{BB962C8B-B14F-4D97-AF65-F5344CB8AC3E}">
        <p14:creationId xmlns:p14="http://schemas.microsoft.com/office/powerpoint/2010/main" val="3344753938"/>
      </p:ext>
    </p:extLst>
  </p:cSld>
  <p:clrMapOvr>
    <a:masterClrMapping/>
  </p:clrMapOvr>
</p:sld>
</file>

<file path=ppt/theme/theme1.xml><?xml version="1.0" encoding="utf-8"?>
<a:theme xmlns:a="http://schemas.openxmlformats.org/drawingml/2006/main" name="Geçmişe bakış">
  <a:themeElements>
    <a:clrScheme name="Geçmişe bakış">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282</TotalTime>
  <Words>575</Words>
  <Application>Microsoft Office PowerPoint</Application>
  <PresentationFormat>Geniş ekran</PresentationFormat>
  <Paragraphs>91</Paragraphs>
  <Slides>18</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18</vt:i4>
      </vt:variant>
    </vt:vector>
  </HeadingPairs>
  <TitlesOfParts>
    <vt:vector size="23" baseType="lpstr">
      <vt:lpstr>Arial</vt:lpstr>
      <vt:lpstr>Calibri</vt:lpstr>
      <vt:lpstr>Calibri Light</vt:lpstr>
      <vt:lpstr>JetBrains Mono</vt:lpstr>
      <vt:lpstr>Geçmişe bakış</vt:lpstr>
      <vt:lpstr>PYTHON  4.HAFTA </vt:lpstr>
      <vt:lpstr>İÇİNDEKİLER </vt:lpstr>
      <vt:lpstr>Format </vt:lpstr>
      <vt:lpstr>Format uygulama </vt:lpstr>
      <vt:lpstr>INPUT FONKSİYONU</vt:lpstr>
      <vt:lpstr>İnput örnek</vt:lpstr>
      <vt:lpstr>KOŞULLU DURUMLAR</vt:lpstr>
      <vt:lpstr>Koşullu durumlar basit örnek</vt:lpstr>
      <vt:lpstr>Koşullu durumlar </vt:lpstr>
      <vt:lpstr>PowerPoint Sunusu</vt:lpstr>
      <vt:lpstr>Koşullu durumlar</vt:lpstr>
      <vt:lpstr>Koşullu durumlar örnek </vt:lpstr>
      <vt:lpstr>Koşullu durumlar örnek </vt:lpstr>
      <vt:lpstr>Örnek uygulamanın kodları</vt:lpstr>
      <vt:lpstr>Örnek uygulama kodalrının devamı</vt:lpstr>
      <vt:lpstr>Örnek uygulamanın çıktısı</vt:lpstr>
      <vt:lpstr>Örnek uygulamanın çıktısı devamı</vt:lpstr>
      <vt:lpstr>özet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4.HAFTA </dc:title>
  <dc:creator>mervan başçı</dc:creator>
  <cp:lastModifiedBy>mervan başçı</cp:lastModifiedBy>
  <cp:revision>17</cp:revision>
  <dcterms:created xsi:type="dcterms:W3CDTF">2020-08-31T17:55:26Z</dcterms:created>
  <dcterms:modified xsi:type="dcterms:W3CDTF">2020-09-09T06:12:08Z</dcterms:modified>
</cp:coreProperties>
</file>