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27"/>
  </p:notesMasterIdLst>
  <p:sldIdLst>
    <p:sldId id="256" r:id="rId2"/>
    <p:sldId id="276" r:id="rId3"/>
    <p:sldId id="262" r:id="rId4"/>
    <p:sldId id="263" r:id="rId5"/>
    <p:sldId id="264" r:id="rId6"/>
    <p:sldId id="257" r:id="rId7"/>
    <p:sldId id="258" r:id="rId8"/>
    <p:sldId id="259" r:id="rId9"/>
    <p:sldId id="260" r:id="rId10"/>
    <p:sldId id="261" r:id="rId11"/>
    <p:sldId id="265" r:id="rId12"/>
    <p:sldId id="266" r:id="rId13"/>
    <p:sldId id="279" r:id="rId14"/>
    <p:sldId id="280" r:id="rId15"/>
    <p:sldId id="281" r:id="rId16"/>
    <p:sldId id="267" r:id="rId17"/>
    <p:sldId id="268" r:id="rId18"/>
    <p:sldId id="269" r:id="rId19"/>
    <p:sldId id="277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6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A1172-EAD6-4B46-BD35-200B580EB2FA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E7450-444A-445A-B3D2-902CA9B656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9305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E7450-444A-445A-B3D2-902CA9B656C2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72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D334-5D8B-429F-8EC6-24B0F412D308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FBDB-01BB-4744-990A-0887C032A068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97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D334-5D8B-429F-8EC6-24B0F412D308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FBDB-01BB-4744-990A-0887C032A0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257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D334-5D8B-429F-8EC6-24B0F412D308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FBDB-01BB-4744-990A-0887C032A0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654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D334-5D8B-429F-8EC6-24B0F412D308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FBDB-01BB-4744-990A-0887C032A0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0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D334-5D8B-429F-8EC6-24B0F412D308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FBDB-01BB-4744-990A-0887C032A068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2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D334-5D8B-429F-8EC6-24B0F412D308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FBDB-01BB-4744-990A-0887C032A0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132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D334-5D8B-429F-8EC6-24B0F412D308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FBDB-01BB-4744-990A-0887C032A0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280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D334-5D8B-429F-8EC6-24B0F412D308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FBDB-01BB-4744-990A-0887C032A0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753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D334-5D8B-429F-8EC6-24B0F412D308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FBDB-01BB-4744-990A-0887C032A0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644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3CD334-5D8B-429F-8EC6-24B0F412D308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1EFBDB-01BB-4744-990A-0887C032A0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207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3CD334-5D8B-429F-8EC6-24B0F412D308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1EFBDB-01BB-4744-990A-0887C032A0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169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3CD334-5D8B-429F-8EC6-24B0F412D308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1EFBDB-01BB-4744-990A-0887C032A068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067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dirty="0" smtClean="0"/>
              <a:t>PYTHON </a:t>
            </a:r>
            <a:br>
              <a:rPr lang="tr-TR" dirty="0" smtClean="0"/>
            </a:br>
            <a:r>
              <a:rPr lang="tr-TR" dirty="0" smtClean="0"/>
              <a:t>3.HAFTA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42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Önemli not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</a:t>
            </a:r>
            <a:r>
              <a:rPr lang="tr-TR" dirty="0" err="1" smtClean="0"/>
              <a:t>stringi</a:t>
            </a:r>
            <a:r>
              <a:rPr lang="tr-TR" dirty="0" smtClean="0"/>
              <a:t> yazdırırken  kaç tırnak kullandığımız önemli değil ,üç seçeneği de kullanabiliriz.</a:t>
            </a:r>
          </a:p>
          <a:p>
            <a:r>
              <a:rPr lang="tr-TR" dirty="0" smtClean="0"/>
              <a:t>Alınan çıktı aynı olacaktır</a:t>
            </a:r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2" b="12371"/>
          <a:stretch/>
        </p:blipFill>
        <p:spPr>
          <a:xfrm>
            <a:off x="1023457" y="2608975"/>
            <a:ext cx="3768402" cy="3699545"/>
          </a:xfrm>
          <a:prstGeom prst="rect">
            <a:avLst/>
          </a:prstGeom>
        </p:spPr>
      </p:pic>
      <p:sp>
        <p:nvSpPr>
          <p:cNvPr id="5" name="Yuvarlatılmış Dikdörtgen 4"/>
          <p:cNvSpPr/>
          <p:nvPr/>
        </p:nvSpPr>
        <p:spPr>
          <a:xfrm>
            <a:off x="5268285" y="3246538"/>
            <a:ext cx="4219663" cy="2457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Görüldüğü gibi kullanılan tırnak sayısı çıktıyı etkilemedi</a:t>
            </a:r>
          </a:p>
          <a:p>
            <a:pPr algn="ctr"/>
            <a:r>
              <a:rPr lang="tr-TR" dirty="0" err="1" smtClean="0"/>
              <a:t>Not:çoklu</a:t>
            </a:r>
            <a:r>
              <a:rPr lang="tr-TR" dirty="0" smtClean="0"/>
              <a:t> yorum satırları üç tırnak içinde yazılabilir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250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Print</a:t>
            </a:r>
            <a:r>
              <a:rPr lang="tr-TR" dirty="0" smtClean="0"/>
              <a:t> fonksiyonu  kuralları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 smtClean="0"/>
              <a:t>Print</a:t>
            </a:r>
            <a:r>
              <a:rPr lang="tr-TR" dirty="0" smtClean="0"/>
              <a:t> fonksiyonu </a:t>
            </a:r>
            <a:r>
              <a:rPr lang="tr-TR" dirty="0" err="1" smtClean="0"/>
              <a:t>içersine</a:t>
            </a:r>
            <a:r>
              <a:rPr lang="tr-TR" dirty="0" smtClean="0"/>
              <a:t> </a:t>
            </a:r>
            <a:r>
              <a:rPr lang="tr-TR" dirty="0" err="1" smtClean="0"/>
              <a:t>strin</a:t>
            </a:r>
            <a:r>
              <a:rPr lang="tr-TR" dirty="0" smtClean="0"/>
              <a:t> ifade yazdırılacaksa kesinlikle tırnak içerisine yazılmalı bazen bu ifadeleri ayrı ya da birleşik yazmamız gerekebilir ya da aralarına ifade yazmamız gerekebilir bunun için bazı kurallar vardır </a:t>
            </a:r>
          </a:p>
          <a:p>
            <a:pPr marL="457200" indent="-457200">
              <a:buAutoNum type="arabicPeriod"/>
            </a:pPr>
            <a:r>
              <a:rPr lang="tr-TR" dirty="0" smtClean="0"/>
              <a:t>İfadeler arası virgül koymak  ifadeler arası boşluk koyar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tr-TR" dirty="0"/>
              <a:t>i</a:t>
            </a:r>
            <a:r>
              <a:rPr lang="tr-TR" dirty="0" smtClean="0"/>
              <a:t>fadeler arası +‘’  ‘’ + koymak </a:t>
            </a:r>
            <a:r>
              <a:rPr lang="tr-TR" dirty="0"/>
              <a:t>ifadeler arası boşluk </a:t>
            </a:r>
            <a:r>
              <a:rPr lang="tr-TR" dirty="0" smtClean="0"/>
              <a:t>koyar (tırnaklar arası boşluk koyun )</a:t>
            </a:r>
            <a:endParaRPr lang="tr-TR" dirty="0"/>
          </a:p>
          <a:p>
            <a:pPr marL="457200" indent="-457200">
              <a:buAutoNum type="arabicPeriod"/>
            </a:pPr>
            <a:r>
              <a:rPr lang="tr-TR" dirty="0" smtClean="0"/>
              <a:t>İfadeler arası + koymak ifadeleri birleştirir</a:t>
            </a:r>
          </a:p>
          <a:p>
            <a:pPr marL="457200" indent="-457200">
              <a:buAutoNum type="arabicPeriod"/>
            </a:pPr>
            <a:r>
              <a:rPr lang="tr-TR" dirty="0" smtClean="0"/>
              <a:t>İfadeler arası bir şeyler yazılmazsa bile birleştirilirler </a:t>
            </a:r>
          </a:p>
          <a:p>
            <a:pPr marL="457200" indent="-457200">
              <a:buAutoNum type="arabicPeriod"/>
            </a:pPr>
            <a:r>
              <a:rPr lang="tr-TR" dirty="0" smtClean="0"/>
              <a:t>İfadeler arası başka işaretler koymak istersek </a:t>
            </a:r>
            <a:r>
              <a:rPr lang="tr-TR" dirty="0" err="1" smtClean="0">
                <a:solidFill>
                  <a:srgbClr val="FF0000"/>
                </a:solidFill>
              </a:rPr>
              <a:t>sep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komutunu kullanırız (</a:t>
            </a:r>
            <a:r>
              <a:rPr lang="tr-TR" dirty="0" err="1" smtClean="0"/>
              <a:t>sep</a:t>
            </a:r>
            <a:r>
              <a:rPr lang="tr-TR" dirty="0" smtClean="0"/>
              <a:t>=</a:t>
            </a:r>
            <a:r>
              <a:rPr lang="tr-TR" dirty="0" err="1" smtClean="0"/>
              <a:t>none</a:t>
            </a:r>
            <a:r>
              <a:rPr lang="tr-TR" dirty="0" smtClean="0"/>
              <a:t> yaparsak boşluk koyar)</a:t>
            </a:r>
          </a:p>
          <a:p>
            <a:pPr marL="457200" indent="-457200">
              <a:buAutoNum type="arabicPeriod"/>
            </a:pPr>
            <a:r>
              <a:rPr lang="tr-TR" dirty="0" smtClean="0"/>
              <a:t>İfadelerin sonuna işaret koymak istersek </a:t>
            </a:r>
            <a:r>
              <a:rPr lang="tr-TR" dirty="0" err="1" smtClean="0">
                <a:solidFill>
                  <a:srgbClr val="FF0000"/>
                </a:solidFill>
              </a:rPr>
              <a:t>end</a:t>
            </a:r>
            <a:r>
              <a:rPr lang="tr-TR" dirty="0" smtClean="0"/>
              <a:t> komutunu kullanırız </a:t>
            </a:r>
          </a:p>
          <a:p>
            <a:pPr marL="0" indent="0">
              <a:buNone/>
            </a:pPr>
            <a:endParaRPr lang="tr-TR" dirty="0" smtClean="0"/>
          </a:p>
          <a:p>
            <a:pPr marL="457200" indent="-457200">
              <a:buAutoNum type="arabicPeriod"/>
            </a:pPr>
            <a:endParaRPr lang="tr-TR" dirty="0" smtClean="0"/>
          </a:p>
          <a:p>
            <a:pPr marL="457200" indent="-457200">
              <a:buAutoNum type="arabicPeriod"/>
            </a:pPr>
            <a:endParaRPr lang="tr-TR" dirty="0" smtClean="0"/>
          </a:p>
          <a:p>
            <a:pPr marL="457200" indent="-457200">
              <a:buAutoNum type="arabi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85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Print</a:t>
            </a:r>
            <a:r>
              <a:rPr lang="tr-TR" dirty="0" smtClean="0"/>
              <a:t> fonksiyonu kuralları uygulama 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81" b="11179"/>
          <a:stretch/>
        </p:blipFill>
        <p:spPr>
          <a:xfrm>
            <a:off x="1191392" y="1829485"/>
            <a:ext cx="9964288" cy="4237065"/>
          </a:xfrm>
        </p:spPr>
      </p:pic>
    </p:spTree>
    <p:extLst>
      <p:ext uri="{BB962C8B-B14F-4D97-AF65-F5344CB8AC3E}">
        <p14:creationId xmlns:p14="http://schemas.microsoft.com/office/powerpoint/2010/main" val="387352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File komutu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Pythonda</a:t>
            </a:r>
            <a:r>
              <a:rPr lang="tr-TR" dirty="0" smtClean="0"/>
              <a:t> file komutu veriyi nereye kaydedeceğimizi belirtir </a:t>
            </a:r>
          </a:p>
          <a:p>
            <a:r>
              <a:rPr lang="tr-TR" dirty="0" smtClean="0"/>
              <a:t>Bu komutu kullanırken dosya adını ve </a:t>
            </a:r>
            <a:r>
              <a:rPr lang="tr-TR" dirty="0" err="1" smtClean="0"/>
              <a:t>uzanıtısını</a:t>
            </a:r>
            <a:r>
              <a:rPr lang="tr-TR" dirty="0" smtClean="0"/>
              <a:t> belirtiriz</a:t>
            </a:r>
          </a:p>
          <a:p>
            <a:r>
              <a:rPr lang="tr-TR" dirty="0" smtClean="0"/>
              <a:t>Bu komutta </a:t>
            </a:r>
            <a:r>
              <a:rPr lang="tr-TR" dirty="0" err="1" smtClean="0"/>
              <a:t>open</a:t>
            </a:r>
            <a:r>
              <a:rPr lang="tr-TR" dirty="0" smtClean="0"/>
              <a:t> ve </a:t>
            </a:r>
            <a:r>
              <a:rPr lang="tr-TR" dirty="0" err="1" smtClean="0"/>
              <a:t>close</a:t>
            </a:r>
            <a:r>
              <a:rPr lang="tr-TR" dirty="0" smtClean="0"/>
              <a:t> komutlarını kullanabiliriz</a:t>
            </a:r>
          </a:p>
          <a:p>
            <a:r>
              <a:rPr lang="tr-TR" dirty="0" smtClean="0"/>
              <a:t>Not:</a:t>
            </a:r>
          </a:p>
          <a:p>
            <a:r>
              <a:rPr lang="tr-TR" dirty="0" smtClean="0"/>
              <a:t> </a:t>
            </a:r>
            <a:r>
              <a:rPr lang="tr-TR" dirty="0" err="1" smtClean="0"/>
              <a:t>open</a:t>
            </a:r>
            <a:r>
              <a:rPr lang="tr-TR" dirty="0" smtClean="0"/>
              <a:t> </a:t>
            </a:r>
            <a:r>
              <a:rPr lang="tr-TR" dirty="0" err="1" smtClean="0"/>
              <a:t>close</a:t>
            </a:r>
            <a:r>
              <a:rPr lang="tr-TR" dirty="0" smtClean="0"/>
              <a:t> konularına diğer </a:t>
            </a:r>
            <a:r>
              <a:rPr lang="tr-TR" dirty="0" err="1" smtClean="0"/>
              <a:t>slaytarda</a:t>
            </a:r>
            <a:r>
              <a:rPr lang="tr-TR" dirty="0"/>
              <a:t> </a:t>
            </a:r>
            <a:r>
              <a:rPr lang="tr-TR" dirty="0" smtClean="0"/>
              <a:t>değineceğiz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8965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File komutu uygulama 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31" b="63314"/>
          <a:stretch/>
        </p:blipFill>
        <p:spPr>
          <a:xfrm>
            <a:off x="1097280" y="1737360"/>
            <a:ext cx="6072145" cy="3958919"/>
          </a:xfrm>
        </p:spPr>
      </p:pic>
      <p:cxnSp>
        <p:nvCxnSpPr>
          <p:cNvPr id="6" name="Dirsek Bağlayıcısı 5"/>
          <p:cNvCxnSpPr/>
          <p:nvPr/>
        </p:nvCxnSpPr>
        <p:spPr>
          <a:xfrm flipV="1">
            <a:off x="5914239" y="2055303"/>
            <a:ext cx="2952924" cy="9563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Yuvarlatılmış Dikdörtgen 6"/>
          <p:cNvSpPr/>
          <p:nvPr/>
        </p:nvSpPr>
        <p:spPr>
          <a:xfrm>
            <a:off x="9135611" y="1996580"/>
            <a:ext cx="2357306" cy="1359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Deneme3.txt adında </a:t>
            </a:r>
            <a:r>
              <a:rPr lang="tr-TR" dirty="0" err="1" smtClean="0"/>
              <a:t>bie</a:t>
            </a:r>
            <a:r>
              <a:rPr lang="tr-TR" dirty="0" smtClean="0"/>
              <a:t> dosya oluşturduk ve içine merhaba ben dosya1 </a:t>
            </a:r>
            <a:r>
              <a:rPr lang="tr-TR" dirty="0" err="1" smtClean="0"/>
              <a:t>yazdıırdık</a:t>
            </a:r>
            <a:endParaRPr lang="tr-TR" dirty="0"/>
          </a:p>
        </p:txBody>
      </p:sp>
      <p:cxnSp>
        <p:nvCxnSpPr>
          <p:cNvPr id="9" name="Dirsek Bağlayıcısı 8"/>
          <p:cNvCxnSpPr/>
          <p:nvPr/>
        </p:nvCxnSpPr>
        <p:spPr>
          <a:xfrm flipV="1">
            <a:off x="2248250" y="4152550"/>
            <a:ext cx="6266576" cy="318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Yuvarlatılmış Dikdörtgen 9"/>
          <p:cNvSpPr/>
          <p:nvPr/>
        </p:nvSpPr>
        <p:spPr>
          <a:xfrm>
            <a:off x="8558449" y="3900880"/>
            <a:ext cx="2214694" cy="1417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Görüldüğü gibi dosyamız burada oluşturulmuş durumda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9950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File uygulama 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658" b="65816"/>
          <a:stretch/>
        </p:blipFill>
        <p:spPr>
          <a:xfrm>
            <a:off x="1097280" y="1871430"/>
            <a:ext cx="6813538" cy="3673693"/>
          </a:xfrm>
        </p:spPr>
      </p:pic>
      <p:sp>
        <p:nvSpPr>
          <p:cNvPr id="5" name="Yuvarlatılmış Dikdörtgen 4"/>
          <p:cNvSpPr/>
          <p:nvPr/>
        </p:nvSpPr>
        <p:spPr>
          <a:xfrm>
            <a:off x="8690994" y="2583809"/>
            <a:ext cx="2709645" cy="2860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Dosyamızın içinde önceki  slaytlarda yazdığımız gibi merhaba ben dosya1 yazıyor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570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Len</a:t>
            </a:r>
            <a:r>
              <a:rPr lang="tr-TR" dirty="0" smtClean="0"/>
              <a:t>() komutu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1.</a:t>
            </a:r>
            <a:r>
              <a:rPr lang="tr-TR" dirty="0"/>
              <a:t> </a:t>
            </a:r>
            <a:r>
              <a:rPr lang="tr-TR" dirty="0" err="1"/>
              <a:t>Len</a:t>
            </a:r>
            <a:r>
              <a:rPr lang="tr-TR" dirty="0"/>
              <a:t> komutu karakter dizisindeki karakterlerin uzunluğunu bulmak için (karakter </a:t>
            </a:r>
            <a:r>
              <a:rPr lang="tr-TR" dirty="0" err="1"/>
              <a:t>saysını</a:t>
            </a:r>
            <a:r>
              <a:rPr lang="tr-TR" dirty="0"/>
              <a:t> bulmak için) kullanılır </a:t>
            </a:r>
          </a:p>
          <a:p>
            <a:r>
              <a:rPr lang="tr-TR" dirty="0" smtClean="0"/>
              <a:t>2. </a:t>
            </a:r>
            <a:r>
              <a:rPr lang="tr-TR" dirty="0" err="1" smtClean="0"/>
              <a:t>len</a:t>
            </a:r>
            <a:r>
              <a:rPr lang="tr-TR" dirty="0" smtClean="0"/>
              <a:t> () komutu arasında toplama veya çıkarma yapabiliriz </a:t>
            </a:r>
          </a:p>
          <a:p>
            <a:r>
              <a:rPr lang="tr-TR" dirty="0" smtClean="0"/>
              <a:t>3. </a:t>
            </a:r>
            <a:r>
              <a:rPr lang="tr-TR" dirty="0" err="1" smtClean="0"/>
              <a:t>len</a:t>
            </a:r>
            <a:r>
              <a:rPr lang="tr-TR" dirty="0" smtClean="0"/>
              <a:t>() komutu </a:t>
            </a:r>
            <a:r>
              <a:rPr lang="tr-TR" dirty="0" err="1" smtClean="0"/>
              <a:t>saadce</a:t>
            </a:r>
            <a:r>
              <a:rPr lang="tr-TR" dirty="0"/>
              <a:t> </a:t>
            </a:r>
            <a:r>
              <a:rPr lang="tr-TR" dirty="0" smtClean="0"/>
              <a:t>karakter dizileri için kullanılabilir diğer veri türleri için kullanılamaz hata verir</a:t>
            </a:r>
          </a:p>
          <a:p>
            <a:r>
              <a:rPr lang="tr-TR" dirty="0" smtClean="0"/>
              <a:t>4.eğer </a:t>
            </a:r>
            <a:r>
              <a:rPr lang="tr-TR" dirty="0" err="1"/>
              <a:t>string</a:t>
            </a:r>
            <a:r>
              <a:rPr lang="tr-TR" dirty="0"/>
              <a:t> ifade birden fazla kelimeden oluşuyorsa veya aralarında boşluk veya noktalama işareti varsa </a:t>
            </a:r>
            <a:r>
              <a:rPr lang="tr-TR" dirty="0" err="1"/>
              <a:t>len</a:t>
            </a:r>
            <a:r>
              <a:rPr lang="tr-TR" dirty="0"/>
              <a:t> komutunun boşluğu ve işareti de karakter olarak saydığını unutmayalım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97202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Len</a:t>
            </a:r>
            <a:r>
              <a:rPr lang="tr-TR" dirty="0" smtClean="0"/>
              <a:t> komutu uygulama 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09" b="10557"/>
          <a:stretch/>
        </p:blipFill>
        <p:spPr>
          <a:xfrm>
            <a:off x="1097280" y="1737360"/>
            <a:ext cx="9506404" cy="4554383"/>
          </a:xfrm>
        </p:spPr>
      </p:pic>
    </p:spTree>
    <p:extLst>
      <p:ext uri="{BB962C8B-B14F-4D97-AF65-F5344CB8AC3E}">
        <p14:creationId xmlns:p14="http://schemas.microsoft.com/office/powerpoint/2010/main" val="33846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Type</a:t>
            </a:r>
            <a:r>
              <a:rPr lang="tr-TR" dirty="0" smtClean="0"/>
              <a:t>() komutu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71" b="5339"/>
          <a:stretch/>
        </p:blipFill>
        <p:spPr>
          <a:xfrm>
            <a:off x="1157834" y="1804318"/>
            <a:ext cx="3699391" cy="3807917"/>
          </a:xfrm>
        </p:spPr>
      </p:pic>
      <p:sp>
        <p:nvSpPr>
          <p:cNvPr id="5" name="Yuvarlatılmış Dikdörtgen 4"/>
          <p:cNvSpPr/>
          <p:nvPr/>
        </p:nvSpPr>
        <p:spPr>
          <a:xfrm>
            <a:off x="5511567" y="2256639"/>
            <a:ext cx="4429387" cy="3061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Type</a:t>
            </a:r>
            <a:r>
              <a:rPr lang="tr-TR" dirty="0" smtClean="0"/>
              <a:t>  komutunda girilen ifadenin sınıfı/veri tipi bulunur </a:t>
            </a:r>
          </a:p>
          <a:p>
            <a:pPr algn="ctr"/>
            <a:r>
              <a:rPr lang="tr-TR" dirty="0" smtClean="0"/>
              <a:t>NOT :tırnak içi boş girilirse </a:t>
            </a:r>
            <a:r>
              <a:rPr lang="tr-TR" dirty="0" err="1" smtClean="0"/>
              <a:t>str</a:t>
            </a:r>
            <a:r>
              <a:rPr lang="tr-TR" dirty="0" smtClean="0"/>
              <a:t> olarak algılanır. </a:t>
            </a:r>
          </a:p>
        </p:txBody>
      </p:sp>
    </p:spTree>
    <p:extLst>
      <p:ext uri="{BB962C8B-B14F-4D97-AF65-F5344CB8AC3E}">
        <p14:creationId xmlns:p14="http://schemas.microsoft.com/office/powerpoint/2010/main" val="381479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Format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Bazı durumlarda </a:t>
            </a:r>
            <a:r>
              <a:rPr lang="tr-TR" dirty="0" err="1"/>
              <a:t>string</a:t>
            </a:r>
            <a:r>
              <a:rPr lang="tr-TR" dirty="0"/>
              <a:t> içerisinde veri veya değişken kullanmamız gerekebilir bu gibi durumlarda </a:t>
            </a:r>
            <a:r>
              <a:rPr lang="tr-TR" dirty="0" err="1"/>
              <a:t>string</a:t>
            </a:r>
            <a:r>
              <a:rPr lang="tr-TR" dirty="0"/>
              <a:t> içerisindeki veri ile işlem yapabilmek için format fonksiyonunu kullanmak kurtarıcı bir çözüm olur  </a:t>
            </a:r>
          </a:p>
          <a:p>
            <a:r>
              <a:rPr lang="tr-TR" dirty="0"/>
              <a:t>Bunun için süslü parantez kullanırız</a:t>
            </a:r>
          </a:p>
          <a:p>
            <a:r>
              <a:rPr lang="tr-TR" dirty="0"/>
              <a:t>Örnek:  a=7  b=4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(‘’ {} + {} ün değeri {} </a:t>
            </a:r>
            <a:r>
              <a:rPr lang="tr-TR" dirty="0" err="1"/>
              <a:t>dir</a:t>
            </a:r>
            <a:r>
              <a:rPr lang="tr-TR" dirty="0"/>
              <a:t>’’.format(</a:t>
            </a:r>
            <a:r>
              <a:rPr lang="tr-TR" dirty="0" err="1"/>
              <a:t>a,b,a+b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dirty="0"/>
              <a:t>Çıktı:</a:t>
            </a:r>
          </a:p>
          <a:p>
            <a:pPr marL="0" indent="0">
              <a:buNone/>
            </a:pPr>
            <a:r>
              <a:rPr lang="tr-TR" dirty="0"/>
              <a:t>7 + 4 ün değeri 11dir.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7379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İçindekiler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dirty="0" smtClean="0"/>
              <a:t>TEMEL VERİ TÜRLERİ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VERİ TÜRLERİNDE TYPE CASTING OLAYI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PRİNT FONKSİYONU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TEK TIRNAK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ÜÇ TIRNAK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PRINT FONKSİYONU KURALLARI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LEN() FONKSİYONU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TYPE() FONKSİYONU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BAZI ÖNEMLİ NOTLAR 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ÖRNEK SORULAR </a:t>
            </a:r>
          </a:p>
          <a:p>
            <a:pPr marL="457200" indent="-457200">
              <a:buFont typeface="+mj-lt"/>
              <a:buAutoNum type="arabi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252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Not 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72" b="10978"/>
          <a:stretch/>
        </p:blipFill>
        <p:spPr>
          <a:xfrm>
            <a:off x="1097280" y="1737360"/>
            <a:ext cx="6083696" cy="3673539"/>
          </a:xfrm>
        </p:spPr>
      </p:pic>
      <p:sp>
        <p:nvSpPr>
          <p:cNvPr id="7" name="Yuvarlatılmış Dikdörtgen 6"/>
          <p:cNvSpPr/>
          <p:nvPr/>
        </p:nvSpPr>
        <p:spPr>
          <a:xfrm>
            <a:off x="8690994" y="3154261"/>
            <a:ext cx="2927758" cy="211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Len</a:t>
            </a:r>
            <a:r>
              <a:rPr lang="tr-TR" dirty="0" smtClean="0"/>
              <a:t> kullanırken </a:t>
            </a:r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 err="1" smtClean="0"/>
              <a:t>iafdeyi</a:t>
            </a:r>
            <a:r>
              <a:rPr lang="tr-TR" dirty="0" smtClean="0"/>
              <a:t> tırnak içine yazmazsak  hata verir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291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not2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90" b="13931"/>
          <a:stretch/>
        </p:blipFill>
        <p:spPr>
          <a:xfrm>
            <a:off x="1097280" y="1787694"/>
            <a:ext cx="5454522" cy="4420159"/>
          </a:xfrm>
        </p:spPr>
      </p:pic>
      <p:sp>
        <p:nvSpPr>
          <p:cNvPr id="5" name="Yuvarlatılmış Dikdörtgen 4"/>
          <p:cNvSpPr/>
          <p:nvPr/>
        </p:nvSpPr>
        <p:spPr>
          <a:xfrm>
            <a:off x="7281644" y="2223083"/>
            <a:ext cx="3481431" cy="3212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Len</a:t>
            </a:r>
            <a:r>
              <a:rPr lang="tr-TR" dirty="0" smtClean="0"/>
              <a:t> fonksiyonu doğru bir şekilde kullandığımızdan emin olmalıyız böyle ufak detaylar farklı sonuçlar getirebilir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188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Not 3(\n parametresi) 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7" b="12014"/>
          <a:stretch/>
        </p:blipFill>
        <p:spPr>
          <a:xfrm>
            <a:off x="1023611" y="1804472"/>
            <a:ext cx="4458153" cy="4394992"/>
          </a:xfrm>
        </p:spPr>
      </p:pic>
      <p:sp>
        <p:nvSpPr>
          <p:cNvPr id="5" name="Yuvarlatılmış Dikdörtgen 4"/>
          <p:cNvSpPr/>
          <p:nvPr/>
        </p:nvSpPr>
        <p:spPr>
          <a:xfrm>
            <a:off x="6249798" y="2290194"/>
            <a:ext cx="4018327" cy="2894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Python</a:t>
            </a:r>
            <a:r>
              <a:rPr lang="tr-TR" dirty="0" smtClean="0"/>
              <a:t>  dilinin avantajlarından biri de \n parametresinin kullanım kolaylığı </a:t>
            </a:r>
            <a:r>
              <a:rPr lang="tr-TR" dirty="0" err="1" smtClean="0"/>
              <a:t>string</a:t>
            </a:r>
            <a:r>
              <a:rPr lang="tr-TR" dirty="0" smtClean="0"/>
              <a:t> ifade içerisinde kullanarak daha basit bir şekilde alt satıra geçmesini sağlayabiliriz </a:t>
            </a:r>
          </a:p>
          <a:p>
            <a:pPr algn="ctr"/>
            <a:endParaRPr lang="tr-TR" dirty="0"/>
          </a:p>
        </p:txBody>
      </p:sp>
      <p:cxnSp>
        <p:nvCxnSpPr>
          <p:cNvPr id="7" name="Dirsek Bağlayıcısı 6"/>
          <p:cNvCxnSpPr/>
          <p:nvPr/>
        </p:nvCxnSpPr>
        <p:spPr>
          <a:xfrm>
            <a:off x="4278385" y="2399251"/>
            <a:ext cx="1979802" cy="1048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0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Not 4 (\t parametresi)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00" b="15975"/>
          <a:stretch/>
        </p:blipFill>
        <p:spPr>
          <a:xfrm>
            <a:off x="1097280" y="1829485"/>
            <a:ext cx="3881798" cy="4227365"/>
          </a:xfrm>
        </p:spPr>
      </p:pic>
      <p:sp>
        <p:nvSpPr>
          <p:cNvPr id="5" name="Yuvarlatılmış Dikdörtgen 4"/>
          <p:cNvSpPr/>
          <p:nvPr/>
        </p:nvSpPr>
        <p:spPr>
          <a:xfrm>
            <a:off x="6165908" y="2181138"/>
            <a:ext cx="4454554" cy="3263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Bir diğer parametre olan \t parametremiz de ifadeler arası bir </a:t>
            </a:r>
            <a:r>
              <a:rPr lang="tr-TR" dirty="0" err="1" smtClean="0"/>
              <a:t>tab</a:t>
            </a:r>
            <a:r>
              <a:rPr lang="tr-TR" dirty="0" smtClean="0"/>
              <a:t> boşluk bırakıyor </a:t>
            </a:r>
            <a:endParaRPr lang="tr-TR" dirty="0"/>
          </a:p>
        </p:txBody>
      </p:sp>
      <p:cxnSp>
        <p:nvCxnSpPr>
          <p:cNvPr id="7" name="Dirsek Bağlayıcısı 6"/>
          <p:cNvCxnSpPr/>
          <p:nvPr/>
        </p:nvCxnSpPr>
        <p:spPr>
          <a:xfrm>
            <a:off x="4370664" y="2466363"/>
            <a:ext cx="1694576" cy="9563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7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Not 5 ( * parametresi )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5662" b="17644"/>
          <a:stretch/>
        </p:blipFill>
        <p:spPr>
          <a:xfrm>
            <a:off x="1097280" y="1737360"/>
            <a:ext cx="4179395" cy="4366664"/>
          </a:xfrm>
        </p:spPr>
      </p:pic>
      <p:sp>
        <p:nvSpPr>
          <p:cNvPr id="5" name="Yuvarlatılmış Dikdörtgen 4"/>
          <p:cNvSpPr/>
          <p:nvPr/>
        </p:nvSpPr>
        <p:spPr>
          <a:xfrm>
            <a:off x="5914239" y="2248249"/>
            <a:ext cx="3900880" cy="2634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* Parametremiz de girilen ifadeyi parçalara böler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28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sorular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SORU1</a:t>
            </a:r>
            <a:r>
              <a:rPr lang="tr-TR" dirty="0" smtClean="0"/>
              <a:t>:Girilen ifadeyi ayırarak ve arasına * yıldız koyarak yan yana yazınız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SORU2:</a:t>
            </a:r>
            <a:r>
              <a:rPr lang="tr-TR" dirty="0" smtClean="0"/>
              <a:t> Girilen ifadeyi alt alta her geçişte # işareti koyan kodu yazınız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SORU3: </a:t>
            </a:r>
            <a:r>
              <a:rPr lang="tr-TR" dirty="0" smtClean="0">
                <a:solidFill>
                  <a:schemeClr val="tx1"/>
                </a:solidFill>
              </a:rPr>
              <a:t>girilen ifadeyi ayırıp alt alta yazıp arasına  . koyan kodu yazın 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CEVAP1: </a:t>
            </a:r>
            <a:r>
              <a:rPr lang="tr-TR" dirty="0" err="1" smtClean="0">
                <a:solidFill>
                  <a:schemeClr val="tx1"/>
                </a:solidFill>
              </a:rPr>
              <a:t>print</a:t>
            </a:r>
            <a:r>
              <a:rPr lang="tr-TR" dirty="0" smtClean="0">
                <a:solidFill>
                  <a:schemeClr val="tx1"/>
                </a:solidFill>
              </a:rPr>
              <a:t>(*’’</a:t>
            </a:r>
            <a:r>
              <a:rPr lang="tr-TR" dirty="0" err="1" smtClean="0">
                <a:solidFill>
                  <a:schemeClr val="tx1"/>
                </a:solidFill>
              </a:rPr>
              <a:t>şilan</a:t>
            </a:r>
            <a:r>
              <a:rPr lang="tr-TR" dirty="0" smtClean="0">
                <a:solidFill>
                  <a:schemeClr val="tx1"/>
                </a:solidFill>
              </a:rPr>
              <a:t>’’ ,</a:t>
            </a:r>
            <a:r>
              <a:rPr lang="tr-TR" dirty="0" err="1" smtClean="0">
                <a:solidFill>
                  <a:schemeClr val="tx1"/>
                </a:solidFill>
              </a:rPr>
              <a:t>sep</a:t>
            </a:r>
            <a:r>
              <a:rPr lang="tr-TR" dirty="0" smtClean="0">
                <a:solidFill>
                  <a:schemeClr val="tx1"/>
                </a:solidFill>
              </a:rPr>
              <a:t>=‘’*’’)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CEVAP2: </a:t>
            </a:r>
            <a:r>
              <a:rPr lang="tr-TR" dirty="0" err="1" smtClean="0">
                <a:solidFill>
                  <a:schemeClr val="tx1"/>
                </a:solidFill>
              </a:rPr>
              <a:t>print</a:t>
            </a:r>
            <a:r>
              <a:rPr lang="tr-TR" dirty="0" smtClean="0">
                <a:solidFill>
                  <a:schemeClr val="tx1"/>
                </a:solidFill>
              </a:rPr>
              <a:t>(* ‘’</a:t>
            </a:r>
            <a:r>
              <a:rPr lang="tr-TR" dirty="0" err="1" smtClean="0">
                <a:solidFill>
                  <a:schemeClr val="tx1"/>
                </a:solidFill>
              </a:rPr>
              <a:t>şilan</a:t>
            </a:r>
            <a:r>
              <a:rPr lang="tr-TR" dirty="0" smtClean="0">
                <a:solidFill>
                  <a:schemeClr val="tx1"/>
                </a:solidFill>
              </a:rPr>
              <a:t>’’,</a:t>
            </a:r>
            <a:r>
              <a:rPr lang="tr-TR" dirty="0" err="1" smtClean="0">
                <a:solidFill>
                  <a:schemeClr val="tx1"/>
                </a:solidFill>
              </a:rPr>
              <a:t>sep</a:t>
            </a:r>
            <a:r>
              <a:rPr lang="tr-TR" dirty="0" smtClean="0">
                <a:solidFill>
                  <a:schemeClr val="tx1"/>
                </a:solidFill>
              </a:rPr>
              <a:t>=‘’\n#’’)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CEVAP3:print(*’’</a:t>
            </a:r>
            <a:r>
              <a:rPr lang="tr-TR" dirty="0" err="1" smtClean="0">
                <a:solidFill>
                  <a:schemeClr val="tx1"/>
                </a:solidFill>
              </a:rPr>
              <a:t>şilan</a:t>
            </a:r>
            <a:r>
              <a:rPr lang="tr-TR" dirty="0" smtClean="0">
                <a:solidFill>
                  <a:schemeClr val="tx1"/>
                </a:solidFill>
              </a:rPr>
              <a:t>’’,</a:t>
            </a:r>
            <a:r>
              <a:rPr lang="tr-TR" dirty="0" err="1" smtClean="0">
                <a:solidFill>
                  <a:schemeClr val="tx1"/>
                </a:solidFill>
              </a:rPr>
              <a:t>sep</a:t>
            </a:r>
            <a:r>
              <a:rPr lang="tr-TR" dirty="0" smtClean="0">
                <a:solidFill>
                  <a:schemeClr val="tx1"/>
                </a:solidFill>
              </a:rPr>
              <a:t>=‘’.\n\t’’)</a:t>
            </a:r>
          </a:p>
          <a:p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533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VERİ TÜRLERİ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EN ÇOK KULLANDIOĞIMIZ VERİ TÜRLERİ</a:t>
            </a:r>
          </a:p>
          <a:p>
            <a:r>
              <a:rPr lang="tr-TR" dirty="0"/>
              <a:t> </a:t>
            </a:r>
            <a:r>
              <a:rPr lang="tr-TR" dirty="0" smtClean="0"/>
              <a:t>STRİNG: karakter dizisini ekrana yazdırırken kullanırız</a:t>
            </a:r>
          </a:p>
          <a:p>
            <a:r>
              <a:rPr lang="tr-TR" b="1" dirty="0" smtClean="0"/>
              <a:t>İNTEGER: </a:t>
            </a:r>
            <a:r>
              <a:rPr lang="tr-TR" dirty="0"/>
              <a:t>Tam sayılardır. Pozitif, negatif ya da sıfır değeri alabilir. Kesirli değer</a:t>
            </a:r>
          </a:p>
          <a:p>
            <a:r>
              <a:rPr lang="tr-TR" dirty="0"/>
              <a:t>içermez. </a:t>
            </a:r>
            <a:r>
              <a:rPr lang="tr-TR" b="1" dirty="0" smtClean="0"/>
              <a:t>Ör: 2,  -4 , 0</a:t>
            </a:r>
            <a:endParaRPr lang="tr-TR" dirty="0"/>
          </a:p>
          <a:p>
            <a:r>
              <a:rPr lang="tr-TR" b="1" dirty="0" smtClean="0"/>
              <a:t>FLOAT: </a:t>
            </a:r>
            <a:r>
              <a:rPr lang="tr-TR" dirty="0"/>
              <a:t>Reel sayılardır. Kayan noktalı sayılar da denir. Ancak burada virgül yerine</a:t>
            </a:r>
          </a:p>
          <a:p>
            <a:r>
              <a:rPr lang="tr-TR" dirty="0"/>
              <a:t>nokta kullanmamız gerekir. </a:t>
            </a:r>
            <a:r>
              <a:rPr lang="tr-TR" b="1" dirty="0" smtClean="0"/>
              <a:t>Ör:2.4 , 5.0 , 7.23</a:t>
            </a:r>
            <a:endParaRPr lang="tr-TR" dirty="0"/>
          </a:p>
          <a:p>
            <a:r>
              <a:rPr lang="tr-TR" b="1" dirty="0" smtClean="0"/>
              <a:t>BOOL: verilen bir ifadenin</a:t>
            </a:r>
            <a:r>
              <a:rPr lang="tr-TR" dirty="0" smtClean="0"/>
              <a:t> </a:t>
            </a:r>
            <a:r>
              <a:rPr lang="tr-TR" dirty="0"/>
              <a:t>doğruluğunu veya yanlışlığını </a:t>
            </a:r>
            <a:r>
              <a:rPr lang="tr-TR" dirty="0" smtClean="0"/>
              <a:t>belirtir. </a:t>
            </a:r>
            <a:r>
              <a:rPr lang="tr-TR" dirty="0" err="1"/>
              <a:t>Bool</a:t>
            </a:r>
            <a:r>
              <a:rPr lang="tr-TR" dirty="0"/>
              <a:t> iki</a:t>
            </a:r>
          </a:p>
          <a:p>
            <a:r>
              <a:rPr lang="tr-TR" dirty="0"/>
              <a:t>değer </a:t>
            </a:r>
            <a:r>
              <a:rPr lang="tr-TR" dirty="0" smtClean="0"/>
              <a:t>alır. </a:t>
            </a:r>
            <a:r>
              <a:rPr lang="tr-TR" dirty="0"/>
              <a:t>Bunlar True ve </a:t>
            </a:r>
            <a:r>
              <a:rPr lang="tr-TR" dirty="0" err="1"/>
              <a:t>False</a:t>
            </a:r>
            <a:r>
              <a:rPr lang="tr-TR" dirty="0"/>
              <a:t> ’tur.</a:t>
            </a:r>
          </a:p>
        </p:txBody>
      </p:sp>
    </p:spTree>
    <p:extLst>
      <p:ext uri="{BB962C8B-B14F-4D97-AF65-F5344CB8AC3E}">
        <p14:creationId xmlns:p14="http://schemas.microsoft.com/office/powerpoint/2010/main" val="17911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türlerinde </a:t>
            </a:r>
            <a:r>
              <a:rPr lang="tr-TR" dirty="0" err="1" smtClean="0"/>
              <a:t>type</a:t>
            </a:r>
            <a:r>
              <a:rPr lang="tr-TR" dirty="0" smtClean="0"/>
              <a:t> </a:t>
            </a:r>
            <a:r>
              <a:rPr lang="tr-TR" dirty="0" err="1" smtClean="0"/>
              <a:t>casting</a:t>
            </a:r>
            <a:r>
              <a:rPr lang="tr-TR" dirty="0" smtClean="0"/>
              <a:t> (veri tipi çevirme olayı)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 smtClean="0"/>
              <a:t>Çoğu dilde kullandığımız </a:t>
            </a:r>
            <a:r>
              <a:rPr lang="tr-TR" dirty="0" err="1" smtClean="0"/>
              <a:t>type</a:t>
            </a:r>
            <a:r>
              <a:rPr lang="tr-TR" dirty="0" smtClean="0"/>
              <a:t> </a:t>
            </a:r>
            <a:r>
              <a:rPr lang="tr-TR" dirty="0" err="1" smtClean="0"/>
              <a:t>casting</a:t>
            </a:r>
            <a:r>
              <a:rPr lang="tr-TR" dirty="0" smtClean="0"/>
              <a:t> olayı </a:t>
            </a:r>
            <a:r>
              <a:rPr lang="tr-TR" dirty="0" err="1" smtClean="0"/>
              <a:t>pythonda</a:t>
            </a:r>
            <a:r>
              <a:rPr lang="tr-TR" dirty="0" smtClean="0"/>
              <a:t> da vardır </a:t>
            </a:r>
          </a:p>
          <a:p>
            <a:r>
              <a:rPr lang="tr-TR" dirty="0" err="1" smtClean="0"/>
              <a:t>Type</a:t>
            </a:r>
            <a:r>
              <a:rPr lang="tr-TR" dirty="0" smtClean="0"/>
              <a:t> </a:t>
            </a:r>
            <a:r>
              <a:rPr lang="tr-TR" dirty="0" err="1" smtClean="0"/>
              <a:t>casting</a:t>
            </a:r>
            <a:r>
              <a:rPr lang="tr-TR" dirty="0" smtClean="0"/>
              <a:t> kısaca </a:t>
            </a:r>
            <a:r>
              <a:rPr lang="tr-TR" dirty="0" err="1" smtClean="0"/>
              <a:t>özetlerek</a:t>
            </a:r>
            <a:r>
              <a:rPr lang="tr-TR" dirty="0" smtClean="0"/>
              <a:t> bir veri tipini başka bir veri tipine çevirme olayıdır</a:t>
            </a:r>
          </a:p>
          <a:p>
            <a:r>
              <a:rPr lang="tr-TR" dirty="0" smtClean="0"/>
              <a:t>Örnek : tamsayılarla işlem yaptığımız yerlerde </a:t>
            </a:r>
            <a:r>
              <a:rPr lang="tr-TR" dirty="0" err="1" smtClean="0"/>
              <a:t>float</a:t>
            </a:r>
            <a:r>
              <a:rPr lang="tr-TR" dirty="0" smtClean="0"/>
              <a:t> veri tipini </a:t>
            </a:r>
            <a:r>
              <a:rPr lang="tr-TR" dirty="0" err="1" smtClean="0"/>
              <a:t>int</a:t>
            </a:r>
            <a:r>
              <a:rPr lang="tr-TR" dirty="0" smtClean="0"/>
              <a:t> değere çevirebiliriz(not : </a:t>
            </a:r>
            <a:r>
              <a:rPr lang="tr-TR" dirty="0" err="1" smtClean="0"/>
              <a:t>string</a:t>
            </a:r>
            <a:r>
              <a:rPr lang="tr-TR" dirty="0" smtClean="0"/>
              <a:t> ifadeyi </a:t>
            </a:r>
            <a:r>
              <a:rPr lang="tr-TR" dirty="0" err="1" smtClean="0"/>
              <a:t>inte</a:t>
            </a:r>
            <a:r>
              <a:rPr lang="tr-TR" dirty="0" smtClean="0"/>
              <a:t> çevireceksek virgülden sonraki kısım 0 olmalıdır ) .tabi başka değer türleri arası da </a:t>
            </a:r>
            <a:r>
              <a:rPr lang="tr-TR" dirty="0" err="1" smtClean="0"/>
              <a:t>casting</a:t>
            </a:r>
            <a:r>
              <a:rPr lang="tr-TR" dirty="0" smtClean="0"/>
              <a:t> işlemi uygulayabiliriz</a:t>
            </a:r>
          </a:p>
          <a:p>
            <a:r>
              <a:rPr lang="tr-TR" dirty="0" smtClean="0"/>
              <a:t>Örnek: </a:t>
            </a:r>
          </a:p>
          <a:p>
            <a:r>
              <a:rPr lang="tr-TR" dirty="0" err="1" smtClean="0"/>
              <a:t>float</a:t>
            </a:r>
            <a:r>
              <a:rPr lang="tr-TR" dirty="0" smtClean="0"/>
              <a:t>(23) =23.0</a:t>
            </a:r>
          </a:p>
          <a:p>
            <a:r>
              <a:rPr lang="tr-TR" dirty="0" err="1" smtClean="0"/>
              <a:t>Str</a:t>
            </a:r>
            <a:r>
              <a:rPr lang="tr-TR" dirty="0" smtClean="0"/>
              <a:t>(23.0)=‘’23’’</a:t>
            </a:r>
          </a:p>
          <a:p>
            <a:r>
              <a:rPr lang="tr-TR" dirty="0" err="1" smtClean="0"/>
              <a:t>İnt</a:t>
            </a:r>
            <a:r>
              <a:rPr lang="tr-TR" dirty="0" smtClean="0"/>
              <a:t>(23.0)=23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           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9456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Type</a:t>
            </a:r>
            <a:r>
              <a:rPr lang="tr-TR" dirty="0" smtClean="0"/>
              <a:t> </a:t>
            </a:r>
            <a:r>
              <a:rPr lang="tr-TR" dirty="0" err="1" smtClean="0"/>
              <a:t>cast</a:t>
            </a:r>
            <a:r>
              <a:rPr lang="tr-TR" dirty="0" smtClean="0"/>
              <a:t> olayı 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60" b="8676"/>
          <a:stretch/>
        </p:blipFill>
        <p:spPr>
          <a:xfrm>
            <a:off x="1097280" y="1846263"/>
            <a:ext cx="3414165" cy="3673693"/>
          </a:xfrm>
        </p:spPr>
      </p:pic>
      <p:sp>
        <p:nvSpPr>
          <p:cNvPr id="5" name="Yuvarlatılmış Dikdörtgen 4"/>
          <p:cNvSpPr/>
          <p:nvPr/>
        </p:nvSpPr>
        <p:spPr>
          <a:xfrm>
            <a:off x="5150840" y="2239861"/>
            <a:ext cx="5436066" cy="3045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Görüldüğü üzere </a:t>
            </a:r>
            <a:r>
              <a:rPr lang="tr-TR" dirty="0" err="1" smtClean="0"/>
              <a:t>type</a:t>
            </a:r>
            <a:r>
              <a:rPr lang="tr-TR" dirty="0" smtClean="0"/>
              <a:t> </a:t>
            </a:r>
            <a:r>
              <a:rPr lang="tr-TR" dirty="0" err="1" smtClean="0"/>
              <a:t>casting</a:t>
            </a:r>
            <a:r>
              <a:rPr lang="tr-TR" dirty="0" smtClean="0"/>
              <a:t> olayı hem kullanışlı hem de kurtarıcı bir çözümdür . Girilen ifadeleri istenilen veri türlerine çevirir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03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PRINT FONKSİYONU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 err="1" smtClean="0"/>
              <a:t>Print</a:t>
            </a:r>
            <a:r>
              <a:rPr lang="tr-TR" dirty="0" smtClean="0"/>
              <a:t> fonksiyonu çoğu dilde olduğu gibi </a:t>
            </a:r>
            <a:r>
              <a:rPr lang="tr-TR" dirty="0" err="1" smtClean="0"/>
              <a:t>pythonda</a:t>
            </a:r>
            <a:r>
              <a:rPr lang="tr-TR" dirty="0" smtClean="0"/>
              <a:t> da ekrana veri  yazdırmak için kullanılır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Kullanım şekli de her zamanki gibi </a:t>
            </a:r>
            <a:r>
              <a:rPr lang="tr-TR" dirty="0" err="1" smtClean="0"/>
              <a:t>printf</a:t>
            </a:r>
            <a:r>
              <a:rPr lang="tr-TR" dirty="0" smtClean="0"/>
              <a:t>(değişken) ,</a:t>
            </a:r>
            <a:r>
              <a:rPr lang="tr-TR" dirty="0" err="1" smtClean="0"/>
              <a:t>printf</a:t>
            </a:r>
            <a:r>
              <a:rPr lang="tr-TR" dirty="0" smtClean="0"/>
              <a:t>(«veri») şeklinde örnek olarak verilebilir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Tüm bunların dışında çoğu dilde </a:t>
            </a:r>
            <a:r>
              <a:rPr lang="tr-TR" dirty="0" err="1" smtClean="0"/>
              <a:t>string</a:t>
            </a:r>
            <a:r>
              <a:rPr lang="tr-TR" dirty="0" smtClean="0"/>
              <a:t> ifadeyi </a:t>
            </a:r>
            <a:r>
              <a:rPr lang="tr-TR" dirty="0" err="1" smtClean="0"/>
              <a:t>yazdıramk</a:t>
            </a:r>
            <a:r>
              <a:rPr lang="tr-TR" dirty="0" smtClean="0"/>
              <a:t> için kullandığımız iki tırnak haricinde </a:t>
            </a:r>
            <a:r>
              <a:rPr lang="tr-TR" dirty="0" err="1" smtClean="0"/>
              <a:t>pythonda</a:t>
            </a:r>
            <a:r>
              <a:rPr lang="tr-TR" dirty="0" smtClean="0"/>
              <a:t> tek tırnak ve üç tırnak kullanımı da vardır bunların kullanımını diğer slaytlardaki örneklerde göreceğiz 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Tek tırnak, üç tırnak ve iki tırnak </a:t>
            </a:r>
          </a:p>
          <a:p>
            <a:pPr marL="457200" indent="-457200">
              <a:buFont typeface="+mj-lt"/>
              <a:buAutoNum type="arabicPeriod"/>
            </a:pPr>
            <a:endParaRPr lang="tr-TR" dirty="0" smtClean="0"/>
          </a:p>
          <a:p>
            <a:pPr marL="457200" indent="-457200">
              <a:buFont typeface="+mj-lt"/>
              <a:buAutoNum type="arabicPeriod"/>
              <a:tabLst>
                <a:tab pos="1166813" algn="l"/>
              </a:tabLst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18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TEK TIRNAK 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21" b="9302"/>
          <a:stretch/>
        </p:blipFill>
        <p:spPr>
          <a:xfrm>
            <a:off x="1097280" y="1737360"/>
            <a:ext cx="3481277" cy="3648526"/>
          </a:xfrm>
        </p:spPr>
      </p:pic>
      <p:cxnSp>
        <p:nvCxnSpPr>
          <p:cNvPr id="8" name="Dirsek Bağlayıcısı 7"/>
          <p:cNvCxnSpPr/>
          <p:nvPr/>
        </p:nvCxnSpPr>
        <p:spPr>
          <a:xfrm flipV="1">
            <a:off x="3464653" y="1946246"/>
            <a:ext cx="2986481" cy="327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Yuvarlatılmış Dikdörtgen 8"/>
          <p:cNvSpPr/>
          <p:nvPr/>
        </p:nvSpPr>
        <p:spPr>
          <a:xfrm>
            <a:off x="5830349" y="2315361"/>
            <a:ext cx="4748168" cy="288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Göüldüğü</a:t>
            </a:r>
            <a:r>
              <a:rPr lang="tr-TR" dirty="0" smtClean="0"/>
              <a:t> üzere </a:t>
            </a:r>
            <a:r>
              <a:rPr lang="tr-TR" dirty="0" err="1" smtClean="0"/>
              <a:t>print</a:t>
            </a:r>
            <a:r>
              <a:rPr lang="tr-TR" dirty="0" smtClean="0"/>
              <a:t> fonksiyonu içinde iki ayrı yerde kullandığımız iki tırnak yüzünden program hata verdi çünkü derleyici hangi tırnağın hangi amaçla kullanılacağını bilmiyor</a:t>
            </a:r>
          </a:p>
        </p:txBody>
      </p:sp>
    </p:spTree>
    <p:extLst>
      <p:ext uri="{BB962C8B-B14F-4D97-AF65-F5344CB8AC3E}">
        <p14:creationId xmlns:p14="http://schemas.microsoft.com/office/powerpoint/2010/main" val="29193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TEK TIRNAK 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23" b="15350"/>
          <a:stretch/>
        </p:blipFill>
        <p:spPr>
          <a:xfrm>
            <a:off x="1097279" y="1821097"/>
            <a:ext cx="4660851" cy="4319644"/>
          </a:xfrm>
        </p:spPr>
      </p:pic>
      <p:sp>
        <p:nvSpPr>
          <p:cNvPr id="5" name="Sağ Ok 4"/>
          <p:cNvSpPr/>
          <p:nvPr/>
        </p:nvSpPr>
        <p:spPr>
          <a:xfrm>
            <a:off x="4910076" y="2424418"/>
            <a:ext cx="2432807" cy="10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Yuvarlatılmış Dikdörtgen 5"/>
          <p:cNvSpPr/>
          <p:nvPr/>
        </p:nvSpPr>
        <p:spPr>
          <a:xfrm>
            <a:off x="7407479" y="1937856"/>
            <a:ext cx="3288484" cy="2583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Tek tırnağı bu şekilde kullandığımız zaman karışıklık da giderilmiş oldu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898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ÜÇ TIRNAK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Pythonda</a:t>
            </a:r>
            <a:r>
              <a:rPr lang="tr-TR" dirty="0" smtClean="0"/>
              <a:t> üç tırnak kullanmamızın sebebi alt satıra geçebilmektir 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ör:  </a:t>
            </a:r>
            <a:r>
              <a:rPr lang="tr-TR" dirty="0" smtClean="0"/>
              <a:t>’’’ </a:t>
            </a:r>
            <a:r>
              <a:rPr lang="tr-TR" dirty="0" err="1" smtClean="0"/>
              <a:t>python</a:t>
            </a:r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        dili </a:t>
            </a:r>
          </a:p>
          <a:p>
            <a:r>
              <a:rPr lang="tr-TR" dirty="0"/>
              <a:t> </a:t>
            </a:r>
            <a:r>
              <a:rPr lang="tr-TR" dirty="0" smtClean="0"/>
              <a:t>       temelleri’’’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Çıktı:</a:t>
            </a:r>
          </a:p>
          <a:p>
            <a:r>
              <a:rPr lang="tr-TR" dirty="0"/>
              <a:t> </a:t>
            </a:r>
            <a:r>
              <a:rPr lang="tr-TR" dirty="0" smtClean="0"/>
              <a:t>        </a:t>
            </a:r>
            <a:r>
              <a:rPr lang="tr-TR" dirty="0" err="1" smtClean="0"/>
              <a:t>python</a:t>
            </a:r>
            <a:r>
              <a:rPr lang="tr-TR" dirty="0" smtClean="0"/>
              <a:t> </a:t>
            </a:r>
          </a:p>
          <a:p>
            <a:r>
              <a:rPr lang="tr-TR" dirty="0"/>
              <a:t> </a:t>
            </a:r>
            <a:r>
              <a:rPr lang="tr-TR" dirty="0" smtClean="0"/>
              <a:t>          dili</a:t>
            </a:r>
          </a:p>
          <a:p>
            <a:r>
              <a:rPr lang="tr-TR" dirty="0"/>
              <a:t> </a:t>
            </a:r>
            <a:r>
              <a:rPr lang="tr-TR" dirty="0" smtClean="0"/>
              <a:t>          temelleri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152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303</TotalTime>
  <Words>851</Words>
  <Application>Microsoft Office PowerPoint</Application>
  <PresentationFormat>Geniş ekran</PresentationFormat>
  <Paragraphs>114</Paragraphs>
  <Slides>25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8" baseType="lpstr">
      <vt:lpstr>Calibri</vt:lpstr>
      <vt:lpstr>Calibri Light</vt:lpstr>
      <vt:lpstr>Geçmişe bakış</vt:lpstr>
      <vt:lpstr>PYTHON  3.HAFTA</vt:lpstr>
      <vt:lpstr>İçindekiler </vt:lpstr>
      <vt:lpstr>TEMEL VERİ TÜRLERİ</vt:lpstr>
      <vt:lpstr>Veri türlerinde type casting (veri tipi çevirme olayı)</vt:lpstr>
      <vt:lpstr>Type cast olayı </vt:lpstr>
      <vt:lpstr>PRINT FONKSİYONU </vt:lpstr>
      <vt:lpstr>TEK TIRNAK </vt:lpstr>
      <vt:lpstr>TEK TIRNAK </vt:lpstr>
      <vt:lpstr>ÜÇ TIRNAK</vt:lpstr>
      <vt:lpstr>Önemli not </vt:lpstr>
      <vt:lpstr>Print fonksiyonu  kuralları</vt:lpstr>
      <vt:lpstr>Print fonksiyonu kuralları uygulama </vt:lpstr>
      <vt:lpstr>File komutu</vt:lpstr>
      <vt:lpstr>File komutu uygulama </vt:lpstr>
      <vt:lpstr>File uygulama </vt:lpstr>
      <vt:lpstr>Len() komutu</vt:lpstr>
      <vt:lpstr>Len komutu uygulama </vt:lpstr>
      <vt:lpstr>Type() komutu</vt:lpstr>
      <vt:lpstr>Format </vt:lpstr>
      <vt:lpstr>Not </vt:lpstr>
      <vt:lpstr>not2</vt:lpstr>
      <vt:lpstr>Not 3(\n parametresi) </vt:lpstr>
      <vt:lpstr>Not 4 (\t parametresi)</vt:lpstr>
      <vt:lpstr>Not 5 ( * parametresi )</vt:lpstr>
      <vt:lpstr>Örnek sorular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nurcan başi</dc:title>
  <dc:creator>mervan başçı</dc:creator>
  <cp:lastModifiedBy>mervan başçı</cp:lastModifiedBy>
  <cp:revision>26</cp:revision>
  <dcterms:created xsi:type="dcterms:W3CDTF">2020-08-29T10:06:18Z</dcterms:created>
  <dcterms:modified xsi:type="dcterms:W3CDTF">2020-09-09T06:15:17Z</dcterms:modified>
</cp:coreProperties>
</file>