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26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45F16306-372C-40F8-ABC1-1E30232E6A46}"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013608-829C-4ED5-A8D3-61C9272483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70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F16306-372C-40F8-ABC1-1E30232E6A46}"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66382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F16306-372C-40F8-ABC1-1E30232E6A46}"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346958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5F16306-372C-40F8-ABC1-1E30232E6A46}"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170155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5F16306-372C-40F8-ABC1-1E30232E6A46}" type="datetimeFigureOut">
              <a:rPr lang="tr-TR" smtClean="0"/>
              <a:t>11.09.2020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4D013608-829C-4ED5-A8D3-61C9272483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74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5F16306-372C-40F8-ABC1-1E30232E6A46}" type="datetimeFigureOut">
              <a:rPr lang="tr-TR" smtClean="0"/>
              <a:t>11.09.2020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328558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5F16306-372C-40F8-ABC1-1E30232E6A46}" type="datetimeFigureOut">
              <a:rPr lang="tr-TR" smtClean="0"/>
              <a:t>11.09.2020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568341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5F16306-372C-40F8-ABC1-1E30232E6A46}" type="datetimeFigureOut">
              <a:rPr lang="tr-TR" smtClean="0"/>
              <a:t>11.09.2020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404792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F16306-372C-40F8-ABC1-1E30232E6A46}" type="datetimeFigureOut">
              <a:rPr lang="tr-TR" smtClean="0"/>
              <a:t>11.09.2020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4D013608-829C-4ED5-A8D3-61C927248396}" type="slidenum">
              <a:rPr lang="tr-TR" smtClean="0"/>
              <a:t>‹#›</a:t>
            </a:fld>
            <a:endParaRPr lang="tr-TR"/>
          </a:p>
        </p:txBody>
      </p:sp>
    </p:spTree>
    <p:extLst>
      <p:ext uri="{BB962C8B-B14F-4D97-AF65-F5344CB8AC3E}">
        <p14:creationId xmlns:p14="http://schemas.microsoft.com/office/powerpoint/2010/main" val="421883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F16306-372C-40F8-ABC1-1E30232E6A46}" type="datetimeFigureOut">
              <a:rPr lang="tr-TR" smtClean="0"/>
              <a:t>11.09.2020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013608-829C-4ED5-A8D3-61C927248396}" type="slidenum">
              <a:rPr lang="tr-TR" smtClean="0"/>
              <a:t>‹#›</a:t>
            </a:fld>
            <a:endParaRPr lang="tr-TR"/>
          </a:p>
        </p:txBody>
      </p:sp>
    </p:spTree>
    <p:extLst>
      <p:ext uri="{BB962C8B-B14F-4D97-AF65-F5344CB8AC3E}">
        <p14:creationId xmlns:p14="http://schemas.microsoft.com/office/powerpoint/2010/main" val="56250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lvl1pPr>
              <a:defRPr>
                <a:solidFill>
                  <a:schemeClr val="tx2"/>
                </a:solidFill>
              </a:defRPr>
            </a:lvl1pPr>
          </a:lstStyle>
          <a:p>
            <a:fld id="{45F16306-372C-40F8-ABC1-1E30232E6A46}" type="datetimeFigureOut">
              <a:rPr lang="tr-TR" smtClean="0"/>
              <a:t>11.09.2020</a:t>
            </a:fld>
            <a:endParaRPr lang="tr-T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013608-829C-4ED5-A8D3-61C927248396}" type="slidenum">
              <a:rPr lang="tr-TR" smtClean="0"/>
              <a:t>‹#›</a:t>
            </a:fld>
            <a:endParaRPr lang="tr-TR"/>
          </a:p>
        </p:txBody>
      </p:sp>
    </p:spTree>
    <p:extLst>
      <p:ext uri="{BB962C8B-B14F-4D97-AF65-F5344CB8AC3E}">
        <p14:creationId xmlns:p14="http://schemas.microsoft.com/office/powerpoint/2010/main" val="6502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F16306-372C-40F8-ABC1-1E30232E6A46}" type="datetimeFigureOut">
              <a:rPr lang="tr-TR" smtClean="0"/>
              <a:t>11.09.2020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013608-829C-4ED5-A8D3-61C9272483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001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   PYTHON HAFTA 12</a:t>
            </a:r>
            <a:br>
              <a:rPr lang="tr-TR" dirty="0" smtClean="0"/>
            </a:b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47952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 Tanımlamak ve Çağırmak</a:t>
            </a:r>
            <a:br>
              <a:rPr lang="tr-TR"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Bir </a:t>
            </a:r>
            <a:r>
              <a:rPr lang="tr-TR" dirty="0"/>
              <a:t>önceki bölümde, </a:t>
            </a:r>
            <a:r>
              <a:rPr lang="tr-TR" dirty="0" err="1"/>
              <a:t>kayıt_oluştur</a:t>
            </a:r>
            <a:r>
              <a:rPr lang="tr-TR" dirty="0"/>
              <a:t>() adlı hayali bir fonksiyondan söz etmiştik. Tasarımıza göre bu fonksiyon şu şekilde kullanılacak:</a:t>
            </a:r>
          </a:p>
          <a:p>
            <a:endParaRPr lang="tr-TR" dirty="0"/>
          </a:p>
          <a:p>
            <a:r>
              <a:rPr lang="tr-TR" dirty="0" err="1"/>
              <a:t>kayıt_oluştur</a:t>
            </a:r>
            <a:r>
              <a:rPr lang="tr-TR" dirty="0"/>
              <a:t>("Ahmet", "Gür", "</a:t>
            </a:r>
            <a:r>
              <a:rPr lang="tr-TR" dirty="0" err="1"/>
              <a:t>Pardus</a:t>
            </a:r>
            <a:r>
              <a:rPr lang="tr-TR" dirty="0"/>
              <a:t>", "İzmir")</a:t>
            </a:r>
          </a:p>
          <a:p>
            <a:r>
              <a:rPr lang="tr-TR" dirty="0"/>
              <a:t>Bu komutu verdiğimizde ise şöyle bir çıktı almayı planlıyoruz:</a:t>
            </a:r>
          </a:p>
          <a:p>
            <a:pPr marL="0" indent="0">
              <a:buNone/>
            </a:pPr>
            <a:r>
              <a:rPr lang="tr-TR" dirty="0" smtClean="0"/>
              <a:t>  ------------------------------</a:t>
            </a:r>
            <a:endParaRPr lang="tr-TR" dirty="0"/>
          </a:p>
          <a:p>
            <a:r>
              <a:rPr lang="tr-TR" dirty="0"/>
              <a:t>isim           :  Ahmet</a:t>
            </a:r>
          </a:p>
          <a:p>
            <a:r>
              <a:rPr lang="tr-TR" dirty="0" err="1"/>
              <a:t>soyisim</a:t>
            </a:r>
            <a:r>
              <a:rPr lang="tr-TR" dirty="0"/>
              <a:t>        :  Gür</a:t>
            </a:r>
          </a:p>
          <a:p>
            <a:r>
              <a:rPr lang="tr-TR" dirty="0"/>
              <a:t>işletim sistemi:  </a:t>
            </a:r>
            <a:r>
              <a:rPr lang="tr-TR" dirty="0" err="1"/>
              <a:t>Pardus</a:t>
            </a:r>
            <a:endParaRPr lang="tr-TR" dirty="0"/>
          </a:p>
          <a:p>
            <a:r>
              <a:rPr lang="tr-TR" dirty="0"/>
              <a:t>şehir          :  İzmir</a:t>
            </a:r>
          </a:p>
          <a:p>
            <a:r>
              <a:rPr lang="tr-TR" dirty="0" smtClean="0"/>
              <a:t>------------------------------</a:t>
            </a:r>
            <a:endParaRPr lang="tr-TR" dirty="0"/>
          </a:p>
        </p:txBody>
      </p:sp>
    </p:spTree>
    <p:extLst>
      <p:ext uri="{BB962C8B-B14F-4D97-AF65-F5344CB8AC3E}">
        <p14:creationId xmlns:p14="http://schemas.microsoft.com/office/powerpoint/2010/main" val="93510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a:t>Dediğimiz gibi, böyle bir şey yapmak </a:t>
            </a:r>
            <a:r>
              <a:rPr lang="tr-TR" dirty="0" err="1"/>
              <a:t>Python’la</a:t>
            </a:r>
            <a:r>
              <a:rPr lang="tr-TR" dirty="0"/>
              <a:t> mümkündür. Ancak tabii ki </a:t>
            </a:r>
            <a:r>
              <a:rPr lang="tr-TR" dirty="0" err="1"/>
              <a:t>kayıt_oluştur</a:t>
            </a:r>
            <a:r>
              <a:rPr lang="tr-TR" dirty="0"/>
              <a:t>() adlı böyle bir fonksiyonu kullanabilmenin belli ön koşulları var. Nasıl sayı adlı bir değişkeni kullanabilmek için öncelikle bu ada sahip bir değişken tanımlamış olmamız gerekiyorsa, aynı şekilde </a:t>
            </a:r>
            <a:r>
              <a:rPr lang="tr-TR" dirty="0" err="1"/>
              <a:t>kayıt_oluştur</a:t>
            </a:r>
            <a:r>
              <a:rPr lang="tr-TR" dirty="0"/>
              <a:t>() adlı bir fonksiyonu kullanabilmek için de öncelikle bu ada sahip bir fonksiyonu tanımlamış olmamız gerekiyor. Zira mesela </a:t>
            </a:r>
            <a:r>
              <a:rPr lang="tr-TR" dirty="0" err="1"/>
              <a:t>input</a:t>
            </a:r>
            <a:r>
              <a:rPr lang="tr-TR" dirty="0"/>
              <a:t>() ve </a:t>
            </a:r>
            <a:r>
              <a:rPr lang="tr-TR" dirty="0" err="1"/>
              <a:t>print</a:t>
            </a:r>
            <a:r>
              <a:rPr lang="tr-TR" dirty="0"/>
              <a:t>() gibi fonksiyonları kullanabiliyor olmamız, </a:t>
            </a:r>
            <a:r>
              <a:rPr lang="tr-TR" dirty="0" err="1"/>
              <a:t>Python</a:t>
            </a:r>
            <a:r>
              <a:rPr lang="tr-TR" dirty="0"/>
              <a:t> geliştiricilerinin bu fonksiyonları tanımlayıp dilin içine gömmüş olmaları sayesindedir.</a:t>
            </a:r>
          </a:p>
          <a:p>
            <a:r>
              <a:rPr lang="tr-TR" dirty="0"/>
              <a:t>İşte biz de </a:t>
            </a:r>
            <a:r>
              <a:rPr lang="tr-TR" dirty="0" err="1"/>
              <a:t>kayıt_oluştur</a:t>
            </a:r>
            <a:r>
              <a:rPr lang="tr-TR" dirty="0"/>
              <a:t>() adlı fonksiyonu kullanabilmek için bu ada sahip fonksiyonu aşağıdaki şekilde </a:t>
            </a:r>
            <a:r>
              <a:rPr lang="tr-TR" dirty="0" smtClean="0"/>
              <a:t>tanımlamalıyız:</a:t>
            </a:r>
          </a:p>
          <a:p>
            <a:r>
              <a:rPr lang="tr-TR" dirty="0"/>
              <a:t> </a:t>
            </a:r>
            <a:r>
              <a:rPr lang="tr-TR" dirty="0" smtClean="0"/>
              <a:t>  def </a:t>
            </a:r>
            <a:r>
              <a:rPr lang="tr-TR" dirty="0" err="1"/>
              <a:t>kayıt_oluştur</a:t>
            </a:r>
            <a:r>
              <a:rPr lang="tr-TR" dirty="0"/>
              <a:t>(isim, </a:t>
            </a:r>
            <a:r>
              <a:rPr lang="tr-TR" dirty="0" err="1"/>
              <a:t>soyisim</a:t>
            </a:r>
            <a:r>
              <a:rPr lang="tr-TR" dirty="0"/>
              <a:t>, </a:t>
            </a:r>
            <a:r>
              <a:rPr lang="tr-TR" dirty="0" err="1"/>
              <a:t>işsis</a:t>
            </a:r>
            <a:r>
              <a:rPr lang="tr-TR" dirty="0"/>
              <a:t>, şehir):</a:t>
            </a:r>
          </a:p>
          <a:p>
            <a:r>
              <a:rPr lang="tr-TR" dirty="0"/>
              <a:t>    </a:t>
            </a:r>
            <a:r>
              <a:rPr lang="tr-TR" dirty="0" err="1"/>
              <a:t>print</a:t>
            </a:r>
            <a:r>
              <a:rPr lang="tr-TR" dirty="0"/>
              <a:t>("-"*30)</a:t>
            </a:r>
          </a:p>
          <a:p>
            <a:endParaRPr lang="tr-TR" dirty="0"/>
          </a:p>
          <a:p>
            <a:r>
              <a:rPr lang="tr-TR" dirty="0"/>
              <a:t>    </a:t>
            </a:r>
            <a:r>
              <a:rPr lang="tr-TR" dirty="0" err="1"/>
              <a:t>print</a:t>
            </a:r>
            <a:r>
              <a:rPr lang="tr-TR" dirty="0"/>
              <a:t>("isim           : ", isim)</a:t>
            </a:r>
          </a:p>
          <a:p>
            <a:r>
              <a:rPr lang="tr-TR" dirty="0"/>
              <a:t>    </a:t>
            </a:r>
            <a:r>
              <a:rPr lang="tr-TR" dirty="0" err="1"/>
              <a:t>print</a:t>
            </a:r>
            <a:r>
              <a:rPr lang="tr-TR" dirty="0"/>
              <a:t>("</a:t>
            </a:r>
            <a:r>
              <a:rPr lang="tr-TR" dirty="0" err="1"/>
              <a:t>soyisim</a:t>
            </a:r>
            <a:r>
              <a:rPr lang="tr-TR" dirty="0"/>
              <a:t>        : ", </a:t>
            </a:r>
            <a:r>
              <a:rPr lang="tr-TR" dirty="0" err="1"/>
              <a:t>soyisim</a:t>
            </a:r>
            <a:r>
              <a:rPr lang="tr-TR" dirty="0"/>
              <a:t>)</a:t>
            </a:r>
          </a:p>
          <a:p>
            <a:r>
              <a:rPr lang="tr-TR" dirty="0"/>
              <a:t>    </a:t>
            </a:r>
            <a:r>
              <a:rPr lang="tr-TR" dirty="0" err="1"/>
              <a:t>print</a:t>
            </a:r>
            <a:r>
              <a:rPr lang="tr-TR" dirty="0"/>
              <a:t>("işletim sistemi: ", </a:t>
            </a:r>
            <a:r>
              <a:rPr lang="tr-TR" dirty="0" err="1"/>
              <a:t>işsis</a:t>
            </a:r>
            <a:r>
              <a:rPr lang="tr-TR" dirty="0"/>
              <a:t>)</a:t>
            </a:r>
          </a:p>
          <a:p>
            <a:r>
              <a:rPr lang="tr-TR" dirty="0"/>
              <a:t>    </a:t>
            </a:r>
            <a:r>
              <a:rPr lang="tr-TR" dirty="0" err="1"/>
              <a:t>print</a:t>
            </a:r>
            <a:r>
              <a:rPr lang="tr-TR" dirty="0"/>
              <a:t>("şehir          : ", şehir)</a:t>
            </a:r>
          </a:p>
          <a:p>
            <a:pPr marL="0" indent="0">
              <a:buNone/>
            </a:pPr>
            <a:r>
              <a:rPr lang="tr-TR" dirty="0" smtClean="0"/>
              <a:t>       </a:t>
            </a:r>
            <a:r>
              <a:rPr lang="tr-TR" dirty="0" err="1"/>
              <a:t>print</a:t>
            </a:r>
            <a:r>
              <a:rPr lang="tr-TR" dirty="0"/>
              <a:t>("-"*30)</a:t>
            </a:r>
            <a:endParaRPr lang="tr-TR" dirty="0"/>
          </a:p>
        </p:txBody>
      </p:sp>
    </p:spTree>
    <p:extLst>
      <p:ext uri="{BB962C8B-B14F-4D97-AF65-F5344CB8AC3E}">
        <p14:creationId xmlns:p14="http://schemas.microsoft.com/office/powerpoint/2010/main" val="259227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Yukarıdaki kodlar yardımıyla fonksiyonumuzu tanımlamış olduk. Artık elimizde, tıpkı </a:t>
            </a:r>
            <a:r>
              <a:rPr lang="tr-TR" dirty="0" err="1"/>
              <a:t>print</a:t>
            </a:r>
            <a:r>
              <a:rPr lang="tr-TR" dirty="0"/>
              <a:t>() veya </a:t>
            </a:r>
            <a:r>
              <a:rPr lang="tr-TR" dirty="0" err="1"/>
              <a:t>input</a:t>
            </a:r>
            <a:r>
              <a:rPr lang="tr-TR" dirty="0"/>
              <a:t>() gibi, </a:t>
            </a:r>
            <a:r>
              <a:rPr lang="tr-TR" dirty="0" err="1"/>
              <a:t>kayıt_oluştur</a:t>
            </a:r>
            <a:r>
              <a:rPr lang="tr-TR" dirty="0"/>
              <a:t>() adlı ‘ev yapımı’ bir fonksiyon var. Dolayısıyla bu yeni fonksiyonumuzu, daha önce öğrendiğimiz fonksiyonları nasıl kullanıyorsak aynı şekilde kullanabiliriz. Yani aşağıdaki gibi komutlar yazabiliriz:</a:t>
            </a:r>
          </a:p>
          <a:p>
            <a:endParaRPr lang="tr-TR" dirty="0"/>
          </a:p>
          <a:p>
            <a:r>
              <a:rPr lang="tr-TR" dirty="0" err="1"/>
              <a:t>kayıt_oluştur</a:t>
            </a:r>
            <a:r>
              <a:rPr lang="tr-TR" dirty="0"/>
              <a:t>("Fırat", "Özgül", "</a:t>
            </a:r>
            <a:r>
              <a:rPr lang="tr-TR" dirty="0" err="1"/>
              <a:t>Ubuntu</a:t>
            </a:r>
            <a:r>
              <a:rPr lang="tr-TR" dirty="0"/>
              <a:t>", "İstanbul")</a:t>
            </a:r>
          </a:p>
          <a:p>
            <a:r>
              <a:rPr lang="tr-TR" dirty="0" err="1"/>
              <a:t>kayıt_oluştur</a:t>
            </a:r>
            <a:r>
              <a:rPr lang="tr-TR" dirty="0"/>
              <a:t>("Mehmet", "</a:t>
            </a:r>
            <a:r>
              <a:rPr lang="tr-TR" dirty="0" err="1"/>
              <a:t>Öztaban</a:t>
            </a:r>
            <a:r>
              <a:rPr lang="tr-TR" dirty="0"/>
              <a:t>", "</a:t>
            </a:r>
            <a:r>
              <a:rPr lang="tr-TR" dirty="0" err="1"/>
              <a:t>Debian</a:t>
            </a:r>
            <a:r>
              <a:rPr lang="tr-TR" dirty="0"/>
              <a:t>", "Ankara")</a:t>
            </a:r>
            <a:endParaRPr lang="tr-TR" dirty="0"/>
          </a:p>
        </p:txBody>
      </p:sp>
    </p:spTree>
    <p:extLst>
      <p:ext uri="{BB962C8B-B14F-4D97-AF65-F5344CB8AC3E}">
        <p14:creationId xmlns:p14="http://schemas.microsoft.com/office/powerpoint/2010/main" val="361300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İçerik Yer Tutucusu 4"/>
          <p:cNvSpPr>
            <a:spLocks noGrp="1"/>
          </p:cNvSpPr>
          <p:nvPr>
            <p:ph sz="half" idx="1"/>
          </p:nvPr>
        </p:nvSpPr>
        <p:spPr/>
        <p:txBody>
          <a:bodyPr>
            <a:normAutofit fontScale="85000" lnSpcReduction="20000"/>
          </a:bodyPr>
          <a:lstStyle/>
          <a:p>
            <a:r>
              <a:rPr lang="tr-TR" dirty="0"/>
              <a:t>Yalnız fonksiyonumuzu tanımlayıp bitirdikten sonra, bu fonksiyonu kullanırken, kodlarımızın hizalamasına dikkat ediyoruz. Fonksiyonu kullanmak için yazdığımız kodları def ifadesinin hizasına getiriyoruz. Yani:</a:t>
            </a:r>
          </a:p>
          <a:p>
            <a:endParaRPr lang="tr-TR" dirty="0"/>
          </a:p>
          <a:p>
            <a:r>
              <a:rPr lang="tr-TR" dirty="0"/>
              <a:t>def </a:t>
            </a:r>
            <a:r>
              <a:rPr lang="tr-TR" dirty="0" err="1"/>
              <a:t>kayıt_oluştur</a:t>
            </a:r>
            <a:r>
              <a:rPr lang="tr-TR" dirty="0"/>
              <a:t>(isim, </a:t>
            </a:r>
            <a:r>
              <a:rPr lang="tr-TR" dirty="0" err="1"/>
              <a:t>soyisim</a:t>
            </a:r>
            <a:r>
              <a:rPr lang="tr-TR" dirty="0"/>
              <a:t>, </a:t>
            </a:r>
            <a:r>
              <a:rPr lang="tr-TR" dirty="0" err="1"/>
              <a:t>işsis</a:t>
            </a:r>
            <a:r>
              <a:rPr lang="tr-TR" dirty="0"/>
              <a:t>, şehir):</a:t>
            </a:r>
          </a:p>
          <a:p>
            <a:r>
              <a:rPr lang="tr-TR" dirty="0"/>
              <a:t>    </a:t>
            </a:r>
            <a:r>
              <a:rPr lang="tr-TR" dirty="0" err="1"/>
              <a:t>print</a:t>
            </a:r>
            <a:r>
              <a:rPr lang="tr-TR" dirty="0"/>
              <a:t>("-"*30)</a:t>
            </a:r>
          </a:p>
          <a:p>
            <a:endParaRPr lang="tr-TR" dirty="0"/>
          </a:p>
          <a:p>
            <a:r>
              <a:rPr lang="tr-TR" dirty="0"/>
              <a:t>    </a:t>
            </a:r>
            <a:r>
              <a:rPr lang="tr-TR" dirty="0" err="1"/>
              <a:t>print</a:t>
            </a:r>
            <a:r>
              <a:rPr lang="tr-TR" dirty="0"/>
              <a:t>("isim           : ", isim)</a:t>
            </a:r>
          </a:p>
          <a:p>
            <a:r>
              <a:rPr lang="tr-TR" dirty="0"/>
              <a:t>    </a:t>
            </a:r>
            <a:r>
              <a:rPr lang="tr-TR" dirty="0" err="1"/>
              <a:t>print</a:t>
            </a:r>
            <a:r>
              <a:rPr lang="tr-TR" dirty="0"/>
              <a:t>("</a:t>
            </a:r>
            <a:r>
              <a:rPr lang="tr-TR" dirty="0" err="1"/>
              <a:t>soyisim</a:t>
            </a:r>
            <a:r>
              <a:rPr lang="tr-TR" dirty="0"/>
              <a:t>        : ", </a:t>
            </a:r>
            <a:r>
              <a:rPr lang="tr-TR" dirty="0" err="1"/>
              <a:t>soyisim</a:t>
            </a:r>
            <a:r>
              <a:rPr lang="tr-TR" dirty="0"/>
              <a:t>)</a:t>
            </a:r>
          </a:p>
          <a:p>
            <a:r>
              <a:rPr lang="tr-TR" dirty="0"/>
              <a:t>    </a:t>
            </a:r>
            <a:r>
              <a:rPr lang="tr-TR" dirty="0" err="1"/>
              <a:t>print</a:t>
            </a:r>
            <a:r>
              <a:rPr lang="tr-TR" dirty="0"/>
              <a:t>("işletim sistemi: ", </a:t>
            </a:r>
            <a:r>
              <a:rPr lang="tr-TR" dirty="0" err="1"/>
              <a:t>işsis</a:t>
            </a:r>
            <a:r>
              <a:rPr lang="tr-TR" dirty="0"/>
              <a:t>)</a:t>
            </a:r>
          </a:p>
          <a:p>
            <a:r>
              <a:rPr lang="tr-TR" dirty="0"/>
              <a:t>    </a:t>
            </a:r>
            <a:r>
              <a:rPr lang="tr-TR" dirty="0" err="1"/>
              <a:t>print</a:t>
            </a:r>
            <a:r>
              <a:rPr lang="tr-TR" dirty="0"/>
              <a:t>("şehir          : ", şehir)</a:t>
            </a:r>
          </a:p>
          <a:p>
            <a:endParaRPr lang="tr-TR" dirty="0"/>
          </a:p>
          <a:p>
            <a:endParaRPr lang="tr-TR" dirty="0"/>
          </a:p>
        </p:txBody>
      </p:sp>
      <p:sp>
        <p:nvSpPr>
          <p:cNvPr id="6" name="İçerik Yer Tutucusu 5"/>
          <p:cNvSpPr>
            <a:spLocks noGrp="1"/>
          </p:cNvSpPr>
          <p:nvPr>
            <p:ph sz="half" idx="2"/>
          </p:nvPr>
        </p:nvSpPr>
        <p:spPr/>
        <p:txBody>
          <a:bodyPr>
            <a:normAutofit fontScale="85000" lnSpcReduction="20000"/>
          </a:bodyPr>
          <a:lstStyle/>
          <a:p>
            <a:r>
              <a:rPr lang="tr-TR" dirty="0"/>
              <a:t> </a:t>
            </a:r>
            <a:r>
              <a:rPr lang="tr-TR" dirty="0" err="1"/>
              <a:t>print</a:t>
            </a:r>
            <a:r>
              <a:rPr lang="tr-TR" dirty="0"/>
              <a:t>("-"*30)</a:t>
            </a:r>
          </a:p>
          <a:p>
            <a:endParaRPr lang="tr-TR" dirty="0"/>
          </a:p>
          <a:p>
            <a:r>
              <a:rPr lang="tr-TR" dirty="0" err="1"/>
              <a:t>kayıt_oluştur</a:t>
            </a:r>
            <a:r>
              <a:rPr lang="tr-TR" dirty="0"/>
              <a:t>("Fırat", "Özgül", "</a:t>
            </a:r>
            <a:r>
              <a:rPr lang="tr-TR" dirty="0" err="1"/>
              <a:t>Ubuntu</a:t>
            </a:r>
            <a:r>
              <a:rPr lang="tr-TR" dirty="0"/>
              <a:t>", "İstanbul")</a:t>
            </a:r>
          </a:p>
          <a:p>
            <a:r>
              <a:rPr lang="tr-TR" dirty="0" err="1"/>
              <a:t>kayıt_oluştur</a:t>
            </a:r>
            <a:r>
              <a:rPr lang="tr-TR" dirty="0"/>
              <a:t>("Mehmet", "</a:t>
            </a:r>
            <a:r>
              <a:rPr lang="tr-TR" dirty="0" err="1"/>
              <a:t>Öztaban</a:t>
            </a:r>
            <a:r>
              <a:rPr lang="tr-TR" dirty="0"/>
              <a:t>", "</a:t>
            </a:r>
            <a:r>
              <a:rPr lang="tr-TR" dirty="0" err="1"/>
              <a:t>Debian</a:t>
            </a:r>
            <a:r>
              <a:rPr lang="tr-TR" dirty="0"/>
              <a:t>", "Ankara")</a:t>
            </a:r>
          </a:p>
          <a:p>
            <a:r>
              <a:rPr lang="tr-TR" dirty="0"/>
              <a:t>Yukarıdaki yapıyı kullanarak, istediğiniz sayıda kayıt oluşturabilirsiniz. Mesela:</a:t>
            </a:r>
          </a:p>
          <a:p>
            <a:endParaRPr lang="tr-TR" dirty="0"/>
          </a:p>
          <a:p>
            <a:r>
              <a:rPr lang="tr-TR" dirty="0" err="1"/>
              <a:t>kayıt_oluştur</a:t>
            </a:r>
            <a:r>
              <a:rPr lang="tr-TR" dirty="0"/>
              <a:t>("İlkay", "Kaya", "</a:t>
            </a:r>
            <a:r>
              <a:rPr lang="tr-TR" dirty="0" err="1"/>
              <a:t>Mint</a:t>
            </a:r>
            <a:r>
              <a:rPr lang="tr-TR" dirty="0"/>
              <a:t>", "Adana")</a:t>
            </a:r>
          </a:p>
          <a:p>
            <a:r>
              <a:rPr lang="tr-TR" dirty="0" err="1"/>
              <a:t>kayıt_oluştur</a:t>
            </a:r>
            <a:r>
              <a:rPr lang="tr-TR" dirty="0"/>
              <a:t>("Seda", "Kara", "</a:t>
            </a:r>
            <a:r>
              <a:rPr lang="tr-TR" dirty="0" err="1"/>
              <a:t>SuSe</a:t>
            </a:r>
            <a:r>
              <a:rPr lang="tr-TR" dirty="0"/>
              <a:t>", "Erzurum")</a:t>
            </a:r>
          </a:p>
        </p:txBody>
      </p:sp>
    </p:spTree>
    <p:extLst>
      <p:ext uri="{BB962C8B-B14F-4D97-AF65-F5344CB8AC3E}">
        <p14:creationId xmlns:p14="http://schemas.microsoft.com/office/powerpoint/2010/main" val="140348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77500" lnSpcReduction="20000"/>
          </a:bodyPr>
          <a:lstStyle/>
          <a:p>
            <a:r>
              <a:rPr lang="tr-TR" dirty="0"/>
              <a:t>Gördüğünüz gibi, yukarıdaki yöntem sayesinde kodlarımızdaki tekrar eden kısımlar ortadan kalktı. Yukarıdaki fonksiyonun bize nasıl bir kolaylık sağladığını daha net görebilmek için, fonksiyon kullanarak sadece şu 11 satırla elde ettiğimiz çıktıyı, fonksiyon kullanmadan elde etmeyi deneyebilirsiniz:</a:t>
            </a:r>
          </a:p>
          <a:p>
            <a:endParaRPr lang="tr-TR" dirty="0"/>
          </a:p>
          <a:p>
            <a:r>
              <a:rPr lang="tr-TR" dirty="0"/>
              <a:t>def </a:t>
            </a:r>
            <a:r>
              <a:rPr lang="tr-TR" dirty="0" err="1"/>
              <a:t>kayıt_oluştur</a:t>
            </a:r>
            <a:r>
              <a:rPr lang="tr-TR" dirty="0"/>
              <a:t>(isim, </a:t>
            </a:r>
            <a:r>
              <a:rPr lang="tr-TR" dirty="0" err="1"/>
              <a:t>soyisim</a:t>
            </a:r>
            <a:r>
              <a:rPr lang="tr-TR" dirty="0"/>
              <a:t>, </a:t>
            </a:r>
            <a:r>
              <a:rPr lang="tr-TR" dirty="0" err="1"/>
              <a:t>işsis</a:t>
            </a:r>
            <a:r>
              <a:rPr lang="tr-TR" dirty="0"/>
              <a:t>, şehir):</a:t>
            </a:r>
          </a:p>
          <a:p>
            <a:r>
              <a:rPr lang="tr-TR" dirty="0"/>
              <a:t>    </a:t>
            </a:r>
            <a:r>
              <a:rPr lang="tr-TR" dirty="0" err="1"/>
              <a:t>print</a:t>
            </a:r>
            <a:r>
              <a:rPr lang="tr-TR" dirty="0"/>
              <a:t>("-"*30)</a:t>
            </a:r>
          </a:p>
          <a:p>
            <a:endParaRPr lang="tr-TR" dirty="0"/>
          </a:p>
          <a:p>
            <a:r>
              <a:rPr lang="tr-TR" dirty="0"/>
              <a:t>    </a:t>
            </a:r>
            <a:r>
              <a:rPr lang="tr-TR" dirty="0" err="1"/>
              <a:t>print</a:t>
            </a:r>
            <a:r>
              <a:rPr lang="tr-TR" dirty="0"/>
              <a:t>("isim           : ", isim)</a:t>
            </a:r>
          </a:p>
          <a:p>
            <a:r>
              <a:rPr lang="tr-TR" dirty="0"/>
              <a:t>    </a:t>
            </a:r>
            <a:r>
              <a:rPr lang="tr-TR" dirty="0" err="1"/>
              <a:t>print</a:t>
            </a:r>
            <a:r>
              <a:rPr lang="tr-TR" dirty="0"/>
              <a:t>("</a:t>
            </a:r>
            <a:r>
              <a:rPr lang="tr-TR" dirty="0" err="1"/>
              <a:t>soyisim</a:t>
            </a:r>
            <a:r>
              <a:rPr lang="tr-TR" dirty="0"/>
              <a:t>        : ", </a:t>
            </a:r>
            <a:r>
              <a:rPr lang="tr-TR" dirty="0" err="1"/>
              <a:t>soyisim</a:t>
            </a:r>
            <a:r>
              <a:rPr lang="tr-TR" dirty="0"/>
              <a:t>)</a:t>
            </a:r>
          </a:p>
          <a:p>
            <a:r>
              <a:rPr lang="tr-TR" dirty="0"/>
              <a:t>    </a:t>
            </a:r>
            <a:r>
              <a:rPr lang="tr-TR" dirty="0" err="1"/>
              <a:t>print</a:t>
            </a:r>
            <a:r>
              <a:rPr lang="tr-TR" dirty="0"/>
              <a:t>("işletim sistemi: ", </a:t>
            </a:r>
            <a:r>
              <a:rPr lang="tr-TR" dirty="0" err="1"/>
              <a:t>işsis</a:t>
            </a:r>
            <a:r>
              <a:rPr lang="tr-TR" dirty="0"/>
              <a:t>)</a:t>
            </a:r>
          </a:p>
          <a:p>
            <a:r>
              <a:rPr lang="tr-TR" dirty="0"/>
              <a:t>    </a:t>
            </a:r>
            <a:r>
              <a:rPr lang="tr-TR" dirty="0" err="1"/>
              <a:t>print</a:t>
            </a:r>
            <a:r>
              <a:rPr lang="tr-TR" dirty="0"/>
              <a:t>("şehir          : ", şehir)</a:t>
            </a:r>
          </a:p>
          <a:p>
            <a:endParaRPr lang="tr-TR" dirty="0"/>
          </a:p>
        </p:txBody>
      </p:sp>
      <p:sp>
        <p:nvSpPr>
          <p:cNvPr id="5" name="İçerik Yer Tutucusu 4"/>
          <p:cNvSpPr>
            <a:spLocks noGrp="1"/>
          </p:cNvSpPr>
          <p:nvPr>
            <p:ph sz="half" idx="2"/>
          </p:nvPr>
        </p:nvSpPr>
        <p:spPr/>
        <p:txBody>
          <a:bodyPr>
            <a:normAutofit fontScale="77500" lnSpcReduction="20000"/>
          </a:bodyPr>
          <a:lstStyle/>
          <a:p>
            <a:r>
              <a:rPr lang="tr-TR" dirty="0"/>
              <a:t> </a:t>
            </a:r>
            <a:r>
              <a:rPr lang="tr-TR" dirty="0" err="1"/>
              <a:t>print</a:t>
            </a:r>
            <a:r>
              <a:rPr lang="tr-TR" dirty="0"/>
              <a:t>("-"*30)</a:t>
            </a:r>
          </a:p>
          <a:p>
            <a:endParaRPr lang="tr-TR" dirty="0"/>
          </a:p>
          <a:p>
            <a:r>
              <a:rPr lang="tr-TR" dirty="0" err="1"/>
              <a:t>kayıt_oluştur</a:t>
            </a:r>
            <a:r>
              <a:rPr lang="tr-TR" dirty="0"/>
              <a:t>("Fırat", "Özgül", "</a:t>
            </a:r>
            <a:r>
              <a:rPr lang="tr-TR" dirty="0" err="1"/>
              <a:t>Ubuntu</a:t>
            </a:r>
            <a:r>
              <a:rPr lang="tr-TR" dirty="0"/>
              <a:t>", "İstanbul")</a:t>
            </a:r>
          </a:p>
          <a:p>
            <a:r>
              <a:rPr lang="tr-TR" dirty="0" err="1"/>
              <a:t>kayıt_oluştur</a:t>
            </a:r>
            <a:r>
              <a:rPr lang="tr-TR" dirty="0"/>
              <a:t>("Mehmet", "</a:t>
            </a:r>
            <a:r>
              <a:rPr lang="tr-TR" dirty="0" err="1"/>
              <a:t>Öztaban</a:t>
            </a:r>
            <a:r>
              <a:rPr lang="tr-TR" dirty="0"/>
              <a:t>", "</a:t>
            </a:r>
            <a:r>
              <a:rPr lang="tr-TR" dirty="0" err="1"/>
              <a:t>Debian</a:t>
            </a:r>
            <a:r>
              <a:rPr lang="tr-TR" dirty="0"/>
              <a:t>", "Ankara")</a:t>
            </a:r>
          </a:p>
          <a:p>
            <a:r>
              <a:rPr lang="tr-TR" dirty="0" err="1"/>
              <a:t>kayıt_oluştur</a:t>
            </a:r>
            <a:r>
              <a:rPr lang="tr-TR" dirty="0"/>
              <a:t>("İlkay", "Kaya", "</a:t>
            </a:r>
            <a:r>
              <a:rPr lang="tr-TR" dirty="0" err="1"/>
              <a:t>Mint</a:t>
            </a:r>
            <a:r>
              <a:rPr lang="tr-TR" dirty="0"/>
              <a:t>", "Adana")</a:t>
            </a:r>
          </a:p>
          <a:p>
            <a:r>
              <a:rPr lang="tr-TR" dirty="0" err="1"/>
              <a:t>kayıt_oluştur</a:t>
            </a:r>
            <a:r>
              <a:rPr lang="tr-TR" dirty="0"/>
              <a:t>("Seda", "Kara", "</a:t>
            </a:r>
            <a:r>
              <a:rPr lang="tr-TR" dirty="0" err="1"/>
              <a:t>SuSe</a:t>
            </a:r>
            <a:r>
              <a:rPr lang="tr-TR" dirty="0"/>
              <a:t>", "Erzurum")</a:t>
            </a:r>
          </a:p>
        </p:txBody>
      </p:sp>
    </p:spTree>
    <p:extLst>
      <p:ext uri="{BB962C8B-B14F-4D97-AF65-F5344CB8AC3E}">
        <p14:creationId xmlns:p14="http://schemas.microsoft.com/office/powerpoint/2010/main" val="123421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Fonksiyonların Yapısı</a:t>
            </a:r>
            <a:br>
              <a:rPr lang="tr-TR" dirty="0"/>
            </a:b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İsterseniz </a:t>
            </a:r>
            <a:r>
              <a:rPr lang="tr-TR" dirty="0"/>
              <a:t>biraz da fonksiyonların yapısından söz edelim. Böylelikle ne ile karşı karşıya olduğumuzu anlamak zihninizde biraz daha kolaylaşır.</a:t>
            </a:r>
          </a:p>
          <a:p>
            <a:pPr marL="0" indent="0">
              <a:buNone/>
            </a:pPr>
            <a:r>
              <a:rPr lang="tr-TR" dirty="0" smtClean="0"/>
              <a:t>Dedik </a:t>
            </a:r>
            <a:r>
              <a:rPr lang="tr-TR" dirty="0"/>
              <a:t>ki, bir fonksiyonun ilk parçasına ‘fonksiyon tanımı’ (</a:t>
            </a:r>
            <a:r>
              <a:rPr lang="tr-TR" dirty="0" err="1"/>
              <a:t>function</a:t>
            </a:r>
            <a:r>
              <a:rPr lang="tr-TR" dirty="0"/>
              <a:t> </a:t>
            </a:r>
            <a:r>
              <a:rPr lang="tr-TR" dirty="0" err="1"/>
              <a:t>definition</a:t>
            </a:r>
            <a:r>
              <a:rPr lang="tr-TR" dirty="0"/>
              <a:t>) adı verilir. Bir fonksiyonu tanımlamak için def adlı bir parçacıktan yararlanıyoruz. Örneğin:</a:t>
            </a:r>
          </a:p>
          <a:p>
            <a:pPr marL="0" indent="0">
              <a:buNone/>
            </a:pPr>
            <a:r>
              <a:rPr lang="tr-TR" dirty="0" smtClean="0"/>
              <a:t>def </a:t>
            </a:r>
            <a:r>
              <a:rPr lang="tr-TR" dirty="0" err="1"/>
              <a:t>bir_fonksiyon</a:t>
            </a:r>
            <a:r>
              <a:rPr lang="tr-TR" dirty="0"/>
              <a:t>():</a:t>
            </a:r>
          </a:p>
          <a:p>
            <a:r>
              <a:rPr lang="tr-TR" dirty="0"/>
              <a:t>    (...)</a:t>
            </a:r>
          </a:p>
          <a:p>
            <a:r>
              <a:rPr lang="tr-TR" dirty="0"/>
              <a:t>Burada def parçacığı, tanımladığımız şeyin bir fonksiyon olduğunu gösteriyor. </a:t>
            </a:r>
            <a:r>
              <a:rPr lang="tr-TR" dirty="0" err="1"/>
              <a:t>bir_fonksiyon</a:t>
            </a:r>
            <a:r>
              <a:rPr lang="tr-TR" dirty="0"/>
              <a:t> ifadesi ise tanımladığımız bu fonksiyonun adıdır. Fonksiyonu tanımladıktan sonra, çağırırken bu adı kullanacağız.</a:t>
            </a:r>
          </a:p>
          <a:p>
            <a:pPr marL="0" indent="0">
              <a:buNone/>
            </a:pPr>
            <a:r>
              <a:rPr lang="tr-TR" dirty="0" smtClean="0"/>
              <a:t>def </a:t>
            </a:r>
            <a:r>
              <a:rPr lang="tr-TR" dirty="0" err="1"/>
              <a:t>bir_fonksiyon</a:t>
            </a:r>
            <a:r>
              <a:rPr lang="tr-TR" dirty="0"/>
              <a:t>(): ifadesinin sonundaki iki nokta işaretinden de tahmin edebileceğiniz gibi, sonraki satıra yazacağımız kodlar girintili olacak. Yani mesela:</a:t>
            </a:r>
          </a:p>
          <a:p>
            <a:pPr marL="0" indent="0">
              <a:buNone/>
            </a:pPr>
            <a:r>
              <a:rPr lang="tr-TR" dirty="0" smtClean="0"/>
              <a:t>def </a:t>
            </a:r>
            <a:r>
              <a:rPr lang="tr-TR" dirty="0"/>
              <a:t>selamla</a:t>
            </a:r>
            <a:r>
              <a:rPr lang="tr-TR" dirty="0" smtClean="0"/>
              <a:t>():</a:t>
            </a:r>
          </a:p>
          <a:p>
            <a:pPr marL="0" indent="0">
              <a:buNone/>
            </a:pPr>
            <a:r>
              <a:rPr lang="tr-TR" dirty="0" smtClean="0"/>
              <a:t>  </a:t>
            </a:r>
            <a:r>
              <a:rPr lang="tr-TR" dirty="0" err="1"/>
              <a:t>print</a:t>
            </a:r>
            <a:r>
              <a:rPr lang="tr-TR" dirty="0" smtClean="0"/>
              <a:t>("güle güle")</a:t>
            </a:r>
            <a:endParaRPr lang="tr-TR" dirty="0"/>
          </a:p>
        </p:txBody>
      </p:sp>
    </p:spTree>
    <p:extLst>
      <p:ext uri="{BB962C8B-B14F-4D97-AF65-F5344CB8AC3E}">
        <p14:creationId xmlns:p14="http://schemas.microsoft.com/office/powerpoint/2010/main" val="308024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Girintilemeye</a:t>
            </a:r>
            <a:r>
              <a:rPr lang="tr-TR" dirty="0"/>
              <a:t> ilişkin olarak önceki derslerde bahsettiğimiz bütün kurallar burada da geçerlidir. Fonksiyon gövdesine, def ifadesinden itibaren 4 (dört) </a:t>
            </a:r>
            <a:r>
              <a:rPr lang="tr-TR" dirty="0" err="1"/>
              <a:t>boşlukluk</a:t>
            </a:r>
            <a:r>
              <a:rPr lang="tr-TR" dirty="0"/>
              <a:t> bir girinti veriyoruz. def ifadesinden itibaren girintili olarak yazdığımız kısmın tamamı o fonksiyonun gövdesini oluşturur ve bütünüyle o fonksiyona aittir</a:t>
            </a:r>
            <a:r>
              <a:rPr lang="tr-TR" dirty="0" smtClean="0"/>
              <a:t>.</a:t>
            </a:r>
          </a:p>
          <a:p>
            <a:r>
              <a:rPr lang="tr-TR" dirty="0"/>
              <a:t>Bu kodlarla yaptığımız şey bir fonksiyon tanımlama işlemidir. Eğer bu kodları bir dosyaya kaydedip çalıştırırsak herhangi bir çıktı almayız. Çünkü henüz fonksiyonumuzu çağırmadık. Bu durumu </a:t>
            </a:r>
            <a:r>
              <a:rPr lang="tr-TR" dirty="0" err="1"/>
              <a:t>print</a:t>
            </a:r>
            <a:r>
              <a:rPr lang="tr-TR" dirty="0"/>
              <a:t>(), </a:t>
            </a:r>
            <a:r>
              <a:rPr lang="tr-TR" dirty="0" err="1"/>
              <a:t>input</a:t>
            </a:r>
            <a:r>
              <a:rPr lang="tr-TR" dirty="0"/>
              <a:t>() ve benzeri gömülü fonksiyonlara benzetebilirsiniz. Tıpkı yukarıda bizim yaptığımız gibi, gömülü fonksiyonlar da </a:t>
            </a:r>
            <a:r>
              <a:rPr lang="tr-TR" dirty="0" err="1"/>
              <a:t>Python</a:t>
            </a:r>
            <a:r>
              <a:rPr lang="tr-TR" dirty="0"/>
              <a:t> geliştiricileri tarafından bir yerlerde tanımlanmış vaziyette dururlar, ama biz bu fonksiyonları yazdığımız programlarda çağırana kadar bu fonksiyonlar çalışmaz.</a:t>
            </a:r>
            <a:endParaRPr lang="tr-TR" dirty="0"/>
          </a:p>
        </p:txBody>
      </p:sp>
    </p:spTree>
    <p:extLst>
      <p:ext uri="{BB962C8B-B14F-4D97-AF65-F5344CB8AC3E}">
        <p14:creationId xmlns:p14="http://schemas.microsoft.com/office/powerpoint/2010/main" val="267122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def selamla():</a:t>
            </a:r>
          </a:p>
          <a:p>
            <a:r>
              <a:rPr lang="tr-TR" dirty="0"/>
              <a:t>    </a:t>
            </a:r>
            <a:r>
              <a:rPr lang="tr-TR" dirty="0" err="1"/>
              <a:t>print</a:t>
            </a:r>
            <a:r>
              <a:rPr lang="tr-TR" dirty="0"/>
              <a:t>("Elveda Zalim Dünya!")</a:t>
            </a:r>
          </a:p>
          <a:p>
            <a:endParaRPr lang="tr-TR" dirty="0"/>
          </a:p>
          <a:p>
            <a:r>
              <a:rPr lang="tr-TR" dirty="0"/>
              <a:t>selamla()</a:t>
            </a:r>
          </a:p>
          <a:p>
            <a:r>
              <a:rPr lang="tr-TR" dirty="0"/>
              <a:t>İşte burada fonksiyonumuzu çağırmış olduk. Dikkat edin! Dediğim gibi, iki nokta üst üste işaretinden sonraki satırda girintili olarak yazılan bütün kodlar fonksiyona aittir. selamla() satırı ise fonksiyon tanımının dışında yer alır. Bu satırla birlikte girintinin dışına çıkıldığı için artık fonksiyon tanımlama safhası sona ermiş oldu.</a:t>
            </a:r>
            <a:endParaRPr lang="tr-TR" dirty="0"/>
          </a:p>
        </p:txBody>
      </p:sp>
    </p:spTree>
    <p:extLst>
      <p:ext uri="{BB962C8B-B14F-4D97-AF65-F5344CB8AC3E}">
        <p14:creationId xmlns:p14="http://schemas.microsoft.com/office/powerpoint/2010/main" val="287468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err="1"/>
              <a:t>Python’da</a:t>
            </a:r>
            <a:r>
              <a:rPr lang="tr-TR" dirty="0"/>
              <a:t> kabaca iki tip fonksiyon bulunur. Bunlardan biri gömülü fonksiyonlar (</a:t>
            </a:r>
            <a:r>
              <a:rPr lang="tr-TR" dirty="0" err="1"/>
              <a:t>builtin</a:t>
            </a:r>
            <a:r>
              <a:rPr lang="tr-TR" dirty="0"/>
              <a:t> </a:t>
            </a:r>
            <a:r>
              <a:rPr lang="tr-TR" dirty="0" err="1"/>
              <a:t>functions</a:t>
            </a:r>
            <a:r>
              <a:rPr lang="tr-TR" dirty="0"/>
              <a:t>), öteki ise özel fonksiyonlardır (</a:t>
            </a:r>
            <a:r>
              <a:rPr lang="tr-TR" dirty="0" err="1"/>
              <a:t>custom</a:t>
            </a:r>
            <a:r>
              <a:rPr lang="tr-TR" dirty="0"/>
              <a:t> </a:t>
            </a:r>
            <a:r>
              <a:rPr lang="tr-TR" dirty="0" err="1"/>
              <a:t>functions</a:t>
            </a:r>
            <a:r>
              <a:rPr lang="tr-TR" dirty="0"/>
              <a:t>). Burada ‘özel’ ifadesi, ‘kullanıcının ihtiyaçlarına göre kullanıcı tarafından özel olarak üretilmiş’ anlamına gelir.</a:t>
            </a:r>
          </a:p>
          <a:p>
            <a:endParaRPr lang="tr-TR" dirty="0"/>
          </a:p>
          <a:p>
            <a:r>
              <a:rPr lang="tr-TR" dirty="0"/>
              <a:t>Gömülü fonksiyonlar; </a:t>
            </a:r>
            <a:r>
              <a:rPr lang="tr-TR" dirty="0" err="1"/>
              <a:t>Python</a:t>
            </a:r>
            <a:r>
              <a:rPr lang="tr-TR" dirty="0"/>
              <a:t> geliştiricileri tarafından tanımlanıp dilin içine gömülmüş olan </a:t>
            </a:r>
            <a:r>
              <a:rPr lang="tr-TR" dirty="0" err="1"/>
              <a:t>print</a:t>
            </a:r>
            <a:r>
              <a:rPr lang="tr-TR" dirty="0"/>
              <a:t>(), </a:t>
            </a:r>
            <a:r>
              <a:rPr lang="tr-TR" dirty="0" err="1"/>
              <a:t>open</a:t>
            </a:r>
            <a:r>
              <a:rPr lang="tr-TR" dirty="0"/>
              <a:t>(), </a:t>
            </a:r>
            <a:r>
              <a:rPr lang="tr-TR" dirty="0" err="1"/>
              <a:t>type</a:t>
            </a:r>
            <a:r>
              <a:rPr lang="tr-TR" dirty="0"/>
              <a:t>(), </a:t>
            </a:r>
            <a:r>
              <a:rPr lang="tr-TR" dirty="0" err="1"/>
              <a:t>str</a:t>
            </a:r>
            <a:r>
              <a:rPr lang="tr-TR" dirty="0"/>
              <a:t>(), </a:t>
            </a:r>
            <a:r>
              <a:rPr lang="tr-TR" dirty="0" err="1"/>
              <a:t>int</a:t>
            </a:r>
            <a:r>
              <a:rPr lang="tr-TR" dirty="0"/>
              <a:t>() vb. fonksiyonlardır. Bu fonksiyonlar halihazırda tanımlanıp hizmetimize sunulduğu için bunları biz herhangi bir tanımlama işlemi yapmadan doğrudan kullanabiliriz.</a:t>
            </a:r>
          </a:p>
          <a:p>
            <a:endParaRPr lang="tr-TR" dirty="0"/>
          </a:p>
          <a:p>
            <a:r>
              <a:rPr lang="tr-TR" dirty="0"/>
              <a:t>Özel fonksiyonlar ise, gömülü fonksiyonların aksine, </a:t>
            </a:r>
            <a:r>
              <a:rPr lang="tr-TR" dirty="0" err="1"/>
              <a:t>Python</a:t>
            </a:r>
            <a:r>
              <a:rPr lang="tr-TR" dirty="0"/>
              <a:t> geliştiricileri tarafından değil, bizim tarafımızdan tanımlanmıştır. Bu fonksiyonlar dilin bir parçası olmadığından, bu fonksiyonları kullanabilmek için bunları öncelikle tanımlamamız gerekir.</a:t>
            </a:r>
          </a:p>
          <a:p>
            <a:endParaRPr lang="tr-TR" dirty="0"/>
          </a:p>
        </p:txBody>
      </p:sp>
    </p:spTree>
    <p:extLst>
      <p:ext uri="{BB962C8B-B14F-4D97-AF65-F5344CB8AC3E}">
        <p14:creationId xmlns:p14="http://schemas.microsoft.com/office/powerpoint/2010/main" val="219122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err="1"/>
              <a:t>Python’da</a:t>
            </a:r>
            <a:r>
              <a:rPr lang="tr-TR" dirty="0"/>
              <a:t> bir fonksiyonun yaşam döngüsü iki aşamadan oluşur: Tanımlanma ve çağrılma.</a:t>
            </a:r>
          </a:p>
          <a:p>
            <a:endParaRPr lang="tr-TR" dirty="0"/>
          </a:p>
          <a:p>
            <a:r>
              <a:rPr lang="tr-TR" dirty="0"/>
              <a:t>Bir fonksiyonun çağrılabilmesi (yani kullanılabilmesi) için mutlaka birisi tarafından tanımlanmış olması gerekir.</a:t>
            </a:r>
          </a:p>
          <a:p>
            <a:r>
              <a:rPr lang="tr-TR" dirty="0"/>
              <a:t>Fonksiyonu tanımlayan kişi </a:t>
            </a:r>
            <a:r>
              <a:rPr lang="tr-TR" dirty="0" err="1"/>
              <a:t>Python</a:t>
            </a:r>
            <a:r>
              <a:rPr lang="tr-TR" dirty="0"/>
              <a:t> geliştiricileri olabileceği gibi, siz de olabilirsiniz. Ama neticede ortada bir fonksiyon varsa, bir yerlerde o fonksiyonun tanımı da vardır.</a:t>
            </a:r>
          </a:p>
          <a:p>
            <a:endParaRPr lang="tr-TR" dirty="0"/>
          </a:p>
          <a:p>
            <a:r>
              <a:rPr lang="tr-TR" dirty="0"/>
              <a:t>Fonksiyon tanımlamak için def adlı bir ifadeden yararlanıyoruz. Bu ifadeden sonra, tanımlayacağımız fonksiyonun adını belirleyip iki nokta üst üste işareti koyuyoruz. İki nokta üst üste işaretinden sonra gelen satırlar girintili olarak yazılıyor. Daha önce öğrendiğimiz bütün </a:t>
            </a:r>
            <a:r>
              <a:rPr lang="tr-TR" dirty="0" err="1"/>
              <a:t>girintileme</a:t>
            </a:r>
            <a:r>
              <a:rPr lang="tr-TR" dirty="0"/>
              <a:t> kuralları burada da geçerlidir.</a:t>
            </a:r>
          </a:p>
          <a:p>
            <a:endParaRPr lang="tr-TR" dirty="0"/>
          </a:p>
          <a:p>
            <a:r>
              <a:rPr lang="tr-TR" dirty="0"/>
              <a:t>Fonksiyonun adını belirleyip iki nokta üst üste koyduktan sonra, alt satırda girintili olarak yazdığımız bütün kodlar fonksiyonun gövdesini oluşturur. Doğal olarak, bir fonksiyonun gövdesindeki bütün kodlar o fonksiyona aittir. Girintinin dışına çıkıldığı anda fonksiyon tanımı da sona erer.</a:t>
            </a:r>
            <a:endParaRPr lang="tr-TR" dirty="0"/>
          </a:p>
        </p:txBody>
      </p:sp>
    </p:spTree>
    <p:extLst>
      <p:ext uri="{BB962C8B-B14F-4D97-AF65-F5344CB8AC3E}">
        <p14:creationId xmlns:p14="http://schemas.microsoft.com/office/powerpoint/2010/main" val="354855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İÇİNDEKİLER </a:t>
            </a:r>
            <a:endParaRPr lang="tr-TR" dirty="0"/>
          </a:p>
        </p:txBody>
      </p:sp>
      <p:sp>
        <p:nvSpPr>
          <p:cNvPr id="3" name="İçerik Yer Tutucusu 2"/>
          <p:cNvSpPr>
            <a:spLocks noGrp="1"/>
          </p:cNvSpPr>
          <p:nvPr>
            <p:ph idx="1"/>
          </p:nvPr>
        </p:nvSpPr>
        <p:spPr/>
        <p:txBody>
          <a:bodyPr/>
          <a:lstStyle/>
          <a:p>
            <a:r>
              <a:rPr lang="tr-TR" dirty="0" smtClean="0"/>
              <a:t>FONKSİYONLAR</a:t>
            </a:r>
          </a:p>
          <a:p>
            <a:r>
              <a:rPr lang="tr-TR" dirty="0" smtClean="0"/>
              <a:t>FONKSİYONLAR NE İŞE YARAR</a:t>
            </a:r>
          </a:p>
          <a:p>
            <a:r>
              <a:rPr lang="tr-TR" dirty="0" smtClean="0"/>
              <a:t>FONKSİYONLAMAK VE ÇAĞIRMAK</a:t>
            </a:r>
          </a:p>
          <a:p>
            <a:endParaRPr lang="tr-TR" dirty="0"/>
          </a:p>
        </p:txBody>
      </p:sp>
    </p:spTree>
    <p:extLst>
      <p:ext uri="{BB962C8B-B14F-4D97-AF65-F5344CB8AC3E}">
        <p14:creationId xmlns:p14="http://schemas.microsoft.com/office/powerpoint/2010/main" val="4111488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def </a:t>
            </a:r>
            <a:r>
              <a:rPr lang="tr-TR" dirty="0" err="1"/>
              <a:t>sistem_bilgisi_göster</a:t>
            </a:r>
            <a:r>
              <a:rPr lang="tr-TR" dirty="0"/>
              <a:t>():</a:t>
            </a:r>
          </a:p>
          <a:p>
            <a:r>
              <a:rPr lang="tr-TR" dirty="0"/>
              <a:t>    </a:t>
            </a:r>
            <a:r>
              <a:rPr lang="tr-TR" dirty="0" err="1"/>
              <a:t>import</a:t>
            </a:r>
            <a:r>
              <a:rPr lang="tr-TR" dirty="0"/>
              <a:t> </a:t>
            </a:r>
            <a:r>
              <a:rPr lang="tr-TR" dirty="0" err="1"/>
              <a:t>sys</a:t>
            </a:r>
            <a:endParaRPr lang="tr-TR" dirty="0"/>
          </a:p>
          <a:p>
            <a:r>
              <a:rPr lang="tr-TR" dirty="0"/>
              <a:t>    </a:t>
            </a:r>
            <a:r>
              <a:rPr lang="tr-TR" dirty="0" err="1"/>
              <a:t>print</a:t>
            </a:r>
            <a:r>
              <a:rPr lang="tr-TR" dirty="0"/>
              <a:t>("\</a:t>
            </a:r>
            <a:r>
              <a:rPr lang="tr-TR" dirty="0" err="1"/>
              <a:t>nSistemde</a:t>
            </a:r>
            <a:r>
              <a:rPr lang="tr-TR" dirty="0"/>
              <a:t> kurulu </a:t>
            </a:r>
            <a:r>
              <a:rPr lang="tr-TR" dirty="0" err="1"/>
              <a:t>Python'ın</a:t>
            </a:r>
            <a:r>
              <a:rPr lang="tr-TR" dirty="0"/>
              <a:t>;")</a:t>
            </a:r>
          </a:p>
          <a:p>
            <a:r>
              <a:rPr lang="tr-TR" dirty="0"/>
              <a:t>    </a:t>
            </a:r>
            <a:r>
              <a:rPr lang="tr-TR" dirty="0" err="1"/>
              <a:t>print</a:t>
            </a:r>
            <a:r>
              <a:rPr lang="tr-TR" dirty="0"/>
              <a:t>("\tana sürüm numarası:", </a:t>
            </a:r>
            <a:r>
              <a:rPr lang="tr-TR" dirty="0" err="1"/>
              <a:t>sys.version_info.major</a:t>
            </a:r>
            <a:r>
              <a:rPr lang="tr-TR" dirty="0"/>
              <a:t>)</a:t>
            </a:r>
          </a:p>
          <a:p>
            <a:r>
              <a:rPr lang="tr-TR" dirty="0"/>
              <a:t>    </a:t>
            </a:r>
            <a:r>
              <a:rPr lang="tr-TR" dirty="0" err="1"/>
              <a:t>print</a:t>
            </a:r>
            <a:r>
              <a:rPr lang="tr-TR" dirty="0"/>
              <a:t>("\</a:t>
            </a:r>
            <a:r>
              <a:rPr lang="tr-TR" dirty="0" err="1"/>
              <a:t>talt</a:t>
            </a:r>
            <a:r>
              <a:rPr lang="tr-TR" dirty="0"/>
              <a:t> sürüm numarası:", </a:t>
            </a:r>
            <a:r>
              <a:rPr lang="tr-TR" dirty="0" err="1"/>
              <a:t>sys.version_info.minor</a:t>
            </a:r>
            <a:r>
              <a:rPr lang="tr-TR" dirty="0"/>
              <a:t>)</a:t>
            </a:r>
          </a:p>
          <a:p>
            <a:r>
              <a:rPr lang="tr-TR" dirty="0"/>
              <a:t>    </a:t>
            </a:r>
            <a:r>
              <a:rPr lang="tr-TR" dirty="0" err="1"/>
              <a:t>print</a:t>
            </a:r>
            <a:r>
              <a:rPr lang="tr-TR" dirty="0"/>
              <a:t>("\</a:t>
            </a:r>
            <a:r>
              <a:rPr lang="tr-TR" dirty="0" err="1"/>
              <a:t>tminik</a:t>
            </a:r>
            <a:r>
              <a:rPr lang="tr-TR" dirty="0"/>
              <a:t> sürüm numarası:", </a:t>
            </a:r>
            <a:r>
              <a:rPr lang="tr-TR" dirty="0" err="1"/>
              <a:t>sys.version_info.micro</a:t>
            </a:r>
            <a:r>
              <a:rPr lang="tr-TR" dirty="0"/>
              <a:t>)</a:t>
            </a:r>
          </a:p>
          <a:p>
            <a:endParaRPr lang="tr-TR" dirty="0"/>
          </a:p>
          <a:p>
            <a:r>
              <a:rPr lang="tr-TR" dirty="0"/>
              <a:t>    </a:t>
            </a:r>
            <a:r>
              <a:rPr lang="tr-TR" dirty="0" err="1"/>
              <a:t>print</a:t>
            </a:r>
            <a:r>
              <a:rPr lang="tr-TR" dirty="0"/>
              <a:t>("\</a:t>
            </a:r>
            <a:r>
              <a:rPr lang="tr-TR" dirty="0" err="1"/>
              <a:t>nKullanılan</a:t>
            </a:r>
            <a:r>
              <a:rPr lang="tr-TR" dirty="0"/>
              <a:t> işletim sisteminin;")</a:t>
            </a:r>
          </a:p>
          <a:p>
            <a:r>
              <a:rPr lang="tr-TR" dirty="0"/>
              <a:t>    </a:t>
            </a:r>
            <a:r>
              <a:rPr lang="tr-TR" dirty="0" err="1"/>
              <a:t>print</a:t>
            </a:r>
            <a:r>
              <a:rPr lang="tr-TR" dirty="0"/>
              <a:t>("\tadı:", </a:t>
            </a:r>
            <a:r>
              <a:rPr lang="tr-TR" dirty="0" err="1"/>
              <a:t>sys.platform</a:t>
            </a:r>
            <a:r>
              <a:rPr lang="tr-TR" dirty="0"/>
              <a:t>)</a:t>
            </a:r>
          </a:p>
          <a:p>
            <a:endParaRPr lang="tr-TR" dirty="0"/>
          </a:p>
          <a:p>
            <a:r>
              <a:rPr lang="tr-TR" dirty="0" err="1"/>
              <a:t>sistem_bilgisi_göster</a:t>
            </a:r>
            <a:r>
              <a:rPr lang="tr-TR" dirty="0"/>
              <a:t>()</a:t>
            </a:r>
            <a:endParaRPr lang="tr-TR" dirty="0"/>
          </a:p>
        </p:txBody>
      </p:sp>
    </p:spTree>
    <p:extLst>
      <p:ext uri="{BB962C8B-B14F-4D97-AF65-F5344CB8AC3E}">
        <p14:creationId xmlns:p14="http://schemas.microsoft.com/office/powerpoint/2010/main" val="1761200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9125" b="19937"/>
          <a:stretch/>
        </p:blipFill>
        <p:spPr>
          <a:xfrm>
            <a:off x="1097280" y="1921764"/>
            <a:ext cx="10058399" cy="4227366"/>
          </a:xfrm>
        </p:spPr>
      </p:pic>
    </p:spTree>
    <p:extLst>
      <p:ext uri="{BB962C8B-B14F-4D97-AF65-F5344CB8AC3E}">
        <p14:creationId xmlns:p14="http://schemas.microsoft.com/office/powerpoint/2010/main" val="383234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Fonksiyonlar Ne İşe Yarar</a:t>
            </a:r>
            <a:r>
              <a:rPr lang="tr-TR" dirty="0" smtClean="0"/>
              <a:t>?</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Şimdiye </a:t>
            </a:r>
            <a:r>
              <a:rPr lang="tr-TR" dirty="0"/>
              <a:t>kadar söylediklerimizden ve verdiğimiz örneklerden fonksiyonların ne işe yaradığını anlamış olmalısınız. Ama biz yine de fonksiyonların faydası üzerine birkaç söz daha söyleyelim. Böylece fonksiyonların ne işe yaradığı konusunda aklımızda hiçbir şüphe kalmaz</a:t>
            </a:r>
            <a:r>
              <a:rPr lang="tr-TR" dirty="0" smtClean="0"/>
              <a:t>…</a:t>
            </a:r>
            <a:endParaRPr lang="tr-TR" dirty="0"/>
          </a:p>
          <a:p>
            <a:r>
              <a:rPr lang="tr-TR" dirty="0"/>
              <a:t>İsterseniz bir örnek üzerinden ilerleyelim</a:t>
            </a:r>
            <a:r>
              <a:rPr lang="tr-TR" dirty="0" smtClean="0"/>
              <a:t>.</a:t>
            </a:r>
            <a:endParaRPr lang="tr-TR" dirty="0"/>
          </a:p>
          <a:p>
            <a:r>
              <a:rPr lang="tr-TR" dirty="0"/>
              <a:t>Diyelim ki, bir sayının karesini bulan bir program yazmak istiyoruz. Şimdiye kadarki bilgilerimizi kullanarak şöyle bir şey yazabiliriz:</a:t>
            </a:r>
          </a:p>
          <a:p>
            <a:pPr marL="0" indent="0">
              <a:buNone/>
            </a:pPr>
            <a:r>
              <a:rPr lang="tr-TR" dirty="0" smtClean="0"/>
              <a:t>  sayı </a:t>
            </a:r>
            <a:r>
              <a:rPr lang="tr-TR" dirty="0"/>
              <a:t>= 12</a:t>
            </a:r>
          </a:p>
          <a:p>
            <a:r>
              <a:rPr lang="tr-TR" dirty="0"/>
              <a:t>çıktı = "{} sayısının karesi {} sayısıdır"</a:t>
            </a:r>
          </a:p>
          <a:p>
            <a:r>
              <a:rPr lang="tr-TR" dirty="0" err="1"/>
              <a:t>print</a:t>
            </a:r>
            <a:r>
              <a:rPr lang="tr-TR" dirty="0"/>
              <a:t>(</a:t>
            </a:r>
            <a:r>
              <a:rPr lang="tr-TR" dirty="0" err="1"/>
              <a:t>çıktı.format</a:t>
            </a:r>
            <a:r>
              <a:rPr lang="tr-TR" dirty="0"/>
              <a:t>(sayı, sayı**2))</a:t>
            </a:r>
          </a:p>
          <a:p>
            <a:r>
              <a:rPr lang="tr-TR" dirty="0"/>
              <a:t>Yukarıdaki programı çalıştırdığımızda şöyle bir çıktı elde edeceğiz:</a:t>
            </a:r>
          </a:p>
          <a:p>
            <a:endParaRPr lang="tr-TR" dirty="0"/>
          </a:p>
          <a:p>
            <a:r>
              <a:rPr lang="tr-TR" dirty="0"/>
              <a:t>12 sayısının karesi 144 sayısıdır</a:t>
            </a:r>
          </a:p>
        </p:txBody>
      </p:sp>
    </p:spTree>
    <p:extLst>
      <p:ext uri="{BB962C8B-B14F-4D97-AF65-F5344CB8AC3E}">
        <p14:creationId xmlns:p14="http://schemas.microsoft.com/office/powerpoint/2010/main" val="232125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92500" lnSpcReduction="20000"/>
          </a:bodyPr>
          <a:lstStyle/>
          <a:p>
            <a:r>
              <a:rPr lang="tr-TR" dirty="0"/>
              <a:t>Yukarıdaki programı çalıştırdığımızda şöyle bir çıktı elde edeceğiz:</a:t>
            </a:r>
          </a:p>
          <a:p>
            <a:endParaRPr lang="tr-TR" dirty="0"/>
          </a:p>
          <a:p>
            <a:r>
              <a:rPr lang="tr-TR" dirty="0"/>
              <a:t>12 sayısının karesi 144 sayısıdır</a:t>
            </a:r>
          </a:p>
          <a:p>
            <a:r>
              <a:rPr lang="tr-TR" dirty="0"/>
              <a:t>Gayet güzel. Şimdi şöyle bir durum hayal edin: Diyelim ki büyük bir program içinde, farklı farklı yerlerde yukarıdaki işlemi tekrar tekrar yapmak istiyorsunuz. Böyle bir durumda şöyle bir şey yazmanız gerekebilir:</a:t>
            </a:r>
          </a:p>
          <a:p>
            <a:endParaRPr lang="tr-TR" dirty="0"/>
          </a:p>
          <a:p>
            <a:r>
              <a:rPr lang="tr-TR" dirty="0"/>
              <a:t>sayı = 12</a:t>
            </a:r>
          </a:p>
          <a:p>
            <a:r>
              <a:rPr lang="tr-TR" dirty="0"/>
              <a:t>çıktı = "{} sayısının karesi {} sayısıdır"</a:t>
            </a:r>
          </a:p>
          <a:p>
            <a:r>
              <a:rPr lang="tr-TR" dirty="0" err="1"/>
              <a:t>print</a:t>
            </a:r>
            <a:r>
              <a:rPr lang="tr-TR" dirty="0"/>
              <a:t>(</a:t>
            </a:r>
            <a:r>
              <a:rPr lang="tr-TR" dirty="0" err="1"/>
              <a:t>çıktı.format</a:t>
            </a:r>
            <a:r>
              <a:rPr lang="tr-TR" dirty="0"/>
              <a:t>(sayı, sayı**2))</a:t>
            </a:r>
          </a:p>
          <a:p>
            <a:endParaRPr lang="tr-TR" dirty="0"/>
          </a:p>
        </p:txBody>
      </p:sp>
      <p:sp>
        <p:nvSpPr>
          <p:cNvPr id="5" name="İçerik Yer Tutucusu 4"/>
          <p:cNvSpPr>
            <a:spLocks noGrp="1"/>
          </p:cNvSpPr>
          <p:nvPr>
            <p:ph sz="half" idx="2"/>
          </p:nvPr>
        </p:nvSpPr>
        <p:spPr/>
        <p:txBody>
          <a:bodyPr>
            <a:normAutofit fontScale="92500" lnSpcReduction="20000"/>
          </a:bodyPr>
          <a:lstStyle/>
          <a:p>
            <a:r>
              <a:rPr lang="tr-TR" dirty="0"/>
              <a:t>####programla ilgili başka kodlar###</a:t>
            </a:r>
          </a:p>
          <a:p>
            <a:endParaRPr lang="tr-TR" dirty="0"/>
          </a:p>
          <a:p>
            <a:r>
              <a:rPr lang="tr-TR" dirty="0"/>
              <a:t>sayı = 15</a:t>
            </a:r>
          </a:p>
          <a:p>
            <a:r>
              <a:rPr lang="tr-TR" dirty="0" err="1"/>
              <a:t>print</a:t>
            </a:r>
            <a:r>
              <a:rPr lang="tr-TR" dirty="0"/>
              <a:t>(</a:t>
            </a:r>
            <a:r>
              <a:rPr lang="tr-TR" dirty="0" err="1"/>
              <a:t>çıktı.format</a:t>
            </a:r>
            <a:r>
              <a:rPr lang="tr-TR" dirty="0"/>
              <a:t>(sayı, sayı**2))</a:t>
            </a:r>
          </a:p>
          <a:p>
            <a:endParaRPr lang="tr-TR" dirty="0"/>
          </a:p>
          <a:p>
            <a:r>
              <a:rPr lang="tr-TR" dirty="0"/>
              <a:t>###programla ilgili başka kodlar###</a:t>
            </a:r>
          </a:p>
          <a:p>
            <a:endParaRPr lang="tr-TR" dirty="0"/>
          </a:p>
          <a:p>
            <a:r>
              <a:rPr lang="tr-TR" dirty="0"/>
              <a:t>sayı = 29</a:t>
            </a:r>
          </a:p>
          <a:p>
            <a:r>
              <a:rPr lang="tr-TR" dirty="0" err="1"/>
              <a:t>print</a:t>
            </a:r>
            <a:r>
              <a:rPr lang="tr-TR" dirty="0"/>
              <a:t>(</a:t>
            </a:r>
            <a:r>
              <a:rPr lang="tr-TR" dirty="0" err="1"/>
              <a:t>çıktı.format</a:t>
            </a:r>
            <a:r>
              <a:rPr lang="tr-TR" dirty="0"/>
              <a:t>(sayı, sayı**2))</a:t>
            </a:r>
          </a:p>
          <a:p>
            <a:endParaRPr lang="tr-TR" dirty="0"/>
          </a:p>
        </p:txBody>
      </p:sp>
    </p:spTree>
    <p:extLst>
      <p:ext uri="{BB962C8B-B14F-4D97-AF65-F5344CB8AC3E}">
        <p14:creationId xmlns:p14="http://schemas.microsoft.com/office/powerpoint/2010/main" val="248011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Buradaki sorun, aynı şeyleri tekrar tekrar yazmak zorunda kalmamızdır. Bu küçük örnekte pek belli olmuyor olabilir, ama özellikle büyük programlarda aynı kodların program içinde sürekli olarak tekrarlanması pek çok probleme yol açar. Örneğin kodlarda bir değişiklik yapmak istediğinizde, tekrarlanan kısımları bulup hepsinin üzerinde tek tek değişiklik yapmanız gerekir. Mesela çıktı adlı değişkenin içeriğini değiştirmek isterseniz, yaptığınız değişiklik programınızın pek çok kısmını etkileyebilir. Örneğin, çıktı değişkenini şu şekle getirdiğinizi düşünün:</a:t>
            </a:r>
          </a:p>
          <a:p>
            <a:endParaRPr lang="tr-TR" dirty="0"/>
          </a:p>
          <a:p>
            <a:r>
              <a:rPr lang="tr-TR" dirty="0"/>
              <a:t>çıktı = "{} sayısının karesi {}, karekökü {} sayısıdır"</a:t>
            </a:r>
          </a:p>
        </p:txBody>
      </p:sp>
    </p:spTree>
    <p:extLst>
      <p:ext uri="{BB962C8B-B14F-4D97-AF65-F5344CB8AC3E}">
        <p14:creationId xmlns:p14="http://schemas.microsoft.com/office/powerpoint/2010/main" val="171973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92500" lnSpcReduction="20000"/>
          </a:bodyPr>
          <a:lstStyle/>
          <a:p>
            <a:r>
              <a:rPr lang="tr-TR" dirty="0"/>
              <a:t>Böyle bir durumda, program içinde geçen bütün </a:t>
            </a:r>
            <a:r>
              <a:rPr lang="tr-TR" dirty="0" err="1"/>
              <a:t>print</a:t>
            </a:r>
            <a:r>
              <a:rPr lang="tr-TR" dirty="0"/>
              <a:t>(</a:t>
            </a:r>
            <a:r>
              <a:rPr lang="tr-TR" dirty="0" err="1"/>
              <a:t>çıktı.format</a:t>
            </a:r>
            <a:r>
              <a:rPr lang="tr-TR" dirty="0"/>
              <a:t>(sayı, sayı**2)) satırlarını bulup, üçüncü {} işaretine ait işlemi parantez içine eklemeniz gerekir. Tahmin edebileceğiniz gibi, son derece sıkıcı, yorucu ve üstelik hata yapmaya açık bir işlemdir bu. İşte bu tür problemlere karşı fonksiyonlar çok iyi bir çözümdür.</a:t>
            </a:r>
          </a:p>
          <a:p>
            <a:endParaRPr lang="tr-TR" dirty="0"/>
          </a:p>
          <a:p>
            <a:r>
              <a:rPr lang="tr-TR" dirty="0"/>
              <a:t>Yukarıda bahsettiğimiz kare bulma işlemi için şu şekilde basit bir fonksiyon tanımlayabiliriz</a:t>
            </a:r>
            <a:r>
              <a:rPr lang="tr-TR" dirty="0" smtClean="0"/>
              <a:t>:</a:t>
            </a:r>
            <a:endParaRPr lang="tr-TR" dirty="0"/>
          </a:p>
          <a:p>
            <a:r>
              <a:rPr lang="tr-TR" dirty="0"/>
              <a:t>def </a:t>
            </a:r>
            <a:r>
              <a:rPr lang="tr-TR" dirty="0" err="1"/>
              <a:t>kare_bul</a:t>
            </a:r>
            <a:r>
              <a:rPr lang="tr-TR" dirty="0"/>
              <a:t>():</a:t>
            </a:r>
          </a:p>
          <a:p>
            <a:r>
              <a:rPr lang="tr-TR" dirty="0"/>
              <a:t>    sayı = 12</a:t>
            </a:r>
          </a:p>
          <a:p>
            <a:r>
              <a:rPr lang="tr-TR" dirty="0"/>
              <a:t>    çıktı = "{} sayısının karesi {} sayısıdır"</a:t>
            </a:r>
          </a:p>
          <a:p>
            <a:r>
              <a:rPr lang="tr-TR" dirty="0"/>
              <a:t>    </a:t>
            </a:r>
            <a:r>
              <a:rPr lang="tr-TR" dirty="0" err="1"/>
              <a:t>print</a:t>
            </a:r>
            <a:r>
              <a:rPr lang="tr-TR" dirty="0"/>
              <a:t>(</a:t>
            </a:r>
            <a:r>
              <a:rPr lang="tr-TR" dirty="0" err="1"/>
              <a:t>çıktı.format</a:t>
            </a:r>
            <a:r>
              <a:rPr lang="tr-TR" dirty="0"/>
              <a:t>(sayı, sayı**2</a:t>
            </a:r>
            <a:r>
              <a:rPr lang="tr-TR" dirty="0" smtClean="0"/>
              <a:t>))</a:t>
            </a:r>
          </a:p>
          <a:p>
            <a:r>
              <a:rPr lang="tr-TR" dirty="0" smtClean="0"/>
              <a:t> </a:t>
            </a:r>
            <a:r>
              <a:rPr lang="tr-TR" dirty="0"/>
              <a:t>Bu fonksiyonu tanımladık. Şimdi de fonksiyonumuzu çağıralım</a:t>
            </a:r>
            <a:r>
              <a:rPr lang="tr-TR" dirty="0" smtClean="0"/>
              <a:t>:</a:t>
            </a:r>
            <a:endParaRPr lang="tr-TR" dirty="0"/>
          </a:p>
          <a:p>
            <a:r>
              <a:rPr lang="tr-TR" dirty="0" err="1"/>
              <a:t>kare_bul</a:t>
            </a:r>
            <a:r>
              <a:rPr lang="tr-TR" dirty="0"/>
              <a:t>()</a:t>
            </a:r>
          </a:p>
          <a:p>
            <a:endParaRPr lang="tr-TR" dirty="0"/>
          </a:p>
        </p:txBody>
      </p:sp>
    </p:spTree>
    <p:extLst>
      <p:ext uri="{BB962C8B-B14F-4D97-AF65-F5344CB8AC3E}">
        <p14:creationId xmlns:p14="http://schemas.microsoft.com/office/powerpoint/2010/main" val="371982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çıktı</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6633" b="42043"/>
          <a:stretch/>
        </p:blipFill>
        <p:spPr>
          <a:xfrm>
            <a:off x="1097280" y="1804318"/>
            <a:ext cx="10058400" cy="4411923"/>
          </a:xfrm>
        </p:spPr>
      </p:pic>
    </p:spTree>
    <p:extLst>
      <p:ext uri="{BB962C8B-B14F-4D97-AF65-F5344CB8AC3E}">
        <p14:creationId xmlns:p14="http://schemas.microsoft.com/office/powerpoint/2010/main" val="302428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err="1"/>
              <a:t>kare_bul</a:t>
            </a:r>
            <a:r>
              <a:rPr lang="tr-TR" dirty="0"/>
              <a:t>()</a:t>
            </a:r>
          </a:p>
          <a:p>
            <a:pPr marL="0" indent="0">
              <a:buNone/>
            </a:pPr>
            <a:r>
              <a:rPr lang="tr-TR" dirty="0" smtClean="0"/>
              <a:t>  ####</a:t>
            </a:r>
            <a:r>
              <a:rPr lang="tr-TR" dirty="0"/>
              <a:t>programla ilgili başka kodlar</a:t>
            </a:r>
            <a:r>
              <a:rPr lang="tr-TR" dirty="0" smtClean="0"/>
              <a:t>###</a:t>
            </a:r>
            <a:endParaRPr lang="tr-TR" dirty="0"/>
          </a:p>
          <a:p>
            <a:r>
              <a:rPr lang="tr-TR" dirty="0" err="1"/>
              <a:t>kare_bul</a:t>
            </a:r>
            <a:r>
              <a:rPr lang="tr-TR" dirty="0" smtClean="0"/>
              <a:t>()</a:t>
            </a:r>
            <a:endParaRPr lang="tr-TR" dirty="0"/>
          </a:p>
          <a:p>
            <a:r>
              <a:rPr lang="tr-TR" dirty="0"/>
              <a:t>###programla ilgili başka kodlar</a:t>
            </a:r>
            <a:r>
              <a:rPr lang="tr-TR" dirty="0" smtClean="0"/>
              <a:t>###</a:t>
            </a:r>
            <a:endParaRPr lang="tr-TR" dirty="0"/>
          </a:p>
          <a:p>
            <a:r>
              <a:rPr lang="tr-TR" dirty="0" err="1"/>
              <a:t>kare_bul</a:t>
            </a:r>
            <a:r>
              <a:rPr lang="tr-TR" dirty="0"/>
              <a:t>()</a:t>
            </a:r>
          </a:p>
          <a:p>
            <a:r>
              <a:rPr lang="tr-TR" dirty="0" smtClean="0"/>
              <a:t>Gördüğünüz </a:t>
            </a:r>
            <a:r>
              <a:rPr lang="tr-TR" dirty="0"/>
              <a:t>gibi </a:t>
            </a:r>
            <a:r>
              <a:rPr lang="tr-TR" dirty="0" err="1"/>
              <a:t>kare_bul</a:t>
            </a:r>
            <a:r>
              <a:rPr lang="tr-TR" dirty="0"/>
              <a:t>() adlı bu fonksiyon bizi pek çok zahmetten kurtarıyor. Ancak bu fonksiyonun bir sorunu var. Bu fonksiyon ekrana yalnızca 12 sayısının karesi 144 sayısıdır çıktısı verebiliyor. Buradaki problem, fonksiyonun sadece 12 sayısı üzerinde işlem yapabilmesi. Şöyle bir düşününce, bu çıktının ne kadar anlamsız olduğunu, aslında yukarıdaki fonksiyonun tamamen gereksiz bir iş yaptığını rahatlıkla görebiliyoruz. Fonksiyonumuzun adı </a:t>
            </a:r>
            <a:r>
              <a:rPr lang="tr-TR" dirty="0" err="1"/>
              <a:t>kare_bul</a:t>
            </a:r>
            <a:r>
              <a:rPr lang="tr-TR" dirty="0"/>
              <a:t>. Ama dediğimiz gibi, fonksiyonumuz sadece 12 sayısının karesini söyleyebiliyor. Halbuki mantık olarak fonksiyonumuzun, bütün sayıların karesini söyleyebilmesini beklerdik.</a:t>
            </a:r>
          </a:p>
        </p:txBody>
      </p:sp>
    </p:spTree>
    <p:extLst>
      <p:ext uri="{BB962C8B-B14F-4D97-AF65-F5344CB8AC3E}">
        <p14:creationId xmlns:p14="http://schemas.microsoft.com/office/powerpoint/2010/main" val="347537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def </a:t>
            </a:r>
            <a:r>
              <a:rPr lang="tr-TR" dirty="0" err="1"/>
              <a:t>kare_bul</a:t>
            </a:r>
            <a:r>
              <a:rPr lang="tr-TR" dirty="0"/>
              <a:t>(sayı):</a:t>
            </a:r>
          </a:p>
          <a:p>
            <a:r>
              <a:rPr lang="tr-TR" dirty="0"/>
              <a:t>    çıktı = "{} sayısının karesi {} sayısıdır"</a:t>
            </a:r>
          </a:p>
          <a:p>
            <a:r>
              <a:rPr lang="tr-TR" dirty="0"/>
              <a:t>    </a:t>
            </a:r>
            <a:r>
              <a:rPr lang="tr-TR" dirty="0" err="1" smtClean="0"/>
              <a:t>print</a:t>
            </a:r>
            <a:r>
              <a:rPr lang="tr-TR" dirty="0" smtClean="0"/>
              <a:t>(</a:t>
            </a:r>
            <a:r>
              <a:rPr lang="tr-TR" dirty="0" err="1" smtClean="0"/>
              <a:t>çıktı.format</a:t>
            </a:r>
            <a:r>
              <a:rPr lang="tr-TR" dirty="0" smtClean="0"/>
              <a:t>(sayı</a:t>
            </a:r>
            <a:r>
              <a:rPr lang="tr-TR" dirty="0"/>
              <a:t>, sayı**2</a:t>
            </a:r>
            <a:r>
              <a:rPr lang="tr-TR" dirty="0" smtClean="0"/>
              <a:t>))</a:t>
            </a:r>
          </a:p>
          <a:p>
            <a:r>
              <a:rPr lang="tr-TR" dirty="0"/>
              <a:t>Şimdi de yukarıdaki fonksiyonu çağıralım:</a:t>
            </a:r>
          </a:p>
          <a:p>
            <a:endParaRPr lang="tr-TR" dirty="0"/>
          </a:p>
          <a:p>
            <a:r>
              <a:rPr lang="tr-TR" dirty="0" err="1"/>
              <a:t>kare_bul</a:t>
            </a:r>
            <a:r>
              <a:rPr lang="tr-TR" dirty="0"/>
              <a:t>(9)</a:t>
            </a:r>
          </a:p>
          <a:p>
            <a:r>
              <a:rPr lang="tr-TR" dirty="0"/>
              <a:t>Bu fonksiyonu çalıştırdığımızda şu çıktıyı alırız:</a:t>
            </a:r>
          </a:p>
          <a:p>
            <a:endParaRPr lang="tr-TR" dirty="0"/>
          </a:p>
          <a:p>
            <a:r>
              <a:rPr lang="tr-TR" dirty="0"/>
              <a:t>9 sayısının karesi 81 sayısıdır</a:t>
            </a:r>
          </a:p>
        </p:txBody>
      </p:sp>
    </p:spTree>
    <p:extLst>
      <p:ext uri="{BB962C8B-B14F-4D97-AF65-F5344CB8AC3E}">
        <p14:creationId xmlns:p14="http://schemas.microsoft.com/office/powerpoint/2010/main" val="3570139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çıktı</a:t>
            </a:r>
            <a:endParaRPr lang="tr-TR" dirty="0"/>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3934" b="35790"/>
          <a:stretch/>
        </p:blipFill>
        <p:spPr>
          <a:xfrm>
            <a:off x="1097280" y="1737360"/>
            <a:ext cx="10058399" cy="4202045"/>
          </a:xfrm>
        </p:spPr>
      </p:pic>
    </p:spTree>
    <p:extLst>
      <p:ext uri="{BB962C8B-B14F-4D97-AF65-F5344CB8AC3E}">
        <p14:creationId xmlns:p14="http://schemas.microsoft.com/office/powerpoint/2010/main" val="302178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FONKSİYONLAR </a:t>
            </a:r>
            <a:endParaRPr lang="tr-TR" dirty="0"/>
          </a:p>
        </p:txBody>
      </p:sp>
      <p:sp>
        <p:nvSpPr>
          <p:cNvPr id="3" name="İçerik Yer Tutucusu 2"/>
          <p:cNvSpPr>
            <a:spLocks noGrp="1"/>
          </p:cNvSpPr>
          <p:nvPr>
            <p:ph idx="1"/>
          </p:nvPr>
        </p:nvSpPr>
        <p:spPr/>
        <p:txBody>
          <a:bodyPr>
            <a:normAutofit lnSpcReduction="10000"/>
          </a:bodyPr>
          <a:lstStyle/>
          <a:p>
            <a:r>
              <a:rPr lang="tr-TR" dirty="0"/>
              <a:t>Fonksiyon Nedir ve Ne İşe Yarar?</a:t>
            </a:r>
          </a:p>
          <a:p>
            <a:r>
              <a:rPr lang="tr-TR" dirty="0"/>
              <a:t>Biz şimdiye dek karşılaştığımız </a:t>
            </a:r>
            <a:r>
              <a:rPr lang="tr-TR" dirty="0" err="1"/>
              <a:t>print</a:t>
            </a:r>
            <a:r>
              <a:rPr lang="tr-TR" dirty="0"/>
              <a:t>(), </a:t>
            </a:r>
            <a:r>
              <a:rPr lang="tr-TR" dirty="0" err="1"/>
              <a:t>len</a:t>
            </a:r>
            <a:r>
              <a:rPr lang="tr-TR" dirty="0"/>
              <a:t>(), </a:t>
            </a:r>
            <a:r>
              <a:rPr lang="tr-TR" dirty="0" err="1"/>
              <a:t>type</a:t>
            </a:r>
            <a:r>
              <a:rPr lang="tr-TR" dirty="0"/>
              <a:t>() ve </a:t>
            </a:r>
            <a:r>
              <a:rPr lang="tr-TR" dirty="0" err="1"/>
              <a:t>open</a:t>
            </a:r>
            <a:r>
              <a:rPr lang="tr-TR" dirty="0"/>
              <a:t>() gibi örnekler sayesinde ‘fonksiyon’ denen şeyi az çok tanıdığımızı söyleyebiliriz. Dolayısıyla fonksiyonun ne demek olduğunu şeklen de olsa biliyoruz ve hatta fonksiyonları kodlarımız içinde etkili bir şekilde kullanabiliyoruz.</a:t>
            </a:r>
          </a:p>
          <a:p>
            <a:r>
              <a:rPr lang="tr-TR" dirty="0"/>
              <a:t>Fonksiyonların görevi, karmaşık işlemleri bir araya toplayarak, bu işlemleri tek adımda yapmamızı sağlamaktır. Fonksiyonlar çoğu zaman, yapmak istediğimiz işlemler için bir şablon vazifesi görür. Fonksiyonları kullanarak, bir veya birkaç adımdan oluşan işlemleri tek bir isim altında toplayabiliriz. </a:t>
            </a:r>
            <a:r>
              <a:rPr lang="tr-TR" dirty="0" err="1"/>
              <a:t>Python’daki</a:t>
            </a:r>
            <a:r>
              <a:rPr lang="tr-TR" dirty="0"/>
              <a:t> ‘fonksiyon’ kavramı başka programlama dillerinde ‘rutin’ veya ‘prosedür’ olarak adlandırılır. Gerçekten de fonksiyonlar rutin olarak tekrar edilen görevleri veya prosedürleri tek bir ad/çatı altında toplayan araçlardır.</a:t>
            </a:r>
          </a:p>
          <a:p>
            <a:endParaRPr lang="tr-TR" dirty="0"/>
          </a:p>
          <a:p>
            <a:r>
              <a:rPr lang="tr-TR" dirty="0"/>
              <a:t>İlk derslerimizden bu yana öğrendiğimiz fonksiyonlara şöyle bir bakacak olursak, fonksiyonların görünüşüne ve yapısına dair herhalde şu tespitleri yapabiliriz:</a:t>
            </a:r>
            <a:endParaRPr lang="tr-TR" dirty="0"/>
          </a:p>
        </p:txBody>
      </p:sp>
    </p:spTree>
    <p:extLst>
      <p:ext uri="{BB962C8B-B14F-4D97-AF65-F5344CB8AC3E}">
        <p14:creationId xmlns:p14="http://schemas.microsoft.com/office/powerpoint/2010/main" val="178348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Fonksiyonu oluşturan kodlarda herhangi bir değişiklik yapmak istediğinizde sadece fonksiyon tanımının gövdesini değiştirmeniz yeterli olacaktır. Örneğin:</a:t>
            </a:r>
          </a:p>
          <a:p>
            <a:endParaRPr lang="tr-TR" dirty="0"/>
          </a:p>
          <a:p>
            <a:r>
              <a:rPr lang="tr-TR" dirty="0"/>
              <a:t>def </a:t>
            </a:r>
            <a:r>
              <a:rPr lang="tr-TR" dirty="0" err="1"/>
              <a:t>kare_bul</a:t>
            </a:r>
            <a:r>
              <a:rPr lang="tr-TR" dirty="0"/>
              <a:t>(sayı):</a:t>
            </a:r>
          </a:p>
          <a:p>
            <a:r>
              <a:rPr lang="tr-TR" dirty="0"/>
              <a:t>    çıktı = "{} sayısının karesi {}, karekökü ise {} sayısıdır"</a:t>
            </a:r>
          </a:p>
          <a:p>
            <a:r>
              <a:rPr lang="tr-TR" dirty="0"/>
              <a:t>    </a:t>
            </a:r>
            <a:r>
              <a:rPr lang="tr-TR" dirty="0" err="1"/>
              <a:t>print</a:t>
            </a:r>
            <a:r>
              <a:rPr lang="tr-TR" dirty="0"/>
              <a:t>(</a:t>
            </a:r>
            <a:r>
              <a:rPr lang="tr-TR" dirty="0" err="1"/>
              <a:t>çıktı.format</a:t>
            </a:r>
            <a:r>
              <a:rPr lang="tr-TR" dirty="0"/>
              <a:t>(sayı, sayı**2, sayı**0.5))</a:t>
            </a:r>
          </a:p>
          <a:p>
            <a:r>
              <a:rPr lang="tr-TR" dirty="0"/>
              <a:t>Bu sayede sadece fonksiyon gövdesinde değişiklik yaparak, programın başka kısımlarını hiç etkilemeden yolumuza devam edebiliyoruz.</a:t>
            </a:r>
          </a:p>
        </p:txBody>
      </p:sp>
    </p:spTree>
    <p:extLst>
      <p:ext uri="{BB962C8B-B14F-4D97-AF65-F5344CB8AC3E}">
        <p14:creationId xmlns:p14="http://schemas.microsoft.com/office/powerpoint/2010/main" val="155452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FONKSİYONLAR</a:t>
            </a:r>
            <a:endParaRPr lang="tr-TR" dirty="0"/>
          </a:p>
        </p:txBody>
      </p:sp>
      <p:sp>
        <p:nvSpPr>
          <p:cNvPr id="3" name="İçerik Yer Tutucusu 2"/>
          <p:cNvSpPr>
            <a:spLocks noGrp="1"/>
          </p:cNvSpPr>
          <p:nvPr>
            <p:ph idx="1"/>
          </p:nvPr>
        </p:nvSpPr>
        <p:spPr/>
        <p:txBody>
          <a:bodyPr>
            <a:normAutofit fontScale="92500" lnSpcReduction="10000"/>
          </a:bodyPr>
          <a:lstStyle/>
          <a:p>
            <a:r>
              <a:rPr lang="tr-TR" dirty="0"/>
              <a:t>Her fonksiyonun bir adı bulunur ve fonksiyonlar sahip oldukları bu adlarla anılır. (</a:t>
            </a:r>
            <a:r>
              <a:rPr lang="tr-TR" dirty="0" err="1"/>
              <a:t>print</a:t>
            </a:r>
            <a:r>
              <a:rPr lang="tr-TR" dirty="0"/>
              <a:t> fonksiyonu, </a:t>
            </a:r>
            <a:r>
              <a:rPr lang="tr-TR" dirty="0" err="1"/>
              <a:t>open</a:t>
            </a:r>
            <a:r>
              <a:rPr lang="tr-TR" dirty="0"/>
              <a:t> fonksiyonu, </a:t>
            </a:r>
            <a:r>
              <a:rPr lang="tr-TR" dirty="0" err="1"/>
              <a:t>type</a:t>
            </a:r>
            <a:r>
              <a:rPr lang="tr-TR" dirty="0"/>
              <a:t> fonksiyonu, </a:t>
            </a:r>
            <a:r>
              <a:rPr lang="tr-TR" dirty="0" err="1"/>
              <a:t>input</a:t>
            </a:r>
            <a:r>
              <a:rPr lang="tr-TR" dirty="0"/>
              <a:t> fonksiyonu, </a:t>
            </a:r>
            <a:r>
              <a:rPr lang="tr-TR" dirty="0" err="1"/>
              <a:t>len</a:t>
            </a:r>
            <a:r>
              <a:rPr lang="tr-TR" dirty="0"/>
              <a:t> fonksiyonu vb.)</a:t>
            </a:r>
          </a:p>
          <a:p>
            <a:endParaRPr lang="tr-TR" dirty="0"/>
          </a:p>
          <a:p>
            <a:r>
              <a:rPr lang="tr-TR" dirty="0"/>
              <a:t>Şekil olarak, her fonksiyonun isminin yanında birer parantez işareti bulunur. (</a:t>
            </a:r>
            <a:r>
              <a:rPr lang="tr-TR" dirty="0" err="1"/>
              <a:t>open</a:t>
            </a:r>
            <a:r>
              <a:rPr lang="tr-TR" dirty="0"/>
              <a:t>(), </a:t>
            </a:r>
            <a:r>
              <a:rPr lang="tr-TR" dirty="0" err="1"/>
              <a:t>print</a:t>
            </a:r>
            <a:r>
              <a:rPr lang="tr-TR" dirty="0"/>
              <a:t>(), </a:t>
            </a:r>
            <a:r>
              <a:rPr lang="tr-TR" dirty="0" err="1"/>
              <a:t>input</a:t>
            </a:r>
            <a:r>
              <a:rPr lang="tr-TR" dirty="0"/>
              <a:t>(), </a:t>
            </a:r>
            <a:r>
              <a:rPr lang="tr-TR" dirty="0" err="1"/>
              <a:t>len</a:t>
            </a:r>
            <a:r>
              <a:rPr lang="tr-TR" dirty="0"/>
              <a:t>() vb.)</a:t>
            </a:r>
          </a:p>
          <a:p>
            <a:endParaRPr lang="tr-TR" dirty="0"/>
          </a:p>
          <a:p>
            <a:r>
              <a:rPr lang="tr-TR" dirty="0"/>
              <a:t>Bu parantez işaretlerinin içine, fonksiyonlara işlevsellik kazandıran bazı parametreler yazılır. (</a:t>
            </a:r>
            <a:r>
              <a:rPr lang="tr-TR" dirty="0" err="1"/>
              <a:t>open</a:t>
            </a:r>
            <a:r>
              <a:rPr lang="tr-TR" dirty="0"/>
              <a:t>(</a:t>
            </a:r>
            <a:r>
              <a:rPr lang="tr-TR" dirty="0" err="1"/>
              <a:t>dosya_adı</a:t>
            </a:r>
            <a:r>
              <a:rPr lang="tr-TR" dirty="0"/>
              <a:t>), </a:t>
            </a:r>
            <a:r>
              <a:rPr lang="tr-TR" dirty="0" err="1"/>
              <a:t>print</a:t>
            </a:r>
            <a:r>
              <a:rPr lang="tr-TR" dirty="0"/>
              <a:t>("Merhaba Zalim Dünya!"), </a:t>
            </a:r>
            <a:r>
              <a:rPr lang="tr-TR" dirty="0" err="1"/>
              <a:t>len</a:t>
            </a:r>
            <a:r>
              <a:rPr lang="tr-TR" dirty="0"/>
              <a:t>("</a:t>
            </a:r>
            <a:r>
              <a:rPr lang="tr-TR" dirty="0" err="1"/>
              <a:t>kahramanmaraş</a:t>
            </a:r>
            <a:r>
              <a:rPr lang="tr-TR" dirty="0"/>
              <a:t>") vb.)</a:t>
            </a:r>
          </a:p>
          <a:p>
            <a:endParaRPr lang="tr-TR" dirty="0"/>
          </a:p>
          <a:p>
            <a:r>
              <a:rPr lang="tr-TR" dirty="0"/>
              <a:t>Fonksiyonlar farklı sayıda parametre alabilir. Örneğin </a:t>
            </a:r>
            <a:r>
              <a:rPr lang="tr-TR" dirty="0" err="1"/>
              <a:t>print</a:t>
            </a:r>
            <a:r>
              <a:rPr lang="tr-TR" dirty="0"/>
              <a:t>() fonksiyonu toplam 256 adet parametre alabilirken, </a:t>
            </a:r>
            <a:r>
              <a:rPr lang="tr-TR" dirty="0" err="1"/>
              <a:t>input</a:t>
            </a:r>
            <a:r>
              <a:rPr lang="tr-TR" dirty="0"/>
              <a:t>() fonksiyonu yalnızca tek bir parametre alır.</a:t>
            </a:r>
          </a:p>
          <a:p>
            <a:endParaRPr lang="tr-TR" dirty="0"/>
          </a:p>
        </p:txBody>
      </p:sp>
    </p:spTree>
    <p:extLst>
      <p:ext uri="{BB962C8B-B14F-4D97-AF65-F5344CB8AC3E}">
        <p14:creationId xmlns:p14="http://schemas.microsoft.com/office/powerpoint/2010/main" val="283301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Fonksiyonların isimli ve isimsiz parametreleri vardır. </a:t>
            </a:r>
            <a:r>
              <a:rPr lang="tr-TR" dirty="0" err="1"/>
              <a:t>print</a:t>
            </a:r>
            <a:r>
              <a:rPr lang="tr-TR" dirty="0"/>
              <a:t>() fonksiyonundaki </a:t>
            </a:r>
            <a:r>
              <a:rPr lang="tr-TR" dirty="0" err="1"/>
              <a:t>sep</a:t>
            </a:r>
            <a:r>
              <a:rPr lang="tr-TR" dirty="0"/>
              <a:t>, </a:t>
            </a:r>
            <a:r>
              <a:rPr lang="tr-TR" dirty="0" err="1"/>
              <a:t>end</a:t>
            </a:r>
            <a:r>
              <a:rPr lang="tr-TR" dirty="0"/>
              <a:t> ve file parametreleri isimli parametrelere örnekken, mesela </a:t>
            </a:r>
            <a:r>
              <a:rPr lang="tr-TR" dirty="0" err="1"/>
              <a:t>print</a:t>
            </a:r>
            <a:r>
              <a:rPr lang="tr-TR" dirty="0"/>
              <a:t>("Merhaba Dünya!") kodunda Merhaba Dünya! parametresi isimsiz bir parametredir. Aynı şekilde </a:t>
            </a:r>
            <a:r>
              <a:rPr lang="tr-TR" dirty="0" err="1"/>
              <a:t>input</a:t>
            </a:r>
            <a:r>
              <a:rPr lang="tr-TR" dirty="0"/>
              <a:t>("Adınız: ") gibi bir kodda Adınız: parametresi isimsiz bir parametredir.</a:t>
            </a:r>
          </a:p>
          <a:p>
            <a:endParaRPr lang="tr-TR" dirty="0"/>
          </a:p>
          <a:p>
            <a:r>
              <a:rPr lang="tr-TR" dirty="0"/>
              <a:t>Fonksiyonların, isimli ve isimsiz parametreleri dışında, bir de varsayılan değerli parametreleri vardır. Örneğin </a:t>
            </a:r>
            <a:r>
              <a:rPr lang="tr-TR" dirty="0" err="1"/>
              <a:t>print</a:t>
            </a:r>
            <a:r>
              <a:rPr lang="tr-TR" dirty="0"/>
              <a:t>() fonksiyonunun </a:t>
            </a:r>
            <a:r>
              <a:rPr lang="tr-TR" dirty="0" err="1"/>
              <a:t>sep</a:t>
            </a:r>
            <a:r>
              <a:rPr lang="tr-TR" dirty="0"/>
              <a:t>, </a:t>
            </a:r>
            <a:r>
              <a:rPr lang="tr-TR" dirty="0" err="1"/>
              <a:t>end</a:t>
            </a:r>
            <a:r>
              <a:rPr lang="tr-TR" dirty="0"/>
              <a:t> ve file parametreleri varsayılan değerli parametrelere birer örnektir. Eğer bir parametrenin varsayılan bir değeri varsa, o parametreye herhangi bir değer vermeden de fonksiyonu kullanabiliriz. </a:t>
            </a:r>
            <a:r>
              <a:rPr lang="tr-TR" dirty="0" err="1"/>
              <a:t>Python</a:t>
            </a:r>
            <a:r>
              <a:rPr lang="tr-TR" dirty="0"/>
              <a:t> bu parametrelere, belirli değerleri </a:t>
            </a:r>
            <a:r>
              <a:rPr lang="tr-TR" dirty="0" err="1"/>
              <a:t>öntanımlı</a:t>
            </a:r>
            <a:r>
              <a:rPr lang="tr-TR" dirty="0"/>
              <a:t> olarak kendisi atayacaktır. Tabii eğer istersek, varsayılan değerli parametrelere kendimiz de başka birtakım değerler verebiliriz.</a:t>
            </a:r>
          </a:p>
          <a:p>
            <a:endParaRPr lang="tr-TR" dirty="0"/>
          </a:p>
        </p:txBody>
      </p:sp>
    </p:spTree>
    <p:extLst>
      <p:ext uri="{BB962C8B-B14F-4D97-AF65-F5344CB8AC3E}">
        <p14:creationId xmlns:p14="http://schemas.microsoft.com/office/powerpoint/2010/main" val="65560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Bir kullanıcı kaydı oluşturacak program yazdığımızı düşünelim bu programı yazmak için </a:t>
            </a:r>
            <a:r>
              <a:rPr lang="tr-TR" dirty="0" err="1" smtClean="0"/>
              <a:t>print</a:t>
            </a:r>
            <a:r>
              <a:rPr lang="tr-TR" dirty="0" smtClean="0"/>
              <a:t>() </a:t>
            </a:r>
            <a:r>
              <a:rPr lang="tr-TR" dirty="0" smtClean="0"/>
              <a:t>fonksiyonunu kullanırız </a:t>
            </a:r>
          </a:p>
          <a:p>
            <a:r>
              <a:rPr lang="tr-TR" dirty="0"/>
              <a:t>isim    = </a:t>
            </a:r>
            <a:r>
              <a:rPr lang="tr-TR" dirty="0" smtClean="0"/>
              <a:t>‘’</a:t>
            </a:r>
            <a:r>
              <a:rPr lang="tr-TR" dirty="0" err="1" smtClean="0"/>
              <a:t>şilan</a:t>
            </a:r>
            <a:r>
              <a:rPr lang="tr-TR" dirty="0" smtClean="0"/>
              <a:t>"</a:t>
            </a:r>
            <a:endParaRPr lang="tr-TR" dirty="0"/>
          </a:p>
          <a:p>
            <a:r>
              <a:rPr lang="tr-TR" dirty="0" err="1"/>
              <a:t>soyisim</a:t>
            </a:r>
            <a:r>
              <a:rPr lang="tr-TR" dirty="0"/>
              <a:t> = </a:t>
            </a:r>
            <a:r>
              <a:rPr lang="tr-TR" dirty="0" smtClean="0"/>
              <a:t>"başçı"</a:t>
            </a:r>
            <a:endParaRPr lang="tr-TR" dirty="0"/>
          </a:p>
          <a:p>
            <a:r>
              <a:rPr lang="tr-TR" dirty="0" err="1"/>
              <a:t>işsis</a:t>
            </a:r>
            <a:r>
              <a:rPr lang="tr-TR" dirty="0"/>
              <a:t>   = </a:t>
            </a:r>
            <a:r>
              <a:rPr lang="tr-TR" dirty="0" smtClean="0"/>
              <a:t>"</a:t>
            </a:r>
            <a:r>
              <a:rPr lang="tr-TR" dirty="0" err="1" smtClean="0"/>
              <a:t>windows</a:t>
            </a:r>
            <a:r>
              <a:rPr lang="tr-TR" dirty="0" smtClean="0"/>
              <a:t>"</a:t>
            </a:r>
            <a:endParaRPr lang="tr-TR" dirty="0"/>
          </a:p>
          <a:p>
            <a:r>
              <a:rPr lang="tr-TR" dirty="0"/>
              <a:t>şehir   = </a:t>
            </a:r>
            <a:r>
              <a:rPr lang="tr-TR" dirty="0" smtClean="0"/>
              <a:t>"</a:t>
            </a:r>
            <a:r>
              <a:rPr lang="tr-TR" dirty="0" err="1" smtClean="0"/>
              <a:t>siirt</a:t>
            </a:r>
            <a:r>
              <a:rPr lang="tr-TR" dirty="0" smtClean="0"/>
              <a:t>"</a:t>
            </a:r>
            <a:endParaRPr lang="tr-TR" dirty="0"/>
          </a:p>
          <a:p>
            <a:endParaRPr lang="tr-TR" dirty="0"/>
          </a:p>
          <a:p>
            <a:r>
              <a:rPr lang="tr-TR" dirty="0" err="1"/>
              <a:t>print</a:t>
            </a:r>
            <a:r>
              <a:rPr lang="tr-TR" dirty="0"/>
              <a:t>("isim           : ", isim)</a:t>
            </a:r>
          </a:p>
          <a:p>
            <a:r>
              <a:rPr lang="tr-TR" dirty="0" err="1"/>
              <a:t>print</a:t>
            </a:r>
            <a:r>
              <a:rPr lang="tr-TR" dirty="0"/>
              <a:t>("</a:t>
            </a:r>
            <a:r>
              <a:rPr lang="tr-TR" dirty="0" err="1"/>
              <a:t>soyisim</a:t>
            </a:r>
            <a:r>
              <a:rPr lang="tr-TR" dirty="0"/>
              <a:t>        : ", </a:t>
            </a:r>
            <a:r>
              <a:rPr lang="tr-TR" dirty="0" err="1"/>
              <a:t>soyisim</a:t>
            </a:r>
            <a:r>
              <a:rPr lang="tr-TR" dirty="0"/>
              <a:t>)</a:t>
            </a:r>
          </a:p>
          <a:p>
            <a:r>
              <a:rPr lang="tr-TR" dirty="0" err="1"/>
              <a:t>print</a:t>
            </a:r>
            <a:r>
              <a:rPr lang="tr-TR" dirty="0"/>
              <a:t>("işletim sistemi: ", </a:t>
            </a:r>
            <a:r>
              <a:rPr lang="tr-TR" dirty="0" err="1"/>
              <a:t>işsis</a:t>
            </a:r>
            <a:r>
              <a:rPr lang="tr-TR" dirty="0"/>
              <a:t>)</a:t>
            </a:r>
          </a:p>
          <a:p>
            <a:r>
              <a:rPr lang="tr-TR" dirty="0" err="1"/>
              <a:t>print</a:t>
            </a:r>
            <a:r>
              <a:rPr lang="tr-TR" dirty="0"/>
              <a:t>("şehir          : ", şehir)</a:t>
            </a:r>
            <a:endParaRPr lang="tr-TR" dirty="0"/>
          </a:p>
        </p:txBody>
      </p:sp>
    </p:spTree>
    <p:extLst>
      <p:ext uri="{BB962C8B-B14F-4D97-AF65-F5344CB8AC3E}">
        <p14:creationId xmlns:p14="http://schemas.microsoft.com/office/powerpoint/2010/main" val="287432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4590" b="17693"/>
          <a:stretch/>
        </p:blipFill>
        <p:spPr>
          <a:xfrm>
            <a:off x="1097280" y="1930152"/>
            <a:ext cx="10058400" cy="4286090"/>
          </a:xfrm>
        </p:spPr>
      </p:pic>
    </p:spTree>
    <p:extLst>
      <p:ext uri="{BB962C8B-B14F-4D97-AF65-F5344CB8AC3E}">
        <p14:creationId xmlns:p14="http://schemas.microsoft.com/office/powerpoint/2010/main" val="361986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Programa her yeni kayıt eklenişinde, her yeni kişi için benzer satırları tekrar tekrar yazabilirsiniz. Peki ama bu yöntem sizce de çok sıkıcı değil mi? Üstelik bir o kadar da hataya açık bir yöntem. Muhtemelen ilk kaydı ekledikten sonra, ikinci kaydı eklerken birinci kayıttaki bilgileri kopyalayıp, bu kopya üzerinden ikinci kaydı oluşturuyorsunuz. Hatta muhtemelen kopyalayıp yapıştırdıktan sonra yeni kaydı düzenlerken bazı hatalar da yapıyor ve düzgün çalışan bir program elde edebilmek için o hataları düzeltmekle de uğraşıyorsunuz</a:t>
            </a:r>
            <a:r>
              <a:rPr lang="tr-TR" dirty="0" smtClean="0"/>
              <a:t>.</a:t>
            </a:r>
          </a:p>
          <a:p>
            <a:r>
              <a:rPr lang="tr-TR" dirty="0"/>
              <a:t>Bütün bu işleri kolaylaştıracak bir çözüm olsa ve bizi aynı şeyleri tekrar tekrar yazmaktan kurtarsa sizce de çok güzel olmaz mıydı? Mesela tıpkı </a:t>
            </a:r>
            <a:r>
              <a:rPr lang="tr-TR" dirty="0" err="1"/>
              <a:t>print</a:t>
            </a:r>
            <a:r>
              <a:rPr lang="tr-TR" dirty="0"/>
              <a:t>() fonksiyonu gibi, </a:t>
            </a:r>
            <a:r>
              <a:rPr lang="tr-TR" dirty="0" err="1"/>
              <a:t>kayıt_oluştur</a:t>
            </a:r>
            <a:r>
              <a:rPr lang="tr-TR" dirty="0"/>
              <a:t>() adlı bir fonksiyon olsa, biz sadece gerekli bilgileri bu fonksiyonun parantezleri içine parametre olarak yazsak ve bu fonksiyon bize istediğimiz bilgileri içeren bir kayıt oluştursa ne hoş olurdu, değil mi? Yani örneğin bahsettiğimiz bu hayali </a:t>
            </a:r>
            <a:r>
              <a:rPr lang="tr-TR" dirty="0" err="1"/>
              <a:t>kayıt_oluştur</a:t>
            </a:r>
            <a:r>
              <a:rPr lang="tr-TR" dirty="0"/>
              <a:t>() fonksiyonunu şu şekilde kullanabilseydik…</a:t>
            </a:r>
            <a:endParaRPr lang="tr-TR" dirty="0"/>
          </a:p>
        </p:txBody>
      </p:sp>
    </p:spTree>
    <p:extLst>
      <p:ext uri="{BB962C8B-B14F-4D97-AF65-F5344CB8AC3E}">
        <p14:creationId xmlns:p14="http://schemas.microsoft.com/office/powerpoint/2010/main" val="282746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62500" lnSpcReduction="20000"/>
          </a:bodyPr>
          <a:lstStyle/>
          <a:p>
            <a:r>
              <a:rPr lang="tr-TR" dirty="0" err="1"/>
              <a:t>kayıt_oluştur</a:t>
            </a:r>
            <a:r>
              <a:rPr lang="tr-TR" dirty="0" smtClean="0"/>
              <a:t>("</a:t>
            </a:r>
            <a:r>
              <a:rPr lang="tr-TR" dirty="0" err="1" smtClean="0"/>
              <a:t>şilan</a:t>
            </a:r>
            <a:r>
              <a:rPr lang="tr-TR" dirty="0" smtClean="0"/>
              <a:t>", "başçı", </a:t>
            </a:r>
            <a:r>
              <a:rPr lang="tr-TR" dirty="0"/>
              <a:t>"</a:t>
            </a:r>
            <a:r>
              <a:rPr lang="tr-TR" dirty="0" err="1"/>
              <a:t>Debian</a:t>
            </a:r>
            <a:r>
              <a:rPr lang="tr-TR" dirty="0"/>
              <a:t>", </a:t>
            </a:r>
            <a:r>
              <a:rPr lang="tr-TR" dirty="0" smtClean="0"/>
              <a:t>"</a:t>
            </a:r>
            <a:r>
              <a:rPr lang="tr-TR" dirty="0" err="1" smtClean="0"/>
              <a:t>istanbul</a:t>
            </a:r>
            <a:r>
              <a:rPr lang="tr-TR" dirty="0" smtClean="0"/>
              <a:t>")</a:t>
            </a:r>
            <a:endParaRPr lang="tr-TR" dirty="0"/>
          </a:p>
          <a:p>
            <a:r>
              <a:rPr lang="tr-TR" dirty="0"/>
              <a:t>… ve bu komut bize şu çıktıyı verebilseydi…</a:t>
            </a:r>
          </a:p>
          <a:p>
            <a:endParaRPr lang="tr-TR" dirty="0"/>
          </a:p>
          <a:p>
            <a:r>
              <a:rPr lang="tr-TR" dirty="0"/>
              <a:t>------------------------------</a:t>
            </a:r>
          </a:p>
          <a:p>
            <a:r>
              <a:rPr lang="tr-TR" dirty="0"/>
              <a:t>isim           : </a:t>
            </a:r>
            <a:r>
              <a:rPr lang="tr-TR" dirty="0" err="1" smtClean="0"/>
              <a:t>şilan</a:t>
            </a:r>
            <a:endParaRPr lang="tr-TR" dirty="0"/>
          </a:p>
          <a:p>
            <a:r>
              <a:rPr lang="tr-TR" dirty="0" err="1"/>
              <a:t>soyisim</a:t>
            </a:r>
            <a:r>
              <a:rPr lang="tr-TR" dirty="0"/>
              <a:t>        :  </a:t>
            </a:r>
            <a:r>
              <a:rPr lang="tr-TR" dirty="0" smtClean="0"/>
              <a:t>başçı</a:t>
            </a:r>
            <a:endParaRPr lang="tr-TR" dirty="0"/>
          </a:p>
          <a:p>
            <a:r>
              <a:rPr lang="tr-TR" dirty="0"/>
              <a:t>işletim sistemi:  </a:t>
            </a:r>
            <a:r>
              <a:rPr lang="tr-TR" dirty="0" err="1"/>
              <a:t>Debian</a:t>
            </a:r>
            <a:endParaRPr lang="tr-TR" dirty="0"/>
          </a:p>
          <a:p>
            <a:r>
              <a:rPr lang="tr-TR" dirty="0"/>
              <a:t>şehir          :  </a:t>
            </a:r>
            <a:r>
              <a:rPr lang="tr-TR" dirty="0" err="1" smtClean="0"/>
              <a:t>istanbul</a:t>
            </a:r>
            <a:endParaRPr lang="tr-TR" dirty="0"/>
          </a:p>
          <a:p>
            <a:r>
              <a:rPr lang="tr-TR" dirty="0"/>
              <a:t>------------------------------</a:t>
            </a:r>
          </a:p>
          <a:p>
            <a:r>
              <a:rPr lang="tr-TR" dirty="0"/>
              <a:t>… ne kadar güzel olurdu, değil mi?</a:t>
            </a:r>
          </a:p>
          <a:p>
            <a:endParaRPr lang="tr-TR" dirty="0"/>
          </a:p>
          <a:p>
            <a:r>
              <a:rPr lang="tr-TR" dirty="0"/>
              <a:t>İşte böyle bir şey </a:t>
            </a:r>
            <a:r>
              <a:rPr lang="tr-TR" dirty="0" err="1"/>
              <a:t>Python’da</a:t>
            </a:r>
            <a:r>
              <a:rPr lang="tr-TR" dirty="0"/>
              <a:t> mümkündür. Nasıl </a:t>
            </a:r>
            <a:r>
              <a:rPr lang="tr-TR" dirty="0" err="1"/>
              <a:t>Python</a:t>
            </a:r>
            <a:r>
              <a:rPr lang="tr-TR" dirty="0"/>
              <a:t> geliştiricileri </a:t>
            </a:r>
            <a:r>
              <a:rPr lang="tr-TR" dirty="0" err="1"/>
              <a:t>print</a:t>
            </a:r>
            <a:r>
              <a:rPr lang="tr-TR" dirty="0"/>
              <a:t>(), </a:t>
            </a:r>
            <a:r>
              <a:rPr lang="tr-TR" dirty="0" err="1"/>
              <a:t>input</a:t>
            </a:r>
            <a:r>
              <a:rPr lang="tr-TR" dirty="0"/>
              <a:t>() ve benzeri fonksiyonları tanımlayıp, karmaşık işlemleri tek adımda yapabilmemiz için bize sunmuş ve böylece bizi her defasında tekerleği yeniden icat etme külfetinden kurtarmışsa, biz de kendi fonksiyonlarımızı tanımlayarak, kendimizi aynı işlemleri tekrar tekrar yapma zahmetinden kurtarabiliriz.</a:t>
            </a:r>
            <a:endParaRPr lang="tr-TR" dirty="0"/>
          </a:p>
        </p:txBody>
      </p:sp>
    </p:spTree>
    <p:extLst>
      <p:ext uri="{BB962C8B-B14F-4D97-AF65-F5344CB8AC3E}">
        <p14:creationId xmlns:p14="http://schemas.microsoft.com/office/powerpoint/2010/main" val="3022034957"/>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80</TotalTime>
  <Words>2520</Words>
  <Application>Microsoft Office PowerPoint</Application>
  <PresentationFormat>Geniş ekran</PresentationFormat>
  <Paragraphs>208</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Arial</vt:lpstr>
      <vt:lpstr>Calibri</vt:lpstr>
      <vt:lpstr>Calibri Light</vt:lpstr>
      <vt:lpstr>Geçmişe bakış</vt:lpstr>
      <vt:lpstr>   PYTHON HAFTA 12 </vt:lpstr>
      <vt:lpstr>İÇİNDEKİLER </vt:lpstr>
      <vt:lpstr>FONKSİYONLAR </vt:lpstr>
      <vt:lpstr>FONKSİYONLAR</vt:lpstr>
      <vt:lpstr>PowerPoint Sunusu</vt:lpstr>
      <vt:lpstr>ÖRNEK</vt:lpstr>
      <vt:lpstr>PowerPoint Sunusu</vt:lpstr>
      <vt:lpstr>PowerPoint Sunusu</vt:lpstr>
      <vt:lpstr>PowerPoint Sunusu</vt:lpstr>
      <vt:lpstr>Fonksiyon Tanımlamak ve Çağırmak </vt:lpstr>
      <vt:lpstr>PowerPoint Sunusu</vt:lpstr>
      <vt:lpstr>PowerPoint Sunusu</vt:lpstr>
      <vt:lpstr>PowerPoint Sunusu</vt:lpstr>
      <vt:lpstr>PowerPoint Sunusu</vt:lpstr>
      <vt:lpstr>Fonksiyonların Yapısı </vt:lpstr>
      <vt:lpstr>PowerPoint Sunusu</vt:lpstr>
      <vt:lpstr>PowerPoint Sunusu</vt:lpstr>
      <vt:lpstr>PowerPoint Sunusu</vt:lpstr>
      <vt:lpstr>PowerPoint Sunusu</vt:lpstr>
      <vt:lpstr>örnek</vt:lpstr>
      <vt:lpstr>örnek</vt:lpstr>
      <vt:lpstr>Fonksiyonlar Ne İşe Yarar?</vt:lpstr>
      <vt:lpstr>PowerPoint Sunusu</vt:lpstr>
      <vt:lpstr>PowerPoint Sunusu</vt:lpstr>
      <vt:lpstr>PowerPoint Sunusu</vt:lpstr>
      <vt:lpstr>çıktı</vt:lpstr>
      <vt:lpstr>PowerPoint Sunusu</vt:lpstr>
      <vt:lpstr>PowerPoint Sunusu</vt:lpstr>
      <vt:lpstr>çıktı</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HAFTA 12 </dc:title>
  <dc:creator>mervan başçı</dc:creator>
  <cp:lastModifiedBy>mervan başçı</cp:lastModifiedBy>
  <cp:revision>9</cp:revision>
  <dcterms:created xsi:type="dcterms:W3CDTF">2020-09-10T17:59:58Z</dcterms:created>
  <dcterms:modified xsi:type="dcterms:W3CDTF">2020-09-11T10:44:43Z</dcterms:modified>
</cp:coreProperties>
</file>