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6" r:id="rId5"/>
    <p:sldId id="268" r:id="rId6"/>
    <p:sldId id="274" r:id="rId7"/>
    <p:sldId id="269" r:id="rId8"/>
    <p:sldId id="270" r:id="rId9"/>
    <p:sldId id="271" r:id="rId10"/>
    <p:sldId id="279" r:id="rId11"/>
    <p:sldId id="273" r:id="rId12"/>
    <p:sldId id="275" r:id="rId13"/>
    <p:sldId id="277" r:id="rId14"/>
    <p:sldId id="276" r:id="rId15"/>
    <p:sldId id="278" r:id="rId16"/>
    <p:sldId id="280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521415D9-36F7-43E2-AB2F-B90AF26B5E84}">
      <p14:sectionLst xmlns:p14="http://schemas.microsoft.com/office/powerpoint/2010/main">
        <p14:section name="Sekcja bez tytułu" id="{BF3A24DC-E069-5B4B-91D0-6B9749AFE96D}">
          <p14:sldIdLst>
            <p14:sldId id="266"/>
            <p14:sldId id="268"/>
            <p14:sldId id="274"/>
            <p14:sldId id="269"/>
            <p14:sldId id="270"/>
            <p14:sldId id="271"/>
            <p14:sldId id="279"/>
            <p14:sldId id="273"/>
            <p14:sldId id="275"/>
            <p14:sldId id="277"/>
            <p14:sldId id="276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4C"/>
    <a:srgbClr val="965F77"/>
    <a:srgbClr val="FED542"/>
    <a:srgbClr val="FFFFFF"/>
    <a:srgbClr val="645A5A"/>
    <a:srgbClr val="B4A0AA"/>
    <a:srgbClr val="7896CF"/>
    <a:srgbClr val="EA7C5A"/>
    <a:srgbClr val="6AB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B16C3-47BA-91B9-8FA4-F5984DA4355A}" v="603" dt="2022-05-24T22:39:33.017"/>
    <p1510:client id="{80AE45FD-8B71-4871-B572-C69FC6A3EEBB}" v="979" dt="2022-05-24T22:28:03.01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381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381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F3EF"/>
          </a:solidFill>
        </a:fill>
      </a:tcStyle>
    </a:wholeTbl>
    <a:band2H>
      <a:tcTxStyle/>
      <a:tcStyle>
        <a:tcBdr/>
        <a:fill>
          <a:solidFill>
            <a:srgbClr val="6ABA9C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3E6DE"/>
          </a:solidFill>
        </a:fill>
      </a:tcStyle>
    </a:wholeTbl>
    <a:band2H>
      <a:tcTxStyle/>
      <a:tcStyle>
        <a:tcBdr/>
        <a:fill>
          <a:solidFill>
            <a:srgbClr val="EAF3EF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74" autoAdjust="0"/>
  </p:normalViewPr>
  <p:slideViewPr>
    <p:cSldViewPr snapToGrid="0" snapToObjects="1">
      <p:cViewPr varScale="1">
        <p:scale>
          <a:sx n="25" d="100"/>
          <a:sy n="25" d="100"/>
        </p:scale>
        <p:origin x="76" y="24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464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1pPr>
    <a:lvl2pPr indent="2286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2pPr>
    <a:lvl3pPr indent="4572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3pPr>
    <a:lvl4pPr indent="6858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4pPr>
    <a:lvl5pPr indent="9144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5pPr>
    <a:lvl6pPr indent="11430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6pPr>
    <a:lvl7pPr indent="13716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7pPr>
    <a:lvl8pPr indent="16002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8pPr>
    <a:lvl9pPr indent="18288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ajd pierws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tytułu 7"/>
          <p:cNvSpPr>
            <a:spLocks noGrp="1"/>
          </p:cNvSpPr>
          <p:nvPr>
            <p:ph type="title"/>
          </p:nvPr>
        </p:nvSpPr>
        <p:spPr>
          <a:xfrm>
            <a:off x="1417325" y="6542541"/>
            <a:ext cx="17164292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hangingPunct="1">
              <a:lnSpc>
                <a:spcPct val="100000"/>
              </a:lnSpc>
              <a:spcBef>
                <a:spcPts val="0"/>
              </a:spcBef>
            </a:pP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Tytuł prezentacji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endParaRPr lang="pl-PL" sz="7000" dirty="0">
              <a:solidFill>
                <a:srgbClr val="3C3C4C"/>
              </a:solidFill>
              <a:latin typeface="Adagio_Slab"/>
              <a:cs typeface="Adagio_Slab"/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93" y="1098904"/>
            <a:ext cx="3357006" cy="1110773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19" y="1302708"/>
            <a:ext cx="3517956" cy="1512497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5" y="1395681"/>
            <a:ext cx="6188796" cy="1564087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21420836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5" y="6389688"/>
            <a:ext cx="21420835" cy="3924300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20364450" cy="2089150"/>
          </a:xfrm>
          <a:prstGeom prst="rect">
            <a:avLst/>
          </a:prstGeom>
        </p:spPr>
        <p:txBody>
          <a:bodyPr/>
          <a:lstStyle>
            <a:lvl1pPr>
              <a:defRPr sz="7000" baseline="0"/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sp>
        <p:nvSpPr>
          <p:cNvPr id="7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panose="00000800000000000000" pitchFamily="50" charset="-18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panose="00000800000000000000" pitchFamily="50" charset="-18"/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21420836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5" y="6389688"/>
            <a:ext cx="21420835" cy="3924300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20364450" cy="2089150"/>
          </a:xfrm>
          <a:prstGeom prst="rect">
            <a:avLst/>
          </a:prstGeom>
        </p:spPr>
        <p:txBody>
          <a:bodyPr/>
          <a:lstStyle>
            <a:lvl1pPr>
              <a:defRPr sz="7000" baseline="0"/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74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/>
          <p:cNvSpPr>
            <a:spLocks noGrp="1"/>
          </p:cNvSpPr>
          <p:nvPr>
            <p:ph type="title" idx="4294967295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t>Przykładowa tabela</a:t>
            </a:r>
          </a:p>
        </p:txBody>
      </p:sp>
      <p:sp>
        <p:nvSpPr>
          <p:cNvPr id="6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5314950" y="3617913"/>
            <a:ext cx="13717588" cy="7920037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panose="00000800000000000000" pitchFamily="50" charset="-18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panose="00000800000000000000" pitchFamily="50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/>
          <p:cNvSpPr>
            <a:spLocks noGrp="1"/>
          </p:cNvSpPr>
          <p:nvPr>
            <p:ph type="title" idx="4294967295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t>Przykładowa tabela</a:t>
            </a:r>
          </a:p>
        </p:txBody>
      </p:sp>
      <p:sp>
        <p:nvSpPr>
          <p:cNvPr id="6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5314950" y="3617913"/>
            <a:ext cx="13717588" cy="7920037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6625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17243425" y="3870326"/>
            <a:ext cx="6361113" cy="721677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3500"/>
            </a:pPr>
            <a:r>
              <a:rPr dirty="0"/>
              <a:t> Lorem ipsum lorem ipsum </a:t>
            </a:r>
          </a:p>
          <a:p>
            <a:pPr>
              <a:spcBef>
                <a:spcPts val="400"/>
              </a:spcBef>
              <a:defRPr sz="3500"/>
            </a:pPr>
            <a:r>
              <a:rPr dirty="0"/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16764000" y="4115810"/>
            <a:ext cx="313315" cy="313316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7" name="Shape 107"/>
          <p:cNvSpPr/>
          <p:nvPr userDrawn="1"/>
        </p:nvSpPr>
        <p:spPr>
          <a:xfrm>
            <a:off x="16764000" y="4827010"/>
            <a:ext cx="313315" cy="313316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1269998" y="3870325"/>
            <a:ext cx="14589128" cy="721677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Wykres z opisem</a:t>
            </a:r>
            <a:endParaRPr dirty="0"/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panose="00000800000000000000" pitchFamily="50" charset="-18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panose="00000800000000000000" pitchFamily="50" charset="-18"/>
            </a:endParaRP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17243425" y="3870326"/>
            <a:ext cx="6361113" cy="721677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3500"/>
            </a:pPr>
            <a:r>
              <a:rPr dirty="0"/>
              <a:t> Lorem ipsum lorem ipsum </a:t>
            </a:r>
          </a:p>
          <a:p>
            <a:pPr>
              <a:spcBef>
                <a:spcPts val="400"/>
              </a:spcBef>
              <a:defRPr sz="3500"/>
            </a:pPr>
            <a:r>
              <a:rPr dirty="0"/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16764000" y="4115810"/>
            <a:ext cx="313315" cy="313316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7" name="Shape 107"/>
          <p:cNvSpPr/>
          <p:nvPr userDrawn="1"/>
        </p:nvSpPr>
        <p:spPr>
          <a:xfrm>
            <a:off x="16764000" y="4827010"/>
            <a:ext cx="313315" cy="313316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1269998" y="3870325"/>
            <a:ext cx="14589128" cy="721677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Wykres z opisem</a:t>
            </a:r>
            <a:endParaRPr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7774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17094201" y="4500562"/>
            <a:ext cx="6510338" cy="70373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079788" cy="11537950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panose="00000800000000000000" pitchFamily="50" charset="-18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panose="00000800000000000000" pitchFamily="50" charset="-18"/>
            </a:endParaRP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7268">
          <p15:clr>
            <a:srgbClr val="FBAE40"/>
          </p15:clr>
        </p15:guide>
        <p15:guide id="2" pos="101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17094201" y="4500562"/>
            <a:ext cx="6510338" cy="70373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079788" cy="11537950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191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7268">
          <p15:clr>
            <a:srgbClr val="FBAE40"/>
          </p15:clr>
        </p15:guide>
        <p15:guide id="2" pos="101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ytułu 7"/>
          <p:cNvSpPr>
            <a:spLocks noGrp="1"/>
          </p:cNvSpPr>
          <p:nvPr>
            <p:ph type="title"/>
          </p:nvPr>
        </p:nvSpPr>
        <p:spPr>
          <a:xfrm>
            <a:off x="1417325" y="6542541"/>
            <a:ext cx="17164292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hangingPunct="1">
              <a:lnSpc>
                <a:spcPct val="100000"/>
              </a:lnSpc>
              <a:spcBef>
                <a:spcPts val="0"/>
              </a:spcBef>
            </a:pP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Tytuł prezentacji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endParaRPr lang="pl-PL" sz="7000" dirty="0">
              <a:solidFill>
                <a:srgbClr val="3C3C4C"/>
              </a:solidFill>
              <a:latin typeface="Adagio_Slab"/>
              <a:cs typeface="Adagio_Slab"/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93" y="1098903"/>
            <a:ext cx="3357006" cy="1110773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19" y="1302708"/>
            <a:ext cx="3517956" cy="151249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5" y="1395681"/>
            <a:ext cx="6188796" cy="1564087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ytułu 7"/>
          <p:cNvSpPr>
            <a:spLocks noGrp="1"/>
          </p:cNvSpPr>
          <p:nvPr>
            <p:ph type="title"/>
          </p:nvPr>
        </p:nvSpPr>
        <p:spPr>
          <a:xfrm>
            <a:off x="1417325" y="6542541"/>
            <a:ext cx="17164292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hangingPunct="1">
              <a:lnSpc>
                <a:spcPct val="100000"/>
              </a:lnSpc>
              <a:spcBef>
                <a:spcPts val="0"/>
              </a:spcBef>
            </a:pP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Tytuł prezentacji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endParaRPr lang="pl-PL" sz="7000" dirty="0">
              <a:solidFill>
                <a:srgbClr val="3C3C4C"/>
              </a:solidFill>
              <a:latin typeface="Adagio_Slab"/>
              <a:cs typeface="Adagio_Slab"/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19" y="1302708"/>
            <a:ext cx="3517956" cy="1512497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5" y="1395681"/>
            <a:ext cx="6188796" cy="156408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09" y="1098904"/>
            <a:ext cx="3357006" cy="111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767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/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panose="00000800000000000000" pitchFamily="50" charset="-18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panose="00000800000000000000" pitchFamily="50" charset="-18"/>
            </a:endParaRP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93" y="1098904"/>
            <a:ext cx="3357006" cy="11107739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/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93" y="1098904"/>
            <a:ext cx="3357006" cy="11107739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368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/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panose="00000800000000000000" pitchFamily="50" charset="-18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panose="00000800000000000000" pitchFamily="50" charset="-18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93" y="1098903"/>
            <a:ext cx="3357006" cy="11107739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8861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/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93" y="1098903"/>
            <a:ext cx="3357006" cy="11107739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6302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EA7C5A"/>
                </a:solidFill>
                <a:latin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/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panose="00000800000000000000" pitchFamily="50" charset="-18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panose="00000800000000000000" pitchFamily="50" charset="-18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09" y="1098904"/>
            <a:ext cx="3357006" cy="111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8861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EA7C5A"/>
                </a:solidFill>
                <a:latin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/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978546"/>
            <a:ext cx="3568185" cy="901783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7" y="11914719"/>
            <a:ext cx="2245935" cy="965609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09" y="1098904"/>
            <a:ext cx="3357006" cy="111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151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19" y="1302708"/>
            <a:ext cx="3517956" cy="1512497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5" y="1395681"/>
            <a:ext cx="6188796" cy="1564087"/>
          </a:xfrm>
          <a:prstGeom prst="rect">
            <a:avLst/>
          </a:prstGeom>
        </p:spPr>
      </p:pic>
      <p:sp>
        <p:nvSpPr>
          <p:cNvPr id="8" name="Symbol zastępczy tytułu 7"/>
          <p:cNvSpPr>
            <a:spLocks noGrp="1"/>
          </p:cNvSpPr>
          <p:nvPr>
            <p:ph type="title"/>
          </p:nvPr>
        </p:nvSpPr>
        <p:spPr>
          <a:xfrm>
            <a:off x="1417325" y="6542541"/>
            <a:ext cx="17164292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hangingPunct="1">
              <a:lnSpc>
                <a:spcPct val="100000"/>
              </a:lnSpc>
              <a:spcBef>
                <a:spcPts val="0"/>
              </a:spcBef>
            </a:pP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Tytuł prezentacji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lorem</a:t>
            </a:r>
            <a:r>
              <a:rPr lang="pl-PL" sz="7000" dirty="0">
                <a:solidFill>
                  <a:srgbClr val="3C3C4C"/>
                </a:solidFill>
                <a:latin typeface="Adagio_Slab"/>
                <a:cs typeface="Adagio_Slab"/>
              </a:rPr>
              <a:t> </a:t>
            </a:r>
            <a:r>
              <a:rPr lang="pl-PL" sz="7000" dirty="0" err="1">
                <a:solidFill>
                  <a:srgbClr val="3C3C4C"/>
                </a:solidFill>
                <a:latin typeface="Adagio_Slab"/>
                <a:cs typeface="Adagio_Slab"/>
              </a:rPr>
              <a:t>ipsum</a:t>
            </a:r>
            <a:endParaRPr lang="pl-PL" sz="7000" dirty="0">
              <a:solidFill>
                <a:srgbClr val="3C3C4C"/>
              </a:solidFill>
              <a:latin typeface="Adagio_Slab"/>
              <a:cs typeface="Adagio_Slab"/>
            </a:endParaRPr>
          </a:p>
        </p:txBody>
      </p:sp>
      <p:pic>
        <p:nvPicPr>
          <p:cNvPr id="3" name="Obraz 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93" y="1098904"/>
            <a:ext cx="3357006" cy="1110773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3" r:id="rId3"/>
    <p:sldLayoutId id="2147483665" r:id="rId4"/>
    <p:sldLayoutId id="2147483676" r:id="rId5"/>
    <p:sldLayoutId id="2147483674" r:id="rId6"/>
    <p:sldLayoutId id="2147483677" r:id="rId7"/>
    <p:sldLayoutId id="2147483675" r:id="rId8"/>
    <p:sldLayoutId id="2147483678" r:id="rId9"/>
    <p:sldLayoutId id="2147483668" r:id="rId10"/>
    <p:sldLayoutId id="2147483679" r:id="rId11"/>
    <p:sldLayoutId id="2147483660" r:id="rId12"/>
    <p:sldLayoutId id="2147483680" r:id="rId13"/>
    <p:sldLayoutId id="2147483664" r:id="rId14"/>
    <p:sldLayoutId id="2147483681" r:id="rId15"/>
    <p:sldLayoutId id="2147483663" r:id="rId16"/>
    <p:sldLayoutId id="2147483682" r:id="rId17"/>
  </p:sldLayoutIdLst>
  <p:transition spd="med"/>
  <p:txStyles>
    <p:titleStyle>
      <a:lvl1pPr marL="0" marR="0" indent="0" algn="l" defTabSz="1087437" rtl="0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 charset="0"/>
          <a:ea typeface="+mn-ea"/>
          <a:cs typeface="+mn-cs"/>
          <a:sym typeface="Helvetica"/>
        </a:defRPr>
      </a:lvl1pPr>
      <a:lvl2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681566" marR="0" indent="-338666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8001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12573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17145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21717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2">
          <p15:clr>
            <a:srgbClr val="F26B43"/>
          </p15:clr>
        </p15:guide>
        <p15:guide id="2" pos="14869">
          <p15:clr>
            <a:srgbClr val="F26B43"/>
          </p15:clr>
        </p15:guide>
        <p15:guide id="3" orient="horz" pos="4420">
          <p15:clr>
            <a:srgbClr val="F26B43"/>
          </p15:clr>
        </p15:guide>
        <p15:guide id="4" pos="2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417325" y="6542540"/>
            <a:ext cx="17164292" cy="2982459"/>
          </a:xfrm>
        </p:spPr>
        <p:txBody>
          <a:bodyPr>
            <a:normAutofit/>
          </a:bodyPr>
          <a:lstStyle/>
          <a:p>
            <a:pPr algn="ctr"/>
            <a:r>
              <a:rPr lang="pl-PL" sz="13800" dirty="0">
                <a:latin typeface="Microsoft Sans Serif"/>
              </a:rPr>
              <a:t>AI </a:t>
            </a:r>
            <a:r>
              <a:rPr lang="pl-PL" sz="13800" dirty="0" err="1">
                <a:latin typeface="Microsoft Sans Serif"/>
              </a:rPr>
              <a:t>emotion</a:t>
            </a:r>
            <a:r>
              <a:rPr lang="pl-PL" sz="13800" dirty="0">
                <a:latin typeface="Microsoft Sans Serif"/>
              </a:rPr>
              <a:t> </a:t>
            </a:r>
            <a:r>
              <a:rPr lang="pl-PL" sz="13800" dirty="0" err="1">
                <a:latin typeface="Microsoft Sans Serif"/>
              </a:rPr>
              <a:t>detection</a:t>
            </a:r>
            <a:br>
              <a:rPr lang="pl-PL" dirty="0">
                <a:latin typeface="Microsoft Sans Serif"/>
              </a:rPr>
            </a:br>
            <a:r>
              <a:rPr lang="pl-PL" sz="3600" dirty="0">
                <a:latin typeface="Microsoft Sans Serif"/>
              </a:rPr>
              <a:t> Marcin Wojnarowski, Weronika Piotrowska, Patryk Prusak, Mikołaj Stańczyk</a:t>
            </a:r>
            <a:endParaRPr lang="pl-PL" dirty="0">
              <a:latin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42919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3200400"/>
            <a:ext cx="17164292" cy="2686050"/>
          </a:xfrm>
        </p:spPr>
        <p:txBody>
          <a:bodyPr>
            <a:normAutofit/>
          </a:bodyPr>
          <a:lstStyle/>
          <a:p>
            <a:pPr algn="ctr"/>
            <a:r>
              <a:rPr lang="pl-PL" sz="11500" err="1">
                <a:latin typeface="Microsoft Sans Serif"/>
              </a:rPr>
              <a:t>Results</a:t>
            </a:r>
            <a:endParaRPr lang="pl-PL" sz="11500">
              <a:latin typeface="Microsoft Sans Serif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FE6AB3E-E532-65D0-BC6F-C0F7BD696DEA}"/>
              </a:ext>
            </a:extLst>
          </p:cNvPr>
          <p:cNvSpPr txBox="1"/>
          <p:nvPr/>
        </p:nvSpPr>
        <p:spPr>
          <a:xfrm>
            <a:off x="1188725" y="5409018"/>
            <a:ext cx="14916150" cy="7613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The model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learns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to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classify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images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effectively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within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just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a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few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initial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epochs</a:t>
            </a:r>
            <a:endParaRPr lang="pl-PL" sz="6600">
              <a:solidFill>
                <a:schemeClr val="tx2"/>
              </a:solidFill>
              <a:ea typeface="+mj-lt"/>
              <a:cs typeface="+mj-lt"/>
            </a:endParaRP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At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around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epoch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125 we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can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notice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that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the test set no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longer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reports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improvements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and the model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is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clearly</a:t>
            </a:r>
            <a:r>
              <a:rPr lang="pl-PL" sz="6600" dirty="0">
                <a:ea typeface="+mj-lt"/>
                <a:cs typeface="+mj-lt"/>
              </a:rPr>
              <a:t>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starting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to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overfit</a:t>
            </a:r>
            <a:r>
              <a:rPr lang="pl-PL" sz="6600" dirty="0">
                <a:solidFill>
                  <a:schemeClr val="tx2"/>
                </a:solidFill>
                <a:ea typeface="+mj-lt"/>
                <a:cs typeface="+mj-lt"/>
              </a:rPr>
              <a:t> the </a:t>
            </a:r>
            <a:r>
              <a:rPr lang="pl-PL" sz="6600" dirty="0" err="1">
                <a:solidFill>
                  <a:schemeClr val="tx2"/>
                </a:solidFill>
                <a:ea typeface="+mj-lt"/>
                <a:cs typeface="+mj-lt"/>
              </a:rPr>
              <a:t>dataset</a:t>
            </a:r>
            <a:endParaRPr lang="pl-PL" sz="6600" dirty="0" err="1">
              <a:solidFill>
                <a:schemeClr val="tx2"/>
              </a:solidFill>
              <a:latin typeface="Times New Roman"/>
              <a:ea typeface="Microsoft Sans Serif" panose="020B0604020202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05886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3200400"/>
            <a:ext cx="17164292" cy="2686050"/>
          </a:xfrm>
        </p:spPr>
        <p:txBody>
          <a:bodyPr>
            <a:normAutofit/>
          </a:bodyPr>
          <a:lstStyle/>
          <a:p>
            <a:pPr algn="ctr"/>
            <a:r>
              <a:rPr lang="pl-PL" sz="11500" err="1">
                <a:latin typeface="Microsoft Sans Serif"/>
              </a:rPr>
              <a:t>Results</a:t>
            </a:r>
            <a:endParaRPr lang="pl-PL" sz="11500">
              <a:latin typeface="Microsoft Sans Serif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45A281-27A7-2410-090B-FB42F51D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30" y="5512753"/>
            <a:ext cx="16764396" cy="759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374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3200400"/>
            <a:ext cx="17164292" cy="2686050"/>
          </a:xfrm>
        </p:spPr>
        <p:txBody>
          <a:bodyPr>
            <a:normAutofit/>
          </a:bodyPr>
          <a:lstStyle/>
          <a:p>
            <a:pPr algn="ctr"/>
            <a:r>
              <a:rPr lang="pl-PL" sz="11500" err="1">
                <a:latin typeface="Microsoft Sans Serif"/>
              </a:rPr>
              <a:t>Results</a:t>
            </a:r>
            <a:endParaRPr lang="pl-PL" sz="11500">
              <a:latin typeface="Microsoft Sans Serif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35C9020-264E-DFA0-922E-9DE376B24211}"/>
              </a:ext>
            </a:extLst>
          </p:cNvPr>
          <p:cNvSpPr txBox="1"/>
          <p:nvPr/>
        </p:nvSpPr>
        <p:spPr>
          <a:xfrm>
            <a:off x="1085850" y="5710541"/>
            <a:ext cx="18678954" cy="39953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10709" tIns="110709" rIns="110709" bIns="110709" numCol="1" spcCol="38100" rtlCol="0" anchor="t">
            <a:spAutoFit/>
          </a:bodyPr>
          <a:lstStyle/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sz="6600" b="0" i="0" u="none" strike="noStrike" cap="none" spc="0" normalizeH="0" baseline="0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Happy </a:t>
            </a:r>
            <a:r>
              <a:rPr kumimoji="0" lang="pl-PL" sz="6600" b="0" i="0" u="none" strike="noStrike" cap="none" spc="0" normalizeH="0" baseline="0" err="1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is</a:t>
            </a:r>
            <a:r>
              <a:rPr kumimoji="0" lang="pl-PL" sz="6600" b="0" i="0" u="none" strike="noStrike" cap="none" spc="0" normalizeH="0" baseline="0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 the most „</a:t>
            </a:r>
            <a:r>
              <a:rPr kumimoji="0" lang="pl-PL" sz="6600" b="0" i="0" u="none" strike="noStrike" cap="none" spc="0" normalizeH="0" baseline="0" err="1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obvious</a:t>
            </a:r>
            <a:r>
              <a:rPr lang="pl-PL" sz="6600">
                <a:solidFill>
                  <a:srgbClr val="3C3C4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”</a:t>
            </a:r>
            <a:r>
              <a:rPr kumimoji="0" lang="pl-PL" sz="6600" b="0" i="0" u="none" strike="noStrike" cap="none" spc="0" normalizeH="0" baseline="0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 </a:t>
            </a:r>
            <a:r>
              <a:rPr kumimoji="0" lang="pl-PL" sz="6600" b="0" i="0" u="none" strike="noStrike" cap="none" spc="0" normalizeH="0" baseline="0" err="1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emotion</a:t>
            </a:r>
            <a:endParaRPr kumimoji="0" lang="pl-PL" sz="6600" b="0" i="0" u="none" strike="noStrike" cap="none" spc="0" normalizeH="0" baseline="0">
              <a:ln>
                <a:noFill/>
              </a:ln>
              <a:solidFill>
                <a:srgbClr val="3C3C4C"/>
              </a:solidFill>
              <a:effectLst/>
              <a:uFillTx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Times New Roman"/>
            </a:endParaRP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sz="6600">
                <a:solidFill>
                  <a:srgbClr val="3C3C4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</a:t>
            </a:r>
            <a:r>
              <a:rPr lang="pl-PL" sz="6600" err="1">
                <a:solidFill>
                  <a:srgbClr val="3C3C4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</a:t>
            </a:r>
            <a:r>
              <a:rPr lang="pl-PL" sz="6600">
                <a:solidFill>
                  <a:srgbClr val="3C3C4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hard to </a:t>
            </a:r>
            <a:r>
              <a:rPr lang="pl-PL" sz="6600" err="1">
                <a:solidFill>
                  <a:srgbClr val="3C3C4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distinguish</a:t>
            </a:r>
            <a:r>
              <a:rPr lang="pl-PL" sz="6600">
                <a:solidFill>
                  <a:srgbClr val="3C3C4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6600" err="1">
                <a:solidFill>
                  <a:srgbClr val="3C3C4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between</a:t>
            </a:r>
            <a:r>
              <a:rPr lang="pl-PL" sz="6600">
                <a:solidFill>
                  <a:srgbClr val="3C3C4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sad and </a:t>
            </a:r>
            <a:r>
              <a:rPr lang="pl-PL" sz="6600" err="1">
                <a:solidFill>
                  <a:srgbClr val="3C3C4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neutral</a:t>
            </a:r>
            <a:endParaRPr lang="pl-PL" sz="6600">
              <a:solidFill>
                <a:srgbClr val="3C3C4C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sz="6600" b="0" i="0" u="none" strike="noStrike" cap="none" spc="0" normalizeH="0" baseline="0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Model </a:t>
            </a:r>
            <a:r>
              <a:rPr kumimoji="0" lang="pl-PL" sz="6600" b="0" i="0" u="none" strike="noStrike" cap="none" spc="0" normalizeH="0" baseline="0" err="1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often</a:t>
            </a:r>
            <a:r>
              <a:rPr kumimoji="0" lang="pl-PL" sz="6600" b="0" i="0" u="none" strike="noStrike" cap="none" spc="0" normalizeH="0" baseline="0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 </a:t>
            </a:r>
            <a:r>
              <a:rPr kumimoji="0" lang="pl-PL" sz="6600" b="0" i="0" u="none" strike="noStrike" cap="none" spc="0" normalizeH="0" baseline="0" err="1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classified</a:t>
            </a:r>
            <a:r>
              <a:rPr kumimoji="0" lang="pl-PL" sz="6600" b="0" i="0" u="none" strike="noStrike" cap="none" spc="0" normalizeH="0" baseline="0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 </a:t>
            </a:r>
            <a:r>
              <a:rPr kumimoji="0" lang="pl-PL" sz="6600" b="0" i="0" u="none" strike="noStrike" cap="none" spc="0" normalizeH="0" baseline="0" err="1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fear</a:t>
            </a:r>
            <a:r>
              <a:rPr kumimoji="0" lang="pl-PL" sz="6600" b="0" i="0" u="none" strike="noStrike" cap="none" spc="0" normalizeH="0" baseline="0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 as </a:t>
            </a:r>
            <a:r>
              <a:rPr kumimoji="0" lang="pl-PL" sz="6600" b="0" i="0" u="none" strike="noStrike" cap="none" spc="0" normalizeH="0" baseline="0" err="1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Times New Roman"/>
              </a:rPr>
              <a:t>sadness</a:t>
            </a:r>
            <a:endParaRPr kumimoji="0" lang="pl-PL" sz="6600" b="0" i="0" u="none" strike="noStrike" cap="none" spc="0" normalizeH="0" baseline="0">
              <a:ln>
                <a:noFill/>
              </a:ln>
              <a:solidFill>
                <a:srgbClr val="3C3C4C"/>
              </a:solidFill>
              <a:effectLst/>
              <a:uFillTx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41792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6134100"/>
            <a:ext cx="17164292" cy="268605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19900" err="1">
                <a:latin typeface="Microsoft Sans Serif"/>
              </a:rPr>
              <a:t>Thank</a:t>
            </a:r>
            <a:r>
              <a:rPr lang="pl-PL" sz="19900">
                <a:latin typeface="Microsoft Sans Serif"/>
              </a:rPr>
              <a:t> </a:t>
            </a:r>
            <a:r>
              <a:rPr lang="pl-PL" sz="19900" err="1">
                <a:latin typeface="Microsoft Sans Serif"/>
              </a:rPr>
              <a:t>you</a:t>
            </a:r>
            <a:r>
              <a:rPr lang="pl-PL" sz="19900">
                <a:latin typeface="Microsoft Sans Serif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464637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3200400"/>
            <a:ext cx="17164292" cy="2686050"/>
          </a:xfrm>
        </p:spPr>
        <p:txBody>
          <a:bodyPr>
            <a:normAutofit/>
          </a:bodyPr>
          <a:lstStyle/>
          <a:p>
            <a:pPr algn="ctr"/>
            <a:r>
              <a:rPr lang="pl-PL" sz="11500" dirty="0" err="1">
                <a:latin typeface="Microsoft Sans Serif"/>
              </a:rPr>
              <a:t>Dataset</a:t>
            </a:r>
            <a:endParaRPr lang="pl-PL" sz="11500" dirty="0">
              <a:latin typeface="Microsoft Sans Serif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55FF7BB-3625-708D-5276-406B3FAB0ADA}"/>
              </a:ext>
            </a:extLst>
          </p:cNvPr>
          <p:cNvSpPr txBox="1"/>
          <p:nvPr/>
        </p:nvSpPr>
        <p:spPr>
          <a:xfrm>
            <a:off x="922024" y="5409018"/>
            <a:ext cx="18851876" cy="63991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sz="5400" b="0" i="0" u="none" strike="noStrike" cap="none" spc="0" normalizeH="0" baseline="0" dirty="0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/>
                <a:sym typeface="Times New Roman"/>
              </a:rPr>
              <a:t>https://www.kaggle.com/datasets/msambare/fer2013</a:t>
            </a:r>
            <a:endParaRPr lang="pl-PL" sz="5400" b="0" i="0" u="none" strike="noStrike" cap="none" spc="0" normalizeH="0" baseline="0" dirty="0">
              <a:ln>
                <a:noFill/>
              </a:ln>
              <a:solidFill>
                <a:srgbClr val="3C3C4C"/>
              </a:solidFill>
              <a:effectLst/>
              <a:uFillTx/>
              <a:latin typeface="Microsoft Sans Serif"/>
            </a:endParaRP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48x48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pixel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grayscale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images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 of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faces</a:t>
            </a:r>
            <a:endParaRPr lang="pl-PL" sz="5400" dirty="0">
              <a:solidFill>
                <a:srgbClr val="3C3C4C"/>
              </a:solidFill>
              <a:latin typeface="Microsoft Sans Serif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7</a:t>
            </a:r>
            <a:r>
              <a:rPr lang="pl-PL" sz="5400" b="0" i="0" u="none" strike="noStrike" cap="none" spc="0" normalizeH="0" baseline="0" dirty="0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/>
              </a:rPr>
              <a:t> </a:t>
            </a:r>
            <a:r>
              <a:rPr lang="pl-PL" sz="5400" b="0" i="0" u="none" strike="noStrike" cap="none" spc="0" normalizeH="0" baseline="0" dirty="0" err="1">
                <a:ln>
                  <a:noFill/>
                </a:ln>
                <a:solidFill>
                  <a:srgbClr val="3C3C4C"/>
                </a:solidFill>
                <a:effectLst/>
                <a:uFillTx/>
                <a:latin typeface="Microsoft Sans Serif"/>
              </a:rPr>
              <a:t>emotions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: 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Angry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,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Disgust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,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Fear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, Happy, Sad,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Surprise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,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Neutral</a:t>
            </a:r>
            <a:endParaRPr lang="pl-PL" sz="5400" dirty="0">
              <a:solidFill>
                <a:srgbClr val="3C3C4C"/>
              </a:solidFill>
              <a:latin typeface="Microsoft Sans Serif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Training set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size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: 28,709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images</a:t>
            </a:r>
            <a:endParaRPr lang="pl-PL" sz="5400" dirty="0">
              <a:solidFill>
                <a:srgbClr val="3C3C4C"/>
              </a:solidFill>
              <a:latin typeface="Microsoft Sans Serif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Test set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size</a:t>
            </a:r>
            <a:r>
              <a:rPr lang="pl-PL" sz="5400" dirty="0">
                <a:solidFill>
                  <a:srgbClr val="3C3C4C"/>
                </a:solidFill>
                <a:latin typeface="Microsoft Sans Serif"/>
              </a:rPr>
              <a:t>: 3,589 </a:t>
            </a:r>
            <a:r>
              <a:rPr lang="pl-PL" sz="5400" dirty="0" err="1">
                <a:solidFill>
                  <a:srgbClr val="3C3C4C"/>
                </a:solidFill>
                <a:latin typeface="Microsoft Sans Serif"/>
              </a:rPr>
              <a:t>images</a:t>
            </a:r>
            <a:endParaRPr lang="pl-PL" sz="5400" dirty="0">
              <a:solidFill>
                <a:srgbClr val="3C3C4C"/>
              </a:solidFill>
              <a:latin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6545782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3200400"/>
            <a:ext cx="17164292" cy="2686050"/>
          </a:xfrm>
        </p:spPr>
        <p:txBody>
          <a:bodyPr>
            <a:normAutofit/>
          </a:bodyPr>
          <a:lstStyle/>
          <a:p>
            <a:pPr algn="ctr"/>
            <a:r>
              <a:rPr lang="pl-PL" sz="11500" dirty="0">
                <a:latin typeface="Microsoft Sans Serif"/>
              </a:rPr>
              <a:t>Distribution of </a:t>
            </a:r>
            <a:r>
              <a:rPr lang="pl-PL" sz="11500" dirty="0" err="1">
                <a:latin typeface="Microsoft Sans Serif"/>
              </a:rPr>
              <a:t>pictures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DED364C-9696-4FD9-8C7B-789BD638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5427131"/>
            <a:ext cx="11971505" cy="79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2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C34612FA-A96A-E629-404A-1551ACCC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03" y="5349816"/>
            <a:ext cx="10474712" cy="7542124"/>
          </a:xfrm>
          <a:prstGeom prst="rect">
            <a:avLst/>
          </a:prstGeom>
        </p:spPr>
      </p:pic>
      <p:sp>
        <p:nvSpPr>
          <p:cNvPr id="9" name="Tytuł 1">
            <a:extLst>
              <a:ext uri="{FF2B5EF4-FFF2-40B4-BE49-F238E27FC236}">
                <a16:creationId xmlns:a16="http://schemas.microsoft.com/office/drawing/2014/main" id="{2D258F9E-9B47-CA3D-356F-3196D37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11" y="3504719"/>
            <a:ext cx="13187024" cy="158951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11500" dirty="0">
                <a:latin typeface="Microsoft Sans Serif"/>
              </a:rPr>
              <a:t>Training </a:t>
            </a:r>
            <a:r>
              <a:rPr lang="pl-PL" sz="11500" dirty="0" err="1">
                <a:latin typeface="Microsoft Sans Serif"/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1675326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2D258F9E-9B47-CA3D-356F-3196D37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11" y="3504719"/>
            <a:ext cx="13187024" cy="158951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11500" dirty="0" err="1">
                <a:latin typeface="Microsoft Sans Serif"/>
              </a:rPr>
              <a:t>Testing</a:t>
            </a:r>
            <a:r>
              <a:rPr lang="pl-PL" sz="11500" dirty="0">
                <a:latin typeface="Microsoft Sans Serif"/>
              </a:rPr>
              <a:t> </a:t>
            </a:r>
            <a:r>
              <a:rPr lang="pl-PL" sz="11500" dirty="0" err="1">
                <a:latin typeface="Microsoft Sans Serif"/>
              </a:rPr>
              <a:t>samples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85B9933-85B4-6118-FD96-44D4222C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49" y="5175053"/>
            <a:ext cx="10474711" cy="78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991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3200400"/>
            <a:ext cx="17164292" cy="2686050"/>
          </a:xfrm>
        </p:spPr>
        <p:txBody>
          <a:bodyPr>
            <a:normAutofit/>
          </a:bodyPr>
          <a:lstStyle/>
          <a:p>
            <a:pPr algn="ctr"/>
            <a:r>
              <a:rPr lang="pl-PL" sz="11500" dirty="0" err="1">
                <a:latin typeface="Microsoft Sans Serif"/>
              </a:rPr>
              <a:t>Dataset</a:t>
            </a:r>
            <a:r>
              <a:rPr lang="pl-PL" sz="11500" dirty="0">
                <a:latin typeface="Microsoft Sans Serif"/>
              </a:rPr>
              <a:t> </a:t>
            </a:r>
            <a:r>
              <a:rPr lang="pl-PL" sz="11500" dirty="0" err="1">
                <a:latin typeface="Microsoft Sans Serif"/>
              </a:rPr>
              <a:t>analysis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55FF7BB-3625-708D-5276-406B3FAB0ADA}"/>
              </a:ext>
            </a:extLst>
          </p:cNvPr>
          <p:cNvSpPr txBox="1"/>
          <p:nvPr/>
        </p:nvSpPr>
        <p:spPr>
          <a:xfrm>
            <a:off x="922025" y="5409018"/>
            <a:ext cx="14916150" cy="7396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Faces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are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centered</a:t>
            </a:r>
            <a:endParaRPr lang="pl-PL" sz="5400">
              <a:solidFill>
                <a:schemeClr val="tx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Training and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testing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sets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do not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differ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substantially</a:t>
            </a:r>
            <a:endParaRPr lang="pl-PL" sz="5400">
              <a:solidFill>
                <a:schemeClr val="tx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Emotions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are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grossly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exaggerated</a:t>
            </a:r>
            <a:endParaRPr lang="pl-PL" sz="5400">
              <a:solidFill>
                <a:schemeClr val="tx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Different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lightning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conditions</a:t>
            </a:r>
            <a:endParaRPr lang="pl-PL" sz="5400">
              <a:solidFill>
                <a:schemeClr val="tx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Mixture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of real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pictures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with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computer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drawn</a:t>
            </a:r>
            <a:r>
              <a:rPr lang="pl-PL" sz="54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l-PL" sz="54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pictures</a:t>
            </a:r>
            <a:endParaRPr lang="pl-PL" sz="5400">
              <a:solidFill>
                <a:schemeClr val="tx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608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3200400"/>
            <a:ext cx="17164292" cy="2686050"/>
          </a:xfrm>
        </p:spPr>
        <p:txBody>
          <a:bodyPr>
            <a:normAutofit/>
          </a:bodyPr>
          <a:lstStyle/>
          <a:p>
            <a:pPr algn="ctr"/>
            <a:r>
              <a:rPr lang="pl-PL" sz="11500" dirty="0" err="1">
                <a:latin typeface="Microsoft Sans Serif"/>
              </a:rPr>
              <a:t>Dataset</a:t>
            </a:r>
            <a:r>
              <a:rPr lang="pl-PL" sz="11500" dirty="0">
                <a:latin typeface="Microsoft Sans Serif"/>
              </a:rPr>
              <a:t> </a:t>
            </a:r>
            <a:r>
              <a:rPr lang="pl-PL" sz="11500" dirty="0" err="1">
                <a:latin typeface="Microsoft Sans Serif"/>
              </a:rPr>
              <a:t>preparation</a:t>
            </a:r>
            <a:endParaRPr lang="en-US" dirty="0" err="1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55FF7BB-3625-708D-5276-406B3FAB0ADA}"/>
              </a:ext>
            </a:extLst>
          </p:cNvPr>
          <p:cNvSpPr txBox="1"/>
          <p:nvPr/>
        </p:nvSpPr>
        <p:spPr>
          <a:xfrm>
            <a:off x="922025" y="5409018"/>
            <a:ext cx="14916150" cy="5324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All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images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are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normalized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by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rescaling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pixels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to the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range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[0;1]</a:t>
            </a:r>
          </a:p>
          <a:p>
            <a:pPr marL="571500" indent="-571500">
              <a:buFont typeface="Arial"/>
              <a:buChar char="•"/>
            </a:pP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Introduction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of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noise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: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rotation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,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scaling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, and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horizontal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flips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. To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act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as a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simple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regularizer</a:t>
            </a:r>
            <a:endParaRPr lang="pl-PL" sz="5400" dirty="0">
              <a:solidFill>
                <a:schemeClr val="tx2"/>
              </a:solidFill>
              <a:latin typeface="Microsoft Sans Serif"/>
              <a:ea typeface="+mj-lt"/>
              <a:cs typeface="+mj-lt"/>
            </a:endParaRPr>
          </a:p>
          <a:p>
            <a:pPr marL="571500" indent="-571500">
              <a:buFont typeface="Arial"/>
              <a:buChar char="•"/>
            </a:pP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Examples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prepared</a:t>
            </a:r>
            <a:r>
              <a:rPr lang="pl-PL" sz="5400" dirty="0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 in </a:t>
            </a:r>
            <a:r>
              <a:rPr lang="pl-PL" sz="5400" dirty="0" err="1">
                <a:solidFill>
                  <a:schemeClr val="tx2"/>
                </a:solidFill>
                <a:latin typeface="Microsoft Sans Serif"/>
                <a:ea typeface="+mj-lt"/>
                <a:cs typeface="+mj-lt"/>
              </a:rPr>
              <a:t>batches</a:t>
            </a:r>
            <a:endParaRPr lang="pl-PL" sz="5400" dirty="0" err="1">
              <a:solidFill>
                <a:schemeClr val="tx2"/>
              </a:solidFill>
              <a:latin typeface="Times New Roman"/>
              <a:ea typeface="Microsoft Sans Serif" panose="020B0604020202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3514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3200400"/>
            <a:ext cx="17164292" cy="2686050"/>
          </a:xfrm>
        </p:spPr>
        <p:txBody>
          <a:bodyPr>
            <a:normAutofit/>
          </a:bodyPr>
          <a:lstStyle/>
          <a:p>
            <a:pPr algn="ctr"/>
            <a:r>
              <a:rPr lang="pl-PL" sz="11500" dirty="0" err="1">
                <a:latin typeface="Microsoft Sans Serif"/>
              </a:rPr>
              <a:t>Results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55FF7BB-3625-708D-5276-406B3FAB0ADA}"/>
              </a:ext>
            </a:extLst>
          </p:cNvPr>
          <p:cNvSpPr txBox="1"/>
          <p:nvPr/>
        </p:nvSpPr>
        <p:spPr>
          <a:xfrm>
            <a:off x="1188725" y="5409018"/>
            <a:ext cx="14916150" cy="7767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Training set:</a:t>
            </a:r>
          </a:p>
          <a:p>
            <a:pPr lvl="2"/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1. </a:t>
            </a:r>
            <a:r>
              <a:rPr lang="pl-PL" sz="66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accuracy</a:t>
            </a:r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0.8003</a:t>
            </a:r>
          </a:p>
          <a:p>
            <a:pPr lvl="2"/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2. </a:t>
            </a:r>
            <a:r>
              <a:rPr lang="pl-PL" sz="66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loss</a:t>
            </a:r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0.6216</a:t>
            </a: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 set:</a:t>
            </a:r>
          </a:p>
          <a:p>
            <a:pPr lvl="2"/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1. </a:t>
            </a:r>
            <a:r>
              <a:rPr lang="pl-PL" sz="66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accuracy</a:t>
            </a:r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0.6698</a:t>
            </a:r>
          </a:p>
          <a:p>
            <a:pPr lvl="2"/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2. </a:t>
            </a:r>
            <a:r>
              <a:rPr lang="pl-PL" sz="6600" err="1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loss</a:t>
            </a:r>
            <a:r>
              <a:rPr lang="pl-PL" sz="660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1.0202</a:t>
            </a:r>
          </a:p>
        </p:txBody>
      </p:sp>
    </p:spTree>
    <p:extLst>
      <p:ext uri="{BB962C8B-B14F-4D97-AF65-F5344CB8AC3E}">
        <p14:creationId xmlns:p14="http://schemas.microsoft.com/office/powerpoint/2010/main" val="26225082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43712-5604-2B3B-79C1-A15E225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5" y="3200400"/>
            <a:ext cx="17164292" cy="2686050"/>
          </a:xfrm>
        </p:spPr>
        <p:txBody>
          <a:bodyPr>
            <a:normAutofit/>
          </a:bodyPr>
          <a:lstStyle/>
          <a:p>
            <a:pPr algn="ctr"/>
            <a:r>
              <a:rPr lang="pl-PL" sz="11500" err="1">
                <a:latin typeface="Microsoft Sans Serif"/>
              </a:rPr>
              <a:t>Results</a:t>
            </a:r>
            <a:endParaRPr lang="pl-PL" sz="11500">
              <a:latin typeface="Microsoft Sans Serif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04ABA-22E6-6310-8623-9084B65C2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5" y="5652334"/>
            <a:ext cx="18840288" cy="736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329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3" ma:contentTypeDescription="Utwórz nowy dokument." ma:contentTypeScope="" ma:versionID="debd1000400ac6f1986f554d7367491f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ceabf9e294ec56951a7ef84f2f2c2c0b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D419E7-EAF3-4B78-A6B0-4BBEBF424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bd4b1-acba-40f5-9c18-6e7440fbdee0"/>
    <ds:schemaRef ds:uri="a6820557-34c2-4f59-b216-d67d264fd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3E08CB-B718-4982-B0AA-85A2402DB0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4C6C7-D88B-4F41-A708-E8DA15B998C4}">
  <ds:schemaRefs>
    <ds:schemaRef ds:uri="a6820557-34c2-4f59-b216-d67d264fdacd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9fcbd4b1-acba-40f5-9c18-6e7440fbdee0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235</Words>
  <Application>Microsoft Office PowerPoint</Application>
  <PresentationFormat>Custom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Adagio_Slab</vt:lpstr>
      <vt:lpstr>Arial</vt:lpstr>
      <vt:lpstr>Microsoft Sans Serif</vt:lpstr>
      <vt:lpstr>Radikal WUT</vt:lpstr>
      <vt:lpstr>Times New Roman</vt:lpstr>
      <vt:lpstr>Office</vt:lpstr>
      <vt:lpstr>AI emotion detection  Marcin Wojnarowski, Weronika Piotrowska, Patryk Prusak, Mikołaj Stańczyk</vt:lpstr>
      <vt:lpstr>Dataset</vt:lpstr>
      <vt:lpstr>Distribution of pictures</vt:lpstr>
      <vt:lpstr>Training samples</vt:lpstr>
      <vt:lpstr>Testing samples</vt:lpstr>
      <vt:lpstr>Dataset analysis</vt:lpstr>
      <vt:lpstr>Dataset preparation</vt:lpstr>
      <vt:lpstr>Results</vt:lpstr>
      <vt:lpstr>Results</vt:lpstr>
      <vt:lpstr>Results</vt:lpstr>
      <vt:lpstr>Results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Patryk, Prusak</cp:lastModifiedBy>
  <cp:revision>383</cp:revision>
  <dcterms:modified xsi:type="dcterms:W3CDTF">2022-06-01T07:54:16Z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