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947" r:id="rId4"/>
    <p:sldId id="260" r:id="rId5"/>
    <p:sldId id="390" r:id="rId6"/>
    <p:sldId id="346" r:id="rId7"/>
    <p:sldId id="975" r:id="rId8"/>
    <p:sldId id="1000" r:id="rId9"/>
    <p:sldId id="942" r:id="rId10"/>
    <p:sldId id="943" r:id="rId11"/>
    <p:sldId id="999" r:id="rId12"/>
    <p:sldId id="998" r:id="rId13"/>
    <p:sldId id="946" r:id="rId14"/>
    <p:sldId id="1001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71" autoAdjust="0"/>
    <p:restoredTop sz="94643"/>
  </p:normalViewPr>
  <p:slideViewPr>
    <p:cSldViewPr snapToGrid="0">
      <p:cViewPr varScale="1">
        <p:scale>
          <a:sx n="91" d="100"/>
          <a:sy n="91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2050B-DA0D-4325-8181-2B88B2E01933}" type="doc">
      <dgm:prSet loTypeId="urn:microsoft.com/office/officeart/2008/layout/CircularPictureCallout" loCatId="picture" qsTypeId="urn:microsoft.com/office/officeart/2005/8/quickstyle/3d1" qsCatId="3D" csTypeId="urn:microsoft.com/office/officeart/2005/8/colors/accent1_2" csCatId="accent1" phldr="1"/>
      <dgm:spPr/>
    </dgm:pt>
    <dgm:pt modelId="{D60EC1BC-A87E-4B45-8435-F164271904D4}">
      <dgm:prSet phldrT="[טקסט]"/>
      <dgm:spPr/>
      <dgm:t>
        <a:bodyPr/>
        <a:lstStyle/>
        <a:p>
          <a:endParaRPr lang="en-IL" dirty="0"/>
        </a:p>
      </dgm:t>
    </dgm:pt>
    <dgm:pt modelId="{6FDF74B3-2EBB-42F9-B3F7-7B63CDECE89E}" type="parTrans" cxnId="{64106924-5FCB-44C4-91C7-B005F1C5F676}">
      <dgm:prSet/>
      <dgm:spPr/>
      <dgm:t>
        <a:bodyPr/>
        <a:lstStyle/>
        <a:p>
          <a:endParaRPr lang="en-IL"/>
        </a:p>
      </dgm:t>
    </dgm:pt>
    <dgm:pt modelId="{CD4474DD-77D1-443D-B6BC-E23EFCD59B9D}" type="sibTrans" cxnId="{64106924-5FCB-44C4-91C7-B005F1C5F67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  <dgm:t>
        <a:bodyPr/>
        <a:lstStyle/>
        <a:p>
          <a:endParaRPr lang="en-IL"/>
        </a:p>
      </dgm:t>
    </dgm:pt>
    <dgm:pt modelId="{33966333-69BA-48AA-8847-979CC57C3692}" type="pres">
      <dgm:prSet presAssocID="{3322050B-DA0D-4325-8181-2B88B2E01933}" presName="Name0" presStyleCnt="0">
        <dgm:presLayoutVars>
          <dgm:chMax val="7"/>
          <dgm:chPref val="7"/>
          <dgm:dir/>
        </dgm:presLayoutVars>
      </dgm:prSet>
      <dgm:spPr/>
    </dgm:pt>
    <dgm:pt modelId="{D5FAFFB7-261D-4E43-8237-7B48875F30AE}" type="pres">
      <dgm:prSet presAssocID="{3322050B-DA0D-4325-8181-2B88B2E01933}" presName="Name1" presStyleCnt="0"/>
      <dgm:spPr/>
    </dgm:pt>
    <dgm:pt modelId="{8B964947-A358-43CC-93BD-9770BC6A7C54}" type="pres">
      <dgm:prSet presAssocID="{CD4474DD-77D1-443D-B6BC-E23EFCD59B9D}" presName="picture_1" presStyleCnt="0"/>
      <dgm:spPr/>
    </dgm:pt>
    <dgm:pt modelId="{D4B0883C-405E-44F4-8629-796599544DD5}" type="pres">
      <dgm:prSet presAssocID="{CD4474DD-77D1-443D-B6BC-E23EFCD59B9D}" presName="pictureRepeatNode" presStyleLbl="alignImgPlace1" presStyleIdx="0" presStyleCnt="1" custLinFactNeighborX="-11513" custLinFactNeighborY="1059"/>
      <dgm:spPr/>
    </dgm:pt>
    <dgm:pt modelId="{2B4DDD45-A30C-4247-8829-A3C737ED2B92}" type="pres">
      <dgm:prSet presAssocID="{D60EC1BC-A87E-4B45-8435-F164271904D4}" presName="text_1" presStyleLbl="node1" presStyleIdx="0" presStyleCnt="0">
        <dgm:presLayoutVars>
          <dgm:bulletEnabled val="1"/>
        </dgm:presLayoutVars>
      </dgm:prSet>
      <dgm:spPr/>
    </dgm:pt>
  </dgm:ptLst>
  <dgm:cxnLst>
    <dgm:cxn modelId="{4E3B6F13-F8C1-42F5-9F3C-3F23C09124FC}" type="presOf" srcId="{CD4474DD-77D1-443D-B6BC-E23EFCD59B9D}" destId="{D4B0883C-405E-44F4-8629-796599544DD5}" srcOrd="0" destOrd="0" presId="urn:microsoft.com/office/officeart/2008/layout/CircularPictureCallout"/>
    <dgm:cxn modelId="{64106924-5FCB-44C4-91C7-B005F1C5F676}" srcId="{3322050B-DA0D-4325-8181-2B88B2E01933}" destId="{D60EC1BC-A87E-4B45-8435-F164271904D4}" srcOrd="0" destOrd="0" parTransId="{6FDF74B3-2EBB-42F9-B3F7-7B63CDECE89E}" sibTransId="{CD4474DD-77D1-443D-B6BC-E23EFCD59B9D}"/>
    <dgm:cxn modelId="{251FD083-2A6A-4F7B-A801-2E0D692F4F0B}" type="presOf" srcId="{D60EC1BC-A87E-4B45-8435-F164271904D4}" destId="{2B4DDD45-A30C-4247-8829-A3C737ED2B92}" srcOrd="0" destOrd="0" presId="urn:microsoft.com/office/officeart/2008/layout/CircularPictureCallout"/>
    <dgm:cxn modelId="{63062DC2-CD06-44F0-B6F2-10C200FE7FF6}" type="presOf" srcId="{3322050B-DA0D-4325-8181-2B88B2E01933}" destId="{33966333-69BA-48AA-8847-979CC57C3692}" srcOrd="0" destOrd="0" presId="urn:microsoft.com/office/officeart/2008/layout/CircularPictureCallout"/>
    <dgm:cxn modelId="{80B76CC4-6FF8-4031-8306-B4E06CDA7D6B}" type="presParOf" srcId="{33966333-69BA-48AA-8847-979CC57C3692}" destId="{D5FAFFB7-261D-4E43-8237-7B48875F30AE}" srcOrd="0" destOrd="0" presId="urn:microsoft.com/office/officeart/2008/layout/CircularPictureCallout"/>
    <dgm:cxn modelId="{9ED7DA89-374A-44D2-833B-D47364E54620}" type="presParOf" srcId="{D5FAFFB7-261D-4E43-8237-7B48875F30AE}" destId="{8B964947-A358-43CC-93BD-9770BC6A7C54}" srcOrd="0" destOrd="0" presId="urn:microsoft.com/office/officeart/2008/layout/CircularPictureCallout"/>
    <dgm:cxn modelId="{D2B2463F-C6BF-4C64-A0C7-CB34B8862A0F}" type="presParOf" srcId="{8B964947-A358-43CC-93BD-9770BC6A7C54}" destId="{D4B0883C-405E-44F4-8629-796599544DD5}" srcOrd="0" destOrd="0" presId="urn:microsoft.com/office/officeart/2008/layout/CircularPictureCallout"/>
    <dgm:cxn modelId="{0F432802-1997-4255-AFA5-6E6C1ED3805F}" type="presParOf" srcId="{D5FAFFB7-261D-4E43-8237-7B48875F30AE}" destId="{2B4DDD45-A30C-4247-8829-A3C737ED2B9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0883C-405E-44F4-8629-796599544DD5}">
      <dsp:nvSpPr>
        <dsp:cNvPr id="0" name=""/>
        <dsp:cNvSpPr/>
      </dsp:nvSpPr>
      <dsp:spPr>
        <a:xfrm>
          <a:off x="1895137" y="752546"/>
          <a:ext cx="4924097" cy="49240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B4DDD45-A30C-4247-8829-A3C737ED2B92}">
      <dsp:nvSpPr>
        <dsp:cNvPr id="0" name=""/>
        <dsp:cNvSpPr/>
      </dsp:nvSpPr>
      <dsp:spPr>
        <a:xfrm>
          <a:off x="3348385" y="3315096"/>
          <a:ext cx="3151422" cy="162495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L" sz="6500" kern="1200" dirty="0"/>
        </a:p>
      </dsp:txBody>
      <dsp:txXfrm>
        <a:off x="3348385" y="3315096"/>
        <a:ext cx="3151422" cy="1624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EBBE428-37CB-482E-8EFA-C3C918409627}" type="datetimeFigureOut">
              <a:rPr lang="en-IL" smtClean="0"/>
              <a:t>13/09/2024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7A354F6-C61C-42FF-8A38-D30E7CB85D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56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354F6-C61C-42FF-8A38-D30E7CB85D0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712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413214"/>
      </p:ext>
    </p:extLst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94164"/>
      </p:ext>
    </p:extLst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268236"/>
      </p:ext>
    </p:extLst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וכן 1">
            <a:extLst>
              <a:ext uri="{FF2B5EF4-FFF2-40B4-BE49-F238E27FC236}">
                <a16:creationId xmlns:a16="http://schemas.microsoft.com/office/drawing/2014/main" id="{5BEB5C08-EED0-E7C9-8074-D28F2D902C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069A952-64EC-B87F-EF20-E28820B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3200" y="6461126"/>
            <a:ext cx="1667933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he-IL"/>
              <a:t>2</a:t>
            </a:r>
            <a:r>
              <a:rPr lang="ru-RU" altLang="he-IL"/>
              <a:t>6.11.200</a:t>
            </a:r>
            <a:r>
              <a:rPr lang="en-US" altLang="he-IL"/>
              <a:t>8</a:t>
            </a:r>
            <a:endParaRPr lang="ru-RU" alt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F3587C2-1CCF-983A-B777-D122F21E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2000" y="6465889"/>
            <a:ext cx="8534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he-IL"/>
              <a:t> </a:t>
            </a:r>
            <a:r>
              <a:rPr lang="ru-RU" altLang="he-IL" sz="1600"/>
              <a:t>В.Б. Сулимов,</a:t>
            </a:r>
            <a:r>
              <a:rPr lang="en-US" altLang="he-IL" sz="1600"/>
              <a:t> </a:t>
            </a:r>
            <a:r>
              <a:rPr lang="ru-RU" altLang="he-IL" sz="1600"/>
              <a:t>Компьютерная разработка лекарств, Лекция № 8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049219-0035-5557-06BE-34F3E417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461126"/>
            <a:ext cx="812800" cy="320675"/>
          </a:xfrm>
        </p:spPr>
        <p:txBody>
          <a:bodyPr/>
          <a:lstStyle>
            <a:lvl1pPr>
              <a:defRPr/>
            </a:lvl1pPr>
          </a:lstStyle>
          <a:p>
            <a:fld id="{95E6B235-BEA0-F140-A46B-CC40AB00C74F}" type="slidenum">
              <a:rPr lang="ru-RU" altLang="he-IL"/>
              <a:pPr/>
              <a:t>‹#›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809655059"/>
      </p:ext>
    </p:extLst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277076"/>
      </p:ext>
    </p:extLst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101814"/>
      </p:ext>
    </p:extLst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765122"/>
      </p:ext>
    </p:extLst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990226"/>
      </p:ext>
    </p:extLst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995681"/>
      </p:ext>
    </p:extLst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530490"/>
      </p:ext>
    </p:extLst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721647"/>
      </p:ext>
    </p:extLst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42073"/>
      </p:ext>
    </p:extLst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י'/אלול/תשפ"ד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71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 spd="med">
    <p:pull dir="r"/>
  </p:transition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mc/articles/PMC9268380/" TargetMode="External"/><Relationship Id="rId2" Type="http://schemas.openxmlformats.org/officeDocument/2006/relationships/hyperlink" Target="https://pubs.acs.org/page/policy/sharingguidelin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DE16E-D1F9-CDB7-0BF0-0DA85312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945821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e-IL" sz="3700" dirty="0">
                <a:latin typeface="David" panose="020E0502060401010101" pitchFamily="34" charset="-79"/>
                <a:cs typeface="David" panose="020E0502060401010101" pitchFamily="34" charset="-79"/>
              </a:rPr>
              <a:t>חישוב של עגינת </a:t>
            </a:r>
            <a:r>
              <a:rPr lang="he-IL" sz="3700" dirty="0" err="1">
                <a:latin typeface="David" panose="020E0502060401010101" pitchFamily="34" charset="-79"/>
                <a:cs typeface="David" panose="020E0502060401010101" pitchFamily="34" charset="-79"/>
              </a:rPr>
              <a:t>ליגנד</a:t>
            </a:r>
            <a:r>
              <a:rPr lang="he-IL" sz="3700" dirty="0">
                <a:latin typeface="David" panose="020E0502060401010101" pitchFamily="34" charset="-79"/>
                <a:cs typeface="David" panose="020E0502060401010101" pitchFamily="34" charset="-79"/>
              </a:rPr>
              <a:t> בתוך אתר פעיל של חלבון עבור עיצוב תרופות על ידי מחשב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C51FC09-3167-552F-8A8E-D1ED17C5E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53050" y="4879428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מגישים :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שילת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ויצמן 314646092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	    שחר טרביץ 204735104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מנחה : ד"ר אולג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קופרווסר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AC95B01-2A54-3AE0-AAEC-BB5180520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" r="30859"/>
          <a:stretch/>
        </p:blipFill>
        <p:spPr>
          <a:xfrm>
            <a:off x="1471449" y="1891547"/>
            <a:ext cx="5465379" cy="307490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23000"/>
              </a:schemeClr>
            </a:outerShdw>
            <a:reflection stA="35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12670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>
            <a:extLst>
              <a:ext uri="{FF2B5EF4-FFF2-40B4-BE49-F238E27FC236}">
                <a16:creationId xmlns:a16="http://schemas.microsoft.com/office/drawing/2014/main" id="{BCE686E0-5CEE-C9D4-F5E1-65DE7336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8D1D-23A0-2242-9FBA-D17417021988}" type="slidenum">
              <a:rPr lang="ru-RU" altLang="he-IL"/>
              <a:pPr/>
              <a:t>10</a:t>
            </a:fld>
            <a:endParaRPr lang="ru-RU" altLang="he-IL" dirty="0"/>
          </a:p>
        </p:txBody>
      </p:sp>
      <p:sp>
        <p:nvSpPr>
          <p:cNvPr id="1006594" name="Text Box 2">
            <a:extLst>
              <a:ext uri="{FF2B5EF4-FFF2-40B4-BE49-F238E27FC236}">
                <a16:creationId xmlns:a16="http://schemas.microsoft.com/office/drawing/2014/main" id="{6A574E75-3E37-A0EC-97D3-6E802C79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703" y="195970"/>
            <a:ext cx="3225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he-IL" sz="3200" dirty="0"/>
              <a:t> </a:t>
            </a:r>
            <a:r>
              <a:rPr lang="he-IL" alt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אלגוריתם גנטי לעגינה</a:t>
            </a:r>
            <a:endParaRPr lang="ru-RU" altLang="he-IL" sz="2800" b="1" dirty="0">
              <a:cs typeface="David" panose="020E0502060401010101" pitchFamily="34" charset="-79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22ABF630-CFB1-E7D3-821B-1F88799ED85D}"/>
              </a:ext>
            </a:extLst>
          </p:cNvPr>
          <p:cNvGrpSpPr/>
          <p:nvPr/>
        </p:nvGrpSpPr>
        <p:grpSpPr>
          <a:xfrm>
            <a:off x="4063293" y="1546972"/>
            <a:ext cx="1439862" cy="1223962"/>
            <a:chOff x="5735638" y="1341438"/>
            <a:chExt cx="1439862" cy="1223962"/>
          </a:xfrm>
        </p:grpSpPr>
        <p:sp>
          <p:nvSpPr>
            <p:cNvPr id="1006597" name="Rectangle 5">
              <a:extLst>
                <a:ext uri="{FF2B5EF4-FFF2-40B4-BE49-F238E27FC236}">
                  <a16:creationId xmlns:a16="http://schemas.microsoft.com/office/drawing/2014/main" id="{64A29203-E66E-4EDC-62D5-54149DF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638" y="1341438"/>
              <a:ext cx="1439862" cy="1223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06598" name="Text Box 6">
              <a:extLst>
                <a:ext uri="{FF2B5EF4-FFF2-40B4-BE49-F238E27FC236}">
                  <a16:creationId xmlns:a16="http://schemas.microsoft.com/office/drawing/2014/main" id="{D12B7695-D7E4-EC4A-CE61-0EB229213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7785" y="1484314"/>
              <a:ext cx="114037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he-IL" sz="2400" dirty="0"/>
                <a:t>Mating </a:t>
              </a:r>
            </a:p>
            <a:p>
              <a:pPr algn="ctr"/>
              <a:r>
                <a:rPr lang="en-US" altLang="he-IL" sz="2400" dirty="0"/>
                <a:t>Pool</a:t>
              </a:r>
              <a:endParaRPr lang="ru-RU" altLang="he-IL" sz="2400" dirty="0"/>
            </a:p>
          </p:txBody>
        </p:sp>
      </p:grpSp>
      <p:sp>
        <p:nvSpPr>
          <p:cNvPr id="1006600" name="Line 8">
            <a:extLst>
              <a:ext uri="{FF2B5EF4-FFF2-40B4-BE49-F238E27FC236}">
                <a16:creationId xmlns:a16="http://schemas.microsoft.com/office/drawing/2014/main" id="{2912F828-7FC5-923E-F958-B63457B5C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8286" y="1656274"/>
            <a:ext cx="1384115" cy="6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6601" name="Line 9">
            <a:extLst>
              <a:ext uri="{FF2B5EF4-FFF2-40B4-BE49-F238E27FC236}">
                <a16:creationId xmlns:a16="http://schemas.microsoft.com/office/drawing/2014/main" id="{F30AD49A-2B98-498A-3836-D4397D3065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78286" y="2298850"/>
            <a:ext cx="1384115" cy="92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6602" name="Line 10">
            <a:extLst>
              <a:ext uri="{FF2B5EF4-FFF2-40B4-BE49-F238E27FC236}">
                <a16:creationId xmlns:a16="http://schemas.microsoft.com/office/drawing/2014/main" id="{DD82FD7C-F125-4DD3-F1F2-C30D9C6DA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3976" y="2770934"/>
            <a:ext cx="1435103" cy="23628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6607" name="Line 15">
            <a:extLst>
              <a:ext uri="{FF2B5EF4-FFF2-40B4-BE49-F238E27FC236}">
                <a16:creationId xmlns:a16="http://schemas.microsoft.com/office/drawing/2014/main" id="{0D689C25-AF65-DDB6-4BDB-BF2E5E0BB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76" y="6308725"/>
            <a:ext cx="556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6614" name="Line 22">
            <a:extLst>
              <a:ext uri="{FF2B5EF4-FFF2-40B4-BE49-F238E27FC236}">
                <a16:creationId xmlns:a16="http://schemas.microsoft.com/office/drawing/2014/main" id="{B0AAB9FD-1A93-5DA0-FE47-88E89D0AB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156" y="2258933"/>
            <a:ext cx="1038002" cy="512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6615" name="Line 23">
            <a:extLst>
              <a:ext uri="{FF2B5EF4-FFF2-40B4-BE49-F238E27FC236}">
                <a16:creationId xmlns:a16="http://schemas.microsoft.com/office/drawing/2014/main" id="{8E20A7B9-11C6-9D57-060F-B2158FCB4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156" y="1656274"/>
            <a:ext cx="519002" cy="6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6618" name="Line 26">
            <a:extLst>
              <a:ext uri="{FF2B5EF4-FFF2-40B4-BE49-F238E27FC236}">
                <a16:creationId xmlns:a16="http://schemas.microsoft.com/office/drawing/2014/main" id="{150A1ADC-421D-9B48-C920-432F41C56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041" y="2770934"/>
            <a:ext cx="1450794" cy="15484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045B5EF-9DA1-0E6F-BCF2-D8B36575A8AA}"/>
              </a:ext>
            </a:extLst>
          </p:cNvPr>
          <p:cNvSpPr txBox="1"/>
          <p:nvPr/>
        </p:nvSpPr>
        <p:spPr>
          <a:xfrm>
            <a:off x="3140771" y="5654308"/>
            <a:ext cx="4077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Elite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– גנים עם אנרגיית הקשר הכי נמוכה מועברים ישירות לדור הבא, ללא שינוי</a:t>
            </a:r>
            <a:endParaRPr lang="en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946D759-2DAF-432D-4F0C-EB361EB04DE2}"/>
              </a:ext>
            </a:extLst>
          </p:cNvPr>
          <p:cNvSpPr txBox="1"/>
          <p:nvPr/>
        </p:nvSpPr>
        <p:spPr>
          <a:xfrm>
            <a:off x="5610652" y="4313828"/>
            <a:ext cx="2400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הגנים עם אנרגיית הקשר הנמוכה ביותר עוברים ישירות לדור הבא</a:t>
            </a:r>
            <a:endParaRPr lang="en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1C21EB06-8C8B-22D6-9E98-08CD20652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509" y="5245522"/>
            <a:ext cx="503129" cy="390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F55D51B-98C6-4853-5F19-746F864AE6B0}"/>
              </a:ext>
            </a:extLst>
          </p:cNvPr>
          <p:cNvSpPr txBox="1"/>
          <p:nvPr/>
        </p:nvSpPr>
        <p:spPr>
          <a:xfrm>
            <a:off x="6022157" y="2487087"/>
            <a:ext cx="1796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חלק מהגנים משנים באופן אקראי – מוטציות</a:t>
            </a:r>
            <a:endParaRPr lang="en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54BF2619-6FB6-A66B-9FC0-744B532FD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9032" y="3232475"/>
            <a:ext cx="1893079" cy="99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C5BECB5-9920-2CA2-A5CB-4F7666C3F130}"/>
              </a:ext>
            </a:extLst>
          </p:cNvPr>
          <p:cNvSpPr txBox="1"/>
          <p:nvPr/>
        </p:nvSpPr>
        <p:spPr>
          <a:xfrm>
            <a:off x="5753923" y="1311791"/>
            <a:ext cx="1796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לחלק מהגנים מצליבים בין גן האב לגן האם</a:t>
            </a:r>
            <a:endParaRPr lang="en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" name="Line 23">
            <a:extLst>
              <a:ext uri="{FF2B5EF4-FFF2-40B4-BE49-F238E27FC236}">
                <a16:creationId xmlns:a16="http://schemas.microsoft.com/office/drawing/2014/main" id="{0CDE7CF8-6BC3-DCF0-E39E-A522C024F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0800" y="1716510"/>
            <a:ext cx="1091080" cy="680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63AC126E-5768-436A-1C3C-CE5444E1E7C7}"/>
              </a:ext>
            </a:extLst>
          </p:cNvPr>
          <p:cNvGrpSpPr/>
          <p:nvPr/>
        </p:nvGrpSpPr>
        <p:grpSpPr>
          <a:xfrm>
            <a:off x="374823" y="1118735"/>
            <a:ext cx="10113791" cy="5334455"/>
            <a:chOff x="374823" y="1118735"/>
            <a:chExt cx="10113791" cy="5334455"/>
          </a:xfrm>
        </p:grpSpPr>
        <p:grpSp>
          <p:nvGrpSpPr>
            <p:cNvPr id="23" name="קבוצה 22">
              <a:extLst>
                <a:ext uri="{FF2B5EF4-FFF2-40B4-BE49-F238E27FC236}">
                  <a16:creationId xmlns:a16="http://schemas.microsoft.com/office/drawing/2014/main" id="{68DBF71A-C080-3AC7-AE39-7667A3F5B009}"/>
                </a:ext>
              </a:extLst>
            </p:cNvPr>
            <p:cNvGrpSpPr/>
            <p:nvPr/>
          </p:nvGrpSpPr>
          <p:grpSpPr>
            <a:xfrm>
              <a:off x="374823" y="1120677"/>
              <a:ext cx="2302571" cy="5332511"/>
              <a:chOff x="374823" y="1120677"/>
              <a:chExt cx="2302571" cy="5332511"/>
            </a:xfrm>
          </p:grpSpPr>
          <p:sp>
            <p:nvSpPr>
              <p:cNvPr id="1006595" name="Rectangle 3">
                <a:extLst>
                  <a:ext uri="{FF2B5EF4-FFF2-40B4-BE49-F238E27FC236}">
                    <a16:creationId xmlns:a16="http://schemas.microsoft.com/office/drawing/2014/main" id="{6A79FC30-EEA9-D2F2-9B01-73F9F8362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23" y="1120677"/>
                <a:ext cx="2302571" cy="53273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06603" name="Text Box 11">
                <a:extLst>
                  <a:ext uri="{FF2B5EF4-FFF2-40B4-BE49-F238E27FC236}">
                    <a16:creationId xmlns:a16="http://schemas.microsoft.com/office/drawing/2014/main" id="{3829E4AF-7CAA-70EC-6131-A29BD6432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989" y="1264850"/>
                <a:ext cx="1664238" cy="4075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 sz="20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Generation N</a:t>
                </a:r>
                <a:endParaRPr lang="ru-RU" altLang="he-IL" sz="2000" b="1" dirty="0">
                  <a:cs typeface="David" panose="020E0502060401010101" pitchFamily="34" charset="-79"/>
                </a:endParaRPr>
              </a:p>
            </p:txBody>
          </p:sp>
          <p:sp>
            <p:nvSpPr>
              <p:cNvPr id="1006604" name="Rectangle 12">
                <a:extLst>
                  <a:ext uri="{FF2B5EF4-FFF2-40B4-BE49-F238E27FC236}">
                    <a16:creationId xmlns:a16="http://schemas.microsoft.com/office/drawing/2014/main" id="{15026487-896A-6C30-B7EC-EE2BFCF09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823" y="6149485"/>
                <a:ext cx="2302571" cy="3037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he-IL"/>
                  <a:t>elite</a:t>
                </a:r>
                <a:endParaRPr lang="ru-RU" altLang="he-IL"/>
              </a:p>
            </p:txBody>
          </p:sp>
        </p:grpSp>
        <p:sp>
          <p:nvSpPr>
            <p:cNvPr id="1006605" name="Rectangle 13">
              <a:extLst>
                <a:ext uri="{FF2B5EF4-FFF2-40B4-BE49-F238E27FC236}">
                  <a16:creationId xmlns:a16="http://schemas.microsoft.com/office/drawing/2014/main" id="{CF9DD06C-BCAC-F931-4250-271B5148D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589" y="1120678"/>
              <a:ext cx="2232025" cy="53325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algn="l" defTabSz="914400" rtl="0" eaLnBrk="1" latinLnBrk="0" hangingPunct="1"/>
              <a:endParaRPr lang="he-IL"/>
            </a:p>
          </p:txBody>
        </p:sp>
        <p:sp>
          <p:nvSpPr>
            <p:cNvPr id="1006611" name="Line 19">
              <a:extLst>
                <a:ext uri="{FF2B5EF4-FFF2-40B4-BE49-F238E27FC236}">
                  <a16:creationId xmlns:a16="http://schemas.microsoft.com/office/drawing/2014/main" id="{EF035BF2-1B26-B44C-0724-B75B92688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6589" y="5013325"/>
              <a:ext cx="22320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06613" name="Line 21">
              <a:extLst>
                <a:ext uri="{FF2B5EF4-FFF2-40B4-BE49-F238E27FC236}">
                  <a16:creationId xmlns:a16="http://schemas.microsoft.com/office/drawing/2014/main" id="{D645CB91-D336-86B4-DB50-8E7485990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6589" y="1120677"/>
              <a:ext cx="223202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06621" name="Text Box 29">
              <a:extLst>
                <a:ext uri="{FF2B5EF4-FFF2-40B4-BE49-F238E27FC236}">
                  <a16:creationId xmlns:a16="http://schemas.microsoft.com/office/drawing/2014/main" id="{76F18C86-FB63-E3E2-0C96-C4A0096E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1886" y="2091327"/>
              <a:ext cx="337015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 dirty="0"/>
                <a:t>C</a:t>
              </a:r>
            </a:p>
            <a:p>
              <a:r>
                <a:rPr lang="en-US" altLang="he-IL" dirty="0"/>
                <a:t>R</a:t>
              </a:r>
            </a:p>
            <a:p>
              <a:r>
                <a:rPr lang="en-US" altLang="he-IL" dirty="0"/>
                <a:t>O</a:t>
              </a:r>
            </a:p>
            <a:p>
              <a:r>
                <a:rPr lang="en-US" altLang="he-IL" dirty="0"/>
                <a:t>S</a:t>
              </a:r>
            </a:p>
            <a:p>
              <a:r>
                <a:rPr lang="en-US" altLang="he-IL" dirty="0"/>
                <a:t>S</a:t>
              </a:r>
            </a:p>
            <a:p>
              <a:r>
                <a:rPr lang="en-US" altLang="he-IL" dirty="0"/>
                <a:t>O</a:t>
              </a:r>
            </a:p>
            <a:p>
              <a:r>
                <a:rPr lang="en-US" altLang="he-IL" dirty="0"/>
                <a:t>V</a:t>
              </a:r>
            </a:p>
            <a:p>
              <a:r>
                <a:rPr lang="en-US" altLang="he-IL" dirty="0"/>
                <a:t>E</a:t>
              </a:r>
            </a:p>
            <a:p>
              <a:r>
                <a:rPr lang="en-US" altLang="he-IL" dirty="0"/>
                <a:t>R</a:t>
              </a:r>
            </a:p>
            <a:p>
              <a:endParaRPr lang="ru-RU" altLang="he-IL" dirty="0"/>
            </a:p>
          </p:txBody>
        </p:sp>
        <p:sp>
          <p:nvSpPr>
            <p:cNvPr id="1006606" name="Rectangle 14">
              <a:extLst>
                <a:ext uri="{FF2B5EF4-FFF2-40B4-BE49-F238E27FC236}">
                  <a16:creationId xmlns:a16="http://schemas.microsoft.com/office/drawing/2014/main" id="{0CF698C8-B97D-A846-B623-87DF4E4EC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589" y="6150692"/>
              <a:ext cx="2232025" cy="3024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he-IL"/>
                <a:t>elite</a:t>
              </a:r>
              <a:endParaRPr lang="ru-RU" altLang="he-IL"/>
            </a:p>
          </p:txBody>
        </p:sp>
        <p:sp>
          <p:nvSpPr>
            <p:cNvPr id="1006609" name="Rectangle 17">
              <a:extLst>
                <a:ext uri="{FF2B5EF4-FFF2-40B4-BE49-F238E27FC236}">
                  <a16:creationId xmlns:a16="http://schemas.microsoft.com/office/drawing/2014/main" id="{7AEF39EE-273F-CA81-5DBF-41C47FAA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3877" y="1118735"/>
              <a:ext cx="1044737" cy="3871439"/>
            </a:xfrm>
            <a:prstGeom prst="rect">
              <a:avLst/>
            </a:prstGeom>
            <a:solidFill>
              <a:srgbClr val="00FF00">
                <a:alpha val="24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ru-RU" altLang="he-IL" dirty="0"/>
            </a:p>
          </p:txBody>
        </p:sp>
        <p:sp>
          <p:nvSpPr>
            <p:cNvPr id="1006610" name="Rectangle 18">
              <a:extLst>
                <a:ext uri="{FF2B5EF4-FFF2-40B4-BE49-F238E27FC236}">
                  <a16:creationId xmlns:a16="http://schemas.microsoft.com/office/drawing/2014/main" id="{E0E7988B-915C-980A-57F0-0492C889F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4443" y="1118735"/>
              <a:ext cx="1187287" cy="3871440"/>
            </a:xfrm>
            <a:prstGeom prst="rect">
              <a:avLst/>
            </a:prstGeom>
            <a:solidFill>
              <a:srgbClr val="0000FF">
                <a:alpha val="3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he-IL" altLang="he-IL"/>
            </a:p>
          </p:txBody>
        </p:sp>
        <p:sp>
          <p:nvSpPr>
            <p:cNvPr id="1006612" name="Line 20">
              <a:extLst>
                <a:ext uri="{FF2B5EF4-FFF2-40B4-BE49-F238E27FC236}">
                  <a16:creationId xmlns:a16="http://schemas.microsoft.com/office/drawing/2014/main" id="{CE4ECF86-471A-3A8C-3A3D-413C050A8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6588" y="1120677"/>
              <a:ext cx="0" cy="53325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1006622" name="Text Box 30">
              <a:extLst>
                <a:ext uri="{FF2B5EF4-FFF2-40B4-BE49-F238E27FC236}">
                  <a16:creationId xmlns:a16="http://schemas.microsoft.com/office/drawing/2014/main" id="{F1D862A0-9BC9-93B7-4F66-0359EFF1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4663" y="1259476"/>
              <a:ext cx="21932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 sz="2000" b="1" dirty="0">
                  <a:latin typeface="David" panose="020E0502060401010101" pitchFamily="34" charset="-79"/>
                  <a:cs typeface="David" panose="020E0502060401010101" pitchFamily="34" charset="-79"/>
                </a:rPr>
                <a:t>Generation NEXT</a:t>
              </a:r>
              <a:endParaRPr lang="ru-RU" altLang="he-IL" sz="2000" b="1" dirty="0">
                <a:cs typeface="David" panose="020E0502060401010101" pitchFamily="34" charset="-79"/>
              </a:endParaRP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1E65EF91-A75D-1D5F-BA06-CFA4411FB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9043" y="2127853"/>
              <a:ext cx="278997" cy="2862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dirty="0"/>
                <a:t>MUTATIONS</a:t>
              </a:r>
            </a:p>
            <a:p>
              <a:endParaRPr lang="ru-RU" altLang="he-IL" dirty="0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0EB03A42-74C7-AFB2-60D9-A33BA841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8734" y="4990173"/>
              <a:ext cx="2232025" cy="1159311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1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e-IL" altLang="he-IL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1E3A31B-4D5C-30BB-FDF3-656611FD55EF}"/>
              </a:ext>
            </a:extLst>
          </p:cNvPr>
          <p:cNvSpPr txBox="1"/>
          <p:nvPr/>
        </p:nvSpPr>
        <p:spPr>
          <a:xfrm>
            <a:off x="2171358" y="199720"/>
            <a:ext cx="1957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אל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Mating Pool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עוברים רק חלק מהגנים, באופן אקראי</a:t>
            </a:r>
            <a:endParaRPr lang="en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מציין מיקום תוכן 9">
            <a:extLst>
              <a:ext uri="{FF2B5EF4-FFF2-40B4-BE49-F238E27FC236}">
                <a16:creationId xmlns:a16="http://schemas.microsoft.com/office/drawing/2014/main" id="{37C8E9F4-2464-A5C4-35E6-DDDEACEC8633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59361979"/>
              </p:ext>
            </p:extLst>
          </p:nvPr>
        </p:nvGraphicFramePr>
        <p:xfrm>
          <a:off x="1019504" y="533102"/>
          <a:ext cx="9848194" cy="632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6086" name="Text Box 3">
            <a:extLst>
              <a:ext uri="{FF2B5EF4-FFF2-40B4-BE49-F238E27FC236}">
                <a16:creationId xmlns:a16="http://schemas.microsoft.com/office/drawing/2014/main" id="{81CF205A-352C-B9CF-F9F0-C16AFB47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305" y="3510885"/>
            <a:ext cx="3134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en-US" sz="1800" dirty="0">
                <a:solidFill>
                  <a:srgbClr val="0066FF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בכחול – מיקום ותנוחה לפי מדידות</a:t>
            </a:r>
            <a:endParaRPr lang="ru-RU" altLang="en-US" sz="1800" dirty="0">
              <a:solidFill>
                <a:srgbClr val="0066FF"/>
              </a:solidFill>
              <a:cs typeface="David" panose="020E0502060401010101" pitchFamily="34" charset="-79"/>
            </a:endParaRPr>
          </a:p>
        </p:txBody>
      </p:sp>
      <p:sp>
        <p:nvSpPr>
          <p:cNvPr id="46087" name="Text Box 4">
            <a:extLst>
              <a:ext uri="{FF2B5EF4-FFF2-40B4-BE49-F238E27FC236}">
                <a16:creationId xmlns:a16="http://schemas.microsoft.com/office/drawing/2014/main" id="{35270D9A-CD02-4637-59BB-47C6212A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17" y="3965608"/>
            <a:ext cx="4435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en-US" sz="1800" dirty="0">
                <a:solidFill>
                  <a:srgbClr val="FF33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אדום – מיקום ותנוחה לפי תוצאות תוכנית העגינה</a:t>
            </a:r>
            <a:endParaRPr lang="ru-RU" altLang="en-US" sz="1800" dirty="0">
              <a:solidFill>
                <a:srgbClr val="FF3300"/>
              </a:solidFill>
              <a:cs typeface="David" panose="020E0502060401010101" pitchFamily="34" charset="-79"/>
            </a:endParaRPr>
          </a:p>
        </p:txBody>
      </p:sp>
      <p:sp>
        <p:nvSpPr>
          <p:cNvPr id="46088" name="Text Box 5">
            <a:extLst>
              <a:ext uri="{FF2B5EF4-FFF2-40B4-BE49-F238E27FC236}">
                <a16:creationId xmlns:a16="http://schemas.microsoft.com/office/drawing/2014/main" id="{79873FE9-39D0-589A-E88B-4AD23784A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31" y="447711"/>
            <a:ext cx="5824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תוצאות תכנית העגינה ביחס למדידות מאתר </a:t>
            </a:r>
            <a:r>
              <a:rPr lang="en-US" alt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PDB</a:t>
            </a:r>
            <a:endParaRPr lang="ru-RU" altLang="en-US" sz="2400" b="1" dirty="0">
              <a:cs typeface="David" panose="020E0502060401010101" pitchFamily="34" charset="-79"/>
            </a:endParaRPr>
          </a:p>
        </p:txBody>
      </p:sp>
      <p:sp>
        <p:nvSpPr>
          <p:cNvPr id="46089" name="Text Box 6">
            <a:extLst>
              <a:ext uri="{FF2B5EF4-FFF2-40B4-BE49-F238E27FC236}">
                <a16:creationId xmlns:a16="http://schemas.microsoft.com/office/drawing/2014/main" id="{7D045FBA-1298-B3D9-4822-19EA7E3E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23" y="266924"/>
            <a:ext cx="1554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David" panose="020E0502060401010101" pitchFamily="34" charset="-79"/>
                <a:cs typeface="David" panose="020E0502060401010101" pitchFamily="34" charset="-79"/>
              </a:rPr>
              <a:t>RMSD:1.6Å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909DB2E-880E-6159-2195-421C5E658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639878"/>
            <a:ext cx="2789985" cy="581247"/>
          </a:xfrm>
          <a:prstGeom prst="rect">
            <a:avLst/>
          </a:prstGeom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AFD36A66-B2FB-F4FA-62D9-91A1FCF7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381" y="71436"/>
            <a:ext cx="16065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he-IL" alt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חלבון 1</a:t>
            </a:r>
            <a:r>
              <a:rPr lang="en-US" alt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A</a:t>
            </a:r>
            <a:r>
              <a:rPr lang="he-IL" alt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4</a:t>
            </a:r>
            <a:r>
              <a:rPr lang="en-US" alt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Q</a:t>
            </a:r>
            <a:endParaRPr lang="ru-RU" altLang="en-US" sz="2400" b="1" dirty="0"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EF7894B-377F-A897-0D4B-D67EFA79D32E}"/>
                  </a:ext>
                </a:extLst>
              </p:cNvPr>
              <p:cNvSpPr txBox="1"/>
              <p:nvPr/>
            </p:nvSpPr>
            <p:spPr>
              <a:xfrm>
                <a:off x="-6389" y="648265"/>
                <a:ext cx="1976674" cy="40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חישוב השגיאה:</a:t>
                </a:r>
              </a:p>
              <a:p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נבחר זוג אטומים מקבילים בתוצאות </a:t>
                </a:r>
                <a:r>
                  <a:rPr lang="he-IL" dirty="0" err="1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התכנית</a:t>
                </a:r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ובמדידת האתר, ונפעיל עליה חישוב שגיאה נומרי על ידי מינימום ריבועי (</a:t>
                </a:r>
                <a:r>
                  <a:rPr lang="en-US" b="1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oot </a:t>
                </a:r>
                <a:r>
                  <a:rPr lang="en-US" b="1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ean </a:t>
                </a:r>
                <a:r>
                  <a:rPr lang="en-US" b="1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quare </a:t>
                </a:r>
                <a:r>
                  <a:rPr lang="en-US" b="1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eviation</a:t>
                </a:r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).</a:t>
                </a:r>
              </a:p>
              <a:p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במקרה שלנו ניתן לראות שהפער הוא קטן מאוד 1.6 </a:t>
                </a:r>
                <a:r>
                  <a:rPr lang="en-US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Angstrom</a:t>
                </a:r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(שהוא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sSupPr>
                      <m:e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10</m:t>
                        </m:r>
                      </m:e>
                      <m:sup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−</m:t>
                        </m:r>
                        <m:r>
                          <a:rPr 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  <m:t>10</m:t>
                        </m:r>
                      </m:sup>
                    </m:sSup>
                    <m:r>
                      <a:rPr 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 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  <a:latin typeface="David" panose="020E0502060401010101" pitchFamily="34" charset="-79"/>
                    <a:cs typeface="David" panose="020E0502060401010101" pitchFamily="34" charset="-79"/>
                  </a:rPr>
                  <a:t> מטר)</a:t>
                </a:r>
                <a:endParaRPr lang="en-IL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5EF7894B-377F-A897-0D4B-D67EFA79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89" y="648265"/>
                <a:ext cx="1976674" cy="4037131"/>
              </a:xfrm>
              <a:prstGeom prst="rect">
                <a:avLst/>
              </a:prstGeom>
              <a:blipFill>
                <a:blip r:embed="rId9"/>
                <a:stretch>
                  <a:fillRect l="-1235" t="-754" r="-27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F8FF911E-8961-47E5-E7CA-4214A9064321}"/>
              </a:ext>
            </a:extLst>
          </p:cNvPr>
          <p:cNvSpPr txBox="1"/>
          <p:nvPr/>
        </p:nvSpPr>
        <p:spPr>
          <a:xfrm>
            <a:off x="262758" y="472966"/>
            <a:ext cx="9659007" cy="548503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3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מסקנות: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he-IL" sz="27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מהתוצאות של הריצה של תכנית עגינה, ניתן לראות שמיקום </a:t>
            </a:r>
            <a:r>
              <a:rPr lang="he-IL" sz="27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 של הניסוי תואם כמעט לגמרי את מיקום </a:t>
            </a:r>
            <a:r>
              <a:rPr lang="he-IL" sz="27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 של </a:t>
            </a:r>
            <a:r>
              <a:rPr lang="he-IL" sz="2700" dirty="0" err="1">
                <a:latin typeface="David" panose="020E0502060401010101" pitchFamily="34" charset="-79"/>
                <a:cs typeface="David" panose="020E0502060401010101" pitchFamily="34" charset="-79"/>
              </a:rPr>
              <a:t>התכנית</a:t>
            </a: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. כפי שהמחשנו בתמונה </a:t>
            </a:r>
            <a:r>
              <a:rPr lang="he-IL" sz="27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הליגנדים</a:t>
            </a: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 דומים הן בצורה והן במיקום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כמו כן ראינו שלפי החישוב הנומרי במינימום ריבועי (</a:t>
            </a:r>
            <a:r>
              <a:rPr lang="he-IL" sz="2700" b="1" dirty="0" err="1">
                <a:latin typeface="David" panose="020E0502060401010101" pitchFamily="34" charset="-79"/>
                <a:cs typeface="David" panose="020E0502060401010101" pitchFamily="34" charset="-79"/>
              </a:rPr>
              <a:t>Root</a:t>
            </a:r>
            <a:r>
              <a:rPr lang="he-IL" sz="27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700" b="1" dirty="0" err="1">
                <a:latin typeface="David" panose="020E0502060401010101" pitchFamily="34" charset="-79"/>
                <a:cs typeface="David" panose="020E0502060401010101" pitchFamily="34" charset="-79"/>
              </a:rPr>
              <a:t>Mean</a:t>
            </a:r>
            <a:r>
              <a:rPr lang="he-IL" sz="27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700" b="1" dirty="0" err="1">
                <a:latin typeface="David" panose="020E0502060401010101" pitchFamily="34" charset="-79"/>
                <a:cs typeface="David" panose="020E0502060401010101" pitchFamily="34" charset="-79"/>
              </a:rPr>
              <a:t>Square</a:t>
            </a:r>
            <a:r>
              <a:rPr lang="he-IL" sz="27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700" b="1" dirty="0" err="1">
                <a:latin typeface="David" panose="020E0502060401010101" pitchFamily="34" charset="-79"/>
                <a:cs typeface="David" panose="020E0502060401010101" pitchFamily="34" charset="-79"/>
              </a:rPr>
              <a:t>Distance</a:t>
            </a: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) השגיאה קטנה מאוד (1.6A)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ממקרה זה ניתן להסיק באופן כללי, כי אלגוריתם עגינה עושה עבודה טובה ומאוד מדויקת במציאת מיקום ותנוחת </a:t>
            </a:r>
            <a:r>
              <a:rPr lang="he-IL" sz="27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sz="2700" dirty="0">
                <a:latin typeface="David" panose="020E0502060401010101" pitchFamily="34" charset="-79"/>
                <a:cs typeface="David" panose="020E0502060401010101" pitchFamily="34" charset="-79"/>
              </a:rPr>
              <a:t> במרכז הפעיל של החלבון. ולכן, תוכנה זו היא תחלופה מצוינת לפיתוח תרופות, שכן היא מהירה, יעילה וזולה הרבה יותר מאשר הבדיקות והמדידות שעושים במעבדה</a:t>
            </a:r>
          </a:p>
        </p:txBody>
      </p:sp>
    </p:spTree>
    <p:extLst>
      <p:ext uri="{BB962C8B-B14F-4D97-AF65-F5344CB8AC3E}">
        <p14:creationId xmlns:p14="http://schemas.microsoft.com/office/powerpoint/2010/main" val="393850322"/>
      </p:ext>
    </p:extLst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99FC55-CBC9-7E84-A5D3-31C668E6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469" y="285148"/>
            <a:ext cx="10972800" cy="1143000"/>
          </a:xfrm>
        </p:spPr>
        <p:txBody>
          <a:bodyPr anchor="ctr">
            <a:normAutofit/>
          </a:bodyPr>
          <a:lstStyle/>
          <a:p>
            <a:pPr algn="r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סקירה ספרותית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89B1A4-1FD5-B97D-947E-3E31696C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58510" y="1715815"/>
            <a:ext cx="5384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" sz="1500" b="1" u="sng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Application of the Docking Program SOL for CSAR Benchmark</a:t>
            </a:r>
            <a:r>
              <a:rPr lang="en" sz="15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r>
              <a:rPr lang="en-US" sz="15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Research Computer Center, Moscow State University, 2013 Aug 26; 53(8): 1946-56. </a:t>
            </a:r>
            <a:r>
              <a:rPr lang="en-US" sz="1500" dirty="0" err="1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Epub</a:t>
            </a:r>
            <a:r>
              <a:rPr lang="en-US" sz="15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2013 Jul 24. Alexey V Sulimov  1 , Danil C </a:t>
            </a:r>
            <a:r>
              <a:rPr lang="en-US" sz="1500" dirty="0" err="1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Kutov</a:t>
            </a:r>
            <a:r>
              <a:rPr lang="en-US" sz="15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 Igor V </a:t>
            </a:r>
            <a:r>
              <a:rPr lang="en-US" sz="1500" dirty="0" err="1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Oferkin</a:t>
            </a:r>
            <a:r>
              <a:rPr lang="en-US" sz="15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 Ekaterina V </a:t>
            </a:r>
            <a:r>
              <a:rPr lang="en-US" sz="1500" dirty="0" err="1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Katkova</a:t>
            </a:r>
            <a:r>
              <a:rPr lang="en-US" sz="15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 Vladimir B Sulimov. https://pubmed.ncbi.nlm.nih.gov/23829357/ </a:t>
            </a:r>
          </a:p>
          <a:p>
            <a:pPr>
              <a:lnSpc>
                <a:spcPct val="90000"/>
              </a:lnSpc>
            </a:pPr>
            <a:r>
              <a:rPr lang="en-US" sz="1500" b="1" u="sng" dirty="0">
                <a:latin typeface="David" panose="020E0502060401010101" pitchFamily="34" charset="-79"/>
                <a:cs typeface="David" panose="020E0502060401010101" pitchFamily="34" charset="-79"/>
              </a:rPr>
              <a:t>Role of Molecular Dynamics and Related Methods in Drug Discovery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. Department of Pharmacy and Biotechnology, University of Bologna. December 24, 2023. </a:t>
            </a:r>
            <a:r>
              <a:rPr lang="it-IT" sz="1500" dirty="0">
                <a:latin typeface="David" panose="020E0502060401010101" pitchFamily="34" charset="-79"/>
                <a:cs typeface="David" panose="020E0502060401010101" pitchFamily="34" charset="-79"/>
              </a:rPr>
              <a:t>Marco De Vivo,Matteo Masetti ,Giovanni Bottegoni and Andrea Cavalli. 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https://pubs.acs.org/page/policy/sharingguidelines</a:t>
            </a:r>
            <a:endParaRPr lang="en-US" sz="15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90000"/>
              </a:lnSpc>
            </a:pPr>
            <a:r>
              <a:rPr lang="en-US" sz="1500" b="1" u="sng" dirty="0">
                <a:latin typeface="David" panose="020E0502060401010101" pitchFamily="34" charset="-79"/>
                <a:cs typeface="David" panose="020E0502060401010101" pitchFamily="34" charset="-79"/>
              </a:rPr>
              <a:t>Molecules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. 2022 Jul; 27(13): 4169.Published online 2022 Jun 29</a:t>
            </a:r>
            <a:r>
              <a:rPr lang="he-IL" sz="1500" dirty="0"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Md Rifat Hasan, Ahad Amer Alsaiari,3 Burhan Zain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Fakhurji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, Mohammad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Habibur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Rahman Molla,5 Amer H. Asseri, Md Afsar Ahmed Sumon,8 Moon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Nyeo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Park,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Foysal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Ahammad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, and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Bonglee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Kim, Francisco Torrens, Academic Editor,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Fengxu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Wu, Academic Editor,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Ruoxu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Gu, Academic Editor, and </a:t>
            </a:r>
            <a:r>
              <a:rPr lang="en-US" sz="1500" dirty="0" err="1">
                <a:latin typeface="David" panose="020E0502060401010101" pitchFamily="34" charset="-79"/>
                <a:cs typeface="David" panose="020E0502060401010101" pitchFamily="34" charset="-79"/>
              </a:rPr>
              <a:t>Zunnan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</a:rPr>
              <a:t> Huang, Academic Editor </a:t>
            </a:r>
            <a:r>
              <a:rPr lang="en-US" sz="1500" dirty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www.ncbi.nlm.nih.gov/pmc/articles/PMC9268380/</a:t>
            </a:r>
            <a:endParaRPr lang="he-IL" sz="15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7378487"/>
      </p:ext>
    </p:extLst>
  </p:cSld>
  <p:clrMapOvr>
    <a:masterClrMapping/>
  </p:clrMapOvr>
  <p:transition spd="med"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D2DD4BF-6518-FB20-9308-8B7394B4924F}"/>
              </a:ext>
            </a:extLst>
          </p:cNvPr>
          <p:cNvSpPr txBox="1"/>
          <p:nvPr/>
        </p:nvSpPr>
        <p:spPr>
          <a:xfrm>
            <a:off x="1124607" y="1051033"/>
            <a:ext cx="8471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תודה רבה על ההקשבה</a:t>
            </a:r>
          </a:p>
          <a:p>
            <a:pPr algn="ctr"/>
            <a:endParaRPr lang="he-IL" sz="4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שאלות</a:t>
            </a:r>
          </a:p>
          <a:p>
            <a:pPr algn="ctr"/>
            <a:endParaRPr lang="he-IL" sz="4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4000" dirty="0" err="1">
                <a:latin typeface="David" panose="020E0502060401010101" pitchFamily="34" charset="-79"/>
                <a:cs typeface="David" panose="020E0502060401010101" pitchFamily="34" charset="-79"/>
              </a:rPr>
              <a:t>שילת</a:t>
            </a:r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 וייצמן 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Shilat359@gmail.com</a:t>
            </a:r>
            <a:endParaRPr lang="he-IL" sz="4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שחר טרביץ </a:t>
            </a:r>
            <a:r>
              <a:rPr lang="en-US" sz="4000" dirty="0">
                <a:latin typeface="David" panose="020E0502060401010101" pitchFamily="34" charset="-79"/>
                <a:cs typeface="David" panose="020E0502060401010101" pitchFamily="34" charset="-79"/>
              </a:rPr>
              <a:t>Shachartrebich@gmail.com</a:t>
            </a:r>
            <a:endParaRPr lang="en-IL"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7" name="תמונה 6" descr="תמונה שמכילה ענן, בחוץ, טבע, מים&#10;&#10;התיאור נוצר באופן אוטומטי">
            <a:extLst>
              <a:ext uri="{FF2B5EF4-FFF2-40B4-BE49-F238E27FC236}">
                <a16:creationId xmlns:a16="http://schemas.microsoft.com/office/drawing/2014/main" id="{E2D103FA-07C8-991B-EEBB-D4A668F3E4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77310" y="-325816"/>
            <a:ext cx="8565931" cy="75359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52590189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9CD21D-70F6-BAE1-0104-B90953B7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424" y="300041"/>
            <a:ext cx="3822189" cy="1899912"/>
          </a:xfrm>
        </p:spPr>
        <p:txBody>
          <a:bodyPr>
            <a:normAutofit/>
          </a:bodyPr>
          <a:lstStyle/>
          <a:p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רקע תיאורטי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A6D487-B430-5CE7-478F-8F0D3D836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784" y="19770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מולקולה – אוסף של אטומים המחוברים בקשר כימי חזק.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קשר </a:t>
            </a:r>
            <a:r>
              <a:rPr lang="he-IL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קוולנטי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– שיתוף אלקטרוני ערכיות של שני אטומים, כך שנוצר אזור עם מטען שלילי שעל ידו נקשרים האטומים.</a:t>
            </a:r>
          </a:p>
          <a:p>
            <a:pPr marL="0" indent="0"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אלקטרוני ערכיות – אלקטרונים הנמצאים ברמת האנרגיה האחרונה של האטום. </a:t>
            </a:r>
          </a:p>
          <a:p>
            <a:pPr marL="0" indent="0">
              <a:buNone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MMFF94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– מודל לחיזוי תכונות כימיות ופיזיקליות של מולקולות.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92600FA-43F3-AA2A-6BA3-1B1982A0B1E6}"/>
              </a:ext>
            </a:extLst>
          </p:cNvPr>
          <p:cNvSpPr txBox="1">
            <a:spLocks/>
          </p:cNvSpPr>
          <p:nvPr/>
        </p:nvSpPr>
        <p:spPr>
          <a:xfrm>
            <a:off x="6096000" y="19770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התוכנית מתמקדת בשימוש בכלי מידול מולקולרי, במיוחד על ידי תוכנית עגינה,</a:t>
            </a:r>
            <a:r>
              <a:rPr lang="en" sz="2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לפיתוח תרופות על בסיס אנרגיה.</a:t>
            </a:r>
            <a:r>
              <a:rPr lang="en" sz="2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בתכנית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אנו נבדוק את האנרגיה של </a:t>
            </a:r>
            <a:r>
              <a:rPr lang="he-IL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ונחפש את האנרגיה הנמוכה ביותר, כדי שהקשר בין </a:t>
            </a:r>
            <a:r>
              <a:rPr lang="he-IL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למרכז הפעיל של החלבון יהיה חזק. כמו כן, יש למצוא את התנוחה של </a:t>
            </a:r>
            <a:r>
              <a:rPr lang="he-IL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, כדי שיוכל להתיישב באופן מיטבי במרכז הפעיל של החלבון.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D54057A-185D-3282-6C67-E7E99D555E35}"/>
              </a:ext>
            </a:extLst>
          </p:cNvPr>
          <p:cNvSpPr txBox="1">
            <a:spLocks/>
          </p:cNvSpPr>
          <p:nvPr/>
        </p:nvSpPr>
        <p:spPr>
          <a:xfrm>
            <a:off x="1302830" y="300041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מושגים</a:t>
            </a:r>
          </a:p>
        </p:txBody>
      </p:sp>
    </p:spTree>
    <p:extLst>
      <p:ext uri="{BB962C8B-B14F-4D97-AF65-F5344CB8AC3E}">
        <p14:creationId xmlns:p14="http://schemas.microsoft.com/office/powerpoint/2010/main" val="2660582145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59C46B-4465-01DA-32A0-AC93B109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069" y="442804"/>
            <a:ext cx="10972800" cy="1143000"/>
          </a:xfrm>
        </p:spPr>
        <p:txBody>
          <a:bodyPr anchor="ctr">
            <a:normAutofit/>
          </a:bodyPr>
          <a:lstStyle/>
          <a:p>
            <a:r>
              <a:rPr lang="he-IL" dirty="0"/>
              <a:t>מטרת </a:t>
            </a:r>
            <a:r>
              <a:rPr lang="he-IL" dirty="0" err="1"/>
              <a:t>הפרוייקט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BDC1CA-038E-B790-9CEE-1720CD47B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3173" y="1866955"/>
            <a:ext cx="43337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התוכנית תמצא את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בעל האנרגית הקשר הנמוכה ביותר של החלבון ואת התנוחה שבה תוכל להשפיע בצורה המיטבית על מרכז הפעיל של החלבון. 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עיצוב או חידוש של תרופות בעזרת המחשב, במטרה לייעל את התהליך ולהוזיל אותו.</a:t>
            </a:r>
          </a:p>
        </p:txBody>
      </p:sp>
      <p:pic>
        <p:nvPicPr>
          <p:cNvPr id="18" name="Picture 4" descr="צילום תקריב של חפיסות כדורים שלא נפתחו">
            <a:extLst>
              <a:ext uri="{FF2B5EF4-FFF2-40B4-BE49-F238E27FC236}">
                <a16:creationId xmlns:a16="http://schemas.microsoft.com/office/drawing/2014/main" id="{E08157EC-7D4E-2350-9091-63B33DCD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3" r="7861"/>
          <a:stretch/>
        </p:blipFill>
        <p:spPr>
          <a:xfrm>
            <a:off x="294289" y="274638"/>
            <a:ext cx="538480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7894212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667F63C-DC40-0D64-DF7C-6812A4A9D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79475" y="92061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US" b="1" u="sng" dirty="0" err="1">
                <a:latin typeface="David" panose="020E0502060401010101" pitchFamily="34" charset="-79"/>
                <a:cs typeface="David" panose="020E0502060401010101" pitchFamily="34" charset="-79"/>
              </a:rPr>
              <a:t>פעולת</a:t>
            </a:r>
            <a:r>
              <a:rPr lang="en-US" altLang="en-US" b="1" u="sng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altLang="en-US" b="1" u="sng" dirty="0" err="1">
                <a:latin typeface="David" panose="020E0502060401010101" pitchFamily="34" charset="-79"/>
                <a:cs typeface="David" panose="020E0502060401010101" pitchFamily="34" charset="-79"/>
              </a:rPr>
              <a:t>התרופה</a:t>
            </a:r>
            <a:endParaRPr lang="en-US" altLang="en-US" b="1" i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B11E91-C7C7-B518-D956-5A2507656E5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-318585" y="1756700"/>
            <a:ext cx="53848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US" altLang="en-US" b="1" dirty="0" err="1">
                <a:latin typeface="David" panose="020E0502060401010101" pitchFamily="34" charset="-79"/>
                <a:cs typeface="David" panose="020E0502060401010101" pitchFamily="34" charset="-79"/>
              </a:rPr>
              <a:t>מחלה</a:t>
            </a:r>
            <a:endParaRPr lang="en-US" alt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801EAC3-9A09-2BA3-20A3-2692A5EFC66D}"/>
              </a:ext>
            </a:extLst>
          </p:cNvPr>
          <p:cNvGrpSpPr/>
          <p:nvPr/>
        </p:nvGrpSpPr>
        <p:grpSpPr>
          <a:xfrm>
            <a:off x="2193890" y="2650330"/>
            <a:ext cx="6918491" cy="2425709"/>
            <a:chOff x="3575843" y="1600200"/>
            <a:chExt cx="6918491" cy="4724400"/>
          </a:xfrm>
        </p:grpSpPr>
        <p:sp>
          <p:nvSpPr>
            <p:cNvPr id="8196" name="Line 4">
              <a:extLst>
                <a:ext uri="{FF2B5EF4-FFF2-40B4-BE49-F238E27FC236}">
                  <a16:creationId xmlns:a16="http://schemas.microsoft.com/office/drawing/2014/main" id="{C84C6E1B-365E-CDFC-0A16-17ACA7D58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1600200"/>
              <a:ext cx="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197" name="Text Box 5">
              <a:extLst>
                <a:ext uri="{FF2B5EF4-FFF2-40B4-BE49-F238E27FC236}">
                  <a16:creationId xmlns:a16="http://schemas.microsoft.com/office/drawing/2014/main" id="{96B23E08-80F3-5184-583C-3795B3A9B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795840"/>
              <a:ext cx="2667000" cy="669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1635" b="1" kern="12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חסימת אתר הפעיל</a:t>
              </a:r>
              <a:endParaRPr lang="ru-RU" altLang="en-US" b="1" dirty="0">
                <a:solidFill>
                  <a:srgbClr val="FF0000"/>
                </a:solidFill>
                <a:cs typeface="David" panose="020E0502060401010101" pitchFamily="34" charset="-79"/>
              </a:endParaRPr>
            </a:p>
          </p:txBody>
        </p:sp>
        <p:sp>
          <p:nvSpPr>
            <p:cNvPr id="8198" name="Text Box 6">
              <a:extLst>
                <a:ext uri="{FF2B5EF4-FFF2-40B4-BE49-F238E27FC236}">
                  <a16:creationId xmlns:a16="http://schemas.microsoft.com/office/drawing/2014/main" id="{6236675A-FE81-3BFB-D4E2-C4B99153A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864" y="2252664"/>
              <a:ext cx="1489075" cy="608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1431" b="1" kern="1200" dirty="0">
                  <a:solidFill>
                    <a:srgbClr val="008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חלבון</a:t>
              </a:r>
              <a:endParaRPr lang="ru-RU" altLang="en-US" sz="2800" b="1" dirty="0">
                <a:solidFill>
                  <a:srgbClr val="008000"/>
                </a:solidFill>
                <a:cs typeface="David" panose="020E0502060401010101" pitchFamily="34" charset="-79"/>
              </a:endParaRPr>
            </a:p>
          </p:txBody>
        </p:sp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D34CC5FD-6F43-8584-C2F0-11BF2411D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843" y="3171199"/>
              <a:ext cx="4735513" cy="608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1431" b="1" kern="1200" dirty="0">
                  <a:solidFill>
                    <a:srgbClr val="0000FF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אתר פעיל של חלבון</a:t>
              </a:r>
              <a:endParaRPr lang="ru-RU" altLang="en-US" sz="2800" b="1" dirty="0">
                <a:solidFill>
                  <a:srgbClr val="0000FF"/>
                </a:solidFill>
                <a:cs typeface="David" panose="020E0502060401010101" pitchFamily="34" charset="-79"/>
              </a:endParaRPr>
            </a:p>
          </p:txBody>
        </p:sp>
        <p:sp>
          <p:nvSpPr>
            <p:cNvPr id="8200" name="Line 8">
              <a:extLst>
                <a:ext uri="{FF2B5EF4-FFF2-40B4-BE49-F238E27FC236}">
                  <a16:creationId xmlns:a16="http://schemas.microsoft.com/office/drawing/2014/main" id="{1E99AC86-020E-69D1-4FAE-57110A6F2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657600"/>
              <a:ext cx="0" cy="60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F1EBEA13-DDBA-A623-8CBC-03F69519A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2743200"/>
              <a:ext cx="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8202" name="Text Box 10">
              <a:extLst>
                <a:ext uri="{FF2B5EF4-FFF2-40B4-BE49-F238E27FC236}">
                  <a16:creationId xmlns:a16="http://schemas.microsoft.com/office/drawing/2014/main" id="{8B873340-795B-18A2-06FA-99C08ABF8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3206" y="1792288"/>
              <a:ext cx="880369" cy="547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1226" b="1" i="1" u="sng" kern="1200" dirty="0">
                  <a:solidFill>
                    <a:srgbClr val="008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חלבון אנושי</a:t>
              </a:r>
              <a:endParaRPr lang="ru-RU" altLang="en-US" sz="2400" b="1" i="1" u="sng" dirty="0">
                <a:solidFill>
                  <a:srgbClr val="008000"/>
                </a:solidFill>
                <a:cs typeface="David" panose="020E0502060401010101" pitchFamily="34" charset="-79"/>
              </a:endParaRPr>
            </a:p>
          </p:txBody>
        </p:sp>
        <p:sp>
          <p:nvSpPr>
            <p:cNvPr id="8203" name="Text Box 11">
              <a:extLst>
                <a:ext uri="{FF2B5EF4-FFF2-40B4-BE49-F238E27FC236}">
                  <a16:creationId xmlns:a16="http://schemas.microsoft.com/office/drawing/2014/main" id="{B55032B8-39AB-22FD-4C6D-00244AEC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0925" y="1789113"/>
              <a:ext cx="18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5937E8E8-0C0E-69AC-ABAB-5367388CA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3997" y="1752601"/>
              <a:ext cx="845103" cy="547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1226" b="1" i="1" u="sng" kern="1200" dirty="0">
                  <a:solidFill>
                    <a:srgbClr val="008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חלבון וירוס</a:t>
              </a:r>
              <a:endParaRPr lang="ru-RU" altLang="en-US" sz="2400" b="1" i="1" u="sng" dirty="0">
                <a:solidFill>
                  <a:srgbClr val="008000"/>
                </a:solidFill>
                <a:cs typeface="David" panose="020E0502060401010101" pitchFamily="34" charset="-79"/>
              </a:endParaRPr>
            </a:p>
          </p:txBody>
        </p:sp>
        <p:sp>
          <p:nvSpPr>
            <p:cNvPr id="8205" name="Text Box 13">
              <a:extLst>
                <a:ext uri="{FF2B5EF4-FFF2-40B4-BE49-F238E27FC236}">
                  <a16:creationId xmlns:a16="http://schemas.microsoft.com/office/drawing/2014/main" id="{DBF25EB4-9D88-92D9-1CF0-E98F86B13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5712" y="5233920"/>
              <a:ext cx="191270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92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מולקולה אורגנית – </a:t>
              </a:r>
            </a:p>
            <a:p>
              <a:pPr algn="ctr" defTabSz="467258">
                <a:spcBef>
                  <a:spcPct val="0"/>
                </a:spcBef>
                <a:spcAft>
                  <a:spcPts val="420"/>
                </a:spcAft>
                <a:buClrTx/>
                <a:buSzTx/>
                <a:buNone/>
              </a:pPr>
              <a:r>
                <a:rPr lang="he-IL" altLang="en-US" sz="92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מעכב (</a:t>
              </a:r>
              <a:r>
                <a:rPr lang="he-IL" altLang="en-US" sz="920" kern="1200" err="1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ליגנד</a:t>
              </a:r>
              <a:r>
                <a:rPr lang="he-IL" altLang="en-US" sz="92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  <a:endParaRPr lang="ru-RU" altLang="en-US" sz="1800" b="1" i="1" u="sng">
                <a:solidFill>
                  <a:schemeClr val="tx1"/>
                </a:solidFill>
              </a:endParaRPr>
            </a:p>
          </p:txBody>
        </p:sp>
        <p:sp>
          <p:nvSpPr>
            <p:cNvPr id="8206" name="Rectangle 14">
              <a:extLst>
                <a:ext uri="{FF2B5EF4-FFF2-40B4-BE49-F238E27FC236}">
                  <a16:creationId xmlns:a16="http://schemas.microsoft.com/office/drawing/2014/main" id="{BEA9D462-2EFE-FCEC-F074-89EBF6904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343400"/>
              <a:ext cx="2743200" cy="198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C651614A-9FC2-8EF1-82F7-CD6B86FCA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8734" y="5105400"/>
              <a:ext cx="2895600" cy="990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208" name="Line 16">
              <a:extLst>
                <a:ext uri="{FF2B5EF4-FFF2-40B4-BE49-F238E27FC236}">
                  <a16:creationId xmlns:a16="http://schemas.microsoft.com/office/drawing/2014/main" id="{E46365B7-A438-AF46-787E-AA21BB3668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56388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F9CDB76-3081-4D16-9825-42BAE45D4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27351" y="53895"/>
            <a:ext cx="5168066" cy="608973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he-IL" altLang="en-US" sz="2400" b="1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השלב הראשוני של פיתוח תרופה חדשה: חיפוש מעכבים למרכז הפעיל של החלבון הרצוי</a:t>
            </a:r>
            <a:endParaRPr lang="de-DE" altLang="en-US" sz="2400" b="1" i="1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0D824CC-06D3-EB9F-3B12-8A51E269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6" y="4532313"/>
            <a:ext cx="123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algn="l" defTabSz="914400" rtl="0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68F71A2-3529-0E44-FE35-DDF45A70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326" y="3886201"/>
            <a:ext cx="93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marL="0" algn="l" defTabSz="914400" rtl="0" eaLnBrk="1" latinLnBrk="0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0861B832-0BA6-4250-B99D-B02AE614390F}"/>
              </a:ext>
            </a:extLst>
          </p:cNvPr>
          <p:cNvGrpSpPr/>
          <p:nvPr/>
        </p:nvGrpSpPr>
        <p:grpSpPr>
          <a:xfrm>
            <a:off x="3790507" y="1312128"/>
            <a:ext cx="8724900" cy="4707672"/>
            <a:chOff x="2514600" y="1302603"/>
            <a:chExt cx="8724900" cy="4707672"/>
          </a:xfrm>
        </p:grpSpPr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F2E42087-5786-293E-8AD7-FD612569D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500" y="3390900"/>
              <a:ext cx="3048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en-US" sz="2400" b="1" i="1" dirty="0">
                  <a:solidFill>
                    <a:schemeClr val="tx1"/>
                  </a:solidFill>
                  <a:cs typeface="David" panose="020E0502060401010101" pitchFamily="34" charset="-79"/>
                </a:rPr>
                <a:t> </a:t>
              </a:r>
              <a:r>
                <a:rPr lang="he-IL" altLang="en-US" sz="2800" b="1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מעכב (</a:t>
              </a:r>
              <a:r>
                <a:rPr lang="he-IL" altLang="en-US" sz="2800" b="1" dirty="0" err="1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ליגנד</a:t>
              </a:r>
              <a:r>
                <a:rPr lang="he-IL" altLang="en-US" sz="2800" b="1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)</a:t>
              </a:r>
              <a:endParaRPr lang="en-US" altLang="en-US" sz="28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246" name="Text Box 6">
              <a:extLst>
                <a:ext uri="{FF2B5EF4-FFF2-40B4-BE49-F238E27FC236}">
                  <a16:creationId xmlns:a16="http://schemas.microsoft.com/office/drawing/2014/main" id="{F40A1623-2D25-E038-B417-ADC074358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024" y="1302603"/>
              <a:ext cx="17764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2400" b="1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מרכז פעיל של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2400" b="1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חלבון מטרה</a:t>
              </a:r>
              <a:endParaRPr lang="ru-RU" altLang="en-US" sz="2400" b="1" dirty="0">
                <a:solidFill>
                  <a:schemeClr val="tx1"/>
                </a:solidFill>
                <a:cs typeface="David" panose="020E0502060401010101" pitchFamily="34" charset="-79"/>
              </a:endParaRPr>
            </a:p>
          </p:txBody>
        </p:sp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D5711B85-A846-2F7A-793F-C70F8B503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3327" y="5230608"/>
              <a:ext cx="1209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sz="2400" b="1" dirty="0">
                  <a:solidFill>
                    <a:schemeClr val="tx1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  חֶלְבּוֹן</a:t>
              </a:r>
              <a:endParaRPr lang="ru-RU" altLang="en-US" sz="2400" b="1" dirty="0">
                <a:solidFill>
                  <a:schemeClr val="tx1"/>
                </a:solidFill>
                <a:cs typeface="David" panose="020E0502060401010101" pitchFamily="34" charset="-79"/>
              </a:endParaRPr>
            </a:p>
          </p:txBody>
        </p:sp>
        <p:pic>
          <p:nvPicPr>
            <p:cNvPr id="10248" name="Picture 8">
              <a:extLst>
                <a:ext uri="{FF2B5EF4-FFF2-40B4-BE49-F238E27FC236}">
                  <a16:creationId xmlns:a16="http://schemas.microsoft.com/office/drawing/2014/main" id="{AFE7FFBF-521B-3B89-F588-3717BB4E9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373313"/>
              <a:ext cx="5486400" cy="363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Line 9">
              <a:extLst>
                <a:ext uri="{FF2B5EF4-FFF2-40B4-BE49-F238E27FC236}">
                  <a16:creationId xmlns:a16="http://schemas.microsoft.com/office/drawing/2014/main" id="{3BE78994-1501-7068-2716-A8E084270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3733800"/>
              <a:ext cx="28194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algn="l" defTabSz="914400" rtl="0" eaLnBrk="1" latinLnBrk="0" hangingPunct="1"/>
              <a:endParaRPr lang="he-IL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250" name="Line 10">
              <a:extLst>
                <a:ext uri="{FF2B5EF4-FFF2-40B4-BE49-F238E27FC236}">
                  <a16:creationId xmlns:a16="http://schemas.microsoft.com/office/drawing/2014/main" id="{B5BE1FE9-5C0D-67EF-5F87-44A6752CB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200" y="4648200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251" name="Line 11">
              <a:extLst>
                <a:ext uri="{FF2B5EF4-FFF2-40B4-BE49-F238E27FC236}">
                  <a16:creationId xmlns:a16="http://schemas.microsoft.com/office/drawing/2014/main" id="{E5730C82-50C6-B6FE-2B9C-4B333F981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5486400"/>
              <a:ext cx="19050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252" name="Line 12">
              <a:extLst>
                <a:ext uri="{FF2B5EF4-FFF2-40B4-BE49-F238E27FC236}">
                  <a16:creationId xmlns:a16="http://schemas.microsoft.com/office/drawing/2014/main" id="{D4162E56-FC69-4C2D-BB36-5051C0CF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3800" y="2133600"/>
              <a:ext cx="304800" cy="2514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B1CC82F0-73BA-21E3-A39C-AD9337709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133600"/>
              <a:ext cx="53340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0254" name="Line 14">
              <a:extLst>
                <a:ext uri="{FF2B5EF4-FFF2-40B4-BE49-F238E27FC236}">
                  <a16:creationId xmlns:a16="http://schemas.microsoft.com/office/drawing/2014/main" id="{D1FB95AE-CD9E-1785-7D18-3A280D4FA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133600"/>
              <a:ext cx="7620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D1B8C1F-68BD-A0B9-3E58-E35906A549F6}"/>
              </a:ext>
            </a:extLst>
          </p:cNvPr>
          <p:cNvSpPr txBox="1"/>
          <p:nvPr/>
        </p:nvSpPr>
        <p:spPr>
          <a:xfrm>
            <a:off x="225866" y="53895"/>
            <a:ext cx="3270719" cy="6740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sz="2400" b="1" u="sng" dirty="0">
                <a:latin typeface="David" panose="020E0502060401010101" pitchFamily="34" charset="-79"/>
                <a:cs typeface="David" panose="020E0502060401010101" pitchFamily="34" charset="-79"/>
              </a:rPr>
              <a:t>מושגים: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חלבון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– אוסף של 20 מולקולות שנקראות חומצות אמינות ושם יש אנזימים שיכולים לזרז תהליכים כימיים.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אתר פעיל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– מקום על החלבון שבעזרתו החלבון עושה עבודה של זירוז התהליכים הכימיים.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2400" b="1" dirty="0" err="1">
                <a:latin typeface="David" panose="020E0502060401010101" pitchFamily="34" charset="-79"/>
                <a:cs typeface="David" panose="020E0502060401010101" pitchFamily="34" charset="-79"/>
              </a:rPr>
              <a:t>ליגנד</a:t>
            </a:r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– מולקולה קטנה שמתחברת לאתר הפעיל ומעכבת את הפעולה שלו על ידי סגירת האזור הפעיל.</a:t>
            </a:r>
            <a:endParaRPr lang="en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7B6DAAA7-BDC0-F55A-D689-65F70087B68B}"/>
              </a:ext>
            </a:extLst>
          </p:cNvPr>
          <p:cNvSpPr txBox="1">
            <a:spLocks noChangeArrowheads="1"/>
          </p:cNvSpPr>
          <p:nvPr/>
        </p:nvSpPr>
        <p:spPr>
          <a:xfrm>
            <a:off x="-738246" y="0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 sz="3400" dirty="0">
                <a:latin typeface="David" panose="020E0502060401010101" pitchFamily="34" charset="-79"/>
                <a:cs typeface="David" panose="020E0502060401010101" pitchFamily="34" charset="-79"/>
              </a:rPr>
              <a:t>שדות כוח</a:t>
            </a:r>
            <a:endParaRPr lang="ru-RU" altLang="en-US" sz="3400" dirty="0">
              <a:cs typeface="David" panose="020E0502060401010101" pitchFamily="34" charset="-79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E5EFDD7-8706-78D9-6626-CC683A141C5C}"/>
              </a:ext>
            </a:extLst>
          </p:cNvPr>
          <p:cNvSpPr txBox="1">
            <a:spLocks noChangeArrowheads="1"/>
          </p:cNvSpPr>
          <p:nvPr/>
        </p:nvSpPr>
        <p:spPr>
          <a:xfrm>
            <a:off x="92635" y="1215698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Bonds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 – מחשבים את ההפרש בין אורך הקשר במצב יציב למצב של קשר </a:t>
            </a:r>
            <a:r>
              <a:rPr lang="en-US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I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defRPr/>
            </a:pPr>
            <a:r>
              <a:rPr lang="en-US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Angles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 – מחשבים הפרש בין זווית החיבור במצב קבוע, למצבו בזווית </a:t>
            </a:r>
            <a:r>
              <a:rPr lang="he-IL" altLang="en-US" sz="1700" dirty="0" err="1">
                <a:latin typeface="David" panose="020E0502060401010101" pitchFamily="34" charset="-79"/>
                <a:cs typeface="David" panose="020E0502060401010101" pitchFamily="34" charset="-79"/>
              </a:rPr>
              <a:t>מסויימת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>
              <a:defRPr/>
            </a:pPr>
            <a:r>
              <a:rPr lang="en-US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Torsions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 – מחשבים זווית מולקולה במצב יציב, פחות הזווית המולקולה במקום מסוים.</a:t>
            </a:r>
          </a:p>
          <a:p>
            <a:pPr>
              <a:defRPr/>
            </a:pPr>
            <a:r>
              <a:rPr lang="en-US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Pairs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 – חישוב האנרגיה בין שני אטומים על פי </a:t>
            </a:r>
            <a:r>
              <a:rPr lang="he-IL" altLang="en-US" sz="1700" dirty="0" err="1">
                <a:latin typeface="David" panose="020E0502060401010101" pitchFamily="34" charset="-79"/>
                <a:cs typeface="David" panose="020E0502060401010101" pitchFamily="34" charset="-79"/>
              </a:rPr>
              <a:t>כח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 ואן דר ואלס, וחישוב חוק קולון שמחשב את המטענים של שני האטומים.</a:t>
            </a:r>
          </a:p>
          <a:p>
            <a:pPr>
              <a:defRPr/>
            </a:pP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נציב את </a:t>
            </a:r>
            <a:r>
              <a:rPr lang="en-US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V</a:t>
            </a:r>
            <a:r>
              <a:rPr lang="he-IL" altLang="en-US" sz="1700" dirty="0">
                <a:latin typeface="David" panose="020E0502060401010101" pitchFamily="34" charset="-79"/>
                <a:cs typeface="David" panose="020E0502060401010101" pitchFamily="34" charset="-79"/>
              </a:rPr>
              <a:t> בחוק השני של ניוטון בשביל למצוא את האנרגיה הפוטנציאלית</a:t>
            </a:r>
            <a:endParaRPr lang="en-US" altLang="en-US" sz="17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3" name="תמונה 12" descr="תמונה שמכילה טקסט, גופן, כתב יד, קליגרפיה&#10;&#10;התיאור נוצר באופן אוטומטי">
            <a:extLst>
              <a:ext uri="{FF2B5EF4-FFF2-40B4-BE49-F238E27FC236}">
                <a16:creationId xmlns:a16="http://schemas.microsoft.com/office/drawing/2014/main" id="{3930F313-2B14-7CC4-5C83-764420D2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13" y="4573354"/>
            <a:ext cx="4369709" cy="2195778"/>
          </a:xfrm>
          <a:prstGeom prst="rect">
            <a:avLst/>
          </a:prstGeom>
        </p:spPr>
      </p:pic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3CF329A3-7725-1B4C-3252-3480619F7C86}"/>
              </a:ext>
            </a:extLst>
          </p:cNvPr>
          <p:cNvGrpSpPr/>
          <p:nvPr/>
        </p:nvGrpSpPr>
        <p:grpSpPr>
          <a:xfrm>
            <a:off x="4948545" y="659662"/>
            <a:ext cx="5719566" cy="3944301"/>
            <a:chOff x="639626" y="1440754"/>
            <a:chExt cx="7091501" cy="5125408"/>
          </a:xfrm>
        </p:grpSpPr>
        <p:sp>
          <p:nvSpPr>
            <p:cNvPr id="16" name="Oval 3">
              <a:extLst>
                <a:ext uri="{FF2B5EF4-FFF2-40B4-BE49-F238E27FC236}">
                  <a16:creationId xmlns:a16="http://schemas.microsoft.com/office/drawing/2014/main" id="{64CB740C-C357-1D0C-5CBA-980E722ED7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071201">
              <a:off x="1912939" y="5183192"/>
              <a:ext cx="1363663" cy="8128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IL"/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511B406B-5837-7910-19CC-9573F4E5E8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116643">
              <a:off x="2492376" y="1603376"/>
              <a:ext cx="385764" cy="838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IL"/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7859300C-6CD3-53ED-04C2-15B057A2FA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90272">
              <a:off x="4281489" y="2495552"/>
              <a:ext cx="1797051" cy="8937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IL"/>
            </a:p>
          </p:txBody>
        </p: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66BEA082-F0C4-BE60-A515-9DDF38A3BC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476" y="1687515"/>
              <a:ext cx="4637090" cy="4773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33124B97-8699-EE75-4698-BCFD20C97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750" y="4038603"/>
              <a:ext cx="228600" cy="1009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grpSp>
          <p:nvGrpSpPr>
            <p:cNvPr id="23" name="קבוצה 22">
              <a:extLst>
                <a:ext uri="{FF2B5EF4-FFF2-40B4-BE49-F238E27FC236}">
                  <a16:creationId xmlns:a16="http://schemas.microsoft.com/office/drawing/2014/main" id="{B6CCC2C7-F77F-8B51-F21B-AE1094BA307E}"/>
                </a:ext>
              </a:extLst>
            </p:cNvPr>
            <p:cNvGrpSpPr/>
            <p:nvPr/>
          </p:nvGrpSpPr>
          <p:grpSpPr>
            <a:xfrm>
              <a:off x="1401558" y="4098566"/>
              <a:ext cx="2270126" cy="819150"/>
              <a:chOff x="1204913" y="4095750"/>
              <a:chExt cx="2270125" cy="819150"/>
            </a:xfrm>
          </p:grpSpPr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id="{C16D2B1D-CAC9-B990-336B-D89FF25A8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871" y="4095750"/>
                <a:ext cx="2009136" cy="8191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IL"/>
              </a:p>
            </p:txBody>
          </p:sp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3320DC1B-704B-FFAA-03AE-080C482A7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913" y="4095750"/>
                <a:ext cx="2270125" cy="759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804672">
                  <a:spcAft>
                    <a:spcPts val="600"/>
                  </a:spcAft>
                </a:pPr>
                <a:r>
                  <a:rPr lang="en-US" altLang="en-US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Intermolecular Interactions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A621A82D-3D79-2E13-3A57-9E5DC2E2C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5851" y="5200654"/>
              <a:ext cx="1543050" cy="857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L"/>
            </a:p>
          </p:txBody>
        </p:sp>
        <p:grpSp>
          <p:nvGrpSpPr>
            <p:cNvPr id="25" name="קבוצה 24">
              <a:extLst>
                <a:ext uri="{FF2B5EF4-FFF2-40B4-BE49-F238E27FC236}">
                  <a16:creationId xmlns:a16="http://schemas.microsoft.com/office/drawing/2014/main" id="{BDF3EE69-F4BD-B6AA-7A3E-D41D1A5DB994}"/>
                </a:ext>
              </a:extLst>
            </p:cNvPr>
            <p:cNvGrpSpPr/>
            <p:nvPr/>
          </p:nvGrpSpPr>
          <p:grpSpPr>
            <a:xfrm>
              <a:off x="5297489" y="5769236"/>
              <a:ext cx="2433638" cy="796926"/>
              <a:chOff x="5938838" y="5554663"/>
              <a:chExt cx="2433637" cy="796925"/>
            </a:xfrm>
          </p:grpSpPr>
          <p:sp>
            <p:nvSpPr>
              <p:cNvPr id="36" name="Rectangle 8">
                <a:extLst>
                  <a:ext uri="{FF2B5EF4-FFF2-40B4-BE49-F238E27FC236}">
                    <a16:creationId xmlns:a16="http://schemas.microsoft.com/office/drawing/2014/main" id="{A3518997-6278-FEBE-BA09-724032C23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1936" y="5589588"/>
                <a:ext cx="1986226" cy="762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IL"/>
              </a:p>
            </p:txBody>
          </p:sp>
          <p:sp>
            <p:nvSpPr>
              <p:cNvPr id="37" name="Text Box 15">
                <a:extLst>
                  <a:ext uri="{FF2B5EF4-FFF2-40B4-BE49-F238E27FC236}">
                    <a16:creationId xmlns:a16="http://schemas.microsoft.com/office/drawing/2014/main" id="{5311FABE-53C6-7716-221B-0C3561FC2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8838" y="5554663"/>
                <a:ext cx="2433637" cy="7598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804672">
                  <a:spcAft>
                    <a:spcPts val="600"/>
                  </a:spcAft>
                </a:pPr>
                <a:r>
                  <a:rPr lang="en-US" altLang="en-US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intramolecular interactions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" name="AutoShape 16">
              <a:extLst>
                <a:ext uri="{FF2B5EF4-FFF2-40B4-BE49-F238E27FC236}">
                  <a16:creationId xmlns:a16="http://schemas.microsoft.com/office/drawing/2014/main" id="{74838AAF-0797-E314-EE94-04E3732A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14" y="2743202"/>
              <a:ext cx="74611" cy="476250"/>
            </a:xfrm>
            <a:prstGeom prst="curvedRightArrow">
              <a:avLst>
                <a:gd name="adj1" fmla="val 127660"/>
                <a:gd name="adj2" fmla="val 25532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IL"/>
            </a:p>
          </p:txBody>
        </p:sp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4854307B-D3BE-9D84-59ED-E76553AE991E}"/>
                </a:ext>
              </a:extLst>
            </p:cNvPr>
            <p:cNvGrpSpPr/>
            <p:nvPr/>
          </p:nvGrpSpPr>
          <p:grpSpPr>
            <a:xfrm>
              <a:off x="5616423" y="3332567"/>
              <a:ext cx="1483357" cy="436767"/>
              <a:chOff x="6053780" y="3230836"/>
              <a:chExt cx="1483356" cy="436767"/>
            </a:xfrm>
          </p:grpSpPr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93FD9AC9-2B51-FF3C-F9F0-BA7D8D12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4917" y="3238774"/>
                <a:ext cx="1424619" cy="4208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IL"/>
              </a:p>
            </p:txBody>
          </p:sp>
          <p:sp>
            <p:nvSpPr>
              <p:cNvPr id="35" name="Text Box 17">
                <a:extLst>
                  <a:ext uri="{FF2B5EF4-FFF2-40B4-BE49-F238E27FC236}">
                    <a16:creationId xmlns:a16="http://schemas.microsoft.com/office/drawing/2014/main" id="{99A3EADF-555D-6F8D-A4AF-4BE9DA39D2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3780" y="3230836"/>
                <a:ext cx="1483356" cy="436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804672">
                  <a:spcAft>
                    <a:spcPts val="600"/>
                  </a:spcAft>
                </a:pPr>
                <a:r>
                  <a:rPr lang="en-US" altLang="en-US" sz="1584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torsion bars</a:t>
                </a:r>
                <a:endParaRPr lang="en-US" altLang="en-US" sz="1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קבוצה 27">
              <a:extLst>
                <a:ext uri="{FF2B5EF4-FFF2-40B4-BE49-F238E27FC236}">
                  <a16:creationId xmlns:a16="http://schemas.microsoft.com/office/drawing/2014/main" id="{66A60437-1892-3F77-C860-324AC09013FE}"/>
                </a:ext>
              </a:extLst>
            </p:cNvPr>
            <p:cNvGrpSpPr/>
            <p:nvPr/>
          </p:nvGrpSpPr>
          <p:grpSpPr>
            <a:xfrm>
              <a:off x="1560516" y="1440754"/>
              <a:ext cx="837139" cy="533401"/>
              <a:chOff x="1123745" y="1651891"/>
              <a:chExt cx="837139" cy="533400"/>
            </a:xfrm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FFA828FE-9D39-0299-8F7D-5A0E5E5D2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505" y="1651891"/>
                <a:ext cx="687197" cy="533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IL"/>
              </a:p>
            </p:txBody>
          </p:sp>
          <p:sp>
            <p:nvSpPr>
              <p:cNvPr id="33" name="Text Box 18">
                <a:extLst>
                  <a:ext uri="{FF2B5EF4-FFF2-40B4-BE49-F238E27FC236}">
                    <a16:creationId xmlns:a16="http://schemas.microsoft.com/office/drawing/2014/main" id="{F1AD14E2-EBBB-7C22-2400-193709857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3745" y="1731952"/>
                <a:ext cx="837139" cy="439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804672">
                  <a:spcAft>
                    <a:spcPts val="600"/>
                  </a:spcAft>
                </a:pPr>
                <a:r>
                  <a:rPr lang="en-US" altLang="en-US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bonds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קבוצה 28">
              <a:extLst>
                <a:ext uri="{FF2B5EF4-FFF2-40B4-BE49-F238E27FC236}">
                  <a16:creationId xmlns:a16="http://schemas.microsoft.com/office/drawing/2014/main" id="{BFE75A29-3DBF-BB3A-9916-B4AA9FA19249}"/>
                </a:ext>
              </a:extLst>
            </p:cNvPr>
            <p:cNvGrpSpPr/>
            <p:nvPr/>
          </p:nvGrpSpPr>
          <p:grpSpPr>
            <a:xfrm>
              <a:off x="639626" y="5118831"/>
              <a:ext cx="1495005" cy="439932"/>
              <a:chOff x="440584" y="5019682"/>
              <a:chExt cx="1495005" cy="439932"/>
            </a:xfrm>
          </p:grpSpPr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D31C8691-DBF5-6CB9-7F92-7E8CFAB43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655" y="5019682"/>
                <a:ext cx="1410860" cy="3962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IL"/>
              </a:p>
            </p:txBody>
          </p:sp>
          <p:sp>
            <p:nvSpPr>
              <p:cNvPr id="31" name="Text Box 19">
                <a:extLst>
                  <a:ext uri="{FF2B5EF4-FFF2-40B4-BE49-F238E27FC236}">
                    <a16:creationId xmlns:a16="http://schemas.microsoft.com/office/drawing/2014/main" id="{489D9A3B-995E-2079-3B90-BCC2FF548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584" y="5019682"/>
                <a:ext cx="1495005" cy="439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defTabSz="804672">
                  <a:spcAft>
                    <a:spcPts val="600"/>
                  </a:spcAft>
                </a:pPr>
                <a:r>
                  <a:rPr lang="en-US" altLang="en-US" sz="16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rPr>
                  <a:t>Bond angles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8EAF4C-3BCA-84A3-9842-C115805E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82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rtl="1" eaLnBrk="1" hangingPunct="1">
              <a:spcAft>
                <a:spcPts val="600"/>
              </a:spcAft>
              <a:defRPr/>
            </a:pPr>
            <a:r>
              <a:rPr lang="he-IL" alt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Grid</a:t>
            </a:r>
            <a:r>
              <a:rPr lang="he-IL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alt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he-IL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alt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potentials</a:t>
            </a:r>
            <a:r>
              <a:rPr lang="he-IL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alt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</a:t>
            </a:r>
            <a:endParaRPr lang="he-IL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5FBA2915-7DB3-E3FF-02A3-BADAF979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6"/>
          <a:stretch/>
        </p:blipFill>
        <p:spPr bwMode="auto">
          <a:xfrm>
            <a:off x="1891862" y="1417638"/>
            <a:ext cx="5384800" cy="45259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096F15C-7787-87BF-E38E-C0D35223D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93" y="3703638"/>
            <a:ext cx="5384800" cy="4525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1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Bef>
                <a:spcPct val="20000"/>
              </a:spcBef>
              <a:spcAft>
                <a:spcPts val="600"/>
              </a:spcAft>
              <a:buClrTx/>
              <a:buSzTx/>
              <a:tabLst/>
            </a:pPr>
            <a:r>
              <a:rPr lang="he-IL" altLang="en-IL" sz="2800" dirty="0">
                <a:latin typeface="David" panose="020E0502060401010101" pitchFamily="34" charset="-79"/>
                <a:cs typeface="David" panose="020E0502060401010101" pitchFamily="34" charset="-79"/>
              </a:rPr>
              <a:t>התוכנה מייצרת </a:t>
            </a:r>
            <a:r>
              <a:rPr lang="he-IL" altLang="en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קוביה</a:t>
            </a:r>
            <a:r>
              <a:rPr lang="he-IL" altLang="en-IL" sz="2800" dirty="0">
                <a:latin typeface="David" panose="020E0502060401010101" pitchFamily="34" charset="-79"/>
                <a:cs typeface="David" panose="020E0502060401010101" pitchFamily="34" charset="-79"/>
              </a:rPr>
              <a:t> על המרכז הפעיל של החלבון, ובו ומחשבת על כל צומת את האנרגיה של כל אטום </a:t>
            </a:r>
            <a:r>
              <a:rPr lang="he-IL" altLang="en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בליגנד</a:t>
            </a:r>
            <a:r>
              <a:rPr lang="he-IL" altLang="en-IL" sz="2800" dirty="0">
                <a:latin typeface="David" panose="020E0502060401010101" pitchFamily="34" charset="-79"/>
                <a:cs typeface="David" panose="020E0502060401010101" pitchFamily="34" charset="-79"/>
              </a:rPr>
              <a:t>. מתוכנית זו יוצאים נתונים רבים ובהם נשתמש בהמשך כדי למצוא את האנרגיה של </a:t>
            </a:r>
            <a:r>
              <a:rPr lang="he-IL" altLang="en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altLang="en-IL" sz="2800" dirty="0">
                <a:latin typeface="David" panose="020E0502060401010101" pitchFamily="34" charset="-79"/>
                <a:cs typeface="David" panose="020E0502060401010101" pitchFamily="34" charset="-79"/>
              </a:rPr>
              <a:t> כולו.</a:t>
            </a:r>
            <a:endParaRPr kumimoji="0" lang="he-IL" altLang="en-IL" sz="2800" b="0" i="0" u="none" strike="noStrike" cap="none" normalizeH="0" baseline="0" dirty="0">
              <a:ln>
                <a:noFill/>
              </a:ln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8F70D1-EE71-1846-30F6-FAD1E05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2869" y="295659"/>
            <a:ext cx="10972800" cy="1143000"/>
          </a:xfrm>
        </p:spPr>
        <p:txBody>
          <a:bodyPr/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תכנית עגינת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ליגנד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בתוך אתר פעיל של חלבון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7BD14B-EBEE-96F5-A4A8-F4F55885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5820" y="2220311"/>
            <a:ext cx="5384800" cy="4525963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התוכנית העיקרית בפרויקט ובה נשתמש באלגוריתם גנטי כדי למצוא תנוחה ומיקום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אנו נשתמש בנתונים שקיבלנו בתוכנית הקודמת, כדי למצוא את המיקום והתנוחה שיש להם את האנרגיה הנמוכה ביותר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הליגנד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בתוך החלבון.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8582836"/>
      </p:ext>
    </p:extLst>
  </p:cSld>
  <p:clrMapOvr>
    <a:masterClrMapping/>
  </p:clrMapOvr>
  <p:transition spd="med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570" name="Object 2">
            <a:extLst>
              <a:ext uri="{FF2B5EF4-FFF2-40B4-BE49-F238E27FC236}">
                <a16:creationId xmlns:a16="http://schemas.microsoft.com/office/drawing/2014/main" id="{3FF0D66A-535A-C975-D8BC-364E02BCC73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33687704"/>
              </p:ext>
            </p:extLst>
          </p:nvPr>
        </p:nvGraphicFramePr>
        <p:xfrm>
          <a:off x="1524000" y="2047082"/>
          <a:ext cx="6394450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3" imgW="33159700" imgH="24206200" progId="ISISServer">
                  <p:embed/>
                </p:oleObj>
              </mc:Choice>
              <mc:Fallback>
                <p:oleObj name="ISIS/Draw Sketch" r:id="rId3" imgW="33159700" imgH="24206200" progId="ISISServer">
                  <p:embed/>
                  <p:pic>
                    <p:nvPicPr>
                      <p:cNvPr id="1005570" name="Object 2">
                        <a:extLst>
                          <a:ext uri="{FF2B5EF4-FFF2-40B4-BE49-F238E27FC236}">
                            <a16:creationId xmlns:a16="http://schemas.microsoft.com/office/drawing/2014/main" id="{3FF0D66A-535A-C975-D8BC-364E02BCC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47082"/>
                        <a:ext cx="6394450" cy="477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מציין מיקום של מספר שקופית 4">
            <a:extLst>
              <a:ext uri="{FF2B5EF4-FFF2-40B4-BE49-F238E27FC236}">
                <a16:creationId xmlns:a16="http://schemas.microsoft.com/office/drawing/2014/main" id="{30285493-EABC-0329-F802-BA52A932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B506-6E8E-3248-92E5-50F74489992A}" type="slidenum">
              <a:rPr lang="ru-RU" altLang="he-IL"/>
              <a:pPr/>
              <a:t>9</a:t>
            </a:fld>
            <a:endParaRPr lang="ru-RU" altLang="he-IL"/>
          </a:p>
        </p:txBody>
      </p:sp>
      <p:sp>
        <p:nvSpPr>
          <p:cNvPr id="1005571" name="Rectangle 3">
            <a:extLst>
              <a:ext uri="{FF2B5EF4-FFF2-40B4-BE49-F238E27FC236}">
                <a16:creationId xmlns:a16="http://schemas.microsoft.com/office/drawing/2014/main" id="{24EB624C-A05C-0904-86CF-D42605605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5876926"/>
            <a:ext cx="792163" cy="504825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2" name="Rectangle 4">
            <a:extLst>
              <a:ext uri="{FF2B5EF4-FFF2-40B4-BE49-F238E27FC236}">
                <a16:creationId xmlns:a16="http://schemas.microsoft.com/office/drawing/2014/main" id="{ADF67790-CC98-2979-0D2E-1B3FF08B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5373689"/>
            <a:ext cx="792163" cy="504825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3" name="Rectangle 5">
            <a:extLst>
              <a:ext uri="{FF2B5EF4-FFF2-40B4-BE49-F238E27FC236}">
                <a16:creationId xmlns:a16="http://schemas.microsoft.com/office/drawing/2014/main" id="{C07D4D09-8776-90F9-5536-DB6135C3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4868864"/>
            <a:ext cx="792163" cy="504825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4" name="Rectangle 6">
            <a:extLst>
              <a:ext uri="{FF2B5EF4-FFF2-40B4-BE49-F238E27FC236}">
                <a16:creationId xmlns:a16="http://schemas.microsoft.com/office/drawing/2014/main" id="{82D07D0C-8E29-B21A-9CB5-DA05EE5F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4365626"/>
            <a:ext cx="792163" cy="504825"/>
          </a:xfrm>
          <a:prstGeom prst="rect">
            <a:avLst/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5" name="Rectangle 7">
            <a:extLst>
              <a:ext uri="{FF2B5EF4-FFF2-40B4-BE49-F238E27FC236}">
                <a16:creationId xmlns:a16="http://schemas.microsoft.com/office/drawing/2014/main" id="{9700C824-485E-45FF-A356-9C7CF220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3860801"/>
            <a:ext cx="792163" cy="504825"/>
          </a:xfrm>
          <a:prstGeom prst="rect">
            <a:avLst/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6" name="Rectangle 8">
            <a:extLst>
              <a:ext uri="{FF2B5EF4-FFF2-40B4-BE49-F238E27FC236}">
                <a16:creationId xmlns:a16="http://schemas.microsoft.com/office/drawing/2014/main" id="{976FC616-435C-569A-7932-6759A2FA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3357564"/>
            <a:ext cx="792163" cy="504825"/>
          </a:xfrm>
          <a:prstGeom prst="rect">
            <a:avLst/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7" name="Rectangle 9">
            <a:extLst>
              <a:ext uri="{FF2B5EF4-FFF2-40B4-BE49-F238E27FC236}">
                <a16:creationId xmlns:a16="http://schemas.microsoft.com/office/drawing/2014/main" id="{7E63DC94-2E72-129F-2506-BFC5DB8AF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2852739"/>
            <a:ext cx="7921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8" name="Rectangle 10">
            <a:extLst>
              <a:ext uri="{FF2B5EF4-FFF2-40B4-BE49-F238E27FC236}">
                <a16:creationId xmlns:a16="http://schemas.microsoft.com/office/drawing/2014/main" id="{BDC62512-779D-7917-F3A2-DDC8C583C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2349501"/>
            <a:ext cx="7921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79" name="Rectangle 11">
            <a:extLst>
              <a:ext uri="{FF2B5EF4-FFF2-40B4-BE49-F238E27FC236}">
                <a16:creationId xmlns:a16="http://schemas.microsoft.com/office/drawing/2014/main" id="{54E16D3D-7191-B74A-1BD5-8DE67FE2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1844676"/>
            <a:ext cx="7921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80" name="Rectangle 12">
            <a:extLst>
              <a:ext uri="{FF2B5EF4-FFF2-40B4-BE49-F238E27FC236}">
                <a16:creationId xmlns:a16="http://schemas.microsoft.com/office/drawing/2014/main" id="{CDECA22C-29FC-A561-0DAD-B957DEBC9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1341439"/>
            <a:ext cx="7921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81" name="Rectangle 13">
            <a:extLst>
              <a:ext uri="{FF2B5EF4-FFF2-40B4-BE49-F238E27FC236}">
                <a16:creationId xmlns:a16="http://schemas.microsoft.com/office/drawing/2014/main" id="{580C6976-9B8F-3235-627B-E4D88DB56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1" y="1341439"/>
            <a:ext cx="792163" cy="2016125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he-IL" dirty="0"/>
          </a:p>
        </p:txBody>
      </p:sp>
      <p:sp>
        <p:nvSpPr>
          <p:cNvPr id="1005582" name="Rectangle 14">
            <a:extLst>
              <a:ext uri="{FF2B5EF4-FFF2-40B4-BE49-F238E27FC236}">
                <a16:creationId xmlns:a16="http://schemas.microsoft.com/office/drawing/2014/main" id="{305B4F32-5890-628C-8A36-BB7083E3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464" y="2404981"/>
            <a:ext cx="2666659" cy="959318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1005583" name="Rectangle 15">
            <a:extLst>
              <a:ext uri="{FF2B5EF4-FFF2-40B4-BE49-F238E27FC236}">
                <a16:creationId xmlns:a16="http://schemas.microsoft.com/office/drawing/2014/main" id="{8C774B7B-FFF5-5BBC-4AE3-D7D0AA75E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753" y="1722079"/>
            <a:ext cx="3375983" cy="627422"/>
          </a:xfrm>
          <a:prstGeom prst="rect">
            <a:avLst/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dirty="0"/>
          </a:p>
        </p:txBody>
      </p:sp>
      <p:sp>
        <p:nvSpPr>
          <p:cNvPr id="1005584" name="Rectangle 16">
            <a:extLst>
              <a:ext uri="{FF2B5EF4-FFF2-40B4-BE49-F238E27FC236}">
                <a16:creationId xmlns:a16="http://schemas.microsoft.com/office/drawing/2014/main" id="{D00EF37B-9717-F568-D875-E4E8842E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449" y="5445125"/>
            <a:ext cx="3562676" cy="647701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05585" name="Line 17">
            <a:extLst>
              <a:ext uri="{FF2B5EF4-FFF2-40B4-BE49-F238E27FC236}">
                <a16:creationId xmlns:a16="http://schemas.microsoft.com/office/drawing/2014/main" id="{F4861299-32CA-BFD3-4BA0-9EA5B68D5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860" y="2205038"/>
            <a:ext cx="3253989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5586" name="Line 18">
            <a:extLst>
              <a:ext uri="{FF2B5EF4-FFF2-40B4-BE49-F238E27FC236}">
                <a16:creationId xmlns:a16="http://schemas.microsoft.com/office/drawing/2014/main" id="{63E899D5-B3B2-095F-0FDE-AE1A7734AB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4" y="2205038"/>
            <a:ext cx="42497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5587" name="Line 19">
            <a:extLst>
              <a:ext uri="{FF2B5EF4-FFF2-40B4-BE49-F238E27FC236}">
                <a16:creationId xmlns:a16="http://schemas.microsoft.com/office/drawing/2014/main" id="{B81B225D-3582-B112-0C34-E1634AAAB2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6" y="5661025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05588" name="Text Box 20">
            <a:extLst>
              <a:ext uri="{FF2B5EF4-FFF2-40B4-BE49-F238E27FC236}">
                <a16:creationId xmlns:a16="http://schemas.microsoft.com/office/drawing/2014/main" id="{729F6539-622B-4C7A-3D6D-8B6FC8FB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959" y="1537045"/>
            <a:ext cx="54380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3200" b="1" dirty="0"/>
              <a:t>C</a:t>
            </a:r>
            <a:endParaRPr lang="he-IL" altLang="he-IL" sz="3200" b="1" dirty="0"/>
          </a:p>
          <a:p>
            <a:r>
              <a:rPr lang="en-US" altLang="he-IL" sz="3200" b="1" dirty="0"/>
              <a:t>H</a:t>
            </a:r>
          </a:p>
          <a:p>
            <a:r>
              <a:rPr lang="en-US" altLang="he-IL" sz="3200" b="1" dirty="0"/>
              <a:t>R</a:t>
            </a:r>
          </a:p>
          <a:p>
            <a:r>
              <a:rPr lang="en-US" altLang="he-IL" sz="3200" b="1" dirty="0"/>
              <a:t>O</a:t>
            </a:r>
          </a:p>
          <a:p>
            <a:r>
              <a:rPr lang="en-US" altLang="he-IL" sz="3200" b="1" dirty="0"/>
              <a:t>M</a:t>
            </a:r>
          </a:p>
          <a:p>
            <a:r>
              <a:rPr lang="en-US" altLang="he-IL" sz="3200" b="1" dirty="0"/>
              <a:t>O</a:t>
            </a:r>
          </a:p>
          <a:p>
            <a:r>
              <a:rPr lang="en-US" altLang="he-IL" sz="3200" b="1" dirty="0"/>
              <a:t>S</a:t>
            </a:r>
          </a:p>
          <a:p>
            <a:r>
              <a:rPr lang="en-US" altLang="he-IL" sz="3200" b="1" dirty="0"/>
              <a:t>O</a:t>
            </a:r>
          </a:p>
          <a:p>
            <a:r>
              <a:rPr lang="en-US" altLang="he-IL" sz="3200" b="1" dirty="0"/>
              <a:t>M</a:t>
            </a:r>
          </a:p>
          <a:p>
            <a:r>
              <a:rPr lang="en-US" altLang="he-IL" sz="3200" b="1" dirty="0"/>
              <a:t>E</a:t>
            </a:r>
            <a:endParaRPr lang="ru-RU" altLang="he-IL" sz="3200" b="1" dirty="0"/>
          </a:p>
        </p:txBody>
      </p:sp>
      <p:sp>
        <p:nvSpPr>
          <p:cNvPr id="1005589" name="Text Box 21">
            <a:extLst>
              <a:ext uri="{FF2B5EF4-FFF2-40B4-BE49-F238E27FC236}">
                <a16:creationId xmlns:a16="http://schemas.microsoft.com/office/drawing/2014/main" id="{7641A17A-7482-6A42-BD0F-4511FDDB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1412875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  <a:endParaRPr lang="ru-RU" altLang="he-IL"/>
          </a:p>
        </p:txBody>
      </p:sp>
      <p:sp>
        <p:nvSpPr>
          <p:cNvPr id="1005590" name="Text Box 22">
            <a:extLst>
              <a:ext uri="{FF2B5EF4-FFF2-40B4-BE49-F238E27FC236}">
                <a16:creationId xmlns:a16="http://schemas.microsoft.com/office/drawing/2014/main" id="{C7072598-1839-5EB6-C7B7-540E69FD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1916113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a</a:t>
            </a:r>
            <a:r>
              <a:rPr lang="en-US" altLang="he-IL" baseline="-25000" dirty="0"/>
              <a:t>2</a:t>
            </a:r>
            <a:endParaRPr lang="ru-RU" altLang="he-IL" dirty="0"/>
          </a:p>
        </p:txBody>
      </p:sp>
      <p:sp>
        <p:nvSpPr>
          <p:cNvPr id="1005591" name="Text Box 23">
            <a:extLst>
              <a:ext uri="{FF2B5EF4-FFF2-40B4-BE49-F238E27FC236}">
                <a16:creationId xmlns:a16="http://schemas.microsoft.com/office/drawing/2014/main" id="{8A9EA4A2-F784-0B83-7436-6364506E1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2420938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3</a:t>
            </a:r>
            <a:endParaRPr lang="ru-RU" altLang="he-IL"/>
          </a:p>
        </p:txBody>
      </p:sp>
      <p:sp>
        <p:nvSpPr>
          <p:cNvPr id="1005592" name="Text Box 24">
            <a:extLst>
              <a:ext uri="{FF2B5EF4-FFF2-40B4-BE49-F238E27FC236}">
                <a16:creationId xmlns:a16="http://schemas.microsoft.com/office/drawing/2014/main" id="{722D635C-5715-8F2D-4EA1-3C5EF1FC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2924175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4</a:t>
            </a:r>
            <a:endParaRPr lang="ru-RU" altLang="he-IL"/>
          </a:p>
        </p:txBody>
      </p:sp>
      <p:sp>
        <p:nvSpPr>
          <p:cNvPr id="1005593" name="Text Box 25">
            <a:extLst>
              <a:ext uri="{FF2B5EF4-FFF2-40B4-BE49-F238E27FC236}">
                <a16:creationId xmlns:a16="http://schemas.microsoft.com/office/drawing/2014/main" id="{3ADB4AC2-8AEA-9748-820F-8A9E1E9E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3429000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5</a:t>
            </a:r>
            <a:endParaRPr lang="ru-RU" altLang="he-IL"/>
          </a:p>
        </p:txBody>
      </p:sp>
      <p:sp>
        <p:nvSpPr>
          <p:cNvPr id="1005594" name="Text Box 26">
            <a:extLst>
              <a:ext uri="{FF2B5EF4-FFF2-40B4-BE49-F238E27FC236}">
                <a16:creationId xmlns:a16="http://schemas.microsoft.com/office/drawing/2014/main" id="{1B65D76C-71BC-9E45-09F0-BF62135C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3933825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6</a:t>
            </a:r>
            <a:endParaRPr lang="ru-RU" altLang="he-IL"/>
          </a:p>
        </p:txBody>
      </p:sp>
      <p:sp>
        <p:nvSpPr>
          <p:cNvPr id="1005595" name="Text Box 27">
            <a:extLst>
              <a:ext uri="{FF2B5EF4-FFF2-40B4-BE49-F238E27FC236}">
                <a16:creationId xmlns:a16="http://schemas.microsoft.com/office/drawing/2014/main" id="{9A8BC731-24BB-04B6-FE73-85B245922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4437063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7</a:t>
            </a:r>
            <a:endParaRPr lang="ru-RU" altLang="he-IL"/>
          </a:p>
        </p:txBody>
      </p:sp>
      <p:sp>
        <p:nvSpPr>
          <p:cNvPr id="1005596" name="Text Box 28">
            <a:extLst>
              <a:ext uri="{FF2B5EF4-FFF2-40B4-BE49-F238E27FC236}">
                <a16:creationId xmlns:a16="http://schemas.microsoft.com/office/drawing/2014/main" id="{FA48024B-79CE-4437-4460-4856D478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4941888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8</a:t>
            </a:r>
            <a:endParaRPr lang="ru-RU" altLang="he-IL"/>
          </a:p>
        </p:txBody>
      </p:sp>
      <p:sp>
        <p:nvSpPr>
          <p:cNvPr id="1005597" name="Text Box 29">
            <a:extLst>
              <a:ext uri="{FF2B5EF4-FFF2-40B4-BE49-F238E27FC236}">
                <a16:creationId xmlns:a16="http://schemas.microsoft.com/office/drawing/2014/main" id="{2EADA694-0C27-168F-32B8-484E14736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18" y="5445125"/>
            <a:ext cx="373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9</a:t>
            </a:r>
            <a:endParaRPr lang="ru-RU" altLang="he-IL"/>
          </a:p>
        </p:txBody>
      </p:sp>
      <p:sp>
        <p:nvSpPr>
          <p:cNvPr id="1005598" name="Text Box 30">
            <a:extLst>
              <a:ext uri="{FF2B5EF4-FFF2-40B4-BE49-F238E27FC236}">
                <a16:creationId xmlns:a16="http://schemas.microsoft.com/office/drawing/2014/main" id="{24D2FC8A-7B0B-C62A-ECF4-178B4C605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807" y="5949950"/>
            <a:ext cx="452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10</a:t>
            </a:r>
            <a:endParaRPr lang="ru-RU" altLang="he-IL"/>
          </a:p>
        </p:txBody>
      </p:sp>
      <p:sp>
        <p:nvSpPr>
          <p:cNvPr id="1005599" name="Rectangle 31">
            <a:extLst>
              <a:ext uri="{FF2B5EF4-FFF2-40B4-BE49-F238E27FC236}">
                <a16:creationId xmlns:a16="http://schemas.microsoft.com/office/drawing/2014/main" id="{DACA6647-C00D-97E9-B5CA-445B6AE2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70" y="3130034"/>
            <a:ext cx="184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he-IL"/>
          </a:p>
        </p:txBody>
      </p:sp>
      <p:graphicFrame>
        <p:nvGraphicFramePr>
          <p:cNvPr id="1005600" name="Object 32">
            <a:extLst>
              <a:ext uri="{FF2B5EF4-FFF2-40B4-BE49-F238E27FC236}">
                <a16:creationId xmlns:a16="http://schemas.microsoft.com/office/drawing/2014/main" id="{92B3A170-B325-D530-D210-3E45CEB99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39237"/>
              </p:ext>
            </p:extLst>
          </p:nvPr>
        </p:nvGraphicFramePr>
        <p:xfrm>
          <a:off x="7745612" y="1420813"/>
          <a:ext cx="10128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3462000" imgH="5270500" progId="Equation.3">
                  <p:embed/>
                </p:oleObj>
              </mc:Choice>
              <mc:Fallback>
                <p:oleObj name="Формула" r:id="rId5" imgW="13462000" imgH="5270500" progId="Equation.3">
                  <p:embed/>
                  <p:pic>
                    <p:nvPicPr>
                      <p:cNvPr id="1005600" name="Object 32">
                        <a:extLst>
                          <a:ext uri="{FF2B5EF4-FFF2-40B4-BE49-F238E27FC236}">
                            <a16:creationId xmlns:a16="http://schemas.microsoft.com/office/drawing/2014/main" id="{92B3A170-B325-D530-D210-3E45CEB99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612" y="1420813"/>
                        <a:ext cx="10128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601" name="Text Box 33">
            <a:extLst>
              <a:ext uri="{FF2B5EF4-FFF2-40B4-BE49-F238E27FC236}">
                <a16:creationId xmlns:a16="http://schemas.microsoft.com/office/drawing/2014/main" id="{A48A1ED3-5997-8C3F-8D26-36DCBFC7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861" y="112654"/>
            <a:ext cx="313258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he-IL" alt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אלגוריתם גנטי לעגינה</a:t>
            </a:r>
          </a:p>
          <a:p>
            <a:pPr algn="ctr"/>
            <a:r>
              <a:rPr lang="en-US" altLang="he-IL" dirty="0"/>
              <a:t> </a:t>
            </a:r>
            <a:endParaRPr lang="ru-RU" alt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89B551D-4735-D95D-D3A2-1EC8BC5DBCF3}"/>
              </a:ext>
            </a:extLst>
          </p:cNvPr>
          <p:cNvSpPr txBox="1"/>
          <p:nvPr/>
        </p:nvSpPr>
        <p:spPr>
          <a:xfrm>
            <a:off x="757389" y="785539"/>
            <a:ext cx="36749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PHENOTYPE</a:t>
            </a:r>
            <a:r>
              <a:rPr lang="he-IL" alt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-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מיקום ותנוחה של מולקולה בתוך האתר פעיל של חלבון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51A87FE-7844-868B-E7D4-DA7DC9101F74}"/>
              </a:ext>
            </a:extLst>
          </p:cNvPr>
          <p:cNvSpPr txBox="1"/>
          <p:nvPr/>
        </p:nvSpPr>
        <p:spPr>
          <a:xfrm>
            <a:off x="5181391" y="790839"/>
            <a:ext cx="3674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000" b="1" u="sng" dirty="0">
                <a:latin typeface="David" panose="020E0502060401010101" pitchFamily="34" charset="-79"/>
                <a:cs typeface="David" panose="020E0502060401010101" pitchFamily="34" charset="-79"/>
              </a:rPr>
              <a:t>GENOTYPE</a:t>
            </a:r>
            <a:r>
              <a:rPr lang="he-IL" alt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– הגנים המשפיעים על המיקום והתנוחה של המולקולה</a:t>
            </a:r>
            <a:endParaRPr lang="en-IL" sz="2000" b="1" u="sng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F194271-F705-4290-4AE2-4F370265A781}"/>
              </a:ext>
            </a:extLst>
          </p:cNvPr>
          <p:cNvSpPr txBox="1"/>
          <p:nvPr/>
        </p:nvSpPr>
        <p:spPr>
          <a:xfrm>
            <a:off x="1904998" y="1710645"/>
            <a:ext cx="36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3 גנים לסיבובים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כלליים של המולקולה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6CF3F73-9BBB-8201-004B-D3C1185A975C}"/>
              </a:ext>
            </a:extLst>
          </p:cNvPr>
          <p:cNvSpPr txBox="1"/>
          <p:nvPr/>
        </p:nvSpPr>
        <p:spPr>
          <a:xfrm>
            <a:off x="1209488" y="2362772"/>
            <a:ext cx="3314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4 גנים עבור סיבובים פנימיים</a:t>
            </a:r>
          </a:p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של המולקולה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73D7529-FBFB-261D-98B8-07287B519170}"/>
              </a:ext>
            </a:extLst>
          </p:cNvPr>
          <p:cNvSpPr txBox="1"/>
          <p:nvPr/>
        </p:nvSpPr>
        <p:spPr>
          <a:xfrm>
            <a:off x="4466599" y="5418809"/>
            <a:ext cx="361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3 גנים עבור הזזה כללית של המולקולה</a:t>
            </a:r>
            <a:endParaRPr lang="en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19470</TotalTime>
  <Words>1010</Words>
  <Application>Microsoft Office PowerPoint</Application>
  <PresentationFormat>מסך רחב</PresentationFormat>
  <Paragraphs>128</Paragraphs>
  <Slides>14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David</vt:lpstr>
      <vt:lpstr>Times New Roman</vt:lpstr>
      <vt:lpstr>ערכת נושא של Office</vt:lpstr>
      <vt:lpstr>ISIS/Draw Sketch</vt:lpstr>
      <vt:lpstr>Формула</vt:lpstr>
      <vt:lpstr>חישוב של עגינת ליגנד בתוך אתר פעיל של חלבון עבור עיצוב תרופות על ידי מחשב</vt:lpstr>
      <vt:lpstr>רקע תיאורטי</vt:lpstr>
      <vt:lpstr>מטרת הפרוייקט</vt:lpstr>
      <vt:lpstr>פעולת התרופה</vt:lpstr>
      <vt:lpstr>מצגת של PowerPoint‏</vt:lpstr>
      <vt:lpstr>מצגת של PowerPoint‏</vt:lpstr>
      <vt:lpstr>מצגת של PowerPoint‏</vt:lpstr>
      <vt:lpstr>תכנית עגינת ליגנד בתוך אתר פעיל של חלבון</vt:lpstr>
      <vt:lpstr>מצגת של PowerPoint‏</vt:lpstr>
      <vt:lpstr>מצגת של PowerPoint‏</vt:lpstr>
      <vt:lpstr>מצגת של PowerPoint‏</vt:lpstr>
      <vt:lpstr>מצגת של PowerPoint‏</vt:lpstr>
      <vt:lpstr>סקירה ספרותית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חישוב של עגינת ליגנד בתוך אתר פעיל של חלבון עבור עיצוב תרופות ע״י מחשב.</dc:title>
  <dc:creator>שילת שרה ויצמן</dc:creator>
  <cp:lastModifiedBy>שחר טרביץ</cp:lastModifiedBy>
  <cp:revision>52</cp:revision>
  <dcterms:created xsi:type="dcterms:W3CDTF">2024-01-25T18:32:54Z</dcterms:created>
  <dcterms:modified xsi:type="dcterms:W3CDTF">2024-09-14T20:09:53Z</dcterms:modified>
</cp:coreProperties>
</file>