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6" r:id="rId12"/>
    <p:sldId id="292" r:id="rId13"/>
    <p:sldId id="278" r:id="rId14"/>
    <p:sldId id="267" r:id="rId15"/>
    <p:sldId id="279" r:id="rId16"/>
    <p:sldId id="286" r:id="rId17"/>
    <p:sldId id="291" r:id="rId18"/>
    <p:sldId id="294" r:id="rId19"/>
    <p:sldId id="282" r:id="rId20"/>
    <p:sldId id="281" r:id="rId21"/>
    <p:sldId id="283" r:id="rId22"/>
    <p:sldId id="284" r:id="rId23"/>
    <p:sldId id="285" r:id="rId24"/>
    <p:sldId id="287" r:id="rId25"/>
    <p:sldId id="268" r:id="rId26"/>
    <p:sldId id="269" r:id="rId27"/>
    <p:sldId id="270" r:id="rId28"/>
    <p:sldId id="277" r:id="rId29"/>
    <p:sldId id="289" r:id="rId30"/>
    <p:sldId id="290" r:id="rId31"/>
    <p:sldId id="293" r:id="rId32"/>
    <p:sldId id="271" r:id="rId33"/>
    <p:sldId id="272" r:id="rId34"/>
    <p:sldId id="273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A50021"/>
    <a:srgbClr val="CC3300"/>
    <a:srgbClr val="FF0000"/>
    <a:srgbClr val="990033"/>
    <a:srgbClr val="CC0000"/>
    <a:srgbClr val="FF4B4B"/>
    <a:srgbClr val="FFECEB"/>
    <a:srgbClr val="FFE7E5"/>
    <a:srgbClr val="FFE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35D5B1-0C23-32D0-80E1-07FF566F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E437329-3903-F832-04F4-0114EB48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302965-C657-BC72-05D9-346BF827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A7A4B7-B0B4-7C18-C528-C36A2820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4D1F88-0236-58D1-998B-4D14D64D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90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59E7EB-91DD-FCF2-4548-0484381D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581572F-CEEA-03C3-A552-0136F9A3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527E1B-BC18-1C96-16E4-FC9494A0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CA9A03-ED91-C371-08F7-FBBFAB6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65D6A7-28F1-963C-C5E1-E278ED09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45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7F77A94-77CC-30E5-AE52-04AF1914E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E6DD50-E4B8-FA5B-03C8-C1E10342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24BE23-6816-5D86-9277-B4D6EEDE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8569C2-4F56-A0D1-1799-EDEA9764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099322-5169-8EB9-4608-1584BBA5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69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7E1AD-0A6A-0670-333C-74F140CC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277118-FA98-F2B0-A3FB-E13EFD3E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1783A8-5BB3-5185-C110-E9B5BAF7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E27048-4C30-16D6-C0C7-312F86E6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01C27C-6715-6E25-8D21-BED1C7DA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0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5BBF1-6D1A-E8A0-FF20-29B3504F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AD0D52-66E3-5794-0744-5445FB12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5180AF-43E7-06FB-0DF2-49B26EE7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465BCE-9460-004C-DF23-0DAB8153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D51373-8259-4521-33DA-4CD59198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6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28AAE9-0EE1-ACC4-F196-4AC757AB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12E95D-7739-8B2E-8CD3-3A948EE10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D985DA1-86FA-12F4-C7F3-018897052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7DB35A-177C-54CA-77AB-825DEF9A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2EF4EF-71FE-46DD-15BB-EBB4AA46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8BBC5F-B735-2105-3DB2-24AC729B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74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B50A0-4D20-E65F-3CD9-EF55EA01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698EA7-B9DD-A544-5F76-B9F28AE3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E33263-D297-38BE-3B78-DD210AF2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3ABBD5B-0A7F-D31E-DDF8-6511C0467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77B957A-AB1E-5762-D714-857F293D2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41E328A-65B1-7814-1E31-287EC2BD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3A90822-3212-C659-5DAB-E3661796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3F1DAE7-3EC7-76E6-A0B9-CFB918F5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1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22B964-5B2E-703D-9F7E-45A02CA7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8C6CDFF-809E-535A-A273-8F209B1B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2CAFCC-583C-B87D-9521-80D2A45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CFC8EEA-3E62-BC4C-D27E-EB9D458A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FFB89B6-203A-41C9-B099-F1F8B9CC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C10DEB7-B9E1-177B-6428-7E365B4F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5B8FBB5-68F3-54A3-F9B4-8AB4A386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5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C321D-AE34-FCEA-ED50-8319B800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2D5A01-B27B-8B92-C33E-EAB7D235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0BB0BF-7E53-43B5-5859-31CB5FC0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2B771B-5B21-6F49-ECF6-77597432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68FBC5-EB01-D8EA-581A-AECB9C59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974FE7-69F3-1A07-A0FE-7D8E6348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2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32DA44-D9F6-B6B2-A07D-0CBCBED4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55C28DD-34E3-576E-CE9E-9A0B0CC00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7D38B6-C30D-C3AC-641B-7DD124A0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6776C3-BD6C-5274-9555-6A339846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A46C3E-F2C9-476C-EAC7-02595417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5ECAB08-CB0D-FAD3-8AFC-D1C2454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4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0959BB-B676-9BA4-B0DC-E17A81BC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D0444E-80ED-1E40-4574-0A70742F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BD7C59-8CC0-6921-33F3-A92A78DBB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FB98-6763-4C59-9AF5-A88BC83C97F0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D712D2-C630-1BE5-1D7E-B20931213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FC70E6-073D-1038-2FB9-288E5A527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EA1E-BF52-466B-940A-3D8AFB6535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49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web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52ED265-C103-B519-00DD-BEBD7925DE73}"/>
              </a:ext>
            </a:extLst>
          </p:cNvPr>
          <p:cNvSpPr txBox="1"/>
          <p:nvPr/>
        </p:nvSpPr>
        <p:spPr>
          <a:xfrm>
            <a:off x="2666767" y="2980177"/>
            <a:ext cx="684623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>
                <a:solidFill>
                  <a:srgbClr val="990000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Red Language</a:t>
            </a:r>
            <a:endParaRPr lang="he-IL" sz="8000" dirty="0">
              <a:solidFill>
                <a:srgbClr val="990000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D452196-35E4-8744-836D-D9678379484E}"/>
              </a:ext>
            </a:extLst>
          </p:cNvPr>
          <p:cNvSpPr txBox="1"/>
          <p:nvPr/>
        </p:nvSpPr>
        <p:spPr>
          <a:xfrm>
            <a:off x="8669800" y="4360228"/>
            <a:ext cx="22108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 by Carl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Sassenrath</a:t>
            </a:r>
            <a:endParaRPr lang="he-IL" dirty="0">
              <a:solidFill>
                <a:srgbClr val="C00000"/>
              </a:solidFill>
            </a:endParaRPr>
          </a:p>
        </p:txBody>
      </p:sp>
      <p:pic>
        <p:nvPicPr>
          <p:cNvPr id="11" name="Google Shape;228;p31" descr="Red (programming language) - Wikipedia">
            <a:extLst>
              <a:ext uri="{FF2B5EF4-FFF2-40B4-BE49-F238E27FC236}">
                <a16:creationId xmlns:a16="http://schemas.microsoft.com/office/drawing/2014/main" id="{3599DB1E-9D20-F02A-44B8-4445CF3E79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6801" y="1081130"/>
            <a:ext cx="1666166" cy="1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B6E3DA5F-CF67-264C-E430-7475B11EB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2" y="2635370"/>
            <a:ext cx="1438781" cy="1438781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659AC206-90F4-BF3D-9CFA-0F9786CD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32" y="-126692"/>
            <a:ext cx="690491" cy="725487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A1E26AC-C04C-8687-D629-7B44109AB765}"/>
              </a:ext>
            </a:extLst>
          </p:cNvPr>
          <p:cNvSpPr/>
          <p:nvPr/>
        </p:nvSpPr>
        <p:spPr>
          <a:xfrm rot="2924837">
            <a:off x="361353" y="1872640"/>
            <a:ext cx="1080000" cy="1080000"/>
          </a:xfrm>
          <a:prstGeom prst="roundRect">
            <a:avLst/>
          </a:prstGeom>
          <a:noFill/>
          <a:ln w="127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6806B9A-129C-D475-9EBF-6CF2247CD059}"/>
              </a:ext>
            </a:extLst>
          </p:cNvPr>
          <p:cNvSpPr/>
          <p:nvPr/>
        </p:nvSpPr>
        <p:spPr>
          <a:xfrm rot="2924837">
            <a:off x="-283426" y="-85460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2A4E9553-100D-96B9-2437-8C3CB0AE6B2E}"/>
              </a:ext>
            </a:extLst>
          </p:cNvPr>
          <p:cNvSpPr/>
          <p:nvPr/>
        </p:nvSpPr>
        <p:spPr>
          <a:xfrm rot="2924837">
            <a:off x="-104239" y="2087330"/>
            <a:ext cx="720000" cy="720000"/>
          </a:xfrm>
          <a:prstGeom prst="round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6B1FA3C-AC72-1E82-46D5-3942C218CB76}"/>
              </a:ext>
            </a:extLst>
          </p:cNvPr>
          <p:cNvSpPr/>
          <p:nvPr/>
        </p:nvSpPr>
        <p:spPr>
          <a:xfrm rot="2924837">
            <a:off x="472811" y="855595"/>
            <a:ext cx="720000" cy="720000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43A38D15-826D-60B2-9359-3066CEBF0D54}"/>
              </a:ext>
            </a:extLst>
          </p:cNvPr>
          <p:cNvSpPr/>
          <p:nvPr/>
        </p:nvSpPr>
        <p:spPr>
          <a:xfrm rot="2924837">
            <a:off x="-395219" y="854055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03D1F62-3C21-D4ED-167C-20881374621D}"/>
              </a:ext>
            </a:extLst>
          </p:cNvPr>
          <p:cNvSpPr/>
          <p:nvPr/>
        </p:nvSpPr>
        <p:spPr>
          <a:xfrm rot="2924837">
            <a:off x="1167413" y="1977093"/>
            <a:ext cx="731786" cy="745949"/>
          </a:xfrm>
          <a:prstGeom prst="roundRect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660B7C91-AAA7-F469-3ABB-EAED0F428E55}"/>
              </a:ext>
            </a:extLst>
          </p:cNvPr>
          <p:cNvSpPr/>
          <p:nvPr/>
        </p:nvSpPr>
        <p:spPr>
          <a:xfrm rot="2924837">
            <a:off x="1521692" y="-42816"/>
            <a:ext cx="720000" cy="720000"/>
          </a:xfrm>
          <a:prstGeom prst="roundRect">
            <a:avLst/>
          </a:prstGeom>
          <a:noFill/>
          <a:ln w="190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C691F7BF-A04F-8E93-AD9D-415BE011462E}"/>
              </a:ext>
            </a:extLst>
          </p:cNvPr>
          <p:cNvSpPr/>
          <p:nvPr/>
        </p:nvSpPr>
        <p:spPr>
          <a:xfrm rot="2924837">
            <a:off x="1259160" y="702170"/>
            <a:ext cx="968416" cy="995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14A95C12-F7C3-FA83-17A6-19E73A15C5E4}"/>
              </a:ext>
            </a:extLst>
          </p:cNvPr>
          <p:cNvSpPr/>
          <p:nvPr/>
        </p:nvSpPr>
        <p:spPr>
          <a:xfrm rot="2924837">
            <a:off x="2214164" y="902296"/>
            <a:ext cx="530999" cy="569072"/>
          </a:xfrm>
          <a:prstGeom prst="roundRect">
            <a:avLst/>
          </a:prstGeom>
          <a:noFill/>
          <a:ln w="952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F5CCE143-2E61-EC41-2CC7-8D1D50D67FCD}"/>
              </a:ext>
            </a:extLst>
          </p:cNvPr>
          <p:cNvSpPr/>
          <p:nvPr/>
        </p:nvSpPr>
        <p:spPr>
          <a:xfrm rot="2924837">
            <a:off x="2627927" y="742128"/>
            <a:ext cx="682637" cy="6651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85F26611-84BD-0307-5455-784C611A961F}"/>
              </a:ext>
            </a:extLst>
          </p:cNvPr>
          <p:cNvSpPr/>
          <p:nvPr/>
        </p:nvSpPr>
        <p:spPr>
          <a:xfrm rot="2924837">
            <a:off x="2313369" y="-272584"/>
            <a:ext cx="1031213" cy="1068250"/>
          </a:xfrm>
          <a:prstGeom prst="roundRect">
            <a:avLst/>
          </a:prstGeom>
          <a:noFill/>
          <a:ln w="952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2309242D-BAE5-CBE3-6889-5666E1C4ECF9}"/>
              </a:ext>
            </a:extLst>
          </p:cNvPr>
          <p:cNvSpPr/>
          <p:nvPr/>
        </p:nvSpPr>
        <p:spPr>
          <a:xfrm rot="2924837">
            <a:off x="3142789" y="-229524"/>
            <a:ext cx="754602" cy="773100"/>
          </a:xfrm>
          <a:prstGeom prst="round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4A56FC7E-25C7-9505-1776-F1A65823A291}"/>
              </a:ext>
            </a:extLst>
          </p:cNvPr>
          <p:cNvSpPr/>
          <p:nvPr/>
        </p:nvSpPr>
        <p:spPr>
          <a:xfrm rot="2924837">
            <a:off x="-104241" y="2089336"/>
            <a:ext cx="720000" cy="720000"/>
          </a:xfrm>
          <a:prstGeom prst="round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60D0F994-8F78-9513-F010-3E90A7E954DA}"/>
              </a:ext>
            </a:extLst>
          </p:cNvPr>
          <p:cNvSpPr/>
          <p:nvPr/>
        </p:nvSpPr>
        <p:spPr>
          <a:xfrm rot="2924837">
            <a:off x="-395221" y="856061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BDA69A19-F548-D634-2889-1A1174F2C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3" y="2635369"/>
            <a:ext cx="1438781" cy="1438781"/>
          </a:xfrm>
          <a:prstGeom prst="rect">
            <a:avLst/>
          </a:prstGeom>
        </p:spPr>
      </p:pic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2197F52E-C496-012D-2132-FE021E4A5D52}"/>
              </a:ext>
            </a:extLst>
          </p:cNvPr>
          <p:cNvSpPr/>
          <p:nvPr/>
        </p:nvSpPr>
        <p:spPr>
          <a:xfrm rot="2924837">
            <a:off x="361354" y="1872639"/>
            <a:ext cx="1080000" cy="1080000"/>
          </a:xfrm>
          <a:prstGeom prst="roundRect">
            <a:avLst/>
          </a:prstGeom>
          <a:noFill/>
          <a:ln w="127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5F9DC4F8-15E4-0D9D-3D6B-0AED2E8440E6}"/>
              </a:ext>
            </a:extLst>
          </p:cNvPr>
          <p:cNvSpPr/>
          <p:nvPr/>
        </p:nvSpPr>
        <p:spPr>
          <a:xfrm rot="2924837">
            <a:off x="-104240" y="2089335"/>
            <a:ext cx="720000" cy="720000"/>
          </a:xfrm>
          <a:prstGeom prst="round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F1395B98-CF20-BA13-04F5-07FB9EA650C5}"/>
              </a:ext>
            </a:extLst>
          </p:cNvPr>
          <p:cNvSpPr/>
          <p:nvPr/>
        </p:nvSpPr>
        <p:spPr>
          <a:xfrm rot="2924837">
            <a:off x="-395220" y="856060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2848BFC0-7659-91FA-1FB6-05C260D35780}"/>
              </a:ext>
            </a:extLst>
          </p:cNvPr>
          <p:cNvSpPr/>
          <p:nvPr/>
        </p:nvSpPr>
        <p:spPr>
          <a:xfrm rot="2924837">
            <a:off x="1167412" y="1977094"/>
            <a:ext cx="731786" cy="745949"/>
          </a:xfrm>
          <a:prstGeom prst="roundRect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67C33809-F0D0-481B-262B-6150628C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2" y="2635370"/>
            <a:ext cx="1438781" cy="1438781"/>
          </a:xfrm>
          <a:prstGeom prst="rect">
            <a:avLst/>
          </a:prstGeom>
        </p:spPr>
      </p:pic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66AF8E49-6EC9-B092-3E17-3D55DEF2C4E8}"/>
              </a:ext>
            </a:extLst>
          </p:cNvPr>
          <p:cNvSpPr/>
          <p:nvPr/>
        </p:nvSpPr>
        <p:spPr>
          <a:xfrm rot="2924837">
            <a:off x="361353" y="1872640"/>
            <a:ext cx="1080000" cy="1080000"/>
          </a:xfrm>
          <a:prstGeom prst="roundRect">
            <a:avLst/>
          </a:prstGeom>
          <a:noFill/>
          <a:ln w="127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62D6047D-A1A9-1F74-FAEA-AADEE24B70E1}"/>
              </a:ext>
            </a:extLst>
          </p:cNvPr>
          <p:cNvSpPr/>
          <p:nvPr/>
        </p:nvSpPr>
        <p:spPr>
          <a:xfrm rot="2924837">
            <a:off x="-104241" y="2089336"/>
            <a:ext cx="720000" cy="720000"/>
          </a:xfrm>
          <a:prstGeom prst="round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6B56FBB6-B595-1AAB-A5DA-6EC3780DCF72}"/>
              </a:ext>
            </a:extLst>
          </p:cNvPr>
          <p:cNvSpPr/>
          <p:nvPr/>
        </p:nvSpPr>
        <p:spPr>
          <a:xfrm rot="2924837">
            <a:off x="-395221" y="856061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B3D6095D-A6E3-5DD1-AEB4-5598FC0C9B66}"/>
              </a:ext>
            </a:extLst>
          </p:cNvPr>
          <p:cNvSpPr/>
          <p:nvPr/>
        </p:nvSpPr>
        <p:spPr>
          <a:xfrm rot="2924837">
            <a:off x="1259159" y="702169"/>
            <a:ext cx="968416" cy="995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3BDC10D5-1C63-992D-7641-6E5C75A1D59A}"/>
              </a:ext>
            </a:extLst>
          </p:cNvPr>
          <p:cNvSpPr/>
          <p:nvPr/>
        </p:nvSpPr>
        <p:spPr>
          <a:xfrm rot="2924837">
            <a:off x="1167411" y="1977093"/>
            <a:ext cx="731786" cy="745949"/>
          </a:xfrm>
          <a:prstGeom prst="roundRect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תמונה 41">
            <a:extLst>
              <a:ext uri="{FF2B5EF4-FFF2-40B4-BE49-F238E27FC236}">
                <a16:creationId xmlns:a16="http://schemas.microsoft.com/office/drawing/2014/main" id="{587BA675-CA43-7EFB-46E8-0221994C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1" y="2635369"/>
            <a:ext cx="1438781" cy="1438781"/>
          </a:xfrm>
          <a:prstGeom prst="rect">
            <a:avLst/>
          </a:prstGeom>
        </p:spPr>
      </p:pic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DD10CFD9-563A-1137-5367-B3E8832FD7A3}"/>
              </a:ext>
            </a:extLst>
          </p:cNvPr>
          <p:cNvSpPr/>
          <p:nvPr/>
        </p:nvSpPr>
        <p:spPr>
          <a:xfrm rot="2924837">
            <a:off x="361352" y="1872639"/>
            <a:ext cx="1080000" cy="1080000"/>
          </a:xfrm>
          <a:prstGeom prst="roundRect">
            <a:avLst/>
          </a:prstGeom>
          <a:noFill/>
          <a:ln w="127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03187DE5-267A-CE24-1BEC-62303986FBB7}"/>
              </a:ext>
            </a:extLst>
          </p:cNvPr>
          <p:cNvSpPr/>
          <p:nvPr/>
        </p:nvSpPr>
        <p:spPr>
          <a:xfrm rot="2924837">
            <a:off x="-104242" y="2089335"/>
            <a:ext cx="720000" cy="720000"/>
          </a:xfrm>
          <a:prstGeom prst="round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35C2A070-B498-5F05-2FB4-67232690F4CF}"/>
              </a:ext>
            </a:extLst>
          </p:cNvPr>
          <p:cNvSpPr/>
          <p:nvPr/>
        </p:nvSpPr>
        <p:spPr>
          <a:xfrm rot="2924837">
            <a:off x="-395222" y="856060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A196D3A7-FBF5-3E90-BC82-C9B467AF5B28}"/>
              </a:ext>
            </a:extLst>
          </p:cNvPr>
          <p:cNvSpPr/>
          <p:nvPr/>
        </p:nvSpPr>
        <p:spPr>
          <a:xfrm rot="2924837">
            <a:off x="472810" y="854783"/>
            <a:ext cx="720000" cy="720000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6AA63E0-37EC-FB9B-CC63-572705FC058C}"/>
              </a:ext>
            </a:extLst>
          </p:cNvPr>
          <p:cNvSpPr/>
          <p:nvPr/>
        </p:nvSpPr>
        <p:spPr>
          <a:xfrm rot="2924837">
            <a:off x="1259158" y="701357"/>
            <a:ext cx="968416" cy="995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765939F4-6045-17A1-26F8-E443F977E692}"/>
              </a:ext>
            </a:extLst>
          </p:cNvPr>
          <p:cNvSpPr/>
          <p:nvPr/>
        </p:nvSpPr>
        <p:spPr>
          <a:xfrm rot="2924837">
            <a:off x="1167410" y="1976281"/>
            <a:ext cx="731786" cy="745949"/>
          </a:xfrm>
          <a:prstGeom prst="roundRect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9" name="תמונה 48">
            <a:extLst>
              <a:ext uri="{FF2B5EF4-FFF2-40B4-BE49-F238E27FC236}">
                <a16:creationId xmlns:a16="http://schemas.microsoft.com/office/drawing/2014/main" id="{C7CCC0FA-BD93-AD8B-3343-7963E48B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0" y="2634557"/>
            <a:ext cx="1438781" cy="1438781"/>
          </a:xfrm>
          <a:prstGeom prst="rect">
            <a:avLst/>
          </a:prstGeom>
        </p:spPr>
      </p:pic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CC0ABA19-0558-184E-D5DB-DC0324907C49}"/>
              </a:ext>
            </a:extLst>
          </p:cNvPr>
          <p:cNvSpPr/>
          <p:nvPr/>
        </p:nvSpPr>
        <p:spPr>
          <a:xfrm rot="2924837">
            <a:off x="361351" y="1871827"/>
            <a:ext cx="1080000" cy="1080000"/>
          </a:xfrm>
          <a:prstGeom prst="roundRect">
            <a:avLst/>
          </a:prstGeom>
          <a:noFill/>
          <a:ln w="127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D0BA9EBC-F5D5-FF4A-F17F-DAC94E4055F9}"/>
              </a:ext>
            </a:extLst>
          </p:cNvPr>
          <p:cNvSpPr/>
          <p:nvPr/>
        </p:nvSpPr>
        <p:spPr>
          <a:xfrm rot="2924837">
            <a:off x="-104243" y="2088523"/>
            <a:ext cx="720000" cy="720000"/>
          </a:xfrm>
          <a:prstGeom prst="round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CF30B584-57D5-7676-A76F-E60AC03EDDE7}"/>
              </a:ext>
            </a:extLst>
          </p:cNvPr>
          <p:cNvSpPr/>
          <p:nvPr/>
        </p:nvSpPr>
        <p:spPr>
          <a:xfrm rot="2924837">
            <a:off x="-395223" y="855248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3" name="תמונה 52">
            <a:extLst>
              <a:ext uri="{FF2B5EF4-FFF2-40B4-BE49-F238E27FC236}">
                <a16:creationId xmlns:a16="http://schemas.microsoft.com/office/drawing/2014/main" id="{3BD5866B-695E-5D9C-7DDA-CF51FE9E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30" y="-126692"/>
            <a:ext cx="690491" cy="725487"/>
          </a:xfrm>
          <a:prstGeom prst="rect">
            <a:avLst/>
          </a:prstGeom>
        </p:spPr>
      </p:pic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1B5AAFF2-A7D9-F830-E560-F9EC3F6F795B}"/>
              </a:ext>
            </a:extLst>
          </p:cNvPr>
          <p:cNvSpPr/>
          <p:nvPr/>
        </p:nvSpPr>
        <p:spPr>
          <a:xfrm rot="2924837">
            <a:off x="-283428" y="-85460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C5FE7BBD-49F0-3010-56D7-C13FB34B3FD8}"/>
              </a:ext>
            </a:extLst>
          </p:cNvPr>
          <p:cNvSpPr/>
          <p:nvPr/>
        </p:nvSpPr>
        <p:spPr>
          <a:xfrm rot="2924837">
            <a:off x="472808" y="854783"/>
            <a:ext cx="720000" cy="720000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506F88E6-186B-13E2-ADB9-016211825CB8}"/>
              </a:ext>
            </a:extLst>
          </p:cNvPr>
          <p:cNvSpPr/>
          <p:nvPr/>
        </p:nvSpPr>
        <p:spPr>
          <a:xfrm rot="2924837">
            <a:off x="1259156" y="701357"/>
            <a:ext cx="968416" cy="995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F8716395-4735-10EE-7F2A-DF1FAFCEB0A0}"/>
              </a:ext>
            </a:extLst>
          </p:cNvPr>
          <p:cNvSpPr/>
          <p:nvPr/>
        </p:nvSpPr>
        <p:spPr>
          <a:xfrm rot="2924837">
            <a:off x="1167408" y="1976281"/>
            <a:ext cx="731786" cy="745949"/>
          </a:xfrm>
          <a:prstGeom prst="roundRect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8" name="תמונה 57">
            <a:extLst>
              <a:ext uri="{FF2B5EF4-FFF2-40B4-BE49-F238E27FC236}">
                <a16:creationId xmlns:a16="http://schemas.microsoft.com/office/drawing/2014/main" id="{35877C28-DA97-09A2-9F66-8B427C07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8" y="2634557"/>
            <a:ext cx="1438781" cy="1438781"/>
          </a:xfrm>
          <a:prstGeom prst="rect">
            <a:avLst/>
          </a:prstGeom>
        </p:spPr>
      </p:pic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75AFE4CC-A7A4-AD69-B20C-096975E60224}"/>
              </a:ext>
            </a:extLst>
          </p:cNvPr>
          <p:cNvSpPr/>
          <p:nvPr/>
        </p:nvSpPr>
        <p:spPr>
          <a:xfrm rot="2924837">
            <a:off x="361349" y="1871827"/>
            <a:ext cx="1080000" cy="1080000"/>
          </a:xfrm>
          <a:prstGeom prst="roundRect">
            <a:avLst/>
          </a:prstGeom>
          <a:noFill/>
          <a:ln w="127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9EBE5262-658B-CC37-062E-477EE17F8688}"/>
              </a:ext>
            </a:extLst>
          </p:cNvPr>
          <p:cNvSpPr/>
          <p:nvPr/>
        </p:nvSpPr>
        <p:spPr>
          <a:xfrm rot="2924837">
            <a:off x="-104245" y="2088523"/>
            <a:ext cx="720000" cy="720000"/>
          </a:xfrm>
          <a:prstGeom prst="round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DE233382-1BA9-EEEB-5200-D4DC07E52C6C}"/>
              </a:ext>
            </a:extLst>
          </p:cNvPr>
          <p:cNvSpPr/>
          <p:nvPr/>
        </p:nvSpPr>
        <p:spPr>
          <a:xfrm rot="2924837">
            <a:off x="-395225" y="855248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6" name="קבוצה 75">
            <a:extLst>
              <a:ext uri="{FF2B5EF4-FFF2-40B4-BE49-F238E27FC236}">
                <a16:creationId xmlns:a16="http://schemas.microsoft.com/office/drawing/2014/main" id="{696A0E92-4725-6315-0D03-5C891DF9390A}"/>
              </a:ext>
            </a:extLst>
          </p:cNvPr>
          <p:cNvGrpSpPr/>
          <p:nvPr/>
        </p:nvGrpSpPr>
        <p:grpSpPr>
          <a:xfrm>
            <a:off x="-395224" y="-254067"/>
            <a:ext cx="4301865" cy="5797146"/>
            <a:chOff x="-395224" y="-254067"/>
            <a:chExt cx="4301865" cy="5797146"/>
          </a:xfrm>
        </p:grpSpPr>
        <p:sp>
          <p:nvSpPr>
            <p:cNvPr id="15" name="מלבן: פינות מעוגלות 14">
              <a:extLst>
                <a:ext uri="{FF2B5EF4-FFF2-40B4-BE49-F238E27FC236}">
                  <a16:creationId xmlns:a16="http://schemas.microsoft.com/office/drawing/2014/main" id="{84009C58-7DB6-5BED-9E1E-97C018BAC92B}"/>
                </a:ext>
              </a:extLst>
            </p:cNvPr>
            <p:cNvSpPr/>
            <p:nvPr/>
          </p:nvSpPr>
          <p:spPr>
            <a:xfrm rot="2924837">
              <a:off x="-36618" y="3395167"/>
              <a:ext cx="584681" cy="572388"/>
            </a:xfrm>
            <a:prstGeom prst="roundRect">
              <a:avLst/>
            </a:prstGeom>
            <a:noFill/>
            <a:ln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94F03CC4-9D90-7670-A0A3-C96969BFA894}"/>
                </a:ext>
              </a:extLst>
            </p:cNvPr>
            <p:cNvSpPr/>
            <p:nvPr/>
          </p:nvSpPr>
          <p:spPr>
            <a:xfrm rot="2924837">
              <a:off x="470252" y="3912668"/>
              <a:ext cx="749558" cy="767845"/>
            </a:xfrm>
            <a:prstGeom prst="roundRect">
              <a:avLst/>
            </a:prstGeom>
            <a:noFill/>
            <a:ln w="285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מלבן: פינות מעוגלות 19">
              <a:extLst>
                <a:ext uri="{FF2B5EF4-FFF2-40B4-BE49-F238E27FC236}">
                  <a16:creationId xmlns:a16="http://schemas.microsoft.com/office/drawing/2014/main" id="{D41F2D74-440F-7407-41CA-3E814BE03538}"/>
                </a:ext>
              </a:extLst>
            </p:cNvPr>
            <p:cNvSpPr/>
            <p:nvPr/>
          </p:nvSpPr>
          <p:spPr>
            <a:xfrm rot="2924837">
              <a:off x="-249871" y="3909478"/>
              <a:ext cx="719606" cy="720450"/>
            </a:xfrm>
            <a:prstGeom prst="roundRect">
              <a:avLst/>
            </a:prstGeom>
            <a:noFill/>
            <a:ln w="19050"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: פינות מעוגלות 20">
              <a:extLst>
                <a:ext uri="{FF2B5EF4-FFF2-40B4-BE49-F238E27FC236}">
                  <a16:creationId xmlns:a16="http://schemas.microsoft.com/office/drawing/2014/main" id="{B6641C93-9A2A-C087-E54F-8B17D6318A69}"/>
                </a:ext>
              </a:extLst>
            </p:cNvPr>
            <p:cNvSpPr/>
            <p:nvPr/>
          </p:nvSpPr>
          <p:spPr>
            <a:xfrm rot="2924837">
              <a:off x="-292241" y="4576490"/>
              <a:ext cx="961455" cy="971724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1D29CFEA-FF50-EAFA-74EC-BB44DBCE87D7}"/>
                </a:ext>
              </a:extLst>
            </p:cNvPr>
            <p:cNvSpPr/>
            <p:nvPr/>
          </p:nvSpPr>
          <p:spPr>
            <a:xfrm rot="2924837">
              <a:off x="1380464" y="1607436"/>
              <a:ext cx="511305" cy="488974"/>
            </a:xfrm>
            <a:prstGeom prst="roundRect">
              <a:avLst/>
            </a:prstGeom>
            <a:noFill/>
            <a:ln w="38100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מלבן: פינות מעוגלות 61">
              <a:extLst>
                <a:ext uri="{FF2B5EF4-FFF2-40B4-BE49-F238E27FC236}">
                  <a16:creationId xmlns:a16="http://schemas.microsoft.com/office/drawing/2014/main" id="{3BBBA7BE-1ED7-85CE-A1FC-5E8277A7AFC0}"/>
                </a:ext>
              </a:extLst>
            </p:cNvPr>
            <p:cNvSpPr/>
            <p:nvPr/>
          </p:nvSpPr>
          <p:spPr>
            <a:xfrm rot="2924837">
              <a:off x="1521693" y="-42817"/>
              <a:ext cx="720000" cy="720000"/>
            </a:xfrm>
            <a:prstGeom prst="roundRect">
              <a:avLst/>
            </a:prstGeom>
            <a:noFill/>
            <a:ln w="1905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לבן: פינות מעוגלות 62">
              <a:extLst>
                <a:ext uri="{FF2B5EF4-FFF2-40B4-BE49-F238E27FC236}">
                  <a16:creationId xmlns:a16="http://schemas.microsoft.com/office/drawing/2014/main" id="{A0387FCD-FB68-09C5-A508-B696B45E0362}"/>
                </a:ext>
              </a:extLst>
            </p:cNvPr>
            <p:cNvSpPr/>
            <p:nvPr/>
          </p:nvSpPr>
          <p:spPr>
            <a:xfrm rot="2924837">
              <a:off x="2214165" y="902295"/>
              <a:ext cx="530999" cy="569072"/>
            </a:xfrm>
            <a:prstGeom prst="roundRect">
              <a:avLst/>
            </a:prstGeom>
            <a:noFill/>
            <a:ln w="9525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מלבן: פינות מעוגלות 63">
              <a:extLst>
                <a:ext uri="{FF2B5EF4-FFF2-40B4-BE49-F238E27FC236}">
                  <a16:creationId xmlns:a16="http://schemas.microsoft.com/office/drawing/2014/main" id="{A143D201-AB6C-9C00-4BE7-3F4A7ED8A2F7}"/>
                </a:ext>
              </a:extLst>
            </p:cNvPr>
            <p:cNvSpPr/>
            <p:nvPr/>
          </p:nvSpPr>
          <p:spPr>
            <a:xfrm rot="2924837">
              <a:off x="2627928" y="742127"/>
              <a:ext cx="682637" cy="6651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5" name="מלבן: פינות מעוגלות 64">
              <a:extLst>
                <a:ext uri="{FF2B5EF4-FFF2-40B4-BE49-F238E27FC236}">
                  <a16:creationId xmlns:a16="http://schemas.microsoft.com/office/drawing/2014/main" id="{15B99E41-9575-C000-D052-170A1ABF01A0}"/>
                </a:ext>
              </a:extLst>
            </p:cNvPr>
            <p:cNvSpPr/>
            <p:nvPr/>
          </p:nvSpPr>
          <p:spPr>
            <a:xfrm rot="2924837">
              <a:off x="2313370" y="-272585"/>
              <a:ext cx="1031213" cy="1068250"/>
            </a:xfrm>
            <a:prstGeom prst="roundRect">
              <a:avLst/>
            </a:prstGeom>
            <a:noFill/>
            <a:ln w="9525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6" name="מלבן: פינות מעוגלות 65">
              <a:extLst>
                <a:ext uri="{FF2B5EF4-FFF2-40B4-BE49-F238E27FC236}">
                  <a16:creationId xmlns:a16="http://schemas.microsoft.com/office/drawing/2014/main" id="{FFB82D42-B454-222D-7AA4-002136CE5B87}"/>
                </a:ext>
              </a:extLst>
            </p:cNvPr>
            <p:cNvSpPr/>
            <p:nvPr/>
          </p:nvSpPr>
          <p:spPr>
            <a:xfrm rot="2924837">
              <a:off x="3142790" y="-229525"/>
              <a:ext cx="754602" cy="773100"/>
            </a:xfrm>
            <a:prstGeom prst="roundRect">
              <a:avLst/>
            </a:prstGeom>
            <a:noFill/>
            <a:ln w="5715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67" name="תמונה 66">
              <a:extLst>
                <a:ext uri="{FF2B5EF4-FFF2-40B4-BE49-F238E27FC236}">
                  <a16:creationId xmlns:a16="http://schemas.microsoft.com/office/drawing/2014/main" id="{8C71DF6D-ADF6-B30D-D842-176A96E2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931" y="-126693"/>
              <a:ext cx="690491" cy="725487"/>
            </a:xfrm>
            <a:prstGeom prst="rect">
              <a:avLst/>
            </a:prstGeom>
          </p:spPr>
        </p:pic>
        <p:sp>
          <p:nvSpPr>
            <p:cNvPr id="68" name="מלבן: פינות מעוגלות 67">
              <a:extLst>
                <a:ext uri="{FF2B5EF4-FFF2-40B4-BE49-F238E27FC236}">
                  <a16:creationId xmlns:a16="http://schemas.microsoft.com/office/drawing/2014/main" id="{B383EAB3-D4C0-F3D8-AC16-A0FBA2B4BDE8}"/>
                </a:ext>
              </a:extLst>
            </p:cNvPr>
            <p:cNvSpPr/>
            <p:nvPr/>
          </p:nvSpPr>
          <p:spPr>
            <a:xfrm rot="2924837">
              <a:off x="-283427" y="-85461"/>
              <a:ext cx="1440000" cy="1440000"/>
            </a:xfrm>
            <a:prstGeom prst="roundRect">
              <a:avLst/>
            </a:prstGeom>
            <a:noFill/>
            <a:ln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מלבן: פינות מעוגלות 68">
              <a:extLst>
                <a:ext uri="{FF2B5EF4-FFF2-40B4-BE49-F238E27FC236}">
                  <a16:creationId xmlns:a16="http://schemas.microsoft.com/office/drawing/2014/main" id="{37C02503-4136-7CC4-B30F-F5382D578F3E}"/>
                </a:ext>
              </a:extLst>
            </p:cNvPr>
            <p:cNvSpPr/>
            <p:nvPr/>
          </p:nvSpPr>
          <p:spPr>
            <a:xfrm rot="2924837">
              <a:off x="472809" y="854782"/>
              <a:ext cx="720000" cy="720000"/>
            </a:xfrm>
            <a:prstGeom prst="roundRect">
              <a:avLst/>
            </a:prstGeom>
            <a:noFill/>
            <a:ln w="28575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0" name="מלבן: פינות מעוגלות 69">
              <a:extLst>
                <a:ext uri="{FF2B5EF4-FFF2-40B4-BE49-F238E27FC236}">
                  <a16:creationId xmlns:a16="http://schemas.microsoft.com/office/drawing/2014/main" id="{86502E83-B468-D2E9-60A0-B4FC45FAC6F2}"/>
                </a:ext>
              </a:extLst>
            </p:cNvPr>
            <p:cNvSpPr/>
            <p:nvPr/>
          </p:nvSpPr>
          <p:spPr>
            <a:xfrm rot="2924837">
              <a:off x="1259157" y="701356"/>
              <a:ext cx="968416" cy="9952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1" name="מלבן: פינות מעוגלות 70">
              <a:extLst>
                <a:ext uri="{FF2B5EF4-FFF2-40B4-BE49-F238E27FC236}">
                  <a16:creationId xmlns:a16="http://schemas.microsoft.com/office/drawing/2014/main" id="{CC4D9A47-740C-69B0-ADBE-42B5B561BDF3}"/>
                </a:ext>
              </a:extLst>
            </p:cNvPr>
            <p:cNvSpPr/>
            <p:nvPr/>
          </p:nvSpPr>
          <p:spPr>
            <a:xfrm rot="2924837">
              <a:off x="1167409" y="1976280"/>
              <a:ext cx="731786" cy="745949"/>
            </a:xfrm>
            <a:prstGeom prst="roundRect">
              <a:avLst/>
            </a:prstGeom>
            <a:noFill/>
            <a:ln w="1905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תמונה 71">
              <a:extLst>
                <a:ext uri="{FF2B5EF4-FFF2-40B4-BE49-F238E27FC236}">
                  <a16:creationId xmlns:a16="http://schemas.microsoft.com/office/drawing/2014/main" id="{48F05F7C-96DE-8C9C-6C09-A80D1185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39" y="2634556"/>
              <a:ext cx="1438781" cy="1438781"/>
            </a:xfrm>
            <a:prstGeom prst="rect">
              <a:avLst/>
            </a:prstGeom>
          </p:spPr>
        </p:pic>
        <p:sp>
          <p:nvSpPr>
            <p:cNvPr id="73" name="מלבן: פינות מעוגלות 72">
              <a:extLst>
                <a:ext uri="{FF2B5EF4-FFF2-40B4-BE49-F238E27FC236}">
                  <a16:creationId xmlns:a16="http://schemas.microsoft.com/office/drawing/2014/main" id="{542F1C99-D074-9077-7DD7-B5140D4F8F74}"/>
                </a:ext>
              </a:extLst>
            </p:cNvPr>
            <p:cNvSpPr/>
            <p:nvPr/>
          </p:nvSpPr>
          <p:spPr>
            <a:xfrm rot="2924837">
              <a:off x="361350" y="1871826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7BDFF5F3-A247-7004-12AD-F617C0E5B25D}"/>
                </a:ext>
              </a:extLst>
            </p:cNvPr>
            <p:cNvSpPr/>
            <p:nvPr/>
          </p:nvSpPr>
          <p:spPr>
            <a:xfrm rot="2924837">
              <a:off x="-104244" y="2088522"/>
              <a:ext cx="720000" cy="720000"/>
            </a:xfrm>
            <a:prstGeom prst="roundRect">
              <a:avLst/>
            </a:prstGeom>
            <a:noFill/>
            <a:ln w="285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5" name="מלבן: פינות מעוגלות 74">
              <a:extLst>
                <a:ext uri="{FF2B5EF4-FFF2-40B4-BE49-F238E27FC236}">
                  <a16:creationId xmlns:a16="http://schemas.microsoft.com/office/drawing/2014/main" id="{E0FD9D06-6CCB-1437-68A8-376629255AFD}"/>
                </a:ext>
              </a:extLst>
            </p:cNvPr>
            <p:cNvSpPr/>
            <p:nvPr/>
          </p:nvSpPr>
          <p:spPr>
            <a:xfrm rot="2924837">
              <a:off x="-395224" y="855247"/>
              <a:ext cx="1440000" cy="1440000"/>
            </a:xfrm>
            <a:prstGeom prst="roundRect">
              <a:avLst/>
            </a:prstGeom>
            <a:noFill/>
            <a:ln w="76200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3A7EE8C5-C2C2-5F07-B98B-60AA54ACD42D}"/>
              </a:ext>
            </a:extLst>
          </p:cNvPr>
          <p:cNvGrpSpPr/>
          <p:nvPr/>
        </p:nvGrpSpPr>
        <p:grpSpPr>
          <a:xfrm rot="10800000">
            <a:off x="9093387" y="1732802"/>
            <a:ext cx="4299620" cy="5797146"/>
            <a:chOff x="-395224" y="-254067"/>
            <a:chExt cx="4299620" cy="5797146"/>
          </a:xfrm>
        </p:grpSpPr>
        <p:sp>
          <p:nvSpPr>
            <p:cNvPr id="78" name="מלבן: פינות מעוגלות 77">
              <a:extLst>
                <a:ext uri="{FF2B5EF4-FFF2-40B4-BE49-F238E27FC236}">
                  <a16:creationId xmlns:a16="http://schemas.microsoft.com/office/drawing/2014/main" id="{50C3E4A8-DB01-F991-0C34-DC328D33F7E2}"/>
                </a:ext>
              </a:extLst>
            </p:cNvPr>
            <p:cNvSpPr/>
            <p:nvPr/>
          </p:nvSpPr>
          <p:spPr>
            <a:xfrm rot="2924837">
              <a:off x="-36618" y="3395167"/>
              <a:ext cx="584681" cy="572388"/>
            </a:xfrm>
            <a:prstGeom prst="roundRect">
              <a:avLst/>
            </a:prstGeom>
            <a:noFill/>
            <a:ln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9" name="מלבן: פינות מעוגלות 78">
              <a:extLst>
                <a:ext uri="{FF2B5EF4-FFF2-40B4-BE49-F238E27FC236}">
                  <a16:creationId xmlns:a16="http://schemas.microsoft.com/office/drawing/2014/main" id="{C3374971-9BD7-9968-1A77-C6AA543A34E1}"/>
                </a:ext>
              </a:extLst>
            </p:cNvPr>
            <p:cNvSpPr/>
            <p:nvPr/>
          </p:nvSpPr>
          <p:spPr>
            <a:xfrm rot="2924837">
              <a:off x="470252" y="3912668"/>
              <a:ext cx="749558" cy="767845"/>
            </a:xfrm>
            <a:prstGeom prst="roundRect">
              <a:avLst/>
            </a:prstGeom>
            <a:noFill/>
            <a:ln w="285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מלבן: פינות מעוגלות 79">
              <a:extLst>
                <a:ext uri="{FF2B5EF4-FFF2-40B4-BE49-F238E27FC236}">
                  <a16:creationId xmlns:a16="http://schemas.microsoft.com/office/drawing/2014/main" id="{45E7A5E8-36EA-DCE9-6035-0B361165019F}"/>
                </a:ext>
              </a:extLst>
            </p:cNvPr>
            <p:cNvSpPr/>
            <p:nvPr/>
          </p:nvSpPr>
          <p:spPr>
            <a:xfrm rot="2924837">
              <a:off x="-249871" y="3909478"/>
              <a:ext cx="719606" cy="720450"/>
            </a:xfrm>
            <a:prstGeom prst="roundRect">
              <a:avLst/>
            </a:prstGeom>
            <a:noFill/>
            <a:ln w="19050"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מלבן: פינות מעוגלות 80">
              <a:extLst>
                <a:ext uri="{FF2B5EF4-FFF2-40B4-BE49-F238E27FC236}">
                  <a16:creationId xmlns:a16="http://schemas.microsoft.com/office/drawing/2014/main" id="{A3CA0AB0-C785-C0D4-C01E-0867C25C0CB7}"/>
                </a:ext>
              </a:extLst>
            </p:cNvPr>
            <p:cNvSpPr/>
            <p:nvPr/>
          </p:nvSpPr>
          <p:spPr>
            <a:xfrm rot="2924837">
              <a:off x="-292241" y="4576490"/>
              <a:ext cx="961455" cy="971724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מלבן: פינות מעוגלות 81">
              <a:extLst>
                <a:ext uri="{FF2B5EF4-FFF2-40B4-BE49-F238E27FC236}">
                  <a16:creationId xmlns:a16="http://schemas.microsoft.com/office/drawing/2014/main" id="{CECF075F-F2B2-6805-70EB-BF57EE88E288}"/>
                </a:ext>
              </a:extLst>
            </p:cNvPr>
            <p:cNvSpPr/>
            <p:nvPr/>
          </p:nvSpPr>
          <p:spPr>
            <a:xfrm rot="2924837">
              <a:off x="1380464" y="1607436"/>
              <a:ext cx="511305" cy="488974"/>
            </a:xfrm>
            <a:prstGeom prst="roundRect">
              <a:avLst/>
            </a:prstGeom>
            <a:noFill/>
            <a:ln w="38100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מלבן: פינות מעוגלות 82">
              <a:extLst>
                <a:ext uri="{FF2B5EF4-FFF2-40B4-BE49-F238E27FC236}">
                  <a16:creationId xmlns:a16="http://schemas.microsoft.com/office/drawing/2014/main" id="{69B14DBE-FAC8-A8A0-99CD-CFCF97ED0EA3}"/>
                </a:ext>
              </a:extLst>
            </p:cNvPr>
            <p:cNvSpPr/>
            <p:nvPr/>
          </p:nvSpPr>
          <p:spPr>
            <a:xfrm rot="2924837">
              <a:off x="1521693" y="-42817"/>
              <a:ext cx="720000" cy="720000"/>
            </a:xfrm>
            <a:prstGeom prst="roundRect">
              <a:avLst/>
            </a:prstGeom>
            <a:noFill/>
            <a:ln w="1905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4" name="מלבן: פינות מעוגלות 83">
              <a:extLst>
                <a:ext uri="{FF2B5EF4-FFF2-40B4-BE49-F238E27FC236}">
                  <a16:creationId xmlns:a16="http://schemas.microsoft.com/office/drawing/2014/main" id="{779E3557-6BD9-6E07-8F67-FF330CC9F006}"/>
                </a:ext>
              </a:extLst>
            </p:cNvPr>
            <p:cNvSpPr/>
            <p:nvPr/>
          </p:nvSpPr>
          <p:spPr>
            <a:xfrm rot="2924837">
              <a:off x="2214165" y="902295"/>
              <a:ext cx="530999" cy="569072"/>
            </a:xfrm>
            <a:prstGeom prst="roundRect">
              <a:avLst/>
            </a:prstGeom>
            <a:noFill/>
            <a:ln w="9525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מלבן: פינות מעוגלות 84">
              <a:extLst>
                <a:ext uri="{FF2B5EF4-FFF2-40B4-BE49-F238E27FC236}">
                  <a16:creationId xmlns:a16="http://schemas.microsoft.com/office/drawing/2014/main" id="{92F3564A-08D3-A188-CAB1-7454DF31B4D2}"/>
                </a:ext>
              </a:extLst>
            </p:cNvPr>
            <p:cNvSpPr/>
            <p:nvPr/>
          </p:nvSpPr>
          <p:spPr>
            <a:xfrm rot="2924837">
              <a:off x="2627928" y="742127"/>
              <a:ext cx="682637" cy="6651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6" name="מלבן: פינות מעוגלות 85">
              <a:extLst>
                <a:ext uri="{FF2B5EF4-FFF2-40B4-BE49-F238E27FC236}">
                  <a16:creationId xmlns:a16="http://schemas.microsoft.com/office/drawing/2014/main" id="{7445B1A1-9E14-355F-12B6-2D3CA156B3EC}"/>
                </a:ext>
              </a:extLst>
            </p:cNvPr>
            <p:cNvSpPr/>
            <p:nvPr/>
          </p:nvSpPr>
          <p:spPr>
            <a:xfrm rot="2924837">
              <a:off x="2313370" y="-272585"/>
              <a:ext cx="1031213" cy="1068250"/>
            </a:xfrm>
            <a:prstGeom prst="roundRect">
              <a:avLst/>
            </a:prstGeom>
            <a:noFill/>
            <a:ln w="9525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7" name="מלבן: פינות מעוגלות 86">
              <a:extLst>
                <a:ext uri="{FF2B5EF4-FFF2-40B4-BE49-F238E27FC236}">
                  <a16:creationId xmlns:a16="http://schemas.microsoft.com/office/drawing/2014/main" id="{F407F460-AC96-A59F-1AF6-7AD62D500B0B}"/>
                </a:ext>
              </a:extLst>
            </p:cNvPr>
            <p:cNvSpPr/>
            <p:nvPr/>
          </p:nvSpPr>
          <p:spPr>
            <a:xfrm rot="2924837">
              <a:off x="3143539" y="-231777"/>
              <a:ext cx="748614" cy="773100"/>
            </a:xfrm>
            <a:prstGeom prst="roundRect">
              <a:avLst/>
            </a:prstGeom>
            <a:noFill/>
            <a:ln w="5715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88" name="תמונה 87">
              <a:extLst>
                <a:ext uri="{FF2B5EF4-FFF2-40B4-BE49-F238E27FC236}">
                  <a16:creationId xmlns:a16="http://schemas.microsoft.com/office/drawing/2014/main" id="{15049740-BA36-3DFB-8750-B64BEFE05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931" y="-126693"/>
              <a:ext cx="690491" cy="725487"/>
            </a:xfrm>
            <a:prstGeom prst="rect">
              <a:avLst/>
            </a:prstGeom>
          </p:spPr>
        </p:pic>
        <p:sp>
          <p:nvSpPr>
            <p:cNvPr id="89" name="מלבן: פינות מעוגלות 88">
              <a:extLst>
                <a:ext uri="{FF2B5EF4-FFF2-40B4-BE49-F238E27FC236}">
                  <a16:creationId xmlns:a16="http://schemas.microsoft.com/office/drawing/2014/main" id="{94983173-9DBB-5896-D36E-DFEFFE6C874C}"/>
                </a:ext>
              </a:extLst>
            </p:cNvPr>
            <p:cNvSpPr/>
            <p:nvPr/>
          </p:nvSpPr>
          <p:spPr>
            <a:xfrm rot="2924837">
              <a:off x="-283427" y="-85461"/>
              <a:ext cx="1440000" cy="1440000"/>
            </a:xfrm>
            <a:prstGeom prst="roundRect">
              <a:avLst/>
            </a:prstGeom>
            <a:noFill/>
            <a:ln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מלבן: פינות מעוגלות 89">
              <a:extLst>
                <a:ext uri="{FF2B5EF4-FFF2-40B4-BE49-F238E27FC236}">
                  <a16:creationId xmlns:a16="http://schemas.microsoft.com/office/drawing/2014/main" id="{D2ED33EA-89CF-31BC-86F1-D2C271480CF8}"/>
                </a:ext>
              </a:extLst>
            </p:cNvPr>
            <p:cNvSpPr/>
            <p:nvPr/>
          </p:nvSpPr>
          <p:spPr>
            <a:xfrm rot="2924837">
              <a:off x="472809" y="854782"/>
              <a:ext cx="720000" cy="720000"/>
            </a:xfrm>
            <a:prstGeom prst="roundRect">
              <a:avLst/>
            </a:prstGeom>
            <a:noFill/>
            <a:ln w="28575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1" name="מלבן: פינות מעוגלות 90">
              <a:extLst>
                <a:ext uri="{FF2B5EF4-FFF2-40B4-BE49-F238E27FC236}">
                  <a16:creationId xmlns:a16="http://schemas.microsoft.com/office/drawing/2014/main" id="{7677DB18-D7C4-33DF-B0DF-9E53D8079FCC}"/>
                </a:ext>
              </a:extLst>
            </p:cNvPr>
            <p:cNvSpPr/>
            <p:nvPr/>
          </p:nvSpPr>
          <p:spPr>
            <a:xfrm rot="2924837">
              <a:off x="1259157" y="701356"/>
              <a:ext cx="968416" cy="9952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2" name="מלבן: פינות מעוגלות 91">
              <a:extLst>
                <a:ext uri="{FF2B5EF4-FFF2-40B4-BE49-F238E27FC236}">
                  <a16:creationId xmlns:a16="http://schemas.microsoft.com/office/drawing/2014/main" id="{34197139-24CD-761A-6758-4E54B23213E2}"/>
                </a:ext>
              </a:extLst>
            </p:cNvPr>
            <p:cNvSpPr/>
            <p:nvPr/>
          </p:nvSpPr>
          <p:spPr>
            <a:xfrm rot="2924837">
              <a:off x="1167409" y="1976280"/>
              <a:ext cx="731786" cy="745949"/>
            </a:xfrm>
            <a:prstGeom prst="roundRect">
              <a:avLst/>
            </a:prstGeom>
            <a:noFill/>
            <a:ln w="1905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93" name="תמונה 92">
              <a:extLst>
                <a:ext uri="{FF2B5EF4-FFF2-40B4-BE49-F238E27FC236}">
                  <a16:creationId xmlns:a16="http://schemas.microsoft.com/office/drawing/2014/main" id="{CFA03371-8DC3-60B0-E895-825C77A0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39" y="2634556"/>
              <a:ext cx="1438781" cy="1438781"/>
            </a:xfrm>
            <a:prstGeom prst="rect">
              <a:avLst/>
            </a:prstGeom>
          </p:spPr>
        </p:pic>
        <p:sp>
          <p:nvSpPr>
            <p:cNvPr id="94" name="מלבן: פינות מעוגלות 93">
              <a:extLst>
                <a:ext uri="{FF2B5EF4-FFF2-40B4-BE49-F238E27FC236}">
                  <a16:creationId xmlns:a16="http://schemas.microsoft.com/office/drawing/2014/main" id="{8A3AF148-C5ED-A867-A20F-426B39EB6BB9}"/>
                </a:ext>
              </a:extLst>
            </p:cNvPr>
            <p:cNvSpPr/>
            <p:nvPr/>
          </p:nvSpPr>
          <p:spPr>
            <a:xfrm rot="2924837">
              <a:off x="305032" y="1816322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מלבן: פינות מעוגלות 94">
              <a:extLst>
                <a:ext uri="{FF2B5EF4-FFF2-40B4-BE49-F238E27FC236}">
                  <a16:creationId xmlns:a16="http://schemas.microsoft.com/office/drawing/2014/main" id="{6424F8BA-352A-DEEA-9FD8-3072A41599AC}"/>
                </a:ext>
              </a:extLst>
            </p:cNvPr>
            <p:cNvSpPr/>
            <p:nvPr/>
          </p:nvSpPr>
          <p:spPr>
            <a:xfrm rot="2924837">
              <a:off x="-104244" y="2088522"/>
              <a:ext cx="720000" cy="720000"/>
            </a:xfrm>
            <a:prstGeom prst="roundRect">
              <a:avLst/>
            </a:prstGeom>
            <a:noFill/>
            <a:ln w="28575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6" name="מלבן: פינות מעוגלות 95">
              <a:extLst>
                <a:ext uri="{FF2B5EF4-FFF2-40B4-BE49-F238E27FC236}">
                  <a16:creationId xmlns:a16="http://schemas.microsoft.com/office/drawing/2014/main" id="{EFA8DAAC-3D72-12A1-FD23-C37B31E808F1}"/>
                </a:ext>
              </a:extLst>
            </p:cNvPr>
            <p:cNvSpPr/>
            <p:nvPr/>
          </p:nvSpPr>
          <p:spPr>
            <a:xfrm rot="2924837">
              <a:off x="-395224" y="855247"/>
              <a:ext cx="1440000" cy="1440000"/>
            </a:xfrm>
            <a:prstGeom prst="roundRect">
              <a:avLst/>
            </a:prstGeom>
            <a:noFill/>
            <a:ln w="76200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78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41437685-74D0-57D2-D1D2-FDBCB37E4CFF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5AAE4022-C4C7-3524-1AA5-3469991E64F4}"/>
              </a:ext>
            </a:extLst>
          </p:cNvPr>
          <p:cNvSpPr txBox="1"/>
          <p:nvPr/>
        </p:nvSpPr>
        <p:spPr>
          <a:xfrm>
            <a:off x="4619058" y="870277"/>
            <a:ext cx="2922595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פונקציות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C33CEF9-81E2-CD47-30DF-9DE6BEC780D1}"/>
              </a:ext>
            </a:extLst>
          </p:cNvPr>
          <p:cNvSpPr txBox="1"/>
          <p:nvPr/>
        </p:nvSpPr>
        <p:spPr>
          <a:xfrm>
            <a:off x="4209378" y="2575343"/>
            <a:ext cx="6258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טיפוסים פשוטים מועברים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by value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16F351ED-0AFF-D61B-C9D1-096B2F17A401}"/>
              </a:ext>
            </a:extLst>
          </p:cNvPr>
          <p:cNvSpPr txBox="1"/>
          <p:nvPr/>
        </p:nvSpPr>
        <p:spPr>
          <a:xfrm>
            <a:off x="6475175" y="2934524"/>
            <a:ext cx="399288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</a:t>
            </a:r>
            <a:r>
              <a:rPr lang="he-IL" dirty="0"/>
              <a:t>:</a:t>
            </a:r>
            <a:br>
              <a:rPr lang="en-US" dirty="0"/>
            </a:br>
            <a:endParaRPr lang="he-IL" dirty="0"/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9B4CCB66-03D7-2427-B504-4695E902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26" y="3429000"/>
            <a:ext cx="3330229" cy="1486029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B899B646-7CA3-4E07-6944-D9493AEA3918}"/>
              </a:ext>
            </a:extLst>
          </p:cNvPr>
          <p:cNvSpPr txBox="1"/>
          <p:nvPr/>
        </p:nvSpPr>
        <p:spPr>
          <a:xfrm>
            <a:off x="6475175" y="5024040"/>
            <a:ext cx="399288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</a:t>
            </a:r>
            <a:r>
              <a:rPr lang="he-IL" dirty="0"/>
              <a:t>:</a:t>
            </a:r>
            <a:br>
              <a:rPr lang="en-US" dirty="0"/>
            </a:br>
            <a:endParaRPr lang="he-IL" dirty="0"/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C939CFF6-AFDF-AE5B-E4AE-D5538AAFB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339" y="5426804"/>
            <a:ext cx="2034716" cy="548688"/>
          </a:xfrm>
          <a:prstGeom prst="rect">
            <a:avLst/>
          </a:prstGeom>
        </p:spPr>
      </p:pic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7A7BA247-73D0-6356-92A8-5DD739B09379}"/>
              </a:ext>
            </a:extLst>
          </p:cNvPr>
          <p:cNvSpPr/>
          <p:nvPr/>
        </p:nvSpPr>
        <p:spPr>
          <a:xfrm rot="2924837">
            <a:off x="10923049" y="-72467"/>
            <a:ext cx="1346570" cy="1326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3242CEF2-C829-E447-A5E4-A86895651121}"/>
              </a:ext>
            </a:extLst>
          </p:cNvPr>
          <p:cNvSpPr/>
          <p:nvPr/>
        </p:nvSpPr>
        <p:spPr>
          <a:xfrm rot="2924837">
            <a:off x="11085816" y="1220949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1C7B379D-62E7-CD44-98BE-938EE33E6CA3}"/>
              </a:ext>
            </a:extLst>
          </p:cNvPr>
          <p:cNvSpPr/>
          <p:nvPr/>
        </p:nvSpPr>
        <p:spPr>
          <a:xfrm rot="2924837">
            <a:off x="-36795" y="-394472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EFC86C8D-275E-A101-A396-FB7CB4D6A6B3}"/>
              </a:ext>
            </a:extLst>
          </p:cNvPr>
          <p:cNvSpPr/>
          <p:nvPr/>
        </p:nvSpPr>
        <p:spPr>
          <a:xfrm rot="2924837">
            <a:off x="148030" y="989277"/>
            <a:ext cx="720000" cy="72000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3130561A-4F71-8D9D-644D-626826512C9F}"/>
              </a:ext>
            </a:extLst>
          </p:cNvPr>
          <p:cNvSpPr/>
          <p:nvPr/>
        </p:nvSpPr>
        <p:spPr>
          <a:xfrm rot="2924837">
            <a:off x="566059" y="1923029"/>
            <a:ext cx="900000" cy="90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E10724E8-DA60-96F4-13DE-39D658350DC5}"/>
              </a:ext>
            </a:extLst>
          </p:cNvPr>
          <p:cNvSpPr txBox="1"/>
          <p:nvPr/>
        </p:nvSpPr>
        <p:spPr>
          <a:xfrm>
            <a:off x="-47172" y="2528450"/>
            <a:ext cx="6068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בלוקים ורשימות מועברים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by reference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0F4F0B73-336B-39FF-EC24-771B6502690C}"/>
              </a:ext>
            </a:extLst>
          </p:cNvPr>
          <p:cNvSpPr txBox="1"/>
          <p:nvPr/>
        </p:nvSpPr>
        <p:spPr>
          <a:xfrm>
            <a:off x="2028125" y="2906428"/>
            <a:ext cx="399288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</a:t>
            </a:r>
            <a:r>
              <a:rPr lang="he-IL" dirty="0"/>
              <a:t>:</a:t>
            </a:r>
            <a:br>
              <a:rPr lang="en-US" dirty="0"/>
            </a:br>
            <a:endParaRPr lang="he-IL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67990D51-A035-8B01-31C2-6AB7754164D5}"/>
              </a:ext>
            </a:extLst>
          </p:cNvPr>
          <p:cNvSpPr txBox="1"/>
          <p:nvPr/>
        </p:nvSpPr>
        <p:spPr>
          <a:xfrm>
            <a:off x="2028125" y="5292426"/>
            <a:ext cx="399288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</a:t>
            </a:r>
            <a:r>
              <a:rPr lang="he-IL" dirty="0"/>
              <a:t>:</a:t>
            </a:r>
            <a:br>
              <a:rPr lang="en-US" dirty="0"/>
            </a:br>
            <a:endParaRPr lang="he-IL" dirty="0"/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B5795C36-EB64-EA20-A9AD-3AD851635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734" y="3341130"/>
            <a:ext cx="3276884" cy="1806097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688B918E-FE6C-B3BC-E30F-5EAF7CF8D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730" y="5704996"/>
            <a:ext cx="2171888" cy="472481"/>
          </a:xfrm>
          <a:prstGeom prst="rect">
            <a:avLst/>
          </a:prstGeom>
        </p:spPr>
      </p:pic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BFBCB028-28D4-2FF7-5A22-BC811BF48F6B}"/>
              </a:ext>
            </a:extLst>
          </p:cNvPr>
          <p:cNvSpPr txBox="1"/>
          <p:nvPr/>
        </p:nvSpPr>
        <p:spPr>
          <a:xfrm>
            <a:off x="4289560" y="1919330"/>
            <a:ext cx="308456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העברת </a:t>
            </a: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ערך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הפרמטרים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4929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תמונה 25">
            <a:extLst>
              <a:ext uri="{FF2B5EF4-FFF2-40B4-BE49-F238E27FC236}">
                <a16:creationId xmlns:a16="http://schemas.microsoft.com/office/drawing/2014/main" id="{670C3881-9B80-176E-C1F1-D0CBB10A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83" y="3477947"/>
            <a:ext cx="2232853" cy="1569856"/>
          </a:xfrm>
          <a:prstGeom prst="rect">
            <a:avLst/>
          </a:prstGeom>
        </p:spPr>
      </p:pic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DD44D6F3-7145-DC1B-8CE3-9772263C3AD3}"/>
              </a:ext>
            </a:extLst>
          </p:cNvPr>
          <p:cNvSpPr txBox="1"/>
          <p:nvPr/>
        </p:nvSpPr>
        <p:spPr>
          <a:xfrm>
            <a:off x="8089244" y="5120974"/>
            <a:ext cx="1134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פלט:</a:t>
            </a: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140B33E5-7408-6B84-C538-6BE9AA0D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45" y="5594255"/>
            <a:ext cx="1272650" cy="320068"/>
          </a:xfrm>
          <a:prstGeom prst="rect">
            <a:avLst/>
          </a:prstGeom>
        </p:spPr>
      </p:pic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A2BA4336-4F60-D23C-5CA2-59A3C45B1722}"/>
              </a:ext>
            </a:extLst>
          </p:cNvPr>
          <p:cNvSpPr txBox="1"/>
          <p:nvPr/>
        </p:nvSpPr>
        <p:spPr>
          <a:xfrm>
            <a:off x="7094684" y="2682135"/>
            <a:ext cx="2129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By positional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דוגמא: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A6F8D591-774E-E072-9516-4387F5496FC5}"/>
              </a:ext>
            </a:extLst>
          </p:cNvPr>
          <p:cNvSpPr txBox="1"/>
          <p:nvPr/>
        </p:nvSpPr>
        <p:spPr>
          <a:xfrm>
            <a:off x="3281680" y="2682135"/>
            <a:ext cx="25699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-By keyword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דוגמא:</a:t>
            </a:r>
          </a:p>
        </p:txBody>
      </p:sp>
      <p:pic>
        <p:nvPicPr>
          <p:cNvPr id="38" name="תמונה 37">
            <a:extLst>
              <a:ext uri="{FF2B5EF4-FFF2-40B4-BE49-F238E27FC236}">
                <a16:creationId xmlns:a16="http://schemas.microsoft.com/office/drawing/2014/main" id="{36D06862-0772-B3CA-6166-CEDDD3AF7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29" y="3477947"/>
            <a:ext cx="3299746" cy="967824"/>
          </a:xfrm>
          <a:prstGeom prst="rect">
            <a:avLst/>
          </a:prstGeom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F7726A97-6809-3A58-E5CD-BB3791C9E510}"/>
              </a:ext>
            </a:extLst>
          </p:cNvPr>
          <p:cNvSpPr txBox="1"/>
          <p:nvPr/>
        </p:nvSpPr>
        <p:spPr>
          <a:xfrm>
            <a:off x="4716780" y="4574004"/>
            <a:ext cx="1134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פלט:</a:t>
            </a:r>
          </a:p>
        </p:txBody>
      </p:sp>
      <p:pic>
        <p:nvPicPr>
          <p:cNvPr id="41" name="תמונה 40">
            <a:extLst>
              <a:ext uri="{FF2B5EF4-FFF2-40B4-BE49-F238E27FC236}">
                <a16:creationId xmlns:a16="http://schemas.microsoft.com/office/drawing/2014/main" id="{E58770C9-5677-7AA6-4BCC-225E9F01C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849" y="5006523"/>
            <a:ext cx="1226926" cy="342930"/>
          </a:xfrm>
          <a:prstGeom prst="rect">
            <a:avLst/>
          </a:prstGeom>
        </p:spPr>
      </p:pic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984D4393-74D2-57FA-0226-46BE5AEFD5CE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F5CD8CDA-631A-8DCD-17D8-2D9412EADC2D}"/>
              </a:ext>
            </a:extLst>
          </p:cNvPr>
          <p:cNvSpPr txBox="1"/>
          <p:nvPr/>
        </p:nvSpPr>
        <p:spPr>
          <a:xfrm>
            <a:off x="4619058" y="870277"/>
            <a:ext cx="2922595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פונקציות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882C24C3-88A4-E60F-58E4-2D0298AD32AF}"/>
              </a:ext>
            </a:extLst>
          </p:cNvPr>
          <p:cNvSpPr/>
          <p:nvPr/>
        </p:nvSpPr>
        <p:spPr>
          <a:xfrm rot="2924837">
            <a:off x="10923049" y="-72467"/>
            <a:ext cx="1346570" cy="1326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8A91C839-E04C-7016-CE1D-9F424ED4806C}"/>
              </a:ext>
            </a:extLst>
          </p:cNvPr>
          <p:cNvSpPr/>
          <p:nvPr/>
        </p:nvSpPr>
        <p:spPr>
          <a:xfrm rot="2924837">
            <a:off x="11085816" y="1220949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4C958098-A9B8-DC0E-03E5-27A2C36A1E68}"/>
              </a:ext>
            </a:extLst>
          </p:cNvPr>
          <p:cNvSpPr/>
          <p:nvPr/>
        </p:nvSpPr>
        <p:spPr>
          <a:xfrm rot="2924837">
            <a:off x="-36795" y="-394472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46EAD1B2-860E-71BA-DA3F-30AD4E7546ED}"/>
              </a:ext>
            </a:extLst>
          </p:cNvPr>
          <p:cNvSpPr/>
          <p:nvPr/>
        </p:nvSpPr>
        <p:spPr>
          <a:xfrm rot="2924837">
            <a:off x="148030" y="989277"/>
            <a:ext cx="720000" cy="72000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A8E64790-9F22-8C22-8F05-D4C19754168F}"/>
              </a:ext>
            </a:extLst>
          </p:cNvPr>
          <p:cNvSpPr/>
          <p:nvPr/>
        </p:nvSpPr>
        <p:spPr>
          <a:xfrm rot="2924837">
            <a:off x="566059" y="1923029"/>
            <a:ext cx="900000" cy="90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7D9BBF0D-B179-D264-4D38-8608FF3AB6D6}"/>
              </a:ext>
            </a:extLst>
          </p:cNvPr>
          <p:cNvSpPr txBox="1"/>
          <p:nvPr/>
        </p:nvSpPr>
        <p:spPr>
          <a:xfrm>
            <a:off x="4540093" y="2041312"/>
            <a:ext cx="311181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העברת </a:t>
            </a: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סדר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הפרמטרים</a:t>
            </a:r>
          </a:p>
          <a:p>
            <a:endParaRPr lang="he-IL" sz="2400" dirty="0"/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D23BDA30-8C9D-B95C-2C2F-D498612A2ED1}"/>
              </a:ext>
            </a:extLst>
          </p:cNvPr>
          <p:cNvSpPr/>
          <p:nvPr/>
        </p:nvSpPr>
        <p:spPr>
          <a:xfrm rot="2924837">
            <a:off x="11518715" y="2296761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408306CD-AF3E-FEEC-F0C6-2998FED49FF0}"/>
              </a:ext>
            </a:extLst>
          </p:cNvPr>
          <p:cNvSpPr/>
          <p:nvPr/>
        </p:nvSpPr>
        <p:spPr>
          <a:xfrm rot="2924837">
            <a:off x="30691" y="3184106"/>
            <a:ext cx="720000" cy="720000"/>
          </a:xfrm>
          <a:prstGeom prst="round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84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C43BD124-BD3D-BBE4-C69E-BC4AD2361B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69F38324-AB34-DADD-F759-59EA2AAAF767}"/>
              </a:ext>
            </a:extLst>
          </p:cNvPr>
          <p:cNvSpPr txBox="1"/>
          <p:nvPr/>
        </p:nvSpPr>
        <p:spPr>
          <a:xfrm>
            <a:off x="4094490" y="1455368"/>
            <a:ext cx="4003020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side effects</a:t>
            </a:r>
            <a:endParaRPr lang="he-IL" sz="55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B955BBD-F21A-CDBC-6A13-F4A02E6DF86A}"/>
              </a:ext>
            </a:extLst>
          </p:cNvPr>
          <p:cNvSpPr txBox="1"/>
          <p:nvPr/>
        </p:nvSpPr>
        <p:spPr>
          <a:xfrm>
            <a:off x="2774913" y="2730686"/>
            <a:ext cx="6642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בפונקציות של שפת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Red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side effects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, ניתן להגדיר משתנים </a:t>
            </a:r>
            <a:r>
              <a:rPr lang="he-IL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גלובלים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ולשנות אותם בתוך הפונקציה וכך יכול להיווצר מצב בו הרצה של אותה פונקציה מספר פעמים תניב תוצאות שונות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7A94FDDD-64F8-3C02-B2DD-37650BEBC369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99F9E0E6-32FB-9CD6-1BDE-924C682F55DB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38C7D1C1-F432-53B2-F9A8-B2ACB14E2A48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C9008CAC-F611-FF3D-11C3-81ABD4101F92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27674B99-E457-8EAD-656F-20816C1A9A8D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15246A29-31BA-4C89-D134-6B8D7350D7AE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316C7BE6-5D0E-A2E4-DC22-DCF3EF3F9AF3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C1D803ED-BF97-6A37-2879-ABD077200F6A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C8BB039A-20CA-1054-9682-47AA6FCFCAA9}"/>
              </a:ext>
            </a:extLst>
          </p:cNvPr>
          <p:cNvSpPr/>
          <p:nvPr/>
        </p:nvSpPr>
        <p:spPr>
          <a:xfrm rot="2924837">
            <a:off x="9332329" y="5612915"/>
            <a:ext cx="90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034C47BB-93D3-1C0B-D19B-72F4467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3" b="93022" l="2892" r="96305">
                        <a14:foregroundMark x1="31807" y1="93022" x2="41687" y2="92806"/>
                        <a14:foregroundMark x1="38795" y1="69281" x2="38795" y2="71942"/>
                        <a14:foregroundMark x1="41205" y1="83957" x2="43614" y2="84676"/>
                        <a14:foregroundMark x1="7952" y1="57554" x2="2892" y2="72662"/>
                        <a14:foregroundMark x1="35823" y1="9856" x2="36627" y2="9353"/>
                        <a14:foregroundMark x1="42249" y1="4532" x2="42008" y2="8417"/>
                        <a14:foregroundMark x1="44659" y1="935" x2="48112" y2="1223"/>
                        <a14:foregroundMark x1="61767" y1="3094" x2="66586" y2="3597"/>
                        <a14:foregroundMark x1="95020" y1="19209" x2="96305" y2="21367"/>
                        <a14:foregroundMark x1="77831" y1="43885" x2="79438" y2="43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4" y="4161508"/>
            <a:ext cx="1536212" cy="17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7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825287C3-9F88-F71F-0EEC-58836D69D431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BB0A628-09E0-855B-6AE6-A1D8F4D8BDC8}"/>
              </a:ext>
            </a:extLst>
          </p:cNvPr>
          <p:cNvSpPr txBox="1"/>
          <p:nvPr/>
        </p:nvSpPr>
        <p:spPr>
          <a:xfrm>
            <a:off x="4433525" y="884127"/>
            <a:ext cx="3324949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פרוצדורות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E06C533F-1C64-8826-957C-09452FAB1859}"/>
              </a:ext>
            </a:extLst>
          </p:cNvPr>
          <p:cNvSpPr txBox="1"/>
          <p:nvPr/>
        </p:nvSpPr>
        <p:spPr>
          <a:xfrm>
            <a:off x="1412240" y="2098757"/>
            <a:ext cx="660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Red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תומכת בפרוצדורות.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לדוגמא-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פלט-</a:t>
            </a:r>
            <a:endParaRPr lang="he-IL" sz="20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3051E440-772F-4DBD-6214-FA17416A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05" y="3088250"/>
            <a:ext cx="4328535" cy="1181202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6A4934A1-B7F4-D31C-65AB-9EB88172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60" y="4960970"/>
            <a:ext cx="1158340" cy="228620"/>
          </a:xfrm>
          <a:prstGeom prst="rect">
            <a:avLst/>
          </a:prstGeom>
        </p:spPr>
      </p:pic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5E250B51-45C9-7047-01EE-0393EB032A2E}"/>
              </a:ext>
            </a:extLst>
          </p:cNvPr>
          <p:cNvSpPr/>
          <p:nvPr/>
        </p:nvSpPr>
        <p:spPr>
          <a:xfrm rot="2924837">
            <a:off x="10923049" y="-72467"/>
            <a:ext cx="1346570" cy="1326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8C066EF-0250-93D6-72D5-1F7F547A2782}"/>
              </a:ext>
            </a:extLst>
          </p:cNvPr>
          <p:cNvSpPr/>
          <p:nvPr/>
        </p:nvSpPr>
        <p:spPr>
          <a:xfrm rot="2924837">
            <a:off x="11085816" y="1220949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0E7CF9BF-DA19-E135-EA20-F5A6B6DF261F}"/>
              </a:ext>
            </a:extLst>
          </p:cNvPr>
          <p:cNvSpPr/>
          <p:nvPr/>
        </p:nvSpPr>
        <p:spPr>
          <a:xfrm rot="2924837">
            <a:off x="-36795" y="-394472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1BD102CE-B6FF-83D8-5464-10462BC60C99}"/>
              </a:ext>
            </a:extLst>
          </p:cNvPr>
          <p:cNvSpPr/>
          <p:nvPr/>
        </p:nvSpPr>
        <p:spPr>
          <a:xfrm rot="2924837">
            <a:off x="148030" y="989277"/>
            <a:ext cx="720000" cy="72000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7AB2E08C-1AA8-D583-83EC-DB97893A03F4}"/>
              </a:ext>
            </a:extLst>
          </p:cNvPr>
          <p:cNvSpPr/>
          <p:nvPr/>
        </p:nvSpPr>
        <p:spPr>
          <a:xfrm rot="2924837">
            <a:off x="566059" y="1923029"/>
            <a:ext cx="900000" cy="90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8D340F44-801C-57A6-23D2-04043903DDC8}"/>
              </a:ext>
            </a:extLst>
          </p:cNvPr>
          <p:cNvSpPr/>
          <p:nvPr/>
        </p:nvSpPr>
        <p:spPr>
          <a:xfrm rot="2924837">
            <a:off x="11518715" y="2296761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D82D160C-F2F7-4FC6-95C8-69B3B0477F84}"/>
              </a:ext>
            </a:extLst>
          </p:cNvPr>
          <p:cNvSpPr/>
          <p:nvPr/>
        </p:nvSpPr>
        <p:spPr>
          <a:xfrm rot="2924837">
            <a:off x="30691" y="3184106"/>
            <a:ext cx="720000" cy="720000"/>
          </a:xfrm>
          <a:prstGeom prst="round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9BF685CE-07C2-EB33-1BCA-604CB50B97E8}"/>
              </a:ext>
            </a:extLst>
          </p:cNvPr>
          <p:cNvSpPr/>
          <p:nvPr/>
        </p:nvSpPr>
        <p:spPr>
          <a:xfrm rot="2924837">
            <a:off x="-63415" y="5992143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3EE0A77A-43D0-2F50-F318-A37D34496E72}"/>
              </a:ext>
            </a:extLst>
          </p:cNvPr>
          <p:cNvSpPr/>
          <p:nvPr/>
        </p:nvSpPr>
        <p:spPr>
          <a:xfrm rot="2924837">
            <a:off x="2532411" y="5933980"/>
            <a:ext cx="1080000" cy="10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8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5C36B3D-3A21-97DB-F905-D15034357A87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6930659-662C-29B2-0CCD-164CCBB4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071" y="2527974"/>
            <a:ext cx="3101609" cy="2072820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1E761C7D-86DD-8138-7777-5CE59D9B2E7E}"/>
              </a:ext>
            </a:extLst>
          </p:cNvPr>
          <p:cNvSpPr txBox="1"/>
          <p:nvPr/>
        </p:nvSpPr>
        <p:spPr>
          <a:xfrm>
            <a:off x="4699624" y="884127"/>
            <a:ext cx="2792752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רקורסיה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DA31346E-19FE-79E0-0800-C75A51525BAC}"/>
              </a:ext>
            </a:extLst>
          </p:cNvPr>
          <p:cNvSpPr txBox="1"/>
          <p:nvPr/>
        </p:nvSpPr>
        <p:spPr>
          <a:xfrm>
            <a:off x="741680" y="2092012"/>
            <a:ext cx="660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דוגמא:</a:t>
            </a:r>
            <a:endParaRPr lang="he-IL" sz="2000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D9D2D8C5-AE38-BB31-576B-A99CD7314FDE}"/>
              </a:ext>
            </a:extLst>
          </p:cNvPr>
          <p:cNvSpPr txBox="1"/>
          <p:nvPr/>
        </p:nvSpPr>
        <p:spPr>
          <a:xfrm>
            <a:off x="741680" y="4642172"/>
            <a:ext cx="660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פלט:</a:t>
            </a:r>
            <a:endParaRPr lang="he-IL" sz="2000" dirty="0"/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DBFCACFD-B926-BB9E-413F-EF7B8EA3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97" y="5083660"/>
            <a:ext cx="1653683" cy="205758"/>
          </a:xfrm>
          <a:prstGeom prst="rect">
            <a:avLst/>
          </a:prstGeom>
        </p:spPr>
      </p:pic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B31340B4-31D7-ED1A-87E7-6170185013E4}"/>
              </a:ext>
            </a:extLst>
          </p:cNvPr>
          <p:cNvSpPr/>
          <p:nvPr/>
        </p:nvSpPr>
        <p:spPr>
          <a:xfrm rot="2924837">
            <a:off x="10923049" y="-72467"/>
            <a:ext cx="1346570" cy="1326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292F16CA-0577-AA99-8ACD-23ECDDD6BBAC}"/>
              </a:ext>
            </a:extLst>
          </p:cNvPr>
          <p:cNvSpPr/>
          <p:nvPr/>
        </p:nvSpPr>
        <p:spPr>
          <a:xfrm rot="2924837">
            <a:off x="11085816" y="1220949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3F9B151F-3A5D-3BB3-B092-57518AE5ED93}"/>
              </a:ext>
            </a:extLst>
          </p:cNvPr>
          <p:cNvSpPr/>
          <p:nvPr/>
        </p:nvSpPr>
        <p:spPr>
          <a:xfrm rot="2924837">
            <a:off x="-36795" y="-394472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5AACCB0C-A710-78DC-A10C-88FA0C00504B}"/>
              </a:ext>
            </a:extLst>
          </p:cNvPr>
          <p:cNvSpPr/>
          <p:nvPr/>
        </p:nvSpPr>
        <p:spPr>
          <a:xfrm rot="2924837">
            <a:off x="148030" y="989277"/>
            <a:ext cx="720000" cy="72000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2054209-4BAD-B6BE-DFAB-85C083671A77}"/>
              </a:ext>
            </a:extLst>
          </p:cNvPr>
          <p:cNvSpPr/>
          <p:nvPr/>
        </p:nvSpPr>
        <p:spPr>
          <a:xfrm rot="2924837">
            <a:off x="566059" y="1923029"/>
            <a:ext cx="900000" cy="90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22D6EEAF-D722-30FA-7321-76CB03450D93}"/>
              </a:ext>
            </a:extLst>
          </p:cNvPr>
          <p:cNvSpPr/>
          <p:nvPr/>
        </p:nvSpPr>
        <p:spPr>
          <a:xfrm rot="2924837">
            <a:off x="11518715" y="2296761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6FE4044F-8EAF-CB67-9830-CEAA832E053A}"/>
              </a:ext>
            </a:extLst>
          </p:cNvPr>
          <p:cNvSpPr/>
          <p:nvPr/>
        </p:nvSpPr>
        <p:spPr>
          <a:xfrm rot="2924837">
            <a:off x="30691" y="3184106"/>
            <a:ext cx="720000" cy="720000"/>
          </a:xfrm>
          <a:prstGeom prst="round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9710F712-A8DD-ADA1-2778-12F0C8CA96B6}"/>
              </a:ext>
            </a:extLst>
          </p:cNvPr>
          <p:cNvSpPr/>
          <p:nvPr/>
        </p:nvSpPr>
        <p:spPr>
          <a:xfrm rot="2924837">
            <a:off x="-63415" y="5992143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BD6C76F6-23D7-58A8-0E9C-FAE0FCD81145}"/>
              </a:ext>
            </a:extLst>
          </p:cNvPr>
          <p:cNvSpPr/>
          <p:nvPr/>
        </p:nvSpPr>
        <p:spPr>
          <a:xfrm rot="2924837">
            <a:off x="2532411" y="5933980"/>
            <a:ext cx="1080000" cy="10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998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88A48052-7B19-5FA7-1318-FED41F97D8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18DC130E-F934-FC09-4F53-3BBC6C0C0BCE}"/>
              </a:ext>
            </a:extLst>
          </p:cNvPr>
          <p:cNvSpPr txBox="1"/>
          <p:nvPr/>
        </p:nvSpPr>
        <p:spPr>
          <a:xfrm>
            <a:off x="3926175" y="815288"/>
            <a:ext cx="4339650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תחביר השפה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F8B3272E-C499-CB2B-E69A-294762983246}"/>
              </a:ext>
            </a:extLst>
          </p:cNvPr>
          <p:cNvSpPr txBox="1"/>
          <p:nvPr/>
        </p:nvSpPr>
        <p:spPr>
          <a:xfrm>
            <a:off x="800036" y="2599736"/>
            <a:ext cx="345012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       ביטויים-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השפה רגישה לרווחים לדוגמא- הביטוי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a:1+2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לא תקין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58F74D34-8F5D-F59B-DAA6-7569ED0B7E9F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5A11DFDB-5B3E-27C2-3BDA-6044AD10DAED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D0AD6259-EB2A-4F8E-3CB6-7A6266D49D88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2EEC0541-3554-5E0F-12E1-D05E31E33418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1EDA24C9-0C12-BD49-15BE-3D490B847D03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C19C8576-181F-2A27-E7C9-7242552C25E0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8B92336-94FD-9AC4-2F4D-E7282149F4C3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91AE2610-3512-C722-B1C1-97E25E183B2F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3D165B4E-68DB-1595-417B-5711ABD580F7}"/>
              </a:ext>
            </a:extLst>
          </p:cNvPr>
          <p:cNvSpPr/>
          <p:nvPr/>
        </p:nvSpPr>
        <p:spPr>
          <a:xfrm rot="2924837">
            <a:off x="9332329" y="5612915"/>
            <a:ext cx="90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D154F5CA-C28E-3942-61A5-D9CEC89DF361}"/>
              </a:ext>
            </a:extLst>
          </p:cNvPr>
          <p:cNvSpPr txBox="1"/>
          <p:nvPr/>
        </p:nvSpPr>
        <p:spPr>
          <a:xfrm>
            <a:off x="7446890" y="2599765"/>
            <a:ext cx="345012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     קבועים-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מספרים, מחרוזות ותווים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F17406E4-85FD-532A-A68E-58D64EA5BF08}"/>
              </a:ext>
            </a:extLst>
          </p:cNvPr>
          <p:cNvSpPr txBox="1"/>
          <p:nvPr/>
        </p:nvSpPr>
        <p:spPr>
          <a:xfrm>
            <a:off x="4260324" y="2595440"/>
            <a:ext cx="36678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            משתנים-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שמות של משתנים ניתן לכתוב שמות עם אותיות באנגלית גדולות וקטנות ומקף תחתון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אין רגישות לאותיות גדולות וקטנות ולכן המשתנה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והמשנה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מבטאים את אותו משתנה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01116423-780E-EFB5-E5C1-D62BE727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4094" y1="57988" x2="64094" y2="57988"/>
                        <a14:foregroundMark x1="51678" y1="56805" x2="51678" y2="56805"/>
                        <a14:foregroundMark x1="38255" y1="50296" x2="38255" y2="50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36" y="1866778"/>
            <a:ext cx="1284860" cy="728662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0E38D048-0146-73C6-EEE3-378814CED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167" y="1761750"/>
            <a:ext cx="938718" cy="938718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FD87E3C6-17C6-D012-0B87-3AD8B73FA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05" y="1866778"/>
            <a:ext cx="728663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5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>
            <a:extLst>
              <a:ext uri="{FF2B5EF4-FFF2-40B4-BE49-F238E27FC236}">
                <a16:creationId xmlns:a16="http://schemas.microsoft.com/office/drawing/2014/main" id="{3E6A60A3-AB23-58F1-0D64-321C26E8D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18DC130E-F934-FC09-4F53-3BBC6C0C0BCE}"/>
              </a:ext>
            </a:extLst>
          </p:cNvPr>
          <p:cNvSpPr txBox="1"/>
          <p:nvPr/>
        </p:nvSpPr>
        <p:spPr>
          <a:xfrm>
            <a:off x="4056014" y="973679"/>
            <a:ext cx="4339650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תחביר השפה</a:t>
            </a:r>
          </a:p>
        </p:txBody>
      </p:sp>
      <p:pic>
        <p:nvPicPr>
          <p:cNvPr id="25" name="Google Shape;418;p43">
            <a:extLst>
              <a:ext uri="{FF2B5EF4-FFF2-40B4-BE49-F238E27FC236}">
                <a16:creationId xmlns:a16="http://schemas.microsoft.com/office/drawing/2014/main" id="{704FFF6F-4B07-73FC-5F3B-3E7F16D56F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72081"/>
          <a:stretch/>
        </p:blipFill>
        <p:spPr>
          <a:xfrm>
            <a:off x="3333750" y="3309451"/>
            <a:ext cx="5524500" cy="56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10;p42">
            <a:extLst>
              <a:ext uri="{FF2B5EF4-FFF2-40B4-BE49-F238E27FC236}">
                <a16:creationId xmlns:a16="http://schemas.microsoft.com/office/drawing/2014/main" id="{DA310B28-7E39-EF2E-090E-4955337819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4573251" y="2270029"/>
            <a:ext cx="33051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11;p42">
            <a:extLst>
              <a:ext uri="{FF2B5EF4-FFF2-40B4-BE49-F238E27FC236}">
                <a16:creationId xmlns:a16="http://schemas.microsoft.com/office/drawing/2014/main" id="{74CBEA2D-1B9F-A68E-0E87-5DFE4839E7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7" t="-2827" r="-87" b="64077"/>
          <a:stretch/>
        </p:blipFill>
        <p:spPr>
          <a:xfrm>
            <a:off x="2910100" y="4291487"/>
            <a:ext cx="6371800" cy="56909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C1928B34-CF38-5C78-DDB3-C1E7B7389301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6831C307-05F8-52EA-C405-6782210AAF99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703CDA56-7F1F-84A1-92D7-3ADB0D94BF15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2FAF4763-EF18-9392-87B8-944817D706C8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6FD39D13-7044-D915-5D18-85163C9E2A66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DDA49A5D-7837-BFE3-E309-BCB5647DA2FE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3C5743B4-33A2-ADCA-8796-646B624C7B25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30708C3B-5704-C955-D0C9-175B3DFE4448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EAF27C92-A17A-5961-33AC-1F33C1A7192D}"/>
              </a:ext>
            </a:extLst>
          </p:cNvPr>
          <p:cNvSpPr/>
          <p:nvPr/>
        </p:nvSpPr>
        <p:spPr>
          <a:xfrm rot="2924837">
            <a:off x="9332329" y="5612915"/>
            <a:ext cx="90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02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5FE70AAE-5FD8-DA16-6EA9-B2A0E95B2109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B39506E0-6CBC-88C5-1E5B-D07B31C5A66B}"/>
              </a:ext>
            </a:extLst>
          </p:cNvPr>
          <p:cNvSpPr/>
          <p:nvPr/>
        </p:nvSpPr>
        <p:spPr>
          <a:xfrm rot="2924837">
            <a:off x="10923049" y="-72467"/>
            <a:ext cx="1346570" cy="1326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5E8FF81C-18F8-34F4-9B8D-83B100207331}"/>
              </a:ext>
            </a:extLst>
          </p:cNvPr>
          <p:cNvSpPr/>
          <p:nvPr/>
        </p:nvSpPr>
        <p:spPr>
          <a:xfrm rot="2924837">
            <a:off x="11085816" y="1220949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EC7F90A3-844E-751F-C8BF-AD6ECAA9FC65}"/>
              </a:ext>
            </a:extLst>
          </p:cNvPr>
          <p:cNvSpPr/>
          <p:nvPr/>
        </p:nvSpPr>
        <p:spPr>
          <a:xfrm rot="2924837">
            <a:off x="-36795" y="-394472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3609BA82-3D4B-064C-B78F-4EAF144EF022}"/>
              </a:ext>
            </a:extLst>
          </p:cNvPr>
          <p:cNvSpPr/>
          <p:nvPr/>
        </p:nvSpPr>
        <p:spPr>
          <a:xfrm rot="2924837">
            <a:off x="148030" y="989277"/>
            <a:ext cx="720000" cy="72000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96229833-FB99-E994-852B-ED32524BD194}"/>
              </a:ext>
            </a:extLst>
          </p:cNvPr>
          <p:cNvSpPr/>
          <p:nvPr/>
        </p:nvSpPr>
        <p:spPr>
          <a:xfrm rot="2924837">
            <a:off x="566059" y="1923029"/>
            <a:ext cx="900000" cy="90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7CB40541-1C86-E541-5C17-34F2F948C4D8}"/>
              </a:ext>
            </a:extLst>
          </p:cNvPr>
          <p:cNvSpPr/>
          <p:nvPr/>
        </p:nvSpPr>
        <p:spPr>
          <a:xfrm rot="2924837">
            <a:off x="11518715" y="2296761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F7F45CDE-0F51-9DCE-1C7E-A3227E6C29D5}"/>
              </a:ext>
            </a:extLst>
          </p:cNvPr>
          <p:cNvSpPr/>
          <p:nvPr/>
        </p:nvSpPr>
        <p:spPr>
          <a:xfrm rot="2924837">
            <a:off x="30691" y="3184106"/>
            <a:ext cx="720000" cy="720000"/>
          </a:xfrm>
          <a:prstGeom prst="round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FAB6A7C7-4E9A-D4DC-5B56-3B6E39CFDC81}"/>
              </a:ext>
            </a:extLst>
          </p:cNvPr>
          <p:cNvSpPr/>
          <p:nvPr/>
        </p:nvSpPr>
        <p:spPr>
          <a:xfrm rot="2924837">
            <a:off x="-63415" y="5992143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69AAE076-54AB-CD09-0684-B197434FD94F}"/>
              </a:ext>
            </a:extLst>
          </p:cNvPr>
          <p:cNvSpPr/>
          <p:nvPr/>
        </p:nvSpPr>
        <p:spPr>
          <a:xfrm rot="2924837">
            <a:off x="2532411" y="5933980"/>
            <a:ext cx="1080000" cy="10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A8D8EDD-64F5-6940-33E8-FBD2EF1FE955}"/>
              </a:ext>
            </a:extLst>
          </p:cNvPr>
          <p:cNvSpPr txBox="1"/>
          <p:nvPr/>
        </p:nvSpPr>
        <p:spPr>
          <a:xfrm>
            <a:off x="4310338" y="884127"/>
            <a:ext cx="345799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אופרטורים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11B3E12F-155D-4917-DCFF-0247068951B1}"/>
              </a:ext>
            </a:extLst>
          </p:cNvPr>
          <p:cNvSpPr txBox="1"/>
          <p:nvPr/>
        </p:nvSpPr>
        <p:spPr>
          <a:xfrm>
            <a:off x="1651095" y="2280214"/>
            <a:ext cx="83644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אופרטורים מוגדרים באופן עצמאי-                        אופרטורים רגילים-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בעזרת הפונקציה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make op!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                                  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  * - +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וכו'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אופרטור השוואה-                                              אופרטור השמה-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= (השוואה רגילה)                                                     :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== (השוואה רגישה לאותיות גדולות וקטנות)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31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048E2B7F-C4DF-EA8E-8A91-FDFA6F432432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8E4430D-8A0D-0900-4DDC-F32C157EBF0F}"/>
              </a:ext>
            </a:extLst>
          </p:cNvPr>
          <p:cNvSpPr txBox="1"/>
          <p:nvPr/>
        </p:nvSpPr>
        <p:spPr>
          <a:xfrm>
            <a:off x="4764985" y="925769"/>
            <a:ext cx="2637260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הפשטה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2D41C07-E8F9-3534-F9D1-392CC6900EA1}"/>
              </a:ext>
            </a:extLst>
          </p:cNvPr>
          <p:cNvSpPr txBox="1"/>
          <p:nvPr/>
        </p:nvSpPr>
        <p:spPr>
          <a:xfrm>
            <a:off x="2011680" y="2240369"/>
            <a:ext cx="77706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600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השפה אינה מונחית עצמים ובאופן טבעי אינה תומכת בירושה ופולימורפיזם.</a:t>
            </a:r>
            <a:b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</a:b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lvl="0">
              <a:buSzPts val="1600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למרות זאת, על ידי הגדרת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object 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על פי מבנה של המשתמש ניתן להפשיט נתונים ולעשות 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encapsulation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.</a:t>
            </a:r>
            <a:endParaRPr lang="en-US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lvl="0">
              <a:buSzPts val="1600"/>
            </a:pPr>
            <a:endParaRPr lang="en-US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lvl="0">
              <a:buSzPts val="1600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בנוסף השפה מעודדת ניהול של הקוד על ידי חלוקה למודולים.</a:t>
            </a:r>
          </a:p>
          <a:p>
            <a:pPr lvl="0">
              <a:buSzPts val="1600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ייבוא מודול נעשה על ידי 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do %my-</a:t>
            </a:r>
            <a:r>
              <a:rPr lang="en-US" sz="2000" dirty="0" err="1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module.red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7F83E027-97B1-2B12-AFB3-B333F7CB05A9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223C9C71-D2CF-742A-8B51-53062E830679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44C53C94-ABB2-AE63-7846-0110DAD3BF58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CBBEF7FA-66C5-8043-ED86-6B1314ED5A4A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0A1D6192-441E-BED0-DD25-E1D792530FD5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5FB17207-9AAF-B689-7E1D-8AB96261130D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2E3528-FE73-CA1A-45F6-2AF461A9F08B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B81EE073-A305-1D27-48CD-4F457FE7395C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FE791829-DDF3-D151-1135-F3804E50DA50}"/>
              </a:ext>
            </a:extLst>
          </p:cNvPr>
          <p:cNvSpPr/>
          <p:nvPr/>
        </p:nvSpPr>
        <p:spPr>
          <a:xfrm rot="2924837">
            <a:off x="9332329" y="5612915"/>
            <a:ext cx="90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43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 24">
            <a:extLst>
              <a:ext uri="{FF2B5EF4-FFF2-40B4-BE49-F238E27FC236}">
                <a16:creationId xmlns:a16="http://schemas.microsoft.com/office/drawing/2014/main" id="{93B8141B-4E7B-2CD4-D620-B0829340E1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F00BB26-682C-91E4-D51D-D6BE345A5B99}"/>
              </a:ext>
            </a:extLst>
          </p:cNvPr>
          <p:cNvSpPr txBox="1"/>
          <p:nvPr/>
        </p:nvSpPr>
        <p:spPr>
          <a:xfrm>
            <a:off x="3962400" y="1662289"/>
            <a:ext cx="660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either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בתחליף ל-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if-else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בודד</a:t>
            </a:r>
            <a:br>
              <a:rPr lang="en-US" sz="2000" dirty="0"/>
            </a:br>
            <a:endParaRPr lang="he-IL" sz="2000" dirty="0"/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1FBC0648-C74A-610D-7D57-933383AE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84521"/>
            <a:ext cx="1775614" cy="655377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292761E1-661D-4105-7011-50675986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11" y="3218433"/>
            <a:ext cx="1089754" cy="205758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D9BE84A5-DB2C-ACD1-47D5-459D0EE667F4}"/>
              </a:ext>
            </a:extLst>
          </p:cNvPr>
          <p:cNvSpPr txBox="1"/>
          <p:nvPr/>
        </p:nvSpPr>
        <p:spPr>
          <a:xfrm>
            <a:off x="3251311" y="835608"/>
            <a:ext cx="568937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מבני בקרה וזרימה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46A8E944-BD04-DBBF-1633-D02E22C114CA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BE1C8638-571F-DFE5-C74D-A8E2928E0051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3ADEBD9E-1071-4A89-B77B-DF4F0D51EC5E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916BEC56-FC34-AA61-E6B8-0DB9D0E97CA6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5EBF879E-BC1B-CB91-833B-0A16D3AAC1D8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363AC5ED-CDCC-B7D9-3808-EA26E0C53EC5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8E5D63B7-02FC-2C12-4968-075B8EB71E1D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6228737C-09BD-2174-39BE-EF51E2725D91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68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903DF6B-CB1B-641D-8563-F98BBAB76AC1}"/>
              </a:ext>
            </a:extLst>
          </p:cNvPr>
          <p:cNvSpPr txBox="1"/>
          <p:nvPr/>
        </p:nvSpPr>
        <p:spPr>
          <a:xfrm>
            <a:off x="4548140" y="1124110"/>
            <a:ext cx="3095719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היסטוריה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53515C2D-CFC0-F337-9095-26E8214F8C79}"/>
              </a:ext>
            </a:extLst>
          </p:cNvPr>
          <p:cNvCxnSpPr>
            <a:cxnSpLocks/>
          </p:cNvCxnSpPr>
          <p:nvPr/>
        </p:nvCxnSpPr>
        <p:spPr>
          <a:xfrm>
            <a:off x="1706880" y="3239166"/>
            <a:ext cx="87354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>
            <a:extLst>
              <a:ext uri="{FF2B5EF4-FFF2-40B4-BE49-F238E27FC236}">
                <a16:creationId xmlns:a16="http://schemas.microsoft.com/office/drawing/2014/main" id="{C005741B-821F-B853-C3BF-F4D4390E9373}"/>
              </a:ext>
            </a:extLst>
          </p:cNvPr>
          <p:cNvSpPr/>
          <p:nvPr/>
        </p:nvSpPr>
        <p:spPr>
          <a:xfrm>
            <a:off x="3125723" y="314916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11605F6-4220-5975-C7A0-42D9A2CFE420}"/>
              </a:ext>
            </a:extLst>
          </p:cNvPr>
          <p:cNvSpPr/>
          <p:nvPr/>
        </p:nvSpPr>
        <p:spPr>
          <a:xfrm>
            <a:off x="6112860" y="314916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5DBCA97-3CE1-B86B-D2FD-197653AC8799}"/>
              </a:ext>
            </a:extLst>
          </p:cNvPr>
          <p:cNvSpPr/>
          <p:nvPr/>
        </p:nvSpPr>
        <p:spPr>
          <a:xfrm>
            <a:off x="9099997" y="3149166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693023A-AB28-C5B7-D8D6-157D0FD65459}"/>
              </a:ext>
            </a:extLst>
          </p:cNvPr>
          <p:cNvSpPr txBox="1"/>
          <p:nvPr/>
        </p:nvSpPr>
        <p:spPr>
          <a:xfrm>
            <a:off x="8209014" y="3419166"/>
            <a:ext cx="19619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000" i="0" dirty="0"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שפת </a:t>
            </a:r>
            <a:r>
              <a:rPr lang="en-US" sz="2000" i="0" dirty="0" err="1"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Rebol</a:t>
            </a:r>
            <a:endParaRPr lang="he-IL" sz="2000" i="0" dirty="0">
              <a:effectLst/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שפה מפורשת-</a:t>
            </a:r>
          </a:p>
          <a:p>
            <a:pPr algn="ctr"/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interrepted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45FABDA-FFFF-09F0-1544-6EF88DDCE4AF}"/>
              </a:ext>
            </a:extLst>
          </p:cNvPr>
          <p:cNvSpPr txBox="1"/>
          <p:nvPr/>
        </p:nvSpPr>
        <p:spPr>
          <a:xfrm>
            <a:off x="4714240" y="3426609"/>
            <a:ext cx="2837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000" i="0" dirty="0"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תחילת הפיתוח שפת </a:t>
            </a:r>
            <a:r>
              <a:rPr lang="en-US" sz="2000" i="0" dirty="0"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Red</a:t>
            </a:r>
            <a:endParaRPr lang="he-IL" sz="2000" i="0" dirty="0">
              <a:effectLst/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2009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01522AC-5A2D-7C08-2855-30596ED1DC0A}"/>
              </a:ext>
            </a:extLst>
          </p:cNvPr>
          <p:cNvSpPr txBox="1"/>
          <p:nvPr/>
        </p:nvSpPr>
        <p:spPr>
          <a:xfrm>
            <a:off x="1615441" y="3426609"/>
            <a:ext cx="27330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000" i="0" dirty="0"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יציאה לאור</a:t>
            </a:r>
          </a:p>
          <a:p>
            <a:pPr algn="ctr"/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2011</a:t>
            </a:r>
          </a:p>
          <a:p>
            <a:pPr algn="ctr"/>
            <a:r>
              <a:rPr lang="he-IL" sz="2000" i="0" dirty="0">
                <a:effectLst/>
                <a:latin typeface="Gisha" panose="020B0502040204020203" pitchFamily="34" charset="-79"/>
                <a:cs typeface="Gisha" panose="020B0502040204020203" pitchFamily="34" charset="-79"/>
              </a:rPr>
              <a:t>שפה ניתנת לקומפילציה</a:t>
            </a:r>
          </a:p>
          <a:p>
            <a:pPr algn="ctr"/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660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28">
            <a:extLst>
              <a:ext uri="{FF2B5EF4-FFF2-40B4-BE49-F238E27FC236}">
                <a16:creationId xmlns:a16="http://schemas.microsoft.com/office/drawing/2014/main" id="{6E4FB24E-1E80-795C-44E3-87942A75C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AB159F7-3A65-9681-6B76-60CE02180BD4}"/>
              </a:ext>
            </a:extLst>
          </p:cNvPr>
          <p:cNvSpPr txBox="1"/>
          <p:nvPr/>
        </p:nvSpPr>
        <p:spPr>
          <a:xfrm>
            <a:off x="3962400" y="1662289"/>
            <a:ext cx="660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either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בתחליף ל-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if-else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בודד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while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br>
              <a:rPr lang="en-US" sz="2000" dirty="0"/>
            </a:br>
            <a:endParaRPr lang="he-IL" sz="20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7563BA14-0FD1-2353-BD10-6DC52FD3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73" y="3046148"/>
            <a:ext cx="1508891" cy="1226926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E2A9FA1A-0542-DAB1-5081-60C4A5C1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69" y="4514444"/>
            <a:ext cx="624894" cy="495343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85B9081-163D-90EA-4FD4-1FC73C3B9A10}"/>
              </a:ext>
            </a:extLst>
          </p:cNvPr>
          <p:cNvSpPr txBox="1"/>
          <p:nvPr/>
        </p:nvSpPr>
        <p:spPr>
          <a:xfrm>
            <a:off x="3251311" y="835608"/>
            <a:ext cx="568937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מבני בקרה וזרימה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6A8275E-18C5-EE5F-755B-B28C5C87F441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83F59E4-07C3-DCC8-66F3-8736B25053E5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4939112C-4D05-42C3-6634-158DE8B3CE63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66150E39-44A6-5836-4D68-5351C25E760B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AD146E56-1439-2542-C182-DE6730A113FE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9114CFCD-BD88-D0B7-CA21-5F9534F5F2FD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CC8BAC1E-BEDF-6C27-6241-0A400CC275AC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1EC84779-DD3B-DB3D-54A6-2E1F5EA43D1C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88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28">
            <a:extLst>
              <a:ext uri="{FF2B5EF4-FFF2-40B4-BE49-F238E27FC236}">
                <a16:creationId xmlns:a16="http://schemas.microsoft.com/office/drawing/2014/main" id="{C6530F27-9881-489B-C58D-AE14F494A4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11254470-A21D-4874-9C20-E2ABC36C6990}"/>
              </a:ext>
            </a:extLst>
          </p:cNvPr>
          <p:cNvSpPr txBox="1"/>
          <p:nvPr/>
        </p:nvSpPr>
        <p:spPr>
          <a:xfrm>
            <a:off x="3962400" y="1662289"/>
            <a:ext cx="660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either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בתחליף ל-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if-else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בודד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while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switch</a:t>
            </a:r>
            <a:br>
              <a:rPr lang="en-US" sz="2000" dirty="0"/>
            </a:br>
            <a:endParaRPr lang="he-IL" sz="20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4C8A3114-5578-3F83-03F9-FFFFD1D9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95" y="3656715"/>
            <a:ext cx="1844200" cy="1120237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DA9B95FA-B673-0066-DFDB-F39B66B7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395" y="4958597"/>
            <a:ext cx="381033" cy="205758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C5A4956C-FF18-660F-2AFD-D43AF97827B1}"/>
              </a:ext>
            </a:extLst>
          </p:cNvPr>
          <p:cNvSpPr txBox="1"/>
          <p:nvPr/>
        </p:nvSpPr>
        <p:spPr>
          <a:xfrm>
            <a:off x="3251311" y="835608"/>
            <a:ext cx="568937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מבני בקרה וזרימה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FA94BA2-ED80-3929-1EDE-C8C68A62A5E5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F8E2DC84-2BF8-C7B3-AC35-F8A2961B5FF3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0C4735C-D159-2FFB-179A-A1446BCF7163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850A559C-4B10-4526-5FB3-FAD91989845A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0909D131-5711-FAB3-7EF5-D427E292A99F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9C6DDF5-012F-EAB0-2B8A-4CBA28EEA354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DA20574B-4B6B-7E4A-6640-423AB9790C2C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118983DB-D879-969C-1B76-C6D8DBF4FF60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53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>
            <a:extLst>
              <a:ext uri="{FF2B5EF4-FFF2-40B4-BE49-F238E27FC236}">
                <a16:creationId xmlns:a16="http://schemas.microsoft.com/office/drawing/2014/main" id="{969A0D07-F0BA-19D7-8587-7F8DA1CBA5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8979EEA2-A240-F026-5539-FBDF820D2AE7}"/>
              </a:ext>
            </a:extLst>
          </p:cNvPr>
          <p:cNvSpPr txBox="1"/>
          <p:nvPr/>
        </p:nvSpPr>
        <p:spPr>
          <a:xfrm>
            <a:off x="3962400" y="1662289"/>
            <a:ext cx="660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either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בתחליף ל-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if-else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בודד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while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switch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case</a:t>
            </a:r>
            <a:br>
              <a:rPr lang="en-US" sz="2000" dirty="0"/>
            </a:br>
            <a:endParaRPr lang="he-IL" sz="20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2B746BCF-3344-36B0-A1B2-9656D97F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539" y="4180221"/>
            <a:ext cx="2301439" cy="118120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2F40432E-84AE-E5C0-560C-AC52206B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539" y="5476004"/>
            <a:ext cx="381033" cy="205758"/>
          </a:xfrm>
          <a:prstGeom prst="rect">
            <a:avLst/>
          </a:prstGeom>
        </p:spPr>
      </p:pic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52DEE494-CB4A-FD9E-B0CD-DD54C192D1CA}"/>
              </a:ext>
            </a:extLst>
          </p:cNvPr>
          <p:cNvSpPr txBox="1"/>
          <p:nvPr/>
        </p:nvSpPr>
        <p:spPr>
          <a:xfrm>
            <a:off x="3251311" y="835608"/>
            <a:ext cx="568937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מבני בקרה וזרימה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33002682-555D-5486-5ACD-9A7EA05122EB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341F2298-F465-EA3E-B4DC-6CB223AA67F1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A34F6E98-CBB4-2F72-0DF6-6E0A57C5DFD4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8D5D5FBC-0AFB-399A-EEF7-AFC855E4A2D6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49DD63CC-5207-EEC1-C123-91C0470A91F1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6E388131-B1B3-4E02-A739-97DA6F1817D2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956BC5AB-3066-1398-F439-D6A12ED0EA83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6A09615F-6C41-46FB-787E-96C962CAFEE7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29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28">
            <a:extLst>
              <a:ext uri="{FF2B5EF4-FFF2-40B4-BE49-F238E27FC236}">
                <a16:creationId xmlns:a16="http://schemas.microsoft.com/office/drawing/2014/main" id="{C508D4D0-7E06-D331-18FE-D4941C543C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0DD0063-6831-A678-3D21-22054EEAE132}"/>
              </a:ext>
            </a:extLst>
          </p:cNvPr>
          <p:cNvSpPr txBox="1"/>
          <p:nvPr/>
        </p:nvSpPr>
        <p:spPr>
          <a:xfrm>
            <a:off x="3962400" y="1662289"/>
            <a:ext cx="660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either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בתחליף ל-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if-else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בודד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while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switch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case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foreach</a:t>
            </a:r>
            <a:br>
              <a:rPr lang="en-US" sz="2000" dirty="0"/>
            </a:br>
            <a:endParaRPr lang="he-IL" sz="20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22F1005A-D787-1081-8C84-14BBF969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12" y="4804986"/>
            <a:ext cx="1737511" cy="662997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C16B5530-7952-11E4-F232-4DA60357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12" y="5622623"/>
            <a:ext cx="609653" cy="472481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175852C-EDCC-4BDA-D475-E3E8C92BF8B8}"/>
              </a:ext>
            </a:extLst>
          </p:cNvPr>
          <p:cNvSpPr txBox="1"/>
          <p:nvPr/>
        </p:nvSpPr>
        <p:spPr>
          <a:xfrm>
            <a:off x="3251311" y="835608"/>
            <a:ext cx="568937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מבני בקרה וזרימה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DBCCBF8-E8D2-218F-483F-3129EAD110C8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2E5CA711-6A44-21CD-E225-0A463315498D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35D0EC8-8E8B-E9BC-1FA6-66D66154ED21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56F84BBD-7BD2-95C5-68E9-E6E30FA4BE85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338A205E-2676-BFA8-3922-0CEEF9D59548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ED53ACDD-94C1-B578-3F3F-7352722A595B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55641AA9-8B0A-7104-4E31-D4CE843B80A8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D9E51B4F-41FC-5A0F-8BBA-E923761B5FEA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3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0A33C687-6011-9F88-D1F8-8C0E718D5BAA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FB20555-0DBF-5B1A-6722-8CDF2CD7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78" y="3012172"/>
            <a:ext cx="2682472" cy="1470787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B48B79E-EAE8-4F6C-40C5-6515DDB65504}"/>
              </a:ext>
            </a:extLst>
          </p:cNvPr>
          <p:cNvSpPr txBox="1"/>
          <p:nvPr/>
        </p:nvSpPr>
        <p:spPr>
          <a:xfrm>
            <a:off x="3732444" y="921164"/>
            <a:ext cx="4780476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טיפול בשגיאות</a:t>
            </a: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F528A5D6-1535-4EAD-901B-8DE25EBE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92" y="4588112"/>
            <a:ext cx="1417443" cy="205758"/>
          </a:xfrm>
          <a:prstGeom prst="rect">
            <a:avLst/>
          </a:prstGeom>
        </p:spPr>
      </p:pic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9D033B98-C927-4C92-B5C5-224CD7C73265}"/>
              </a:ext>
            </a:extLst>
          </p:cNvPr>
          <p:cNvSpPr txBox="1"/>
          <p:nvPr/>
        </p:nvSpPr>
        <p:spPr>
          <a:xfrm>
            <a:off x="1294074" y="2212738"/>
            <a:ext cx="7770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600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ב-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Red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יש מנגנון טיפול בשגיאות ידני- בעזרת 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throw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ו-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catch</a:t>
            </a: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146A05A0-8554-643C-6C4D-C37885DA1C24}"/>
              </a:ext>
            </a:extLst>
          </p:cNvPr>
          <p:cNvSpPr/>
          <p:nvPr/>
        </p:nvSpPr>
        <p:spPr>
          <a:xfrm rot="2924837">
            <a:off x="10923049" y="-72467"/>
            <a:ext cx="1346570" cy="1326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B7ECA8A-2649-AC6C-AC32-DC810E66CF35}"/>
              </a:ext>
            </a:extLst>
          </p:cNvPr>
          <p:cNvSpPr/>
          <p:nvPr/>
        </p:nvSpPr>
        <p:spPr>
          <a:xfrm rot="2924837">
            <a:off x="11085816" y="1220949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7A2C1C45-8ED1-AF45-2B58-6EC323FACD50}"/>
              </a:ext>
            </a:extLst>
          </p:cNvPr>
          <p:cNvSpPr/>
          <p:nvPr/>
        </p:nvSpPr>
        <p:spPr>
          <a:xfrm rot="2924837">
            <a:off x="-36795" y="-394472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99079E0-DAAD-0614-0EBE-204EBADA9DFB}"/>
              </a:ext>
            </a:extLst>
          </p:cNvPr>
          <p:cNvSpPr/>
          <p:nvPr/>
        </p:nvSpPr>
        <p:spPr>
          <a:xfrm rot="2924837">
            <a:off x="148030" y="989277"/>
            <a:ext cx="720000" cy="72000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A23E53CC-523E-67FE-8CA0-B4B01B4DADEB}"/>
              </a:ext>
            </a:extLst>
          </p:cNvPr>
          <p:cNvSpPr/>
          <p:nvPr/>
        </p:nvSpPr>
        <p:spPr>
          <a:xfrm rot="2924837">
            <a:off x="566059" y="1923029"/>
            <a:ext cx="900000" cy="90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96015390-F850-EE18-6FB1-0102E0D200CF}"/>
              </a:ext>
            </a:extLst>
          </p:cNvPr>
          <p:cNvSpPr/>
          <p:nvPr/>
        </p:nvSpPr>
        <p:spPr>
          <a:xfrm rot="2924837">
            <a:off x="11518715" y="2296761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0E7B99E5-2D3C-BDA5-7A8A-979791B93ACA}"/>
              </a:ext>
            </a:extLst>
          </p:cNvPr>
          <p:cNvSpPr/>
          <p:nvPr/>
        </p:nvSpPr>
        <p:spPr>
          <a:xfrm rot="2924837">
            <a:off x="30691" y="3184106"/>
            <a:ext cx="720000" cy="720000"/>
          </a:xfrm>
          <a:prstGeom prst="round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7DFBE24E-3C41-297E-D915-26EE5C202822}"/>
              </a:ext>
            </a:extLst>
          </p:cNvPr>
          <p:cNvSpPr/>
          <p:nvPr/>
        </p:nvSpPr>
        <p:spPr>
          <a:xfrm rot="2924837">
            <a:off x="-63415" y="5992143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0977319C-F530-31C5-AC55-C3E72B2D4545}"/>
              </a:ext>
            </a:extLst>
          </p:cNvPr>
          <p:cNvSpPr/>
          <p:nvPr/>
        </p:nvSpPr>
        <p:spPr>
          <a:xfrm rot="2924837">
            <a:off x="2532411" y="5933980"/>
            <a:ext cx="1080000" cy="10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6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3BDE12D2-8DB2-0A3C-19C7-49E49EFEC8B1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F5FDC1F-A2F9-6BB2-7CDE-32ACA34431F3}"/>
              </a:ext>
            </a:extLst>
          </p:cNvPr>
          <p:cNvSpPr txBox="1"/>
          <p:nvPr/>
        </p:nvSpPr>
        <p:spPr>
          <a:xfrm>
            <a:off x="5355818" y="884127"/>
            <a:ext cx="2185214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קבצים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A00FB794-12E1-C5F4-62E7-D8C57CD1C35E}"/>
              </a:ext>
            </a:extLst>
          </p:cNvPr>
          <p:cNvSpPr txBox="1"/>
          <p:nvPr/>
        </p:nvSpPr>
        <p:spPr>
          <a:xfrm>
            <a:off x="5686425" y="2188221"/>
            <a:ext cx="50704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כתיבה לקבצים-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קובץ קיים- הקובץ נפתח והכתיבה מתבצעת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קובץ לא קיים- נוצר קובץ חדש והכתיבה מתבצעת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אפשרויות כתיבה: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2000" dirty="0"/>
              <a:t>write/append %File.txt “</a:t>
            </a:r>
            <a:r>
              <a:rPr lang="en-US" sz="2000" dirty="0" err="1"/>
              <a:t>aaa</a:t>
            </a:r>
            <a:r>
              <a:rPr lang="en-US" sz="2000" dirty="0"/>
              <a:t>"</a:t>
            </a:r>
            <a:r>
              <a:rPr lang="he-IL" sz="2000" dirty="0"/>
              <a:t> המחרוזת מתווספת לסוף הקובץ</a:t>
            </a:r>
          </a:p>
          <a:p>
            <a:r>
              <a:rPr lang="en-US" sz="2000" dirty="0"/>
              <a:t>write %File.txt “</a:t>
            </a:r>
            <a:r>
              <a:rPr lang="en-US" sz="2000" dirty="0" err="1"/>
              <a:t>aaa</a:t>
            </a:r>
            <a:r>
              <a:rPr lang="en-US" sz="2000" dirty="0"/>
              <a:t>"</a:t>
            </a:r>
            <a:r>
              <a:rPr lang="he-IL" sz="2000" dirty="0"/>
              <a:t> המחרוזת דורסת את מה שהיה כתוב בקובץ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סגירת הקבצים מתבצעת באופן אוטומטי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4C6166BA-5D41-0C79-DBFC-EEDD31329421}"/>
              </a:ext>
            </a:extLst>
          </p:cNvPr>
          <p:cNvSpPr txBox="1"/>
          <p:nvPr/>
        </p:nvSpPr>
        <p:spPr>
          <a:xfrm>
            <a:off x="1257299" y="2188221"/>
            <a:ext cx="39084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קריאה מקבצים-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במידה והקובץ קיים, הקובץ נפתח אוטומטית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אפשרויות קריאה: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a: read %File.txt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המשתנה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הוא מחרוזת שמכילה את התוכן של כל הקובץ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a: read/lines %File.txt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המשתנה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הוא רשימה שמכילה את שורות הקובץ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D3BB264-8B11-7368-B5C2-BDEA7631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900" y1="29167" x2="52100" y2="29167"/>
                        <a14:backgroundMark x1="49400" y1="74444" x2="51000" y2="7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72" y="777268"/>
            <a:ext cx="1171577" cy="1265304"/>
          </a:xfrm>
          <a:prstGeom prst="rect">
            <a:avLst/>
          </a:prstGeom>
        </p:spPr>
      </p:pic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0F26EA5D-9F4E-0E75-64CD-6EDCB451EF45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B4F3D8B6-A483-51AC-E537-AB203407B9A3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CDBE350B-D3AE-32C2-BB2C-FD2FFB1A43E5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CC1EB55-5487-AB7B-1686-9D7FD6E3C1AE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1A86AB4A-565D-373C-8BA1-03896E34EC84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EF23DA0A-EB08-D417-F846-99C751537620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8AF7292F-9634-795D-5906-1DC05DAC1E08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98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624B3CA4-E594-4442-ADC0-CA0D2A39957F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BF7084F6-8B5C-A513-2133-992D41D74447}"/>
              </a:ext>
            </a:extLst>
          </p:cNvPr>
          <p:cNvSpPr txBox="1"/>
          <p:nvPr/>
        </p:nvSpPr>
        <p:spPr>
          <a:xfrm>
            <a:off x="5386281" y="875444"/>
            <a:ext cx="2682146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מחרוזות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7E3E4C1-8BB8-2AF1-D907-43FD4E68E52D}"/>
              </a:ext>
            </a:extLst>
          </p:cNvPr>
          <p:cNvSpPr txBox="1"/>
          <p:nvPr/>
        </p:nvSpPr>
        <p:spPr>
          <a:xfrm>
            <a:off x="2419350" y="2058988"/>
            <a:ext cx="6604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בשפה מוגדר הטיפוס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string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ויש פונקציות רבות שפועלת על טיפוס זה: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דוגמאות: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      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          קלט-                    פלט-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83AFCA0A-BCF7-7B3D-389A-4508FD48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43" y="4095533"/>
            <a:ext cx="1356478" cy="441998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217F2159-04FD-6106-ADE8-D411AC8B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30" y="4094597"/>
            <a:ext cx="899238" cy="167655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5CE7C47-AF15-4406-E3FF-CA11D3610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13" y="4925964"/>
            <a:ext cx="2042337" cy="441998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081EF8C5-6F5F-3F3B-87B2-DAC36DD9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73" y="4929882"/>
            <a:ext cx="899238" cy="167655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D8BF30BF-E516-D046-CA8A-1F7EC4438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246" y="5732509"/>
            <a:ext cx="1684166" cy="358171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78484886-46B9-50E8-8DBE-D8556CADD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924" y="5732509"/>
            <a:ext cx="419136" cy="167655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09C2324F-76D9-F9D7-AD11-B5C796FB57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81" y="780924"/>
            <a:ext cx="1219200" cy="1219200"/>
          </a:xfrm>
          <a:prstGeom prst="rect">
            <a:avLst/>
          </a:prstGeom>
        </p:spPr>
      </p:pic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E3268E30-2154-9F7C-EDE4-F72C3408F119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3438D7DD-1383-64C2-9DA9-4DD70E47B544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9A800745-3B65-A065-1485-87033A0FCA38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1CF0E2AA-C580-EDAD-E89C-A5F5145BA37B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95788679-AAB3-F77A-4394-5897F6E777CE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E65CAC02-E45C-2881-618C-2647BF4F3D76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B14A74B5-92A3-90DF-5F28-E4D5A33D51CD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4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 24">
            <a:extLst>
              <a:ext uri="{FF2B5EF4-FFF2-40B4-BE49-F238E27FC236}">
                <a16:creationId xmlns:a16="http://schemas.microsoft.com/office/drawing/2014/main" id="{48F7B3A5-C6F6-225A-C92F-BE787794A4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128E8807-74E2-372F-90E7-5B418311B0A4}"/>
              </a:ext>
            </a:extLst>
          </p:cNvPr>
          <p:cNvSpPr txBox="1"/>
          <p:nvPr/>
        </p:nvSpPr>
        <p:spPr>
          <a:xfrm>
            <a:off x="5498479" y="981363"/>
            <a:ext cx="1939955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ניידות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82C7844E-C7EC-FEA1-0E74-5A8CD5288768}"/>
              </a:ext>
            </a:extLst>
          </p:cNvPr>
          <p:cNvSpPr txBox="1"/>
          <p:nvPr/>
        </p:nvSpPr>
        <p:spPr>
          <a:xfrm>
            <a:off x="3143250" y="1997421"/>
            <a:ext cx="427088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שפת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Red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היא שפה ניידת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ניתנת </a:t>
            </a:r>
            <a:r>
              <a:rPr lang="he-IL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לקימפול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במערכות הפעלה רבות-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Windows             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Linux                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Android              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MS-DOS               </a:t>
            </a: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              ועוד...</a:t>
            </a:r>
          </a:p>
          <a:p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0F9E79C7-ED87-8CB0-2268-19DC2678590A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DBC9EEF4-CA96-AA48-2A86-0010F2205FFB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14065A34-406A-1305-E716-F32127741F65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BA42E9CC-2D99-8BA7-3499-410106F61CE1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6E603433-6DCF-B613-2FA2-907873DD5257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B8D22E57-D8AA-850C-DDE2-E09E98B48DBB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1B01E025-4DC8-4A64-AD75-28B3C7B5D1C2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08E9D86-D658-B165-09C6-226034F0BE37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" name="תמונה 34">
            <a:extLst>
              <a:ext uri="{FF2B5EF4-FFF2-40B4-BE49-F238E27FC236}">
                <a16:creationId xmlns:a16="http://schemas.microsoft.com/office/drawing/2014/main" id="{B5944438-6BEB-8B62-041E-70776549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92" y="1008083"/>
            <a:ext cx="938719" cy="938719"/>
          </a:xfrm>
          <a:prstGeom prst="rect">
            <a:avLst/>
          </a:prstGeom>
        </p:spPr>
      </p:pic>
      <p:pic>
        <p:nvPicPr>
          <p:cNvPr id="37" name="תמונה 36">
            <a:extLst>
              <a:ext uri="{FF2B5EF4-FFF2-40B4-BE49-F238E27FC236}">
                <a16:creationId xmlns:a16="http://schemas.microsoft.com/office/drawing/2014/main" id="{C99732EC-7FDE-882E-8C0C-AAD77EE957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4" t="19711" r="11233" b="8562"/>
          <a:stretch/>
        </p:blipFill>
        <p:spPr>
          <a:xfrm>
            <a:off x="6402642" y="3070265"/>
            <a:ext cx="1068824" cy="774636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F1C00A1A-C09A-1D08-EB95-2CF21533B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65" y="3554173"/>
            <a:ext cx="856377" cy="856377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B109B300-DC4B-679E-537C-84063869B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79" y="4424059"/>
            <a:ext cx="525971" cy="525971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7148CFDF-1573-FE18-DF92-75B434962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04" y1="16630" x2="41304" y2="16630"/>
                        <a14:foregroundMark x1="38478" y1="20978" x2="38913" y2="21957"/>
                        <a14:foregroundMark x1="36957" y1="24022" x2="36957" y2="25435"/>
                        <a14:foregroundMark x1="34674" y1="29348" x2="34565" y2="31087"/>
                        <a14:foregroundMark x1="31413" y1="24565" x2="31304" y2="26630"/>
                        <a14:foregroundMark x1="29022" y1="20326" x2="29022" y2="22391"/>
                        <a14:foregroundMark x1="26304" y1="15000" x2="26522" y2="17065"/>
                        <a14:foregroundMark x1="24348" y1="12065" x2="16957" y2="15870"/>
                        <a14:foregroundMark x1="16957" y1="15870" x2="15870" y2="19565"/>
                        <a14:foregroundMark x1="29457" y1="34565" x2="29674" y2="35435"/>
                        <a14:foregroundMark x1="39565" y1="35000" x2="39674" y2="36413"/>
                        <a14:foregroundMark x1="61903" y1="56304" x2="60652" y2="60543"/>
                        <a14:foregroundMark x1="62609" y1="53913" x2="61903" y2="56304"/>
                        <a14:foregroundMark x1="78587" y1="56304" x2="80652" y2="56304"/>
                        <a14:foregroundMark x1="86304" y1="48587" x2="85978" y2="51848"/>
                        <a14:foregroundMark x1="83152" y1="46630" x2="83152" y2="46522"/>
                        <a14:foregroundMark x1="81304" y1="44674" x2="80435" y2="44565"/>
                        <a14:foregroundMark x1="72609" y1="41413" x2="69022" y2="40978"/>
                        <a14:foregroundMark x1="58478" y1="39348" x2="58478" y2="39022"/>
                        <a14:foregroundMark x1="58152" y1="31848" x2="59674" y2="31522"/>
                        <a14:foregroundMark x1="59565" y1="26957" x2="59891" y2="26957"/>
                        <a14:foregroundMark x1="56413" y1="22826" x2="56304" y2="21848"/>
                        <a14:foregroundMark x1="60000" y1="14674" x2="60870" y2="14674"/>
                        <a14:foregroundMark x1="69130" y1="11957" x2="69565" y2="11957"/>
                        <a14:foregroundMark x1="70652" y1="17391" x2="68370" y2="16957"/>
                        <a14:foregroundMark x1="63478" y1="19891" x2="63913" y2="20870"/>
                        <a14:foregroundMark x1="66522" y1="25000" x2="68043" y2="24565"/>
                        <a14:foregroundMark x1="74674" y1="21957" x2="78478" y2="21522"/>
                        <a14:foregroundMark x1="77500" y1="15326" x2="75978" y2="15000"/>
                        <a14:foregroundMark x1="65000" y1="29130" x2="66522" y2="29130"/>
                        <a14:foregroundMark x1="72826" y1="26957" x2="74022" y2="26957"/>
                        <a14:foregroundMark x1="78370" y1="29565" x2="78370" y2="29565"/>
                        <a14:foregroundMark x1="81087" y1="34891" x2="81087" y2="34891"/>
                        <a14:foregroundMark x1="72935" y1="34130" x2="72935" y2="34130"/>
                        <a14:foregroundMark x1="70870" y1="31522" x2="70870" y2="31522"/>
                        <a14:foregroundMark x1="68913" y1="36087" x2="68913" y2="36087"/>
                        <a14:foregroundMark x1="78370" y1="39130" x2="78370" y2="39130"/>
                        <a14:foregroundMark x1="75109" y1="52826" x2="75109" y2="52826"/>
                        <a14:foregroundMark x1="79348" y1="61413" x2="79348" y2="61413"/>
                        <a14:foregroundMark x1="82935" y1="63804" x2="82935" y2="63804"/>
                        <a14:foregroundMark x1="85326" y1="67609" x2="85326" y2="67609"/>
                        <a14:foregroundMark x1="75543" y1="71087" x2="75543" y2="71087"/>
                        <a14:foregroundMark x1="83370" y1="82935" x2="83370" y2="82935"/>
                        <a14:foregroundMark x1="79891" y1="84891" x2="79891" y2="84891"/>
                        <a14:foregroundMark x1="73152" y1="87065" x2="73152" y2="87065"/>
                        <a14:foregroundMark x1="56522" y1="61304" x2="56522" y2="61304"/>
                        <a14:foregroundMark x1="31522" y1="54022" x2="31087" y2="58804"/>
                        <a14:foregroundMark x1="39565" y1="51196" x2="39565" y2="51196"/>
                        <a14:foregroundMark x1="41304" y1="49348" x2="41304" y2="49348"/>
                        <a14:foregroundMark x1="49130" y1="46304" x2="49130" y2="46304"/>
                        <a14:foregroundMark x1="36630" y1="53587" x2="36630" y2="53587"/>
                        <a14:foregroundMark x1="36957" y1="59022" x2="36957" y2="59022"/>
                        <a14:foregroundMark x1="49348" y1="80543" x2="49348" y2="80543"/>
                        <a14:backgroundMark x1="54022" y1="44130" x2="54022" y2="44130"/>
                        <a14:backgroundMark x1="51196" y1="46848" x2="51196" y2="46848"/>
                        <a14:backgroundMark x1="51196" y1="50543" x2="51196" y2="50543"/>
                        <a14:backgroundMark x1="48804" y1="49022" x2="48804" y2="49022"/>
                        <a14:backgroundMark x1="48804" y1="43913" x2="48804" y2="43913"/>
                        <a14:backgroundMark x1="46630" y1="46630" x2="46630" y2="46630"/>
                        <a14:backgroundMark x1="43913" y1="44565" x2="43913" y2="44565"/>
                        <a14:backgroundMark x1="44457" y1="48804" x2="44457" y2="48804"/>
                        <a14:backgroundMark x1="41087" y1="46630" x2="41087" y2="46630"/>
                        <a14:backgroundMark x1="41087" y1="51522" x2="41087" y2="51522"/>
                        <a14:backgroundMark x1="39348" y1="49674" x2="39348" y2="49674"/>
                        <a14:backgroundMark x1="36304" y1="52065" x2="36304" y2="52065"/>
                        <a14:backgroundMark x1="38804" y1="54348" x2="38804" y2="54348"/>
                        <a14:backgroundMark x1="33804" y1="53913" x2="33804" y2="53913"/>
                        <a14:backgroundMark x1="38478" y1="59130" x2="38478" y2="59130"/>
                        <a14:backgroundMark x1="36413" y1="56522" x2="36413" y2="56522"/>
                        <a14:backgroundMark x1="33370" y1="58804" x2="33370" y2="58804"/>
                        <a14:backgroundMark x1="36413" y1="61630" x2="36413" y2="61630"/>
                        <a14:backgroundMark x1="39565" y1="64130" x2="39565" y2="64130"/>
                        <a14:backgroundMark x1="34348" y1="64022" x2="34348" y2="64022"/>
                        <a14:backgroundMark x1="36087" y1="66413" x2="36087" y2="66413"/>
                        <a14:backgroundMark x1="34457" y1="68587" x2="34457" y2="68587"/>
                        <a14:backgroundMark x1="36304" y1="71304" x2="36304" y2="71304"/>
                        <a14:backgroundMark x1="51413" y1="75652" x2="51413" y2="75652"/>
                        <a14:backgroundMark x1="49130" y1="78043" x2="49130" y2="78043"/>
                        <a14:backgroundMark x1="46087" y1="80652" x2="46087" y2="80652"/>
                        <a14:backgroundMark x1="44130" y1="82500" x2="44130" y2="82500"/>
                        <a14:backgroundMark x1="46087" y1="85543" x2="46087" y2="85543"/>
                        <a14:backgroundMark x1="49022" y1="83152" x2="49022" y2="83152"/>
                        <a14:backgroundMark x1="51848" y1="80652" x2="51848" y2="80652"/>
                        <a14:backgroundMark x1="53804" y1="83804" x2="53804" y2="83804"/>
                        <a14:backgroundMark x1="51848" y1="85870" x2="51848" y2="85870"/>
                        <a14:backgroundMark x1="55870" y1="85543" x2="55870" y2="85543"/>
                        <a14:backgroundMark x1="65652" y1="68370" x2="65652" y2="68370"/>
                        <a14:backgroundMark x1="63804" y1="65978" x2="63804" y2="65978"/>
                        <a14:backgroundMark x1="63804" y1="61848" x2="63804" y2="61848"/>
                        <a14:backgroundMark x1="66087" y1="63804" x2="66087" y2="63804"/>
                        <a14:backgroundMark x1="66304" y1="59348" x2="66304" y2="59348"/>
                        <a14:backgroundMark x1="63587" y1="56304" x2="63587" y2="56304"/>
                        <a14:backgroundMark x1="66304" y1="53913" x2="66304" y2="53913"/>
                        <a14:backgroundMark x1="68370" y1="56957" x2="68370" y2="56957"/>
                        <a14:backgroundMark x1="69022" y1="61957" x2="69022" y2="61957"/>
                        <a14:backgroundMark x1="68587" y1="65652" x2="68587" y2="65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77" y="5027369"/>
            <a:ext cx="638174" cy="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28">
            <a:extLst>
              <a:ext uri="{FF2B5EF4-FFF2-40B4-BE49-F238E27FC236}">
                <a16:creationId xmlns:a16="http://schemas.microsoft.com/office/drawing/2014/main" id="{2CD63669-ADDD-4EDE-075E-BED6A00191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EEE148E-50C3-97AB-C58B-1380C6EDEEEF}"/>
              </a:ext>
            </a:extLst>
          </p:cNvPr>
          <p:cNvSpPr txBox="1"/>
          <p:nvPr/>
        </p:nvSpPr>
        <p:spPr>
          <a:xfrm>
            <a:off x="4582828" y="1075498"/>
            <a:ext cx="4950394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ביטויים </a:t>
            </a:r>
            <a:r>
              <a:rPr lang="he-IL" sz="55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רגולרים</a:t>
            </a:r>
            <a:endParaRPr lang="he-IL" sz="55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1B98B0C5-1EBC-79ED-5BB5-4AFFD94DCDB2}"/>
              </a:ext>
            </a:extLst>
          </p:cNvPr>
          <p:cNvSpPr txBox="1"/>
          <p:nvPr/>
        </p:nvSpPr>
        <p:spPr>
          <a:xfrm>
            <a:off x="1905000" y="2138539"/>
            <a:ext cx="6604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שפת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Red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תומכת בביטויים </a:t>
            </a:r>
            <a:r>
              <a:rPr lang="he-IL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רגולרים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 לביטוי רגולרי של מייל-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1A4D5F0A-236A-5F79-3165-FB7CBBF5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57" y="2852252"/>
            <a:ext cx="3406435" cy="218713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DFD2B999-69CC-4DD6-112D-6CECFA98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92" y="5581729"/>
            <a:ext cx="922100" cy="48010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23B721AB-A64C-E0DC-B6F5-EC797C197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22" y="1211482"/>
            <a:ext cx="1532106" cy="666750"/>
          </a:xfrm>
          <a:prstGeom prst="rect">
            <a:avLst/>
          </a:prstGeom>
        </p:spPr>
      </p:pic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BE07BC0E-93C1-89E8-0EE0-98F3F672D568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6B3DE4DE-DA2C-6263-B5AA-8BB348E71F4F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3402A375-5242-9E51-FED6-F438A7F744BC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D9013C07-3775-04DD-B1FA-65F9E53B9FFC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91F178EC-332D-7374-2881-AA1E2A81458E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2DF8BBAF-313D-34EF-3DB2-84B307002A53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D9FA31CB-FEF9-0CD3-8091-A736D81F92B2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310A6EC1-A6CD-C27C-9155-75B8EB82AE29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10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906E98DC-BB04-7F63-664B-A873250FB4A6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5EED3589-7A94-8763-A608-2EF352326B88}"/>
              </a:ext>
            </a:extLst>
          </p:cNvPr>
          <p:cNvSpPr txBox="1"/>
          <p:nvPr/>
        </p:nvSpPr>
        <p:spPr>
          <a:xfrm>
            <a:off x="4668751" y="884127"/>
            <a:ext cx="2823209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מצביעים</a:t>
            </a:r>
          </a:p>
        </p:txBody>
      </p:sp>
      <p:sp>
        <p:nvSpPr>
          <p:cNvPr id="27" name="Google Shape;496;p52">
            <a:extLst>
              <a:ext uri="{FF2B5EF4-FFF2-40B4-BE49-F238E27FC236}">
                <a16:creationId xmlns:a16="http://schemas.microsoft.com/office/drawing/2014/main" id="{E2FDB5D5-6FFC-66D3-16AF-2E0DBBE02C4C}"/>
              </a:ext>
            </a:extLst>
          </p:cNvPr>
          <p:cNvSpPr txBox="1">
            <a:spLocks/>
          </p:cNvSpPr>
          <p:nvPr/>
        </p:nvSpPr>
        <p:spPr>
          <a:xfrm>
            <a:off x="2599547" y="2447956"/>
            <a:ext cx="6521396" cy="228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השפה לא מעודדת שימוש במצביעים מכיוון שהמטרה שלה היא להיות כמה שיותר 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HIGH-LEVEL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ולהסתיר את המימוש מהמפתח.</a:t>
            </a:r>
          </a:p>
          <a:p>
            <a:pPr marL="0" indent="0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למרות זאת, קיים בשפה טיפוס מסוג 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pointer!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שמיועד לאפשר תכנות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low-level 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שיכול להצביע על סוגים פרימיטיביים בלבד.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A878240-194F-E95B-0687-A1584CC785AB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E79391C8-89B0-FF87-6CE8-45AA4D9EB937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71373C0A-912A-847D-C157-45D13F012732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01BB45A5-F4C1-D830-C954-933312C7712C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477C54BB-D8AB-0513-577F-FBAA881286C2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9A368B34-CCE5-276F-3897-0C86DADF1F02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B9441CC7-8525-8CEE-4C99-B53AA4D276DE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33DCBAA8-C33A-C681-FF8D-881B8D230CA7}"/>
              </a:ext>
            </a:extLst>
          </p:cNvPr>
          <p:cNvSpPr/>
          <p:nvPr/>
        </p:nvSpPr>
        <p:spPr>
          <a:xfrm rot="2924837">
            <a:off x="-63415" y="5992143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84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BF138720-E568-B660-31DD-F5D02779711A}"/>
              </a:ext>
            </a:extLst>
          </p:cNvPr>
          <p:cNvSpPr/>
          <p:nvPr/>
        </p:nvSpPr>
        <p:spPr>
          <a:xfrm>
            <a:off x="3905164" y="135148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CC3899BC-2720-27CD-9390-B8AEAC732D2B}"/>
              </a:ext>
            </a:extLst>
          </p:cNvPr>
          <p:cNvSpPr/>
          <p:nvPr/>
        </p:nvSpPr>
        <p:spPr>
          <a:xfrm rot="2924837">
            <a:off x="132394" y="621319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E132B659-242C-C682-747B-3751F38370BA}"/>
              </a:ext>
            </a:extLst>
          </p:cNvPr>
          <p:cNvSpPr/>
          <p:nvPr/>
        </p:nvSpPr>
        <p:spPr>
          <a:xfrm rot="2924837">
            <a:off x="-172140" y="2803026"/>
            <a:ext cx="1080000" cy="108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870393EA-EE92-C855-0435-13130DB6D869}"/>
              </a:ext>
            </a:extLst>
          </p:cNvPr>
          <p:cNvSpPr/>
          <p:nvPr/>
        </p:nvSpPr>
        <p:spPr>
          <a:xfrm rot="2924837">
            <a:off x="15228" y="1602922"/>
            <a:ext cx="1080000" cy="10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88FC1CBD-DAC5-6FD5-44C8-3F93032FC8E4}"/>
              </a:ext>
            </a:extLst>
          </p:cNvPr>
          <p:cNvSpPr/>
          <p:nvPr/>
        </p:nvSpPr>
        <p:spPr>
          <a:xfrm rot="2924837">
            <a:off x="33978" y="4004400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D310905C-0A92-209D-144A-D9CC57762249}"/>
              </a:ext>
            </a:extLst>
          </p:cNvPr>
          <p:cNvSpPr txBox="1"/>
          <p:nvPr/>
        </p:nvSpPr>
        <p:spPr>
          <a:xfrm>
            <a:off x="5170761" y="1388526"/>
            <a:ext cx="2263761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מטרות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14E7F6FC-300C-91F7-E0B2-DA67C98FADB8}"/>
              </a:ext>
            </a:extLst>
          </p:cNvPr>
          <p:cNvSpPr txBox="1"/>
          <p:nvPr/>
        </p:nvSpPr>
        <p:spPr>
          <a:xfrm>
            <a:off x="8874845" y="3981809"/>
            <a:ext cx="1321474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פשטות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D1BD6E98-FF98-4272-F761-DCEBDB89CF2F}"/>
              </a:ext>
            </a:extLst>
          </p:cNvPr>
          <p:cNvSpPr txBox="1"/>
          <p:nvPr/>
        </p:nvSpPr>
        <p:spPr>
          <a:xfrm>
            <a:off x="6511943" y="3983326"/>
            <a:ext cx="180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קומפקטיות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D4932C51-EFE0-987E-6879-447F22F12C2D}"/>
              </a:ext>
            </a:extLst>
          </p:cNvPr>
          <p:cNvSpPr txBox="1"/>
          <p:nvPr/>
        </p:nvSpPr>
        <p:spPr>
          <a:xfrm>
            <a:off x="2549358" y="3981809"/>
            <a:ext cx="36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מהירות ביצועים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70100D21-C199-9CA1-9DF3-51CDC690323A}"/>
              </a:ext>
            </a:extLst>
          </p:cNvPr>
          <p:cNvSpPr txBox="1"/>
          <p:nvPr/>
        </p:nvSpPr>
        <p:spPr>
          <a:xfrm>
            <a:off x="2003741" y="3983326"/>
            <a:ext cx="1524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פרקטיות</a:t>
            </a:r>
          </a:p>
        </p:txBody>
      </p:sp>
      <p:pic>
        <p:nvPicPr>
          <p:cNvPr id="47" name="תמונה 46">
            <a:extLst>
              <a:ext uri="{FF2B5EF4-FFF2-40B4-BE49-F238E27FC236}">
                <a16:creationId xmlns:a16="http://schemas.microsoft.com/office/drawing/2014/main" id="{C357051A-59C3-1C90-9054-E9C3781B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04" y="3105050"/>
            <a:ext cx="799795" cy="799795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31EB74B0-E100-C9CE-430A-7B2147664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35278" x2="53900" y2="33426"/>
                        <a14:foregroundMark x1="53900" y1="33426" x2="60800" y2="36389"/>
                        <a14:foregroundMark x1="60800" y1="36389" x2="61100" y2="36667"/>
                        <a14:foregroundMark x1="54200" y1="44352" x2="57100" y2="44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82" y="2941445"/>
            <a:ext cx="1346113" cy="1453802"/>
          </a:xfrm>
          <a:prstGeom prst="rect">
            <a:avLst/>
          </a:prstGeom>
        </p:spPr>
      </p:pic>
      <p:pic>
        <p:nvPicPr>
          <p:cNvPr id="53" name="תמונה 52">
            <a:extLst>
              <a:ext uri="{FF2B5EF4-FFF2-40B4-BE49-F238E27FC236}">
                <a16:creationId xmlns:a16="http://schemas.microsoft.com/office/drawing/2014/main" id="{E9799B01-9487-54A4-A4E5-2DDCEEEEA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9100" y1="36900" x2="55300" y2="39300"/>
                        <a14:foregroundMark x1="55300" y1="39300" x2="60000" y2="57800"/>
                        <a14:foregroundMark x1="22200" y1="66900" x2="46300" y2="75300"/>
                        <a14:foregroundMark x1="42800" y1="23100" x2="79600" y2="28200"/>
                        <a14:foregroundMark x1="79600" y1="28200" x2="79400" y2="25600"/>
                        <a14:backgroundMark x1="72800" y1="65300" x2="72300" y2="47400"/>
                        <a14:backgroundMark x1="72300" y1="47400" x2="70000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65" y="2893848"/>
            <a:ext cx="1241791" cy="124179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2D1650E9-37B1-B9AC-54C3-985B7E559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704" b="90000" l="9600" r="91300">
                        <a14:foregroundMark x1="50100" y1="8796" x2="50100" y2="16574"/>
                        <a14:foregroundMark x1="9700" y1="45741" x2="20300" y2="45185"/>
                        <a14:foregroundMark x1="20300" y1="45185" x2="22000" y2="45278"/>
                        <a14:foregroundMark x1="49700" y1="71296" x2="49900" y2="81019"/>
                        <a14:foregroundMark x1="77600" y1="46389" x2="87100" y2="46111"/>
                        <a14:foregroundMark x1="87100" y1="46111" x2="91300" y2="4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12" y="2971670"/>
            <a:ext cx="1067082" cy="1152449"/>
          </a:xfrm>
          <a:prstGeom prst="rect">
            <a:avLst/>
          </a:prstGeom>
        </p:spPr>
      </p:pic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9D3BF2D-3525-E645-4595-B42AB02A49C4}"/>
              </a:ext>
            </a:extLst>
          </p:cNvPr>
          <p:cNvSpPr/>
          <p:nvPr/>
        </p:nvSpPr>
        <p:spPr>
          <a:xfrm rot="2924837">
            <a:off x="11159907" y="5199033"/>
            <a:ext cx="1800000" cy="18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25D34734-4325-5FB5-D591-0932E40C5215}"/>
              </a:ext>
            </a:extLst>
          </p:cNvPr>
          <p:cNvSpPr/>
          <p:nvPr/>
        </p:nvSpPr>
        <p:spPr>
          <a:xfrm rot="2924837">
            <a:off x="10093662" y="5706182"/>
            <a:ext cx="900000" cy="900000"/>
          </a:xfrm>
          <a:prstGeom prst="round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F232B4D6-1176-2AA6-6F98-9087DE618211}"/>
              </a:ext>
            </a:extLst>
          </p:cNvPr>
          <p:cNvSpPr/>
          <p:nvPr/>
        </p:nvSpPr>
        <p:spPr>
          <a:xfrm rot="2924837">
            <a:off x="11290197" y="2471486"/>
            <a:ext cx="540000" cy="540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334BF21A-4A81-1F2B-9A1C-72870E6EA53F}"/>
              </a:ext>
            </a:extLst>
          </p:cNvPr>
          <p:cNvSpPr/>
          <p:nvPr/>
        </p:nvSpPr>
        <p:spPr>
          <a:xfrm rot="2924837">
            <a:off x="11029274" y="4327111"/>
            <a:ext cx="1080000" cy="1080000"/>
          </a:xfrm>
          <a:prstGeom prst="roundRect">
            <a:avLst/>
          </a:prstGeom>
          <a:noFill/>
          <a:ln w="57150"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43FA8772-E58F-6B42-1B7C-0AA69724FACA}"/>
              </a:ext>
            </a:extLst>
          </p:cNvPr>
          <p:cNvSpPr/>
          <p:nvPr/>
        </p:nvSpPr>
        <p:spPr>
          <a:xfrm rot="2924837">
            <a:off x="10883670" y="3333171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5C4150A9-C9A1-69E2-24B4-DD83FA0C73DE}"/>
              </a:ext>
            </a:extLst>
          </p:cNvPr>
          <p:cNvSpPr/>
          <p:nvPr/>
        </p:nvSpPr>
        <p:spPr>
          <a:xfrm rot="2924837">
            <a:off x="9311329" y="646539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00A8E308-2A47-2DC5-BB22-96E332118905}"/>
              </a:ext>
            </a:extLst>
          </p:cNvPr>
          <p:cNvGrpSpPr/>
          <p:nvPr/>
        </p:nvGrpSpPr>
        <p:grpSpPr>
          <a:xfrm>
            <a:off x="-808138" y="-529163"/>
            <a:ext cx="4117546" cy="5071783"/>
            <a:chOff x="-808138" y="-529163"/>
            <a:chExt cx="4117546" cy="5071783"/>
          </a:xfrm>
        </p:grpSpPr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8C8016DF-DDB8-7A0C-6168-48BEB6585460}"/>
                </a:ext>
              </a:extLst>
            </p:cNvPr>
            <p:cNvSpPr/>
            <p:nvPr/>
          </p:nvSpPr>
          <p:spPr>
            <a:xfrm rot="2924837">
              <a:off x="1197358" y="-360708"/>
              <a:ext cx="1346570" cy="132685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FCF03E2E-CE58-E518-0336-D62AAD081059}"/>
                </a:ext>
              </a:extLst>
            </p:cNvPr>
            <p:cNvSpPr/>
            <p:nvPr/>
          </p:nvSpPr>
          <p:spPr>
            <a:xfrm rot="2924837">
              <a:off x="2589408" y="113335"/>
              <a:ext cx="720000" cy="720000"/>
            </a:xfrm>
            <a:prstGeom prst="roundRect">
              <a:avLst/>
            </a:pr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מלבן: פינות מעוגלות 31">
              <a:extLst>
                <a:ext uri="{FF2B5EF4-FFF2-40B4-BE49-F238E27FC236}">
                  <a16:creationId xmlns:a16="http://schemas.microsoft.com/office/drawing/2014/main" id="{10B03F6E-D93A-7033-6612-232D560297C4}"/>
                </a:ext>
              </a:extLst>
            </p:cNvPr>
            <p:cNvSpPr/>
            <p:nvPr/>
          </p:nvSpPr>
          <p:spPr>
            <a:xfrm rot="2924837">
              <a:off x="-808138" y="-529163"/>
              <a:ext cx="1440000" cy="1440000"/>
            </a:xfrm>
            <a:prstGeom prst="roundRect">
              <a:avLst/>
            </a:prstGeom>
            <a:noFill/>
            <a:ln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07F492C1-EF50-4401-682D-37037A3801F2}"/>
                </a:ext>
              </a:extLst>
            </p:cNvPr>
            <p:cNvSpPr/>
            <p:nvPr/>
          </p:nvSpPr>
          <p:spPr>
            <a:xfrm rot="2924837">
              <a:off x="980839" y="562633"/>
              <a:ext cx="720000" cy="720000"/>
            </a:xfrm>
            <a:prstGeom prst="roundRect">
              <a:avLst/>
            </a:prstGeom>
            <a:noFill/>
            <a:ln w="28575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6" name="מלבן: פינות מעוגלות 55">
              <a:extLst>
                <a:ext uri="{FF2B5EF4-FFF2-40B4-BE49-F238E27FC236}">
                  <a16:creationId xmlns:a16="http://schemas.microsoft.com/office/drawing/2014/main" id="{56FB2574-A361-0FF2-95A0-319B8AA68D0C}"/>
                </a:ext>
              </a:extLst>
            </p:cNvPr>
            <p:cNvSpPr/>
            <p:nvPr/>
          </p:nvSpPr>
          <p:spPr>
            <a:xfrm rot="2924837">
              <a:off x="132721" y="615164"/>
              <a:ext cx="551400" cy="537349"/>
            </a:xfrm>
            <a:prstGeom prst="roundRect">
              <a:avLst/>
            </a:pr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מלבן: פינות מעוגלות 56">
              <a:extLst>
                <a:ext uri="{FF2B5EF4-FFF2-40B4-BE49-F238E27FC236}">
                  <a16:creationId xmlns:a16="http://schemas.microsoft.com/office/drawing/2014/main" id="{FB93C8BD-4BAC-DCFE-31D6-0EF357D17159}"/>
                </a:ext>
              </a:extLst>
            </p:cNvPr>
            <p:cNvSpPr/>
            <p:nvPr/>
          </p:nvSpPr>
          <p:spPr>
            <a:xfrm rot="2924837">
              <a:off x="-171814" y="2796872"/>
              <a:ext cx="1080000" cy="1080000"/>
            </a:xfrm>
            <a:prstGeom prst="roundRect">
              <a:avLst/>
            </a:prstGeom>
            <a:noFill/>
            <a:ln w="76200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מלבן: פינות מעוגלות 57">
              <a:extLst>
                <a:ext uri="{FF2B5EF4-FFF2-40B4-BE49-F238E27FC236}">
                  <a16:creationId xmlns:a16="http://schemas.microsoft.com/office/drawing/2014/main" id="{FB1B432D-0A1A-3925-E0A1-DD35B2DC810B}"/>
                </a:ext>
              </a:extLst>
            </p:cNvPr>
            <p:cNvSpPr/>
            <p:nvPr/>
          </p:nvSpPr>
          <p:spPr>
            <a:xfrm rot="2924837">
              <a:off x="15555" y="1596767"/>
              <a:ext cx="1080000" cy="108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מלבן: פינות מעוגלות 58">
              <a:extLst>
                <a:ext uri="{FF2B5EF4-FFF2-40B4-BE49-F238E27FC236}">
                  <a16:creationId xmlns:a16="http://schemas.microsoft.com/office/drawing/2014/main" id="{4DE6C674-838B-DDE5-4D69-0F9EA4EF0C67}"/>
                </a:ext>
              </a:extLst>
            </p:cNvPr>
            <p:cNvSpPr/>
            <p:nvPr/>
          </p:nvSpPr>
          <p:spPr>
            <a:xfrm rot="2924837">
              <a:off x="34305" y="3998245"/>
              <a:ext cx="551400" cy="537349"/>
            </a:xfrm>
            <a:prstGeom prst="roundRect">
              <a:avLst/>
            </a:pr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1978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2A440FD-4C99-ADC7-D126-021192B16CA4}"/>
              </a:ext>
            </a:extLst>
          </p:cNvPr>
          <p:cNvSpPr/>
          <p:nvPr/>
        </p:nvSpPr>
        <p:spPr>
          <a:xfrm>
            <a:off x="3732444" y="8841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BADC244-7E0A-1FD6-7F87-AB6F3798DE1C}"/>
              </a:ext>
            </a:extLst>
          </p:cNvPr>
          <p:cNvSpPr txBox="1"/>
          <p:nvPr/>
        </p:nvSpPr>
        <p:spPr>
          <a:xfrm>
            <a:off x="4551732" y="884127"/>
            <a:ext cx="305724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מקביליות</a:t>
            </a:r>
          </a:p>
        </p:txBody>
      </p:sp>
      <p:sp>
        <p:nvSpPr>
          <p:cNvPr id="24" name="Google Shape;496;p52">
            <a:extLst>
              <a:ext uri="{FF2B5EF4-FFF2-40B4-BE49-F238E27FC236}">
                <a16:creationId xmlns:a16="http://schemas.microsoft.com/office/drawing/2014/main" id="{853D6CD2-541F-F7E3-F84F-9CAFB51349DE}"/>
              </a:ext>
            </a:extLst>
          </p:cNvPr>
          <p:cNvSpPr txBox="1">
            <a:spLocks/>
          </p:cNvSpPr>
          <p:nvPr/>
        </p:nvSpPr>
        <p:spPr>
          <a:xfrm>
            <a:off x="2667016" y="2364457"/>
            <a:ext cx="6826679" cy="228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בדומה למצביעים, השפה אינה תומכת בתכנות מקבילי באופן מפורש.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בעקיפין: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שפת </a:t>
            </a:r>
            <a:r>
              <a:rPr lang="en-US" sz="2000" dirty="0" err="1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fullstack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מאפשרת שימוש ב-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events 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ורכיבים ריאקטיביים.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שימוש ב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 routine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פונקציה מיוחדת המוגדרת שם יש תמיכה מפורשת ב-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threads</a:t>
            </a: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.</a:t>
            </a:r>
            <a:endParaRPr lang="en-US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446F3758-5F02-9364-E409-E8FA5417020E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52FF741-2E4C-5299-ABF7-AC559D9DC05D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A2731358-3EF9-F9AA-D17D-F96435F67EC2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992B76C9-9497-C3FD-522E-C743151FC909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65F09579-E8A6-3321-4D1A-B005A04B43BE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9D0DA33E-B07B-2478-A727-A70E39797E39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BE14FCA-6406-BC79-4046-7FA65A732284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C8DEFA9E-57B6-CCDD-687D-ECFF9085AFEC}"/>
              </a:ext>
            </a:extLst>
          </p:cNvPr>
          <p:cNvSpPr/>
          <p:nvPr/>
        </p:nvSpPr>
        <p:spPr>
          <a:xfrm rot="2924837">
            <a:off x="-63415" y="5992143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927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 24">
            <a:extLst>
              <a:ext uri="{FF2B5EF4-FFF2-40B4-BE49-F238E27FC236}">
                <a16:creationId xmlns:a16="http://schemas.microsoft.com/office/drawing/2014/main" id="{9E5C35E0-2433-3705-7E77-C931E2161D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940E6354-C38C-3039-B444-351BE0658103}"/>
              </a:ext>
            </a:extLst>
          </p:cNvPr>
          <p:cNvSpPr txBox="1"/>
          <p:nvPr/>
        </p:nvSpPr>
        <p:spPr>
          <a:xfrm>
            <a:off x="3706389" y="1077752"/>
            <a:ext cx="5848524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Garbage collector</a:t>
            </a:r>
            <a:endParaRPr lang="he-IL" sz="55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Google Shape;496;p52">
            <a:extLst>
              <a:ext uri="{FF2B5EF4-FFF2-40B4-BE49-F238E27FC236}">
                <a16:creationId xmlns:a16="http://schemas.microsoft.com/office/drawing/2014/main" id="{847BD5AD-6390-4C87-A717-5F502F17D2DB}"/>
              </a:ext>
            </a:extLst>
          </p:cNvPr>
          <p:cNvSpPr txBox="1">
            <a:spLocks/>
          </p:cNvSpPr>
          <p:nvPr/>
        </p:nvSpPr>
        <p:spPr>
          <a:xfrm>
            <a:off x="2300783" y="2386717"/>
            <a:ext cx="7590433" cy="228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ניהול זיכרון אוטומטי אין צורך לדאוג לשחרור הזיכרון באופן ידני שיטת </a:t>
            </a:r>
            <a:r>
              <a:rPr lang="en-US" sz="2000" dirty="0">
                <a:solidFill>
                  <a:srgbClr val="C00000"/>
                </a:solidFill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mark and sweep</a:t>
            </a:r>
            <a:endParaRPr lang="he-IL" sz="2000" dirty="0">
              <a:solidFill>
                <a:srgbClr val="C00000"/>
              </a:solidFill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ü"/>
            </a:pPr>
            <a:r>
              <a:rPr lang="he-IL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כמו כן, ניתן לשחרר זיכרון באופן ידני בעזרת הפונקציה</a:t>
            </a:r>
            <a:r>
              <a:rPr lang="en-US" sz="2000" dirty="0">
                <a:latin typeface="Gisha" panose="020B0502040204020203" pitchFamily="34" charset="-79"/>
                <a:ea typeface="Calibri"/>
                <a:cs typeface="Gisha" panose="020B0502040204020203" pitchFamily="34" charset="-79"/>
                <a:sym typeface="Calibri"/>
              </a:rPr>
              <a:t>recycle </a:t>
            </a: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he-IL" sz="2000" dirty="0">
              <a:latin typeface="Gisha" panose="020B0502040204020203" pitchFamily="34" charset="-79"/>
              <a:ea typeface="Calibri"/>
              <a:cs typeface="Gisha" panose="020B0502040204020203" pitchFamily="34" charset="-79"/>
              <a:sym typeface="Calibri"/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4D2D288-4AA1-F75C-F3C2-0C4B1E68E865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84EE98DD-9778-90B9-8FA1-175E1CE346C5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D20B4631-BE9E-D602-AE4F-1DE485D1A710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9A35D860-22E8-1E1C-D03F-D2F0137BC349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300D9433-A434-7E5C-01B3-4BCBC76DA444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D5DEC13E-7CC0-B352-9190-3ECD51915071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4CD7C04-BA55-CE2F-9E09-8A1579D2E232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7CCD36E9-37D3-FA3A-363C-3283EF317155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" name="תמונה 34">
            <a:extLst>
              <a:ext uri="{FF2B5EF4-FFF2-40B4-BE49-F238E27FC236}">
                <a16:creationId xmlns:a16="http://schemas.microsoft.com/office/drawing/2014/main" id="{FC9BE79F-9E8F-CA93-CE42-3661527EB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65" y="1204363"/>
            <a:ext cx="685495" cy="6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9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05386D0-2C77-A261-39B1-800B921A7797}"/>
              </a:ext>
            </a:extLst>
          </p:cNvPr>
          <p:cNvSpPr txBox="1"/>
          <p:nvPr/>
        </p:nvSpPr>
        <p:spPr>
          <a:xfrm>
            <a:off x="3385962" y="968915"/>
            <a:ext cx="5420075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יתרונות וחסרונות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3E6E7D4-5DCE-C08C-B04E-43CC76CA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9" b="89846" l="6400" r="93800">
                        <a14:foregroundMark x1="93308" y1="23502" x2="93800" y2="24422"/>
                        <a14:foregroundMark x1="90500" y1="18252" x2="91142" y2="19453"/>
                        <a14:foregroundMark x1="93800" y1="24422" x2="93500" y2="28663"/>
                        <a14:foregroundMark x1="10200" y1="38303" x2="7100" y2="44087"/>
                        <a14:foregroundMark x1="7100" y1="44087" x2="6400" y2="51157"/>
                        <a14:foregroundMark x1="6400" y1="51157" x2="9800" y2="69409"/>
                        <a14:foregroundMark x1="12300" y1="40746" x2="14300" y2="41645"/>
                        <a14:foregroundMark x1="13800" y1="41388" x2="15100" y2="42031"/>
                        <a14:foregroundMark x1="13300" y1="41645" x2="14000" y2="41774"/>
                        <a14:foregroundMark x1="18900" y1="46787" x2="18400" y2="49357"/>
                        <a14:foregroundMark x1="12900" y1="41774" x2="13400" y2="41902"/>
                        <a14:foregroundMark x1="69000" y1="63111" x2="83100" y2="63111"/>
                        <a14:foregroundMark x1="83100" y1="63111" x2="93700" y2="61440"/>
                        <a14:foregroundMark x1="92000" y1="62853" x2="93200" y2="62596"/>
                        <a14:foregroundMark x1="10800" y1="76478" x2="7000" y2="68766"/>
                        <a14:foregroundMark x1="8500" y1="75321" x2="6800" y2="69280"/>
                        <a14:foregroundMark x1="56900" y1="75578" x2="54200" y2="71208"/>
                        <a14:backgroundMark x1="74700" y1="17995" x2="80100" y2="16710"/>
                        <a14:backgroundMark x1="80100" y1="16710" x2="83000" y2="19666"/>
                        <a14:backgroundMark x1="85400" y1="16838" x2="87000" y2="20823"/>
                        <a14:backgroundMark x1="86500" y1="29306" x2="79500" y2="49229"/>
                        <a14:backgroundMark x1="72600" y1="27121" x2="77100" y2="22751"/>
                        <a14:backgroundMark x1="77100" y1="22751" x2="82200" y2="25321"/>
                        <a14:backgroundMark x1="91500" y1="20308" x2="92500" y2="21722"/>
                        <a14:backgroundMark x1="91100" y1="19537" x2="91400" y2="19537"/>
                        <a14:backgroundMark x1="91500" y1="19923" x2="91200" y2="19409"/>
                        <a14:backgroundMark x1="92700" y1="22494" x2="92700" y2="22879"/>
                        <a14:backgroundMark x1="23200" y1="22494" x2="22200" y2="33033"/>
                        <a14:backgroundMark x1="22200" y1="33033" x2="25800" y2="53470"/>
                        <a14:backgroundMark x1="25800" y1="53470" x2="25800" y2="53856"/>
                        <a14:backgroundMark x1="16376" y1="48497" x2="14500" y2="49100"/>
                        <a14:backgroundMark x1="14500" y1="49100" x2="10800" y2="43059"/>
                        <a14:backgroundMark x1="16160" y1="40392" x2="17000" y2="39974"/>
                        <a14:backgroundMark x1="10800" y1="43059" x2="12711" y2="42108"/>
                        <a14:backgroundMark x1="17000" y1="39974" x2="18600" y2="41260"/>
                        <a14:backgroundMark x1="76900" y1="30591" x2="74000" y2="33805"/>
                        <a14:backgroundMark x1="81400" y1="29563" x2="81300" y2="31491"/>
                        <a14:backgroundMark x1="77100" y1="39460" x2="78400" y2="37918"/>
                        <a14:backgroundMark x1="92500" y1="21979" x2="92800" y2="23650"/>
                        <a14:backgroundMark x1="10200" y1="53728" x2="16700" y2="58355"/>
                        <a14:backgroundMark x1="16700" y1="58355" x2="22400" y2="56427"/>
                        <a14:backgroundMark x1="22200" y1="60797" x2="17000" y2="63496"/>
                        <a14:backgroundMark x1="17000" y1="63496" x2="10100" y2="62468"/>
                        <a14:backgroundMark x1="10100" y1="62468" x2="9200" y2="61054"/>
                        <a14:backgroundMark x1="23900" y1="64010" x2="23200" y2="64396"/>
                        <a14:backgroundMark x1="22600" y1="65296" x2="23000" y2="64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69" y="2069559"/>
            <a:ext cx="4845606" cy="37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7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5EDFA8-0D77-C233-487A-13CD8053D825}"/>
              </a:ext>
            </a:extLst>
          </p:cNvPr>
          <p:cNvSpPr txBox="1"/>
          <p:nvPr/>
        </p:nvSpPr>
        <p:spPr>
          <a:xfrm>
            <a:off x="3795713" y="1890889"/>
            <a:ext cx="5534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תחביר פשוט ונקי שקל להבין ולקרוא</a:t>
            </a:r>
            <a:b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b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80395A8-D7CA-81CB-6C44-2F9737A3B7E9}"/>
              </a:ext>
            </a:extLst>
          </p:cNvPr>
          <p:cNvSpPr txBox="1"/>
          <p:nvPr/>
        </p:nvSpPr>
        <p:spPr>
          <a:xfrm>
            <a:off x="2971799" y="3921293"/>
            <a:ext cx="5248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זוהי שפה צעירה יחסית כך שהתחביר והתכונות שלה עשויים להתפתח עם הזמן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1DD7845-2DF4-C3A1-C149-B5DC16C54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20328" r="48433" b="21455"/>
          <a:stretch/>
        </p:blipFill>
        <p:spPr>
          <a:xfrm>
            <a:off x="9486900" y="1171575"/>
            <a:ext cx="2124076" cy="199072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65CDE89-8FD5-6EE8-8CDD-79887D665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031" r="5741" b="20752"/>
          <a:stretch/>
        </p:blipFill>
        <p:spPr>
          <a:xfrm>
            <a:off x="809626" y="3352800"/>
            <a:ext cx="2019300" cy="19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98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62C90E9-14EF-9574-10A0-1883A794A25A}"/>
              </a:ext>
            </a:extLst>
          </p:cNvPr>
          <p:cNvSpPr txBox="1"/>
          <p:nvPr/>
        </p:nvSpPr>
        <p:spPr>
          <a:xfrm>
            <a:off x="3257550" y="1890889"/>
            <a:ext cx="6072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חוצה פלטפורמות: ניתן </a:t>
            </a:r>
            <a:r>
              <a:rPr lang="he-IL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לקימפול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לקבצי הפעלה עבור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Windows, Android ,Linux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ועוד...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9A731C1-2A04-3A71-5FA8-167FC295D74A}"/>
              </a:ext>
            </a:extLst>
          </p:cNvPr>
          <p:cNvSpPr txBox="1"/>
          <p:nvPr/>
        </p:nvSpPr>
        <p:spPr>
          <a:xfrm>
            <a:off x="2971799" y="3921293"/>
            <a:ext cx="576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מערכת קטנה בהשוואה לשפות מבוססות יותר, וכתוצאה מכך פחות ספריות וכלים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09BB1B-0CEE-62A1-02ED-FEE2325D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20328" r="48433" b="21455"/>
          <a:stretch/>
        </p:blipFill>
        <p:spPr>
          <a:xfrm>
            <a:off x="9486900" y="1171575"/>
            <a:ext cx="2124076" cy="199072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F113817-D3E6-0DF2-6414-58F5B0358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031" r="5741" b="20752"/>
          <a:stretch/>
        </p:blipFill>
        <p:spPr>
          <a:xfrm>
            <a:off x="809626" y="3352800"/>
            <a:ext cx="2019300" cy="19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4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8F3894-418B-9F59-4971-E13EEBF81260}"/>
              </a:ext>
            </a:extLst>
          </p:cNvPr>
          <p:cNvSpPr txBox="1"/>
          <p:nvPr/>
        </p:nvSpPr>
        <p:spPr>
          <a:xfrm>
            <a:off x="3257550" y="1890889"/>
            <a:ext cx="6072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תחביר פשוט שקל ללמוד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916E78D-2DBB-D686-8F85-A9EA28725515}"/>
              </a:ext>
            </a:extLst>
          </p:cNvPr>
          <p:cNvSpPr txBox="1"/>
          <p:nvPr/>
        </p:nvSpPr>
        <p:spPr>
          <a:xfrm>
            <a:off x="2971799" y="3921293"/>
            <a:ext cx="576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אין הרבה תמיכה ומידע באינטרנט מה שהופך את הלימוד למורכב למתחילים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30597DE-CF69-A69F-6B6F-8B878CAEF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20328" r="48433" b="21455"/>
          <a:stretch/>
        </p:blipFill>
        <p:spPr>
          <a:xfrm>
            <a:off x="9486900" y="1171575"/>
            <a:ext cx="2124076" cy="199072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48D9A53-0903-01E9-4E47-C30108941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031" r="5741" b="20752"/>
          <a:stretch/>
        </p:blipFill>
        <p:spPr>
          <a:xfrm>
            <a:off x="809626" y="3352800"/>
            <a:ext cx="2019300" cy="19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45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55D5E06-CD49-0F97-0212-B5539E7ABAA7}"/>
              </a:ext>
            </a:extLst>
          </p:cNvPr>
          <p:cNvSpPr txBox="1"/>
          <p:nvPr/>
        </p:nvSpPr>
        <p:spPr>
          <a:xfrm>
            <a:off x="3257550" y="1890889"/>
            <a:ext cx="6072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תומך בביטויים רגולריים, מה שהופך את ניתוח הטקסט ליעיל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ACC2FC7-5B5F-752B-03A1-98032FEE6691}"/>
              </a:ext>
            </a:extLst>
          </p:cNvPr>
          <p:cNvSpPr txBox="1"/>
          <p:nvPr/>
        </p:nvSpPr>
        <p:spPr>
          <a:xfrm>
            <a:off x="2971798" y="3921293"/>
            <a:ext cx="58674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קהילת מפתחים קטנה בהשוואה לשפות פופולריות יותר, מה שמוביל למשאבים מוגבלים.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7A01D9-7E3F-0C24-B9DD-C48256E03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20328" r="48433" b="21455"/>
          <a:stretch/>
        </p:blipFill>
        <p:spPr>
          <a:xfrm>
            <a:off x="9486900" y="1171575"/>
            <a:ext cx="2124076" cy="199072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579A289-B107-7107-0A36-018CECDC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031" r="5741" b="20752"/>
          <a:stretch/>
        </p:blipFill>
        <p:spPr>
          <a:xfrm>
            <a:off x="809626" y="3352800"/>
            <a:ext cx="2019300" cy="19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FA443E4-07E5-ED1F-D268-8749AE7F962B}"/>
              </a:ext>
            </a:extLst>
          </p:cNvPr>
          <p:cNvSpPr txBox="1"/>
          <p:nvPr/>
        </p:nvSpPr>
        <p:spPr>
          <a:xfrm>
            <a:off x="3257550" y="1890889"/>
            <a:ext cx="6072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שפה המשלבת תכנות פונקציונלי, אימפרטיבי ומונחה עצמים ומספקת גמישות בסגנונות קידוד.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DDC9B3E-D5AA-FC5A-19B7-89C4E3672495}"/>
              </a:ext>
            </a:extLst>
          </p:cNvPr>
          <p:cNvSpPr txBox="1"/>
          <p:nvPr/>
        </p:nvSpPr>
        <p:spPr>
          <a:xfrm>
            <a:off x="2971798" y="3921293"/>
            <a:ext cx="6515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ישנם תחומים מסוימים בהם השימוש בשפות אחרות עדיף על פני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Red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כמו לדוגמא- פיתוח אתרים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90693FB-2160-C2DC-B4B2-3F64A100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20328" r="48433" b="21455"/>
          <a:stretch/>
        </p:blipFill>
        <p:spPr>
          <a:xfrm>
            <a:off x="9486900" y="1171575"/>
            <a:ext cx="2124076" cy="199072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D2E5398-8600-D401-06A6-E55C5464D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031" r="5741" b="20752"/>
          <a:stretch/>
        </p:blipFill>
        <p:spPr>
          <a:xfrm>
            <a:off x="809626" y="3352800"/>
            <a:ext cx="2019300" cy="19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>
            <a:extLst>
              <a:ext uri="{FF2B5EF4-FFF2-40B4-BE49-F238E27FC236}">
                <a16:creationId xmlns:a16="http://schemas.microsoft.com/office/drawing/2014/main" id="{8FFEC394-073D-0678-B63F-5A909365B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424FB02-4FDD-A961-2146-F44739D6E5CE}"/>
              </a:ext>
            </a:extLst>
          </p:cNvPr>
          <p:cNvSpPr txBox="1"/>
          <p:nvPr/>
        </p:nvSpPr>
        <p:spPr>
          <a:xfrm>
            <a:off x="4538522" y="1131349"/>
            <a:ext cx="3114955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פרדיגמות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726847AD-F802-E429-3DBD-6176A4E7EA1B}"/>
              </a:ext>
            </a:extLst>
          </p:cNvPr>
          <p:cNvSpPr txBox="1"/>
          <p:nvPr/>
        </p:nvSpPr>
        <p:spPr>
          <a:xfrm>
            <a:off x="7772400" y="2545258"/>
            <a:ext cx="3467100" cy="29238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תמיכה בתכנות פונקציונלי-</a:t>
            </a:r>
          </a:p>
          <a:p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הפונקציה מתפקדת כמשתנה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ניתן להקצות פונקציות למשתנים ולהעביר כפרמטר לפונקציות אחרות בעזרת האופרטור נקודתיים ושם הפונקציה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DE88D95-E9BE-02BC-39CD-E709636F5FEE}"/>
              </a:ext>
            </a:extLst>
          </p:cNvPr>
          <p:cNvSpPr txBox="1"/>
          <p:nvPr/>
        </p:nvSpPr>
        <p:spPr>
          <a:xfrm>
            <a:off x="4029075" y="2545258"/>
            <a:ext cx="318135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שפה אימפרטיבית-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השמות למשתנים, הגדרת משתנים גלובליים ושינוי בפונקציות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92DA5E90-2EB8-6C45-A252-2699E3172446}"/>
              </a:ext>
            </a:extLst>
          </p:cNvPr>
          <p:cNvSpPr txBox="1"/>
          <p:nvPr/>
        </p:nvSpPr>
        <p:spPr>
          <a:xfrm>
            <a:off x="495300" y="2545258"/>
            <a:ext cx="3467100" cy="20005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תמיכה ב-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OOP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תכנות מונחה עצמים בעזרת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Object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464D07BB-898C-7970-1F66-DF26018BDCB2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A4B7EC7-3F39-877E-539E-6768913ACB5B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44595092-5346-B13E-EA3D-22DBB2991233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A2F895A5-18DC-A0CB-65C4-B887D6C2FFB1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8F173955-A51E-6AF7-984B-11DDD211CB8B}"/>
              </a:ext>
            </a:extLst>
          </p:cNvPr>
          <p:cNvSpPr/>
          <p:nvPr/>
        </p:nvSpPr>
        <p:spPr>
          <a:xfrm rot="2924837">
            <a:off x="-148229" y="139403"/>
            <a:ext cx="72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081DDE28-F753-A603-6E31-9BDE3CD66850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4DDD6E54-5620-C522-D19D-D260BD880F96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E16D2093-7564-C411-71B4-1AA421C58D52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215347FE-5EE6-F279-586A-23A3AA9547F6}"/>
              </a:ext>
            </a:extLst>
          </p:cNvPr>
          <p:cNvSpPr/>
          <p:nvPr/>
        </p:nvSpPr>
        <p:spPr>
          <a:xfrm rot="2924837">
            <a:off x="9332329" y="5612915"/>
            <a:ext cx="90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10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3148005C-BBD5-F80A-F622-F97AC34F3325}"/>
              </a:ext>
            </a:extLst>
          </p:cNvPr>
          <p:cNvSpPr/>
          <p:nvPr/>
        </p:nvSpPr>
        <p:spPr>
          <a:xfrm>
            <a:off x="3803564" y="6809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1336408-DDCB-87F1-4FE0-C5584449A886}"/>
              </a:ext>
            </a:extLst>
          </p:cNvPr>
          <p:cNvSpPr txBox="1"/>
          <p:nvPr/>
        </p:nvSpPr>
        <p:spPr>
          <a:xfrm>
            <a:off x="4620275" y="692559"/>
            <a:ext cx="2951449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מאפיינים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A6BD4612-F889-87C1-F198-1979FE77C8CB}"/>
              </a:ext>
            </a:extLst>
          </p:cNvPr>
          <p:cNvSpPr txBox="1"/>
          <p:nvPr/>
        </p:nvSpPr>
        <p:spPr>
          <a:xfrm>
            <a:off x="555555" y="1844611"/>
            <a:ext cx="1029089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קריאות</a:t>
            </a:r>
            <a:r>
              <a:rPr lang="en-US" sz="2200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התחביר קצר מילים שמורות באנגלית בעלות הגיון, מבני בקרה קצרים ופשוטים קל להבנה וקריא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כתיבות-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יש מגוון רחב של פונקציות מובנות בשפה ועל כן לפעמים קשה למצוא את הדרכים המתאימות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עלות-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שפה חינמית-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open source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בסביבת עבודה של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Vscode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אמינות-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יש מנגנון חריגות וטיפול בשגיאות די מנוון וכן אין בדיקות תקינות לפני ההרצה כיוון שמנגנון הטיפוסים הוא דינמי ועל כן השפה לא נחשבת כאמינה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6DFD887A-025C-59DF-008D-92DFF2391483}"/>
              </a:ext>
            </a:extLst>
          </p:cNvPr>
          <p:cNvGrpSpPr/>
          <p:nvPr/>
        </p:nvGrpSpPr>
        <p:grpSpPr>
          <a:xfrm>
            <a:off x="-808138" y="-509296"/>
            <a:ext cx="5280384" cy="4406035"/>
            <a:chOff x="-808138" y="-529163"/>
            <a:chExt cx="5280384" cy="4406035"/>
          </a:xfrm>
        </p:grpSpPr>
        <p:grpSp>
          <p:nvGrpSpPr>
            <p:cNvPr id="26" name="קבוצה 25">
              <a:extLst>
                <a:ext uri="{FF2B5EF4-FFF2-40B4-BE49-F238E27FC236}">
                  <a16:creationId xmlns:a16="http://schemas.microsoft.com/office/drawing/2014/main" id="{6C40FFE8-0847-DE0F-87B5-22204BD047BE}"/>
                </a:ext>
              </a:extLst>
            </p:cNvPr>
            <p:cNvGrpSpPr/>
            <p:nvPr/>
          </p:nvGrpSpPr>
          <p:grpSpPr>
            <a:xfrm>
              <a:off x="-808138" y="-529163"/>
              <a:ext cx="3342209" cy="4406035"/>
              <a:chOff x="-808138" y="-529163"/>
              <a:chExt cx="3342209" cy="4406035"/>
            </a:xfrm>
          </p:grpSpPr>
          <p:sp>
            <p:nvSpPr>
              <p:cNvPr id="27" name="מלבן: פינות מעוגלות 26">
                <a:extLst>
                  <a:ext uri="{FF2B5EF4-FFF2-40B4-BE49-F238E27FC236}">
                    <a16:creationId xmlns:a16="http://schemas.microsoft.com/office/drawing/2014/main" id="{D01281F3-9CC5-253F-0C81-F7E66A755F7E}"/>
                  </a:ext>
                </a:extLst>
              </p:cNvPr>
              <p:cNvSpPr/>
              <p:nvPr/>
            </p:nvSpPr>
            <p:spPr>
              <a:xfrm rot="2924837">
                <a:off x="1197358" y="-360708"/>
                <a:ext cx="1346570" cy="1326857"/>
              </a:xfrm>
              <a:prstGeom prst="roundRect">
                <a:avLst/>
              </a:prstGeom>
              <a:solidFill>
                <a:srgbClr val="C00000">
                  <a:alpha val="92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לבן: פינות מעוגלות 28">
                <a:extLst>
                  <a:ext uri="{FF2B5EF4-FFF2-40B4-BE49-F238E27FC236}">
                    <a16:creationId xmlns:a16="http://schemas.microsoft.com/office/drawing/2014/main" id="{B886736D-6D0A-1F07-FBB7-B069E81301C8}"/>
                  </a:ext>
                </a:extLst>
              </p:cNvPr>
              <p:cNvSpPr/>
              <p:nvPr/>
            </p:nvSpPr>
            <p:spPr>
              <a:xfrm rot="2924837">
                <a:off x="-808138" y="-529163"/>
                <a:ext cx="1440000" cy="1440000"/>
              </a:xfrm>
              <a:prstGeom prst="roundRect">
                <a:avLst/>
              </a:prstGeom>
              <a:noFill/>
              <a:ln>
                <a:solidFill>
                  <a:srgbClr val="F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לבן: פינות מעוגלות 29">
                <a:extLst>
                  <a:ext uri="{FF2B5EF4-FFF2-40B4-BE49-F238E27FC236}">
                    <a16:creationId xmlns:a16="http://schemas.microsoft.com/office/drawing/2014/main" id="{7CF8F747-F893-42FB-FEE3-AEDA1999EA82}"/>
                  </a:ext>
                </a:extLst>
              </p:cNvPr>
              <p:cNvSpPr/>
              <p:nvPr/>
            </p:nvSpPr>
            <p:spPr>
              <a:xfrm rot="2924837">
                <a:off x="980839" y="562633"/>
                <a:ext cx="720000" cy="720000"/>
              </a:xfrm>
              <a:prstGeom prst="roundRect">
                <a:avLst/>
              </a:prstGeom>
              <a:noFill/>
              <a:ln w="28575">
                <a:solidFill>
                  <a:srgbClr val="F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2" name="מלבן: פינות מעוגלות 31">
                <a:extLst>
                  <a:ext uri="{FF2B5EF4-FFF2-40B4-BE49-F238E27FC236}">
                    <a16:creationId xmlns:a16="http://schemas.microsoft.com/office/drawing/2014/main" id="{EA697293-97D4-D069-83BB-1C7DDF1B6DEB}"/>
                  </a:ext>
                </a:extLst>
              </p:cNvPr>
              <p:cNvSpPr/>
              <p:nvPr/>
            </p:nvSpPr>
            <p:spPr>
              <a:xfrm rot="2924837">
                <a:off x="-171814" y="2796872"/>
                <a:ext cx="1080000" cy="1080000"/>
              </a:xfrm>
              <a:prstGeom prst="roundRect">
                <a:avLst/>
              </a:prstGeom>
              <a:noFill/>
              <a:ln w="76200">
                <a:solidFill>
                  <a:srgbClr val="F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מלבן: פינות מעוגלות 32">
                <a:extLst>
                  <a:ext uri="{FF2B5EF4-FFF2-40B4-BE49-F238E27FC236}">
                    <a16:creationId xmlns:a16="http://schemas.microsoft.com/office/drawing/2014/main" id="{F1F1A50D-37E6-9420-390D-B1AE52EA4AB8}"/>
                  </a:ext>
                </a:extLst>
              </p:cNvPr>
              <p:cNvSpPr/>
              <p:nvPr/>
            </p:nvSpPr>
            <p:spPr>
              <a:xfrm rot="2924837">
                <a:off x="15555" y="1596767"/>
                <a:ext cx="1080000" cy="10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35" name="מלבן: פינות מעוגלות 34">
              <a:extLst>
                <a:ext uri="{FF2B5EF4-FFF2-40B4-BE49-F238E27FC236}">
                  <a16:creationId xmlns:a16="http://schemas.microsoft.com/office/drawing/2014/main" id="{550849F9-FB81-54DE-2DF1-00C4B9767675}"/>
                </a:ext>
              </a:extLst>
            </p:cNvPr>
            <p:cNvSpPr/>
            <p:nvPr/>
          </p:nvSpPr>
          <p:spPr>
            <a:xfrm rot="2924837">
              <a:off x="3752246" y="-237914"/>
              <a:ext cx="720000" cy="720000"/>
            </a:xfrm>
            <a:prstGeom prst="roundRect">
              <a:avLst/>
            </a:pr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59CC42F2-E031-F22B-4CD1-0490C203D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129" y1="37793" x2="47070" y2="38477"/>
                        <a14:foregroundMark x1="61719" y1="40430" x2="61719" y2="40430"/>
                        <a14:foregroundMark x1="58105" y1="27734" x2="58105" y2="27734"/>
                        <a14:foregroundMark x1="69531" y1="28320" x2="69531" y2="28320"/>
                        <a14:foregroundMark x1="56152" y1="65820" x2="56152" y2="65820"/>
                        <a14:foregroundMark x1="31152" y1="82031" x2="31152" y2="82031"/>
                        <a14:foregroundMark x1="35352" y1="82715" x2="35352" y2="82715"/>
                        <a14:foregroundMark x1="41211" y1="83398" x2="41211" y2="83398"/>
                        <a14:foregroundMark x1="46094" y1="82031" x2="46094" y2="82031"/>
                        <a14:foregroundMark x1="50684" y1="82031" x2="50684" y2="82031"/>
                        <a14:foregroundMark x1="53223" y1="82422" x2="53223" y2="82422"/>
                        <a14:foregroundMark x1="57813" y1="82031" x2="57813" y2="82031"/>
                        <a14:foregroundMark x1="60449" y1="82422" x2="60449" y2="82422"/>
                        <a14:foregroundMark x1="62695" y1="82031" x2="62695" y2="82031"/>
                        <a14:foregroundMark x1="65332" y1="82031" x2="65332" y2="82031"/>
                        <a14:foregroundMark x1="68555" y1="82715" x2="68555" y2="827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481" y="1527963"/>
            <a:ext cx="1217607" cy="1217607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EE1C81-F7F8-6F48-9796-2101853C6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92" y="2763446"/>
            <a:ext cx="947672" cy="780436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D88722D0-AD92-D6F3-906C-D3AD093B8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7" y="3738368"/>
            <a:ext cx="652578" cy="652578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E0C3E9E7-965E-D6D9-D395-EE0E20AB5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53" y="4849533"/>
            <a:ext cx="727392" cy="7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0D270A6-0C46-C91C-7625-26D92E5E760D}"/>
              </a:ext>
            </a:extLst>
          </p:cNvPr>
          <p:cNvSpPr txBox="1"/>
          <p:nvPr/>
        </p:nvSpPr>
        <p:spPr>
          <a:xfrm>
            <a:off x="548827" y="1861552"/>
            <a:ext cx="1029089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ניידות-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השפה היא בעלת ניידות גבוהה. השפה מייצרת קובץ הפעלה יחיד שמייצר קבצים </a:t>
            </a:r>
            <a:r>
              <a:rPr lang="he-IL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בינארים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עבור פלטפורמות שונות כך שלא צריך להתאים את הקוד לפלטפורמה.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ניתנת </a:t>
            </a:r>
            <a:r>
              <a:rPr lang="he-IL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לקימפול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במערכות הפעלה רבות.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מוגדרת היטב-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 השפה מוגדרת היטב, יש לה התנהגות ברורה ועקבית, ובנוסף יש לה תיעוד וכללים ברורים. לא ידוע על גרסאות סותרות/כאלה ששוחררו במקביל.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אורתוגונליות-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  <a:sym typeface="Calibri"/>
              </a:rPr>
              <a:t>השפה היא אורתוגונלית. לשפה יש מבנה והתנהגות עקביים, וכל תכונה נועדה לעבוד באופן עצמאי וצפוי.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FF48B9DA-C5A4-18AE-917D-D8B4A839A0CA}"/>
              </a:ext>
            </a:extLst>
          </p:cNvPr>
          <p:cNvSpPr/>
          <p:nvPr/>
        </p:nvSpPr>
        <p:spPr>
          <a:xfrm>
            <a:off x="3803564" y="6809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AAB0E512-5722-2726-B225-B7369B8B791E}"/>
              </a:ext>
            </a:extLst>
          </p:cNvPr>
          <p:cNvSpPr txBox="1"/>
          <p:nvPr/>
        </p:nvSpPr>
        <p:spPr>
          <a:xfrm>
            <a:off x="4620275" y="692559"/>
            <a:ext cx="2951449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מאפיינים</a:t>
            </a:r>
          </a:p>
        </p:txBody>
      </p: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7C483397-3432-FFF0-BAE5-510210D716FC}"/>
              </a:ext>
            </a:extLst>
          </p:cNvPr>
          <p:cNvGrpSpPr/>
          <p:nvPr/>
        </p:nvGrpSpPr>
        <p:grpSpPr>
          <a:xfrm>
            <a:off x="-808138" y="-529163"/>
            <a:ext cx="5280384" cy="4294275"/>
            <a:chOff x="-808138" y="-529163"/>
            <a:chExt cx="5280384" cy="4294275"/>
          </a:xfrm>
        </p:grpSpPr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5EA94359-8453-6B25-EE70-077DB8419C21}"/>
                </a:ext>
              </a:extLst>
            </p:cNvPr>
            <p:cNvGrpSpPr/>
            <p:nvPr/>
          </p:nvGrpSpPr>
          <p:grpSpPr>
            <a:xfrm>
              <a:off x="-808138" y="-529163"/>
              <a:ext cx="3342209" cy="4294275"/>
              <a:chOff x="-808138" y="-529163"/>
              <a:chExt cx="3342209" cy="4294275"/>
            </a:xfrm>
          </p:grpSpPr>
          <p:sp>
            <p:nvSpPr>
              <p:cNvPr id="30" name="מלבן: פינות מעוגלות 29">
                <a:extLst>
                  <a:ext uri="{FF2B5EF4-FFF2-40B4-BE49-F238E27FC236}">
                    <a16:creationId xmlns:a16="http://schemas.microsoft.com/office/drawing/2014/main" id="{8D847CAB-CC88-DE65-36E9-6E3AD4E9BD3D}"/>
                  </a:ext>
                </a:extLst>
              </p:cNvPr>
              <p:cNvSpPr/>
              <p:nvPr/>
            </p:nvSpPr>
            <p:spPr>
              <a:xfrm rot="2924837">
                <a:off x="1197358" y="-360708"/>
                <a:ext cx="1346570" cy="1326857"/>
              </a:xfrm>
              <a:prstGeom prst="roundRect">
                <a:avLst/>
              </a:prstGeom>
              <a:solidFill>
                <a:srgbClr val="C00000">
                  <a:alpha val="92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מלבן: פינות מעוגלות 30">
                <a:extLst>
                  <a:ext uri="{FF2B5EF4-FFF2-40B4-BE49-F238E27FC236}">
                    <a16:creationId xmlns:a16="http://schemas.microsoft.com/office/drawing/2014/main" id="{008C2C65-07E7-1219-0D23-9B18287F1B47}"/>
                  </a:ext>
                </a:extLst>
              </p:cNvPr>
              <p:cNvSpPr/>
              <p:nvPr/>
            </p:nvSpPr>
            <p:spPr>
              <a:xfrm rot="2924837">
                <a:off x="-808138" y="-529163"/>
                <a:ext cx="1440000" cy="1440000"/>
              </a:xfrm>
              <a:prstGeom prst="roundRect">
                <a:avLst/>
              </a:prstGeom>
              <a:noFill/>
              <a:ln>
                <a:solidFill>
                  <a:srgbClr val="F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מלבן: פינות מעוגלות 31">
                <a:extLst>
                  <a:ext uri="{FF2B5EF4-FFF2-40B4-BE49-F238E27FC236}">
                    <a16:creationId xmlns:a16="http://schemas.microsoft.com/office/drawing/2014/main" id="{A9E44E8B-E6C5-39E6-2293-A8F327994B78}"/>
                  </a:ext>
                </a:extLst>
              </p:cNvPr>
              <p:cNvSpPr/>
              <p:nvPr/>
            </p:nvSpPr>
            <p:spPr>
              <a:xfrm rot="2924837">
                <a:off x="980839" y="562633"/>
                <a:ext cx="720000" cy="720000"/>
              </a:xfrm>
              <a:prstGeom prst="roundRect">
                <a:avLst/>
              </a:prstGeom>
              <a:noFill/>
              <a:ln w="28575">
                <a:solidFill>
                  <a:srgbClr val="F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3" name="מלבן: פינות מעוגלות 32">
                <a:extLst>
                  <a:ext uri="{FF2B5EF4-FFF2-40B4-BE49-F238E27FC236}">
                    <a16:creationId xmlns:a16="http://schemas.microsoft.com/office/drawing/2014/main" id="{2992ACAE-A4A0-0528-18A2-D4AED5D7A8CB}"/>
                  </a:ext>
                </a:extLst>
              </p:cNvPr>
              <p:cNvSpPr/>
              <p:nvPr/>
            </p:nvSpPr>
            <p:spPr>
              <a:xfrm rot="2924837">
                <a:off x="-314054" y="2685112"/>
                <a:ext cx="1080000" cy="1080000"/>
              </a:xfrm>
              <a:prstGeom prst="roundRect">
                <a:avLst/>
              </a:prstGeom>
              <a:noFill/>
              <a:ln w="76200">
                <a:solidFill>
                  <a:srgbClr val="FE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4" name="מלבן: פינות מעוגלות 33">
                <a:extLst>
                  <a:ext uri="{FF2B5EF4-FFF2-40B4-BE49-F238E27FC236}">
                    <a16:creationId xmlns:a16="http://schemas.microsoft.com/office/drawing/2014/main" id="{D42E4377-13B9-A41E-4088-A6D09F1ACBD4}"/>
                  </a:ext>
                </a:extLst>
              </p:cNvPr>
              <p:cNvSpPr/>
              <p:nvPr/>
            </p:nvSpPr>
            <p:spPr>
              <a:xfrm rot="2924837">
                <a:off x="15555" y="1596767"/>
                <a:ext cx="1080000" cy="10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9" name="מלבן: פינות מעוגלות 28">
              <a:extLst>
                <a:ext uri="{FF2B5EF4-FFF2-40B4-BE49-F238E27FC236}">
                  <a16:creationId xmlns:a16="http://schemas.microsoft.com/office/drawing/2014/main" id="{570CE7F3-5337-7E0C-0FA7-B8FF9892AFAD}"/>
                </a:ext>
              </a:extLst>
            </p:cNvPr>
            <p:cNvSpPr/>
            <p:nvPr/>
          </p:nvSpPr>
          <p:spPr>
            <a:xfrm rot="2924837">
              <a:off x="3752246" y="-237914"/>
              <a:ext cx="720000" cy="720000"/>
            </a:xfrm>
            <a:prstGeom prst="roundRect">
              <a:avLst/>
            </a:pr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7CE27A2C-5F83-F3E8-4A0A-2DAE9CDA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728" y="2122167"/>
            <a:ext cx="1020920" cy="1020920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F19A1ABE-8DCF-3FE2-2E59-D721BAE6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24" y="3438176"/>
            <a:ext cx="1035632" cy="1035632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FE2737D5-4DE1-1804-60FE-0EE90A0DE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227" y="4764120"/>
            <a:ext cx="893921" cy="8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B65A5DA-89B1-F0F5-45B8-C9951A7D84B2}"/>
              </a:ext>
            </a:extLst>
          </p:cNvPr>
          <p:cNvSpPr/>
          <p:nvPr/>
        </p:nvSpPr>
        <p:spPr>
          <a:xfrm>
            <a:off x="3732444" y="680927"/>
            <a:ext cx="4695825" cy="1012795"/>
          </a:xfrm>
          <a:prstGeom prst="roundRect">
            <a:avLst/>
          </a:prstGeom>
          <a:solidFill>
            <a:srgbClr val="FFE1DE">
              <a:alpha val="6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B8E9788E-1789-266C-FC93-9651C0FC793D}"/>
              </a:ext>
            </a:extLst>
          </p:cNvPr>
          <p:cNvSpPr txBox="1"/>
          <p:nvPr/>
        </p:nvSpPr>
        <p:spPr>
          <a:xfrm>
            <a:off x="4725495" y="669037"/>
            <a:ext cx="2711000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טיפוסים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F895EE2-6EE2-1124-E8FD-7768A5DB6480}"/>
              </a:ext>
            </a:extLst>
          </p:cNvPr>
          <p:cNvSpPr txBox="1"/>
          <p:nvPr/>
        </p:nvSpPr>
        <p:spPr>
          <a:xfrm>
            <a:off x="4621312" y="2342252"/>
            <a:ext cx="578459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טיפוסים שמוגדרים ע"י המשתמש-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בעזרת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Object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לדוגמא-</a:t>
            </a:r>
            <a:endParaRPr lang="he-I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423AFC99-F130-5E04-AC3D-9023E24A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987" y="3469309"/>
            <a:ext cx="2400508" cy="1463167"/>
          </a:xfrm>
          <a:prstGeom prst="rect">
            <a:avLst/>
          </a:prstGeom>
        </p:spPr>
      </p:pic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15B345D5-5794-F947-ED3B-F960C136FF02}"/>
              </a:ext>
            </a:extLst>
          </p:cNvPr>
          <p:cNvSpPr/>
          <p:nvPr/>
        </p:nvSpPr>
        <p:spPr>
          <a:xfrm rot="2924837">
            <a:off x="10923049" y="-72467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0327416E-3765-3B02-5928-1B0C7FC1197D}"/>
              </a:ext>
            </a:extLst>
          </p:cNvPr>
          <p:cNvSpPr/>
          <p:nvPr/>
        </p:nvSpPr>
        <p:spPr>
          <a:xfrm rot="2924837">
            <a:off x="11085816" y="1220949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2C6321B-7DFF-89A6-B892-0025F0F1C530}"/>
              </a:ext>
            </a:extLst>
          </p:cNvPr>
          <p:cNvSpPr/>
          <p:nvPr/>
        </p:nvSpPr>
        <p:spPr>
          <a:xfrm rot="2924837">
            <a:off x="11149008" y="4679232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29E6001C-38C7-0D00-E912-9F2C065ECD93}"/>
              </a:ext>
            </a:extLst>
          </p:cNvPr>
          <p:cNvSpPr/>
          <p:nvPr/>
        </p:nvSpPr>
        <p:spPr>
          <a:xfrm rot="2924837">
            <a:off x="10487787" y="6357371"/>
            <a:ext cx="90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81AD9E99-6D3E-D0CE-9C36-F11F6C1C3F1C}"/>
              </a:ext>
            </a:extLst>
          </p:cNvPr>
          <p:cNvSpPr txBox="1"/>
          <p:nvPr/>
        </p:nvSpPr>
        <p:spPr>
          <a:xfrm>
            <a:off x="1699261" y="2373029"/>
            <a:ext cx="350375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טיפוסים בסיסיים-</a:t>
            </a:r>
            <a:b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int, string, bool, float ,none…</a:t>
            </a:r>
          </a:p>
          <a:p>
            <a:endParaRPr lang="he-IL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6D175F44-4743-A8D5-FE90-C1417674E798}"/>
              </a:ext>
            </a:extLst>
          </p:cNvPr>
          <p:cNvSpPr txBox="1"/>
          <p:nvPr/>
        </p:nvSpPr>
        <p:spPr>
          <a:xfrm>
            <a:off x="2327735" y="3584980"/>
            <a:ext cx="2875280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טיפוסים מורכבים- </a:t>
            </a:r>
            <a:b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מערכים ורשימות</a:t>
            </a:r>
          </a:p>
          <a:p>
            <a:endParaRPr lang="he-IL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85D0F777-6616-21B5-3CED-4ED2050BE828}"/>
              </a:ext>
            </a:extLst>
          </p:cNvPr>
          <p:cNvSpPr txBox="1"/>
          <p:nvPr/>
        </p:nvSpPr>
        <p:spPr>
          <a:xfrm>
            <a:off x="2327735" y="4858485"/>
            <a:ext cx="2875280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טיפוסים מיוחדים- </a:t>
            </a:r>
            <a:b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date, email, path, file…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dirty="0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1D63B31E-1FFA-BAD1-3CEA-3C256C47A5AF}"/>
              </a:ext>
            </a:extLst>
          </p:cNvPr>
          <p:cNvSpPr/>
          <p:nvPr/>
        </p:nvSpPr>
        <p:spPr>
          <a:xfrm rot="2924837">
            <a:off x="-36795" y="-394472"/>
            <a:ext cx="1440000" cy="144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EB0D7A42-9BC6-3098-6A17-2E19F7EEA3BD}"/>
              </a:ext>
            </a:extLst>
          </p:cNvPr>
          <p:cNvSpPr/>
          <p:nvPr/>
        </p:nvSpPr>
        <p:spPr>
          <a:xfrm rot="2924837">
            <a:off x="148030" y="989277"/>
            <a:ext cx="720000" cy="72000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ADAA0D-21D5-10BE-2522-F7B5C5F15EDC}"/>
              </a:ext>
            </a:extLst>
          </p:cNvPr>
          <p:cNvSpPr/>
          <p:nvPr/>
        </p:nvSpPr>
        <p:spPr>
          <a:xfrm rot="2924837">
            <a:off x="-110809" y="4330243"/>
            <a:ext cx="1080000" cy="108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57400B5E-0D90-E3DD-6C23-D878B75FFE59}"/>
              </a:ext>
            </a:extLst>
          </p:cNvPr>
          <p:cNvSpPr/>
          <p:nvPr/>
        </p:nvSpPr>
        <p:spPr>
          <a:xfrm rot="2924837">
            <a:off x="566059" y="1923029"/>
            <a:ext cx="900000" cy="90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258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9297A80D-52BE-AFA2-F5B8-4236F2AD35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EFBB471-B68C-C07B-68C7-2DE4265F6AD9}"/>
              </a:ext>
            </a:extLst>
          </p:cNvPr>
          <p:cNvSpPr txBox="1"/>
          <p:nvPr/>
        </p:nvSpPr>
        <p:spPr>
          <a:xfrm>
            <a:off x="3896556" y="1181048"/>
            <a:ext cx="4390946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מגנון טיפוסים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02DCABB3-B39A-E736-8E48-5BD829045DB3}"/>
              </a:ext>
            </a:extLst>
          </p:cNvPr>
          <p:cNvSpPr txBox="1"/>
          <p:nvPr/>
        </p:nvSpPr>
        <p:spPr>
          <a:xfrm>
            <a:off x="6715760" y="3402004"/>
            <a:ext cx="275030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מנגנון טיפוסים דינמי-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אין צורך להגדיר טיפוסים, הטיפוס נקבע בזמן ריצה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A16AFE3-C60D-DBA9-92D1-9A01DD905E3C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17E4611-CC60-3970-F10A-C20D557D05FF}"/>
              </a:ext>
            </a:extLst>
          </p:cNvPr>
          <p:cNvSpPr/>
          <p:nvPr/>
        </p:nvSpPr>
        <p:spPr>
          <a:xfrm rot="2924837">
            <a:off x="11035015" y="1129392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98F24DE5-F113-D54D-4814-572CFB7C8A84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AB633360-E2ED-FC98-A032-1E95EE092493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2AD4795-E3A7-09EB-3249-F383D7F2519B}"/>
              </a:ext>
            </a:extLst>
          </p:cNvPr>
          <p:cNvSpPr/>
          <p:nvPr/>
        </p:nvSpPr>
        <p:spPr>
          <a:xfrm rot="2924837">
            <a:off x="-344866" y="81338"/>
            <a:ext cx="1080000" cy="108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18F70575-8116-5E94-CC09-15B0B9F40C6D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76200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DB43F345-57D0-BA57-5F55-9C0943536A6C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C597EAB6-126D-BF3A-2CA4-FAA8DE118520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F685F601-E1B7-ACB0-F360-5AB616ABD12C}"/>
              </a:ext>
            </a:extLst>
          </p:cNvPr>
          <p:cNvSpPr/>
          <p:nvPr/>
        </p:nvSpPr>
        <p:spPr>
          <a:xfrm rot="2924837">
            <a:off x="9332329" y="5612915"/>
            <a:ext cx="90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75D0B6B6-52F0-74E9-6CD7-8AA670A4B318}"/>
              </a:ext>
            </a:extLst>
          </p:cNvPr>
          <p:cNvSpPr txBox="1"/>
          <p:nvPr/>
        </p:nvSpPr>
        <p:spPr>
          <a:xfrm>
            <a:off x="2599001" y="3402004"/>
            <a:ext cx="34750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מנגנון טיפוסים חזק- 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לא ניתן לבצע המרה מרומזרת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1857620B-6760-9D10-4309-92ED3456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0109" l="10000" r="90000">
                        <a14:foregroundMark x1="54891" y1="89783" x2="60217" y2="90326"/>
                        <a14:foregroundMark x1="62935" y1="13478" x2="66848" y2="6196"/>
                        <a14:foregroundMark x1="66848" y1="6196" x2="75978" y2="9565"/>
                        <a14:foregroundMark x1="75978" y1="9565" x2="76957" y2="11087"/>
                        <a14:foregroundMark x1="66739" y1="5000" x2="70326" y2="54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82" y="2380548"/>
            <a:ext cx="1016058" cy="1016058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E0F6D2BB-CBF6-D156-70F3-C8615E8ED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46" b="91255" l="1700" r="97200">
                        <a14:foregroundMark x1="67000" y1="39259" x2="66800" y2="44106"/>
                        <a14:foregroundMark x1="55100" y1="27662" x2="55500" y2="30703"/>
                        <a14:foregroundMark x1="31300" y1="21673" x2="32900" y2="21673"/>
                        <a14:foregroundMark x1="75900" y1="57890" x2="75900" y2="61027"/>
                        <a14:foregroundMark x1="31000" y1="91255" x2="31000" y2="91255"/>
                        <a14:foregroundMark x1="77900" y1="39544" x2="78200" y2="40875"/>
                        <a14:foregroundMark x1="88500" y1="26236" x2="88500" y2="26236"/>
                        <a14:foregroundMark x1="88500" y1="26236" x2="87100" y2="26711"/>
                        <a14:foregroundMark x1="73800" y1="8745" x2="73400" y2="9601"/>
                        <a14:foregroundMark x1="74200" y1="8175" x2="72400" y2="11692"/>
                        <a14:foregroundMark x1="69800" y1="15399" x2="71500" y2="12167"/>
                        <a14:foregroundMark x1="74800" y1="7700" x2="74000" y2="8175"/>
                        <a14:foregroundMark x1="49800" y1="1046" x2="49800" y2="6559"/>
                        <a14:foregroundMark x1="50200" y1="6559" x2="50300" y2="9886"/>
                        <a14:foregroundMark x1="25400" y1="7414" x2="28900" y2="13783"/>
                        <a14:foregroundMark x1="28900" y1="13783" x2="30400" y2="14639"/>
                        <a14:foregroundMark x1="7500" y1="24620" x2="16200" y2="28707"/>
                        <a14:foregroundMark x1="1700" y1="48004" x2="8500" y2="48004"/>
                        <a14:foregroundMark x1="89100" y1="47719" x2="97200" y2="480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86" y="2270905"/>
            <a:ext cx="1100851" cy="11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7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>
            <a:extLst>
              <a:ext uri="{FF2B5EF4-FFF2-40B4-BE49-F238E27FC236}">
                <a16:creationId xmlns:a16="http://schemas.microsoft.com/office/drawing/2014/main" id="{86B7C4B9-08CC-07EF-6A6E-AB1DCD1C8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1E97EAF2-E868-582A-1D75-618AE4BC819B}"/>
              </a:ext>
            </a:extLst>
          </p:cNvPr>
          <p:cNvSpPr txBox="1"/>
          <p:nvPr/>
        </p:nvSpPr>
        <p:spPr>
          <a:xfrm>
            <a:off x="3107500" y="707505"/>
            <a:ext cx="5705408" cy="9387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טווח הכרה-</a:t>
            </a:r>
            <a:r>
              <a:rPr lang="en-US" sz="55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Scope</a:t>
            </a:r>
            <a:endParaRPr lang="he-IL" sz="55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A6E07F7-911F-4A2D-2552-C1BC67E75C53}"/>
              </a:ext>
            </a:extLst>
          </p:cNvPr>
          <p:cNvSpPr txBox="1"/>
          <p:nvPr/>
        </p:nvSpPr>
        <p:spPr>
          <a:xfrm>
            <a:off x="2655303" y="1659687"/>
            <a:ext cx="578459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טווח הכרה דינמי- </a:t>
            </a:r>
            <a:br>
              <a:rPr lang="en-US" sz="22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כאשר בפונקציה יש משתנה שלא מוגדר אצלה החיפוש נעשה בשרשרת הדינאמית.</a:t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דוגמא: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סדר הקריאות: 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func1-&gt;func3-&gt;func4-&gt;func2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פלט: 3</a:t>
            </a: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5106D4EE-51B1-CF07-029F-DC1BE6A3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18" y="2731374"/>
            <a:ext cx="2568163" cy="2903472"/>
          </a:xfrm>
          <a:prstGeom prst="rect">
            <a:avLst/>
          </a:prstGeom>
        </p:spPr>
      </p:pic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9C3E485-A2B8-A89B-641A-491A5E7E626F}"/>
              </a:ext>
            </a:extLst>
          </p:cNvPr>
          <p:cNvSpPr/>
          <p:nvPr/>
        </p:nvSpPr>
        <p:spPr>
          <a:xfrm rot="2924837">
            <a:off x="10872248" y="-164024"/>
            <a:ext cx="1346570" cy="13268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407A0D26-6B7B-CEBE-C62B-76E3B1E2C7A2}"/>
              </a:ext>
            </a:extLst>
          </p:cNvPr>
          <p:cNvSpPr/>
          <p:nvPr/>
        </p:nvSpPr>
        <p:spPr>
          <a:xfrm rot="2924837">
            <a:off x="11193732" y="2145753"/>
            <a:ext cx="720000" cy="720000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1DD8976B-08E2-E214-109C-7661267B6192}"/>
              </a:ext>
            </a:extLst>
          </p:cNvPr>
          <p:cNvSpPr/>
          <p:nvPr/>
        </p:nvSpPr>
        <p:spPr>
          <a:xfrm rot="2924837">
            <a:off x="10764784" y="5156636"/>
            <a:ext cx="1440000" cy="1440000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17753B1B-A8BD-FDB3-D88C-573DEC9FC5D7}"/>
              </a:ext>
            </a:extLst>
          </p:cNvPr>
          <p:cNvSpPr/>
          <p:nvPr/>
        </p:nvSpPr>
        <p:spPr>
          <a:xfrm rot="2924837">
            <a:off x="980839" y="562633"/>
            <a:ext cx="720000" cy="720000"/>
          </a:xfrm>
          <a:prstGeom prst="roundRect">
            <a:avLst/>
          </a:prstGeom>
          <a:noFill/>
          <a:ln w="285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E8BB556-F0D4-9AC1-6B12-6A5D0886631C}"/>
              </a:ext>
            </a:extLst>
          </p:cNvPr>
          <p:cNvSpPr/>
          <p:nvPr/>
        </p:nvSpPr>
        <p:spPr>
          <a:xfrm rot="2924837">
            <a:off x="-344866" y="81338"/>
            <a:ext cx="1080000" cy="108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4E644D2D-34E3-32E7-D63B-A672023AF9AC}"/>
              </a:ext>
            </a:extLst>
          </p:cNvPr>
          <p:cNvSpPr/>
          <p:nvPr/>
        </p:nvSpPr>
        <p:spPr>
          <a:xfrm rot="2924837">
            <a:off x="-73495" y="2759865"/>
            <a:ext cx="900000" cy="900000"/>
          </a:xfrm>
          <a:prstGeom prst="roundRect">
            <a:avLst/>
          </a:prstGeom>
          <a:noFill/>
          <a:ln w="952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FDD43C5C-FE0D-5F67-542C-F1FD9C5198DB}"/>
              </a:ext>
            </a:extLst>
          </p:cNvPr>
          <p:cNvSpPr/>
          <p:nvPr/>
        </p:nvSpPr>
        <p:spPr>
          <a:xfrm rot="2924837">
            <a:off x="15555" y="1596767"/>
            <a:ext cx="1080000" cy="1080000"/>
          </a:xfrm>
          <a:prstGeom prst="roundRect">
            <a:avLst/>
          </a:prstGeom>
          <a:solidFill>
            <a:srgbClr val="C00000">
              <a:alpha val="7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645542E8-6C00-C9F2-BB29-E4F21F0FC3AA}"/>
              </a:ext>
            </a:extLst>
          </p:cNvPr>
          <p:cNvSpPr/>
          <p:nvPr/>
        </p:nvSpPr>
        <p:spPr>
          <a:xfrm rot="2924837">
            <a:off x="34305" y="3998245"/>
            <a:ext cx="551400" cy="537349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09FFB770-EBB6-590A-F737-4849359E7B87}"/>
              </a:ext>
            </a:extLst>
          </p:cNvPr>
          <p:cNvSpPr/>
          <p:nvPr/>
        </p:nvSpPr>
        <p:spPr>
          <a:xfrm rot="2924837">
            <a:off x="9497454" y="5870548"/>
            <a:ext cx="720000" cy="72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4172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1021</Words>
  <Application>Microsoft Office PowerPoint</Application>
  <PresentationFormat>מסך רחב</PresentationFormat>
  <Paragraphs>233</Paragraphs>
  <Slides>37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5" baseType="lpstr">
      <vt:lpstr>Arial</vt:lpstr>
      <vt:lpstr>Berlin Sans FB Demi</vt:lpstr>
      <vt:lpstr>Calibri</vt:lpstr>
      <vt:lpstr>Calibri Light</vt:lpstr>
      <vt:lpstr>Gisha</vt:lpstr>
      <vt:lpstr>Segoe UI Semibold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shilatsh1234@gmail.com</cp:lastModifiedBy>
  <cp:revision>134</cp:revision>
  <dcterms:created xsi:type="dcterms:W3CDTF">2023-07-19T18:41:26Z</dcterms:created>
  <dcterms:modified xsi:type="dcterms:W3CDTF">2023-07-23T08:44:17Z</dcterms:modified>
</cp:coreProperties>
</file>