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8" r:id="rId6"/>
    <p:sldId id="290" r:id="rId7"/>
    <p:sldId id="294" r:id="rId8"/>
    <p:sldId id="289" r:id="rId9"/>
    <p:sldId id="293"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a:effectLst/>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835151"/>
            <a:ext cx="3485073" cy="2835171"/>
          </a:xfrm>
        </p:spPr>
        <p:txBody>
          <a:bodyPr>
            <a:normAutofit fontScale="90000"/>
          </a:bodyPr>
          <a:lstStyle/>
          <a:p>
            <a:pPr algn="l"/>
            <a:r>
              <a:rPr lang="en-US" sz="4000" dirty="0"/>
              <a:t>CAPSTONE PROJECT</a:t>
            </a:r>
            <a:br>
              <a:rPr lang="en-US" sz="4000" dirty="0"/>
            </a:br>
            <a:br>
              <a:rPr lang="en-US" sz="4000" dirty="0"/>
            </a:br>
            <a:r>
              <a:rPr lang="en-US" sz="4000" dirty="0"/>
              <a:t>KL/SELANGORRENTAL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670323"/>
            <a:ext cx="3485072" cy="514153"/>
          </a:xfrm>
        </p:spPr>
        <p:txBody>
          <a:bodyPr>
            <a:normAutofit fontScale="92500" lnSpcReduction="10000"/>
          </a:bodyPr>
          <a:lstStyle/>
          <a:p>
            <a:pPr algn="l"/>
            <a:r>
              <a:rPr lang="en-US" sz="2300" dirty="0"/>
              <a:t>SAHILA</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8665464" y="0"/>
            <a:ext cx="3526535"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 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0" y="0"/>
            <a:ext cx="8665464"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8445909" cy="6607277"/>
          </a:xfrm>
        </p:spPr>
        <p:txBody>
          <a:bodyPr>
            <a:normAutofit/>
          </a:bodyPr>
          <a:lstStyle/>
          <a:p>
            <a:pPr marL="36900" indent="0">
              <a:buClrTx/>
              <a:buNone/>
            </a:pPr>
            <a:r>
              <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rPr>
              <a:t>Model Selection</a:t>
            </a: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Models - Logistic Regression, Decision Trees, Random Forests, and Gradient Boosting. </a:t>
            </a: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evaluation - Confusion Matrix, Classification Report, F1 score, Matthews Correlation Coefficient, and ROC AUC. </a:t>
            </a: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Trained in 3 ways - by default, with parameter and with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GridSearchCV</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(trial n error). (it started from a curiosity)</a:t>
            </a: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model with the highest score will be selected as the best model for prediction.</a:t>
            </a:r>
          </a:p>
          <a:p>
            <a:pPr marL="36900" indent="0">
              <a:buClrTx/>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Challenges:</a:t>
            </a: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Overfitting issue due to imbalanced dataset.</a:t>
            </a: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Trying to regularize it by trial and error with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GridSearchCV</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900" indent="0">
              <a:buClrTx/>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Longer time taken for processing the models (due to size of the data and parameters).</a:t>
            </a: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795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8665464" y="0"/>
            <a:ext cx="3526535"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 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0" y="0"/>
            <a:ext cx="8665464"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8445909" cy="6607277"/>
          </a:xfrm>
        </p:spPr>
        <p:txBody>
          <a:bodyPr>
            <a:normAutofit/>
          </a:bodyPr>
          <a:lstStyle/>
          <a:p>
            <a:pPr marL="36900" indent="0">
              <a:buClrTx/>
              <a:buNone/>
            </a:pPr>
            <a:r>
              <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rPr>
              <a:t>Results – Gradient Boosting (model 2)</a:t>
            </a: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B0B64A2-A382-5897-0E58-77BBA51212FE}"/>
              </a:ext>
            </a:extLst>
          </p:cNvPr>
          <p:cNvPicPr>
            <a:picLocks noChangeAspect="1"/>
          </p:cNvPicPr>
          <p:nvPr/>
        </p:nvPicPr>
        <p:blipFill>
          <a:blip r:embed="rId3"/>
          <a:stretch>
            <a:fillRect/>
          </a:stretch>
        </p:blipFill>
        <p:spPr>
          <a:xfrm>
            <a:off x="186813" y="610767"/>
            <a:ext cx="4358640" cy="3558540"/>
          </a:xfrm>
          <a:prstGeom prst="rect">
            <a:avLst/>
          </a:prstGeom>
        </p:spPr>
      </p:pic>
      <p:pic>
        <p:nvPicPr>
          <p:cNvPr id="8" name="Picture 7">
            <a:extLst>
              <a:ext uri="{FF2B5EF4-FFF2-40B4-BE49-F238E27FC236}">
                <a16:creationId xmlns:a16="http://schemas.microsoft.com/office/drawing/2014/main" id="{E2C9C76B-1A75-1AA4-7DA6-0B4B8B57B21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0044" t="37743" r="535" b="30276"/>
          <a:stretch/>
        </p:blipFill>
        <p:spPr bwMode="auto">
          <a:xfrm>
            <a:off x="4618546" y="610767"/>
            <a:ext cx="2983905" cy="35126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043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8665464" y="0"/>
            <a:ext cx="3526535"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 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0" y="0"/>
            <a:ext cx="8665464"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8445909" cy="6607277"/>
          </a:xfrm>
        </p:spPr>
        <p:txBody>
          <a:bodyPr>
            <a:normAutofit/>
          </a:bodyPr>
          <a:lstStyle/>
          <a:p>
            <a:pPr marL="36900" indent="0">
              <a:buClrTx/>
              <a:buNone/>
            </a:pPr>
            <a:r>
              <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rPr>
              <a:t>Results – Gradient Boosting (model 2)</a:t>
            </a: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900" indent="0">
              <a:buClrTx/>
              <a:buNone/>
            </a:pP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8D60ACB-B5DB-3135-A166-A1C809521F82}"/>
              </a:ext>
            </a:extLst>
          </p:cNvPr>
          <p:cNvSpPr txBox="1"/>
          <p:nvPr/>
        </p:nvSpPr>
        <p:spPr>
          <a:xfrm>
            <a:off x="275303" y="560438"/>
            <a:ext cx="7964129" cy="6165790"/>
          </a:xfrm>
          <a:prstGeom prst="rect">
            <a:avLst/>
          </a:prstGeom>
          <a:noFill/>
        </p:spPr>
        <p:txBody>
          <a:bodyPr wrap="square" rtlCol="0">
            <a:spAutoFit/>
          </a:bodyPr>
          <a:lstStyle/>
          <a:p>
            <a:pPr>
              <a:spcAft>
                <a:spcPts val="800"/>
              </a:spcAf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Class-Level Performance:</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Consistent Performance on Majority Class:</a:t>
            </a: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Precision and recall for the "low" class are similar between GB1 and GB2.</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Improved Performance on Minority Classes:</a:t>
            </a: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There's a slight improvement in precision and recall for the "medium" class in GB2 compared to GB1.</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Most importantly, GB2 shows significant improvement in handling the "high" class</a:t>
            </a: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It achieves a precision of 0.50 and recall of 0.67, suggesting it's correctly classifying some "high" class instances that previous models missed entirely.</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Improved Overall F1:</a:t>
            </a: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testing F1-score (0.53) is higher than GB1 (0.50). This reflects the improvement in generalizability and "medium" class performance.</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MCC and ROC AUC:</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Moderate Overall Performance:</a:t>
            </a: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MCC (0.66) remains similar to GB1 and tuned Random Forests. The ROC AUC score (0.95) is higher than all previously </a:t>
            </a:r>
            <a:r>
              <a:rPr lang="en-MY"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models, indicating strong overall discrimination ability.</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Overall Observations:</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GB2 seems to have addressed the overfitting concern to a certain extent, achieving better generalizability (higher test score) than GB1.</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significantly improves upon previous models in handling the minority "high" class, correctly classifying more instances and achieving a better F1-score.</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Compared to GB1:</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GB2 offers similar or slightly better performance on the majority and "medium" classes.</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MY"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demonstrates a clear advantage in handling the "high" class, which might be crucial depending on your specific needs.</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MY"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a:t>
            </a:r>
            <a:endParaRPr lang="en-MY"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MY" sz="1200" dirty="0">
                <a:solidFill>
                  <a:schemeClr val="bg1"/>
                </a:solidFill>
                <a:effectLst/>
                <a:latin typeface="Times New Roman" panose="02020603050405020304" pitchFamily="18" charset="0"/>
                <a:ea typeface="Times New Roman" panose="02020603050405020304" pitchFamily="18" charset="0"/>
              </a:rPr>
              <a:t>Given the improvement in generalizability and "high" class performance, GB2 appears to be the strongest model among those explored so far</a:t>
            </a:r>
            <a:endParaRPr lang="en-MY" sz="2000" dirty="0">
              <a:solidFill>
                <a:schemeClr val="bg1"/>
              </a:solidFill>
            </a:endParaRPr>
          </a:p>
        </p:txBody>
      </p:sp>
    </p:spTree>
    <p:extLst>
      <p:ext uri="{BB962C8B-B14F-4D97-AF65-F5344CB8AC3E}">
        <p14:creationId xmlns:p14="http://schemas.microsoft.com/office/powerpoint/2010/main" val="32417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8665464" y="0"/>
            <a:ext cx="3526535"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 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0" y="0"/>
            <a:ext cx="8665464"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8445909" cy="6607277"/>
          </a:xfrm>
        </p:spPr>
        <p:txBody>
          <a:bodyPr>
            <a:normAutofit/>
          </a:bodyPr>
          <a:lstStyle/>
          <a:p>
            <a:pPr marL="36900" indent="0">
              <a:lnSpc>
                <a:spcPct val="100000"/>
              </a:lnSpc>
              <a:buNone/>
            </a:pPr>
            <a:r>
              <a:rPr lang="en-MY" sz="1400" dirty="0">
                <a:solidFill>
                  <a:srgbClr val="FF0000"/>
                </a:solidFill>
                <a:latin typeface="Calibri" panose="020F0502020204030204" pitchFamily="34" charset="0"/>
                <a:ea typeface="Calibri" panose="020F0502020204030204" pitchFamily="34" charset="0"/>
                <a:cs typeface="Calibri" panose="020F0502020204030204" pitchFamily="34" charset="0"/>
              </a:rPr>
              <a:t>Findings:</a:t>
            </a:r>
          </a:p>
          <a:p>
            <a:pPr marL="36900" indent="0">
              <a:lnSpc>
                <a:spcPct val="100000"/>
              </a:lnSpc>
              <a:buNone/>
            </a:pP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1. Dataset Overview and Imbalance</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original dataset contains 20k rows &amp; 14 columns. After data cleaning and EDA, now contains 20k rows &amp; 30 columns with various features such as property type, location, number of rooms, amenities, etc.</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target variable,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rent_category</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is highly imbalanced with the distribution:</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Low: 12,999, Medium: 6,902, High: 90</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This severe imbalance poses a significant challenge for model training and evaluation.</a:t>
            </a:r>
          </a:p>
          <a:p>
            <a:pPr marL="36900" indent="0">
              <a:lnSpc>
                <a:spcPct val="100000"/>
              </a:lnSpc>
              <a:buNone/>
            </a:pP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2. Model Performance</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Multiple models were trained including Logistic Regression, Decision Tree, Random Forest, and Gradient Boosting.</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metrics such as F1 score, Matthews Correlation Coefficient, and ROC AUC were evaluated for each model.</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Gradient Boosting with parameter is selected as the best model for now.</a:t>
            </a:r>
          </a:p>
          <a:p>
            <a:pPr marL="36900" indent="0">
              <a:lnSpc>
                <a:spcPct val="100000"/>
              </a:lnSpc>
              <a:buNone/>
            </a:pP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3. Effect of Data Imbalance</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imbalance in the dataset heavily influences the model performance, leading to potential biases toward the majority class (Low rent category).</a:t>
            </a:r>
          </a:p>
          <a:p>
            <a:pPr marL="36900" indent="0">
              <a:lnSpc>
                <a:spcPct val="100000"/>
              </a:lnSpc>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Metrics like ROC AUC and Matthews Correlation Coefficient indicate that while some models perform well, the imbalance needs to be addressed to improve predictions for minority classes</a:t>
            </a: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MY" sz="1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19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C893-6025-CBAF-A2A8-0F9E59C40AF7}"/>
              </a:ext>
            </a:extLst>
          </p:cNvPr>
          <p:cNvSpPr>
            <a:spLocks noGrp="1"/>
          </p:cNvSpPr>
          <p:nvPr>
            <p:ph type="title"/>
          </p:nvPr>
        </p:nvSpPr>
        <p:spPr>
          <a:xfrm>
            <a:off x="8665464" y="0"/>
            <a:ext cx="3526535" cy="6857999"/>
          </a:xfrm>
          <a:solidFill>
            <a:schemeClr val="bg1"/>
          </a:solidFill>
        </p:spPr>
        <p:txBody>
          <a:bodyPr>
            <a:normAutofit/>
          </a:bodyPr>
          <a:lstStyle/>
          <a:p>
            <a:pPr>
              <a:lnSpc>
                <a:spcPct val="107000"/>
              </a:lnSpc>
              <a:spcAft>
                <a:spcPts val="800"/>
              </a:spcAft>
            </a:pPr>
            <a:r>
              <a:rPr lang="en-MY" sz="2400" b="1" dirty="0">
                <a:effectLst/>
                <a:latin typeface="Calibri" panose="020F0502020204030204" pitchFamily="34" charset="0"/>
                <a:ea typeface="Calibri" panose="020F0502020204030204" pitchFamily="34" charset="0"/>
                <a:cs typeface="Times New Roman" panose="02020603050405020304" pitchFamily="18" charset="0"/>
              </a:rPr>
              <a:t>KL RENTAL PRICE PREDICTION </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C8BC92-335F-2243-3316-EC649ADC0657}"/>
              </a:ext>
            </a:extLst>
          </p:cNvPr>
          <p:cNvPicPr>
            <a:picLocks noChangeAspect="1"/>
          </p:cNvPicPr>
          <p:nvPr/>
        </p:nvPicPr>
        <p:blipFill>
          <a:blip r:embed="rId2">
            <a:alphaModFix amt="46000"/>
          </a:blip>
          <a:stretch>
            <a:fillRect/>
          </a:stretch>
        </p:blipFill>
        <p:spPr>
          <a:xfrm>
            <a:off x="0" y="0"/>
            <a:ext cx="8665464" cy="6858000"/>
          </a:xfrm>
          <a:prstGeom prst="rect">
            <a:avLst/>
          </a:prstGeom>
          <a:noFill/>
        </p:spPr>
      </p:pic>
      <p:sp>
        <p:nvSpPr>
          <p:cNvPr id="3" name="Content Placeholder 2">
            <a:extLst>
              <a:ext uri="{FF2B5EF4-FFF2-40B4-BE49-F238E27FC236}">
                <a16:creationId xmlns:a16="http://schemas.microsoft.com/office/drawing/2014/main" id="{686A1854-88DC-F812-CBEE-1C4C25138C35}"/>
              </a:ext>
            </a:extLst>
          </p:cNvPr>
          <p:cNvSpPr>
            <a:spLocks noGrp="1"/>
          </p:cNvSpPr>
          <p:nvPr>
            <p:ph idx="1"/>
          </p:nvPr>
        </p:nvSpPr>
        <p:spPr>
          <a:xfrm>
            <a:off x="98323" y="108155"/>
            <a:ext cx="8445909" cy="6607277"/>
          </a:xfrm>
        </p:spPr>
        <p:txBody>
          <a:bodyPr>
            <a:normAutofit/>
          </a:bodyPr>
          <a:lstStyle/>
          <a:p>
            <a:pPr marL="36900" indent="0">
              <a:lnSpc>
                <a:spcPct val="100000"/>
              </a:lnSpc>
              <a:buNone/>
            </a:pP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Risk/Assumption/Limitation:</a:t>
            </a:r>
          </a:p>
          <a:p>
            <a:pPr marL="36900" indent="0">
              <a:lnSpc>
                <a:spcPct val="100000"/>
              </a:lnSpc>
              <a:buNone/>
            </a:pP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Model Bias: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Machine learning models can be biased towards the majority class during training. In this case, a model trained on this data might perform well for "low" rentals but perform poorly for "medium" and "high" rentals due to a lack of sufficient data for these categories. This can lead to inaccurate predictions and unreliable risk assessments for these rental categories.</a:t>
            </a:r>
          </a:p>
          <a:p>
            <a:pPr marL="36900" indent="0">
              <a:lnSpc>
                <a:spcPct val="100000"/>
              </a:lnSpc>
              <a:buNone/>
            </a:pP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Class Imbalance: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extreme imbalance between "low" and other categories suggests potential class imbalance issues. Techniques like oversampling,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undersampling</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or cost-sensitive learning might be necessary to address this imbalance and improve model performance for minority classes in the future.</a:t>
            </a:r>
          </a:p>
          <a:p>
            <a:pPr marL="36900" indent="0">
              <a:lnSpc>
                <a:spcPct val="100000"/>
              </a:lnSpc>
              <a:buNone/>
            </a:pP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Rental Market Representation: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data is assumed to be representative of the actual rental market distribution. If the data comes from a specific source or region with a unique rental landscape, it might not generalize well to other markets.</a:t>
            </a:r>
          </a:p>
          <a:p>
            <a:pPr marL="36900" indent="0">
              <a:lnSpc>
                <a:spcPct val="100000"/>
              </a:lnSpc>
              <a:buNone/>
            </a:pP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Limited Generalizability: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model might not perform well on unseen data with a different rental category distribution. For example, if the model is deployed in a market with a higher proportion of "medium" or "high" rentals, its predictions might be unreliable.</a:t>
            </a:r>
          </a:p>
          <a:p>
            <a:pPr marL="36900" indent="0">
              <a:lnSpc>
                <a:spcPct val="100000"/>
              </a:lnSpc>
              <a:buNone/>
            </a:pP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Data Quality: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Data quality can affect the model's performance. Errors, missing info, or inconsistencies in the data can lead to unreliable model predictions.</a:t>
            </a:r>
          </a:p>
          <a:p>
            <a:pPr marL="36900" indent="0">
              <a:lnSpc>
                <a:spcPct val="100000"/>
              </a:lnSpc>
              <a:buNone/>
            </a:pP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Data Understanding: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Building a good model requires a deep understanding of the data and its industry. Failing to grasp the data and its context can lead to flawed models. Data analysis is essential for translating raw data into insights that guide effective model building.</a:t>
            </a:r>
            <a:endParaRPr lang="en-MY"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348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B64EF11-1CF4-D7FF-0F9B-62202FA3D6C8}"/>
              </a:ext>
            </a:extLst>
          </p:cNvPr>
          <p:cNvSpPr/>
          <p:nvPr/>
        </p:nvSpPr>
        <p:spPr>
          <a:xfrm>
            <a:off x="7097306" y="1406102"/>
            <a:ext cx="4100417" cy="4031414"/>
          </a:xfrm>
          <a:prstGeom prst="roundRect">
            <a:avLst>
              <a:gd name="adj" fmla="val 4256"/>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680950FA-9FC9-4855-238B-74B497E7FC8C}"/>
              </a:ext>
            </a:extLst>
          </p:cNvPr>
          <p:cNvSpPr>
            <a:spLocks noGrp="1"/>
          </p:cNvSpPr>
          <p:nvPr>
            <p:ph type="title"/>
          </p:nvPr>
        </p:nvSpPr>
        <p:spPr>
          <a:xfrm>
            <a:off x="7480226" y="2625214"/>
            <a:ext cx="3334575" cy="1257300"/>
          </a:xfrm>
        </p:spPr>
        <p:txBody>
          <a:bodyPr>
            <a:noAutofit/>
          </a:bodyPr>
          <a:lstStyle/>
          <a:p>
            <a:r>
              <a:rPr lang="en-MY" sz="4400" dirty="0">
                <a:solidFill>
                  <a:schemeClr val="bg1"/>
                </a:solidFill>
              </a:rPr>
              <a:t>THANK </a:t>
            </a:r>
            <a:br>
              <a:rPr lang="en-MY" sz="4400" dirty="0">
                <a:solidFill>
                  <a:schemeClr val="bg1"/>
                </a:solidFill>
              </a:rPr>
            </a:br>
            <a:r>
              <a:rPr lang="en-MY" sz="4400" dirty="0">
                <a:solidFill>
                  <a:schemeClr val="bg1"/>
                </a:solidFill>
              </a:rPr>
              <a:t>YOU</a:t>
            </a:r>
          </a:p>
        </p:txBody>
      </p:sp>
    </p:spTree>
    <p:extLst>
      <p:ext uri="{BB962C8B-B14F-4D97-AF65-F5344CB8AC3E}">
        <p14:creationId xmlns:p14="http://schemas.microsoft.com/office/powerpoint/2010/main" val="2102940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{AB24F402-6B36-4DB6-80D9-88EE1E524653}tf55705232_win32</Template>
  <TotalTime>10523</TotalTime>
  <Words>949</Words>
  <Application>Microsoft Office PowerPoint</Application>
  <PresentationFormat>Widescreen</PresentationFormat>
  <Paragraphs>103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Goudy Old Style</vt:lpstr>
      <vt:lpstr>Symbol</vt:lpstr>
      <vt:lpstr>Times New Roman</vt:lpstr>
      <vt:lpstr>Wingdings 2</vt:lpstr>
      <vt:lpstr>SlateVTI</vt:lpstr>
      <vt:lpstr>CAPSTONE PROJECT  KL/SELANGORRENTAL PRICE PREDICTION</vt:lpstr>
      <vt:lpstr>KL RENTAL PRICE PREDICTION </vt:lpstr>
      <vt:lpstr>KL RENTAL PRICE PREDICTION </vt:lpstr>
      <vt:lpstr>KL RENTAL PRICE PREDICTION </vt:lpstr>
      <vt:lpstr>KL RENTAL PRICE PREDICTION </vt:lpstr>
      <vt:lpstr>KL RENTAL PRICE PREDICTION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DATA SCIENCE ANALYTICS</dc:title>
  <dc:creator>Acer</dc:creator>
  <cp:lastModifiedBy>Acer</cp:lastModifiedBy>
  <cp:revision>23</cp:revision>
  <dcterms:created xsi:type="dcterms:W3CDTF">2024-05-23T01:05:41Z</dcterms:created>
  <dcterms:modified xsi:type="dcterms:W3CDTF">2024-06-23T12:20:26Z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