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0"/>
  </p:notesMasterIdLst>
  <p:sldIdLst>
    <p:sldId id="278" r:id="rId5"/>
    <p:sldId id="297" r:id="rId6"/>
    <p:sldId id="300" r:id="rId7"/>
    <p:sldId id="299" r:id="rId8"/>
    <p:sldId id="28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6/26/2024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6/26/2024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6/26/2024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6/26/2024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6/26/2024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6/26/2024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6/26/2024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6/26/2024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6/26/2024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6/26/2024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a:effectLst/>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4" y="1835151"/>
            <a:ext cx="3485073" cy="2835171"/>
          </a:xfrm>
        </p:spPr>
        <p:txBody>
          <a:bodyPr>
            <a:normAutofit fontScale="90000"/>
          </a:bodyPr>
          <a:lstStyle/>
          <a:p>
            <a:pPr algn="l"/>
            <a:r>
              <a:rPr lang="en-US" sz="4000" dirty="0"/>
              <a:t>CAPSTONE PROJECT</a:t>
            </a:r>
            <a:br>
              <a:rPr lang="en-US" sz="4000" dirty="0"/>
            </a:br>
            <a:br>
              <a:rPr lang="en-US" sz="4000" dirty="0"/>
            </a:br>
            <a:r>
              <a:rPr lang="en-US" sz="4000" dirty="0"/>
              <a:t>KL/SELANGORRENTAL PRICE PREDICTION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670323"/>
            <a:ext cx="3485072" cy="514153"/>
          </a:xfrm>
        </p:spPr>
        <p:txBody>
          <a:bodyPr>
            <a:normAutofit fontScale="92500" lnSpcReduction="10000"/>
          </a:bodyPr>
          <a:lstStyle/>
          <a:p>
            <a:pPr algn="l"/>
            <a:r>
              <a:rPr lang="en-US" sz="2300" dirty="0"/>
              <a:t>SAHILA</a:t>
            </a:r>
          </a:p>
          <a:p>
            <a:pPr algn="l"/>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BC893-6025-CBAF-A2A8-0F9E59C40AF7}"/>
              </a:ext>
            </a:extLst>
          </p:cNvPr>
          <p:cNvSpPr>
            <a:spLocks noGrp="1"/>
          </p:cNvSpPr>
          <p:nvPr>
            <p:ph type="title"/>
          </p:nvPr>
        </p:nvSpPr>
        <p:spPr>
          <a:xfrm>
            <a:off x="9704439" y="0"/>
            <a:ext cx="2487560" cy="6857999"/>
          </a:xfrm>
          <a:solidFill>
            <a:schemeClr val="bg1"/>
          </a:solidFill>
        </p:spPr>
        <p:txBody>
          <a:bodyPr>
            <a:normAutofit/>
          </a:bodyPr>
          <a:lstStyle/>
          <a:p>
            <a:pPr>
              <a:lnSpc>
                <a:spcPct val="107000"/>
              </a:lnSpc>
              <a:spcAft>
                <a:spcPts val="800"/>
              </a:spcAft>
            </a:pPr>
            <a:r>
              <a:rPr lang="en-MY" sz="2400" b="1" dirty="0">
                <a:effectLst/>
                <a:latin typeface="Calibri" panose="020F0502020204030204" pitchFamily="34" charset="0"/>
                <a:ea typeface="Calibri" panose="020F0502020204030204" pitchFamily="34" charset="0"/>
                <a:cs typeface="Times New Roman" panose="02020603050405020304" pitchFamily="18" charset="0"/>
              </a:rPr>
              <a:t>KL/SELANGOR</a:t>
            </a:r>
            <a:br>
              <a:rPr lang="en-MY" sz="2400" b="1" dirty="0">
                <a:effectLst/>
                <a:latin typeface="Calibri" panose="020F0502020204030204" pitchFamily="34" charset="0"/>
                <a:ea typeface="Calibri" panose="020F0502020204030204" pitchFamily="34" charset="0"/>
                <a:cs typeface="Times New Roman" panose="02020603050405020304" pitchFamily="18" charset="0"/>
              </a:rPr>
            </a:br>
            <a:r>
              <a:rPr lang="en-MY" sz="2400" b="1" dirty="0">
                <a:effectLst/>
                <a:latin typeface="Calibri" panose="020F0502020204030204" pitchFamily="34" charset="0"/>
                <a:ea typeface="Calibri" panose="020F0502020204030204" pitchFamily="34" charset="0"/>
                <a:cs typeface="Times New Roman" panose="02020603050405020304" pitchFamily="18" charset="0"/>
              </a:rPr>
              <a:t>RENTAL PRICE PREDICTION </a:t>
            </a:r>
            <a:endParaRPr lang="en-MY"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F7C8BC92-335F-2243-3316-EC649ADC0657}"/>
              </a:ext>
            </a:extLst>
          </p:cNvPr>
          <p:cNvPicPr>
            <a:picLocks noChangeAspect="1"/>
          </p:cNvPicPr>
          <p:nvPr/>
        </p:nvPicPr>
        <p:blipFill>
          <a:blip r:embed="rId2">
            <a:alphaModFix amt="46000"/>
          </a:blip>
          <a:stretch>
            <a:fillRect/>
          </a:stretch>
        </p:blipFill>
        <p:spPr>
          <a:xfrm>
            <a:off x="-1" y="0"/>
            <a:ext cx="9704439" cy="6858000"/>
          </a:xfrm>
          <a:prstGeom prst="rect">
            <a:avLst/>
          </a:prstGeom>
          <a:noFill/>
        </p:spPr>
      </p:pic>
      <p:sp>
        <p:nvSpPr>
          <p:cNvPr id="3" name="Content Placeholder 2">
            <a:extLst>
              <a:ext uri="{FF2B5EF4-FFF2-40B4-BE49-F238E27FC236}">
                <a16:creationId xmlns:a16="http://schemas.microsoft.com/office/drawing/2014/main" id="{686A1854-88DC-F812-CBEE-1C4C25138C35}"/>
              </a:ext>
            </a:extLst>
          </p:cNvPr>
          <p:cNvSpPr>
            <a:spLocks noGrp="1"/>
          </p:cNvSpPr>
          <p:nvPr>
            <p:ph idx="1"/>
          </p:nvPr>
        </p:nvSpPr>
        <p:spPr>
          <a:xfrm>
            <a:off x="98323" y="108155"/>
            <a:ext cx="9497961" cy="6607277"/>
          </a:xfrm>
        </p:spPr>
        <p:txBody>
          <a:bodyPr>
            <a:normAutofit lnSpcReduction="10000"/>
          </a:bodyPr>
          <a:lstStyle/>
          <a:p>
            <a:pPr marL="36900" indent="0">
              <a:buClrTx/>
              <a:buNone/>
            </a:pPr>
            <a:r>
              <a:rPr lang="en-MY" sz="1800" dirty="0">
                <a:solidFill>
                  <a:schemeClr val="bg1"/>
                </a:solidFill>
                <a:latin typeface="Calibri" panose="020F0502020204030204" pitchFamily="34" charset="0"/>
                <a:ea typeface="Calibri" panose="020F0502020204030204" pitchFamily="34" charset="0"/>
                <a:cs typeface="Calibri" panose="020F0502020204030204" pitchFamily="34" charset="0"/>
              </a:rPr>
              <a:t>SUMMARY OF THE PROJECT</a:t>
            </a:r>
          </a:p>
          <a:p>
            <a:pPr marL="36900" indent="0">
              <a:buClrTx/>
              <a:buNone/>
            </a:pPr>
            <a:r>
              <a:rPr lang="en-MY" sz="1800" dirty="0">
                <a:solidFill>
                  <a:srgbClr val="FF0000"/>
                </a:solidFill>
                <a:latin typeface="Calibri" panose="020F0502020204030204" pitchFamily="34" charset="0"/>
                <a:ea typeface="Calibri" panose="020F0502020204030204" pitchFamily="34" charset="0"/>
                <a:cs typeface="Calibri" panose="020F0502020204030204" pitchFamily="34" charset="0"/>
              </a:rPr>
              <a:t>Problem: </a:t>
            </a:r>
          </a:p>
          <a:p>
            <a:pPr marL="36900" indent="0">
              <a:buClrTx/>
              <a:buNone/>
            </a:pP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Lets say a homeowner wants to rent his property for some extra income every month. They would want to engage with real estate agents on giving them an indication on their property's worth (price/rent). </a:t>
            </a:r>
          </a:p>
          <a:p>
            <a:pPr marL="36900" indent="0">
              <a:buClrTx/>
              <a:buNone/>
            </a:pP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When giving indications, agent will simply check property website like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mudah</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propertyguru</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property and adapt the price(s) they choose to derive the indication. </a:t>
            </a:r>
          </a:p>
          <a:p>
            <a:pPr marL="36900" indent="0">
              <a:buClrTx/>
              <a:buNone/>
            </a:pP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The problem here is that : </a:t>
            </a:r>
          </a:p>
          <a:p>
            <a:pPr marL="379800" indent="-342900">
              <a:buClrTx/>
              <a:buAutoNum type="arabicPeriod"/>
            </a:pP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the value is adapted from the information shared by others.  </a:t>
            </a:r>
          </a:p>
          <a:p>
            <a:pPr marL="379800" indent="-342900">
              <a:buClrTx/>
              <a:buAutoNum type="arabicPeriod"/>
            </a:pP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the info in the ads may not be complete or simply wrong info. </a:t>
            </a:r>
          </a:p>
          <a:p>
            <a:pPr marL="379800" indent="-342900">
              <a:buClrTx/>
              <a:buAutoNum type="arabicPeriod"/>
            </a:pP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value is taken from only 2 -3 ads </a:t>
            </a:r>
            <a:endParaRPr lang="en-MY"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900" indent="0">
              <a:buClrTx/>
              <a:buNone/>
            </a:pPr>
            <a:r>
              <a:rPr lang="en-MY" sz="1800" dirty="0">
                <a:solidFill>
                  <a:srgbClr val="FF0000"/>
                </a:solidFill>
                <a:latin typeface="Calibri" panose="020F0502020204030204" pitchFamily="34" charset="0"/>
                <a:ea typeface="Calibri" panose="020F0502020204030204" pitchFamily="34" charset="0"/>
                <a:cs typeface="Calibri" panose="020F0502020204030204" pitchFamily="34" charset="0"/>
              </a:rPr>
              <a:t>To find: </a:t>
            </a:r>
          </a:p>
          <a:p>
            <a:pPr marL="36900" indent="0">
              <a:buClrTx/>
              <a:buNone/>
            </a:pPr>
            <a:r>
              <a:rPr lang="en-MY" sz="1800" dirty="0">
                <a:solidFill>
                  <a:schemeClr val="bg1"/>
                </a:solidFill>
                <a:latin typeface="Calibri" panose="020F0502020204030204" pitchFamily="34" charset="0"/>
                <a:ea typeface="Calibri" panose="020F0502020204030204" pitchFamily="34" charset="0"/>
                <a:cs typeface="Calibri" panose="020F0502020204030204" pitchFamily="34" charset="0"/>
              </a:rPr>
              <a:t>Predict a housing rental in terms of rent category.</a:t>
            </a:r>
          </a:p>
          <a:p>
            <a:pPr marL="36900" indent="0">
              <a:buClrTx/>
              <a:buNone/>
            </a:pPr>
            <a:r>
              <a:rPr lang="en-MY" sz="1800" dirty="0">
                <a:solidFill>
                  <a:schemeClr val="bg1"/>
                </a:solidFill>
                <a:latin typeface="Calibri" panose="020F0502020204030204" pitchFamily="34" charset="0"/>
                <a:ea typeface="Calibri" panose="020F0502020204030204" pitchFamily="34" charset="0"/>
                <a:cs typeface="Calibri" panose="020F0502020204030204" pitchFamily="34" charset="0"/>
              </a:rPr>
              <a:t>There will be 3 categories – Low (1.6k), Medium (1.6k-6k) and High (above 6k). </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The model will be trained based on the low, medium and high categories with other features that influence the rental price such as location, number of rooms, bathrooms, parking, size, property type, furnishing and various amenities.</a:t>
            </a:r>
            <a:endParaRPr lang="en-MY"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900" indent="0">
              <a:buClrTx/>
              <a:buNone/>
            </a:pPr>
            <a:endParaRPr lang="en-MY"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900" indent="0">
              <a:buClrTx/>
              <a:buNone/>
            </a:pPr>
            <a:endParaRPr lang="en-MY"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0629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BC893-6025-CBAF-A2A8-0F9E59C40AF7}"/>
              </a:ext>
            </a:extLst>
          </p:cNvPr>
          <p:cNvSpPr>
            <a:spLocks noGrp="1"/>
          </p:cNvSpPr>
          <p:nvPr>
            <p:ph type="title"/>
          </p:nvPr>
        </p:nvSpPr>
        <p:spPr>
          <a:xfrm>
            <a:off x="9684774" y="0"/>
            <a:ext cx="2507224" cy="6857999"/>
          </a:xfrm>
          <a:solidFill>
            <a:schemeClr val="bg1"/>
          </a:solidFill>
        </p:spPr>
        <p:txBody>
          <a:bodyPr>
            <a:normAutofit/>
          </a:bodyPr>
          <a:lstStyle/>
          <a:p>
            <a:pPr>
              <a:lnSpc>
                <a:spcPct val="107000"/>
              </a:lnSpc>
              <a:spcAft>
                <a:spcPts val="800"/>
              </a:spcAft>
            </a:pPr>
            <a:r>
              <a:rPr lang="en-MY" sz="2400" b="1" dirty="0">
                <a:effectLst/>
                <a:latin typeface="Calibri" panose="020F0502020204030204" pitchFamily="34" charset="0"/>
                <a:ea typeface="Calibri" panose="020F0502020204030204" pitchFamily="34" charset="0"/>
                <a:cs typeface="Times New Roman" panose="02020603050405020304" pitchFamily="18" charset="0"/>
              </a:rPr>
              <a:t>KL/SELANGOR RENTAL PRICE PREDICTION </a:t>
            </a:r>
            <a:endParaRPr lang="en-MY"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F7C8BC92-335F-2243-3316-EC649ADC0657}"/>
              </a:ext>
            </a:extLst>
          </p:cNvPr>
          <p:cNvPicPr>
            <a:picLocks noChangeAspect="1"/>
          </p:cNvPicPr>
          <p:nvPr/>
        </p:nvPicPr>
        <p:blipFill>
          <a:blip r:embed="rId2">
            <a:alphaModFix amt="46000"/>
          </a:blip>
          <a:stretch>
            <a:fillRect/>
          </a:stretch>
        </p:blipFill>
        <p:spPr>
          <a:xfrm>
            <a:off x="0" y="0"/>
            <a:ext cx="9684774" cy="6858000"/>
          </a:xfrm>
          <a:prstGeom prst="rect">
            <a:avLst/>
          </a:prstGeom>
          <a:noFill/>
        </p:spPr>
      </p:pic>
      <p:sp>
        <p:nvSpPr>
          <p:cNvPr id="3" name="Content Placeholder 2">
            <a:extLst>
              <a:ext uri="{FF2B5EF4-FFF2-40B4-BE49-F238E27FC236}">
                <a16:creationId xmlns:a16="http://schemas.microsoft.com/office/drawing/2014/main" id="{686A1854-88DC-F812-CBEE-1C4C25138C35}"/>
              </a:ext>
            </a:extLst>
          </p:cNvPr>
          <p:cNvSpPr>
            <a:spLocks noGrp="1"/>
          </p:cNvSpPr>
          <p:nvPr>
            <p:ph idx="1"/>
          </p:nvPr>
        </p:nvSpPr>
        <p:spPr>
          <a:xfrm>
            <a:off x="98323" y="108155"/>
            <a:ext cx="5260257" cy="6607277"/>
          </a:xfrm>
        </p:spPr>
        <p:txBody>
          <a:bodyPr>
            <a:normAutofit/>
          </a:bodyPr>
          <a:lstStyle/>
          <a:p>
            <a:pPr marL="36900" indent="0">
              <a:buClrTx/>
              <a:buNone/>
            </a:pPr>
            <a:r>
              <a:rPr lang="en-MY" sz="1600" dirty="0">
                <a:solidFill>
                  <a:schemeClr val="bg1"/>
                </a:solidFill>
                <a:latin typeface="Calibri" panose="020F0502020204030204" pitchFamily="34" charset="0"/>
                <a:ea typeface="Calibri" panose="020F0502020204030204" pitchFamily="34" charset="0"/>
                <a:cs typeface="Calibri" panose="020F0502020204030204" pitchFamily="34" charset="0"/>
              </a:rPr>
              <a:t>SUMMARY OF THE PROJECT</a:t>
            </a:r>
          </a:p>
          <a:p>
            <a:pPr marL="36900" indent="0">
              <a:buClrTx/>
              <a:buNone/>
            </a:pPr>
            <a:r>
              <a:rPr lang="en-MY" sz="16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Models used: </a:t>
            </a:r>
            <a:r>
              <a:rPr lang="en-MY" sz="16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Logistic Regression Decision Trees, Random Forest and Gradient Boosting</a:t>
            </a:r>
          </a:p>
          <a:p>
            <a:pPr marL="36900" indent="0">
              <a:buClrTx/>
              <a:buNone/>
            </a:pPr>
            <a:r>
              <a:rPr lang="en-MY" sz="16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Result: </a:t>
            </a:r>
            <a:r>
              <a:rPr lang="en-US" sz="16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From the accuracy, the model managed to predict the categories. But with limited reliability on the high category due to an imbalanced</a:t>
            </a:r>
            <a:r>
              <a:rPr lang="en-US" sz="16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16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dataset. This can be improved by exploring ways to “rebalance” the data.</a:t>
            </a:r>
          </a:p>
          <a:p>
            <a:pPr marL="342900" lvl="0" indent="-342900">
              <a:lnSpc>
                <a:spcPct val="107000"/>
              </a:lnSpc>
              <a:spcAft>
                <a:spcPts val="800"/>
              </a:spcAft>
              <a:buFont typeface="+mj-lt"/>
              <a:buAutoNum type="arabicPeriod"/>
              <a:tabLst>
                <a:tab pos="457200" algn="l"/>
              </a:tabLst>
            </a:pPr>
            <a:r>
              <a:rPr lang="en-MY" sz="16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Train and Test Scores: GBR 4 has the highest test score (0.8655) and train score (0.9960).</a:t>
            </a:r>
          </a:p>
          <a:p>
            <a:pPr marL="342900" lvl="0" indent="-342900">
              <a:lnSpc>
                <a:spcPct val="107000"/>
              </a:lnSpc>
              <a:spcAft>
                <a:spcPts val="800"/>
              </a:spcAft>
              <a:buFont typeface="+mj-lt"/>
              <a:buAutoNum type="arabicPeriod"/>
              <a:tabLst>
                <a:tab pos="457200" algn="l"/>
              </a:tabLst>
            </a:pPr>
            <a:r>
              <a:rPr lang="en-MY" sz="16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Cross-validation Score: GBR 4 also has the highest cross-validation score (0.9833), indicating good generalization.</a:t>
            </a:r>
          </a:p>
          <a:p>
            <a:pPr marL="342900" lvl="0" indent="-342900">
              <a:lnSpc>
                <a:spcPct val="107000"/>
              </a:lnSpc>
              <a:spcAft>
                <a:spcPts val="800"/>
              </a:spcAft>
              <a:buFont typeface="+mj-lt"/>
              <a:buAutoNum type="arabicPeriod"/>
              <a:tabLst>
                <a:tab pos="457200" algn="l"/>
              </a:tabLst>
            </a:pPr>
            <a:r>
              <a:rPr lang="en-MY" sz="16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MCC (Matthews Correlation Coefficient) - Test: GBR 4 has the highest MCC (0.7107), indicating a better balance between precision and recall for different classes.</a:t>
            </a:r>
          </a:p>
          <a:p>
            <a:pPr marL="342900" lvl="0" indent="-342900">
              <a:lnSpc>
                <a:spcPct val="107000"/>
              </a:lnSpc>
              <a:spcAft>
                <a:spcPts val="800"/>
              </a:spcAft>
              <a:buFont typeface="+mj-lt"/>
              <a:buAutoNum type="arabicPeriod"/>
              <a:tabLst>
                <a:tab pos="457200" algn="l"/>
              </a:tabLst>
            </a:pPr>
            <a:r>
              <a:rPr lang="en-MY" sz="16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ROC AUC Score: GBR 4 has the highest ROC AUC score (0.9535), indicating better overall performance across all thresholds.</a:t>
            </a:r>
          </a:p>
          <a:p>
            <a:pPr marL="342900" lvl="0" indent="-342900">
              <a:lnSpc>
                <a:spcPct val="107000"/>
              </a:lnSpc>
              <a:spcAft>
                <a:spcPts val="800"/>
              </a:spcAft>
              <a:buFont typeface="+mj-lt"/>
              <a:buAutoNum type="arabicPeriod"/>
              <a:tabLst>
                <a:tab pos="457200" algn="l"/>
              </a:tabLst>
            </a:pPr>
            <a:r>
              <a:rPr lang="en-MY" sz="16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F1 Scores: GBR 4 has the highest F1 Score on both the train (0.9960) and test (0.8661) sets.</a:t>
            </a:r>
          </a:p>
          <a:p>
            <a:pPr marL="36900" indent="0">
              <a:buClrTx/>
              <a:buNone/>
            </a:pPr>
            <a:endParaRPr lang="en-MY"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900" indent="0">
              <a:buClrTx/>
              <a:buNone/>
            </a:pPr>
            <a:endParaRPr lang="en-MY"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900" indent="0">
              <a:buClrTx/>
              <a:buNone/>
            </a:pPr>
            <a:endParaRPr lang="en-MY"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C96FA5F3-31C9-E52C-E23E-85FBA170E37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4" t="68999" r="50689"/>
          <a:stretch/>
        </p:blipFill>
        <p:spPr bwMode="auto">
          <a:xfrm>
            <a:off x="5687298" y="1320410"/>
            <a:ext cx="3668758" cy="418276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49536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BC893-6025-CBAF-A2A8-0F9E59C40AF7}"/>
              </a:ext>
            </a:extLst>
          </p:cNvPr>
          <p:cNvSpPr>
            <a:spLocks noGrp="1"/>
          </p:cNvSpPr>
          <p:nvPr>
            <p:ph type="title"/>
          </p:nvPr>
        </p:nvSpPr>
        <p:spPr>
          <a:xfrm>
            <a:off x="9842090" y="0"/>
            <a:ext cx="2349910" cy="6857999"/>
          </a:xfrm>
          <a:solidFill>
            <a:schemeClr val="bg1"/>
          </a:solidFill>
        </p:spPr>
        <p:txBody>
          <a:bodyPr>
            <a:normAutofit/>
          </a:bodyPr>
          <a:lstStyle/>
          <a:p>
            <a:pPr>
              <a:lnSpc>
                <a:spcPct val="107000"/>
              </a:lnSpc>
              <a:spcAft>
                <a:spcPts val="800"/>
              </a:spcAft>
            </a:pPr>
            <a:r>
              <a:rPr lang="en-MY" sz="2400" b="1" dirty="0">
                <a:effectLst/>
                <a:latin typeface="Calibri" panose="020F0502020204030204" pitchFamily="34" charset="0"/>
                <a:ea typeface="Calibri" panose="020F0502020204030204" pitchFamily="34" charset="0"/>
                <a:cs typeface="Times New Roman" panose="02020603050405020304" pitchFamily="18" charset="0"/>
              </a:rPr>
              <a:t>KL/SELANGOR RENTAL PRICE PREDICTION </a:t>
            </a:r>
            <a:endParaRPr lang="en-MY"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F7C8BC92-335F-2243-3316-EC649ADC0657}"/>
              </a:ext>
            </a:extLst>
          </p:cNvPr>
          <p:cNvPicPr>
            <a:picLocks noChangeAspect="1"/>
          </p:cNvPicPr>
          <p:nvPr/>
        </p:nvPicPr>
        <p:blipFill>
          <a:blip r:embed="rId2">
            <a:alphaModFix amt="46000"/>
          </a:blip>
          <a:stretch>
            <a:fillRect/>
          </a:stretch>
        </p:blipFill>
        <p:spPr>
          <a:xfrm>
            <a:off x="0" y="0"/>
            <a:ext cx="9842090" cy="6858000"/>
          </a:xfrm>
          <a:prstGeom prst="rect">
            <a:avLst/>
          </a:prstGeom>
          <a:noFill/>
        </p:spPr>
      </p:pic>
      <p:sp>
        <p:nvSpPr>
          <p:cNvPr id="3" name="Content Placeholder 2">
            <a:extLst>
              <a:ext uri="{FF2B5EF4-FFF2-40B4-BE49-F238E27FC236}">
                <a16:creationId xmlns:a16="http://schemas.microsoft.com/office/drawing/2014/main" id="{686A1854-88DC-F812-CBEE-1C4C25138C35}"/>
              </a:ext>
            </a:extLst>
          </p:cNvPr>
          <p:cNvSpPr>
            <a:spLocks noGrp="1"/>
          </p:cNvSpPr>
          <p:nvPr>
            <p:ph idx="1"/>
          </p:nvPr>
        </p:nvSpPr>
        <p:spPr>
          <a:xfrm>
            <a:off x="98323" y="108155"/>
            <a:ext cx="9576619" cy="6607277"/>
          </a:xfrm>
        </p:spPr>
        <p:txBody>
          <a:bodyPr>
            <a:normAutofit lnSpcReduction="10000"/>
          </a:bodyPr>
          <a:lstStyle/>
          <a:p>
            <a:pPr marL="36900" indent="0">
              <a:buClrTx/>
              <a:buNone/>
            </a:pPr>
            <a:r>
              <a:rPr lang="en-MY" sz="1600" dirty="0">
                <a:solidFill>
                  <a:schemeClr val="bg1"/>
                </a:solidFill>
                <a:latin typeface="Calibri" panose="020F0502020204030204" pitchFamily="34" charset="0"/>
                <a:ea typeface="Calibri" panose="020F0502020204030204" pitchFamily="34" charset="0"/>
                <a:cs typeface="Calibri" panose="020F0502020204030204" pitchFamily="34" charset="0"/>
              </a:rPr>
              <a:t>SUMMARY OF THE PROJECT</a:t>
            </a:r>
          </a:p>
          <a:p>
            <a:pPr marL="36900" indent="0">
              <a:buClrTx/>
              <a:buNone/>
            </a:pPr>
            <a:r>
              <a:rPr lang="en-MY" sz="1600" dirty="0">
                <a:solidFill>
                  <a:srgbClr val="FF0000"/>
                </a:solidFill>
                <a:latin typeface="Calibri" panose="020F0502020204030204" pitchFamily="34" charset="0"/>
                <a:ea typeface="Calibri" panose="020F0502020204030204" pitchFamily="34" charset="0"/>
                <a:cs typeface="Calibri" panose="020F0502020204030204" pitchFamily="34" charset="0"/>
              </a:rPr>
              <a:t>Finding and risk/limitation: </a:t>
            </a:r>
          </a:p>
          <a:p>
            <a:pPr marL="36900" indent="0">
              <a:buClrTx/>
              <a:buNone/>
            </a:pPr>
            <a:r>
              <a:rPr lang="en-MY" sz="1600" dirty="0">
                <a:solidFill>
                  <a:schemeClr val="bg1"/>
                </a:solidFill>
                <a:latin typeface="Calibri" panose="020F0502020204030204" pitchFamily="34" charset="0"/>
                <a:ea typeface="Calibri" panose="020F0502020204030204" pitchFamily="34" charset="0"/>
                <a:cs typeface="Calibri" panose="020F0502020204030204" pitchFamily="34" charset="0"/>
              </a:rPr>
              <a:t>An imbalanced dataset can affect the model in terms of bias towards the majority category. </a:t>
            </a:r>
          </a:p>
          <a:p>
            <a:pPr marL="36900" indent="0">
              <a:buClrTx/>
              <a:buNone/>
            </a:pP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Due to the bias, if the model is deployed in a market with a higher proportion of "high" rentals, its predictions might be unreliable.</a:t>
            </a:r>
          </a:p>
          <a:p>
            <a:pPr marL="36900" indent="0">
              <a:buClrTx/>
              <a:buNone/>
            </a:pP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Rental Market Representation: The data is assumed to be representative of the actual rental market distribution. If the data comes from a specific source or region with a unique rental landscape, it might not generalize well to other markets</a:t>
            </a:r>
          </a:p>
          <a:p>
            <a:pPr marL="36900" indent="0">
              <a:buClrTx/>
              <a:buNone/>
            </a:pP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The real estate market varies from one area to another area. This model is adapted from around KL/Selangor areas (not a full state coverage). </a:t>
            </a:r>
          </a:p>
          <a:p>
            <a:pPr marL="36900" indent="0">
              <a:buClrTx/>
              <a:buNone/>
            </a:pPr>
            <a:r>
              <a:rPr lang="en-MY" sz="1600" dirty="0">
                <a:solidFill>
                  <a:srgbClr val="FF0000"/>
                </a:solidFill>
                <a:latin typeface="Calibri" panose="020F0502020204030204" pitchFamily="34" charset="0"/>
                <a:ea typeface="Calibri" panose="020F0502020204030204" pitchFamily="34" charset="0"/>
                <a:cs typeface="Calibri" panose="020F0502020204030204" pitchFamily="34" charset="0"/>
              </a:rPr>
              <a:t>Deployment:</a:t>
            </a:r>
          </a:p>
          <a:p>
            <a:pPr marL="36900" indent="0">
              <a:buClrTx/>
              <a:buNone/>
            </a:pP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Deploy it as an app using nginx and </a:t>
            </a:r>
            <a:r>
              <a:rPr lang="en-US" sz="1600" dirty="0" err="1">
                <a:solidFill>
                  <a:schemeClr val="bg1"/>
                </a:solidFill>
                <a:latin typeface="Calibri" panose="020F0502020204030204" pitchFamily="34" charset="0"/>
                <a:ea typeface="Calibri" panose="020F0502020204030204" pitchFamily="34" charset="0"/>
                <a:cs typeface="Calibri" panose="020F0502020204030204" pitchFamily="34" charset="0"/>
              </a:rPr>
              <a:t>gunicorn</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 and then linked it to a domain using </a:t>
            </a:r>
            <a:r>
              <a:rPr lang="en-US" sz="1600" dirty="0" err="1">
                <a:solidFill>
                  <a:schemeClr val="bg1"/>
                </a:solidFill>
                <a:latin typeface="Calibri" panose="020F0502020204030204" pitchFamily="34" charset="0"/>
                <a:ea typeface="Calibri" panose="020F0502020204030204" pitchFamily="34" charset="0"/>
                <a:cs typeface="Calibri" panose="020F0502020204030204" pitchFamily="34" charset="0"/>
              </a:rPr>
              <a:t>namecheap</a:t>
            </a:r>
            <a:endPar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900" indent="0">
              <a:buClrTx/>
              <a:buNone/>
            </a:pPr>
            <a:r>
              <a:rPr lang="en-US" sz="1600" dirty="0">
                <a:solidFill>
                  <a:srgbClr val="FF0000"/>
                </a:solidFill>
                <a:latin typeface="Calibri" panose="020F0502020204030204" pitchFamily="34" charset="0"/>
                <a:ea typeface="Calibri" panose="020F0502020204030204" pitchFamily="34" charset="0"/>
                <a:cs typeface="Calibri" panose="020F0502020204030204" pitchFamily="34" charset="0"/>
              </a:rPr>
              <a:t>Usage: </a:t>
            </a:r>
          </a:p>
          <a:p>
            <a:pPr marL="36900" indent="0">
              <a:buClrTx/>
              <a:buNone/>
            </a:pP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Fill in info such as location, property type, number of rooms, bathroom, parking, furnishing and available amenities within the property and generate results. </a:t>
            </a:r>
          </a:p>
          <a:p>
            <a:pPr marL="36900" indent="0">
              <a:buClrTx/>
              <a:buNone/>
            </a:pPr>
            <a:r>
              <a:rPr lang="en-US" sz="1600" dirty="0">
                <a:solidFill>
                  <a:srgbClr val="FF0000"/>
                </a:solidFill>
                <a:latin typeface="Calibri" panose="020F0502020204030204" pitchFamily="34" charset="0"/>
                <a:ea typeface="Calibri" panose="020F0502020204030204" pitchFamily="34" charset="0"/>
                <a:cs typeface="Calibri" panose="020F0502020204030204" pitchFamily="34" charset="0"/>
              </a:rPr>
              <a:t>Benefit:</a:t>
            </a:r>
          </a:p>
          <a:p>
            <a:pPr marL="36900" indent="0">
              <a:buClrTx/>
              <a:buNone/>
            </a:pP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Due to the hectic nature of working, this will benefit the agents/valuers in simplifying the indication works. It assists real estate agents, valuers give an indication to their customers. OR homeowners to check the possibility of their property’s rental rates (range).</a:t>
            </a:r>
          </a:p>
          <a:p>
            <a:pPr marL="36900" indent="0">
              <a:buClrTx/>
              <a:buNone/>
            </a:pP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Hassle-free and time saving.</a:t>
            </a:r>
          </a:p>
          <a:p>
            <a:pPr marL="36900" indent="0">
              <a:buClrTx/>
              <a:buNone/>
            </a:pPr>
            <a:endParaRPr lang="en-MY"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1204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85000"/>
          </a:schemeClr>
        </a:soli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CB64EF11-1CF4-D7FF-0F9B-62202FA3D6C8}"/>
              </a:ext>
            </a:extLst>
          </p:cNvPr>
          <p:cNvSpPr/>
          <p:nvPr/>
        </p:nvSpPr>
        <p:spPr>
          <a:xfrm>
            <a:off x="7097306" y="1406102"/>
            <a:ext cx="4100417" cy="4031414"/>
          </a:xfrm>
          <a:prstGeom prst="roundRect">
            <a:avLst>
              <a:gd name="adj" fmla="val 4256"/>
            </a:avLst>
          </a:prstGeom>
          <a:blipFill>
            <a:blip r:embed="rId2"/>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 name="Title 1">
            <a:extLst>
              <a:ext uri="{FF2B5EF4-FFF2-40B4-BE49-F238E27FC236}">
                <a16:creationId xmlns:a16="http://schemas.microsoft.com/office/drawing/2014/main" id="{680950FA-9FC9-4855-238B-74B497E7FC8C}"/>
              </a:ext>
            </a:extLst>
          </p:cNvPr>
          <p:cNvSpPr>
            <a:spLocks noGrp="1"/>
          </p:cNvSpPr>
          <p:nvPr>
            <p:ph type="title"/>
          </p:nvPr>
        </p:nvSpPr>
        <p:spPr>
          <a:xfrm>
            <a:off x="7480226" y="2625214"/>
            <a:ext cx="3334575" cy="1257300"/>
          </a:xfrm>
        </p:spPr>
        <p:txBody>
          <a:bodyPr>
            <a:noAutofit/>
          </a:bodyPr>
          <a:lstStyle/>
          <a:p>
            <a:r>
              <a:rPr lang="en-MY" sz="4400" dirty="0">
                <a:solidFill>
                  <a:schemeClr val="bg1"/>
                </a:solidFill>
              </a:rPr>
              <a:t>THANK </a:t>
            </a:r>
            <a:br>
              <a:rPr lang="en-MY" sz="4400" dirty="0">
                <a:solidFill>
                  <a:schemeClr val="bg1"/>
                </a:solidFill>
              </a:rPr>
            </a:br>
            <a:r>
              <a:rPr lang="en-MY" sz="4400" dirty="0">
                <a:solidFill>
                  <a:schemeClr val="bg1"/>
                </a:solidFill>
              </a:rPr>
              <a:t>YOU</a:t>
            </a:r>
          </a:p>
        </p:txBody>
      </p:sp>
    </p:spTree>
    <p:extLst>
      <p:ext uri="{BB962C8B-B14F-4D97-AF65-F5344CB8AC3E}">
        <p14:creationId xmlns:p14="http://schemas.microsoft.com/office/powerpoint/2010/main" val="21029407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{AB24F402-6B36-4DB6-80D9-88EE1E524653}tf55705232_win32</Template>
  <TotalTime>13083</TotalTime>
  <Words>632</Words>
  <Application>Microsoft Office PowerPoint</Application>
  <PresentationFormat>Widescreen</PresentationFormat>
  <Paragraphs>39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Goudy Old Style</vt:lpstr>
      <vt:lpstr>Wingdings 2</vt:lpstr>
      <vt:lpstr>SlateVTI</vt:lpstr>
      <vt:lpstr>CAPSTONE PROJECT  KL/SELANGORRENTAL PRICE PREDICTION</vt:lpstr>
      <vt:lpstr>KL/SELANGOR RENTAL PRICE PREDICTION </vt:lpstr>
      <vt:lpstr>KL/SELANGOR RENTAL PRICE PREDICTION </vt:lpstr>
      <vt:lpstr>KL/SELANGOR RENTAL PRICE PREDICTION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DATA SCIENCE ANALYTICS</dc:title>
  <dc:creator>Acer</dc:creator>
  <cp:lastModifiedBy>Acer</cp:lastModifiedBy>
  <cp:revision>36</cp:revision>
  <dcterms:created xsi:type="dcterms:W3CDTF">2024-05-23T01:05:41Z</dcterms:created>
  <dcterms:modified xsi:type="dcterms:W3CDTF">2024-06-28T08:17:07Z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