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0" r:id="rId3"/>
    <p:sldId id="272" r:id="rId4"/>
    <p:sldId id="274" r:id="rId5"/>
    <p:sldId id="296" r:id="rId6"/>
    <p:sldId id="268" r:id="rId7"/>
    <p:sldId id="269" r:id="rId8"/>
    <p:sldId id="273" r:id="rId9"/>
    <p:sldId id="271" r:id="rId10"/>
    <p:sldId id="259" r:id="rId11"/>
    <p:sldId id="258" r:id="rId12"/>
    <p:sldId id="260" r:id="rId13"/>
    <p:sldId id="261" r:id="rId14"/>
    <p:sldId id="262" r:id="rId15"/>
    <p:sldId id="263" r:id="rId16"/>
    <p:sldId id="264" r:id="rId17"/>
    <p:sldId id="265" r:id="rId18"/>
    <p:sldId id="277" r:id="rId19"/>
    <p:sldId id="276" r:id="rId20"/>
    <p:sldId id="278" r:id="rId21"/>
    <p:sldId id="279" r:id="rId22"/>
    <p:sldId id="300" r:id="rId23"/>
    <p:sldId id="301" r:id="rId24"/>
    <p:sldId id="303" r:id="rId25"/>
    <p:sldId id="302" r:id="rId26"/>
    <p:sldId id="280" r:id="rId27"/>
    <p:sldId id="295" r:id="rId28"/>
    <p:sldId id="281" r:id="rId29"/>
    <p:sldId id="282" r:id="rId30"/>
    <p:sldId id="288" r:id="rId31"/>
    <p:sldId id="289" r:id="rId32"/>
    <p:sldId id="290" r:id="rId33"/>
    <p:sldId id="292" r:id="rId34"/>
    <p:sldId id="293" r:id="rId35"/>
    <p:sldId id="294" r:id="rId36"/>
    <p:sldId id="284" r:id="rId37"/>
    <p:sldId id="283" r:id="rId38"/>
    <p:sldId id="285" r:id="rId39"/>
    <p:sldId id="287" r:id="rId40"/>
    <p:sldId id="286" r:id="rId41"/>
    <p:sldId id="308" r:id="rId42"/>
    <p:sldId id="304" r:id="rId43"/>
    <p:sldId id="305" r:id="rId44"/>
    <p:sldId id="306" r:id="rId45"/>
    <p:sldId id="30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40207-CFC1-4F00-8CC3-AD911A4849F6}"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B2F94-766B-4F26-85C3-80C0AF738154}" type="slidenum">
              <a:rPr lang="zh-CN" altLang="en-US" smtClean="0"/>
              <a:t>‹#›</a:t>
            </a:fld>
            <a:endParaRPr lang="zh-CN" altLang="en-US"/>
          </a:p>
        </p:txBody>
      </p:sp>
    </p:spTree>
    <p:extLst>
      <p:ext uri="{BB962C8B-B14F-4D97-AF65-F5344CB8AC3E}">
        <p14:creationId xmlns:p14="http://schemas.microsoft.com/office/powerpoint/2010/main" val="149779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a:t>
            </a:fld>
            <a:endParaRPr lang="zh-CN" altLang="en-US"/>
          </a:p>
        </p:txBody>
      </p:sp>
    </p:spTree>
    <p:extLst>
      <p:ext uri="{BB962C8B-B14F-4D97-AF65-F5344CB8AC3E}">
        <p14:creationId xmlns:p14="http://schemas.microsoft.com/office/powerpoint/2010/main" val="260391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每个数据的作用，每个数据的值是如何确定的</a:t>
            </a:r>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15</a:t>
            </a:fld>
            <a:endParaRPr lang="zh-CN" altLang="en-US"/>
          </a:p>
        </p:txBody>
      </p:sp>
    </p:spTree>
    <p:extLst>
      <p:ext uri="{BB962C8B-B14F-4D97-AF65-F5344CB8AC3E}">
        <p14:creationId xmlns:p14="http://schemas.microsoft.com/office/powerpoint/2010/main" val="401560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16</a:t>
            </a:fld>
            <a:endParaRPr lang="zh-CN" altLang="en-US"/>
          </a:p>
        </p:txBody>
      </p:sp>
    </p:spTree>
    <p:extLst>
      <p:ext uri="{BB962C8B-B14F-4D97-AF65-F5344CB8AC3E}">
        <p14:creationId xmlns:p14="http://schemas.microsoft.com/office/powerpoint/2010/main" val="110661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17</a:t>
            </a:fld>
            <a:endParaRPr lang="zh-CN" altLang="en-US"/>
          </a:p>
        </p:txBody>
      </p:sp>
    </p:spTree>
    <p:extLst>
      <p:ext uri="{BB962C8B-B14F-4D97-AF65-F5344CB8AC3E}">
        <p14:creationId xmlns:p14="http://schemas.microsoft.com/office/powerpoint/2010/main" val="1081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18</a:t>
            </a:fld>
            <a:endParaRPr lang="zh-CN" altLang="en-US"/>
          </a:p>
        </p:txBody>
      </p:sp>
    </p:spTree>
    <p:extLst>
      <p:ext uri="{BB962C8B-B14F-4D97-AF65-F5344CB8AC3E}">
        <p14:creationId xmlns:p14="http://schemas.microsoft.com/office/powerpoint/2010/main" val="1392934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19</a:t>
            </a:fld>
            <a:endParaRPr lang="zh-CN" altLang="en-US"/>
          </a:p>
        </p:txBody>
      </p:sp>
    </p:spTree>
    <p:extLst>
      <p:ext uri="{BB962C8B-B14F-4D97-AF65-F5344CB8AC3E}">
        <p14:creationId xmlns:p14="http://schemas.microsoft.com/office/powerpoint/2010/main" val="112867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20</a:t>
            </a:fld>
            <a:endParaRPr lang="zh-CN" altLang="en-US"/>
          </a:p>
        </p:txBody>
      </p:sp>
    </p:spTree>
    <p:extLst>
      <p:ext uri="{BB962C8B-B14F-4D97-AF65-F5344CB8AC3E}">
        <p14:creationId xmlns:p14="http://schemas.microsoft.com/office/powerpoint/2010/main" val="10857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21</a:t>
            </a:fld>
            <a:endParaRPr lang="zh-CN" altLang="en-US"/>
          </a:p>
        </p:txBody>
      </p:sp>
    </p:spTree>
    <p:extLst>
      <p:ext uri="{BB962C8B-B14F-4D97-AF65-F5344CB8AC3E}">
        <p14:creationId xmlns:p14="http://schemas.microsoft.com/office/powerpoint/2010/main" val="3202979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22</a:t>
            </a:fld>
            <a:endParaRPr lang="zh-CN" altLang="en-US"/>
          </a:p>
        </p:txBody>
      </p:sp>
    </p:spTree>
    <p:extLst>
      <p:ext uri="{BB962C8B-B14F-4D97-AF65-F5344CB8AC3E}">
        <p14:creationId xmlns:p14="http://schemas.microsoft.com/office/powerpoint/2010/main" val="2763612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23</a:t>
            </a:fld>
            <a:endParaRPr lang="zh-CN" altLang="en-US"/>
          </a:p>
        </p:txBody>
      </p:sp>
    </p:spTree>
    <p:extLst>
      <p:ext uri="{BB962C8B-B14F-4D97-AF65-F5344CB8AC3E}">
        <p14:creationId xmlns:p14="http://schemas.microsoft.com/office/powerpoint/2010/main" val="4119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24</a:t>
            </a:fld>
            <a:endParaRPr lang="zh-CN" altLang="en-US"/>
          </a:p>
        </p:txBody>
      </p:sp>
    </p:spTree>
    <p:extLst>
      <p:ext uri="{BB962C8B-B14F-4D97-AF65-F5344CB8AC3E}">
        <p14:creationId xmlns:p14="http://schemas.microsoft.com/office/powerpoint/2010/main" val="375678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a:t>
            </a:fld>
            <a:endParaRPr lang="zh-CN" altLang="en-US"/>
          </a:p>
        </p:txBody>
      </p:sp>
    </p:spTree>
    <p:extLst>
      <p:ext uri="{BB962C8B-B14F-4D97-AF65-F5344CB8AC3E}">
        <p14:creationId xmlns:p14="http://schemas.microsoft.com/office/powerpoint/2010/main" val="1961526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25</a:t>
            </a:fld>
            <a:endParaRPr lang="zh-CN" altLang="en-US"/>
          </a:p>
        </p:txBody>
      </p:sp>
    </p:spTree>
    <p:extLst>
      <p:ext uri="{BB962C8B-B14F-4D97-AF65-F5344CB8AC3E}">
        <p14:creationId xmlns:p14="http://schemas.microsoft.com/office/powerpoint/2010/main" val="3687301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26</a:t>
            </a:fld>
            <a:endParaRPr lang="zh-CN" altLang="en-US"/>
          </a:p>
        </p:txBody>
      </p:sp>
    </p:spTree>
    <p:extLst>
      <p:ext uri="{BB962C8B-B14F-4D97-AF65-F5344CB8AC3E}">
        <p14:creationId xmlns:p14="http://schemas.microsoft.com/office/powerpoint/2010/main" val="3927835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27</a:t>
            </a:fld>
            <a:endParaRPr lang="zh-CN" altLang="en-US"/>
          </a:p>
        </p:txBody>
      </p:sp>
    </p:spTree>
    <p:extLst>
      <p:ext uri="{BB962C8B-B14F-4D97-AF65-F5344CB8AC3E}">
        <p14:creationId xmlns:p14="http://schemas.microsoft.com/office/powerpoint/2010/main" val="27524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是外部不可见的</a:t>
            </a:r>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28</a:t>
            </a:fld>
            <a:endParaRPr lang="zh-CN" altLang="en-US"/>
          </a:p>
        </p:txBody>
      </p:sp>
    </p:spTree>
    <p:extLst>
      <p:ext uri="{BB962C8B-B14F-4D97-AF65-F5344CB8AC3E}">
        <p14:creationId xmlns:p14="http://schemas.microsoft.com/office/powerpoint/2010/main" val="2746717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smtClean="0"/>
              <a:t>是外部不可见的</a:t>
            </a:r>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29</a:t>
            </a:fld>
            <a:endParaRPr lang="zh-CN" altLang="en-US"/>
          </a:p>
        </p:txBody>
      </p:sp>
    </p:spTree>
    <p:extLst>
      <p:ext uri="{BB962C8B-B14F-4D97-AF65-F5344CB8AC3E}">
        <p14:creationId xmlns:p14="http://schemas.microsoft.com/office/powerpoint/2010/main" val="2006941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30</a:t>
            </a:fld>
            <a:endParaRPr lang="zh-CN" altLang="en-US"/>
          </a:p>
        </p:txBody>
      </p:sp>
    </p:spTree>
    <p:extLst>
      <p:ext uri="{BB962C8B-B14F-4D97-AF65-F5344CB8AC3E}">
        <p14:creationId xmlns:p14="http://schemas.microsoft.com/office/powerpoint/2010/main" val="252589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31</a:t>
            </a:fld>
            <a:endParaRPr lang="zh-CN" altLang="en-US"/>
          </a:p>
        </p:txBody>
      </p:sp>
    </p:spTree>
    <p:extLst>
      <p:ext uri="{BB962C8B-B14F-4D97-AF65-F5344CB8AC3E}">
        <p14:creationId xmlns:p14="http://schemas.microsoft.com/office/powerpoint/2010/main" val="782897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32</a:t>
            </a:fld>
            <a:endParaRPr lang="zh-CN" altLang="en-US"/>
          </a:p>
        </p:txBody>
      </p:sp>
    </p:spTree>
    <p:extLst>
      <p:ext uri="{BB962C8B-B14F-4D97-AF65-F5344CB8AC3E}">
        <p14:creationId xmlns:p14="http://schemas.microsoft.com/office/powerpoint/2010/main" val="945597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33</a:t>
            </a:fld>
            <a:endParaRPr lang="zh-CN" altLang="en-US"/>
          </a:p>
        </p:txBody>
      </p:sp>
    </p:spTree>
    <p:extLst>
      <p:ext uri="{BB962C8B-B14F-4D97-AF65-F5344CB8AC3E}">
        <p14:creationId xmlns:p14="http://schemas.microsoft.com/office/powerpoint/2010/main" val="407856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34</a:t>
            </a:fld>
            <a:endParaRPr lang="zh-CN" altLang="en-US"/>
          </a:p>
        </p:txBody>
      </p:sp>
    </p:spTree>
    <p:extLst>
      <p:ext uri="{BB962C8B-B14F-4D97-AF65-F5344CB8AC3E}">
        <p14:creationId xmlns:p14="http://schemas.microsoft.com/office/powerpoint/2010/main" val="411253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5</a:t>
            </a:fld>
            <a:endParaRPr lang="zh-CN" altLang="en-US"/>
          </a:p>
        </p:txBody>
      </p:sp>
    </p:spTree>
    <p:extLst>
      <p:ext uri="{BB962C8B-B14F-4D97-AF65-F5344CB8AC3E}">
        <p14:creationId xmlns:p14="http://schemas.microsoft.com/office/powerpoint/2010/main" val="1631838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35</a:t>
            </a:fld>
            <a:endParaRPr lang="zh-CN" altLang="en-US"/>
          </a:p>
        </p:txBody>
      </p:sp>
    </p:spTree>
    <p:extLst>
      <p:ext uri="{BB962C8B-B14F-4D97-AF65-F5344CB8AC3E}">
        <p14:creationId xmlns:p14="http://schemas.microsoft.com/office/powerpoint/2010/main" val="285053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36</a:t>
            </a:fld>
            <a:endParaRPr lang="zh-CN" altLang="en-US"/>
          </a:p>
        </p:txBody>
      </p:sp>
    </p:spTree>
    <p:extLst>
      <p:ext uri="{BB962C8B-B14F-4D97-AF65-F5344CB8AC3E}">
        <p14:creationId xmlns:p14="http://schemas.microsoft.com/office/powerpoint/2010/main" val="3504375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37</a:t>
            </a:fld>
            <a:endParaRPr lang="zh-CN" altLang="en-US"/>
          </a:p>
        </p:txBody>
      </p:sp>
    </p:spTree>
    <p:extLst>
      <p:ext uri="{BB962C8B-B14F-4D97-AF65-F5344CB8AC3E}">
        <p14:creationId xmlns:p14="http://schemas.microsoft.com/office/powerpoint/2010/main" val="3271629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38</a:t>
            </a:fld>
            <a:endParaRPr lang="zh-CN" altLang="en-US"/>
          </a:p>
        </p:txBody>
      </p:sp>
    </p:spTree>
    <p:extLst>
      <p:ext uri="{BB962C8B-B14F-4D97-AF65-F5344CB8AC3E}">
        <p14:creationId xmlns:p14="http://schemas.microsoft.com/office/powerpoint/2010/main" val="2988736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39</a:t>
            </a:fld>
            <a:endParaRPr lang="zh-CN" altLang="en-US"/>
          </a:p>
        </p:txBody>
      </p:sp>
    </p:spTree>
    <p:extLst>
      <p:ext uri="{BB962C8B-B14F-4D97-AF65-F5344CB8AC3E}">
        <p14:creationId xmlns:p14="http://schemas.microsoft.com/office/powerpoint/2010/main" val="2798360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40</a:t>
            </a:fld>
            <a:endParaRPr lang="zh-CN" altLang="en-US"/>
          </a:p>
        </p:txBody>
      </p:sp>
    </p:spTree>
    <p:extLst>
      <p:ext uri="{BB962C8B-B14F-4D97-AF65-F5344CB8AC3E}">
        <p14:creationId xmlns:p14="http://schemas.microsoft.com/office/powerpoint/2010/main" val="2098498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41</a:t>
            </a:fld>
            <a:endParaRPr lang="zh-CN" altLang="en-US"/>
          </a:p>
        </p:txBody>
      </p:sp>
    </p:spTree>
    <p:extLst>
      <p:ext uri="{BB962C8B-B14F-4D97-AF65-F5344CB8AC3E}">
        <p14:creationId xmlns:p14="http://schemas.microsoft.com/office/powerpoint/2010/main" val="572070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42</a:t>
            </a:fld>
            <a:endParaRPr lang="zh-CN" altLang="en-US"/>
          </a:p>
        </p:txBody>
      </p:sp>
    </p:spTree>
    <p:extLst>
      <p:ext uri="{BB962C8B-B14F-4D97-AF65-F5344CB8AC3E}">
        <p14:creationId xmlns:p14="http://schemas.microsoft.com/office/powerpoint/2010/main" val="395480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43</a:t>
            </a:fld>
            <a:endParaRPr lang="zh-CN" altLang="en-US"/>
          </a:p>
        </p:txBody>
      </p:sp>
    </p:spTree>
    <p:extLst>
      <p:ext uri="{BB962C8B-B14F-4D97-AF65-F5344CB8AC3E}">
        <p14:creationId xmlns:p14="http://schemas.microsoft.com/office/powerpoint/2010/main" val="3603960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44</a:t>
            </a:fld>
            <a:endParaRPr lang="zh-CN" altLang="en-US"/>
          </a:p>
        </p:txBody>
      </p:sp>
    </p:spTree>
    <p:extLst>
      <p:ext uri="{BB962C8B-B14F-4D97-AF65-F5344CB8AC3E}">
        <p14:creationId xmlns:p14="http://schemas.microsoft.com/office/powerpoint/2010/main" val="1024695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6</a:t>
            </a:fld>
            <a:endParaRPr lang="zh-CN" altLang="en-US"/>
          </a:p>
        </p:txBody>
      </p:sp>
    </p:spTree>
    <p:extLst>
      <p:ext uri="{BB962C8B-B14F-4D97-AF65-F5344CB8AC3E}">
        <p14:creationId xmlns:p14="http://schemas.microsoft.com/office/powerpoint/2010/main" val="989816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45</a:t>
            </a:fld>
            <a:endParaRPr lang="zh-CN" altLang="en-US"/>
          </a:p>
        </p:txBody>
      </p:sp>
    </p:spTree>
    <p:extLst>
      <p:ext uri="{BB962C8B-B14F-4D97-AF65-F5344CB8AC3E}">
        <p14:creationId xmlns:p14="http://schemas.microsoft.com/office/powerpoint/2010/main" val="304904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7</a:t>
            </a:fld>
            <a:endParaRPr lang="zh-CN" altLang="en-US"/>
          </a:p>
        </p:txBody>
      </p:sp>
    </p:spTree>
    <p:extLst>
      <p:ext uri="{BB962C8B-B14F-4D97-AF65-F5344CB8AC3E}">
        <p14:creationId xmlns:p14="http://schemas.microsoft.com/office/powerpoint/2010/main" val="251359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8</a:t>
            </a:fld>
            <a:endParaRPr lang="zh-CN" altLang="en-US"/>
          </a:p>
        </p:txBody>
      </p:sp>
    </p:spTree>
    <p:extLst>
      <p:ext uri="{BB962C8B-B14F-4D97-AF65-F5344CB8AC3E}">
        <p14:creationId xmlns:p14="http://schemas.microsoft.com/office/powerpoint/2010/main" val="388278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每个数据的作用，每个数据的值是如果确定的</a:t>
            </a:r>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12</a:t>
            </a:fld>
            <a:endParaRPr lang="zh-CN" altLang="en-US"/>
          </a:p>
        </p:txBody>
      </p:sp>
    </p:spTree>
    <p:extLst>
      <p:ext uri="{BB962C8B-B14F-4D97-AF65-F5344CB8AC3E}">
        <p14:creationId xmlns:p14="http://schemas.microsoft.com/office/powerpoint/2010/main" val="3062360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13</a:t>
            </a:fld>
            <a:endParaRPr lang="zh-CN" altLang="en-US"/>
          </a:p>
        </p:txBody>
      </p:sp>
    </p:spTree>
    <p:extLst>
      <p:ext uri="{BB962C8B-B14F-4D97-AF65-F5344CB8AC3E}">
        <p14:creationId xmlns:p14="http://schemas.microsoft.com/office/powerpoint/2010/main" val="387459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B2F94-766B-4F26-85C3-80C0AF738154}" type="slidenum">
              <a:rPr lang="zh-CN" altLang="en-US" smtClean="0"/>
              <a:t>14</a:t>
            </a:fld>
            <a:endParaRPr lang="zh-CN" altLang="en-US"/>
          </a:p>
        </p:txBody>
      </p:sp>
    </p:spTree>
    <p:extLst>
      <p:ext uri="{BB962C8B-B14F-4D97-AF65-F5344CB8AC3E}">
        <p14:creationId xmlns:p14="http://schemas.microsoft.com/office/powerpoint/2010/main" val="146948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18729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428263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140567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35809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251198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51210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246039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117746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167927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65018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09778F-6F0B-4F8B-8728-3EDB2BC5C57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20304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9778F-6F0B-4F8B-8728-3EDB2BC5C577}"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669E7-220D-422B-B35D-14013BECABF6}" type="slidenum">
              <a:rPr lang="zh-CN" altLang="en-US" smtClean="0"/>
              <a:t>‹#›</a:t>
            </a:fld>
            <a:endParaRPr lang="zh-CN" altLang="en-US"/>
          </a:p>
        </p:txBody>
      </p:sp>
    </p:spTree>
    <p:extLst>
      <p:ext uri="{BB962C8B-B14F-4D97-AF65-F5344CB8AC3E}">
        <p14:creationId xmlns:p14="http://schemas.microsoft.com/office/powerpoint/2010/main" val="61546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dirty="0" smtClean="0">
                <a:latin typeface="楷体" panose="02010609060101010101" pitchFamily="49" charset="-122"/>
                <a:ea typeface="楷体" panose="02010609060101010101" pitchFamily="49" charset="-122"/>
              </a:rPr>
              <a:t>区块结构</a:t>
            </a:r>
            <a:endParaRPr lang="zh-CN" altLang="en-US" sz="6600"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p:txBody>
          <a:bodyPr>
            <a:normAutofit/>
          </a:bodyPr>
          <a:lstStyle/>
          <a:p>
            <a:r>
              <a:rPr lang="en-US" altLang="zh-CN" sz="4400" dirty="0" smtClean="0">
                <a:latin typeface="Agency FB" panose="020B0503020202020204" pitchFamily="34" charset="0"/>
              </a:rPr>
              <a:t>Block Structure</a:t>
            </a:r>
            <a:endParaRPr lang="zh-CN" altLang="en-US" sz="3600" dirty="0">
              <a:latin typeface="Agency FB" panose="020B0503020202020204" pitchFamily="34" charset="0"/>
            </a:endParaRPr>
          </a:p>
        </p:txBody>
      </p:sp>
    </p:spTree>
    <p:extLst>
      <p:ext uri="{BB962C8B-B14F-4D97-AF65-F5344CB8AC3E}">
        <p14:creationId xmlns:p14="http://schemas.microsoft.com/office/powerpoint/2010/main" val="1604191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761776152"/>
              </p:ext>
            </p:extLst>
          </p:nvPr>
        </p:nvGraphicFramePr>
        <p:xfrm>
          <a:off x="838200" y="1968845"/>
          <a:ext cx="10861712" cy="579120"/>
        </p:xfrm>
        <a:graphic>
          <a:graphicData uri="http://schemas.openxmlformats.org/drawingml/2006/table">
            <a:tbl>
              <a:tblPr firstRow="1" bandRow="1">
                <a:tableStyleId>{5C22544A-7EE6-4342-B048-85BDC9FD1C3A}</a:tableStyleId>
              </a:tblPr>
              <a:tblGrid>
                <a:gridCol w="2715428"/>
                <a:gridCol w="2715428"/>
                <a:gridCol w="2715428"/>
                <a:gridCol w="2715428"/>
              </a:tblGrid>
              <a:tr h="370840">
                <a:tc>
                  <a:txBody>
                    <a:bodyPr/>
                    <a:lstStyle/>
                    <a:p>
                      <a:r>
                        <a:rPr lang="en-US" altLang="zh-CN" sz="3200" b="0" dirty="0" smtClean="0"/>
                        <a:t>Header</a:t>
                      </a:r>
                      <a:endParaRPr lang="zh-CN" altLang="en-US" sz="3200" b="0" dirty="0"/>
                    </a:p>
                  </a:txBody>
                  <a:tcPr/>
                </a:tc>
                <a:tc>
                  <a:txBody>
                    <a:bodyPr/>
                    <a:lstStyle/>
                    <a:p>
                      <a:r>
                        <a:rPr lang="en-US" altLang="zh-CN" sz="3200" b="0" dirty="0" smtClean="0"/>
                        <a:t>Data</a:t>
                      </a:r>
                      <a:endParaRPr lang="zh-CN" altLang="en-US" sz="3200" b="0" dirty="0"/>
                    </a:p>
                  </a:txBody>
                  <a:tcPr/>
                </a:tc>
                <a:tc>
                  <a:txBody>
                    <a:bodyPr/>
                    <a:lstStyle/>
                    <a:p>
                      <a:r>
                        <a:rPr lang="en-US" altLang="zh-CN" sz="3200" b="0" dirty="0" smtClean="0"/>
                        <a:t>Evidence</a:t>
                      </a:r>
                      <a:endParaRPr lang="zh-CN" altLang="en-US" sz="3200" b="0" dirty="0"/>
                    </a:p>
                  </a:txBody>
                  <a:tcPr/>
                </a:tc>
                <a:tc>
                  <a:txBody>
                    <a:bodyPr/>
                    <a:lstStyle/>
                    <a:p>
                      <a:r>
                        <a:rPr lang="en-US" altLang="zh-CN" sz="3200" b="0" dirty="0" err="1" smtClean="0"/>
                        <a:t>LastCommit</a:t>
                      </a:r>
                      <a:endParaRPr lang="zh-CN" altLang="en-US" sz="3200" b="0" dirty="0"/>
                    </a:p>
                  </a:txBody>
                  <a:tcPr/>
                </a:tc>
              </a:tr>
            </a:tbl>
          </a:graphicData>
        </a:graphic>
      </p:graphicFrame>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区块结构概览</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308732" y="2887682"/>
            <a:ext cx="6896559" cy="3416320"/>
          </a:xfrm>
          <a:prstGeom prst="rect">
            <a:avLst/>
          </a:prstGeom>
          <a:noFill/>
        </p:spPr>
        <p:txBody>
          <a:bodyPr wrap="square" rtlCol="0">
            <a:spAutoFit/>
          </a:bodyPr>
          <a:lstStyle/>
          <a:p>
            <a:pPr marL="514350" indent="-514350">
              <a:buAutoNum type="arabicPeriod"/>
            </a:pPr>
            <a:r>
              <a:rPr lang="en-US" altLang="zh-CN" sz="2400" dirty="0" smtClean="0">
                <a:latin typeface="楷体" panose="02010609060101010101" pitchFamily="49" charset="-122"/>
                <a:ea typeface="楷体" panose="02010609060101010101" pitchFamily="49" charset="-122"/>
              </a:rPr>
              <a:t>Header</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区块的</a:t>
            </a:r>
            <a:r>
              <a:rPr lang="zh-CN" altLang="en-US" sz="2400" dirty="0">
                <a:latin typeface="楷体" panose="02010609060101010101" pitchFamily="49" charset="-122"/>
                <a:ea typeface="楷体" panose="02010609060101010101" pitchFamily="49" charset="-122"/>
              </a:rPr>
              <a:t>基础</a:t>
            </a:r>
            <a:r>
              <a:rPr lang="zh-CN" altLang="en-US" sz="2400" dirty="0" smtClean="0">
                <a:latin typeface="楷体" panose="02010609060101010101" pitchFamily="49" charset="-122"/>
                <a:ea typeface="楷体" panose="02010609060101010101" pitchFamily="49" charset="-122"/>
              </a:rPr>
              <a:t>信息，包含当前区块的基本信息、上一个区块的信息、应用状态信息和共识信息。</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2. Data</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当前区块中包含的所有交易</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3. Evidence: </a:t>
            </a:r>
          </a:p>
          <a:p>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验证人作恶的证据</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4. </a:t>
            </a:r>
            <a:r>
              <a:rPr lang="en-US" altLang="zh-CN" sz="2400" dirty="0" err="1" smtClean="0">
                <a:latin typeface="楷体" panose="02010609060101010101" pitchFamily="49" charset="-122"/>
                <a:ea typeface="楷体" panose="02010609060101010101" pitchFamily="49" charset="-122"/>
              </a:rPr>
              <a:t>LastCommit</a:t>
            </a:r>
            <a:r>
              <a:rPr lang="en-US" altLang="zh-CN" sz="2400" dirty="0" smtClean="0">
                <a:latin typeface="楷体" panose="02010609060101010101" pitchFamily="49" charset="-122"/>
                <a:ea typeface="楷体" panose="02010609060101010101" pitchFamily="49" charset="-122"/>
              </a:rPr>
              <a:t>: </a:t>
            </a:r>
          </a:p>
          <a:p>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前一个区块的</a:t>
            </a:r>
            <a:r>
              <a:rPr lang="en-US" altLang="zh-CN" sz="2400" dirty="0" smtClean="0">
                <a:latin typeface="楷体" panose="02010609060101010101" pitchFamily="49" charset="-122"/>
                <a:ea typeface="楷体" panose="02010609060101010101" pitchFamily="49" charset="-122"/>
              </a:rPr>
              <a:t>Commit</a:t>
            </a:r>
            <a:r>
              <a:rPr lang="zh-CN" altLang="en-US" sz="2400" dirty="0" smtClean="0">
                <a:latin typeface="楷体" panose="02010609060101010101" pitchFamily="49" charset="-122"/>
                <a:ea typeface="楷体" panose="02010609060101010101" pitchFamily="49" charset="-122"/>
              </a:rPr>
              <a:t>信息</a:t>
            </a:r>
            <a:endParaRPr lang="zh-CN" altLang="en-US" sz="24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2"/>
          <a:stretch>
            <a:fillRect/>
          </a:stretch>
        </p:blipFill>
        <p:spPr>
          <a:xfrm>
            <a:off x="1494213" y="3029638"/>
            <a:ext cx="9486355" cy="3393196"/>
          </a:xfrm>
          <a:prstGeom prst="rect">
            <a:avLst/>
          </a:prstGeom>
        </p:spPr>
      </p:pic>
    </p:spTree>
    <p:extLst>
      <p:ext uri="{BB962C8B-B14F-4D97-AF65-F5344CB8AC3E}">
        <p14:creationId xmlns:p14="http://schemas.microsoft.com/office/powerpoint/2010/main" val="7461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2314826812"/>
              </p:ext>
            </p:extLst>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53559528"/>
              </p:ext>
            </p:extLst>
          </p:nvPr>
        </p:nvGraphicFramePr>
        <p:xfrm>
          <a:off x="736752" y="3418798"/>
          <a:ext cx="10644774" cy="943881"/>
        </p:xfrm>
        <a:graphic>
          <a:graphicData uri="http://schemas.openxmlformats.org/drawingml/2006/table">
            <a:tbl>
              <a:tblPr firstRow="1" bandRow="1">
                <a:tableStyleId>{5C22544A-7EE6-4342-B048-85BDC9FD1C3A}</a:tableStyleId>
              </a:tblPr>
              <a:tblGrid>
                <a:gridCol w="1728869"/>
                <a:gridCol w="2136004"/>
                <a:gridCol w="2498433"/>
                <a:gridCol w="2140734"/>
                <a:gridCol w="2140734"/>
              </a:tblGrid>
              <a:tr h="943881">
                <a:tc>
                  <a:txBody>
                    <a:bodyPr/>
                    <a:lstStyle/>
                    <a:p>
                      <a:r>
                        <a:rPr lang="zh-CN" altLang="en-US" sz="18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8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tc>
                <a:tc>
                  <a:txBody>
                    <a:bodyPr/>
                    <a:lstStyle/>
                    <a:p>
                      <a:r>
                        <a:rPr lang="zh-CN" altLang="en-US" sz="18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800" dirty="0">
                        <a:latin typeface="楷体" panose="02010609060101010101" pitchFamily="49" charset="-122"/>
                        <a:ea typeface="楷体" panose="02010609060101010101" pitchFamily="49" charset="-122"/>
                      </a:endParaRPr>
                    </a:p>
                  </a:txBody>
                  <a:tcPr anchor="ctr"/>
                </a:tc>
                <a:tc>
                  <a:txBody>
                    <a:bodyPr/>
                    <a:lstStyle/>
                    <a:p>
                      <a:r>
                        <a:rPr lang="zh-CN" altLang="en-US" sz="18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800" dirty="0">
                        <a:latin typeface="楷体" panose="02010609060101010101" pitchFamily="49" charset="-122"/>
                        <a:ea typeface="楷体" panose="02010609060101010101" pitchFamily="49" charset="-122"/>
                      </a:endParaRPr>
                    </a:p>
                  </a:txBody>
                  <a:tcPr anchor="ctr"/>
                </a:tc>
                <a:tc>
                  <a:txBody>
                    <a:bodyPr/>
                    <a:lstStyle/>
                    <a:p>
                      <a:r>
                        <a:rPr lang="zh-CN" altLang="en-US" sz="18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8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8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800" dirty="0">
                        <a:latin typeface="楷体" panose="02010609060101010101" pitchFamily="49" charset="-122"/>
                        <a:ea typeface="楷体" panose="02010609060101010101" pitchFamily="49" charset="-122"/>
                      </a:endParaRPr>
                    </a:p>
                  </a:txBody>
                  <a:tcPr anchor="ctr"/>
                </a:tc>
                <a:tc>
                  <a:txBody>
                    <a:bodyPr/>
                    <a:lstStyle/>
                    <a:p>
                      <a:r>
                        <a:rPr lang="zh-CN" altLang="en-US" sz="1800" dirty="0" smtClean="0">
                          <a:latin typeface="楷体" panose="02010609060101010101" pitchFamily="49" charset="-122"/>
                          <a:ea typeface="楷体" panose="02010609060101010101" pitchFamily="49" charset="-122"/>
                        </a:rPr>
                        <a:t>共识信息</a:t>
                      </a:r>
                      <a:endParaRPr lang="zh-CN" altLang="en-US" sz="1800" dirty="0">
                        <a:latin typeface="楷体" panose="02010609060101010101" pitchFamily="49" charset="-122"/>
                        <a:ea typeface="楷体" panose="02010609060101010101" pitchFamily="49" charset="-122"/>
                      </a:endParaRPr>
                    </a:p>
                  </a:txBody>
                  <a:tcPr anchor="ctr"/>
                </a:tc>
              </a:tr>
            </a:tbl>
          </a:graphicData>
        </a:graphic>
      </p:graphicFrame>
      <p:cxnSp>
        <p:nvCxnSpPr>
          <p:cNvPr id="8" name="直接连接符 7"/>
          <p:cNvCxnSpPr/>
          <p:nvPr/>
        </p:nvCxnSpPr>
        <p:spPr>
          <a:xfrm flipH="1">
            <a:off x="736752" y="2214023"/>
            <a:ext cx="101448" cy="120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8935781" cy="12047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10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26962382"/>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rgbClr val="00B050"/>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1587203930"/>
              </p:ext>
            </p:extLst>
          </p:nvPr>
        </p:nvGraphicFramePr>
        <p:xfrm>
          <a:off x="787476" y="4068794"/>
          <a:ext cx="8128000" cy="5181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800" b="0" i="0" kern="1200" dirty="0" err="1" smtClean="0">
                          <a:solidFill>
                            <a:schemeClr val="lt1"/>
                          </a:solidFill>
                          <a:effectLst/>
                          <a:latin typeface="+mn-lt"/>
                          <a:ea typeface="+mn-ea"/>
                          <a:cs typeface="+mn-cs"/>
                        </a:rPr>
                        <a:t>ChainID</a:t>
                      </a:r>
                      <a:r>
                        <a:rPr lang="en-US" altLang="zh-CN" sz="2800" b="0" i="0" kern="1200" dirty="0" smtClean="0">
                          <a:solidFill>
                            <a:schemeClr val="lt1"/>
                          </a:solidFill>
                          <a:effectLst/>
                          <a:latin typeface="+mn-lt"/>
                          <a:ea typeface="+mn-ea"/>
                          <a:cs typeface="+mn-cs"/>
                        </a:rPr>
                        <a:t> </a:t>
                      </a:r>
                      <a:endParaRPr lang="zh-CN" altLang="en-US" sz="2800" dirty="0"/>
                    </a:p>
                  </a:txBody>
                  <a:tcPr/>
                </a:tc>
                <a:tc>
                  <a:txBody>
                    <a:bodyPr/>
                    <a:lstStyle/>
                    <a:p>
                      <a:r>
                        <a:rPr lang="en-US" altLang="zh-CN" sz="2800" b="0" i="0" kern="1200" dirty="0" smtClean="0">
                          <a:solidFill>
                            <a:schemeClr val="lt1"/>
                          </a:solidFill>
                          <a:effectLst/>
                          <a:latin typeface="+mn-lt"/>
                          <a:ea typeface="+mn-ea"/>
                          <a:cs typeface="+mn-cs"/>
                        </a:rPr>
                        <a:t>Height </a:t>
                      </a:r>
                      <a:endParaRPr lang="zh-CN" altLang="en-US" sz="2800" dirty="0"/>
                    </a:p>
                  </a:txBody>
                  <a:tcPr/>
                </a:tc>
                <a:tc>
                  <a:txBody>
                    <a:bodyPr/>
                    <a:lstStyle/>
                    <a:p>
                      <a:r>
                        <a:rPr lang="en-US" altLang="zh-CN" sz="2800" b="0" i="0" kern="1200" dirty="0" smtClean="0">
                          <a:solidFill>
                            <a:schemeClr val="lt1"/>
                          </a:solidFill>
                          <a:effectLst/>
                          <a:latin typeface="+mn-lt"/>
                          <a:ea typeface="+mn-ea"/>
                          <a:cs typeface="+mn-cs"/>
                        </a:rPr>
                        <a:t>Time </a:t>
                      </a:r>
                      <a:endParaRPr lang="zh-CN" altLang="en-US" sz="2800" dirty="0"/>
                    </a:p>
                  </a:txBody>
                  <a:tcPr/>
                </a:tc>
                <a:tc>
                  <a:txBody>
                    <a:bodyPr/>
                    <a:lstStyle/>
                    <a:p>
                      <a:r>
                        <a:rPr lang="en-US" altLang="zh-CN" sz="2800" b="0" i="0" kern="1200" dirty="0" err="1" smtClean="0">
                          <a:solidFill>
                            <a:schemeClr val="lt1"/>
                          </a:solidFill>
                          <a:effectLst/>
                          <a:latin typeface="+mn-lt"/>
                          <a:ea typeface="+mn-ea"/>
                          <a:cs typeface="+mn-cs"/>
                        </a:rPr>
                        <a:t>NumTxs</a:t>
                      </a:r>
                      <a:r>
                        <a:rPr lang="en-US" altLang="zh-CN" sz="2800" b="0" i="0" kern="1200" dirty="0" smtClean="0">
                          <a:solidFill>
                            <a:schemeClr val="lt1"/>
                          </a:solidFill>
                          <a:effectLst/>
                          <a:latin typeface="+mn-lt"/>
                          <a:ea typeface="+mn-ea"/>
                          <a:cs typeface="+mn-cs"/>
                        </a:rPr>
                        <a:t> </a:t>
                      </a:r>
                      <a:endParaRPr lang="zh-CN" altLang="en-US" sz="2800" dirty="0"/>
                    </a:p>
                  </a:txBody>
                  <a:tcPr/>
                </a:tc>
              </a:tr>
            </a:tbl>
          </a:graphicData>
        </a:graphic>
      </p:graphicFrame>
      <p:cxnSp>
        <p:nvCxnSpPr>
          <p:cNvPr id="12" name="直接连接符 11"/>
          <p:cNvCxnSpPr/>
          <p:nvPr/>
        </p:nvCxnSpPr>
        <p:spPr>
          <a:xfrm>
            <a:off x="787476" y="3318640"/>
            <a:ext cx="0" cy="842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55913" y="3411350"/>
            <a:ext cx="6359563" cy="6574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51617" y="4990641"/>
            <a:ext cx="7689774" cy="1631216"/>
          </a:xfrm>
          <a:prstGeom prst="rect">
            <a:avLst/>
          </a:prstGeom>
          <a:noFill/>
        </p:spPr>
        <p:txBody>
          <a:bodyPr wrap="square" rtlCol="0">
            <a:spAutoFit/>
          </a:bodyPr>
          <a:lstStyle/>
          <a:p>
            <a:r>
              <a:rPr lang="en-US" altLang="zh-CN" sz="2000" dirty="0" err="1" smtClean="0">
                <a:latin typeface="楷体" panose="02010609060101010101" pitchFamily="49" charset="-122"/>
                <a:ea typeface="楷体" panose="02010609060101010101" pitchFamily="49" charset="-122"/>
              </a:rPr>
              <a:t>ChainID</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创建此区块的时候指定的区块链名称</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Height</a:t>
            </a:r>
            <a:r>
              <a:rPr lang="en-US" altLang="zh-CN" sz="2000" dirty="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 当前区块的高度</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Time:  </a:t>
            </a:r>
            <a:r>
              <a:rPr lang="zh-CN" altLang="en-US" sz="2000" dirty="0" smtClean="0">
                <a:latin typeface="楷体" panose="02010609060101010101" pitchFamily="49" charset="-122"/>
                <a:ea typeface="楷体" panose="02010609060101010101" pitchFamily="49" charset="-122"/>
              </a:rPr>
              <a:t>创建当前区块时的时间，序列化时会被序列化成格林尼治标准时间</a:t>
            </a:r>
            <a:endParaRPr lang="en-US" altLang="zh-CN" sz="2000" dirty="0" smtClean="0">
              <a:latin typeface="楷体" panose="02010609060101010101" pitchFamily="49" charset="-122"/>
              <a:ea typeface="楷体" panose="02010609060101010101" pitchFamily="49" charset="-122"/>
            </a:endParaRPr>
          </a:p>
          <a:p>
            <a:r>
              <a:rPr lang="en-US" altLang="zh-CN" sz="2000" dirty="0" err="1" smtClean="0">
                <a:latin typeface="楷体" panose="02010609060101010101" pitchFamily="49" charset="-122"/>
                <a:ea typeface="楷体" panose="02010609060101010101" pitchFamily="49" charset="-122"/>
              </a:rPr>
              <a:t>NumTx</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当前区块中的交易的数量</a:t>
            </a:r>
            <a:endParaRPr lang="zh-CN" altLang="en-US" sz="2000" dirty="0">
              <a:latin typeface="楷体" panose="02010609060101010101" pitchFamily="49" charset="-122"/>
              <a:ea typeface="楷体" panose="02010609060101010101" pitchFamily="49" charset="-122"/>
            </a:endParaRPr>
          </a:p>
        </p:txBody>
      </p:sp>
      <p:pic>
        <p:nvPicPr>
          <p:cNvPr id="17" name="图片 16"/>
          <p:cNvPicPr>
            <a:picLocks noChangeAspect="1"/>
          </p:cNvPicPr>
          <p:nvPr/>
        </p:nvPicPr>
        <p:blipFill>
          <a:blip r:embed="rId3"/>
          <a:stretch>
            <a:fillRect/>
          </a:stretch>
        </p:blipFill>
        <p:spPr>
          <a:xfrm>
            <a:off x="1440800" y="4726238"/>
            <a:ext cx="8301992" cy="1898039"/>
          </a:xfrm>
          <a:prstGeom prst="rect">
            <a:avLst/>
          </a:prstGeom>
        </p:spPr>
      </p:pic>
    </p:spTree>
    <p:extLst>
      <p:ext uri="{BB962C8B-B14F-4D97-AF65-F5344CB8AC3E}">
        <p14:creationId xmlns:p14="http://schemas.microsoft.com/office/powerpoint/2010/main" val="31200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2372053054"/>
              </p:ext>
            </p:extLst>
          </p:nvPr>
        </p:nvGraphicFramePr>
        <p:xfrm>
          <a:off x="2549792" y="4151477"/>
          <a:ext cx="4401852" cy="57912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3200" b="0" i="0" kern="1200" dirty="0" err="1" smtClean="0">
                          <a:solidFill>
                            <a:schemeClr val="lt1"/>
                          </a:solidFill>
                          <a:effectLst/>
                          <a:latin typeface="+mn-lt"/>
                          <a:ea typeface="+mn-ea"/>
                          <a:cs typeface="+mn-cs"/>
                        </a:rPr>
                        <a:t>LastBlockID</a:t>
                      </a:r>
                      <a:endParaRPr lang="zh-CN" altLang="en-US" sz="3200" dirty="0"/>
                    </a:p>
                  </a:txBody>
                  <a:tcPr/>
                </a:tc>
                <a:tc>
                  <a:txBody>
                    <a:bodyPr/>
                    <a:lstStyle/>
                    <a:p>
                      <a:r>
                        <a:rPr lang="en-US" altLang="zh-CN" sz="3200" b="0" i="0" kern="1200" dirty="0" err="1" smtClean="0">
                          <a:solidFill>
                            <a:schemeClr val="lt1"/>
                          </a:solidFill>
                          <a:effectLst/>
                          <a:latin typeface="+mn-lt"/>
                          <a:ea typeface="+mn-ea"/>
                          <a:cs typeface="+mn-cs"/>
                        </a:rPr>
                        <a:t>TotalTxs</a:t>
                      </a:r>
                      <a:endParaRPr lang="zh-CN" altLang="en-US" sz="3200" dirty="0"/>
                    </a:p>
                  </a:txBody>
                  <a:tcPr/>
                </a:tc>
              </a:tr>
            </a:tbl>
          </a:graphicData>
        </a:graphic>
      </p:graphicFrame>
      <p:cxnSp>
        <p:nvCxnSpPr>
          <p:cNvPr id="11" name="直接连接符 10"/>
          <p:cNvCxnSpPr/>
          <p:nvPr/>
        </p:nvCxnSpPr>
        <p:spPr>
          <a:xfrm>
            <a:off x="2544896" y="3411350"/>
            <a:ext cx="22034" cy="73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770304" y="3411350"/>
            <a:ext cx="2181340" cy="740127"/>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408323" y="5272421"/>
            <a:ext cx="9375354" cy="954107"/>
          </a:xfrm>
          <a:prstGeom prst="rect">
            <a:avLst/>
          </a:prstGeom>
          <a:noFill/>
        </p:spPr>
        <p:txBody>
          <a:bodyPr wrap="square" rtlCol="0">
            <a:spAutoFit/>
          </a:bodyPr>
          <a:lstStyle/>
          <a:p>
            <a:r>
              <a:rPr lang="en-US" altLang="zh-CN" sz="2800" dirty="0" err="1" smtClean="0">
                <a:latin typeface="楷体" panose="02010609060101010101" pitchFamily="49" charset="-122"/>
                <a:ea typeface="楷体" panose="02010609060101010101" pitchFamily="49" charset="-122"/>
              </a:rPr>
              <a:t>LastBlockID</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上一个</a:t>
            </a:r>
            <a:r>
              <a:rPr lang="en-US" altLang="zh-CN" sz="2800" dirty="0" smtClean="0">
                <a:latin typeface="楷体" panose="02010609060101010101" pitchFamily="49" charset="-122"/>
                <a:ea typeface="楷体" panose="02010609060101010101" pitchFamily="49" charset="-122"/>
              </a:rPr>
              <a:t>Block</a:t>
            </a:r>
            <a:r>
              <a:rPr lang="zh-CN" altLang="en-US" sz="2800" dirty="0" smtClean="0">
                <a:latin typeface="楷体" panose="02010609060101010101" pitchFamily="49" charset="-122"/>
                <a:ea typeface="楷体" panose="02010609060101010101" pitchFamily="49" charset="-122"/>
              </a:rPr>
              <a:t>的</a:t>
            </a:r>
            <a:r>
              <a:rPr lang="en-US" altLang="zh-CN" sz="2800" dirty="0" err="1" smtClean="0">
                <a:latin typeface="楷体" panose="02010609060101010101" pitchFamily="49" charset="-122"/>
                <a:ea typeface="楷体" panose="02010609060101010101" pitchFamily="49" charset="-122"/>
              </a:rPr>
              <a:t>BlockID</a:t>
            </a:r>
            <a:endParaRPr lang="en-US" altLang="zh-CN" sz="2800" dirty="0" smtClean="0">
              <a:latin typeface="楷体" panose="02010609060101010101" pitchFamily="49" charset="-122"/>
              <a:ea typeface="楷体" panose="02010609060101010101" pitchFamily="49" charset="-122"/>
            </a:endParaRPr>
          </a:p>
          <a:p>
            <a:r>
              <a:rPr lang="en-US" altLang="zh-CN" sz="2800" dirty="0" err="1" smtClean="0">
                <a:latin typeface="楷体" panose="02010609060101010101" pitchFamily="49" charset="-122"/>
                <a:ea typeface="楷体" panose="02010609060101010101" pitchFamily="49" charset="-122"/>
              </a:rPr>
              <a:t>TotalTxs</a:t>
            </a:r>
            <a:r>
              <a:rPr lang="en-US" altLang="zh-CN" sz="2800"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所有区块中总共包含多少个交易（包含此区块）</a:t>
            </a:r>
            <a:endParaRPr lang="zh-CN" altLang="en-US" sz="28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374637" y="5331355"/>
            <a:ext cx="10972673" cy="1040372"/>
          </a:xfrm>
          <a:prstGeom prst="rect">
            <a:avLst/>
          </a:prstGeom>
        </p:spPr>
      </p:pic>
      <p:graphicFrame>
        <p:nvGraphicFramePr>
          <p:cNvPr id="12" name="表格 11"/>
          <p:cNvGraphicFramePr>
            <a:graphicFrameLocks noGrp="1"/>
          </p:cNvGraphicFramePr>
          <p:nvPr>
            <p:extLst>
              <p:ext uri="{D42A27DB-BD31-4B8C-83A1-F6EECF244321}">
                <p14:modId xmlns:p14="http://schemas.microsoft.com/office/powerpoint/2010/main" val="3817637925"/>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spTree>
    <p:extLst>
      <p:ext uri="{BB962C8B-B14F-4D97-AF65-F5344CB8AC3E}">
        <p14:creationId xmlns:p14="http://schemas.microsoft.com/office/powerpoint/2010/main" val="25427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313690613"/>
              </p:ext>
            </p:extLst>
          </p:nvPr>
        </p:nvGraphicFramePr>
        <p:xfrm>
          <a:off x="2549792" y="4151477"/>
          <a:ext cx="4401852" cy="57912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3200" b="0" i="0" kern="1200" dirty="0" err="1" smtClean="0">
                          <a:solidFill>
                            <a:schemeClr val="lt1"/>
                          </a:solidFill>
                          <a:effectLst/>
                          <a:latin typeface="+mn-lt"/>
                          <a:ea typeface="+mn-ea"/>
                          <a:cs typeface="+mn-cs"/>
                        </a:rPr>
                        <a:t>LastBlockID</a:t>
                      </a:r>
                      <a:endParaRPr lang="zh-CN" altLang="en-US" sz="3200" dirty="0"/>
                    </a:p>
                  </a:txBody>
                  <a:tcPr>
                    <a:solidFill>
                      <a:srgbClr val="00B050"/>
                    </a:solidFill>
                  </a:tcPr>
                </a:tc>
                <a:tc>
                  <a:txBody>
                    <a:bodyPr/>
                    <a:lstStyle/>
                    <a:p>
                      <a:r>
                        <a:rPr lang="en-US" altLang="zh-CN" sz="3200" b="0" i="0" kern="1200" dirty="0" err="1" smtClean="0">
                          <a:solidFill>
                            <a:schemeClr val="lt1"/>
                          </a:solidFill>
                          <a:effectLst/>
                          <a:latin typeface="+mn-lt"/>
                          <a:ea typeface="+mn-ea"/>
                          <a:cs typeface="+mn-cs"/>
                        </a:rPr>
                        <a:t>TotalTxs</a:t>
                      </a:r>
                      <a:endParaRPr lang="zh-CN" altLang="en-US" sz="3200" dirty="0"/>
                    </a:p>
                  </a:txBody>
                  <a:tcPr/>
                </a:tc>
              </a:tr>
            </a:tbl>
          </a:graphicData>
        </a:graphic>
      </p:graphicFrame>
      <p:cxnSp>
        <p:nvCxnSpPr>
          <p:cNvPr id="11" name="直接连接符 10"/>
          <p:cNvCxnSpPr/>
          <p:nvPr/>
        </p:nvCxnSpPr>
        <p:spPr>
          <a:xfrm>
            <a:off x="2544896" y="3411350"/>
            <a:ext cx="22034" cy="73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750718" y="3411350"/>
            <a:ext cx="220092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182450915"/>
              </p:ext>
            </p:extLst>
          </p:nvPr>
        </p:nvGraphicFramePr>
        <p:xfrm>
          <a:off x="2445745" y="5936210"/>
          <a:ext cx="4401852" cy="51816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2800" b="0" i="0" kern="1200" dirty="0" smtClean="0">
                          <a:solidFill>
                            <a:schemeClr val="lt1"/>
                          </a:solidFill>
                          <a:effectLst/>
                          <a:latin typeface="+mn-lt"/>
                          <a:ea typeface="+mn-ea"/>
                          <a:cs typeface="+mn-cs"/>
                        </a:rPr>
                        <a:t>Hash</a:t>
                      </a:r>
                      <a:endParaRPr lang="zh-CN" altLang="en-US" sz="2800" dirty="0"/>
                    </a:p>
                  </a:txBody>
                  <a:tcPr anchor="ctr">
                    <a:solidFill>
                      <a:schemeClr val="accent1"/>
                    </a:solidFill>
                  </a:tcPr>
                </a:tc>
                <a:tc>
                  <a:txBody>
                    <a:bodyPr/>
                    <a:lstStyle/>
                    <a:p>
                      <a:r>
                        <a:rPr lang="en-US" altLang="zh-CN" sz="2800" b="0" i="0" kern="1200" dirty="0" err="1" smtClean="0">
                          <a:solidFill>
                            <a:schemeClr val="lt1"/>
                          </a:solidFill>
                          <a:effectLst/>
                          <a:latin typeface="+mn-lt"/>
                          <a:ea typeface="+mn-ea"/>
                          <a:cs typeface="+mn-cs"/>
                        </a:rPr>
                        <a:t>PartsHeader</a:t>
                      </a:r>
                      <a:r>
                        <a:rPr lang="en-US" altLang="zh-CN" sz="2800" b="0" i="0" kern="1200" dirty="0" smtClean="0">
                          <a:solidFill>
                            <a:schemeClr val="lt1"/>
                          </a:solidFill>
                          <a:effectLst/>
                          <a:latin typeface="+mn-lt"/>
                          <a:ea typeface="+mn-ea"/>
                          <a:cs typeface="+mn-cs"/>
                        </a:rPr>
                        <a:t> </a:t>
                      </a:r>
                      <a:endParaRPr lang="zh-CN" altLang="en-US" sz="2800" dirty="0"/>
                    </a:p>
                  </a:txBody>
                  <a:tcPr anchor="ctr"/>
                </a:tc>
              </a:tr>
            </a:tbl>
          </a:graphicData>
        </a:graphic>
      </p:graphicFrame>
      <p:cxnSp>
        <p:nvCxnSpPr>
          <p:cNvPr id="14" name="直接连接符 13"/>
          <p:cNvCxnSpPr/>
          <p:nvPr/>
        </p:nvCxnSpPr>
        <p:spPr>
          <a:xfrm flipH="1">
            <a:off x="2445745" y="4730597"/>
            <a:ext cx="110168" cy="1205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50718" y="4730597"/>
            <a:ext cx="2096879" cy="1205613"/>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16048" y="4982103"/>
            <a:ext cx="4682169" cy="954107"/>
          </a:xfrm>
          <a:prstGeom prst="rect">
            <a:avLst/>
          </a:prstGeom>
          <a:noFill/>
        </p:spPr>
        <p:txBody>
          <a:bodyPr wrap="square" rtlCol="0">
            <a:spAutoFit/>
          </a:bodyPr>
          <a:lstStyle/>
          <a:p>
            <a:r>
              <a:rPr lang="en-US" altLang="zh-CN" sz="2800" dirty="0" smtClean="0">
                <a:latin typeface="楷体" panose="02010609060101010101" pitchFamily="49" charset="-122"/>
                <a:ea typeface="楷体" panose="02010609060101010101" pitchFamily="49" charset="-122"/>
              </a:rPr>
              <a:t>Hash: Block Hash</a:t>
            </a:r>
          </a:p>
          <a:p>
            <a:r>
              <a:rPr lang="en-US" altLang="zh-CN" sz="2800" dirty="0" err="1" smtClean="0">
                <a:latin typeface="楷体" panose="02010609060101010101" pitchFamily="49" charset="-122"/>
                <a:ea typeface="楷体" panose="02010609060101010101" pitchFamily="49" charset="-122"/>
              </a:rPr>
              <a:t>PartsHeader</a:t>
            </a:r>
            <a:r>
              <a:rPr lang="en-US" altLang="zh-CN" sz="2800" dirty="0" smtClean="0">
                <a:latin typeface="楷体" panose="02010609060101010101" pitchFamily="49" charset="-122"/>
                <a:ea typeface="楷体" panose="02010609060101010101" pitchFamily="49" charset="-122"/>
              </a:rPr>
              <a:t>: </a:t>
            </a:r>
            <a:r>
              <a:rPr lang="en-US" altLang="zh-CN" sz="2800" dirty="0" err="1" smtClean="0">
                <a:latin typeface="楷体" panose="02010609060101010101" pitchFamily="49" charset="-122"/>
                <a:ea typeface="楷体" panose="02010609060101010101" pitchFamily="49" charset="-122"/>
              </a:rPr>
              <a:t>PartSet</a:t>
            </a:r>
            <a:r>
              <a:rPr lang="zh-CN" altLang="en-US" sz="2800" dirty="0" smtClean="0">
                <a:latin typeface="楷体" panose="02010609060101010101" pitchFamily="49" charset="-122"/>
                <a:ea typeface="楷体" panose="02010609060101010101" pitchFamily="49" charset="-122"/>
              </a:rPr>
              <a:t>的头</a:t>
            </a:r>
            <a:endParaRPr lang="zh-CN" altLang="en-US" sz="2800" dirty="0">
              <a:latin typeface="楷体" panose="02010609060101010101" pitchFamily="49" charset="-122"/>
              <a:ea typeface="楷体" panose="02010609060101010101" pitchFamily="49" charset="-122"/>
            </a:endParaRPr>
          </a:p>
        </p:txBody>
      </p:sp>
      <p:graphicFrame>
        <p:nvGraphicFramePr>
          <p:cNvPr id="24" name="表格 23"/>
          <p:cNvGraphicFramePr>
            <a:graphicFrameLocks noGrp="1"/>
          </p:cNvGraphicFramePr>
          <p:nvPr>
            <p:extLst>
              <p:ext uri="{D42A27DB-BD31-4B8C-83A1-F6EECF244321}">
                <p14:modId xmlns:p14="http://schemas.microsoft.com/office/powerpoint/2010/main" val="3929460103"/>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pic>
        <p:nvPicPr>
          <p:cNvPr id="27" name="图片 26"/>
          <p:cNvPicPr>
            <a:picLocks noChangeAspect="1"/>
          </p:cNvPicPr>
          <p:nvPr/>
        </p:nvPicPr>
        <p:blipFill>
          <a:blip r:embed="rId3"/>
          <a:stretch>
            <a:fillRect/>
          </a:stretch>
        </p:blipFill>
        <p:spPr>
          <a:xfrm>
            <a:off x="3586699" y="4880289"/>
            <a:ext cx="8160341" cy="1771420"/>
          </a:xfrm>
          <a:prstGeom prst="rect">
            <a:avLst/>
          </a:prstGeom>
        </p:spPr>
      </p:pic>
    </p:spTree>
    <p:extLst>
      <p:ext uri="{BB962C8B-B14F-4D97-AF65-F5344CB8AC3E}">
        <p14:creationId xmlns:p14="http://schemas.microsoft.com/office/powerpoint/2010/main" val="27580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Block Hash</a:t>
            </a:r>
            <a:endParaRPr lang="zh-CN" altLang="en-US" dirty="0">
              <a:latin typeface="楷体" panose="02010609060101010101" pitchFamily="49" charset="-122"/>
              <a:ea typeface="楷体" panose="02010609060101010101" pitchFamily="49"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697096440"/>
              </p:ext>
            </p:extLst>
          </p:nvPr>
        </p:nvGraphicFramePr>
        <p:xfrm>
          <a:off x="838200" y="1606581"/>
          <a:ext cx="4401852" cy="51816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2800" b="0" i="0" kern="1200" dirty="0" smtClean="0">
                          <a:solidFill>
                            <a:schemeClr val="lt1"/>
                          </a:solidFill>
                          <a:effectLst/>
                          <a:latin typeface="+mn-lt"/>
                          <a:ea typeface="+mn-ea"/>
                          <a:cs typeface="+mn-cs"/>
                        </a:rPr>
                        <a:t>Hash</a:t>
                      </a:r>
                      <a:endParaRPr lang="zh-CN" altLang="en-US" sz="2800" dirty="0"/>
                    </a:p>
                  </a:txBody>
                  <a:tcPr anchor="ctr">
                    <a:solidFill>
                      <a:srgbClr val="00B050"/>
                    </a:solidFill>
                  </a:tcPr>
                </a:tc>
                <a:tc>
                  <a:txBody>
                    <a:bodyPr/>
                    <a:lstStyle/>
                    <a:p>
                      <a:r>
                        <a:rPr lang="en-US" altLang="zh-CN" sz="2800" b="0" i="0" kern="1200" dirty="0" err="1" smtClean="0">
                          <a:solidFill>
                            <a:schemeClr val="lt1"/>
                          </a:solidFill>
                          <a:effectLst/>
                          <a:latin typeface="+mn-lt"/>
                          <a:ea typeface="+mn-ea"/>
                          <a:cs typeface="+mn-cs"/>
                        </a:rPr>
                        <a:t>PartsHeader</a:t>
                      </a:r>
                      <a:r>
                        <a:rPr lang="en-US" altLang="zh-CN" sz="2800" b="0" i="0" kern="1200" dirty="0" smtClean="0">
                          <a:solidFill>
                            <a:schemeClr val="lt1"/>
                          </a:solidFill>
                          <a:effectLst/>
                          <a:latin typeface="+mn-lt"/>
                          <a:ea typeface="+mn-ea"/>
                          <a:cs typeface="+mn-cs"/>
                        </a:rPr>
                        <a:t> </a:t>
                      </a:r>
                      <a:endParaRPr lang="zh-CN" altLang="en-US" sz="2800" dirty="0"/>
                    </a:p>
                  </a:txBody>
                  <a:tcPr anchor="ctr"/>
                </a:tc>
              </a:tr>
            </a:tbl>
          </a:graphicData>
        </a:graphic>
      </p:graphicFrame>
      <p:sp>
        <p:nvSpPr>
          <p:cNvPr id="7" name="矩形 6"/>
          <p:cNvSpPr/>
          <p:nvPr/>
        </p:nvSpPr>
        <p:spPr>
          <a:xfrm>
            <a:off x="728031" y="2351392"/>
            <a:ext cx="8889694" cy="2800767"/>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区块哈希是把区块头中的各个域存成键值对后用简单树哈希</a:t>
            </a:r>
            <a:r>
              <a:rPr lang="en-US" altLang="zh-CN" sz="2800" dirty="0">
                <a:latin typeface="楷体" panose="02010609060101010101" pitchFamily="49" charset="-122"/>
                <a:ea typeface="楷体" panose="02010609060101010101" pitchFamily="49" charset="-122"/>
              </a:rPr>
              <a:t>(Simple Tree hash)</a:t>
            </a:r>
            <a:r>
              <a:rPr lang="zh-CN" altLang="en-US" sz="2800" dirty="0">
                <a:latin typeface="楷体" panose="02010609060101010101" pitchFamily="49" charset="-122"/>
                <a:ea typeface="楷体" panose="02010609060101010101" pitchFamily="49" charset="-122"/>
              </a:rPr>
              <a:t>计算出来的。</a:t>
            </a:r>
            <a:r>
              <a:rPr lang="zh-CN" altLang="en-US" sz="2400" dirty="0">
                <a:solidFill>
                  <a:srgbClr val="2C3E50"/>
                </a:solidFill>
                <a:latin typeface="楷体" panose="02010609060101010101" pitchFamily="49" charset="-122"/>
                <a:ea typeface="楷体" panose="02010609060101010101" pitchFamily="49" charset="-122"/>
              </a:rPr>
              <a:t> </a:t>
            </a:r>
            <a:endParaRPr lang="en-US" altLang="zh-CN" sz="2400" dirty="0" smtClean="0">
              <a:solidFill>
                <a:srgbClr val="2C3E50"/>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具体计算方法：</a:t>
            </a:r>
          </a:p>
          <a:p>
            <a:r>
              <a:rPr lang="en-US" altLang="zh-CN" sz="2400" dirty="0">
                <a:latin typeface="楷体" panose="02010609060101010101" pitchFamily="49" charset="-122"/>
                <a:ea typeface="楷体" panose="02010609060101010101" pitchFamily="49" charset="-122"/>
              </a:rPr>
              <a:t>	1. </a:t>
            </a:r>
            <a:r>
              <a:rPr lang="zh-CN" altLang="en-US" sz="2400" dirty="0">
                <a:latin typeface="楷体" panose="02010609060101010101" pitchFamily="49" charset="-122"/>
                <a:ea typeface="楷体" panose="02010609060101010101" pitchFamily="49" charset="-122"/>
              </a:rPr>
              <a:t>先把</a:t>
            </a:r>
            <a:r>
              <a:rPr lang="en-US" altLang="zh-CN" sz="2400" dirty="0">
                <a:latin typeface="楷体" panose="02010609060101010101" pitchFamily="49" charset="-122"/>
                <a:ea typeface="楷体" panose="02010609060101010101" pitchFamily="49" charset="-122"/>
              </a:rPr>
              <a:t>block</a:t>
            </a:r>
            <a:r>
              <a:rPr lang="zh-CN" altLang="en-US" sz="2400" dirty="0">
                <a:latin typeface="楷体" panose="02010609060101010101" pitchFamily="49" charset="-122"/>
                <a:ea typeface="楷体" panose="02010609060101010101" pitchFamily="49" charset="-122"/>
              </a:rPr>
              <a:t>的</a:t>
            </a:r>
            <a:r>
              <a:rPr lang="en-US" altLang="zh-CN" sz="2400" dirty="0">
                <a:latin typeface="楷体" panose="02010609060101010101" pitchFamily="49" charset="-122"/>
                <a:ea typeface="楷体" panose="02010609060101010101" pitchFamily="49" charset="-122"/>
              </a:rPr>
              <a:t>header</a:t>
            </a:r>
            <a:r>
              <a:rPr lang="zh-CN" altLang="en-US" sz="2400" dirty="0">
                <a:latin typeface="楷体" panose="02010609060101010101" pitchFamily="49" charset="-122"/>
                <a:ea typeface="楷体" panose="02010609060101010101" pitchFamily="49" charset="-122"/>
              </a:rPr>
              <a:t>填充完毕</a:t>
            </a:r>
          </a:p>
          <a:p>
            <a:r>
              <a:rPr lang="en-US" altLang="zh-CN" sz="2400" dirty="0">
                <a:latin typeface="楷体" panose="02010609060101010101" pitchFamily="49" charset="-122"/>
                <a:ea typeface="楷体" panose="02010609060101010101" pitchFamily="49" charset="-122"/>
              </a:rPr>
              <a:t>	2. </a:t>
            </a:r>
            <a:r>
              <a:rPr lang="zh-CN" altLang="en-US" sz="2400" dirty="0" smtClean="0">
                <a:latin typeface="楷体" panose="02010609060101010101" pitchFamily="49" charset="-122"/>
                <a:ea typeface="楷体" panose="02010609060101010101" pitchFamily="49" charset="-122"/>
              </a:rPr>
              <a:t>把</a:t>
            </a:r>
            <a:r>
              <a:rPr lang="en-US" altLang="zh-CN" sz="2400" dirty="0" smtClean="0">
                <a:latin typeface="楷体" panose="02010609060101010101" pitchFamily="49" charset="-122"/>
                <a:ea typeface="楷体" panose="02010609060101010101" pitchFamily="49" charset="-122"/>
              </a:rPr>
              <a:t>header</a:t>
            </a:r>
            <a:r>
              <a:rPr lang="zh-CN" altLang="en-US" sz="2400" dirty="0">
                <a:latin typeface="楷体" panose="02010609060101010101" pitchFamily="49" charset="-122"/>
                <a:ea typeface="楷体" panose="02010609060101010101" pitchFamily="49" charset="-122"/>
              </a:rPr>
              <a:t>中</a:t>
            </a:r>
            <a:r>
              <a:rPr lang="zh-CN" altLang="en-US" sz="2400" dirty="0" smtClean="0">
                <a:latin typeface="楷体" panose="02010609060101010101" pitchFamily="49" charset="-122"/>
                <a:ea typeface="楷体" panose="02010609060101010101" pitchFamily="49" charset="-122"/>
              </a:rPr>
              <a:t>的各项数据存成</a:t>
            </a:r>
            <a:r>
              <a:rPr lang="en-US" altLang="zh-CN" sz="2400" dirty="0" smtClean="0">
                <a:latin typeface="楷体" panose="02010609060101010101" pitchFamily="49" charset="-122"/>
                <a:ea typeface="楷体" panose="02010609060101010101" pitchFamily="49" charset="-122"/>
              </a:rPr>
              <a:t>Key-Value</a:t>
            </a:r>
            <a:r>
              <a:rPr lang="zh-CN" altLang="en-US" sz="2400" dirty="0" smtClean="0">
                <a:latin typeface="楷体" panose="02010609060101010101" pitchFamily="49" charset="-122"/>
                <a:ea typeface="楷体" panose="02010609060101010101" pitchFamily="49" charset="-122"/>
              </a:rPr>
              <a:t>进行</a:t>
            </a:r>
            <a:r>
              <a:rPr lang="en-US" altLang="zh-CN" sz="2400" dirty="0">
                <a:latin typeface="楷体" panose="02010609060101010101" pitchFamily="49" charset="-122"/>
                <a:ea typeface="楷体" panose="02010609060101010101" pitchFamily="49" charset="-122"/>
              </a:rPr>
              <a:t>Simple Tree </a:t>
            </a:r>
            <a:r>
              <a:rPr lang="en-US" altLang="zh-CN" sz="2400" dirty="0" smtClean="0">
                <a:latin typeface="楷体" panose="02010609060101010101" pitchFamily="49" charset="-122"/>
                <a:ea typeface="楷体" panose="02010609060101010101" pitchFamily="49" charset="-122"/>
              </a:rPr>
              <a:t>hash</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90052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Block Hash</a:t>
            </a:r>
            <a:endParaRPr lang="zh-CN" altLang="en-US" dirty="0">
              <a:latin typeface="楷体" panose="02010609060101010101" pitchFamily="49" charset="-122"/>
              <a:ea typeface="楷体" panose="02010609060101010101" pitchFamily="49" charset="-122"/>
            </a:endParaRPr>
          </a:p>
        </p:txBody>
      </p:sp>
      <p:graphicFrame>
        <p:nvGraphicFramePr>
          <p:cNvPr id="12" name="表格 11"/>
          <p:cNvGraphicFramePr>
            <a:graphicFrameLocks noGrp="1"/>
          </p:cNvGraphicFramePr>
          <p:nvPr>
            <p:extLst/>
          </p:nvPr>
        </p:nvGraphicFramePr>
        <p:xfrm>
          <a:off x="838200" y="1606581"/>
          <a:ext cx="4401852" cy="51816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2800" b="0" i="0" kern="1200" dirty="0" smtClean="0">
                          <a:solidFill>
                            <a:schemeClr val="lt1"/>
                          </a:solidFill>
                          <a:effectLst/>
                          <a:latin typeface="+mn-lt"/>
                          <a:ea typeface="+mn-ea"/>
                          <a:cs typeface="+mn-cs"/>
                        </a:rPr>
                        <a:t>Hash</a:t>
                      </a:r>
                      <a:endParaRPr lang="zh-CN" altLang="en-US" sz="2800" dirty="0"/>
                    </a:p>
                  </a:txBody>
                  <a:tcPr anchor="ctr">
                    <a:solidFill>
                      <a:srgbClr val="00B050"/>
                    </a:solidFill>
                  </a:tcPr>
                </a:tc>
                <a:tc>
                  <a:txBody>
                    <a:bodyPr/>
                    <a:lstStyle/>
                    <a:p>
                      <a:r>
                        <a:rPr lang="en-US" altLang="zh-CN" sz="2800" b="0" i="0" kern="1200" dirty="0" err="1" smtClean="0">
                          <a:solidFill>
                            <a:schemeClr val="lt1"/>
                          </a:solidFill>
                          <a:effectLst/>
                          <a:latin typeface="+mn-lt"/>
                          <a:ea typeface="+mn-ea"/>
                          <a:cs typeface="+mn-cs"/>
                        </a:rPr>
                        <a:t>PartsHeader</a:t>
                      </a:r>
                      <a:r>
                        <a:rPr lang="en-US" altLang="zh-CN" sz="2800" b="0" i="0" kern="1200" dirty="0" smtClean="0">
                          <a:solidFill>
                            <a:schemeClr val="lt1"/>
                          </a:solidFill>
                          <a:effectLst/>
                          <a:latin typeface="+mn-lt"/>
                          <a:ea typeface="+mn-ea"/>
                          <a:cs typeface="+mn-cs"/>
                        </a:rPr>
                        <a:t> </a:t>
                      </a:r>
                      <a:endParaRPr lang="zh-CN" altLang="en-US" sz="2800" dirty="0"/>
                    </a:p>
                  </a:txBody>
                  <a:tcPr anchor="ctr"/>
                </a:tc>
              </a:tr>
            </a:tbl>
          </a:graphicData>
        </a:graphic>
      </p:graphicFrame>
      <p:pic>
        <p:nvPicPr>
          <p:cNvPr id="13" name="图片 12"/>
          <p:cNvPicPr>
            <a:picLocks noChangeAspect="1"/>
          </p:cNvPicPr>
          <p:nvPr/>
        </p:nvPicPr>
        <p:blipFill>
          <a:blip r:embed="rId3"/>
          <a:stretch>
            <a:fillRect/>
          </a:stretch>
        </p:blipFill>
        <p:spPr>
          <a:xfrm>
            <a:off x="2014709" y="2191629"/>
            <a:ext cx="8162581" cy="4666371"/>
          </a:xfrm>
          <a:prstGeom prst="rect">
            <a:avLst/>
          </a:prstGeom>
        </p:spPr>
      </p:pic>
      <p:sp>
        <p:nvSpPr>
          <p:cNvPr id="3" name="矩形 2"/>
          <p:cNvSpPr/>
          <p:nvPr/>
        </p:nvSpPr>
        <p:spPr>
          <a:xfrm>
            <a:off x="4759287" y="2335576"/>
            <a:ext cx="2082188" cy="2901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6844270" y="0"/>
            <a:ext cx="5347730" cy="3057182"/>
          </a:xfrm>
          <a:prstGeom prst="rect">
            <a:avLst/>
          </a:prstGeom>
        </p:spPr>
      </p:pic>
      <p:sp>
        <p:nvSpPr>
          <p:cNvPr id="2" name="标题 1"/>
          <p:cNvSpPr>
            <a:spLocks noGrp="1"/>
          </p:cNvSpPr>
          <p:nvPr>
            <p:ph type="title"/>
          </p:nvPr>
        </p:nvSpPr>
        <p:spPr>
          <a:xfrm>
            <a:off x="297455" y="377484"/>
            <a:ext cx="10515600" cy="1325563"/>
          </a:xfrm>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err="1" smtClean="0">
                <a:latin typeface="楷体" panose="02010609060101010101" pitchFamily="49" charset="-122"/>
                <a:ea typeface="楷体" panose="02010609060101010101" pitchFamily="49" charset="-122"/>
              </a:rPr>
              <a:t>SimpleHashFromMap</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297455" y="3219279"/>
            <a:ext cx="11248222" cy="2862322"/>
          </a:xfrm>
          <a:prstGeom prst="rect">
            <a:avLst/>
          </a:prstGeom>
          <a:noFill/>
        </p:spPr>
        <p:txBody>
          <a:bodyPr wrap="square" rtlCol="0">
            <a:spAutoFit/>
          </a:bodyPr>
          <a:lstStyle/>
          <a:p>
            <a:pPr>
              <a:lnSpc>
                <a:spcPct val="150000"/>
              </a:lnSpc>
            </a:pPr>
            <a:r>
              <a:rPr lang="en-US" altLang="zh-CN" sz="2000" dirty="0" smtClean="0">
                <a:latin typeface="楷体" panose="02010609060101010101" pitchFamily="49" charset="-122"/>
                <a:ea typeface="楷体" panose="02010609060101010101" pitchFamily="49" charset="-122"/>
              </a:rPr>
              <a:t>1. </a:t>
            </a:r>
            <a:r>
              <a:rPr lang="zh-CN" altLang="en-US" sz="2000" dirty="0" smtClean="0">
                <a:latin typeface="楷体" panose="02010609060101010101" pitchFamily="49" charset="-122"/>
                <a:ea typeface="楷体" panose="02010609060101010101" pitchFamily="49" charset="-122"/>
              </a:rPr>
              <a:t>把</a:t>
            </a:r>
            <a:r>
              <a:rPr lang="en-US" altLang="zh-CN" sz="2000" dirty="0">
                <a:latin typeface="楷体" panose="02010609060101010101" pitchFamily="49" charset="-122"/>
                <a:ea typeface="楷体" panose="02010609060101010101" pitchFamily="49" charset="-122"/>
              </a:rPr>
              <a:t>map</a:t>
            </a:r>
            <a:r>
              <a:rPr lang="zh-CN" altLang="en-US" sz="2000" dirty="0">
                <a:latin typeface="楷体" panose="02010609060101010101" pitchFamily="49" charset="-122"/>
                <a:ea typeface="楷体" panose="02010609060101010101" pitchFamily="49" charset="-122"/>
              </a:rPr>
              <a:t>中的</a:t>
            </a:r>
            <a:r>
              <a:rPr lang="en-US" altLang="zh-CN" sz="2000" dirty="0">
                <a:latin typeface="楷体" panose="02010609060101010101" pitchFamily="49" charset="-122"/>
                <a:ea typeface="楷体" panose="02010609060101010101" pitchFamily="49" charset="-122"/>
              </a:rPr>
              <a:t>key</a:t>
            </a:r>
            <a:r>
              <a:rPr lang="zh-CN" altLang="en-US" sz="2000" dirty="0">
                <a:latin typeface="楷体" panose="02010609060101010101" pitchFamily="49" charset="-122"/>
                <a:ea typeface="楷体" panose="02010609060101010101" pitchFamily="49" charset="-122"/>
              </a:rPr>
              <a:t>变成</a:t>
            </a:r>
            <a:r>
              <a:rPr lang="en-US" altLang="zh-CN" sz="2000" dirty="0">
                <a:latin typeface="楷体" panose="02010609060101010101" pitchFamily="49" charset="-122"/>
                <a:ea typeface="楷体" panose="02010609060101010101" pitchFamily="49" charset="-122"/>
              </a:rPr>
              <a:t>byte</a:t>
            </a:r>
            <a:r>
              <a:rPr lang="zh-CN" altLang="en-US" sz="2000" dirty="0">
                <a:latin typeface="楷体" panose="02010609060101010101" pitchFamily="49" charset="-122"/>
                <a:ea typeface="楷体" panose="02010609060101010101" pitchFamily="49" charset="-122"/>
              </a:rPr>
              <a:t>数组后进行</a:t>
            </a:r>
            <a:r>
              <a:rPr lang="en-US" altLang="zh-CN" sz="2000" dirty="0">
                <a:latin typeface="楷体" panose="02010609060101010101" pitchFamily="49" charset="-122"/>
                <a:ea typeface="楷体" panose="02010609060101010101" pitchFamily="49" charset="-122"/>
              </a:rPr>
              <a:t>ripemd160</a:t>
            </a:r>
            <a:r>
              <a:rPr lang="zh-CN" altLang="en-US" sz="2000" dirty="0">
                <a:latin typeface="楷体" panose="02010609060101010101" pitchFamily="49" charset="-122"/>
                <a:ea typeface="楷体" panose="02010609060101010101" pitchFamily="49" charset="-122"/>
              </a:rPr>
              <a:t>哈希，</a:t>
            </a:r>
            <a:r>
              <a:rPr lang="en-US" altLang="zh-CN" sz="2000" dirty="0">
                <a:latin typeface="楷体" panose="02010609060101010101" pitchFamily="49" charset="-122"/>
                <a:ea typeface="楷体" panose="02010609060101010101" pitchFamily="49" charset="-122"/>
              </a:rPr>
              <a:t>value</a:t>
            </a:r>
            <a:r>
              <a:rPr lang="zh-CN" altLang="en-US" sz="2000" dirty="0">
                <a:latin typeface="楷体" panose="02010609060101010101" pitchFamily="49" charset="-122"/>
                <a:ea typeface="楷体" panose="02010609060101010101" pitchFamily="49" charset="-122"/>
              </a:rPr>
              <a:t>先</a:t>
            </a:r>
            <a:r>
              <a:rPr lang="zh-CN" altLang="en-US" sz="2000" dirty="0" smtClean="0">
                <a:latin typeface="楷体" panose="02010609060101010101" pitchFamily="49" charset="-122"/>
                <a:ea typeface="楷体" panose="02010609060101010101" pitchFamily="49" charset="-122"/>
              </a:rPr>
              <a:t>进行</a:t>
            </a:r>
            <a:r>
              <a:rPr lang="en-US" altLang="zh-CN" sz="2000" dirty="0" err="1" smtClean="0">
                <a:latin typeface="楷体" panose="02010609060101010101" pitchFamily="49" charset="-122"/>
                <a:ea typeface="楷体" panose="02010609060101010101" pitchFamily="49" charset="-122"/>
              </a:rPr>
              <a:t>BinaryBare</a:t>
            </a:r>
            <a:r>
              <a:rPr lang="zh-CN" altLang="en-US" sz="2000" dirty="0">
                <a:latin typeface="楷体" panose="02010609060101010101" pitchFamily="49" charset="-122"/>
                <a:ea typeface="楷体" panose="02010609060101010101" pitchFamily="49" charset="-122"/>
              </a:rPr>
              <a:t>序列化，然后进行</a:t>
            </a:r>
            <a:r>
              <a:rPr lang="en-US" altLang="zh-CN" sz="2000" dirty="0">
                <a:latin typeface="楷体" panose="02010609060101010101" pitchFamily="49" charset="-122"/>
                <a:ea typeface="楷体" panose="02010609060101010101" pitchFamily="49" charset="-122"/>
              </a:rPr>
              <a:t>ripemd160</a:t>
            </a:r>
            <a:r>
              <a:rPr lang="zh-CN" altLang="en-US" sz="2000" dirty="0">
                <a:latin typeface="楷体" panose="02010609060101010101" pitchFamily="49" charset="-122"/>
                <a:ea typeface="楷体" panose="02010609060101010101" pitchFamily="49" charset="-122"/>
              </a:rPr>
              <a:t>哈希。</a:t>
            </a:r>
          </a:p>
          <a:p>
            <a:pPr>
              <a:lnSpc>
                <a:spcPct val="150000"/>
              </a:lnSpc>
            </a:pPr>
            <a:r>
              <a:rPr lang="en-US" altLang="zh-CN" sz="2000" dirty="0" smtClean="0">
                <a:latin typeface="楷体" panose="02010609060101010101" pitchFamily="49" charset="-122"/>
                <a:ea typeface="楷体" panose="02010609060101010101" pitchFamily="49" charset="-122"/>
              </a:rPr>
              <a:t>2. </a:t>
            </a:r>
            <a:r>
              <a:rPr lang="zh-CN" altLang="en-US" sz="2000" dirty="0" smtClean="0">
                <a:latin typeface="楷体" panose="02010609060101010101" pitchFamily="49" charset="-122"/>
                <a:ea typeface="楷体" panose="02010609060101010101" pitchFamily="49" charset="-122"/>
              </a:rPr>
              <a:t>把</a:t>
            </a:r>
            <a:r>
              <a:rPr lang="zh-CN" altLang="en-US" sz="2000" dirty="0">
                <a:latin typeface="楷体" panose="02010609060101010101" pitchFamily="49" charset="-122"/>
                <a:ea typeface="楷体" panose="02010609060101010101" pitchFamily="49" charset="-122"/>
              </a:rPr>
              <a:t>哈希后的结果存在</a:t>
            </a:r>
            <a:r>
              <a:rPr lang="en-US" altLang="zh-CN" sz="2000" dirty="0" err="1">
                <a:latin typeface="楷体" panose="02010609060101010101" pitchFamily="49" charset="-122"/>
                <a:ea typeface="楷体" panose="02010609060101010101" pitchFamily="49" charset="-122"/>
              </a:rPr>
              <a:t>kvpair</a:t>
            </a:r>
            <a:r>
              <a:rPr lang="zh-CN" altLang="en-US" sz="2000" dirty="0">
                <a:latin typeface="楷体" panose="02010609060101010101" pitchFamily="49" charset="-122"/>
                <a:ea typeface="楷体" panose="02010609060101010101" pitchFamily="49" charset="-122"/>
              </a:rPr>
              <a:t>中，然后对这些</a:t>
            </a:r>
            <a:r>
              <a:rPr lang="en-US" altLang="zh-CN" sz="2000" dirty="0" err="1">
                <a:latin typeface="楷体" panose="02010609060101010101" pitchFamily="49" charset="-122"/>
                <a:ea typeface="楷体" panose="02010609060101010101" pitchFamily="49" charset="-122"/>
              </a:rPr>
              <a:t>kvpair</a:t>
            </a:r>
            <a:r>
              <a:rPr lang="zh-CN" altLang="en-US" sz="2000" dirty="0">
                <a:latin typeface="楷体" panose="02010609060101010101" pitchFamily="49" charset="-122"/>
                <a:ea typeface="楷体" panose="02010609060101010101" pitchFamily="49" charset="-122"/>
              </a:rPr>
              <a:t>进行排序</a:t>
            </a:r>
            <a:r>
              <a:rPr lang="zh-CN" altLang="en-US" sz="2000" dirty="0" smtClean="0">
                <a:latin typeface="楷体" panose="02010609060101010101" pitchFamily="49" charset="-122"/>
                <a:ea typeface="楷体" panose="02010609060101010101" pitchFamily="49" charset="-122"/>
              </a:rPr>
              <a:t>。对于</a:t>
            </a:r>
            <a:r>
              <a:rPr lang="zh-CN" altLang="en-US" sz="2000" dirty="0">
                <a:latin typeface="楷体" panose="02010609060101010101" pitchFamily="49" charset="-122"/>
                <a:ea typeface="楷体" panose="02010609060101010101" pitchFamily="49" charset="-122"/>
              </a:rPr>
              <a:t>每个</a:t>
            </a:r>
            <a:r>
              <a:rPr lang="en-US" altLang="zh-CN" sz="2000" dirty="0">
                <a:latin typeface="楷体" panose="02010609060101010101" pitchFamily="49" charset="-122"/>
                <a:ea typeface="楷体" panose="02010609060101010101" pitchFamily="49" charset="-122"/>
              </a:rPr>
              <a:t>key</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value</a:t>
            </a:r>
            <a:r>
              <a:rPr lang="zh-CN" altLang="en-US" sz="2000" dirty="0">
                <a:latin typeface="楷体" panose="02010609060101010101" pitchFamily="49" charset="-122"/>
                <a:ea typeface="楷体" panose="02010609060101010101" pitchFamily="49" charset="-122"/>
              </a:rPr>
              <a:t>的字节表示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把他们变成</a:t>
            </a:r>
            <a:r>
              <a:rPr lang="en-US" altLang="zh-CN" sz="2000" dirty="0">
                <a:latin typeface="楷体" panose="02010609060101010101" pitchFamily="49" charset="-122"/>
                <a:ea typeface="楷体" panose="02010609060101010101" pitchFamily="49" charset="-122"/>
              </a:rPr>
              <a:t>uint64</a:t>
            </a:r>
            <a:r>
              <a:rPr lang="zh-CN" altLang="en-US" sz="2000" dirty="0">
                <a:latin typeface="楷体" panose="02010609060101010101" pitchFamily="49" charset="-122"/>
                <a:ea typeface="楷体" panose="02010609060101010101" pitchFamily="49" charset="-122"/>
              </a:rPr>
              <a:t>数组，然后对每个</a:t>
            </a:r>
            <a:r>
              <a:rPr lang="en-US" altLang="zh-CN" sz="2000" dirty="0">
                <a:latin typeface="楷体" panose="02010609060101010101" pitchFamily="49" charset="-122"/>
                <a:ea typeface="楷体" panose="02010609060101010101" pitchFamily="49" charset="-122"/>
              </a:rPr>
              <a:t>uint64</a:t>
            </a:r>
            <a:r>
              <a:rPr lang="zh-CN" altLang="en-US" sz="2000" dirty="0">
                <a:latin typeface="楷体" panose="02010609060101010101" pitchFamily="49" charset="-122"/>
                <a:ea typeface="楷体" panose="02010609060101010101" pitchFamily="49" charset="-122"/>
              </a:rPr>
              <a:t>进行变长编码。对编码后的</a:t>
            </a:r>
            <a:r>
              <a:rPr lang="en-US" altLang="zh-CN" sz="2000" dirty="0">
                <a:latin typeface="楷体" panose="02010609060101010101" pitchFamily="49" charset="-122"/>
                <a:ea typeface="楷体" panose="02010609060101010101" pitchFamily="49" charset="-122"/>
              </a:rPr>
              <a:t>key</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value</a:t>
            </a:r>
            <a:r>
              <a:rPr lang="zh-CN" altLang="en-US" sz="2000" dirty="0">
                <a:latin typeface="楷体" panose="02010609060101010101" pitchFamily="49" charset="-122"/>
                <a:ea typeface="楷体" panose="02010609060101010101" pitchFamily="49" charset="-122"/>
              </a:rPr>
              <a:t>连接起来做</a:t>
            </a:r>
            <a:r>
              <a:rPr lang="en-US" altLang="zh-CN" sz="2000" dirty="0">
                <a:latin typeface="楷体" panose="02010609060101010101" pitchFamily="49" charset="-122"/>
                <a:ea typeface="楷体" panose="02010609060101010101" pitchFamily="49" charset="-122"/>
              </a:rPr>
              <a:t>ripemd160</a:t>
            </a:r>
            <a:r>
              <a:rPr lang="zh-CN" altLang="en-US" sz="2000" dirty="0">
                <a:latin typeface="楷体" panose="02010609060101010101" pitchFamily="49" charset="-122"/>
                <a:ea typeface="楷体" panose="02010609060101010101" pitchFamily="49" charset="-122"/>
              </a:rPr>
              <a:t>哈希。</a:t>
            </a:r>
          </a:p>
          <a:p>
            <a:pPr>
              <a:lnSpc>
                <a:spcPct val="150000"/>
              </a:lnSpc>
            </a:pPr>
            <a:r>
              <a:rPr lang="en-US" altLang="zh-CN" sz="2000" dirty="0" smtClean="0">
                <a:latin typeface="楷体" panose="02010609060101010101" pitchFamily="49" charset="-122"/>
                <a:ea typeface="楷体" panose="02010609060101010101" pitchFamily="49" charset="-122"/>
              </a:rPr>
              <a:t>3. </a:t>
            </a:r>
            <a:r>
              <a:rPr lang="zh-CN" altLang="en-US" sz="2000" dirty="0" smtClean="0">
                <a:latin typeface="楷体" panose="02010609060101010101" pitchFamily="49" charset="-122"/>
                <a:ea typeface="楷体" panose="02010609060101010101" pitchFamily="49" charset="-122"/>
              </a:rPr>
              <a:t>对于第二步中的结果，进行</a:t>
            </a:r>
            <a:r>
              <a:rPr lang="en-US" altLang="zh-CN" sz="2000" dirty="0" smtClean="0">
                <a:latin typeface="楷体" panose="02010609060101010101" pitchFamily="49" charset="-122"/>
                <a:ea typeface="楷体" panose="02010609060101010101" pitchFamily="49" charset="-122"/>
              </a:rPr>
              <a:t>Simple Tree Hash</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94557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nvPr>
        </p:nvGraphicFramePr>
        <p:xfrm>
          <a:off x="2549792" y="4151477"/>
          <a:ext cx="4401852" cy="57912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3200" b="0" i="0" kern="1200" dirty="0" err="1" smtClean="0">
                          <a:solidFill>
                            <a:schemeClr val="lt1"/>
                          </a:solidFill>
                          <a:effectLst/>
                          <a:latin typeface="+mn-lt"/>
                          <a:ea typeface="+mn-ea"/>
                          <a:cs typeface="+mn-cs"/>
                        </a:rPr>
                        <a:t>LastBlockID</a:t>
                      </a:r>
                      <a:endParaRPr lang="zh-CN" altLang="en-US" sz="3200" dirty="0"/>
                    </a:p>
                  </a:txBody>
                  <a:tcPr>
                    <a:solidFill>
                      <a:srgbClr val="00B050"/>
                    </a:solidFill>
                  </a:tcPr>
                </a:tc>
                <a:tc>
                  <a:txBody>
                    <a:bodyPr/>
                    <a:lstStyle/>
                    <a:p>
                      <a:r>
                        <a:rPr lang="en-US" altLang="zh-CN" sz="3200" b="0" i="0" kern="1200" dirty="0" err="1" smtClean="0">
                          <a:solidFill>
                            <a:schemeClr val="lt1"/>
                          </a:solidFill>
                          <a:effectLst/>
                          <a:latin typeface="+mn-lt"/>
                          <a:ea typeface="+mn-ea"/>
                          <a:cs typeface="+mn-cs"/>
                        </a:rPr>
                        <a:t>TotalTxs</a:t>
                      </a:r>
                      <a:endParaRPr lang="zh-CN" altLang="en-US" sz="3200" dirty="0"/>
                    </a:p>
                  </a:txBody>
                  <a:tcPr/>
                </a:tc>
              </a:tr>
            </a:tbl>
          </a:graphicData>
        </a:graphic>
      </p:graphicFrame>
      <p:cxnSp>
        <p:nvCxnSpPr>
          <p:cNvPr id="11" name="直接连接符 10"/>
          <p:cNvCxnSpPr/>
          <p:nvPr/>
        </p:nvCxnSpPr>
        <p:spPr>
          <a:xfrm>
            <a:off x="2544896" y="3411350"/>
            <a:ext cx="22034" cy="73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750718" y="3411350"/>
            <a:ext cx="220092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nvPr>
        </p:nvGraphicFramePr>
        <p:xfrm>
          <a:off x="2445745" y="5936210"/>
          <a:ext cx="4401852" cy="51816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2800" b="0" i="0" kern="1200" dirty="0" smtClean="0">
                          <a:solidFill>
                            <a:schemeClr val="lt1"/>
                          </a:solidFill>
                          <a:effectLst/>
                          <a:latin typeface="+mn-lt"/>
                          <a:ea typeface="+mn-ea"/>
                          <a:cs typeface="+mn-cs"/>
                        </a:rPr>
                        <a:t>Hash</a:t>
                      </a:r>
                      <a:endParaRPr lang="zh-CN" altLang="en-US" sz="2800" dirty="0"/>
                    </a:p>
                  </a:txBody>
                  <a:tcPr anchor="ctr">
                    <a:solidFill>
                      <a:schemeClr val="accent1"/>
                    </a:solidFill>
                  </a:tcPr>
                </a:tc>
                <a:tc>
                  <a:txBody>
                    <a:bodyPr/>
                    <a:lstStyle/>
                    <a:p>
                      <a:r>
                        <a:rPr lang="en-US" altLang="zh-CN" sz="2800" b="0" i="0" kern="1200" dirty="0" err="1" smtClean="0">
                          <a:solidFill>
                            <a:schemeClr val="lt1"/>
                          </a:solidFill>
                          <a:effectLst/>
                          <a:latin typeface="+mn-lt"/>
                          <a:ea typeface="+mn-ea"/>
                          <a:cs typeface="+mn-cs"/>
                        </a:rPr>
                        <a:t>PartsHeader</a:t>
                      </a:r>
                      <a:r>
                        <a:rPr lang="en-US" altLang="zh-CN" sz="2800" b="0" i="0" kern="1200" dirty="0" smtClean="0">
                          <a:solidFill>
                            <a:schemeClr val="lt1"/>
                          </a:solidFill>
                          <a:effectLst/>
                          <a:latin typeface="+mn-lt"/>
                          <a:ea typeface="+mn-ea"/>
                          <a:cs typeface="+mn-cs"/>
                        </a:rPr>
                        <a:t> </a:t>
                      </a:r>
                      <a:endParaRPr lang="zh-CN" altLang="en-US" sz="2800" dirty="0"/>
                    </a:p>
                  </a:txBody>
                  <a:tcPr anchor="ctr"/>
                </a:tc>
              </a:tr>
            </a:tbl>
          </a:graphicData>
        </a:graphic>
      </p:graphicFrame>
      <p:cxnSp>
        <p:nvCxnSpPr>
          <p:cNvPr id="14" name="直接连接符 13"/>
          <p:cNvCxnSpPr/>
          <p:nvPr/>
        </p:nvCxnSpPr>
        <p:spPr>
          <a:xfrm flipH="1">
            <a:off x="2445745" y="4730597"/>
            <a:ext cx="110168" cy="1205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50718" y="4730597"/>
            <a:ext cx="2096879" cy="12056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1214291939"/>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spTree>
    <p:extLst>
      <p:ext uri="{BB962C8B-B14F-4D97-AF65-F5344CB8AC3E}">
        <p14:creationId xmlns:p14="http://schemas.microsoft.com/office/powerpoint/2010/main" val="1683769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楷体" panose="02010609060101010101" pitchFamily="49" charset="-122"/>
                <a:ea typeface="楷体" panose="02010609060101010101" pitchFamily="49" charset="-122"/>
              </a:rPr>
              <a:t>PartSetHeader</a:t>
            </a:r>
            <a:endParaRPr lang="zh-CN" altLang="en-US" dirty="0">
              <a:latin typeface="楷体" panose="02010609060101010101" pitchFamily="49" charset="-122"/>
              <a:ea typeface="楷体" panose="02010609060101010101" pitchFamily="49" charset="-122"/>
            </a:endParaRPr>
          </a:p>
        </p:txBody>
      </p:sp>
      <p:graphicFrame>
        <p:nvGraphicFramePr>
          <p:cNvPr id="12" name="表格 11"/>
          <p:cNvGraphicFramePr>
            <a:graphicFrameLocks noGrp="1"/>
          </p:cNvGraphicFramePr>
          <p:nvPr>
            <p:extLst/>
          </p:nvPr>
        </p:nvGraphicFramePr>
        <p:xfrm>
          <a:off x="838200" y="1606581"/>
          <a:ext cx="4401852" cy="518160"/>
        </p:xfrm>
        <a:graphic>
          <a:graphicData uri="http://schemas.openxmlformats.org/drawingml/2006/table">
            <a:tbl>
              <a:tblPr firstRow="1" bandRow="1">
                <a:tableStyleId>{5C22544A-7EE6-4342-B048-85BDC9FD1C3A}</a:tableStyleId>
              </a:tblPr>
              <a:tblGrid>
                <a:gridCol w="2200926"/>
                <a:gridCol w="2200926"/>
              </a:tblGrid>
              <a:tr h="370840">
                <a:tc>
                  <a:txBody>
                    <a:bodyPr/>
                    <a:lstStyle/>
                    <a:p>
                      <a:r>
                        <a:rPr lang="en-US" altLang="zh-CN" sz="2800" b="0" i="0" kern="1200" dirty="0" smtClean="0">
                          <a:solidFill>
                            <a:schemeClr val="lt1"/>
                          </a:solidFill>
                          <a:effectLst/>
                          <a:latin typeface="+mn-lt"/>
                          <a:ea typeface="+mn-ea"/>
                          <a:cs typeface="+mn-cs"/>
                        </a:rPr>
                        <a:t>Hash</a:t>
                      </a:r>
                      <a:endParaRPr lang="zh-CN" altLang="en-US" sz="2800" dirty="0"/>
                    </a:p>
                  </a:txBody>
                  <a:tcPr anchor="ctr">
                    <a:solidFill>
                      <a:schemeClr val="accent1"/>
                    </a:solidFill>
                  </a:tcPr>
                </a:tc>
                <a:tc>
                  <a:txBody>
                    <a:bodyPr/>
                    <a:lstStyle/>
                    <a:p>
                      <a:r>
                        <a:rPr lang="en-US" altLang="zh-CN" sz="2800" b="0" i="0" kern="1200" dirty="0" err="1" smtClean="0">
                          <a:solidFill>
                            <a:schemeClr val="lt1"/>
                          </a:solidFill>
                          <a:effectLst/>
                          <a:latin typeface="+mn-lt"/>
                          <a:ea typeface="+mn-ea"/>
                          <a:cs typeface="+mn-cs"/>
                        </a:rPr>
                        <a:t>PartsHeader</a:t>
                      </a:r>
                      <a:r>
                        <a:rPr lang="en-US" altLang="zh-CN" sz="2800" b="0" i="0" kern="1200" dirty="0" smtClean="0">
                          <a:solidFill>
                            <a:schemeClr val="lt1"/>
                          </a:solidFill>
                          <a:effectLst/>
                          <a:latin typeface="+mn-lt"/>
                          <a:ea typeface="+mn-ea"/>
                          <a:cs typeface="+mn-cs"/>
                        </a:rPr>
                        <a:t> </a:t>
                      </a:r>
                      <a:endParaRPr lang="zh-CN" altLang="en-US" sz="2800" dirty="0"/>
                    </a:p>
                  </a:txBody>
                  <a:tcPr anchor="ctr">
                    <a:solidFill>
                      <a:srgbClr val="00B050"/>
                    </a:solidFill>
                  </a:tcPr>
                </a:tc>
              </a:tr>
            </a:tbl>
          </a:graphicData>
        </a:graphic>
      </p:graphicFrame>
      <p:graphicFrame>
        <p:nvGraphicFramePr>
          <p:cNvPr id="3" name="表格 2"/>
          <p:cNvGraphicFramePr>
            <a:graphicFrameLocks noGrp="1"/>
          </p:cNvGraphicFramePr>
          <p:nvPr/>
        </p:nvGraphicFramePr>
        <p:xfrm>
          <a:off x="2626910" y="3044225"/>
          <a:ext cx="5668792" cy="762000"/>
        </p:xfrm>
        <a:graphic>
          <a:graphicData uri="http://schemas.openxmlformats.org/drawingml/2006/table">
            <a:tbl>
              <a:tblPr firstRow="1" bandRow="1">
                <a:tableStyleId>{5C22544A-7EE6-4342-B048-85BDC9FD1C3A}</a:tableStyleId>
              </a:tblPr>
              <a:tblGrid>
                <a:gridCol w="2834396"/>
                <a:gridCol w="2834396"/>
              </a:tblGrid>
              <a:tr h="370840">
                <a:tc>
                  <a:txBody>
                    <a:bodyPr/>
                    <a:lstStyle/>
                    <a:p>
                      <a:r>
                        <a:rPr lang="en-US" altLang="zh-CN" sz="4400" dirty="0" smtClean="0"/>
                        <a:t>Total</a:t>
                      </a:r>
                      <a:endParaRPr lang="zh-CN" altLang="en-US" sz="4400" dirty="0"/>
                    </a:p>
                  </a:txBody>
                  <a:tcPr/>
                </a:tc>
                <a:tc>
                  <a:txBody>
                    <a:bodyPr/>
                    <a:lstStyle/>
                    <a:p>
                      <a:r>
                        <a:rPr lang="en-US" altLang="zh-CN" sz="4400" dirty="0" smtClean="0"/>
                        <a:t>Hash</a:t>
                      </a:r>
                      <a:endParaRPr lang="zh-CN" altLang="en-US" sz="4400" dirty="0"/>
                    </a:p>
                  </a:txBody>
                  <a:tcPr/>
                </a:tc>
              </a:tr>
            </a:tbl>
          </a:graphicData>
        </a:graphic>
      </p:graphicFrame>
      <p:cxnSp>
        <p:nvCxnSpPr>
          <p:cNvPr id="5" name="直接连接符 4"/>
          <p:cNvCxnSpPr/>
          <p:nvPr/>
        </p:nvCxnSpPr>
        <p:spPr>
          <a:xfrm flipH="1">
            <a:off x="2622014" y="2124741"/>
            <a:ext cx="417112" cy="94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240052" y="2110001"/>
            <a:ext cx="3055650" cy="9342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38969" y="4384712"/>
            <a:ext cx="7766892" cy="954107"/>
          </a:xfrm>
          <a:prstGeom prst="rect">
            <a:avLst/>
          </a:prstGeom>
          <a:noFill/>
        </p:spPr>
        <p:txBody>
          <a:bodyPr wrap="square" rtlCol="0">
            <a:spAutoFit/>
          </a:bodyPr>
          <a:lstStyle/>
          <a:p>
            <a:r>
              <a:rPr lang="en-US" altLang="zh-CN" sz="2800" dirty="0" smtClean="0">
                <a:latin typeface="楷体" panose="02010609060101010101" pitchFamily="49" charset="-122"/>
                <a:ea typeface="楷体" panose="02010609060101010101" pitchFamily="49" charset="-122"/>
              </a:rPr>
              <a:t>Total: </a:t>
            </a:r>
            <a:r>
              <a:rPr lang="en-US" altLang="zh-CN" sz="2800" dirty="0" err="1" smtClean="0">
                <a:latin typeface="楷体" panose="02010609060101010101" pitchFamily="49" charset="-122"/>
                <a:ea typeface="楷体" panose="02010609060101010101" pitchFamily="49" charset="-122"/>
              </a:rPr>
              <a:t>PartSet</a:t>
            </a:r>
            <a:r>
              <a:rPr lang="zh-CN" altLang="en-US" sz="2800" dirty="0" smtClean="0">
                <a:latin typeface="楷体" panose="02010609060101010101" pitchFamily="49" charset="-122"/>
                <a:ea typeface="楷体" panose="02010609060101010101" pitchFamily="49" charset="-122"/>
              </a:rPr>
              <a:t>中</a:t>
            </a:r>
            <a:r>
              <a:rPr lang="zh-CN" altLang="en-US" sz="2800" dirty="0">
                <a:latin typeface="楷体" panose="02010609060101010101" pitchFamily="49" charset="-122"/>
                <a:ea typeface="楷体" panose="02010609060101010101" pitchFamily="49" charset="-122"/>
              </a:rPr>
              <a:t>总共</a:t>
            </a:r>
            <a:r>
              <a:rPr lang="zh-CN" altLang="en-US" sz="2800" dirty="0" smtClean="0">
                <a:latin typeface="楷体" panose="02010609060101010101" pitchFamily="49" charset="-122"/>
                <a:ea typeface="楷体" panose="02010609060101010101" pitchFamily="49" charset="-122"/>
              </a:rPr>
              <a:t>有</a:t>
            </a:r>
            <a:r>
              <a:rPr lang="zh-CN" altLang="en-US" sz="2800" dirty="0">
                <a:latin typeface="楷体" panose="02010609060101010101" pitchFamily="49" charset="-122"/>
                <a:ea typeface="楷体" panose="02010609060101010101" pitchFamily="49" charset="-122"/>
              </a:rPr>
              <a:t>多少个</a:t>
            </a:r>
            <a:r>
              <a:rPr lang="zh-CN" altLang="en-US" sz="2800" dirty="0" smtClean="0">
                <a:latin typeface="楷体" panose="02010609060101010101" pitchFamily="49" charset="-122"/>
                <a:ea typeface="楷体" panose="02010609060101010101" pitchFamily="49" charset="-122"/>
              </a:rPr>
              <a:t>块</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Hash: </a:t>
            </a:r>
            <a:r>
              <a:rPr lang="en-US" altLang="zh-CN" sz="2800" dirty="0" err="1">
                <a:latin typeface="楷体" panose="02010609060101010101" pitchFamily="49" charset="-122"/>
                <a:ea typeface="楷体" panose="02010609060101010101" pitchFamily="49" charset="-122"/>
              </a:rPr>
              <a:t>PartSet</a:t>
            </a:r>
            <a:r>
              <a:rPr lang="zh-CN" altLang="en-US" sz="2800" dirty="0">
                <a:latin typeface="楷体" panose="02010609060101010101" pitchFamily="49" charset="-122"/>
                <a:ea typeface="楷体" panose="02010609060101010101" pitchFamily="49" charset="-122"/>
              </a:rPr>
              <a:t>中的所有块</a:t>
            </a:r>
            <a:r>
              <a:rPr lang="zh-CN" altLang="en-US" sz="2800" dirty="0" smtClean="0">
                <a:latin typeface="楷体" panose="02010609060101010101" pitchFamily="49" charset="-122"/>
                <a:ea typeface="楷体" panose="02010609060101010101" pitchFamily="49" charset="-122"/>
              </a:rPr>
              <a:t>的</a:t>
            </a:r>
            <a:r>
              <a:rPr lang="en-US" altLang="zh-CN" sz="2800" dirty="0" smtClean="0">
                <a:latin typeface="楷体" panose="02010609060101010101" pitchFamily="49" charset="-122"/>
                <a:ea typeface="楷体" panose="02010609060101010101" pitchFamily="49" charset="-122"/>
              </a:rPr>
              <a:t>Simple Tree Hash</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4537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基础知识</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78850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3551486" y="4151477"/>
          <a:ext cx="5995778" cy="518160"/>
        </p:xfrm>
        <a:graphic>
          <a:graphicData uri="http://schemas.openxmlformats.org/drawingml/2006/table">
            <a:tbl>
              <a:tblPr firstRow="1" bandRow="1">
                <a:tableStyleId>{5C22544A-7EE6-4342-B048-85BDC9FD1C3A}</a:tableStyleId>
              </a:tblPr>
              <a:tblGrid>
                <a:gridCol w="2997889"/>
                <a:gridCol w="2997889"/>
              </a:tblGrid>
              <a:tr h="370840">
                <a:tc>
                  <a:txBody>
                    <a:bodyPr/>
                    <a:lstStyle/>
                    <a:p>
                      <a:r>
                        <a:rPr lang="en-US" altLang="zh-CN" sz="2800" dirty="0" err="1" smtClean="0"/>
                        <a:t>LastCommitHash</a:t>
                      </a:r>
                      <a:endParaRPr lang="zh-CN" altLang="en-US" sz="2800" dirty="0"/>
                    </a:p>
                  </a:txBody>
                  <a:tcPr/>
                </a:tc>
                <a:tc>
                  <a:txBody>
                    <a:bodyPr/>
                    <a:lstStyle/>
                    <a:p>
                      <a:r>
                        <a:rPr lang="en-US" altLang="zh-CN" sz="2800" dirty="0" err="1" smtClean="0"/>
                        <a:t>DataHash</a:t>
                      </a:r>
                      <a:endParaRPr lang="zh-CN" altLang="en-US" sz="2800" dirty="0"/>
                    </a:p>
                  </a:txBody>
                  <a:tcPr/>
                </a:tc>
              </a:tr>
            </a:tbl>
          </a:graphicData>
        </a:graphic>
      </p:graphicFrame>
      <p:cxnSp>
        <p:nvCxnSpPr>
          <p:cNvPr id="12" name="直接连接符 11"/>
          <p:cNvCxnSpPr/>
          <p:nvPr/>
        </p:nvCxnSpPr>
        <p:spPr>
          <a:xfrm flipH="1">
            <a:off x="3536415" y="3357293"/>
            <a:ext cx="1255923" cy="794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59267" y="3411350"/>
            <a:ext cx="2187997" cy="740127"/>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15543" y="5222477"/>
            <a:ext cx="8793700" cy="1384995"/>
          </a:xfrm>
          <a:prstGeom prst="rect">
            <a:avLst/>
          </a:prstGeom>
          <a:noFill/>
        </p:spPr>
        <p:txBody>
          <a:bodyPr wrap="square" rtlCol="0">
            <a:spAutoFit/>
          </a:bodyPr>
          <a:lstStyle/>
          <a:p>
            <a:r>
              <a:rPr lang="en-US" altLang="zh-CN" sz="2800" dirty="0" err="1" smtClean="0">
                <a:latin typeface="楷体" panose="02010609060101010101" pitchFamily="49" charset="-122"/>
                <a:ea typeface="楷体" panose="02010609060101010101" pitchFamily="49" charset="-122"/>
              </a:rPr>
              <a:t>LastCommitHash</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区块中</a:t>
            </a:r>
            <a:r>
              <a:rPr lang="en-US" altLang="zh-CN" sz="2800" dirty="0" err="1" smtClean="0">
                <a:latin typeface="楷体" panose="02010609060101010101" pitchFamily="49" charset="-122"/>
                <a:ea typeface="楷体" panose="02010609060101010101" pitchFamily="49" charset="-122"/>
              </a:rPr>
              <a:t>LastCommit</a:t>
            </a:r>
            <a:r>
              <a:rPr lang="zh-CN" altLang="en-US" sz="2800" dirty="0" smtClean="0">
                <a:latin typeface="楷体" panose="02010609060101010101" pitchFamily="49" charset="-122"/>
                <a:ea typeface="楷体" panose="02010609060101010101" pitchFamily="49" charset="-122"/>
              </a:rPr>
              <a:t>的</a:t>
            </a:r>
            <a:r>
              <a:rPr lang="en-US" altLang="zh-CN" sz="2800" dirty="0">
                <a:latin typeface="楷体" panose="02010609060101010101" pitchFamily="49" charset="-122"/>
                <a:ea typeface="楷体" panose="02010609060101010101" pitchFamily="49" charset="-122"/>
              </a:rPr>
              <a:t>Simple Tree </a:t>
            </a:r>
            <a:r>
              <a:rPr lang="en-US" altLang="zh-CN" sz="2800" dirty="0" smtClean="0">
                <a:latin typeface="楷体" panose="02010609060101010101" pitchFamily="49" charset="-122"/>
                <a:ea typeface="楷体" panose="02010609060101010101" pitchFamily="49" charset="-122"/>
              </a:rPr>
              <a:t>Hash</a:t>
            </a:r>
          </a:p>
          <a:p>
            <a:r>
              <a:rPr lang="en-US" altLang="zh-CN" sz="2800" dirty="0" err="1" smtClean="0">
                <a:latin typeface="楷体" panose="02010609060101010101" pitchFamily="49" charset="-122"/>
                <a:ea typeface="楷体" panose="02010609060101010101" pitchFamily="49" charset="-122"/>
              </a:rPr>
              <a:t>DataHash</a:t>
            </a:r>
            <a:r>
              <a:rPr lang="en-US" altLang="zh-CN" sz="2800" dirty="0" smtClean="0">
                <a:latin typeface="楷体" panose="02010609060101010101" pitchFamily="49" charset="-122"/>
                <a:ea typeface="楷体" panose="02010609060101010101" pitchFamily="49" charset="-122"/>
              </a:rPr>
              <a:t>: Data</a:t>
            </a:r>
            <a:r>
              <a:rPr lang="zh-CN" altLang="en-US" sz="2800" dirty="0" smtClean="0">
                <a:latin typeface="楷体" panose="02010609060101010101" pitchFamily="49" charset="-122"/>
                <a:ea typeface="楷体" panose="02010609060101010101" pitchFamily="49" charset="-122"/>
              </a:rPr>
              <a:t>中各个交易的</a:t>
            </a:r>
            <a:r>
              <a:rPr lang="en-US" altLang="zh-CN" sz="2800" dirty="0" smtClean="0">
                <a:latin typeface="楷体" panose="02010609060101010101" pitchFamily="49" charset="-122"/>
                <a:ea typeface="楷体" panose="02010609060101010101" pitchFamily="49" charset="-122"/>
              </a:rPr>
              <a:t>Simple Tree Hash</a:t>
            </a:r>
            <a:endParaRPr lang="zh-CN" altLang="en-US" sz="2800" dirty="0">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a:blip r:embed="rId3"/>
          <a:stretch>
            <a:fillRect/>
          </a:stretch>
        </p:blipFill>
        <p:spPr>
          <a:xfrm>
            <a:off x="270444" y="4955057"/>
            <a:ext cx="11883898" cy="1715487"/>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3960025071"/>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spTree>
    <p:extLst>
      <p:ext uri="{BB962C8B-B14F-4D97-AF65-F5344CB8AC3E}">
        <p14:creationId xmlns:p14="http://schemas.microsoft.com/office/powerpoint/2010/main" val="52821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3836253430"/>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pic>
        <p:nvPicPr>
          <p:cNvPr id="5" name="图片 4"/>
          <p:cNvPicPr>
            <a:picLocks noChangeAspect="1"/>
          </p:cNvPicPr>
          <p:nvPr/>
        </p:nvPicPr>
        <p:blipFill>
          <a:blip r:embed="rId3"/>
          <a:stretch>
            <a:fillRect/>
          </a:stretch>
        </p:blipFill>
        <p:spPr>
          <a:xfrm>
            <a:off x="1859555" y="4936265"/>
            <a:ext cx="8779296" cy="1921735"/>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2334484545"/>
              </p:ext>
            </p:extLst>
          </p:nvPr>
        </p:nvGraphicFramePr>
        <p:xfrm>
          <a:off x="2847249" y="4432351"/>
          <a:ext cx="8128000" cy="3962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000" dirty="0" err="1" smtClean="0"/>
                        <a:t>ValidatorsHash</a:t>
                      </a:r>
                      <a:endParaRPr lang="zh-CN" altLang="en-US" sz="2000" dirty="0"/>
                    </a:p>
                  </a:txBody>
                  <a:tcPr/>
                </a:tc>
                <a:tc>
                  <a:txBody>
                    <a:bodyPr/>
                    <a:lstStyle/>
                    <a:p>
                      <a:r>
                        <a:rPr lang="en-US" altLang="zh-CN" sz="2000" dirty="0" err="1" smtClean="0"/>
                        <a:t>ConsensusHash</a:t>
                      </a:r>
                      <a:endParaRPr lang="zh-CN" altLang="en-US" sz="2000" dirty="0"/>
                    </a:p>
                  </a:txBody>
                  <a:tcPr/>
                </a:tc>
                <a:tc>
                  <a:txBody>
                    <a:bodyPr/>
                    <a:lstStyle/>
                    <a:p>
                      <a:r>
                        <a:rPr lang="en-US" altLang="zh-CN" sz="2000" dirty="0" err="1" smtClean="0"/>
                        <a:t>AppHash</a:t>
                      </a:r>
                      <a:endParaRPr lang="zh-CN" altLang="en-US" sz="2000" dirty="0"/>
                    </a:p>
                  </a:txBody>
                  <a:tcPr/>
                </a:tc>
                <a:tc>
                  <a:txBody>
                    <a:bodyPr/>
                    <a:lstStyle/>
                    <a:p>
                      <a:r>
                        <a:rPr lang="en-US" altLang="zh-CN" sz="2000" dirty="0" err="1" smtClean="0"/>
                        <a:t>LastResultHash</a:t>
                      </a:r>
                      <a:endParaRPr lang="zh-CN" altLang="en-US" sz="2000" dirty="0"/>
                    </a:p>
                  </a:txBody>
                  <a:tcPr/>
                </a:tc>
              </a:tr>
            </a:tbl>
          </a:graphicData>
        </a:graphic>
      </p:graphicFrame>
      <p:cxnSp>
        <p:nvCxnSpPr>
          <p:cNvPr id="15" name="直接连接符 14"/>
          <p:cNvCxnSpPr/>
          <p:nvPr/>
        </p:nvCxnSpPr>
        <p:spPr>
          <a:xfrm flipH="1">
            <a:off x="2847249" y="3411350"/>
            <a:ext cx="4467951"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76956" y="3411350"/>
            <a:ext cx="1498293" cy="10210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159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graphicFrame>
        <p:nvGraphicFramePr>
          <p:cNvPr id="9" name="表格 8"/>
          <p:cNvGraphicFramePr>
            <a:graphicFrameLocks noGrp="1"/>
          </p:cNvGraphicFramePr>
          <p:nvPr/>
        </p:nvGraphicFramePr>
        <p:xfrm>
          <a:off x="2847249" y="4432351"/>
          <a:ext cx="8128000" cy="3962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000" dirty="0" err="1" smtClean="0"/>
                        <a:t>ValidatorsHash</a:t>
                      </a:r>
                      <a:endParaRPr lang="zh-CN" altLang="en-US" sz="2000" dirty="0"/>
                    </a:p>
                  </a:txBody>
                  <a:tcPr/>
                </a:tc>
                <a:tc>
                  <a:txBody>
                    <a:bodyPr/>
                    <a:lstStyle/>
                    <a:p>
                      <a:r>
                        <a:rPr lang="en-US" altLang="zh-CN" sz="2000" dirty="0" err="1" smtClean="0"/>
                        <a:t>ConsensusHash</a:t>
                      </a:r>
                      <a:endParaRPr lang="zh-CN" altLang="en-US" sz="2000" dirty="0"/>
                    </a:p>
                  </a:txBody>
                  <a:tcPr/>
                </a:tc>
                <a:tc>
                  <a:txBody>
                    <a:bodyPr/>
                    <a:lstStyle/>
                    <a:p>
                      <a:r>
                        <a:rPr lang="en-US" altLang="zh-CN" sz="2000" dirty="0" err="1" smtClean="0"/>
                        <a:t>AppHash</a:t>
                      </a:r>
                      <a:endParaRPr lang="zh-CN" altLang="en-US" sz="2000" dirty="0"/>
                    </a:p>
                  </a:txBody>
                  <a:tcPr/>
                </a:tc>
                <a:tc>
                  <a:txBody>
                    <a:bodyPr/>
                    <a:lstStyle/>
                    <a:p>
                      <a:r>
                        <a:rPr lang="en-US" altLang="zh-CN" sz="2000" dirty="0" err="1" smtClean="0"/>
                        <a:t>LastResultHash</a:t>
                      </a:r>
                      <a:endParaRPr lang="zh-CN" altLang="en-US" sz="2000" dirty="0"/>
                    </a:p>
                  </a:txBody>
                  <a:tcPr/>
                </a:tc>
              </a:tr>
            </a:tbl>
          </a:graphicData>
        </a:graphic>
      </p:graphicFrame>
      <p:cxnSp>
        <p:nvCxnSpPr>
          <p:cNvPr id="15" name="直接连接符 14"/>
          <p:cNvCxnSpPr/>
          <p:nvPr/>
        </p:nvCxnSpPr>
        <p:spPr>
          <a:xfrm flipH="1">
            <a:off x="2847249" y="3411350"/>
            <a:ext cx="4467951"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76956" y="3411350"/>
            <a:ext cx="1498293"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692324" y="4809818"/>
            <a:ext cx="0" cy="81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3816711294"/>
              </p:ext>
            </p:extLst>
          </p:nvPr>
        </p:nvGraphicFramePr>
        <p:xfrm>
          <a:off x="428659" y="5629673"/>
          <a:ext cx="9513993" cy="370840"/>
        </p:xfrm>
        <a:graphic>
          <a:graphicData uri="http://schemas.openxmlformats.org/drawingml/2006/table">
            <a:tbl>
              <a:tblPr firstRow="1" bandRow="1">
                <a:tableStyleId>{5C22544A-7EE6-4342-B048-85BDC9FD1C3A}</a:tableStyleId>
              </a:tblPr>
              <a:tblGrid>
                <a:gridCol w="9513993"/>
              </a:tblGrid>
              <a:tr h="370840">
                <a:tc>
                  <a:txBody>
                    <a:bodyPr/>
                    <a:lstStyle/>
                    <a:p>
                      <a:r>
                        <a:rPr lang="zh-CN" altLang="en-US" dirty="0" smtClean="0">
                          <a:latin typeface="楷体" panose="02010609060101010101" pitchFamily="49" charset="-122"/>
                          <a:ea typeface="楷体" panose="02010609060101010101" pitchFamily="49" charset="-122"/>
                        </a:rPr>
                        <a:t>根据验证人集中的验证人的地址、公玥、</a:t>
                      </a:r>
                      <a:r>
                        <a:rPr lang="en-US" altLang="zh-CN" dirty="0" err="1" smtClean="0">
                          <a:latin typeface="楷体" panose="02010609060101010101" pitchFamily="49" charset="-122"/>
                          <a:ea typeface="楷体" panose="02010609060101010101" pitchFamily="49" charset="-122"/>
                        </a:rPr>
                        <a:t>VotingPower</a:t>
                      </a:r>
                      <a:r>
                        <a:rPr lang="zh-CN" altLang="en-US" dirty="0" smtClean="0">
                          <a:latin typeface="楷体" panose="02010609060101010101" pitchFamily="49" charset="-122"/>
                          <a:ea typeface="楷体" panose="02010609060101010101" pitchFamily="49" charset="-122"/>
                        </a:rPr>
                        <a:t>序列化之后进行</a:t>
                      </a:r>
                      <a:r>
                        <a:rPr lang="en-US" altLang="zh-CN" dirty="0" smtClean="0">
                          <a:latin typeface="楷体" panose="02010609060101010101" pitchFamily="49" charset="-122"/>
                          <a:ea typeface="楷体" panose="02010609060101010101" pitchFamily="49" charset="-122"/>
                        </a:rPr>
                        <a:t>Simple Tree Hash</a:t>
                      </a:r>
                      <a:endParaRPr lang="zh-CN" altLang="en-US" dirty="0">
                        <a:latin typeface="楷体" panose="02010609060101010101" pitchFamily="49" charset="-122"/>
                        <a:ea typeface="楷体" panose="02010609060101010101" pitchFamily="49" charset="-122"/>
                      </a:endParaRPr>
                    </a:p>
                  </a:txBody>
                  <a:tcPr>
                    <a:solidFill>
                      <a:srgbClr val="7030A0"/>
                    </a:solidFill>
                  </a:tcPr>
                </a:tc>
              </a:tr>
            </a:tbl>
          </a:graphicData>
        </a:graphic>
      </p:graphicFrame>
    </p:spTree>
    <p:extLst>
      <p:ext uri="{BB962C8B-B14F-4D97-AF65-F5344CB8AC3E}">
        <p14:creationId xmlns:p14="http://schemas.microsoft.com/office/powerpoint/2010/main" val="2122168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graphicFrame>
        <p:nvGraphicFramePr>
          <p:cNvPr id="9" name="表格 8"/>
          <p:cNvGraphicFramePr>
            <a:graphicFrameLocks noGrp="1"/>
          </p:cNvGraphicFramePr>
          <p:nvPr/>
        </p:nvGraphicFramePr>
        <p:xfrm>
          <a:off x="2847249" y="4432351"/>
          <a:ext cx="8128000" cy="3962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000" dirty="0" err="1" smtClean="0"/>
                        <a:t>ValidatorsHash</a:t>
                      </a:r>
                      <a:endParaRPr lang="zh-CN" altLang="en-US" sz="2000" dirty="0"/>
                    </a:p>
                  </a:txBody>
                  <a:tcPr/>
                </a:tc>
                <a:tc>
                  <a:txBody>
                    <a:bodyPr/>
                    <a:lstStyle/>
                    <a:p>
                      <a:r>
                        <a:rPr lang="en-US" altLang="zh-CN" sz="2000" dirty="0" err="1" smtClean="0"/>
                        <a:t>ConsensusHash</a:t>
                      </a:r>
                      <a:endParaRPr lang="zh-CN" altLang="en-US" sz="2000" dirty="0"/>
                    </a:p>
                  </a:txBody>
                  <a:tcPr/>
                </a:tc>
                <a:tc>
                  <a:txBody>
                    <a:bodyPr/>
                    <a:lstStyle/>
                    <a:p>
                      <a:r>
                        <a:rPr lang="en-US" altLang="zh-CN" sz="2000" dirty="0" err="1" smtClean="0"/>
                        <a:t>AppHash</a:t>
                      </a:r>
                      <a:endParaRPr lang="zh-CN" altLang="en-US" sz="2000" dirty="0"/>
                    </a:p>
                  </a:txBody>
                  <a:tcPr/>
                </a:tc>
                <a:tc>
                  <a:txBody>
                    <a:bodyPr/>
                    <a:lstStyle/>
                    <a:p>
                      <a:r>
                        <a:rPr lang="en-US" altLang="zh-CN" sz="2000" dirty="0" err="1" smtClean="0"/>
                        <a:t>LastResultHash</a:t>
                      </a:r>
                      <a:endParaRPr lang="zh-CN" altLang="en-US" sz="2000" dirty="0"/>
                    </a:p>
                  </a:txBody>
                  <a:tcPr/>
                </a:tc>
              </a:tr>
            </a:tbl>
          </a:graphicData>
        </a:graphic>
      </p:graphicFrame>
      <p:cxnSp>
        <p:nvCxnSpPr>
          <p:cNvPr id="15" name="直接连接符 14"/>
          <p:cNvCxnSpPr/>
          <p:nvPr/>
        </p:nvCxnSpPr>
        <p:spPr>
          <a:xfrm flipH="1">
            <a:off x="2847249" y="3411350"/>
            <a:ext cx="4467951"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76956" y="3411350"/>
            <a:ext cx="1498293"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5683170" y="4809818"/>
            <a:ext cx="0" cy="81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81395141"/>
              </p:ext>
            </p:extLst>
          </p:nvPr>
        </p:nvGraphicFramePr>
        <p:xfrm>
          <a:off x="3837822" y="5617527"/>
          <a:ext cx="3240516" cy="370840"/>
        </p:xfrm>
        <a:graphic>
          <a:graphicData uri="http://schemas.openxmlformats.org/drawingml/2006/table">
            <a:tbl>
              <a:tblPr firstRow="1" bandRow="1">
                <a:tableStyleId>{5C22544A-7EE6-4342-B048-85BDC9FD1C3A}</a:tableStyleId>
              </a:tblPr>
              <a:tblGrid>
                <a:gridCol w="3240516"/>
              </a:tblGrid>
              <a:tr h="370840">
                <a:tc>
                  <a:txBody>
                    <a:bodyPr/>
                    <a:lstStyle/>
                    <a:p>
                      <a:r>
                        <a:rPr lang="zh-CN" altLang="en-US" dirty="0" smtClean="0">
                          <a:latin typeface="楷体" panose="02010609060101010101" pitchFamily="49" charset="-122"/>
                          <a:ea typeface="楷体" panose="02010609060101010101" pitchFamily="49" charset="-122"/>
                        </a:rPr>
                        <a:t>共识参数的</a:t>
                      </a:r>
                      <a:r>
                        <a:rPr lang="en-US" altLang="zh-CN" dirty="0" smtClean="0">
                          <a:latin typeface="楷体" panose="02010609060101010101" pitchFamily="49" charset="-122"/>
                          <a:ea typeface="楷体" panose="02010609060101010101" pitchFamily="49" charset="-122"/>
                        </a:rPr>
                        <a:t>Simple Tree Hash</a:t>
                      </a:r>
                      <a:endParaRPr lang="zh-CN" altLang="en-US" dirty="0">
                        <a:latin typeface="楷体" panose="02010609060101010101" pitchFamily="49" charset="-122"/>
                        <a:ea typeface="楷体" panose="02010609060101010101" pitchFamily="49" charset="-122"/>
                      </a:endParaRPr>
                    </a:p>
                  </a:txBody>
                  <a:tcPr>
                    <a:solidFill>
                      <a:srgbClr val="7030A0"/>
                    </a:solidFill>
                  </a:tcPr>
                </a:tc>
              </a:tr>
            </a:tbl>
          </a:graphicData>
        </a:graphic>
      </p:graphicFrame>
      <p:pic>
        <p:nvPicPr>
          <p:cNvPr id="3" name="图片 2"/>
          <p:cNvPicPr>
            <a:picLocks noChangeAspect="1"/>
          </p:cNvPicPr>
          <p:nvPr/>
        </p:nvPicPr>
        <p:blipFill>
          <a:blip r:embed="rId3"/>
          <a:stretch>
            <a:fillRect/>
          </a:stretch>
        </p:blipFill>
        <p:spPr>
          <a:xfrm>
            <a:off x="787475" y="3694277"/>
            <a:ext cx="9303459" cy="2639980"/>
          </a:xfrm>
          <a:prstGeom prst="rect">
            <a:avLst/>
          </a:prstGeom>
        </p:spPr>
      </p:pic>
    </p:spTree>
    <p:extLst>
      <p:ext uri="{BB962C8B-B14F-4D97-AF65-F5344CB8AC3E}">
        <p14:creationId xmlns:p14="http://schemas.microsoft.com/office/powerpoint/2010/main" val="60160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graphicFrame>
        <p:nvGraphicFramePr>
          <p:cNvPr id="9" name="表格 8"/>
          <p:cNvGraphicFramePr>
            <a:graphicFrameLocks noGrp="1"/>
          </p:cNvGraphicFramePr>
          <p:nvPr/>
        </p:nvGraphicFramePr>
        <p:xfrm>
          <a:off x="2847249" y="4432351"/>
          <a:ext cx="8128000" cy="3962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000" dirty="0" err="1" smtClean="0"/>
                        <a:t>ValidatorsHash</a:t>
                      </a:r>
                      <a:endParaRPr lang="zh-CN" altLang="en-US" sz="2000" dirty="0"/>
                    </a:p>
                  </a:txBody>
                  <a:tcPr/>
                </a:tc>
                <a:tc>
                  <a:txBody>
                    <a:bodyPr/>
                    <a:lstStyle/>
                    <a:p>
                      <a:r>
                        <a:rPr lang="en-US" altLang="zh-CN" sz="2000" dirty="0" err="1" smtClean="0"/>
                        <a:t>ConsensusHash</a:t>
                      </a:r>
                      <a:endParaRPr lang="zh-CN" altLang="en-US" sz="2000" dirty="0"/>
                    </a:p>
                  </a:txBody>
                  <a:tcPr/>
                </a:tc>
                <a:tc>
                  <a:txBody>
                    <a:bodyPr/>
                    <a:lstStyle/>
                    <a:p>
                      <a:r>
                        <a:rPr lang="en-US" altLang="zh-CN" sz="2000" dirty="0" err="1" smtClean="0"/>
                        <a:t>AppHash</a:t>
                      </a:r>
                      <a:endParaRPr lang="zh-CN" altLang="en-US" sz="2000" dirty="0"/>
                    </a:p>
                  </a:txBody>
                  <a:tcPr/>
                </a:tc>
                <a:tc>
                  <a:txBody>
                    <a:bodyPr/>
                    <a:lstStyle/>
                    <a:p>
                      <a:r>
                        <a:rPr lang="en-US" altLang="zh-CN" sz="2000" dirty="0" err="1" smtClean="0"/>
                        <a:t>LastResultHash</a:t>
                      </a:r>
                      <a:endParaRPr lang="zh-CN" altLang="en-US" sz="2000" dirty="0"/>
                    </a:p>
                  </a:txBody>
                  <a:tcPr/>
                </a:tc>
              </a:tr>
            </a:tbl>
          </a:graphicData>
        </a:graphic>
      </p:graphicFrame>
      <p:cxnSp>
        <p:nvCxnSpPr>
          <p:cNvPr id="15" name="直接连接符 14"/>
          <p:cNvCxnSpPr/>
          <p:nvPr/>
        </p:nvCxnSpPr>
        <p:spPr>
          <a:xfrm flipH="1">
            <a:off x="2847249" y="3411350"/>
            <a:ext cx="4467951"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76956" y="3411350"/>
            <a:ext cx="1498293"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8076419" y="4828591"/>
            <a:ext cx="0" cy="81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527990914"/>
              </p:ext>
            </p:extLst>
          </p:nvPr>
        </p:nvGraphicFramePr>
        <p:xfrm>
          <a:off x="7524049" y="5639897"/>
          <a:ext cx="3905813" cy="396240"/>
        </p:xfrm>
        <a:graphic>
          <a:graphicData uri="http://schemas.openxmlformats.org/drawingml/2006/table">
            <a:tbl>
              <a:tblPr firstRow="1" bandRow="1">
                <a:tableStyleId>{5C22544A-7EE6-4342-B048-85BDC9FD1C3A}</a:tableStyleId>
              </a:tblPr>
              <a:tblGrid>
                <a:gridCol w="3905813"/>
              </a:tblGrid>
              <a:tr h="370840">
                <a:tc>
                  <a:txBody>
                    <a:bodyPr/>
                    <a:lstStyle/>
                    <a:p>
                      <a:r>
                        <a:rPr lang="zh-CN" altLang="en-US" sz="2000" dirty="0" smtClean="0">
                          <a:latin typeface="楷体" panose="02010609060101010101" pitchFamily="49" charset="-122"/>
                          <a:ea typeface="楷体" panose="02010609060101010101" pitchFamily="49" charset="-122"/>
                        </a:rPr>
                        <a:t>根据</a:t>
                      </a:r>
                      <a:r>
                        <a:rPr lang="en-US" altLang="zh-CN" sz="2000" dirty="0" smtClean="0">
                          <a:latin typeface="楷体" panose="02010609060101010101" pitchFamily="49" charset="-122"/>
                          <a:ea typeface="楷体" panose="02010609060101010101" pitchFamily="49" charset="-122"/>
                        </a:rPr>
                        <a:t>ABCI</a:t>
                      </a:r>
                      <a:r>
                        <a:rPr lang="zh-CN" altLang="en-US" sz="2000" dirty="0" smtClean="0">
                          <a:latin typeface="楷体" panose="02010609060101010101" pitchFamily="49" charset="-122"/>
                          <a:ea typeface="楷体" panose="02010609060101010101" pitchFamily="49" charset="-122"/>
                        </a:rPr>
                        <a:t>应用状态产生的</a:t>
                      </a:r>
                      <a:r>
                        <a:rPr lang="en-US" altLang="zh-CN" sz="2000" dirty="0" err="1" smtClean="0">
                          <a:latin typeface="楷体" panose="02010609060101010101" pitchFamily="49" charset="-122"/>
                          <a:ea typeface="楷体" panose="02010609060101010101" pitchFamily="49" charset="-122"/>
                        </a:rPr>
                        <a:t>AppHash</a:t>
                      </a:r>
                      <a:endParaRPr lang="zh-CN" altLang="en-US" sz="2000" dirty="0">
                        <a:latin typeface="楷体" panose="02010609060101010101" pitchFamily="49" charset="-122"/>
                        <a:ea typeface="楷体" panose="02010609060101010101" pitchFamily="49" charset="-122"/>
                      </a:endParaRPr>
                    </a:p>
                  </a:txBody>
                  <a:tcPr>
                    <a:solidFill>
                      <a:srgbClr val="7030A0"/>
                    </a:solidFill>
                  </a:tcPr>
                </a:tc>
              </a:tr>
            </a:tbl>
          </a:graphicData>
        </a:graphic>
      </p:graphicFrame>
    </p:spTree>
    <p:extLst>
      <p:ext uri="{BB962C8B-B14F-4D97-AF65-F5344CB8AC3E}">
        <p14:creationId xmlns:p14="http://schemas.microsoft.com/office/powerpoint/2010/main" val="2230381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tc>
              </a:tr>
            </a:tbl>
          </a:graphicData>
        </a:graphic>
      </p:graphicFrame>
      <p:graphicFrame>
        <p:nvGraphicFramePr>
          <p:cNvPr id="9" name="表格 8"/>
          <p:cNvGraphicFramePr>
            <a:graphicFrameLocks noGrp="1"/>
          </p:cNvGraphicFramePr>
          <p:nvPr/>
        </p:nvGraphicFramePr>
        <p:xfrm>
          <a:off x="2847249" y="4432351"/>
          <a:ext cx="8128000" cy="3962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2000" dirty="0" err="1" smtClean="0"/>
                        <a:t>ValidatorsHash</a:t>
                      </a:r>
                      <a:endParaRPr lang="zh-CN" altLang="en-US" sz="2000" dirty="0"/>
                    </a:p>
                  </a:txBody>
                  <a:tcPr/>
                </a:tc>
                <a:tc>
                  <a:txBody>
                    <a:bodyPr/>
                    <a:lstStyle/>
                    <a:p>
                      <a:r>
                        <a:rPr lang="en-US" altLang="zh-CN" sz="2000" dirty="0" err="1" smtClean="0"/>
                        <a:t>ConsensusHash</a:t>
                      </a:r>
                      <a:endParaRPr lang="zh-CN" altLang="en-US" sz="2000" dirty="0"/>
                    </a:p>
                  </a:txBody>
                  <a:tcPr/>
                </a:tc>
                <a:tc>
                  <a:txBody>
                    <a:bodyPr/>
                    <a:lstStyle/>
                    <a:p>
                      <a:r>
                        <a:rPr lang="en-US" altLang="zh-CN" sz="2000" dirty="0" err="1" smtClean="0"/>
                        <a:t>AppHash</a:t>
                      </a:r>
                      <a:endParaRPr lang="zh-CN" altLang="en-US" sz="2000" dirty="0"/>
                    </a:p>
                  </a:txBody>
                  <a:tcPr/>
                </a:tc>
                <a:tc>
                  <a:txBody>
                    <a:bodyPr/>
                    <a:lstStyle/>
                    <a:p>
                      <a:r>
                        <a:rPr lang="en-US" altLang="zh-CN" sz="2000" dirty="0" err="1" smtClean="0"/>
                        <a:t>LastResultHash</a:t>
                      </a:r>
                      <a:endParaRPr lang="zh-CN" altLang="en-US" sz="2000" dirty="0"/>
                    </a:p>
                  </a:txBody>
                  <a:tcPr/>
                </a:tc>
              </a:tr>
            </a:tbl>
          </a:graphicData>
        </a:graphic>
      </p:graphicFrame>
      <p:cxnSp>
        <p:nvCxnSpPr>
          <p:cNvPr id="15" name="直接连接符 14"/>
          <p:cNvCxnSpPr/>
          <p:nvPr/>
        </p:nvCxnSpPr>
        <p:spPr>
          <a:xfrm flipH="1">
            <a:off x="2847249" y="3411350"/>
            <a:ext cx="4467951"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76956" y="3411350"/>
            <a:ext cx="1498293" cy="102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9476956" y="4782291"/>
            <a:ext cx="0" cy="81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281350286"/>
              </p:ext>
            </p:extLst>
          </p:nvPr>
        </p:nvGraphicFramePr>
        <p:xfrm>
          <a:off x="7524049" y="5601566"/>
          <a:ext cx="3905813" cy="701040"/>
        </p:xfrm>
        <a:graphic>
          <a:graphicData uri="http://schemas.openxmlformats.org/drawingml/2006/table">
            <a:tbl>
              <a:tblPr firstRow="1" bandRow="1">
                <a:tableStyleId>{5C22544A-7EE6-4342-B048-85BDC9FD1C3A}</a:tableStyleId>
              </a:tblPr>
              <a:tblGrid>
                <a:gridCol w="3905813"/>
              </a:tblGrid>
              <a:tr h="370840">
                <a:tc>
                  <a:txBody>
                    <a:bodyPr/>
                    <a:lstStyle/>
                    <a:p>
                      <a:r>
                        <a:rPr lang="zh-CN" altLang="en-US" sz="2000" dirty="0" smtClean="0">
                          <a:latin typeface="楷体" panose="02010609060101010101" pitchFamily="49" charset="-122"/>
                          <a:ea typeface="楷体" panose="02010609060101010101" pitchFamily="49" charset="-122"/>
                        </a:rPr>
                        <a:t>根据</a:t>
                      </a:r>
                      <a:r>
                        <a:rPr lang="en-US" altLang="zh-CN" sz="2000" dirty="0" smtClean="0">
                          <a:latin typeface="楷体" panose="02010609060101010101" pitchFamily="49" charset="-122"/>
                          <a:ea typeface="楷体" panose="02010609060101010101" pitchFamily="49" charset="-122"/>
                        </a:rPr>
                        <a:t>ABCI</a:t>
                      </a:r>
                      <a:r>
                        <a:rPr lang="zh-CN" altLang="en-US" sz="2000" dirty="0" smtClean="0">
                          <a:latin typeface="楷体" panose="02010609060101010101" pitchFamily="49" charset="-122"/>
                          <a:ea typeface="楷体" panose="02010609060101010101" pitchFamily="49" charset="-122"/>
                        </a:rPr>
                        <a:t>应用执行所有交易之后的回应产生的</a:t>
                      </a:r>
                      <a:r>
                        <a:rPr lang="en-US" altLang="zh-CN" sz="2000" dirty="0" err="1" smtClean="0">
                          <a:latin typeface="楷体" panose="02010609060101010101" pitchFamily="49" charset="-122"/>
                          <a:ea typeface="楷体" panose="02010609060101010101" pitchFamily="49" charset="-122"/>
                        </a:rPr>
                        <a:t>resultHash</a:t>
                      </a:r>
                      <a:endParaRPr lang="zh-CN" altLang="en-US" sz="2000" dirty="0">
                        <a:latin typeface="楷体" panose="02010609060101010101" pitchFamily="49" charset="-122"/>
                        <a:ea typeface="楷体" panose="02010609060101010101" pitchFamily="49" charset="-122"/>
                      </a:endParaRPr>
                    </a:p>
                  </a:txBody>
                  <a:tcPr>
                    <a:solidFill>
                      <a:srgbClr val="7030A0"/>
                    </a:solidFill>
                  </a:tcPr>
                </a:tc>
              </a:tr>
            </a:tbl>
          </a:graphicData>
        </a:graphic>
      </p:graphicFrame>
    </p:spTree>
    <p:extLst>
      <p:ext uri="{BB962C8B-B14F-4D97-AF65-F5344CB8AC3E}">
        <p14:creationId xmlns:p14="http://schemas.microsoft.com/office/powerpoint/2010/main" val="433364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cxnSp>
        <p:nvCxnSpPr>
          <p:cNvPr id="8" name="直接连接符 7"/>
          <p:cNvCxnSpPr/>
          <p:nvPr/>
        </p:nvCxnSpPr>
        <p:spPr>
          <a:xfrm flipH="1">
            <a:off x="787476" y="2214023"/>
            <a:ext cx="50724" cy="74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5745" y="2214023"/>
            <a:ext cx="9265186" cy="74012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4203362073"/>
              </p:ext>
            </p:extLst>
          </p:nvPr>
        </p:nvGraphicFramePr>
        <p:xfrm>
          <a:off x="787475" y="2954150"/>
          <a:ext cx="10923456" cy="457200"/>
        </p:xfrm>
        <a:graphic>
          <a:graphicData uri="http://schemas.openxmlformats.org/drawingml/2006/table">
            <a:tbl>
              <a:tblPr firstRow="1" bandRow="1">
                <a:tableStyleId>{5C22544A-7EE6-4342-B048-85BDC9FD1C3A}</a:tableStyleId>
              </a:tblPr>
              <a:tblGrid>
                <a:gridCol w="1774132"/>
                <a:gridCol w="2191924"/>
                <a:gridCol w="2563842"/>
                <a:gridCol w="2196779"/>
                <a:gridCol w="2196779"/>
              </a:tblGrid>
              <a:tr h="396240">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基本区块信息</a:t>
                      </a:r>
                      <a:endParaRPr lang="en-US" altLang="zh-CN" sz="1200" b="0" i="0" kern="1200" dirty="0" smtClean="0">
                        <a:solidFill>
                          <a:schemeClr val="lt1"/>
                        </a:solidFill>
                        <a:effectLst/>
                        <a:latin typeface="楷体" panose="02010609060101010101" pitchFamily="49" charset="-122"/>
                        <a:ea typeface="楷体" panose="02010609060101010101" pitchFamily="49" charset="-122"/>
                        <a:cs typeface="+mn-cs"/>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上一个区块的信息</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区块数据的哈希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上一个区块中交易执行完毕之后的</a:t>
                      </a:r>
                      <a:r>
                        <a:rPr lang="en-US" altLang="zh-CN" sz="1200" b="0" i="0" kern="1200" dirty="0" smtClean="0">
                          <a:solidFill>
                            <a:schemeClr val="lt1"/>
                          </a:solidFill>
                          <a:effectLst/>
                          <a:latin typeface="楷体" panose="02010609060101010101" pitchFamily="49" charset="-122"/>
                          <a:ea typeface="楷体" panose="02010609060101010101" pitchFamily="49" charset="-122"/>
                          <a:cs typeface="+mn-cs"/>
                        </a:rPr>
                        <a:t>App</a:t>
                      </a:r>
                      <a:r>
                        <a:rPr lang="zh-CN" altLang="en-US" sz="1200" b="0" i="0" kern="1200" dirty="0" smtClean="0">
                          <a:solidFill>
                            <a:schemeClr val="lt1"/>
                          </a:solidFill>
                          <a:effectLst/>
                          <a:latin typeface="楷体" panose="02010609060101010101" pitchFamily="49" charset="-122"/>
                          <a:ea typeface="楷体" panose="02010609060101010101" pitchFamily="49" charset="-122"/>
                          <a:cs typeface="+mn-cs"/>
                        </a:rPr>
                        <a:t>的状态的哈希</a:t>
                      </a:r>
                      <a:endParaRPr lang="zh-CN" altLang="en-US" sz="1200" dirty="0">
                        <a:latin typeface="楷体" panose="02010609060101010101" pitchFamily="49" charset="-122"/>
                        <a:ea typeface="楷体" panose="02010609060101010101" pitchFamily="49" charset="-122"/>
                      </a:endParaRPr>
                    </a:p>
                  </a:txBody>
                  <a:tcPr anchor="ctr">
                    <a:solidFill>
                      <a:schemeClr val="accent1"/>
                    </a:solidFill>
                  </a:tcPr>
                </a:tc>
                <a:tc>
                  <a:txBody>
                    <a:bodyPr/>
                    <a:lstStyle/>
                    <a:p>
                      <a:r>
                        <a:rPr lang="zh-CN" altLang="en-US" sz="1200" dirty="0" smtClean="0">
                          <a:latin typeface="楷体" panose="02010609060101010101" pitchFamily="49" charset="-122"/>
                          <a:ea typeface="楷体" panose="02010609060101010101" pitchFamily="49" charset="-122"/>
                        </a:rPr>
                        <a:t>共识信息</a:t>
                      </a:r>
                      <a:endParaRPr lang="zh-CN" altLang="en-US" sz="1200" dirty="0">
                        <a:latin typeface="楷体" panose="02010609060101010101" pitchFamily="49" charset="-122"/>
                        <a:ea typeface="楷体" panose="02010609060101010101" pitchFamily="49" charset="-122"/>
                      </a:endParaRPr>
                    </a:p>
                  </a:txBody>
                  <a:tcPr anchor="ctr">
                    <a:solidFill>
                      <a:srgbClr val="00B050"/>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89533721"/>
              </p:ext>
            </p:extLst>
          </p:nvPr>
        </p:nvGraphicFramePr>
        <p:xfrm>
          <a:off x="9468386" y="4488047"/>
          <a:ext cx="2242545" cy="518160"/>
        </p:xfrm>
        <a:graphic>
          <a:graphicData uri="http://schemas.openxmlformats.org/drawingml/2006/table">
            <a:tbl>
              <a:tblPr firstRow="1" bandRow="1">
                <a:tableStyleId>{5C22544A-7EE6-4342-B048-85BDC9FD1C3A}</a:tableStyleId>
              </a:tblPr>
              <a:tblGrid>
                <a:gridCol w="2242545"/>
              </a:tblGrid>
              <a:tr h="0">
                <a:tc>
                  <a:txBody>
                    <a:bodyPr/>
                    <a:lstStyle/>
                    <a:p>
                      <a:r>
                        <a:rPr lang="en-US" altLang="zh-CN" sz="2800" dirty="0" err="1" smtClean="0"/>
                        <a:t>EvidenceHash</a:t>
                      </a:r>
                      <a:endParaRPr lang="zh-CN" altLang="en-US" sz="2800" dirty="0"/>
                    </a:p>
                  </a:txBody>
                  <a:tcPr/>
                </a:tc>
              </a:tr>
            </a:tbl>
          </a:graphicData>
        </a:graphic>
      </p:graphicFrame>
      <p:cxnSp>
        <p:nvCxnSpPr>
          <p:cNvPr id="11" name="直接连接符 10"/>
          <p:cNvCxnSpPr/>
          <p:nvPr/>
        </p:nvCxnSpPr>
        <p:spPr>
          <a:xfrm flipH="1">
            <a:off x="9452472" y="3350390"/>
            <a:ext cx="66101" cy="113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710931" y="3350390"/>
            <a:ext cx="0" cy="113347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3"/>
          <a:stretch>
            <a:fillRect/>
          </a:stretch>
        </p:blipFill>
        <p:spPr>
          <a:xfrm>
            <a:off x="787475" y="5289622"/>
            <a:ext cx="10020428" cy="1215349"/>
          </a:xfrm>
          <a:prstGeom prst="rect">
            <a:avLst/>
          </a:prstGeom>
        </p:spPr>
      </p:pic>
      <p:sp>
        <p:nvSpPr>
          <p:cNvPr id="17" name="文本框 16"/>
          <p:cNvSpPr txBox="1"/>
          <p:nvPr/>
        </p:nvSpPr>
        <p:spPr>
          <a:xfrm>
            <a:off x="838200" y="4483865"/>
            <a:ext cx="6224531" cy="461665"/>
          </a:xfrm>
          <a:prstGeom prst="rect">
            <a:avLst/>
          </a:prstGeom>
          <a:noFill/>
        </p:spPr>
        <p:txBody>
          <a:bodyPr wrap="square" rtlCol="0">
            <a:spAutoFit/>
          </a:bodyPr>
          <a:lstStyle/>
          <a:p>
            <a:r>
              <a:rPr lang="en-US" altLang="zh-CN" sz="2400" dirty="0" smtClean="0">
                <a:latin typeface="楷体" panose="02010609060101010101" pitchFamily="49" charset="-122"/>
                <a:ea typeface="楷体" panose="02010609060101010101" pitchFamily="49" charset="-122"/>
              </a:rPr>
              <a:t>Block</a:t>
            </a:r>
            <a:r>
              <a:rPr lang="zh-CN" altLang="en-US" sz="2400" dirty="0" smtClean="0">
                <a:latin typeface="楷体" panose="02010609060101010101" pitchFamily="49" charset="-122"/>
                <a:ea typeface="楷体" panose="02010609060101010101" pitchFamily="49" charset="-122"/>
              </a:rPr>
              <a:t>中</a:t>
            </a:r>
            <a:r>
              <a:rPr lang="en-US" altLang="zh-CN" sz="2400" dirty="0" smtClean="0">
                <a:latin typeface="楷体" panose="02010609060101010101" pitchFamily="49" charset="-122"/>
                <a:ea typeface="楷体" panose="02010609060101010101" pitchFamily="49" charset="-122"/>
              </a:rPr>
              <a:t>Evidence</a:t>
            </a:r>
            <a:r>
              <a:rPr lang="zh-CN" altLang="en-US" sz="2400" dirty="0" smtClean="0">
                <a:latin typeface="楷体" panose="02010609060101010101" pitchFamily="49" charset="-122"/>
                <a:ea typeface="楷体" panose="02010609060101010101" pitchFamily="49" charset="-122"/>
              </a:rPr>
              <a:t>部分的</a:t>
            </a:r>
            <a:r>
              <a:rPr lang="en-US" altLang="zh-CN" sz="2400" dirty="0" smtClean="0">
                <a:latin typeface="楷体" panose="02010609060101010101" pitchFamily="49" charset="-122"/>
                <a:ea typeface="楷体" panose="02010609060101010101" pitchFamily="49" charset="-122"/>
              </a:rPr>
              <a:t>Simple Tree Hash</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40436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Header</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pic>
        <p:nvPicPr>
          <p:cNvPr id="3" name="图片 2"/>
          <p:cNvPicPr>
            <a:picLocks noChangeAspect="1"/>
          </p:cNvPicPr>
          <p:nvPr/>
        </p:nvPicPr>
        <p:blipFill>
          <a:blip r:embed="rId3"/>
          <a:stretch>
            <a:fillRect/>
          </a:stretch>
        </p:blipFill>
        <p:spPr>
          <a:xfrm>
            <a:off x="2394754" y="2620400"/>
            <a:ext cx="7848192" cy="3768826"/>
          </a:xfrm>
          <a:prstGeom prst="rect">
            <a:avLst/>
          </a:prstGeom>
        </p:spPr>
      </p:pic>
    </p:spTree>
    <p:extLst>
      <p:ext uri="{BB962C8B-B14F-4D97-AF65-F5344CB8AC3E}">
        <p14:creationId xmlns:p14="http://schemas.microsoft.com/office/powerpoint/2010/main" val="2328809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Data</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548248856"/>
              </p:ext>
            </p:extLst>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solidFill>
                      <a:srgbClr val="00B050"/>
                    </a:solidFill>
                  </a:tcPr>
                </a:tc>
                <a:tc>
                  <a:txBody>
                    <a:bodyPr/>
                    <a:lstStyle/>
                    <a:p>
                      <a:r>
                        <a:rPr lang="en-US" altLang="zh-CN" sz="2000" b="0" dirty="0" smtClean="0"/>
                        <a:t>Evidence</a:t>
                      </a:r>
                      <a:endParaRPr lang="zh-CN" altLang="en-US" sz="2000" b="0" dirty="0"/>
                    </a:p>
                  </a:txBody>
                  <a:tcPr>
                    <a:solidFill>
                      <a:schemeClr val="accent1"/>
                    </a:solidFill>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17518894"/>
              </p:ext>
            </p:extLst>
          </p:nvPr>
        </p:nvGraphicFramePr>
        <p:xfrm>
          <a:off x="2395557" y="2779818"/>
          <a:ext cx="4236598" cy="457200"/>
        </p:xfrm>
        <a:graphic>
          <a:graphicData uri="http://schemas.openxmlformats.org/drawingml/2006/table">
            <a:tbl>
              <a:tblPr firstRow="1" bandRow="1">
                <a:tableStyleId>{5C22544A-7EE6-4342-B048-85BDC9FD1C3A}</a:tableStyleId>
              </a:tblPr>
              <a:tblGrid>
                <a:gridCol w="2118299"/>
                <a:gridCol w="2118299"/>
              </a:tblGrid>
              <a:tr h="370840">
                <a:tc>
                  <a:txBody>
                    <a:bodyPr/>
                    <a:lstStyle/>
                    <a:p>
                      <a:r>
                        <a:rPr lang="en-US" altLang="zh-CN" sz="2400" b="0" i="0" kern="1200" dirty="0" err="1" smtClean="0">
                          <a:solidFill>
                            <a:schemeClr val="lt1"/>
                          </a:solidFill>
                          <a:effectLst/>
                          <a:latin typeface="+mn-lt"/>
                          <a:ea typeface="+mn-ea"/>
                          <a:cs typeface="+mn-cs"/>
                        </a:rPr>
                        <a:t>Txs</a:t>
                      </a:r>
                      <a:endParaRPr lang="zh-CN" altLang="en-US" sz="2400" dirty="0"/>
                    </a:p>
                  </a:txBody>
                  <a:tcPr>
                    <a:solidFill>
                      <a:srgbClr val="00B050"/>
                    </a:solidFill>
                  </a:tcPr>
                </a:tc>
                <a:tc>
                  <a:txBody>
                    <a:bodyPr/>
                    <a:lstStyle/>
                    <a:p>
                      <a:r>
                        <a:rPr lang="en-US" altLang="zh-CN" sz="2400" dirty="0" smtClean="0"/>
                        <a:t>Hash</a:t>
                      </a:r>
                      <a:endParaRPr lang="zh-CN" altLang="en-US" sz="2400" dirty="0"/>
                    </a:p>
                  </a:txBody>
                  <a:tcPr/>
                </a:tc>
              </a:tr>
            </a:tbl>
          </a:graphicData>
        </a:graphic>
      </p:graphicFrame>
      <p:cxnSp>
        <p:nvCxnSpPr>
          <p:cNvPr id="7" name="直接连接符 6"/>
          <p:cNvCxnSpPr/>
          <p:nvPr/>
        </p:nvCxnSpPr>
        <p:spPr>
          <a:xfrm flipH="1">
            <a:off x="2395557" y="1982666"/>
            <a:ext cx="83239" cy="797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71192" y="1982666"/>
            <a:ext cx="2560963" cy="79715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3609053582"/>
              </p:ext>
            </p:extLst>
          </p:nvPr>
        </p:nvGraphicFramePr>
        <p:xfrm>
          <a:off x="2241322" y="4034170"/>
          <a:ext cx="4754390" cy="370840"/>
        </p:xfrm>
        <a:graphic>
          <a:graphicData uri="http://schemas.openxmlformats.org/drawingml/2006/table">
            <a:tbl>
              <a:tblPr firstRow="1" bandRow="1">
                <a:tableStyleId>{5C22544A-7EE6-4342-B048-85BDC9FD1C3A}</a:tableStyleId>
              </a:tblPr>
              <a:tblGrid>
                <a:gridCol w="950878"/>
                <a:gridCol w="950878"/>
                <a:gridCol w="950878"/>
                <a:gridCol w="950878"/>
                <a:gridCol w="950878"/>
              </a:tblGrid>
              <a:tr h="370840">
                <a:tc>
                  <a:txBody>
                    <a:bodyPr/>
                    <a:lstStyle/>
                    <a:p>
                      <a:r>
                        <a:rPr lang="en-US" altLang="zh-CN" dirty="0" smtClean="0"/>
                        <a:t>Tx1</a:t>
                      </a:r>
                      <a:endParaRPr lang="zh-CN" altLang="en-US" dirty="0"/>
                    </a:p>
                  </a:txBody>
                  <a:tcPr>
                    <a:solidFill>
                      <a:srgbClr val="00B050"/>
                    </a:solidFill>
                  </a:tcPr>
                </a:tc>
                <a:tc>
                  <a:txBody>
                    <a:bodyPr/>
                    <a:lstStyle/>
                    <a:p>
                      <a:r>
                        <a:rPr lang="en-US" altLang="zh-CN" dirty="0" smtClean="0"/>
                        <a:t>Tx2</a:t>
                      </a:r>
                      <a:endParaRPr lang="zh-CN" altLang="en-US" dirty="0"/>
                    </a:p>
                  </a:txBody>
                  <a:tcPr/>
                </a:tc>
                <a:tc>
                  <a:txBody>
                    <a:bodyPr/>
                    <a:lstStyle/>
                    <a:p>
                      <a:r>
                        <a:rPr lang="en-US" altLang="zh-CN" dirty="0" smtClean="0"/>
                        <a:t>Tx3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r>
                        <a:rPr lang="en-US" altLang="zh-CN" dirty="0" err="1" smtClean="0"/>
                        <a:t>TxN</a:t>
                      </a:r>
                      <a:endParaRPr lang="zh-CN" altLang="en-US" dirty="0"/>
                    </a:p>
                  </a:txBody>
                  <a:tcPr/>
                </a:tc>
              </a:tr>
            </a:tbl>
          </a:graphicData>
        </a:graphic>
      </p:graphicFrame>
      <p:cxnSp>
        <p:nvCxnSpPr>
          <p:cNvPr id="19" name="直接连接符 18"/>
          <p:cNvCxnSpPr/>
          <p:nvPr/>
        </p:nvCxnSpPr>
        <p:spPr>
          <a:xfrm flipH="1">
            <a:off x="2241322" y="3237018"/>
            <a:ext cx="195854" cy="797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13856" y="3237018"/>
            <a:ext cx="2481856" cy="797152"/>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142781" y="4831322"/>
            <a:ext cx="5117335" cy="1200329"/>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每个</a:t>
            </a:r>
            <a:r>
              <a:rPr lang="en-US" altLang="zh-CN" sz="2400" dirty="0" err="1" smtClean="0">
                <a:latin typeface="楷体" panose="02010609060101010101" pitchFamily="49" charset="-122"/>
                <a:ea typeface="楷体" panose="02010609060101010101" pitchFamily="49" charset="-122"/>
              </a:rPr>
              <a:t>Tx</a:t>
            </a:r>
            <a:r>
              <a:rPr lang="zh-CN" altLang="en-US" sz="2400" dirty="0" smtClean="0">
                <a:latin typeface="楷体" panose="02010609060101010101" pitchFamily="49" charset="-122"/>
                <a:ea typeface="楷体" panose="02010609060101010101" pitchFamily="49" charset="-122"/>
              </a:rPr>
              <a:t>是一个</a:t>
            </a:r>
            <a:r>
              <a:rPr lang="en-US" altLang="zh-CN" sz="2400" dirty="0" smtClean="0">
                <a:latin typeface="楷体" panose="02010609060101010101" pitchFamily="49" charset="-122"/>
                <a:ea typeface="楷体" panose="02010609060101010101" pitchFamily="49" charset="-122"/>
              </a:rPr>
              <a:t>Byte</a:t>
            </a:r>
            <a:r>
              <a:rPr lang="zh-CN" altLang="en-US" sz="2400" dirty="0" smtClean="0">
                <a:latin typeface="楷体" panose="02010609060101010101" pitchFamily="49" charset="-122"/>
                <a:ea typeface="楷体" panose="02010609060101010101" pitchFamily="49" charset="-122"/>
              </a:rPr>
              <a:t>数组，具体数据内容有</a:t>
            </a:r>
            <a:r>
              <a:rPr lang="en-US" altLang="zh-CN" sz="2400" dirty="0" smtClean="0">
                <a:latin typeface="楷体" panose="02010609060101010101" pitchFamily="49" charset="-122"/>
                <a:ea typeface="楷体" panose="02010609060101010101" pitchFamily="49" charset="-122"/>
              </a:rPr>
              <a:t>ABCI</a:t>
            </a:r>
            <a:r>
              <a:rPr lang="zh-CN" altLang="en-US" sz="2400" dirty="0" smtClean="0">
                <a:latin typeface="楷体" panose="02010609060101010101" pitchFamily="49" charset="-122"/>
                <a:ea typeface="楷体" panose="02010609060101010101" pitchFamily="49" charset="-122"/>
              </a:rPr>
              <a:t>应用程序确定</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Hash: </a:t>
            </a:r>
            <a:r>
              <a:rPr lang="zh-CN" altLang="en-US" sz="2400" dirty="0" smtClean="0">
                <a:latin typeface="楷体" panose="02010609060101010101" pitchFamily="49" charset="-122"/>
                <a:ea typeface="楷体" panose="02010609060101010101" pitchFamily="49" charset="-122"/>
              </a:rPr>
              <a:t>各个</a:t>
            </a:r>
            <a:r>
              <a:rPr lang="en-US" altLang="zh-CN" sz="2400" dirty="0" err="1" smtClean="0">
                <a:latin typeface="楷体" panose="02010609060101010101" pitchFamily="49" charset="-122"/>
                <a:ea typeface="楷体" panose="02010609060101010101" pitchFamily="49" charset="-122"/>
              </a:rPr>
              <a:t>Tx</a:t>
            </a:r>
            <a:r>
              <a:rPr lang="zh-CN" altLang="en-US" sz="2400" dirty="0" smtClean="0">
                <a:latin typeface="楷体" panose="02010609060101010101" pitchFamily="49" charset="-122"/>
                <a:ea typeface="楷体" panose="02010609060101010101" pitchFamily="49" charset="-122"/>
              </a:rPr>
              <a:t>的</a:t>
            </a:r>
            <a:r>
              <a:rPr lang="en-US" altLang="zh-CN" sz="2400" dirty="0">
                <a:latin typeface="楷体" panose="02010609060101010101" pitchFamily="49" charset="-122"/>
                <a:ea typeface="楷体" panose="02010609060101010101" pitchFamily="49" charset="-122"/>
              </a:rPr>
              <a:t>S</a:t>
            </a:r>
            <a:r>
              <a:rPr lang="en-US" altLang="zh-CN" sz="2400" dirty="0" smtClean="0">
                <a:latin typeface="楷体" panose="02010609060101010101" pitchFamily="49" charset="-122"/>
                <a:ea typeface="楷体" panose="02010609060101010101" pitchFamily="49" charset="-122"/>
              </a:rPr>
              <a:t>imple Tree Hash</a:t>
            </a:r>
            <a:endParaRPr lang="zh-CN" altLang="en-US" sz="2400" dirty="0">
              <a:latin typeface="楷体" panose="02010609060101010101" pitchFamily="49" charset="-122"/>
              <a:ea typeface="楷体" panose="02010609060101010101" pitchFamily="49" charset="-122"/>
            </a:endParaRPr>
          </a:p>
        </p:txBody>
      </p:sp>
      <p:pic>
        <p:nvPicPr>
          <p:cNvPr id="23" name="图片 22"/>
          <p:cNvPicPr>
            <a:picLocks noChangeAspect="1"/>
          </p:cNvPicPr>
          <p:nvPr/>
        </p:nvPicPr>
        <p:blipFill>
          <a:blip r:embed="rId3"/>
          <a:stretch>
            <a:fillRect/>
          </a:stretch>
        </p:blipFill>
        <p:spPr>
          <a:xfrm>
            <a:off x="1608463" y="3447796"/>
            <a:ext cx="8645140" cy="3096223"/>
          </a:xfrm>
          <a:prstGeom prst="rect">
            <a:avLst/>
          </a:prstGeom>
        </p:spPr>
      </p:pic>
    </p:spTree>
    <p:extLst>
      <p:ext uri="{BB962C8B-B14F-4D97-AF65-F5344CB8AC3E}">
        <p14:creationId xmlns:p14="http://schemas.microsoft.com/office/powerpoint/2010/main" val="6787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Data</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solidFill>
                      <a:srgbClr val="00B050"/>
                    </a:solidFill>
                  </a:tcPr>
                </a:tc>
                <a:tc>
                  <a:txBody>
                    <a:bodyPr/>
                    <a:lstStyle/>
                    <a:p>
                      <a:r>
                        <a:rPr lang="en-US" altLang="zh-CN" sz="2000" b="0" dirty="0" smtClean="0"/>
                        <a:t>Evidence</a:t>
                      </a:r>
                      <a:endParaRPr lang="zh-CN" altLang="en-US" sz="2000" b="0" dirty="0"/>
                    </a:p>
                  </a:txBody>
                  <a:tcPr>
                    <a:solidFill>
                      <a:schemeClr val="accent1"/>
                    </a:solidFill>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266924073"/>
              </p:ext>
            </p:extLst>
          </p:nvPr>
        </p:nvGraphicFramePr>
        <p:xfrm>
          <a:off x="2395557" y="2779818"/>
          <a:ext cx="4236598" cy="457200"/>
        </p:xfrm>
        <a:graphic>
          <a:graphicData uri="http://schemas.openxmlformats.org/drawingml/2006/table">
            <a:tbl>
              <a:tblPr firstRow="1" bandRow="1">
                <a:tableStyleId>{5C22544A-7EE6-4342-B048-85BDC9FD1C3A}</a:tableStyleId>
              </a:tblPr>
              <a:tblGrid>
                <a:gridCol w="2118299"/>
                <a:gridCol w="2118299"/>
              </a:tblGrid>
              <a:tr h="370840">
                <a:tc>
                  <a:txBody>
                    <a:bodyPr/>
                    <a:lstStyle/>
                    <a:p>
                      <a:r>
                        <a:rPr lang="en-US" altLang="zh-CN" sz="2400" b="0" i="0" kern="1200" dirty="0" err="1" smtClean="0">
                          <a:solidFill>
                            <a:schemeClr val="lt1"/>
                          </a:solidFill>
                          <a:effectLst/>
                          <a:latin typeface="+mn-lt"/>
                          <a:ea typeface="+mn-ea"/>
                          <a:cs typeface="+mn-cs"/>
                        </a:rPr>
                        <a:t>Txs</a:t>
                      </a:r>
                      <a:endParaRPr lang="zh-CN" altLang="en-US" sz="2400" dirty="0"/>
                    </a:p>
                  </a:txBody>
                  <a:tcPr>
                    <a:solidFill>
                      <a:schemeClr val="accent1"/>
                    </a:solidFill>
                  </a:tcPr>
                </a:tc>
                <a:tc>
                  <a:txBody>
                    <a:bodyPr/>
                    <a:lstStyle/>
                    <a:p>
                      <a:r>
                        <a:rPr lang="en-US" altLang="zh-CN" sz="2400" dirty="0" smtClean="0"/>
                        <a:t>Hash</a:t>
                      </a:r>
                      <a:endParaRPr lang="zh-CN" altLang="en-US" sz="2400" dirty="0"/>
                    </a:p>
                  </a:txBody>
                  <a:tcPr/>
                </a:tc>
              </a:tr>
            </a:tbl>
          </a:graphicData>
        </a:graphic>
      </p:graphicFrame>
      <p:cxnSp>
        <p:nvCxnSpPr>
          <p:cNvPr id="7" name="直接连接符 6"/>
          <p:cNvCxnSpPr/>
          <p:nvPr/>
        </p:nvCxnSpPr>
        <p:spPr>
          <a:xfrm flipH="1">
            <a:off x="2395557" y="1982666"/>
            <a:ext cx="83239" cy="797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71192" y="1982666"/>
            <a:ext cx="2560963" cy="797152"/>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233516" y="3394457"/>
            <a:ext cx="10448470" cy="2279230"/>
          </a:xfrm>
          <a:prstGeom prst="rect">
            <a:avLst/>
          </a:prstGeom>
        </p:spPr>
      </p:pic>
    </p:spTree>
    <p:extLst>
      <p:ext uri="{BB962C8B-B14F-4D97-AF65-F5344CB8AC3E}">
        <p14:creationId xmlns:p14="http://schemas.microsoft.com/office/powerpoint/2010/main" val="2363546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Simple </a:t>
            </a:r>
            <a:r>
              <a:rPr lang="en-US" altLang="zh-CN" smtClean="0">
                <a:latin typeface="楷体" panose="02010609060101010101" pitchFamily="49" charset="-122"/>
                <a:ea typeface="楷体" panose="02010609060101010101" pitchFamily="49" charset="-122"/>
              </a:rPr>
              <a:t>Tree Hash</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716096" y="1690688"/>
            <a:ext cx="11248222" cy="1689373"/>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对一个数据列表进行哈希的方法。利用这种哈希的结果能够在不获取全部数据的情况下验证部分数据的正确性</a:t>
            </a:r>
            <a:endParaRPr lang="en-US" altLang="zh-CN" dirty="0" smtClean="0">
              <a:latin typeface="楷体" panose="02010609060101010101" pitchFamily="49" charset="-122"/>
              <a:ea typeface="楷体" panose="02010609060101010101" pitchFamily="49" charset="-122"/>
            </a:endParaRPr>
          </a:p>
          <a:p>
            <a:pPr marL="457200" indent="-457200">
              <a:lnSpc>
                <a:spcPct val="150000"/>
              </a:lnSpc>
              <a:buAutoNum type="arabicPeriod"/>
            </a:pPr>
            <a:r>
              <a:rPr lang="zh-CN" altLang="en-US" dirty="0" smtClean="0">
                <a:latin typeface="楷体" panose="02010609060101010101" pitchFamily="49" charset="-122"/>
                <a:ea typeface="楷体" panose="02010609060101010101" pitchFamily="49" charset="-122"/>
              </a:rPr>
              <a:t>如果</a:t>
            </a:r>
            <a:r>
              <a:rPr lang="zh-CN" altLang="en-US" dirty="0">
                <a:latin typeface="楷体" panose="02010609060101010101" pitchFamily="49" charset="-122"/>
                <a:ea typeface="楷体" panose="02010609060101010101" pitchFamily="49" charset="-122"/>
              </a:rPr>
              <a:t>长度为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直接返回</a:t>
            </a:r>
            <a:r>
              <a:rPr lang="en-US" altLang="zh-CN" dirty="0">
                <a:latin typeface="楷体" panose="02010609060101010101" pitchFamily="49" charset="-122"/>
                <a:ea typeface="楷体" panose="02010609060101010101" pitchFamily="49" charset="-122"/>
              </a:rPr>
              <a:t>nil</a:t>
            </a:r>
            <a:r>
              <a:rPr lang="zh-CN" altLang="en-US" dirty="0">
                <a:latin typeface="楷体" panose="02010609060101010101" pitchFamily="49" charset="-122"/>
                <a:ea typeface="楷体" panose="02010609060101010101" pitchFamily="49" charset="-122"/>
              </a:rPr>
              <a:t>；长度为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直接返回</a:t>
            </a:r>
            <a:r>
              <a:rPr lang="en-US" altLang="zh-CN" dirty="0">
                <a:latin typeface="楷体" panose="02010609060101010101" pitchFamily="49" charset="-122"/>
                <a:ea typeface="楷体" panose="02010609060101010101" pitchFamily="49" charset="-122"/>
              </a:rPr>
              <a:t>hash</a:t>
            </a:r>
            <a:r>
              <a:rPr lang="zh-CN" altLang="en-US" dirty="0">
                <a:latin typeface="楷体" panose="02010609060101010101" pitchFamily="49" charset="-122"/>
                <a:ea typeface="楷体" panose="02010609060101010101" pitchFamily="49" charset="-122"/>
              </a:rPr>
              <a:t>的结果</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457200" indent="-457200">
              <a:lnSpc>
                <a:spcPct val="150000"/>
              </a:lnSpc>
              <a:buAutoNum type="arabicPeriod"/>
            </a:pPr>
            <a:r>
              <a:rPr lang="zh-CN" altLang="en-US" dirty="0" smtClean="0">
                <a:latin typeface="楷体" panose="02010609060101010101" pitchFamily="49" charset="-122"/>
                <a:ea typeface="楷体" panose="02010609060101010101" pitchFamily="49" charset="-122"/>
              </a:rPr>
              <a:t>长度</a:t>
            </a:r>
            <a:r>
              <a:rPr lang="zh-CN" altLang="en-US" dirty="0">
                <a:latin typeface="楷体" panose="02010609060101010101" pitchFamily="49" charset="-122"/>
                <a:ea typeface="楷体" panose="02010609060101010101" pitchFamily="49" charset="-122"/>
              </a:rPr>
              <a:t>超过</a:t>
            </a:r>
            <a:r>
              <a:rPr lang="en-US" altLang="zh-CN"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时把数据列表分成</a:t>
            </a:r>
            <a:r>
              <a:rPr lang="zh-CN" altLang="en-US" dirty="0">
                <a:latin typeface="楷体" panose="02010609060101010101" pitchFamily="49" charset="-122"/>
                <a:ea typeface="楷体" panose="02010609060101010101" pitchFamily="49" charset="-122"/>
              </a:rPr>
              <a:t>两半</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数量为奇数的时候左边多一个</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。左右两半分别求</a:t>
            </a:r>
            <a:r>
              <a:rPr lang="en-US" altLang="zh-CN" dirty="0">
                <a:latin typeface="楷体" panose="02010609060101010101" pitchFamily="49" charset="-122"/>
                <a:ea typeface="楷体" panose="02010609060101010101" pitchFamily="49" charset="-122"/>
              </a:rPr>
              <a:t>hash</a:t>
            </a:r>
            <a:r>
              <a:rPr lang="zh-CN" altLang="en-US" dirty="0">
                <a:latin typeface="楷体" panose="02010609060101010101" pitchFamily="49" charset="-122"/>
                <a:ea typeface="楷体" panose="02010609060101010101" pitchFamily="49" charset="-122"/>
              </a:rPr>
              <a:t>，然后将左右的</a:t>
            </a:r>
            <a:r>
              <a:rPr lang="en-US" altLang="zh-CN" dirty="0">
                <a:latin typeface="楷体" panose="02010609060101010101" pitchFamily="49" charset="-122"/>
                <a:ea typeface="楷体" panose="02010609060101010101" pitchFamily="49" charset="-122"/>
              </a:rPr>
              <a:t>hash</a:t>
            </a:r>
            <a:r>
              <a:rPr lang="zh-CN" altLang="en-US" dirty="0">
                <a:latin typeface="楷体" panose="02010609060101010101" pitchFamily="49" charset="-122"/>
                <a:ea typeface="楷体" panose="02010609060101010101" pitchFamily="49" charset="-122"/>
              </a:rPr>
              <a:t>结果连接起来再做</a:t>
            </a:r>
            <a:r>
              <a:rPr lang="en-US" altLang="zh-CN" dirty="0">
                <a:latin typeface="楷体" panose="02010609060101010101" pitchFamily="49" charset="-122"/>
                <a:ea typeface="楷体" panose="02010609060101010101" pitchFamily="49" charset="-122"/>
              </a:rPr>
              <a:t>hash</a:t>
            </a:r>
            <a:r>
              <a:rPr lang="zh-CN" altLang="en-US" dirty="0">
                <a:latin typeface="楷体" panose="02010609060101010101" pitchFamily="49" charset="-122"/>
                <a:ea typeface="楷体" panose="02010609060101010101" pitchFamily="49" charset="-122"/>
              </a:rPr>
              <a:t>。</a:t>
            </a:r>
          </a:p>
        </p:txBody>
      </p:sp>
      <p:pic>
        <p:nvPicPr>
          <p:cNvPr id="3" name="图片 2"/>
          <p:cNvPicPr>
            <a:picLocks noChangeAspect="1"/>
          </p:cNvPicPr>
          <p:nvPr/>
        </p:nvPicPr>
        <p:blipFill>
          <a:blip r:embed="rId3"/>
          <a:stretch>
            <a:fillRect/>
          </a:stretch>
        </p:blipFill>
        <p:spPr>
          <a:xfrm>
            <a:off x="4304267" y="3141414"/>
            <a:ext cx="6658055" cy="3716586"/>
          </a:xfrm>
          <a:prstGeom prst="rect">
            <a:avLst/>
          </a:prstGeom>
        </p:spPr>
      </p:pic>
    </p:spTree>
    <p:extLst>
      <p:ext uri="{BB962C8B-B14F-4D97-AF65-F5344CB8AC3E}">
        <p14:creationId xmlns:p14="http://schemas.microsoft.com/office/powerpoint/2010/main" val="34273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endParaRPr lang="zh-CN" altLang="en-US" dirty="0">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076359176"/>
              </p:ext>
            </p:extLst>
          </p:nvPr>
        </p:nvGraphicFramePr>
        <p:xfrm>
          <a:off x="838200" y="1690688"/>
          <a:ext cx="9532716" cy="4137457"/>
        </p:xfrm>
        <a:graphic>
          <a:graphicData uri="http://schemas.openxmlformats.org/drawingml/2006/table">
            <a:tbl>
              <a:tblPr firstRow="1" bandRow="1">
                <a:tableStyleId>{5C22544A-7EE6-4342-B048-85BDC9FD1C3A}</a:tableStyleId>
              </a:tblPr>
              <a:tblGrid>
                <a:gridCol w="3177572"/>
                <a:gridCol w="3177572"/>
                <a:gridCol w="3177572"/>
              </a:tblGrid>
              <a:tr h="449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ValidatorAddress</a:t>
                      </a: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 </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Address </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验证人地址</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ValidatorIndex</a:t>
                      </a: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 </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int</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验证人在验证人集合里的编号</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r>
              <a:tr h="370840">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Height</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int64</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区块高度</a:t>
                      </a:r>
                      <a:endParaRPr lang="zh-CN" altLang="en-US" sz="2000" dirty="0">
                        <a:solidFill>
                          <a:schemeClr val="tx1"/>
                        </a:solidFill>
                        <a:latin typeface="楷体" panose="02010609060101010101" pitchFamily="49" charset="-122"/>
                        <a:ea typeface="楷体" panose="02010609060101010101" pitchFamily="49" charset="-122"/>
                      </a:endParaRPr>
                    </a:p>
                  </a:txBody>
                  <a:tcPr/>
                </a:tc>
              </a:tr>
              <a:tr h="370840">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Round</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int</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第几轮投票</a:t>
                      </a:r>
                      <a:endParaRPr lang="zh-CN" altLang="en-US" sz="2000" dirty="0">
                        <a:solidFill>
                          <a:schemeClr val="tx1"/>
                        </a:solidFill>
                        <a:latin typeface="楷体" panose="02010609060101010101" pitchFamily="49" charset="-122"/>
                        <a:ea typeface="楷体" panose="02010609060101010101" pitchFamily="49" charset="-122"/>
                      </a:endParaRPr>
                    </a:p>
                  </a:txBody>
                  <a:tcPr/>
                </a:tc>
              </a:tr>
              <a:tr h="370840">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Timestamp</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time.Time</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投票时间</a:t>
                      </a:r>
                      <a:endParaRPr lang="zh-CN" altLang="en-US" sz="2000" dirty="0">
                        <a:solidFill>
                          <a:schemeClr val="tx1"/>
                        </a:solidFill>
                        <a:latin typeface="楷体" panose="02010609060101010101" pitchFamily="49" charset="-122"/>
                        <a:ea typeface="楷体" panose="02010609060101010101" pitchFamily="49" charset="-122"/>
                      </a:endParaRPr>
                    </a:p>
                  </a:txBody>
                  <a:tcPr/>
                </a:tc>
              </a:tr>
              <a:tr h="370840">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Type</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byte</a:t>
                      </a:r>
                      <a:endParaRPr lang="zh-CN" altLang="en-US" sz="20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投票类型 </a:t>
                      </a: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VoteTypePrevote</a:t>
                      </a: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 </a:t>
                      </a:r>
                      <a:r>
                        <a:rPr lang="zh-CN" altLang="en-US" sz="2000" b="0" i="0" kern="1200" dirty="0" smtClean="0">
                          <a:solidFill>
                            <a:schemeClr val="tx1"/>
                          </a:solidFill>
                          <a:effectLst/>
                          <a:latin typeface="楷体" panose="02010609060101010101" pitchFamily="49" charset="-122"/>
                          <a:ea typeface="楷体" panose="02010609060101010101" pitchFamily="49" charset="-122"/>
                          <a:cs typeface="+mn-cs"/>
                        </a:rPr>
                        <a:t>或 </a:t>
                      </a: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VoteTypePrecommit</a:t>
                      </a:r>
                      <a:endParaRPr lang="zh-CN" altLang="en-US" sz="2000" dirty="0">
                        <a:solidFill>
                          <a:schemeClr val="tx1"/>
                        </a:solidFill>
                        <a:latin typeface="楷体" panose="02010609060101010101" pitchFamily="49" charset="-122"/>
                        <a:ea typeface="楷体" panose="02010609060101010101" pitchFamily="49"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BlockID</a:t>
                      </a: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 </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BlockID</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latin typeface="楷体" panose="02010609060101010101" pitchFamily="49" charset="-122"/>
                          <a:ea typeface="楷体" panose="02010609060101010101" pitchFamily="49" charset="-122"/>
                        </a:rPr>
                        <a:t>对哪个</a:t>
                      </a:r>
                      <a:r>
                        <a:rPr lang="en-US" altLang="zh-CN" sz="2000" dirty="0" smtClean="0">
                          <a:solidFill>
                            <a:schemeClr val="tx1"/>
                          </a:solidFill>
                          <a:latin typeface="楷体" panose="02010609060101010101" pitchFamily="49" charset="-122"/>
                          <a:ea typeface="楷体" panose="02010609060101010101" pitchFamily="49" charset="-122"/>
                        </a:rPr>
                        <a:t>Block</a:t>
                      </a:r>
                      <a:r>
                        <a:rPr lang="zh-CN" altLang="en-US" sz="2000" dirty="0" smtClean="0">
                          <a:solidFill>
                            <a:schemeClr val="tx1"/>
                          </a:solidFill>
                          <a:latin typeface="楷体" panose="02010609060101010101" pitchFamily="49" charset="-122"/>
                          <a:ea typeface="楷体" panose="02010609060101010101" pitchFamily="49" charset="-122"/>
                        </a:rPr>
                        <a:t>投票</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tx1"/>
                          </a:solidFill>
                          <a:effectLst/>
                          <a:latin typeface="楷体" panose="02010609060101010101" pitchFamily="49" charset="-122"/>
                          <a:ea typeface="楷体" panose="02010609060101010101" pitchFamily="49" charset="-122"/>
                          <a:cs typeface="+mn-cs"/>
                        </a:rPr>
                        <a:t>Signature </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chemeClr val="tx1"/>
                          </a:solidFill>
                          <a:effectLst/>
                          <a:latin typeface="楷体" panose="02010609060101010101" pitchFamily="49" charset="-122"/>
                          <a:ea typeface="楷体" panose="02010609060101010101" pitchFamily="49" charset="-122"/>
                          <a:cs typeface="+mn-cs"/>
                        </a:rPr>
                        <a:t>crypto.Signature</a:t>
                      </a:r>
                      <a:endParaRPr lang="zh-CN" altLang="en-US" sz="2000" dirty="0" smtClean="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latin typeface="楷体" panose="02010609060101010101" pitchFamily="49" charset="-122"/>
                          <a:ea typeface="楷体" panose="02010609060101010101" pitchFamily="49" charset="-122"/>
                        </a:rPr>
                        <a:t>投票签名</a:t>
                      </a:r>
                    </a:p>
                  </a:txBody>
                  <a:tcPr/>
                </a:tc>
              </a:tr>
            </a:tbl>
          </a:graphicData>
        </a:graphic>
      </p:graphicFrame>
      <p:pic>
        <p:nvPicPr>
          <p:cNvPr id="7" name="图片 6"/>
          <p:cNvPicPr>
            <a:picLocks noChangeAspect="1"/>
          </p:cNvPicPr>
          <p:nvPr/>
        </p:nvPicPr>
        <p:blipFill>
          <a:blip r:embed="rId3"/>
          <a:stretch>
            <a:fillRect/>
          </a:stretch>
        </p:blipFill>
        <p:spPr>
          <a:xfrm>
            <a:off x="659696" y="1556674"/>
            <a:ext cx="10775149" cy="4878850"/>
          </a:xfrm>
          <a:prstGeom prst="rect">
            <a:avLst/>
          </a:prstGeom>
        </p:spPr>
      </p:pic>
    </p:spTree>
    <p:extLst>
      <p:ext uri="{BB962C8B-B14F-4D97-AF65-F5344CB8AC3E}">
        <p14:creationId xmlns:p14="http://schemas.microsoft.com/office/powerpoint/2010/main" val="148065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endParaRPr lang="zh-CN" altLang="en-US" dirty="0">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41134054"/>
              </p:ext>
            </p:extLst>
          </p:nvPr>
        </p:nvGraphicFramePr>
        <p:xfrm>
          <a:off x="838200" y="1690688"/>
          <a:ext cx="9241742" cy="741680"/>
        </p:xfrm>
        <a:graphic>
          <a:graphicData uri="http://schemas.openxmlformats.org/drawingml/2006/table">
            <a:tbl>
              <a:tblPr firstRow="1" bandRow="1">
                <a:tableStyleId>{5C22544A-7EE6-4342-B048-85BDC9FD1C3A}</a:tableStyleId>
              </a:tblPr>
              <a:tblGrid>
                <a:gridCol w="4620871"/>
                <a:gridCol w="4620871"/>
              </a:tblGrid>
              <a:tr h="370840">
                <a:tc>
                  <a:txBody>
                    <a:bodyPr/>
                    <a:lstStyle/>
                    <a:p>
                      <a:r>
                        <a:rPr lang="en-US" altLang="zh-CN" sz="1800" b="0" i="0" kern="1200" dirty="0" smtClean="0">
                          <a:solidFill>
                            <a:schemeClr val="tx1"/>
                          </a:solidFill>
                          <a:effectLst/>
                          <a:latin typeface="楷体" panose="02010609060101010101" pitchFamily="49" charset="-122"/>
                          <a:ea typeface="楷体" panose="02010609060101010101" pitchFamily="49" charset="-122"/>
                          <a:cs typeface="+mn-cs"/>
                        </a:rPr>
                        <a:t>Address </a:t>
                      </a:r>
                      <a:endParaRPr lang="zh-CN" altLang="en-US"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地址是生成账户的时候生成的一串</a:t>
                      </a:r>
                      <a:r>
                        <a:rPr lang="en-US" altLang="zh-CN" dirty="0" smtClean="0">
                          <a:solidFill>
                            <a:schemeClr val="tx1"/>
                          </a:solidFill>
                          <a:latin typeface="楷体" panose="02010609060101010101" pitchFamily="49" charset="-122"/>
                          <a:ea typeface="楷体" panose="02010609060101010101" pitchFamily="49" charset="-122"/>
                        </a:rPr>
                        <a:t>byte</a:t>
                      </a:r>
                      <a:r>
                        <a:rPr lang="zh-CN" altLang="en-US" dirty="0" smtClean="0">
                          <a:solidFill>
                            <a:schemeClr val="tx1"/>
                          </a:solidFill>
                          <a:latin typeface="楷体" panose="02010609060101010101" pitchFamily="49" charset="-122"/>
                          <a:ea typeface="楷体" panose="02010609060101010101" pitchFamily="49" charset="-122"/>
                        </a:rPr>
                        <a:t>数据</a:t>
                      </a:r>
                      <a:endParaRPr lang="zh-CN" altLang="en-US" dirty="0">
                        <a:solidFill>
                          <a:schemeClr val="tx1"/>
                        </a:solidFill>
                        <a:latin typeface="楷体" panose="02010609060101010101" pitchFamily="49" charset="-122"/>
                        <a:ea typeface="楷体" panose="02010609060101010101" pitchFamily="49"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smtClean="0">
                          <a:solidFill>
                            <a:schemeClr val="tx1"/>
                          </a:solidFill>
                          <a:effectLst/>
                          <a:latin typeface="楷体" panose="02010609060101010101" pitchFamily="49" charset="-122"/>
                          <a:ea typeface="楷体" panose="02010609060101010101" pitchFamily="49" charset="-122"/>
                          <a:cs typeface="+mn-cs"/>
                        </a:rPr>
                        <a:t>crypto.Signature</a:t>
                      </a:r>
                      <a:endParaRPr lang="zh-CN" altLang="en-US" sz="1800" dirty="0" smtClean="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对投票的签名，包含签名类型和签名结果</a:t>
                      </a:r>
                      <a:endParaRPr lang="zh-CN" altLang="en-US" dirty="0">
                        <a:solidFill>
                          <a:schemeClr val="tx1"/>
                        </a:solidFill>
                        <a:latin typeface="楷体" panose="02010609060101010101" pitchFamily="49" charset="-122"/>
                        <a:ea typeface="楷体" panose="02010609060101010101" pitchFamily="49" charset="-122"/>
                      </a:endParaRPr>
                    </a:p>
                  </a:txBody>
                  <a:tcPr/>
                </a:tc>
              </a:tr>
            </a:tbl>
          </a:graphicData>
        </a:graphic>
      </p:graphicFrame>
      <p:pic>
        <p:nvPicPr>
          <p:cNvPr id="7" name="图片 6"/>
          <p:cNvPicPr>
            <a:picLocks noChangeAspect="1"/>
          </p:cNvPicPr>
          <p:nvPr/>
        </p:nvPicPr>
        <p:blipFill>
          <a:blip r:embed="rId3"/>
          <a:stretch>
            <a:fillRect/>
          </a:stretch>
        </p:blipFill>
        <p:spPr>
          <a:xfrm>
            <a:off x="1182848" y="3653758"/>
            <a:ext cx="6171373" cy="2531421"/>
          </a:xfrm>
          <a:prstGeom prst="rect">
            <a:avLst/>
          </a:prstGeom>
        </p:spPr>
      </p:pic>
      <p:sp>
        <p:nvSpPr>
          <p:cNvPr id="8" name="文本框 7"/>
          <p:cNvSpPr txBox="1"/>
          <p:nvPr/>
        </p:nvSpPr>
        <p:spPr>
          <a:xfrm>
            <a:off x="838200" y="2815381"/>
            <a:ext cx="3020993" cy="584775"/>
          </a:xfrm>
          <a:prstGeom prst="rect">
            <a:avLst/>
          </a:prstGeom>
          <a:noFill/>
        </p:spPr>
        <p:txBody>
          <a:bodyPr wrap="square" rtlCol="0">
            <a:spAutoFit/>
          </a:bodyPr>
          <a:lstStyle/>
          <a:p>
            <a:r>
              <a:rPr lang="en-US" altLang="zh-CN" sz="3200" dirty="0" smtClean="0">
                <a:latin typeface="楷体" panose="02010609060101010101" pitchFamily="49" charset="-122"/>
                <a:ea typeface="楷体" panose="02010609060101010101" pitchFamily="49" charset="-122"/>
              </a:rPr>
              <a:t>Vote</a:t>
            </a:r>
            <a:r>
              <a:rPr lang="zh-CN" altLang="en-US" sz="3200" dirty="0" smtClean="0">
                <a:latin typeface="楷体" panose="02010609060101010101" pitchFamily="49" charset="-122"/>
                <a:ea typeface="楷体" panose="02010609060101010101" pitchFamily="49" charset="-122"/>
              </a:rPr>
              <a:t>的类型：</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76407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r>
              <a:rPr lang="zh-CN" altLang="en-US" dirty="0" smtClean="0">
                <a:latin typeface="楷体" panose="02010609060101010101" pitchFamily="49" charset="-122"/>
                <a:ea typeface="楷体" panose="02010609060101010101" pitchFamily="49" charset="-122"/>
              </a:rPr>
              <a:t>的</a:t>
            </a:r>
            <a:r>
              <a:rPr lang="en-US" altLang="zh-CN" dirty="0" smtClean="0">
                <a:latin typeface="楷体" panose="02010609060101010101" pitchFamily="49" charset="-122"/>
                <a:ea typeface="楷体" panose="02010609060101010101" pitchFamily="49" charset="-122"/>
              </a:rPr>
              <a:t>Signature</a:t>
            </a:r>
            <a:r>
              <a:rPr lang="zh-CN" altLang="en-US" dirty="0" smtClean="0">
                <a:latin typeface="楷体" panose="02010609060101010101" pitchFamily="49" charset="-122"/>
                <a:ea typeface="楷体" panose="02010609060101010101" pitchFamily="49" charset="-122"/>
              </a:rPr>
              <a:t>签名的计算</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838199" y="1847147"/>
            <a:ext cx="8490995" cy="1077218"/>
          </a:xfrm>
          <a:prstGeom prst="rect">
            <a:avLst/>
          </a:prstGeom>
          <a:noFill/>
        </p:spPr>
        <p:txBody>
          <a:bodyPr wrap="square" rtlCol="0">
            <a:spAutoFit/>
          </a:bodyPr>
          <a:lstStyle/>
          <a:p>
            <a:r>
              <a:rPr lang="en-US" altLang="zh-CN" sz="3200" dirty="0" smtClean="0">
                <a:latin typeface="楷体" panose="02010609060101010101" pitchFamily="49" charset="-122"/>
                <a:ea typeface="楷体" panose="02010609060101010101" pitchFamily="49" charset="-122"/>
              </a:rPr>
              <a:t>1. </a:t>
            </a:r>
            <a:r>
              <a:rPr lang="zh-CN" altLang="en-US" sz="3200" dirty="0" smtClean="0">
                <a:latin typeface="楷体" panose="02010609060101010101" pitchFamily="49" charset="-122"/>
                <a:ea typeface="楷体" panose="02010609060101010101" pitchFamily="49" charset="-122"/>
              </a:rPr>
              <a:t>利用</a:t>
            </a:r>
            <a:r>
              <a:rPr lang="en-US" altLang="zh-CN" sz="3200" dirty="0" smtClean="0">
                <a:latin typeface="楷体" panose="02010609060101010101" pitchFamily="49" charset="-122"/>
                <a:ea typeface="楷体" panose="02010609060101010101" pitchFamily="49" charset="-122"/>
              </a:rPr>
              <a:t>Vote</a:t>
            </a:r>
            <a:r>
              <a:rPr lang="zh-CN" altLang="en-US" sz="3200" dirty="0" smtClean="0">
                <a:latin typeface="楷体" panose="02010609060101010101" pitchFamily="49" charset="-122"/>
                <a:ea typeface="楷体" panose="02010609060101010101" pitchFamily="49" charset="-122"/>
              </a:rPr>
              <a:t>数据构造</a:t>
            </a:r>
            <a:r>
              <a:rPr lang="en-US" altLang="zh-CN" sz="3200" dirty="0" err="1" smtClean="0">
                <a:latin typeface="楷体" panose="02010609060101010101" pitchFamily="49" charset="-122"/>
                <a:ea typeface="楷体" panose="02010609060101010101" pitchFamily="49" charset="-122"/>
              </a:rPr>
              <a:t>CanonicalJSONVote</a:t>
            </a:r>
            <a:r>
              <a:rPr lang="zh-CN" altLang="en-US" sz="3200" dirty="0" smtClean="0">
                <a:latin typeface="楷体" panose="02010609060101010101" pitchFamily="49" charset="-122"/>
                <a:ea typeface="楷体" panose="02010609060101010101" pitchFamily="49" charset="-122"/>
              </a:rPr>
              <a:t>。先对</a:t>
            </a:r>
            <a:r>
              <a:rPr lang="en-US" altLang="zh-CN" sz="3200" dirty="0" err="1" smtClean="0">
                <a:latin typeface="楷体" panose="02010609060101010101" pitchFamily="49" charset="-122"/>
                <a:ea typeface="楷体" panose="02010609060101010101" pitchFamily="49" charset="-122"/>
              </a:rPr>
              <a:t>CanonicalJSONVote</a:t>
            </a:r>
            <a:r>
              <a:rPr lang="zh-CN" altLang="en-US" sz="3200" dirty="0" smtClean="0">
                <a:latin typeface="楷体" panose="02010609060101010101" pitchFamily="49" charset="-122"/>
                <a:ea typeface="楷体" panose="02010609060101010101" pitchFamily="49" charset="-122"/>
              </a:rPr>
              <a:t>进行</a:t>
            </a:r>
            <a:r>
              <a:rPr lang="en-US" altLang="zh-CN" sz="3200" dirty="0" smtClean="0"/>
              <a:t>JSON</a:t>
            </a:r>
            <a:r>
              <a:rPr lang="zh-CN" altLang="en-US" sz="3200" dirty="0" smtClean="0">
                <a:latin typeface="楷体" panose="02010609060101010101" pitchFamily="49" charset="-122"/>
                <a:ea typeface="楷体" panose="02010609060101010101" pitchFamily="49" charset="-122"/>
              </a:rPr>
              <a:t>序列化：</a:t>
            </a:r>
            <a:endParaRPr lang="zh-CN" altLang="en-US" sz="32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1356030" y="3080824"/>
            <a:ext cx="8956139" cy="3146356"/>
          </a:xfrm>
          <a:prstGeom prst="rect">
            <a:avLst/>
          </a:prstGeom>
        </p:spPr>
      </p:pic>
      <p:sp>
        <p:nvSpPr>
          <p:cNvPr id="5" name="矩形 4"/>
          <p:cNvSpPr/>
          <p:nvPr/>
        </p:nvSpPr>
        <p:spPr>
          <a:xfrm>
            <a:off x="4097438" y="4190035"/>
            <a:ext cx="2442258" cy="21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8398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r>
              <a:rPr lang="zh-CN" altLang="en-US" dirty="0" smtClean="0">
                <a:latin typeface="楷体" panose="02010609060101010101" pitchFamily="49" charset="-122"/>
                <a:ea typeface="楷体" panose="02010609060101010101" pitchFamily="49" charset="-122"/>
              </a:rPr>
              <a:t>的</a:t>
            </a:r>
            <a:r>
              <a:rPr lang="en-US" altLang="zh-CN" dirty="0" smtClean="0">
                <a:latin typeface="楷体" panose="02010609060101010101" pitchFamily="49" charset="-122"/>
                <a:ea typeface="楷体" panose="02010609060101010101" pitchFamily="49" charset="-122"/>
              </a:rPr>
              <a:t>Signature</a:t>
            </a:r>
            <a:r>
              <a:rPr lang="zh-CN" altLang="en-US" dirty="0" smtClean="0">
                <a:latin typeface="楷体" panose="02010609060101010101" pitchFamily="49" charset="-122"/>
                <a:ea typeface="楷体" panose="02010609060101010101" pitchFamily="49" charset="-122"/>
              </a:rPr>
              <a:t>签名的计算</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838199" y="1847147"/>
            <a:ext cx="8490995" cy="1077218"/>
          </a:xfrm>
          <a:prstGeom prst="rect">
            <a:avLst/>
          </a:prstGeom>
          <a:noFill/>
        </p:spPr>
        <p:txBody>
          <a:bodyPr wrap="square" rtlCol="0">
            <a:spAutoFit/>
          </a:bodyPr>
          <a:lstStyle/>
          <a:p>
            <a:r>
              <a:rPr lang="en-US" altLang="zh-CN" sz="3200" dirty="0" smtClean="0">
                <a:latin typeface="楷体" panose="02010609060101010101" pitchFamily="49" charset="-122"/>
                <a:ea typeface="楷体" panose="02010609060101010101" pitchFamily="49" charset="-122"/>
              </a:rPr>
              <a:t>1. </a:t>
            </a:r>
            <a:r>
              <a:rPr lang="zh-CN" altLang="en-US" sz="3200" dirty="0" smtClean="0">
                <a:latin typeface="楷体" panose="02010609060101010101" pitchFamily="49" charset="-122"/>
                <a:ea typeface="楷体" panose="02010609060101010101" pitchFamily="49" charset="-122"/>
              </a:rPr>
              <a:t>利用</a:t>
            </a:r>
            <a:r>
              <a:rPr lang="en-US" altLang="zh-CN" sz="3200" dirty="0" smtClean="0">
                <a:latin typeface="楷体" panose="02010609060101010101" pitchFamily="49" charset="-122"/>
                <a:ea typeface="楷体" panose="02010609060101010101" pitchFamily="49" charset="-122"/>
              </a:rPr>
              <a:t>Vote</a:t>
            </a:r>
            <a:r>
              <a:rPr lang="zh-CN" altLang="en-US" sz="3200" dirty="0" smtClean="0">
                <a:latin typeface="楷体" panose="02010609060101010101" pitchFamily="49" charset="-122"/>
                <a:ea typeface="楷体" panose="02010609060101010101" pitchFamily="49" charset="-122"/>
              </a:rPr>
              <a:t>数据构造</a:t>
            </a:r>
            <a:r>
              <a:rPr lang="en-US" altLang="zh-CN" sz="3200" dirty="0" err="1" smtClean="0">
                <a:latin typeface="楷体" panose="02010609060101010101" pitchFamily="49" charset="-122"/>
                <a:ea typeface="楷体" panose="02010609060101010101" pitchFamily="49" charset="-122"/>
              </a:rPr>
              <a:t>CanonicalJSONVote</a:t>
            </a:r>
            <a:r>
              <a:rPr lang="zh-CN" altLang="en-US" sz="3200" dirty="0" smtClean="0">
                <a:latin typeface="楷体" panose="02010609060101010101" pitchFamily="49" charset="-122"/>
                <a:ea typeface="楷体" panose="02010609060101010101" pitchFamily="49" charset="-122"/>
              </a:rPr>
              <a:t>。先对</a:t>
            </a:r>
            <a:r>
              <a:rPr lang="en-US" altLang="zh-CN" sz="3200" dirty="0" err="1" smtClean="0">
                <a:latin typeface="楷体" panose="02010609060101010101" pitchFamily="49" charset="-122"/>
                <a:ea typeface="楷体" panose="02010609060101010101" pitchFamily="49" charset="-122"/>
              </a:rPr>
              <a:t>CanonicalJSONVote</a:t>
            </a:r>
            <a:r>
              <a:rPr lang="zh-CN" altLang="en-US" sz="3200" dirty="0" smtClean="0">
                <a:latin typeface="楷体" panose="02010609060101010101" pitchFamily="49" charset="-122"/>
                <a:ea typeface="楷体" panose="02010609060101010101" pitchFamily="49" charset="-122"/>
              </a:rPr>
              <a:t>进行</a:t>
            </a:r>
            <a:r>
              <a:rPr lang="en-US" altLang="zh-CN" sz="3200" dirty="0" smtClean="0"/>
              <a:t>JSON</a:t>
            </a:r>
            <a:r>
              <a:rPr lang="zh-CN" altLang="en-US" sz="3200" dirty="0" smtClean="0">
                <a:latin typeface="楷体" panose="02010609060101010101" pitchFamily="49" charset="-122"/>
                <a:ea typeface="楷体" panose="02010609060101010101" pitchFamily="49" charset="-122"/>
              </a:rPr>
              <a:t>序列化：</a:t>
            </a:r>
            <a:endParaRPr lang="zh-CN" altLang="en-US" sz="32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3"/>
          <a:stretch>
            <a:fillRect/>
          </a:stretch>
        </p:blipFill>
        <p:spPr>
          <a:xfrm>
            <a:off x="652703" y="3080824"/>
            <a:ext cx="8223127" cy="1398579"/>
          </a:xfrm>
          <a:prstGeom prst="rect">
            <a:avLst/>
          </a:prstGeom>
        </p:spPr>
      </p:pic>
      <p:pic>
        <p:nvPicPr>
          <p:cNvPr id="7" name="图片 6"/>
          <p:cNvPicPr>
            <a:picLocks noChangeAspect="1"/>
          </p:cNvPicPr>
          <p:nvPr/>
        </p:nvPicPr>
        <p:blipFill>
          <a:blip r:embed="rId4"/>
          <a:stretch>
            <a:fillRect/>
          </a:stretch>
        </p:blipFill>
        <p:spPr>
          <a:xfrm>
            <a:off x="764247" y="4859889"/>
            <a:ext cx="7673765" cy="1656658"/>
          </a:xfrm>
          <a:prstGeom prst="rect">
            <a:avLst/>
          </a:prstGeom>
        </p:spPr>
      </p:pic>
      <p:sp>
        <p:nvSpPr>
          <p:cNvPr id="9" name="矩形 8"/>
          <p:cNvSpPr/>
          <p:nvPr/>
        </p:nvSpPr>
        <p:spPr>
          <a:xfrm>
            <a:off x="3264061" y="3761772"/>
            <a:ext cx="2777924" cy="2893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4294208" y="4051139"/>
            <a:ext cx="11574" cy="80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17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r>
              <a:rPr lang="zh-CN" altLang="en-US" dirty="0" smtClean="0">
                <a:latin typeface="楷体" panose="02010609060101010101" pitchFamily="49" charset="-122"/>
                <a:ea typeface="楷体" panose="02010609060101010101" pitchFamily="49" charset="-122"/>
              </a:rPr>
              <a:t>的</a:t>
            </a:r>
            <a:r>
              <a:rPr lang="en-US" altLang="zh-CN" dirty="0" smtClean="0">
                <a:latin typeface="楷体" panose="02010609060101010101" pitchFamily="49" charset="-122"/>
                <a:ea typeface="楷体" panose="02010609060101010101" pitchFamily="49" charset="-122"/>
              </a:rPr>
              <a:t>Signature</a:t>
            </a:r>
            <a:r>
              <a:rPr lang="zh-CN" altLang="en-US" dirty="0" smtClean="0">
                <a:latin typeface="楷体" panose="02010609060101010101" pitchFamily="49" charset="-122"/>
                <a:ea typeface="楷体" panose="02010609060101010101" pitchFamily="49" charset="-122"/>
              </a:rPr>
              <a:t>签名的计算</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1058118" y="2182813"/>
            <a:ext cx="9706338" cy="1077218"/>
          </a:xfrm>
          <a:prstGeom prst="rect">
            <a:avLst/>
          </a:prstGeom>
          <a:noFill/>
        </p:spPr>
        <p:txBody>
          <a:bodyPr wrap="square" rtlCol="0">
            <a:spAutoFit/>
          </a:bodyPr>
          <a:lstStyle/>
          <a:p>
            <a:r>
              <a:rPr lang="en-US" altLang="zh-CN" sz="3200" dirty="0">
                <a:latin typeface="楷体" panose="02010609060101010101" pitchFamily="49" charset="-122"/>
                <a:ea typeface="楷体" panose="02010609060101010101" pitchFamily="49" charset="-122"/>
              </a:rPr>
              <a:t>2</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使用验证人的</a:t>
            </a:r>
            <a:r>
              <a:rPr lang="en-US" altLang="zh-CN" sz="3200" dirty="0" smtClean="0">
                <a:latin typeface="楷体" panose="02010609060101010101" pitchFamily="49" charset="-122"/>
                <a:ea typeface="楷体" panose="02010609060101010101" pitchFamily="49" charset="-122"/>
              </a:rPr>
              <a:t>Ed25519</a:t>
            </a:r>
            <a:r>
              <a:rPr lang="zh-CN" altLang="en-US" sz="3200" dirty="0" smtClean="0">
                <a:latin typeface="楷体" panose="02010609060101010101" pitchFamily="49" charset="-122"/>
                <a:ea typeface="楷体" panose="02010609060101010101" pitchFamily="49" charset="-122"/>
              </a:rPr>
              <a:t>私钥对</a:t>
            </a:r>
            <a:r>
              <a:rPr lang="en-US" altLang="zh-CN" sz="3200" dirty="0" err="1" smtClean="0">
                <a:latin typeface="楷体" panose="02010609060101010101" pitchFamily="49" charset="-122"/>
                <a:ea typeface="楷体" panose="02010609060101010101" pitchFamily="49" charset="-122"/>
              </a:rPr>
              <a:t>CanonicalJSONVote</a:t>
            </a:r>
            <a:r>
              <a:rPr lang="zh-CN" altLang="en-US" sz="3200" dirty="0" smtClean="0">
                <a:latin typeface="楷体" panose="02010609060101010101" pitchFamily="49" charset="-122"/>
                <a:ea typeface="楷体" panose="02010609060101010101" pitchFamily="49" charset="-122"/>
              </a:rPr>
              <a:t>进行</a:t>
            </a:r>
            <a:r>
              <a:rPr lang="en-US" altLang="zh-CN" sz="3200" dirty="0" smtClean="0">
                <a:latin typeface="楷体" panose="02010609060101010101" pitchFamily="49" charset="-122"/>
                <a:ea typeface="楷体" panose="02010609060101010101" pitchFamily="49" charset="-122"/>
              </a:rPr>
              <a:t>JSON</a:t>
            </a:r>
            <a:r>
              <a:rPr lang="zh-CN" altLang="en-US" sz="3200" dirty="0" smtClean="0">
                <a:latin typeface="楷体" panose="02010609060101010101" pitchFamily="49" charset="-122"/>
                <a:ea typeface="楷体" panose="02010609060101010101" pitchFamily="49" charset="-122"/>
              </a:rPr>
              <a:t>序列化后的</a:t>
            </a:r>
            <a:r>
              <a:rPr lang="en-US" altLang="zh-CN" sz="3200" dirty="0" smtClean="0">
                <a:latin typeface="楷体" panose="02010609060101010101" pitchFamily="49" charset="-122"/>
                <a:ea typeface="楷体" panose="02010609060101010101" pitchFamily="49" charset="-122"/>
              </a:rPr>
              <a:t>byte</a:t>
            </a:r>
            <a:r>
              <a:rPr lang="zh-CN" altLang="en-US" sz="3200" dirty="0" smtClean="0">
                <a:latin typeface="楷体" panose="02010609060101010101" pitchFamily="49" charset="-122"/>
                <a:ea typeface="楷体" panose="02010609060101010101" pitchFamily="49" charset="-122"/>
              </a:rPr>
              <a:t>数组进行签名</a:t>
            </a:r>
            <a:r>
              <a:rPr lang="zh-CN" altLang="en-US" sz="32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080438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补充：</a:t>
            </a:r>
            <a:r>
              <a:rPr lang="en-US" altLang="zh-CN" dirty="0" smtClean="0">
                <a:latin typeface="楷体" panose="02010609060101010101" pitchFamily="49" charset="-122"/>
                <a:ea typeface="楷体" panose="02010609060101010101" pitchFamily="49" charset="-122"/>
              </a:rPr>
              <a:t>Vote</a:t>
            </a:r>
            <a:endParaRPr lang="zh-CN" altLang="en-US"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rotWithShape="1">
          <a:blip r:embed="rId3"/>
          <a:srcRect r="17172"/>
          <a:stretch/>
        </p:blipFill>
        <p:spPr>
          <a:xfrm>
            <a:off x="19230" y="1285575"/>
            <a:ext cx="6076770" cy="3321934"/>
          </a:xfrm>
          <a:prstGeom prst="rect">
            <a:avLst/>
          </a:prstGeom>
        </p:spPr>
      </p:pic>
      <p:pic>
        <p:nvPicPr>
          <p:cNvPr id="3" name="图片 2"/>
          <p:cNvPicPr>
            <a:picLocks noChangeAspect="1"/>
          </p:cNvPicPr>
          <p:nvPr/>
        </p:nvPicPr>
        <p:blipFill>
          <a:blip r:embed="rId4"/>
          <a:stretch>
            <a:fillRect/>
          </a:stretch>
        </p:blipFill>
        <p:spPr>
          <a:xfrm>
            <a:off x="2193515" y="1690688"/>
            <a:ext cx="9442909" cy="4786132"/>
          </a:xfrm>
          <a:prstGeom prst="rect">
            <a:avLst/>
          </a:prstGeom>
        </p:spPr>
      </p:pic>
    </p:spTree>
    <p:extLst>
      <p:ext uri="{BB962C8B-B14F-4D97-AF65-F5344CB8AC3E}">
        <p14:creationId xmlns:p14="http://schemas.microsoft.com/office/powerpoint/2010/main" val="2362851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Evidence</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solidFill>
                      <a:schemeClr val="accent1"/>
                    </a:solidFill>
                  </a:tcPr>
                </a:tc>
                <a:tc>
                  <a:txBody>
                    <a:bodyPr/>
                    <a:lstStyle/>
                    <a:p>
                      <a:r>
                        <a:rPr lang="en-US" altLang="zh-CN" sz="2000" b="0" dirty="0" smtClean="0"/>
                        <a:t>Evidence</a:t>
                      </a:r>
                      <a:endParaRPr lang="zh-CN" altLang="en-US" sz="2000" b="0" dirty="0"/>
                    </a:p>
                  </a:txBody>
                  <a:tcPr>
                    <a:solidFill>
                      <a:srgbClr val="00B050"/>
                    </a:solidFill>
                  </a:tcPr>
                </a:tc>
                <a:tc>
                  <a:txBody>
                    <a:bodyPr/>
                    <a:lstStyle/>
                    <a:p>
                      <a:r>
                        <a:rPr lang="en-US" altLang="zh-CN" sz="2000" b="0" dirty="0" err="1" smtClean="0"/>
                        <a:t>LastCommit</a:t>
                      </a:r>
                      <a:endParaRPr lang="zh-CN" altLang="en-US" sz="2000" b="0" dirty="0"/>
                    </a:p>
                  </a:txBody>
                  <a:tcPr/>
                </a:tc>
              </a:tr>
            </a:tbl>
          </a:graphicData>
        </a:graphic>
      </p:graphicFrame>
      <p:cxnSp>
        <p:nvCxnSpPr>
          <p:cNvPr id="9" name="直接箭头连接符 8"/>
          <p:cNvCxnSpPr/>
          <p:nvPr/>
        </p:nvCxnSpPr>
        <p:spPr>
          <a:xfrm>
            <a:off x="4594034" y="1982666"/>
            <a:ext cx="0" cy="4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nvGraphicFramePr>
        <p:xfrm>
          <a:off x="3731658" y="2467778"/>
          <a:ext cx="1919996" cy="457200"/>
        </p:xfrm>
        <a:graphic>
          <a:graphicData uri="http://schemas.openxmlformats.org/drawingml/2006/table">
            <a:tbl>
              <a:tblPr firstRow="1" bandRow="1">
                <a:tableStyleId>{5C22544A-7EE6-4342-B048-85BDC9FD1C3A}</a:tableStyleId>
              </a:tblPr>
              <a:tblGrid>
                <a:gridCol w="1919996"/>
              </a:tblGrid>
              <a:tr h="370840">
                <a:tc>
                  <a:txBody>
                    <a:bodyPr/>
                    <a:lstStyle/>
                    <a:p>
                      <a:r>
                        <a:rPr lang="en-US" altLang="zh-CN" sz="2400" dirty="0" err="1" smtClean="0"/>
                        <a:t>EvidenceData</a:t>
                      </a:r>
                      <a:endParaRPr lang="zh-CN" altLang="en-US" sz="2400" dirty="0"/>
                    </a:p>
                  </a:txBody>
                  <a:tcPr>
                    <a:solidFill>
                      <a:srgbClr val="00B050"/>
                    </a:solidFill>
                  </a:tcPr>
                </a:tc>
              </a:tr>
            </a:tbl>
          </a:graphicData>
        </a:graphic>
      </p:graphicFrame>
      <p:graphicFrame>
        <p:nvGraphicFramePr>
          <p:cNvPr id="11" name="表格 10"/>
          <p:cNvGraphicFramePr>
            <a:graphicFrameLocks noGrp="1"/>
          </p:cNvGraphicFramePr>
          <p:nvPr/>
        </p:nvGraphicFramePr>
        <p:xfrm>
          <a:off x="3731658" y="3705237"/>
          <a:ext cx="3178978" cy="457200"/>
        </p:xfrm>
        <a:graphic>
          <a:graphicData uri="http://schemas.openxmlformats.org/drawingml/2006/table">
            <a:tbl>
              <a:tblPr firstRow="1" bandRow="1">
                <a:tableStyleId>{5C22544A-7EE6-4342-B048-85BDC9FD1C3A}</a:tableStyleId>
              </a:tblPr>
              <a:tblGrid>
                <a:gridCol w="1589489"/>
                <a:gridCol w="1589489"/>
              </a:tblGrid>
              <a:tr h="370840">
                <a:tc>
                  <a:txBody>
                    <a:bodyPr/>
                    <a:lstStyle/>
                    <a:p>
                      <a:r>
                        <a:rPr lang="en-US" altLang="zh-CN" sz="2400" dirty="0" smtClean="0"/>
                        <a:t>Evidence</a:t>
                      </a:r>
                      <a:endParaRPr lang="zh-CN" altLang="en-US" sz="2400" dirty="0"/>
                    </a:p>
                  </a:txBody>
                  <a:tcPr/>
                </a:tc>
                <a:tc>
                  <a:txBody>
                    <a:bodyPr/>
                    <a:lstStyle/>
                    <a:p>
                      <a:r>
                        <a:rPr lang="en-US" altLang="zh-CN" sz="2400" dirty="0" smtClean="0"/>
                        <a:t>Hash</a:t>
                      </a:r>
                      <a:endParaRPr lang="zh-CN" altLang="en-US" sz="2400" dirty="0"/>
                    </a:p>
                  </a:txBody>
                  <a:tcPr/>
                </a:tc>
              </a:tr>
            </a:tbl>
          </a:graphicData>
        </a:graphic>
      </p:graphicFrame>
      <p:cxnSp>
        <p:nvCxnSpPr>
          <p:cNvPr id="14" name="直接连接符 13"/>
          <p:cNvCxnSpPr/>
          <p:nvPr/>
        </p:nvCxnSpPr>
        <p:spPr>
          <a:xfrm>
            <a:off x="3731658" y="2911989"/>
            <a:ext cx="0" cy="899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651654" y="2924978"/>
            <a:ext cx="1258982" cy="780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1" idx="1"/>
          </p:cNvCxnSpPr>
          <p:nvPr/>
        </p:nvCxnSpPr>
        <p:spPr>
          <a:xfrm>
            <a:off x="2368627" y="3933837"/>
            <a:ext cx="1363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表格 25"/>
          <p:cNvGraphicFramePr>
            <a:graphicFrameLocks noGrp="1"/>
          </p:cNvGraphicFramePr>
          <p:nvPr/>
        </p:nvGraphicFramePr>
        <p:xfrm>
          <a:off x="642345" y="3613797"/>
          <a:ext cx="1888167" cy="640080"/>
        </p:xfrm>
        <a:graphic>
          <a:graphicData uri="http://schemas.openxmlformats.org/drawingml/2006/table">
            <a:tbl>
              <a:tblPr firstRow="1" bandRow="1">
                <a:tableStyleId>{5C22544A-7EE6-4342-B048-85BDC9FD1C3A}</a:tableStyleId>
              </a:tblPr>
              <a:tblGrid>
                <a:gridCol w="1888167"/>
              </a:tblGrid>
              <a:tr h="370840">
                <a:tc>
                  <a:txBody>
                    <a:bodyPr/>
                    <a:lstStyle/>
                    <a:p>
                      <a:r>
                        <a:rPr lang="en-US" altLang="zh-CN" dirty="0" smtClean="0"/>
                        <a:t>Type</a:t>
                      </a:r>
                      <a:r>
                        <a:rPr lang="zh-CN" altLang="en-US" dirty="0" smtClean="0"/>
                        <a:t>： </a:t>
                      </a:r>
                      <a:r>
                        <a:rPr lang="en-US" altLang="zh-CN" dirty="0" err="1" smtClean="0"/>
                        <a:t>EvidenceList</a:t>
                      </a:r>
                      <a:endParaRPr lang="zh-CN" altLang="en-US" dirty="0"/>
                    </a:p>
                  </a:txBody>
                  <a:tcPr>
                    <a:solidFill>
                      <a:srgbClr val="7030A0"/>
                    </a:solidFill>
                  </a:tcPr>
                </a:tc>
              </a:tr>
            </a:tbl>
          </a:graphicData>
        </a:graphic>
      </p:graphicFrame>
      <p:cxnSp>
        <p:nvCxnSpPr>
          <p:cNvPr id="28" name="直接箭头连接符 27"/>
          <p:cNvCxnSpPr/>
          <p:nvPr/>
        </p:nvCxnSpPr>
        <p:spPr>
          <a:xfrm flipV="1">
            <a:off x="5916058" y="4162437"/>
            <a:ext cx="0" cy="93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ext uri="{D42A27DB-BD31-4B8C-83A1-F6EECF244321}">
                <p14:modId xmlns:p14="http://schemas.microsoft.com/office/powerpoint/2010/main" val="1844491227"/>
              </p:ext>
            </p:extLst>
          </p:nvPr>
        </p:nvGraphicFramePr>
        <p:xfrm>
          <a:off x="3948935" y="5100810"/>
          <a:ext cx="3707788" cy="370840"/>
        </p:xfrm>
        <a:graphic>
          <a:graphicData uri="http://schemas.openxmlformats.org/drawingml/2006/table">
            <a:tbl>
              <a:tblPr firstRow="1" bandRow="1">
                <a:tableStyleId>{5C22544A-7EE6-4342-B048-85BDC9FD1C3A}</a:tableStyleId>
              </a:tblPr>
              <a:tblGrid>
                <a:gridCol w="3707788"/>
              </a:tblGrid>
              <a:tr h="370840">
                <a:tc>
                  <a:txBody>
                    <a:bodyPr/>
                    <a:lstStyle/>
                    <a:p>
                      <a:r>
                        <a:rPr lang="en-US" altLang="zh-CN" dirty="0" smtClean="0">
                          <a:latin typeface="楷体" panose="02010609060101010101" pitchFamily="49" charset="-122"/>
                          <a:ea typeface="楷体" panose="02010609060101010101" pitchFamily="49" charset="-122"/>
                        </a:rPr>
                        <a:t>Evidence</a:t>
                      </a:r>
                      <a:r>
                        <a:rPr lang="zh-CN" altLang="en-US" dirty="0" smtClean="0">
                          <a:latin typeface="楷体" panose="02010609060101010101" pitchFamily="49" charset="-122"/>
                          <a:ea typeface="楷体" panose="02010609060101010101" pitchFamily="49" charset="-122"/>
                        </a:rPr>
                        <a:t>数组的</a:t>
                      </a:r>
                      <a:r>
                        <a:rPr lang="en-US" altLang="zh-CN" dirty="0" smtClean="0">
                          <a:latin typeface="楷体" panose="02010609060101010101" pitchFamily="49" charset="-122"/>
                          <a:ea typeface="楷体" panose="02010609060101010101" pitchFamily="49" charset="-122"/>
                        </a:rPr>
                        <a:t>Simple Tree Hash</a:t>
                      </a:r>
                      <a:endParaRPr lang="zh-CN" altLang="en-US" dirty="0">
                        <a:latin typeface="楷体" panose="02010609060101010101" pitchFamily="49" charset="-122"/>
                        <a:ea typeface="楷体" panose="02010609060101010101" pitchFamily="49" charset="-122"/>
                      </a:endParaRPr>
                    </a:p>
                  </a:txBody>
                  <a:tcPr>
                    <a:solidFill>
                      <a:srgbClr val="7030A0"/>
                    </a:solidFill>
                  </a:tcPr>
                </a:tc>
              </a:tr>
            </a:tbl>
          </a:graphicData>
        </a:graphic>
      </p:graphicFrame>
    </p:spTree>
    <p:extLst>
      <p:ext uri="{BB962C8B-B14F-4D97-AF65-F5344CB8AC3E}">
        <p14:creationId xmlns:p14="http://schemas.microsoft.com/office/powerpoint/2010/main" val="890126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Evidence</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4254219587"/>
              </p:ext>
            </p:extLst>
          </p:nvPr>
        </p:nvGraphicFramePr>
        <p:xfrm>
          <a:off x="882268" y="1586426"/>
          <a:ext cx="6377848" cy="396610"/>
        </p:xfrm>
        <a:graphic>
          <a:graphicData uri="http://schemas.openxmlformats.org/drawingml/2006/table">
            <a:tbl>
              <a:tblPr firstRow="1" bandRow="1">
                <a:tableStyleId>{5C22544A-7EE6-4342-B048-85BDC9FD1C3A}</a:tableStyleId>
              </a:tblPr>
              <a:tblGrid>
                <a:gridCol w="1594462"/>
                <a:gridCol w="1594462"/>
                <a:gridCol w="1594462"/>
                <a:gridCol w="1594462"/>
              </a:tblGrid>
              <a:tr h="396610">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solidFill>
                      <a:schemeClr val="accent1"/>
                    </a:solidFill>
                  </a:tcPr>
                </a:tc>
                <a:tc>
                  <a:txBody>
                    <a:bodyPr/>
                    <a:lstStyle/>
                    <a:p>
                      <a:r>
                        <a:rPr lang="en-US" altLang="zh-CN" sz="2000" b="0" dirty="0" smtClean="0"/>
                        <a:t>Evidence</a:t>
                      </a:r>
                      <a:endParaRPr lang="zh-CN" altLang="en-US" sz="2000" b="0" dirty="0"/>
                    </a:p>
                  </a:txBody>
                  <a:tcPr>
                    <a:solidFill>
                      <a:srgbClr val="00B050"/>
                    </a:solidFill>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156129936"/>
              </p:ext>
            </p:extLst>
          </p:nvPr>
        </p:nvGraphicFramePr>
        <p:xfrm>
          <a:off x="301248" y="3958542"/>
          <a:ext cx="1583140" cy="518160"/>
        </p:xfrm>
        <a:graphic>
          <a:graphicData uri="http://schemas.openxmlformats.org/drawingml/2006/table">
            <a:tbl>
              <a:tblPr firstRow="1" bandRow="1">
                <a:tableStyleId>{5C22544A-7EE6-4342-B048-85BDC9FD1C3A}</a:tableStyleId>
              </a:tblPr>
              <a:tblGrid>
                <a:gridCol w="1583140"/>
              </a:tblGrid>
              <a:tr h="370840">
                <a:tc>
                  <a:txBody>
                    <a:bodyPr/>
                    <a:lstStyle/>
                    <a:p>
                      <a:r>
                        <a:rPr lang="en-US" altLang="zh-CN" sz="2800" dirty="0" smtClean="0"/>
                        <a:t>Evidence</a:t>
                      </a:r>
                      <a:endParaRPr lang="zh-CN" altLang="en-US" sz="2800" dirty="0"/>
                    </a:p>
                  </a:txBody>
                  <a:tcPr>
                    <a:solidFill>
                      <a:srgbClr val="00B050"/>
                    </a:solidFill>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1912255450"/>
              </p:ext>
            </p:extLst>
          </p:nvPr>
        </p:nvGraphicFramePr>
        <p:xfrm>
          <a:off x="3808071" y="2434542"/>
          <a:ext cx="8248989" cy="3566160"/>
        </p:xfrm>
        <a:graphic>
          <a:graphicData uri="http://schemas.openxmlformats.org/drawingml/2006/table">
            <a:tbl>
              <a:tblPr firstRow="1" bandRow="1">
                <a:tableStyleId>{5C22544A-7EE6-4342-B048-85BDC9FD1C3A}</a:tableStyleId>
              </a:tblPr>
              <a:tblGrid>
                <a:gridCol w="8248989"/>
              </a:tblGrid>
              <a:tr h="370840">
                <a:tc>
                  <a:txBody>
                    <a:bodyPr/>
                    <a:lstStyle/>
                    <a:p>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Height()  int64 //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出现分歧时的高度</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Address() []byte</a:t>
                      </a:r>
                      <a:r>
                        <a:rPr lang="en-US" altLang="zh-CN" sz="2400" b="0" i="0" kern="1200" baseline="0" dirty="0" smtClean="0">
                          <a:solidFill>
                            <a:schemeClr val="tx1"/>
                          </a:solidFill>
                          <a:effectLst/>
                          <a:latin typeface="楷体" panose="02010609060101010101" pitchFamily="49" charset="-122"/>
                          <a:ea typeface="楷体" panose="02010609060101010101" pitchFamily="49" charset="-122"/>
                          <a:cs typeface="+mn-cs"/>
                        </a:rPr>
                        <a:t> </a:t>
                      </a: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出现分歧的验证人的地址</a:t>
                      </a:r>
                      <a:endParaRPr lang="zh-CN" altLang="en-US" sz="2400" dirty="0" smtClean="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Index() </a:t>
                      </a:r>
                      <a:r>
                        <a:rPr lang="en-US" altLang="zh-CN" sz="2400" b="0" i="0" kern="1200" dirty="0" err="1" smtClean="0">
                          <a:solidFill>
                            <a:schemeClr val="tx1"/>
                          </a:solidFill>
                          <a:effectLst/>
                          <a:latin typeface="楷体" panose="02010609060101010101" pitchFamily="49" charset="-122"/>
                          <a:ea typeface="楷体" panose="02010609060101010101" pitchFamily="49" charset="-122"/>
                          <a:cs typeface="+mn-cs"/>
                        </a:rPr>
                        <a:t>int</a:t>
                      </a: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出现分歧的验证人在验证人集中的编号</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Hash() []byte //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证据的哈希</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Verify(</a:t>
                      </a:r>
                      <a:r>
                        <a:rPr lang="en-US" altLang="zh-CN" sz="2400" b="0" i="0" kern="1200" dirty="0" err="1" smtClean="0">
                          <a:solidFill>
                            <a:schemeClr val="tx1"/>
                          </a:solidFill>
                          <a:effectLst/>
                          <a:latin typeface="楷体" panose="02010609060101010101" pitchFamily="49" charset="-122"/>
                          <a:ea typeface="楷体" panose="02010609060101010101" pitchFamily="49" charset="-122"/>
                          <a:cs typeface="+mn-cs"/>
                        </a:rPr>
                        <a:t>chainID</a:t>
                      </a: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 string) error //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验证这个证据是不是合理的</a:t>
                      </a:r>
                      <a:endParaRPr lang="en-US" altLang="zh-CN" sz="2400" b="0" i="0" kern="1200" dirty="0" smtClean="0">
                        <a:solidFill>
                          <a:schemeClr val="tx1"/>
                        </a:solidFill>
                        <a:effectLst/>
                        <a:latin typeface="楷体" panose="02010609060101010101" pitchFamily="49" charset="-122"/>
                        <a:ea typeface="楷体" panose="02010609060101010101" pitchFamily="49" charset="-122"/>
                        <a:cs typeface="+mn-cs"/>
                      </a:endParaRPr>
                    </a:p>
                  </a:txBody>
                  <a:tcPr anchor="ctr"/>
                </a:tc>
              </a:tr>
              <a:tr h="370840">
                <a:tc>
                  <a:txBody>
                    <a:bodyPr/>
                    <a:lstStyle/>
                    <a:p>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Equal(Evidence) bool // </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判断两个</a:t>
                      </a: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Evidence</a:t>
                      </a:r>
                      <a:r>
                        <a:rPr lang="zh-CN" altLang="en-US" sz="2400" b="0" i="0" kern="1200" dirty="0" smtClean="0">
                          <a:solidFill>
                            <a:schemeClr val="tx1"/>
                          </a:solidFill>
                          <a:effectLst/>
                          <a:latin typeface="楷体" panose="02010609060101010101" pitchFamily="49" charset="-122"/>
                          <a:ea typeface="楷体" panose="02010609060101010101" pitchFamily="49" charset="-122"/>
                          <a:cs typeface="+mn-cs"/>
                        </a:rPr>
                        <a:t>是不是相同</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楷体" panose="02010609060101010101" pitchFamily="49" charset="-122"/>
                          <a:ea typeface="楷体" panose="02010609060101010101" pitchFamily="49" charset="-122"/>
                          <a:cs typeface="+mn-cs"/>
                        </a:rPr>
                        <a:t>String() string</a:t>
                      </a:r>
                    </a:p>
                  </a:txBody>
                  <a:tcPr anchor="ctr"/>
                </a:tc>
              </a:tr>
            </a:tbl>
          </a:graphicData>
        </a:graphic>
      </p:graphicFrame>
      <p:cxnSp>
        <p:nvCxnSpPr>
          <p:cNvPr id="33" name="直接箭头连接符 32"/>
          <p:cNvCxnSpPr/>
          <p:nvPr/>
        </p:nvCxnSpPr>
        <p:spPr>
          <a:xfrm>
            <a:off x="1884388" y="4246616"/>
            <a:ext cx="1923683" cy="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995565" y="3896301"/>
            <a:ext cx="1471963" cy="369332"/>
          </a:xfrm>
          <a:prstGeom prst="rect">
            <a:avLst/>
          </a:prstGeom>
          <a:noFill/>
        </p:spPr>
        <p:txBody>
          <a:bodyPr wrap="square" rtlCol="0">
            <a:spAutoFit/>
          </a:bodyPr>
          <a:lstStyle/>
          <a:p>
            <a:r>
              <a:rPr lang="en-US" altLang="zh-CN" dirty="0" smtClean="0"/>
              <a:t>&lt;&lt;interface&gt;&gt;</a:t>
            </a:r>
            <a:endParaRPr lang="zh-CN" altLang="en-US" dirty="0"/>
          </a:p>
        </p:txBody>
      </p:sp>
    </p:spTree>
    <p:extLst>
      <p:ext uri="{BB962C8B-B14F-4D97-AF65-F5344CB8AC3E}">
        <p14:creationId xmlns:p14="http://schemas.microsoft.com/office/powerpoint/2010/main" val="3212344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Evidence</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82268" y="1586426"/>
          <a:ext cx="6377848" cy="396610"/>
        </p:xfrm>
        <a:graphic>
          <a:graphicData uri="http://schemas.openxmlformats.org/drawingml/2006/table">
            <a:tbl>
              <a:tblPr firstRow="1" bandRow="1">
                <a:tableStyleId>{5C22544A-7EE6-4342-B048-85BDC9FD1C3A}</a:tableStyleId>
              </a:tblPr>
              <a:tblGrid>
                <a:gridCol w="1594462"/>
                <a:gridCol w="1594462"/>
                <a:gridCol w="1594462"/>
                <a:gridCol w="1594462"/>
              </a:tblGrid>
              <a:tr h="396610">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solidFill>
                      <a:schemeClr val="accent1"/>
                    </a:solidFill>
                  </a:tcPr>
                </a:tc>
                <a:tc>
                  <a:txBody>
                    <a:bodyPr/>
                    <a:lstStyle/>
                    <a:p>
                      <a:r>
                        <a:rPr lang="en-US" altLang="zh-CN" sz="2000" b="0" dirty="0" smtClean="0"/>
                        <a:t>Evidence</a:t>
                      </a:r>
                      <a:endParaRPr lang="zh-CN" altLang="en-US" sz="2000" b="0" dirty="0"/>
                    </a:p>
                  </a:txBody>
                  <a:tcPr>
                    <a:solidFill>
                      <a:srgbClr val="00B050"/>
                    </a:solidFill>
                  </a:tcPr>
                </a:tc>
                <a:tc>
                  <a:txBody>
                    <a:bodyPr/>
                    <a:lstStyle/>
                    <a:p>
                      <a:r>
                        <a:rPr lang="en-US" altLang="zh-CN" sz="2000" b="0" dirty="0" err="1" smtClean="0"/>
                        <a:t>LastCommit</a:t>
                      </a:r>
                      <a:endParaRPr lang="zh-CN" altLang="en-US" sz="2000" b="0"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1293932648"/>
              </p:ext>
            </p:extLst>
          </p:nvPr>
        </p:nvGraphicFramePr>
        <p:xfrm>
          <a:off x="6840910" y="2856324"/>
          <a:ext cx="1583140" cy="518160"/>
        </p:xfrm>
        <a:graphic>
          <a:graphicData uri="http://schemas.openxmlformats.org/drawingml/2006/table">
            <a:tbl>
              <a:tblPr firstRow="1" bandRow="1">
                <a:tableStyleId>{5C22544A-7EE6-4342-B048-85BDC9FD1C3A}</a:tableStyleId>
              </a:tblPr>
              <a:tblGrid>
                <a:gridCol w="1583140"/>
              </a:tblGrid>
              <a:tr h="370840">
                <a:tc>
                  <a:txBody>
                    <a:bodyPr/>
                    <a:lstStyle/>
                    <a:p>
                      <a:r>
                        <a:rPr lang="en-US" altLang="zh-CN" sz="2800" dirty="0" smtClean="0"/>
                        <a:t>Evidence</a:t>
                      </a:r>
                      <a:endParaRPr lang="zh-CN" altLang="en-US" sz="2800" dirty="0"/>
                    </a:p>
                  </a:txBody>
                  <a:tcPr>
                    <a:solidFill>
                      <a:srgbClr val="00B050"/>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10824406"/>
              </p:ext>
            </p:extLst>
          </p:nvPr>
        </p:nvGraphicFramePr>
        <p:xfrm>
          <a:off x="831839" y="2929984"/>
          <a:ext cx="2473649" cy="370840"/>
        </p:xfrm>
        <a:graphic>
          <a:graphicData uri="http://schemas.openxmlformats.org/drawingml/2006/table">
            <a:tbl>
              <a:tblPr firstRow="1" bandRow="1">
                <a:tableStyleId>{5C22544A-7EE6-4342-B048-85BDC9FD1C3A}</a:tableStyleId>
              </a:tblPr>
              <a:tblGrid>
                <a:gridCol w="2473649"/>
              </a:tblGrid>
              <a:tr h="370840">
                <a:tc>
                  <a:txBody>
                    <a:bodyPr/>
                    <a:lstStyle/>
                    <a:p>
                      <a:r>
                        <a:rPr lang="en-US" altLang="zh-CN" dirty="0" err="1" smtClean="0"/>
                        <a:t>DuplicateVoteEvidence</a:t>
                      </a:r>
                      <a:endParaRPr lang="zh-CN" altLang="en-US" dirty="0"/>
                    </a:p>
                  </a:txBody>
                  <a:tcPr>
                    <a:solidFill>
                      <a:srgbClr val="00B050"/>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63160190"/>
              </p:ext>
            </p:extLst>
          </p:nvPr>
        </p:nvGraphicFramePr>
        <p:xfrm>
          <a:off x="168477" y="3840675"/>
          <a:ext cx="3800373" cy="370840"/>
        </p:xfrm>
        <a:graphic>
          <a:graphicData uri="http://schemas.openxmlformats.org/drawingml/2006/table">
            <a:tbl>
              <a:tblPr firstRow="1" bandRow="1">
                <a:tableStyleId>{5C22544A-7EE6-4342-B048-85BDC9FD1C3A}</a:tableStyleId>
              </a:tblPr>
              <a:tblGrid>
                <a:gridCol w="1266791"/>
                <a:gridCol w="1266791"/>
                <a:gridCol w="1266791"/>
              </a:tblGrid>
              <a:tr h="370840">
                <a:tc>
                  <a:txBody>
                    <a:bodyPr/>
                    <a:lstStyle/>
                    <a:p>
                      <a:r>
                        <a:rPr lang="en-US" altLang="zh-CN" dirty="0" err="1" smtClean="0"/>
                        <a:t>PubKey</a:t>
                      </a:r>
                      <a:endParaRPr lang="zh-CN" altLang="en-US" dirty="0"/>
                    </a:p>
                  </a:txBody>
                  <a:tcPr/>
                </a:tc>
                <a:tc>
                  <a:txBody>
                    <a:bodyPr/>
                    <a:lstStyle/>
                    <a:p>
                      <a:r>
                        <a:rPr lang="en-US" altLang="zh-CN" dirty="0" err="1" smtClean="0"/>
                        <a:t>VoteA</a:t>
                      </a:r>
                      <a:endParaRPr lang="zh-CN" altLang="en-US" dirty="0"/>
                    </a:p>
                  </a:txBody>
                  <a:tcPr/>
                </a:tc>
                <a:tc>
                  <a:txBody>
                    <a:bodyPr/>
                    <a:lstStyle/>
                    <a:p>
                      <a:r>
                        <a:rPr lang="en-US" altLang="zh-CN" dirty="0" err="1" smtClean="0"/>
                        <a:t>VoteB</a:t>
                      </a:r>
                      <a:endParaRPr lang="zh-CN" altLang="en-US" dirty="0"/>
                    </a:p>
                  </a:txBody>
                  <a:tcPr/>
                </a:tc>
              </a:tr>
            </a:tbl>
          </a:graphicData>
        </a:graphic>
      </p:graphicFrame>
      <p:cxnSp>
        <p:nvCxnSpPr>
          <p:cNvPr id="7" name="直接连接符 6"/>
          <p:cNvCxnSpPr/>
          <p:nvPr/>
        </p:nvCxnSpPr>
        <p:spPr>
          <a:xfrm flipH="1">
            <a:off x="168477" y="3294244"/>
            <a:ext cx="663362" cy="546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305487" y="3266551"/>
            <a:ext cx="663363" cy="57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293913" y="3115404"/>
            <a:ext cx="3546997" cy="2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98380" y="2801737"/>
            <a:ext cx="2048719" cy="369332"/>
          </a:xfrm>
          <a:prstGeom prst="rect">
            <a:avLst/>
          </a:prstGeom>
          <a:noFill/>
        </p:spPr>
        <p:txBody>
          <a:bodyPr wrap="square" rtlCol="0">
            <a:spAutoFit/>
          </a:bodyPr>
          <a:lstStyle/>
          <a:p>
            <a:r>
              <a:rPr lang="en-US" altLang="zh-CN" dirty="0" smtClean="0"/>
              <a:t>&lt;&lt;implements&gt;&gt;</a:t>
            </a:r>
            <a:endParaRPr lang="zh-CN" altLang="en-US" dirty="0"/>
          </a:p>
        </p:txBody>
      </p:sp>
      <p:sp>
        <p:nvSpPr>
          <p:cNvPr id="20" name="文本框 19"/>
          <p:cNvSpPr txBox="1"/>
          <p:nvPr/>
        </p:nvSpPr>
        <p:spPr>
          <a:xfrm>
            <a:off x="4955987" y="3484736"/>
            <a:ext cx="6314268" cy="3139321"/>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验证这个</a:t>
            </a:r>
            <a:r>
              <a:rPr lang="en-US" altLang="zh-CN" dirty="0" err="1" smtClean="0">
                <a:latin typeface="楷体" panose="02010609060101010101" pitchFamily="49" charset="-122"/>
                <a:ea typeface="楷体" panose="02010609060101010101" pitchFamily="49" charset="-122"/>
              </a:rPr>
              <a:t>DuplicateVoteEvidence</a:t>
            </a:r>
            <a:r>
              <a:rPr lang="zh-CN" altLang="en-US" dirty="0" smtClean="0">
                <a:latin typeface="楷体" panose="02010609060101010101" pitchFamily="49" charset="-122"/>
                <a:ea typeface="楷体" panose="02010609060101010101" pitchFamily="49" charset="-122"/>
              </a:rPr>
              <a:t>是不是合法的</a:t>
            </a:r>
            <a:r>
              <a:rPr lang="zh-CN" altLang="en-US"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首先验证两个</a:t>
            </a:r>
            <a:r>
              <a:rPr lang="en-US" altLang="zh-CN" dirty="0" smtClean="0">
                <a:latin typeface="楷体" panose="02010609060101010101" pitchFamily="49" charset="-122"/>
                <a:ea typeface="楷体" panose="02010609060101010101" pitchFamily="49" charset="-122"/>
              </a:rPr>
              <a:t>Vote</a:t>
            </a:r>
            <a:r>
              <a:rPr lang="zh-CN" altLang="en-US" dirty="0" smtClean="0">
                <a:latin typeface="楷体" panose="02010609060101010101" pitchFamily="49" charset="-122"/>
                <a:ea typeface="楷体" panose="02010609060101010101" pitchFamily="49" charset="-122"/>
              </a:rPr>
              <a:t>是不是合法的</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VoteA</a:t>
            </a:r>
            <a:r>
              <a:rPr lang="zh-CN" altLang="en-US" dirty="0" smtClean="0">
                <a:latin typeface="楷体" panose="02010609060101010101" pitchFamily="49" charset="-122"/>
                <a:ea typeface="楷体" panose="02010609060101010101" pitchFamily="49" charset="-122"/>
              </a:rPr>
              <a:t>和</a:t>
            </a:r>
            <a:r>
              <a:rPr lang="en-US" altLang="zh-CN" dirty="0" err="1" smtClean="0">
                <a:latin typeface="楷体" panose="02010609060101010101" pitchFamily="49" charset="-122"/>
                <a:ea typeface="楷体" panose="02010609060101010101" pitchFamily="49" charset="-122"/>
              </a:rPr>
              <a:t>VoteB</a:t>
            </a:r>
            <a:r>
              <a:rPr lang="zh-CN" altLang="en-US" dirty="0" smtClean="0">
                <a:latin typeface="楷体" panose="02010609060101010101" pitchFamily="49" charset="-122"/>
                <a:ea typeface="楷体" panose="02010609060101010101" pitchFamily="49" charset="-122"/>
              </a:rPr>
              <a:t>的：</a:t>
            </a:r>
            <a:endParaRPr lang="en-US" altLang="zh-CN" dirty="0" smtClean="0">
              <a:latin typeface="楷体" panose="02010609060101010101" pitchFamily="49" charset="-122"/>
              <a:ea typeface="楷体" panose="02010609060101010101" pitchFamily="49" charset="-122"/>
            </a:endParaRPr>
          </a:p>
          <a:p>
            <a:pPr marL="1371600" lvl="2" indent="-457200">
              <a:buFont typeface="+mj-lt"/>
              <a:buAutoNum type="arabicPeriod"/>
            </a:pPr>
            <a:r>
              <a:rPr lang="zh-CN" altLang="en-US" dirty="0" smtClean="0">
                <a:latin typeface="楷体" panose="02010609060101010101" pitchFamily="49" charset="-122"/>
                <a:ea typeface="楷体" panose="02010609060101010101" pitchFamily="49" charset="-122"/>
              </a:rPr>
              <a:t>高度</a:t>
            </a:r>
            <a:endParaRPr lang="en-US" altLang="zh-CN" dirty="0">
              <a:latin typeface="楷体" panose="02010609060101010101" pitchFamily="49" charset="-122"/>
              <a:ea typeface="楷体" panose="02010609060101010101" pitchFamily="49" charset="-122"/>
            </a:endParaRPr>
          </a:p>
          <a:p>
            <a:pPr marL="1371600" lvl="2" indent="-457200">
              <a:buFont typeface="+mj-lt"/>
              <a:buAutoNum type="arabicPeriod"/>
            </a:pPr>
            <a:r>
              <a:rPr lang="zh-CN" altLang="en-US" dirty="0" smtClean="0">
                <a:latin typeface="楷体" panose="02010609060101010101" pitchFamily="49" charset="-122"/>
                <a:ea typeface="楷体" panose="02010609060101010101" pitchFamily="49" charset="-122"/>
              </a:rPr>
              <a:t>投票</a:t>
            </a:r>
            <a:r>
              <a:rPr lang="zh-CN" altLang="en-US" dirty="0">
                <a:latin typeface="楷体" panose="02010609060101010101" pitchFamily="49" charset="-122"/>
                <a:ea typeface="楷体" panose="02010609060101010101" pitchFamily="49" charset="-122"/>
              </a:rPr>
              <a:t>轮数</a:t>
            </a:r>
            <a:endParaRPr lang="en-US" altLang="zh-CN" dirty="0">
              <a:latin typeface="楷体" panose="02010609060101010101" pitchFamily="49" charset="-122"/>
              <a:ea typeface="楷体" panose="02010609060101010101" pitchFamily="49" charset="-122"/>
            </a:endParaRPr>
          </a:p>
          <a:p>
            <a:pPr marL="1371600" lvl="2" indent="-457200">
              <a:buFont typeface="+mj-lt"/>
              <a:buAutoNum type="arabicPeriod"/>
            </a:pPr>
            <a:r>
              <a:rPr lang="zh-CN" altLang="en-US" dirty="0" smtClean="0">
                <a:latin typeface="楷体" panose="02010609060101010101" pitchFamily="49" charset="-122"/>
                <a:ea typeface="楷体" panose="02010609060101010101" pitchFamily="49" charset="-122"/>
              </a:rPr>
              <a:t>类型</a:t>
            </a:r>
            <a:endParaRPr lang="en-US" altLang="zh-CN" dirty="0">
              <a:latin typeface="楷体" panose="02010609060101010101" pitchFamily="49" charset="-122"/>
              <a:ea typeface="楷体" panose="02010609060101010101" pitchFamily="49" charset="-122"/>
            </a:endParaRPr>
          </a:p>
          <a:p>
            <a:pPr marL="1371600" lvl="2" indent="-457200">
              <a:buFont typeface="+mj-lt"/>
              <a:buAutoNum type="arabicPeriod"/>
            </a:pPr>
            <a:r>
              <a:rPr lang="zh-CN" altLang="en-US" dirty="0" smtClean="0">
                <a:latin typeface="楷体" panose="02010609060101010101" pitchFamily="49" charset="-122"/>
                <a:ea typeface="楷体" panose="02010609060101010101" pitchFamily="49" charset="-122"/>
              </a:rPr>
              <a:t>验证</a:t>
            </a:r>
            <a:r>
              <a:rPr lang="zh-CN" altLang="en-US" dirty="0">
                <a:latin typeface="楷体" panose="02010609060101010101" pitchFamily="49" charset="-122"/>
                <a:ea typeface="楷体" panose="02010609060101010101" pitchFamily="49" charset="-122"/>
              </a:rPr>
              <a:t>人地址</a:t>
            </a:r>
            <a:endParaRPr lang="en-US" altLang="zh-CN" dirty="0">
              <a:latin typeface="楷体" panose="02010609060101010101" pitchFamily="49" charset="-122"/>
              <a:ea typeface="楷体" panose="02010609060101010101" pitchFamily="49" charset="-122"/>
            </a:endParaRPr>
          </a:p>
          <a:p>
            <a:pPr marL="1371600" lvl="2" indent="-457200">
              <a:buFont typeface="+mj-lt"/>
              <a:buAutoNum type="arabicPeriod"/>
            </a:pPr>
            <a:r>
              <a:rPr lang="zh-CN" altLang="en-US" dirty="0" smtClean="0">
                <a:latin typeface="楷体" panose="02010609060101010101" pitchFamily="49" charset="-122"/>
                <a:ea typeface="楷体" panose="02010609060101010101" pitchFamily="49" charset="-122"/>
              </a:rPr>
              <a:t>验证</a:t>
            </a:r>
            <a:r>
              <a:rPr lang="zh-CN" altLang="en-US" dirty="0">
                <a:latin typeface="楷体" panose="02010609060101010101" pitchFamily="49" charset="-122"/>
                <a:ea typeface="楷体" panose="02010609060101010101" pitchFamily="49" charset="-122"/>
              </a:rPr>
              <a:t>人在验证人集合中的</a:t>
            </a:r>
            <a:r>
              <a:rPr lang="zh-CN" altLang="en-US" dirty="0" smtClean="0">
                <a:latin typeface="楷体" panose="02010609060101010101" pitchFamily="49" charset="-122"/>
                <a:ea typeface="楷体" panose="02010609060101010101" pitchFamily="49" charset="-122"/>
              </a:rPr>
              <a:t>序号</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必须相同。</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BlockID</a:t>
            </a:r>
            <a:r>
              <a:rPr lang="zh-CN" altLang="en-US" dirty="0" smtClean="0">
                <a:latin typeface="楷体" panose="02010609060101010101" pitchFamily="49" charset="-122"/>
                <a:ea typeface="楷体" panose="02010609060101010101" pitchFamily="49" charset="-122"/>
              </a:rPr>
              <a:t>必须不同。</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签名必须合法。</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87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楷体" panose="02010609060101010101" pitchFamily="49" charset="-122"/>
                <a:ea typeface="楷体" panose="02010609060101010101" pitchFamily="49" charset="-122"/>
              </a:rPr>
              <a:t>LastCommit</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lnR w="12700" cmpd="sng">
                      <a:noFill/>
                    </a:lnR>
                    <a:solidFill>
                      <a:schemeClr val="accent1"/>
                    </a:solidFill>
                  </a:tcPr>
                </a:tc>
                <a:tc>
                  <a:txBody>
                    <a:bodyPr/>
                    <a:lstStyle/>
                    <a:p>
                      <a:r>
                        <a:rPr lang="en-US" altLang="zh-CN" sz="2000" b="0" dirty="0" smtClean="0"/>
                        <a:t>Evidence</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altLang="zh-CN" sz="2000" b="0" dirty="0" err="1" smtClean="0"/>
                        <a:t>LastCommit</a:t>
                      </a:r>
                      <a:endParaRPr lang="zh-CN" altLang="en-US" sz="2000" b="0" dirty="0"/>
                    </a:p>
                  </a:txBody>
                  <a:tcPr>
                    <a:lnL w="12700" cmpd="sng">
                      <a:noFill/>
                    </a:lnL>
                    <a:solidFill>
                      <a:srgbClr val="00B050"/>
                    </a:solidFill>
                  </a:tcPr>
                </a:tc>
              </a:tr>
            </a:tbl>
          </a:graphicData>
        </a:graphic>
      </p:graphicFrame>
      <p:graphicFrame>
        <p:nvGraphicFramePr>
          <p:cNvPr id="10" name="表格 9"/>
          <p:cNvGraphicFramePr>
            <a:graphicFrameLocks noGrp="1"/>
          </p:cNvGraphicFramePr>
          <p:nvPr/>
        </p:nvGraphicFramePr>
        <p:xfrm>
          <a:off x="8130038" y="1373066"/>
          <a:ext cx="1780681" cy="822960"/>
        </p:xfrm>
        <a:graphic>
          <a:graphicData uri="http://schemas.openxmlformats.org/drawingml/2006/table">
            <a:tbl>
              <a:tblPr firstRow="1" bandRow="1">
                <a:tableStyleId>{5C22544A-7EE6-4342-B048-85BDC9FD1C3A}</a:tableStyleId>
              </a:tblPr>
              <a:tblGrid>
                <a:gridCol w="1780681"/>
              </a:tblGrid>
              <a:tr h="448407">
                <a:tc>
                  <a:txBody>
                    <a:bodyPr/>
                    <a:lstStyle/>
                    <a:p>
                      <a:r>
                        <a:rPr lang="en-US" altLang="zh-CN" sz="2400" dirty="0" smtClean="0"/>
                        <a:t>Type</a:t>
                      </a:r>
                      <a:r>
                        <a:rPr lang="zh-CN" altLang="en-US" sz="2400" dirty="0" smtClean="0"/>
                        <a:t>： </a:t>
                      </a:r>
                      <a:r>
                        <a:rPr lang="en-US" altLang="zh-CN" sz="2400" dirty="0" smtClean="0"/>
                        <a:t>Commit</a:t>
                      </a:r>
                      <a:endParaRPr lang="zh-CN" altLang="en-US" sz="2400" dirty="0"/>
                    </a:p>
                  </a:txBody>
                  <a:tcPr>
                    <a:solidFill>
                      <a:srgbClr val="00B050"/>
                    </a:solidFill>
                  </a:tcPr>
                </a:tc>
              </a:tr>
            </a:tbl>
          </a:graphicData>
        </a:graphic>
      </p:graphicFrame>
      <p:cxnSp>
        <p:nvCxnSpPr>
          <p:cNvPr id="5" name="直接箭头连接符 4"/>
          <p:cNvCxnSpPr>
            <a:endCxn id="10" idx="1"/>
          </p:cNvCxnSpPr>
          <p:nvPr/>
        </p:nvCxnSpPr>
        <p:spPr>
          <a:xfrm>
            <a:off x="7260116" y="1784546"/>
            <a:ext cx="86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a:graphicFrameLocks noGrp="1"/>
          </p:cNvGraphicFramePr>
          <p:nvPr/>
        </p:nvGraphicFramePr>
        <p:xfrm>
          <a:off x="4306000" y="2636808"/>
          <a:ext cx="3252268" cy="457200"/>
        </p:xfrm>
        <a:graphic>
          <a:graphicData uri="http://schemas.openxmlformats.org/drawingml/2006/table">
            <a:tbl>
              <a:tblPr firstRow="1" bandRow="1">
                <a:tableStyleId>{5C22544A-7EE6-4342-B048-85BDC9FD1C3A}</a:tableStyleId>
              </a:tblPr>
              <a:tblGrid>
                <a:gridCol w="3252268"/>
              </a:tblGrid>
              <a:tr h="370840">
                <a:tc>
                  <a:txBody>
                    <a:bodyPr/>
                    <a:lstStyle/>
                    <a:p>
                      <a:r>
                        <a:rPr lang="zh-CN" altLang="en-US" sz="2400" dirty="0" smtClean="0">
                          <a:latin typeface="楷体" panose="02010609060101010101" pitchFamily="49" charset="-122"/>
                          <a:ea typeface="楷体" panose="02010609060101010101" pitchFamily="49" charset="-122"/>
                        </a:rPr>
                        <a:t>上一个区块的共识记录</a:t>
                      </a:r>
                      <a:endParaRPr lang="zh-CN" altLang="en-US" sz="2400" dirty="0">
                        <a:latin typeface="楷体" panose="02010609060101010101" pitchFamily="49" charset="-122"/>
                        <a:ea typeface="楷体" panose="02010609060101010101" pitchFamily="49" charset="-122"/>
                      </a:endParaRPr>
                    </a:p>
                  </a:txBody>
                  <a:tcPr>
                    <a:solidFill>
                      <a:srgbClr val="7030A0"/>
                    </a:solidFill>
                  </a:tcPr>
                </a:tc>
              </a:tr>
            </a:tbl>
          </a:graphicData>
        </a:graphic>
      </p:graphicFrame>
      <p:cxnSp>
        <p:nvCxnSpPr>
          <p:cNvPr id="8" name="直接箭头连接符 7"/>
          <p:cNvCxnSpPr/>
          <p:nvPr/>
        </p:nvCxnSpPr>
        <p:spPr>
          <a:xfrm flipV="1">
            <a:off x="6551271" y="1982667"/>
            <a:ext cx="0" cy="66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2874094092"/>
              </p:ext>
            </p:extLst>
          </p:nvPr>
        </p:nvGraphicFramePr>
        <p:xfrm>
          <a:off x="7401688" y="3839587"/>
          <a:ext cx="4242444" cy="457200"/>
        </p:xfrm>
        <a:graphic>
          <a:graphicData uri="http://schemas.openxmlformats.org/drawingml/2006/table">
            <a:tbl>
              <a:tblPr firstRow="1" bandRow="1">
                <a:tableStyleId>{5C22544A-7EE6-4342-B048-85BDC9FD1C3A}</a:tableStyleId>
              </a:tblPr>
              <a:tblGrid>
                <a:gridCol w="2121222"/>
                <a:gridCol w="2121222"/>
              </a:tblGrid>
              <a:tr h="398628">
                <a:tc>
                  <a:txBody>
                    <a:bodyPr/>
                    <a:lstStyle/>
                    <a:p>
                      <a:r>
                        <a:rPr lang="en-US" altLang="zh-CN" sz="2400" dirty="0" err="1" smtClean="0"/>
                        <a:t>BlockID</a:t>
                      </a:r>
                      <a:endParaRPr lang="zh-CN" altLang="en-US" sz="2400" dirty="0"/>
                    </a:p>
                  </a:txBody>
                  <a:tcPr/>
                </a:tc>
                <a:tc>
                  <a:txBody>
                    <a:bodyPr/>
                    <a:lstStyle/>
                    <a:p>
                      <a:r>
                        <a:rPr lang="en-US" altLang="zh-CN" sz="2400" dirty="0" err="1" smtClean="0"/>
                        <a:t>Precommits</a:t>
                      </a:r>
                      <a:endParaRPr lang="zh-CN" altLang="en-US" sz="2400" dirty="0"/>
                    </a:p>
                  </a:txBody>
                  <a:tcPr>
                    <a:solidFill>
                      <a:srgbClr val="00B050"/>
                    </a:solidFill>
                  </a:tcPr>
                </a:tc>
              </a:tr>
            </a:tbl>
          </a:graphicData>
        </a:graphic>
      </p:graphicFrame>
      <p:cxnSp>
        <p:nvCxnSpPr>
          <p:cNvPr id="16" name="直接连接符 15"/>
          <p:cNvCxnSpPr/>
          <p:nvPr/>
        </p:nvCxnSpPr>
        <p:spPr>
          <a:xfrm flipH="1">
            <a:off x="7421194" y="2173166"/>
            <a:ext cx="708846" cy="1666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10719" y="2184596"/>
            <a:ext cx="1733413" cy="16549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nvGraphicFramePr>
        <p:xfrm>
          <a:off x="437483" y="5042366"/>
          <a:ext cx="7737033" cy="396240"/>
        </p:xfrm>
        <a:graphic>
          <a:graphicData uri="http://schemas.openxmlformats.org/drawingml/2006/table">
            <a:tbl>
              <a:tblPr firstRow="1" bandRow="1">
                <a:tableStyleId>{5C22544A-7EE6-4342-B048-85BDC9FD1C3A}</a:tableStyleId>
              </a:tblPr>
              <a:tblGrid>
                <a:gridCol w="7737033"/>
              </a:tblGrid>
              <a:tr h="370840">
                <a:tc>
                  <a:txBody>
                    <a:bodyPr/>
                    <a:lstStyle/>
                    <a:p>
                      <a:r>
                        <a:rPr lang="en-US" altLang="zh-CN" sz="2000" dirty="0" err="1" smtClean="0">
                          <a:latin typeface="楷体" panose="02010609060101010101" pitchFamily="49" charset="-122"/>
                          <a:ea typeface="楷体" panose="02010609060101010101" pitchFamily="49" charset="-122"/>
                        </a:rPr>
                        <a:t>BlockID</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需要共识的那个块的</a:t>
                      </a:r>
                      <a:r>
                        <a:rPr lang="en-US" altLang="zh-CN" sz="2000" dirty="0" err="1" smtClean="0">
                          <a:latin typeface="楷体" panose="02010609060101010101" pitchFamily="49" charset="-122"/>
                          <a:ea typeface="楷体" panose="02010609060101010101" pitchFamily="49" charset="-122"/>
                        </a:rPr>
                        <a:t>BlockID</a:t>
                      </a:r>
                      <a:r>
                        <a:rPr lang="zh-CN" altLang="en-US" sz="2000" dirty="0" smtClean="0">
                          <a:latin typeface="楷体" panose="02010609060101010101" pitchFamily="49" charset="-122"/>
                          <a:ea typeface="楷体" panose="02010609060101010101" pitchFamily="49" charset="-122"/>
                        </a:rPr>
                        <a:t>，这里是上一个块的</a:t>
                      </a:r>
                      <a:r>
                        <a:rPr lang="en-US" altLang="zh-CN" sz="2000" dirty="0" err="1" smtClean="0">
                          <a:latin typeface="楷体" panose="02010609060101010101" pitchFamily="49" charset="-122"/>
                          <a:ea typeface="楷体" panose="02010609060101010101" pitchFamily="49" charset="-122"/>
                        </a:rPr>
                        <a:t>BlockID</a:t>
                      </a:r>
                      <a:endParaRPr lang="zh-CN" altLang="en-US" sz="2000" dirty="0">
                        <a:latin typeface="楷体" panose="02010609060101010101" pitchFamily="49" charset="-122"/>
                        <a:ea typeface="楷体" panose="02010609060101010101" pitchFamily="49" charset="-122"/>
                      </a:endParaRPr>
                    </a:p>
                  </a:txBody>
                  <a:tcPr>
                    <a:solidFill>
                      <a:srgbClr val="7030A0"/>
                    </a:solidFill>
                  </a:tcPr>
                </a:tc>
              </a:tr>
            </a:tbl>
          </a:graphicData>
        </a:graphic>
      </p:graphicFrame>
      <p:cxnSp>
        <p:nvCxnSpPr>
          <p:cNvPr id="25" name="直接箭头连接符 24"/>
          <p:cNvCxnSpPr/>
          <p:nvPr/>
        </p:nvCxnSpPr>
        <p:spPr>
          <a:xfrm flipV="1">
            <a:off x="7558268" y="4282299"/>
            <a:ext cx="0" cy="760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9522910" y="5494578"/>
          <a:ext cx="1788610" cy="579120"/>
        </p:xfrm>
        <a:graphic>
          <a:graphicData uri="http://schemas.openxmlformats.org/drawingml/2006/table">
            <a:tbl>
              <a:tblPr firstRow="1" bandRow="1">
                <a:tableStyleId>{5C22544A-7EE6-4342-B048-85BDC9FD1C3A}</a:tableStyleId>
              </a:tblPr>
              <a:tblGrid>
                <a:gridCol w="1788610"/>
              </a:tblGrid>
              <a:tr h="370840">
                <a:tc>
                  <a:txBody>
                    <a:bodyPr/>
                    <a:lstStyle/>
                    <a:p>
                      <a:r>
                        <a:rPr lang="en-US" altLang="zh-CN" sz="3200" dirty="0" smtClean="0">
                          <a:latin typeface="楷体" panose="02010609060101010101" pitchFamily="49" charset="-122"/>
                          <a:ea typeface="楷体" panose="02010609060101010101" pitchFamily="49" charset="-122"/>
                        </a:rPr>
                        <a:t>[]*Vote</a:t>
                      </a:r>
                      <a:endParaRPr lang="zh-CN" altLang="en-US" sz="3200" dirty="0">
                        <a:latin typeface="楷体" panose="02010609060101010101" pitchFamily="49" charset="-122"/>
                        <a:ea typeface="楷体" panose="02010609060101010101" pitchFamily="49" charset="-122"/>
                      </a:endParaRPr>
                    </a:p>
                  </a:txBody>
                  <a:tcPr/>
                </a:tc>
              </a:tr>
            </a:tbl>
          </a:graphicData>
        </a:graphic>
      </p:graphicFrame>
      <p:cxnSp>
        <p:nvCxnSpPr>
          <p:cNvPr id="36" name="直接连接符 35"/>
          <p:cNvCxnSpPr/>
          <p:nvPr/>
        </p:nvCxnSpPr>
        <p:spPr>
          <a:xfrm flipH="1">
            <a:off x="9522910" y="4296787"/>
            <a:ext cx="1" cy="119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1245234" y="4282299"/>
            <a:ext cx="398898" cy="121227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 name="表格 38"/>
          <p:cNvGraphicFramePr>
            <a:graphicFrameLocks noGrp="1"/>
          </p:cNvGraphicFramePr>
          <p:nvPr/>
        </p:nvGraphicFramePr>
        <p:xfrm>
          <a:off x="3423294" y="5845098"/>
          <a:ext cx="5369688" cy="457200"/>
        </p:xfrm>
        <a:graphic>
          <a:graphicData uri="http://schemas.openxmlformats.org/drawingml/2006/table">
            <a:tbl>
              <a:tblPr firstRow="1" bandRow="1">
                <a:tableStyleId>{5C22544A-7EE6-4342-B048-85BDC9FD1C3A}</a:tableStyleId>
              </a:tblPr>
              <a:tblGrid>
                <a:gridCol w="5369688"/>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楷体" panose="02010609060101010101" pitchFamily="49" charset="-122"/>
                          <a:ea typeface="楷体" panose="02010609060101010101" pitchFamily="49" charset="-122"/>
                        </a:rPr>
                        <a:t>Vote</a:t>
                      </a:r>
                      <a:r>
                        <a:rPr lang="zh-CN" altLang="en-US" sz="2400" dirty="0" smtClean="0">
                          <a:latin typeface="楷体" panose="02010609060101010101" pitchFamily="49" charset="-122"/>
                          <a:ea typeface="楷体" panose="02010609060101010101" pitchFamily="49" charset="-122"/>
                        </a:rPr>
                        <a:t>数组</a:t>
                      </a:r>
                      <a:r>
                        <a:rPr lang="en-US" altLang="zh-CN" sz="2400" dirty="0" smtClean="0">
                          <a:latin typeface="楷体" panose="02010609060101010101" pitchFamily="49" charset="-122"/>
                          <a:ea typeface="楷体" panose="02010609060101010101" pitchFamily="49" charset="-122"/>
                        </a:rPr>
                        <a:t>, Vote</a:t>
                      </a:r>
                      <a:r>
                        <a:rPr lang="zh-CN" altLang="en-US" sz="2400" dirty="0" smtClean="0">
                          <a:latin typeface="楷体" panose="02010609060101010101" pitchFamily="49" charset="-122"/>
                          <a:ea typeface="楷体" panose="02010609060101010101" pitchFamily="49" charset="-122"/>
                        </a:rPr>
                        <a:t>的类型都是</a:t>
                      </a:r>
                      <a:r>
                        <a:rPr lang="en-US" altLang="zh-CN" sz="2400" dirty="0" err="1" smtClean="0">
                          <a:latin typeface="楷体" panose="02010609060101010101" pitchFamily="49" charset="-122"/>
                          <a:ea typeface="楷体" panose="02010609060101010101" pitchFamily="49" charset="-122"/>
                        </a:rPr>
                        <a:t>precommit</a:t>
                      </a:r>
                      <a:endParaRPr lang="zh-CN" altLang="en-US" sz="2400" dirty="0" smtClean="0">
                        <a:latin typeface="楷体" panose="02010609060101010101" pitchFamily="49" charset="-122"/>
                        <a:ea typeface="楷体" panose="02010609060101010101" pitchFamily="49" charset="-122"/>
                      </a:endParaRPr>
                    </a:p>
                  </a:txBody>
                  <a:tcPr>
                    <a:solidFill>
                      <a:srgbClr val="7030A0"/>
                    </a:solidFill>
                  </a:tcPr>
                </a:tc>
              </a:tr>
            </a:tbl>
          </a:graphicData>
        </a:graphic>
      </p:graphicFrame>
      <p:cxnSp>
        <p:nvCxnSpPr>
          <p:cNvPr id="43" name="直接箭头连接符 42"/>
          <p:cNvCxnSpPr/>
          <p:nvPr/>
        </p:nvCxnSpPr>
        <p:spPr>
          <a:xfrm>
            <a:off x="8792982" y="5946375"/>
            <a:ext cx="729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3"/>
          <a:stretch>
            <a:fillRect/>
          </a:stretch>
        </p:blipFill>
        <p:spPr>
          <a:xfrm>
            <a:off x="155808" y="3123309"/>
            <a:ext cx="10756814" cy="2596058"/>
          </a:xfrm>
          <a:prstGeom prst="rect">
            <a:avLst/>
          </a:prstGeom>
        </p:spPr>
      </p:pic>
    </p:spTree>
    <p:extLst>
      <p:ext uri="{BB962C8B-B14F-4D97-AF65-F5344CB8AC3E}">
        <p14:creationId xmlns:p14="http://schemas.microsoft.com/office/powerpoint/2010/main" val="322384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楷体" panose="02010609060101010101" pitchFamily="49" charset="-122"/>
                <a:ea typeface="楷体" panose="02010609060101010101" pitchFamily="49" charset="-122"/>
              </a:rPr>
              <a:t>Merkle</a:t>
            </a:r>
            <a:r>
              <a:rPr lang="en-US" altLang="zh-CN" dirty="0" smtClean="0">
                <a:latin typeface="楷体" panose="02010609060101010101" pitchFamily="49" charset="-122"/>
                <a:ea typeface="楷体" panose="02010609060101010101" pitchFamily="49" charset="-122"/>
              </a:rPr>
              <a:t> Simple Proof</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716096" y="1690688"/>
            <a:ext cx="11248222" cy="481863"/>
          </a:xfrm>
          <a:prstGeom prst="rect">
            <a:avLst/>
          </a:prstGeom>
          <a:noFill/>
        </p:spPr>
        <p:txBody>
          <a:bodyPr wrap="square" rtlCol="0">
            <a:spAutoFit/>
          </a:bodyPr>
          <a:lstStyle/>
          <a:p>
            <a:pPr>
              <a:lnSpc>
                <a:spcPct val="150000"/>
              </a:lnSpc>
            </a:pPr>
            <a:r>
              <a:rPr lang="zh-CN" altLang="en-US" sz="2000" dirty="0" smtClean="0">
                <a:latin typeface="楷体" panose="02010609060101010101" pitchFamily="49" charset="-122"/>
                <a:ea typeface="楷体" panose="02010609060101010101" pitchFamily="49" charset="-122"/>
              </a:rPr>
              <a:t>记录用于验证</a:t>
            </a:r>
            <a:r>
              <a:rPr lang="en-US" altLang="zh-CN" sz="2000" dirty="0" smtClean="0">
                <a:latin typeface="楷体" panose="02010609060101010101" pitchFamily="49" charset="-122"/>
                <a:ea typeface="楷体" panose="02010609060101010101" pitchFamily="49" charset="-122"/>
              </a:rPr>
              <a:t>Simple </a:t>
            </a:r>
            <a:r>
              <a:rPr lang="en-US" altLang="zh-CN" sz="2000" dirty="0">
                <a:latin typeface="楷体" panose="02010609060101010101" pitchFamily="49" charset="-122"/>
                <a:ea typeface="楷体" panose="02010609060101010101" pitchFamily="49" charset="-122"/>
              </a:rPr>
              <a:t>Tree</a:t>
            </a:r>
            <a:r>
              <a:rPr lang="zh-CN" altLang="en-US" sz="2000" dirty="0">
                <a:latin typeface="楷体" panose="02010609060101010101" pitchFamily="49" charset="-122"/>
                <a:ea typeface="楷体" panose="02010609060101010101" pitchFamily="49" charset="-122"/>
              </a:rPr>
              <a:t>中的</a:t>
            </a:r>
            <a:r>
              <a:rPr lang="zh-CN" altLang="en-US" sz="2000" dirty="0" smtClean="0">
                <a:latin typeface="楷体" panose="02010609060101010101" pitchFamily="49" charset="-122"/>
                <a:ea typeface="楷体" panose="02010609060101010101" pitchFamily="49" charset="-122"/>
              </a:rPr>
              <a:t>某个数据的所有</a:t>
            </a:r>
            <a:r>
              <a:rPr lang="en-US" altLang="zh-CN" sz="2000" dirty="0" smtClean="0">
                <a:latin typeface="楷体" panose="02010609060101010101" pitchFamily="49" charset="-122"/>
                <a:ea typeface="楷体" panose="02010609060101010101" pitchFamily="49" charset="-122"/>
              </a:rPr>
              <a:t>hash</a:t>
            </a:r>
            <a:r>
              <a:rPr lang="zh-CN" altLang="en-US" sz="2000" smtClean="0">
                <a:latin typeface="楷体" panose="02010609060101010101" pitchFamily="49" charset="-122"/>
                <a:ea typeface="楷体" panose="02010609060101010101" pitchFamily="49" charset="-122"/>
              </a:rPr>
              <a:t>数据。</a:t>
            </a:r>
            <a:endParaRPr lang="zh-CN" altLang="en-US" sz="2000" dirty="0" smtClean="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2766972" y="3016251"/>
            <a:ext cx="6658055" cy="3716586"/>
          </a:xfrm>
          <a:prstGeom prst="rect">
            <a:avLst/>
          </a:prstGeom>
        </p:spPr>
      </p:pic>
    </p:spTree>
    <p:extLst>
      <p:ext uri="{BB962C8B-B14F-4D97-AF65-F5344CB8AC3E}">
        <p14:creationId xmlns:p14="http://schemas.microsoft.com/office/powerpoint/2010/main" val="2160444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楷体" panose="02010609060101010101" pitchFamily="49" charset="-122"/>
                <a:ea typeface="楷体" panose="02010609060101010101" pitchFamily="49" charset="-122"/>
              </a:rPr>
              <a:t>LastCommit</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68829199"/>
              </p:ext>
            </p:extLst>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lnR w="12700" cmpd="sng">
                      <a:noFill/>
                    </a:lnR>
                    <a:solidFill>
                      <a:schemeClr val="accent1"/>
                    </a:solidFill>
                  </a:tcPr>
                </a:tc>
                <a:tc>
                  <a:txBody>
                    <a:bodyPr/>
                    <a:lstStyle/>
                    <a:p>
                      <a:r>
                        <a:rPr lang="en-US" altLang="zh-CN" sz="2000" b="0" dirty="0" smtClean="0"/>
                        <a:t>Evidence</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altLang="zh-CN" sz="2000" b="0" dirty="0" err="1" smtClean="0"/>
                        <a:t>LastCommit</a:t>
                      </a:r>
                      <a:endParaRPr lang="zh-CN" altLang="en-US" sz="2000" b="0" dirty="0"/>
                    </a:p>
                  </a:txBody>
                  <a:tcPr>
                    <a:lnL w="12700" cmpd="sng">
                      <a:noFill/>
                    </a:lnL>
                    <a:solidFill>
                      <a:srgbClr val="00B050"/>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938733058"/>
              </p:ext>
            </p:extLst>
          </p:nvPr>
        </p:nvGraphicFramePr>
        <p:xfrm>
          <a:off x="8130038" y="1373066"/>
          <a:ext cx="1780681" cy="822960"/>
        </p:xfrm>
        <a:graphic>
          <a:graphicData uri="http://schemas.openxmlformats.org/drawingml/2006/table">
            <a:tbl>
              <a:tblPr firstRow="1" bandRow="1">
                <a:tableStyleId>{5C22544A-7EE6-4342-B048-85BDC9FD1C3A}</a:tableStyleId>
              </a:tblPr>
              <a:tblGrid>
                <a:gridCol w="1780681"/>
              </a:tblGrid>
              <a:tr h="448407">
                <a:tc>
                  <a:txBody>
                    <a:bodyPr/>
                    <a:lstStyle/>
                    <a:p>
                      <a:r>
                        <a:rPr lang="en-US" altLang="zh-CN" sz="2400" dirty="0" smtClean="0"/>
                        <a:t>Type</a:t>
                      </a:r>
                      <a:r>
                        <a:rPr lang="zh-CN" altLang="en-US" sz="2400" dirty="0" smtClean="0"/>
                        <a:t>： </a:t>
                      </a:r>
                      <a:r>
                        <a:rPr lang="en-US" altLang="zh-CN" sz="2400" dirty="0" smtClean="0"/>
                        <a:t>Commit</a:t>
                      </a:r>
                      <a:endParaRPr lang="zh-CN" altLang="en-US" sz="2400" dirty="0"/>
                    </a:p>
                  </a:txBody>
                  <a:tcPr>
                    <a:solidFill>
                      <a:srgbClr val="00B050"/>
                    </a:solidFill>
                  </a:tcPr>
                </a:tc>
              </a:tr>
            </a:tbl>
          </a:graphicData>
        </a:graphic>
      </p:graphicFrame>
      <p:cxnSp>
        <p:nvCxnSpPr>
          <p:cNvPr id="5" name="直接箭头连接符 4"/>
          <p:cNvCxnSpPr>
            <a:endCxn id="10" idx="1"/>
          </p:cNvCxnSpPr>
          <p:nvPr/>
        </p:nvCxnSpPr>
        <p:spPr>
          <a:xfrm>
            <a:off x="7260116" y="1784546"/>
            <a:ext cx="86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2335136601"/>
              </p:ext>
            </p:extLst>
          </p:nvPr>
        </p:nvGraphicFramePr>
        <p:xfrm>
          <a:off x="7401688" y="3839587"/>
          <a:ext cx="4242444" cy="457200"/>
        </p:xfrm>
        <a:graphic>
          <a:graphicData uri="http://schemas.openxmlformats.org/drawingml/2006/table">
            <a:tbl>
              <a:tblPr firstRow="1" bandRow="1">
                <a:tableStyleId>{5C22544A-7EE6-4342-B048-85BDC9FD1C3A}</a:tableStyleId>
              </a:tblPr>
              <a:tblGrid>
                <a:gridCol w="2121222"/>
                <a:gridCol w="2121222"/>
              </a:tblGrid>
              <a:tr h="398628">
                <a:tc>
                  <a:txBody>
                    <a:bodyPr/>
                    <a:lstStyle/>
                    <a:p>
                      <a:r>
                        <a:rPr lang="en-US" altLang="zh-CN" sz="2400" dirty="0" err="1" smtClean="0"/>
                        <a:t>BlockID</a:t>
                      </a:r>
                      <a:endParaRPr lang="zh-CN" altLang="en-US" sz="2400" dirty="0"/>
                    </a:p>
                  </a:txBody>
                  <a:tcPr/>
                </a:tc>
                <a:tc>
                  <a:txBody>
                    <a:bodyPr/>
                    <a:lstStyle/>
                    <a:p>
                      <a:r>
                        <a:rPr lang="en-US" altLang="zh-CN" sz="2400" dirty="0" err="1" smtClean="0"/>
                        <a:t>Precommits</a:t>
                      </a:r>
                      <a:endParaRPr lang="zh-CN" altLang="en-US" sz="2400" dirty="0"/>
                    </a:p>
                  </a:txBody>
                  <a:tcPr>
                    <a:solidFill>
                      <a:srgbClr val="00B050"/>
                    </a:solidFill>
                  </a:tcPr>
                </a:tc>
              </a:tr>
            </a:tbl>
          </a:graphicData>
        </a:graphic>
      </p:graphicFrame>
      <p:cxnSp>
        <p:nvCxnSpPr>
          <p:cNvPr id="16" name="直接连接符 15"/>
          <p:cNvCxnSpPr/>
          <p:nvPr/>
        </p:nvCxnSpPr>
        <p:spPr>
          <a:xfrm flipH="1">
            <a:off x="7421194" y="2173166"/>
            <a:ext cx="708846" cy="1666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10719" y="2184596"/>
            <a:ext cx="1733413" cy="1654991"/>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3"/>
          <a:stretch>
            <a:fillRect/>
          </a:stretch>
        </p:blipFill>
        <p:spPr>
          <a:xfrm>
            <a:off x="54015" y="2417212"/>
            <a:ext cx="7289208" cy="3301949"/>
          </a:xfrm>
          <a:prstGeom prst="rect">
            <a:avLst/>
          </a:prstGeom>
        </p:spPr>
      </p:pic>
    </p:spTree>
    <p:extLst>
      <p:ext uri="{BB962C8B-B14F-4D97-AF65-F5344CB8AC3E}">
        <p14:creationId xmlns:p14="http://schemas.microsoft.com/office/powerpoint/2010/main" val="1169532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验证</a:t>
            </a:r>
            <a:r>
              <a:rPr lang="en-US" altLang="zh-CN" dirty="0" smtClean="0">
                <a:latin typeface="楷体" panose="02010609060101010101" pitchFamily="49" charset="-122"/>
                <a:ea typeface="楷体" panose="02010609060101010101" pitchFamily="49" charset="-122"/>
              </a:rPr>
              <a:t>Commit</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82268" y="1586426"/>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lnR w="12700" cmpd="sng">
                      <a:noFill/>
                    </a:lnR>
                    <a:solidFill>
                      <a:schemeClr val="accent1"/>
                    </a:solidFill>
                  </a:tcPr>
                </a:tc>
                <a:tc>
                  <a:txBody>
                    <a:bodyPr/>
                    <a:lstStyle/>
                    <a:p>
                      <a:r>
                        <a:rPr lang="en-US" altLang="zh-CN" sz="2000" b="0" dirty="0" smtClean="0"/>
                        <a:t>Evidence</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altLang="zh-CN" sz="2000" b="0" dirty="0" err="1" smtClean="0"/>
                        <a:t>LastCommit</a:t>
                      </a:r>
                      <a:endParaRPr lang="zh-CN" altLang="en-US" sz="2000" b="0" dirty="0"/>
                    </a:p>
                  </a:txBody>
                  <a:tcPr>
                    <a:lnL w="12700" cmpd="sng">
                      <a:noFill/>
                    </a:lnL>
                    <a:solidFill>
                      <a:srgbClr val="00B050"/>
                    </a:solidFill>
                  </a:tcPr>
                </a:tc>
              </a:tr>
            </a:tbl>
          </a:graphicData>
        </a:graphic>
      </p:graphicFrame>
      <p:graphicFrame>
        <p:nvGraphicFramePr>
          <p:cNvPr id="10" name="表格 9"/>
          <p:cNvGraphicFramePr>
            <a:graphicFrameLocks noGrp="1"/>
          </p:cNvGraphicFramePr>
          <p:nvPr/>
        </p:nvGraphicFramePr>
        <p:xfrm>
          <a:off x="8130038" y="1373066"/>
          <a:ext cx="1780681" cy="822960"/>
        </p:xfrm>
        <a:graphic>
          <a:graphicData uri="http://schemas.openxmlformats.org/drawingml/2006/table">
            <a:tbl>
              <a:tblPr firstRow="1" bandRow="1">
                <a:tableStyleId>{5C22544A-7EE6-4342-B048-85BDC9FD1C3A}</a:tableStyleId>
              </a:tblPr>
              <a:tblGrid>
                <a:gridCol w="1780681"/>
              </a:tblGrid>
              <a:tr h="448407">
                <a:tc>
                  <a:txBody>
                    <a:bodyPr/>
                    <a:lstStyle/>
                    <a:p>
                      <a:r>
                        <a:rPr lang="en-US" altLang="zh-CN" sz="2400" dirty="0" smtClean="0"/>
                        <a:t>Type</a:t>
                      </a:r>
                      <a:r>
                        <a:rPr lang="zh-CN" altLang="en-US" sz="2400" dirty="0" smtClean="0"/>
                        <a:t>： </a:t>
                      </a:r>
                      <a:r>
                        <a:rPr lang="en-US" altLang="zh-CN" sz="2400" dirty="0" smtClean="0"/>
                        <a:t>Commit</a:t>
                      </a:r>
                      <a:endParaRPr lang="zh-CN" altLang="en-US" sz="2400" dirty="0"/>
                    </a:p>
                  </a:txBody>
                  <a:tcPr>
                    <a:solidFill>
                      <a:srgbClr val="00B050"/>
                    </a:solidFill>
                  </a:tcPr>
                </a:tc>
              </a:tr>
            </a:tbl>
          </a:graphicData>
        </a:graphic>
      </p:graphicFrame>
      <p:cxnSp>
        <p:nvCxnSpPr>
          <p:cNvPr id="5" name="直接箭头连接符 4"/>
          <p:cNvCxnSpPr>
            <a:endCxn id="10" idx="1"/>
          </p:cNvCxnSpPr>
          <p:nvPr/>
        </p:nvCxnSpPr>
        <p:spPr>
          <a:xfrm>
            <a:off x="7260116" y="1784546"/>
            <a:ext cx="86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3834074522"/>
              </p:ext>
            </p:extLst>
          </p:nvPr>
        </p:nvGraphicFramePr>
        <p:xfrm>
          <a:off x="7401688" y="3839587"/>
          <a:ext cx="4242444" cy="457200"/>
        </p:xfrm>
        <a:graphic>
          <a:graphicData uri="http://schemas.openxmlformats.org/drawingml/2006/table">
            <a:tbl>
              <a:tblPr firstRow="1" bandRow="1">
                <a:tableStyleId>{5C22544A-7EE6-4342-B048-85BDC9FD1C3A}</a:tableStyleId>
              </a:tblPr>
              <a:tblGrid>
                <a:gridCol w="2121222"/>
                <a:gridCol w="2121222"/>
              </a:tblGrid>
              <a:tr h="398628">
                <a:tc>
                  <a:txBody>
                    <a:bodyPr/>
                    <a:lstStyle/>
                    <a:p>
                      <a:r>
                        <a:rPr lang="en-US" altLang="zh-CN" sz="2400" dirty="0" err="1" smtClean="0"/>
                        <a:t>BlockID</a:t>
                      </a:r>
                      <a:endParaRPr lang="zh-CN" altLang="en-US" sz="2400" dirty="0"/>
                    </a:p>
                  </a:txBody>
                  <a:tcPr/>
                </a:tc>
                <a:tc>
                  <a:txBody>
                    <a:bodyPr/>
                    <a:lstStyle/>
                    <a:p>
                      <a:r>
                        <a:rPr lang="en-US" altLang="zh-CN" sz="2400" dirty="0" err="1" smtClean="0"/>
                        <a:t>Precommits</a:t>
                      </a:r>
                      <a:endParaRPr lang="zh-CN" altLang="en-US" sz="2400" dirty="0"/>
                    </a:p>
                  </a:txBody>
                  <a:tcPr>
                    <a:solidFill>
                      <a:srgbClr val="00B050"/>
                    </a:solidFill>
                  </a:tcPr>
                </a:tc>
              </a:tr>
            </a:tbl>
          </a:graphicData>
        </a:graphic>
      </p:graphicFrame>
      <p:cxnSp>
        <p:nvCxnSpPr>
          <p:cNvPr id="16" name="直接连接符 15"/>
          <p:cNvCxnSpPr/>
          <p:nvPr/>
        </p:nvCxnSpPr>
        <p:spPr>
          <a:xfrm flipH="1">
            <a:off x="7421194" y="2173166"/>
            <a:ext cx="708846" cy="1666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10719" y="2184596"/>
            <a:ext cx="1733413" cy="165499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66867" y="3950556"/>
            <a:ext cx="10921680" cy="2677656"/>
          </a:xfrm>
          <a:prstGeom prst="rect">
            <a:avLst/>
          </a:prstGeom>
          <a:noFill/>
        </p:spPr>
        <p:txBody>
          <a:bodyPr wrap="square" rtlCol="0">
            <a:spAutoFit/>
          </a:bodyPr>
          <a:lstStyle/>
          <a:p>
            <a:pPr marL="342900" indent="-342900">
              <a:buAutoNum type="arabicPeriod"/>
            </a:pPr>
            <a:r>
              <a:rPr lang="en-US" altLang="zh-CN" sz="2800" dirty="0" err="1" smtClean="0">
                <a:latin typeface="楷体" panose="02010609060101010101" pitchFamily="49" charset="-122"/>
                <a:ea typeface="楷体" panose="02010609060101010101" pitchFamily="49" charset="-122"/>
              </a:rPr>
              <a:t>LastCommit</a:t>
            </a:r>
            <a:r>
              <a:rPr lang="zh-CN" altLang="en-US" sz="2800" dirty="0" smtClean="0">
                <a:latin typeface="楷体" panose="02010609060101010101" pitchFamily="49" charset="-122"/>
                <a:ea typeface="楷体" panose="02010609060101010101" pitchFamily="49" charset="-122"/>
              </a:rPr>
              <a:t>不为空，长度不为</a:t>
            </a:r>
            <a:r>
              <a:rPr lang="en-US" altLang="zh-CN" sz="2800" dirty="0" smtClean="0">
                <a:latin typeface="楷体" panose="02010609060101010101" pitchFamily="49" charset="-122"/>
                <a:ea typeface="楷体" panose="02010609060101010101" pitchFamily="49" charset="-122"/>
              </a:rPr>
              <a:t>0</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342900" indent="-342900">
              <a:buAutoNum type="arabicPeriod"/>
            </a:pPr>
            <a:r>
              <a:rPr lang="zh-CN" altLang="en-US" sz="2800" dirty="0" smtClean="0">
                <a:latin typeface="楷体" panose="02010609060101010101" pitchFamily="49" charset="-122"/>
                <a:ea typeface="楷体" panose="02010609060101010101" pitchFamily="49" charset="-122"/>
              </a:rPr>
              <a:t>每个</a:t>
            </a:r>
            <a:r>
              <a:rPr lang="en-US" altLang="zh-CN" sz="2800" dirty="0" err="1" smtClean="0">
                <a:latin typeface="楷体" panose="02010609060101010101" pitchFamily="49" charset="-122"/>
                <a:ea typeface="楷体" panose="02010609060101010101" pitchFamily="49" charset="-122"/>
              </a:rPr>
              <a:t>precommit</a:t>
            </a:r>
            <a:r>
              <a:rPr lang="zh-CN" altLang="en-US" sz="2800" dirty="0" smtClean="0">
                <a:latin typeface="楷体" panose="02010609060101010101" pitchFamily="49" charset="-122"/>
                <a:ea typeface="楷体" panose="02010609060101010101" pitchFamily="49" charset="-122"/>
              </a:rPr>
              <a:t>的</a:t>
            </a:r>
            <a:r>
              <a:rPr lang="en-US" altLang="zh-CN" sz="2800" dirty="0" smtClean="0">
                <a:latin typeface="楷体" panose="02010609060101010101" pitchFamily="49" charset="-122"/>
                <a:ea typeface="楷体" panose="02010609060101010101" pitchFamily="49" charset="-122"/>
              </a:rPr>
              <a:t>round</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height</a:t>
            </a:r>
            <a:r>
              <a:rPr lang="zh-CN" altLang="en-US" sz="2800" dirty="0" smtClean="0">
                <a:latin typeface="楷体" panose="02010609060101010101" pitchFamily="49" charset="-122"/>
                <a:ea typeface="楷体" panose="02010609060101010101" pitchFamily="49" charset="-122"/>
              </a:rPr>
              <a:t>应该和</a:t>
            </a:r>
            <a:r>
              <a:rPr lang="en-US" altLang="zh-CN" sz="2800" dirty="0" err="1" smtClean="0">
                <a:latin typeface="楷体" panose="02010609060101010101" pitchFamily="49" charset="-122"/>
                <a:ea typeface="楷体" panose="02010609060101010101" pitchFamily="49" charset="-122"/>
              </a:rPr>
              <a:t>LastCommit</a:t>
            </a:r>
            <a:r>
              <a:rPr lang="zh-CN" altLang="en-US" sz="2800" dirty="0" smtClean="0">
                <a:latin typeface="楷体" panose="02010609060101010101" pitchFamily="49" charset="-122"/>
                <a:ea typeface="楷体" panose="02010609060101010101" pitchFamily="49" charset="-122"/>
              </a:rPr>
              <a:t>的</a:t>
            </a:r>
            <a:r>
              <a:rPr lang="en-US" altLang="zh-CN" sz="2800" dirty="0">
                <a:latin typeface="楷体" panose="02010609060101010101" pitchFamily="49" charset="-122"/>
                <a:ea typeface="楷体" panose="02010609060101010101" pitchFamily="49" charset="-122"/>
              </a:rPr>
              <a:t>round</a:t>
            </a:r>
            <a:r>
              <a:rPr lang="zh-CN" altLang="en-US" sz="2800" dirty="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height</a:t>
            </a:r>
            <a:r>
              <a:rPr lang="zh-CN" altLang="en-US" sz="2800" dirty="0" smtClean="0">
                <a:latin typeface="楷体" panose="02010609060101010101" pitchFamily="49" charset="-122"/>
                <a:ea typeface="楷体" panose="02010609060101010101" pitchFamily="49" charset="-122"/>
              </a:rPr>
              <a:t>相同。</a:t>
            </a:r>
            <a:endParaRPr lang="en-US" altLang="zh-CN" sz="2800" dirty="0" smtClean="0">
              <a:latin typeface="楷体" panose="02010609060101010101" pitchFamily="49" charset="-122"/>
              <a:ea typeface="楷体" panose="02010609060101010101" pitchFamily="49" charset="-122"/>
            </a:endParaRPr>
          </a:p>
          <a:p>
            <a:pPr marL="342900" indent="-342900">
              <a:buFontTx/>
              <a:buAutoNum type="arabicPeriod"/>
            </a:pPr>
            <a:r>
              <a:rPr lang="zh-CN" altLang="en-US" sz="2800" dirty="0" smtClean="0">
                <a:latin typeface="楷体" panose="02010609060101010101" pitchFamily="49" charset="-122"/>
                <a:ea typeface="楷体" panose="02010609060101010101" pitchFamily="49" charset="-122"/>
              </a:rPr>
              <a:t>投票类型必须为</a:t>
            </a:r>
            <a:r>
              <a:rPr lang="en-US" altLang="zh-CN" sz="2800" dirty="0" smtClean="0">
                <a:latin typeface="楷体" panose="02010609060101010101" pitchFamily="49" charset="-122"/>
                <a:ea typeface="楷体" panose="02010609060101010101" pitchFamily="49" charset="-122"/>
              </a:rPr>
              <a:t>pre-commit</a:t>
            </a:r>
          </a:p>
          <a:p>
            <a:pPr marL="342900" indent="-342900">
              <a:buFontTx/>
              <a:buAutoNum type="arabicPeriod"/>
            </a:pPr>
            <a:endParaRPr lang="en-US" altLang="zh-CN" sz="2800" dirty="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接</a:t>
            </a:r>
            <a:r>
              <a:rPr lang="zh-CN" altLang="en-US" sz="2800" dirty="0">
                <a:latin typeface="楷体" panose="02010609060101010101" pitchFamily="49" charset="-122"/>
                <a:ea typeface="楷体" panose="02010609060101010101" pitchFamily="49" charset="-122"/>
              </a:rPr>
              <a:t>收</a:t>
            </a:r>
            <a:r>
              <a:rPr lang="zh-CN" altLang="en-US" sz="2800" dirty="0" smtClean="0">
                <a:latin typeface="楷体" panose="02010609060101010101" pitchFamily="49" charset="-122"/>
                <a:ea typeface="楷体" panose="02010609060101010101" pitchFamily="49" charset="-122"/>
              </a:rPr>
              <a:t>到</a:t>
            </a:r>
            <a:r>
              <a:rPr lang="en-US" altLang="zh-CN" sz="2800" dirty="0" err="1" smtClean="0">
                <a:latin typeface="楷体" panose="02010609060101010101" pitchFamily="49" charset="-122"/>
                <a:ea typeface="楷体" panose="02010609060101010101" pitchFamily="49" charset="-122"/>
              </a:rPr>
              <a:t>precommit</a:t>
            </a:r>
            <a:r>
              <a:rPr lang="en-US" altLang="zh-CN" sz="2800" dirty="0" smtClean="0">
                <a:latin typeface="楷体" panose="02010609060101010101" pitchFamily="49" charset="-122"/>
                <a:ea typeface="楷体" panose="02010609060101010101" pitchFamily="49" charset="-122"/>
              </a:rPr>
              <a:t>(Vote)</a:t>
            </a:r>
            <a:r>
              <a:rPr lang="zh-CN" altLang="en-US" sz="2800" dirty="0" smtClean="0">
                <a:latin typeface="楷体" panose="02010609060101010101" pitchFamily="49" charset="-122"/>
                <a:ea typeface="楷体" panose="02010609060101010101" pitchFamily="49" charset="-122"/>
              </a:rPr>
              <a:t>的时候就对其签名的正确性进行了验证</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54804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填充</a:t>
            </a:r>
            <a:r>
              <a:rPr lang="en-US" altLang="zh-CN" dirty="0" smtClean="0">
                <a:latin typeface="楷体" panose="02010609060101010101" pitchFamily="49" charset="-122"/>
                <a:ea typeface="楷体" panose="02010609060101010101" pitchFamily="49" charset="-122"/>
              </a:rPr>
              <a:t>Block</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3535433418"/>
              </p:ext>
            </p:extLst>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pic>
        <p:nvPicPr>
          <p:cNvPr id="6" name="图片 5"/>
          <p:cNvPicPr>
            <a:picLocks noChangeAspect="1"/>
          </p:cNvPicPr>
          <p:nvPr/>
        </p:nvPicPr>
        <p:blipFill rotWithShape="1">
          <a:blip r:embed="rId3"/>
          <a:srcRect r="6467"/>
          <a:stretch/>
        </p:blipFill>
        <p:spPr>
          <a:xfrm>
            <a:off x="328914" y="2653635"/>
            <a:ext cx="11717345" cy="3781890"/>
          </a:xfrm>
          <a:prstGeom prst="rect">
            <a:avLst/>
          </a:prstGeom>
        </p:spPr>
      </p:pic>
      <p:grpSp>
        <p:nvGrpSpPr>
          <p:cNvPr id="16" name="组合 15"/>
          <p:cNvGrpSpPr/>
          <p:nvPr/>
        </p:nvGrpSpPr>
        <p:grpSpPr>
          <a:xfrm>
            <a:off x="3217762" y="3009418"/>
            <a:ext cx="2210765" cy="1277718"/>
            <a:chOff x="3217762" y="3009418"/>
            <a:chExt cx="2210765" cy="1277718"/>
          </a:xfrm>
        </p:grpSpPr>
        <p:grpSp>
          <p:nvGrpSpPr>
            <p:cNvPr id="13" name="组合 12"/>
            <p:cNvGrpSpPr/>
            <p:nvPr/>
          </p:nvGrpSpPr>
          <p:grpSpPr>
            <a:xfrm>
              <a:off x="3217762" y="3009418"/>
              <a:ext cx="1354238" cy="925974"/>
              <a:chOff x="3217762" y="3009418"/>
              <a:chExt cx="1354238" cy="925974"/>
            </a:xfrm>
          </p:grpSpPr>
          <p:sp>
            <p:nvSpPr>
              <p:cNvPr id="3" name="矩形 2"/>
              <p:cNvSpPr/>
              <p:nvPr/>
            </p:nvSpPr>
            <p:spPr>
              <a:xfrm>
                <a:off x="3217762" y="3009418"/>
                <a:ext cx="1354238" cy="21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V="1">
                <a:off x="4004841" y="3229337"/>
                <a:ext cx="11574" cy="7060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3217762" y="3917804"/>
              <a:ext cx="2210765" cy="369332"/>
            </a:xfrm>
            <a:prstGeom prst="rect">
              <a:avLst/>
            </a:prstGeom>
            <a:solidFill>
              <a:schemeClr val="accent1"/>
            </a:solid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当前区块的高度</a:t>
              </a:r>
              <a:endParaRPr lang="zh-CN" altLang="en-US" dirty="0">
                <a:solidFill>
                  <a:schemeClr val="bg1"/>
                </a:solidFill>
                <a:latin typeface="楷体" panose="02010609060101010101" pitchFamily="49" charset="-122"/>
                <a:ea typeface="楷体" panose="02010609060101010101" pitchFamily="49" charset="-122"/>
              </a:endParaRPr>
            </a:p>
          </p:txBody>
        </p:sp>
      </p:grpSp>
      <p:grpSp>
        <p:nvGrpSpPr>
          <p:cNvPr id="23" name="组合 22"/>
          <p:cNvGrpSpPr/>
          <p:nvPr/>
        </p:nvGrpSpPr>
        <p:grpSpPr>
          <a:xfrm>
            <a:off x="4572001" y="3009418"/>
            <a:ext cx="1794076" cy="1263892"/>
            <a:chOff x="4572001" y="3009418"/>
            <a:chExt cx="1794076" cy="1263892"/>
          </a:xfrm>
        </p:grpSpPr>
        <p:sp>
          <p:nvSpPr>
            <p:cNvPr id="17" name="矩形 16"/>
            <p:cNvSpPr/>
            <p:nvPr/>
          </p:nvSpPr>
          <p:spPr>
            <a:xfrm>
              <a:off x="4653023" y="3009418"/>
              <a:ext cx="1551008" cy="219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572001" y="3215511"/>
              <a:ext cx="1794076" cy="1057799"/>
              <a:chOff x="3370163" y="3381737"/>
              <a:chExt cx="1794076" cy="1057799"/>
            </a:xfrm>
          </p:grpSpPr>
          <p:cxnSp>
            <p:nvCxnSpPr>
              <p:cNvPr id="20" name="直接箭头连接符 19"/>
              <p:cNvCxnSpPr/>
              <p:nvPr/>
            </p:nvCxnSpPr>
            <p:spPr>
              <a:xfrm flipV="1">
                <a:off x="4157241" y="3381737"/>
                <a:ext cx="11574" cy="7060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370163" y="4070204"/>
                <a:ext cx="1794076" cy="369332"/>
              </a:xfrm>
              <a:prstGeom prst="rect">
                <a:avLst/>
              </a:prstGeom>
              <a:solidFill>
                <a:schemeClr val="accent1"/>
              </a:solid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内存池中的交易</a:t>
                </a:r>
                <a:endParaRPr lang="zh-CN" altLang="en-US" dirty="0">
                  <a:solidFill>
                    <a:schemeClr val="bg1"/>
                  </a:solidFill>
                  <a:latin typeface="楷体" panose="02010609060101010101" pitchFamily="49" charset="-122"/>
                  <a:ea typeface="楷体" panose="02010609060101010101" pitchFamily="49" charset="-122"/>
                </a:endParaRPr>
              </a:p>
            </p:txBody>
          </p:sp>
        </p:grpSp>
      </p:grpSp>
      <p:grpSp>
        <p:nvGrpSpPr>
          <p:cNvPr id="27" name="组合 26"/>
          <p:cNvGrpSpPr/>
          <p:nvPr/>
        </p:nvGrpSpPr>
        <p:grpSpPr>
          <a:xfrm>
            <a:off x="6366077" y="3009418"/>
            <a:ext cx="2173808" cy="1849304"/>
            <a:chOff x="6366077" y="3009418"/>
            <a:chExt cx="2173808" cy="1849304"/>
          </a:xfrm>
        </p:grpSpPr>
        <p:sp>
          <p:nvSpPr>
            <p:cNvPr id="24" name="矩形 23"/>
            <p:cNvSpPr/>
            <p:nvPr/>
          </p:nvSpPr>
          <p:spPr>
            <a:xfrm>
              <a:off x="6366077" y="3009418"/>
              <a:ext cx="2173807" cy="219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7532887" y="3246925"/>
              <a:ext cx="11574" cy="7060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745809" y="3935392"/>
              <a:ext cx="1794076" cy="923330"/>
            </a:xfrm>
            <a:prstGeom prst="rect">
              <a:avLst/>
            </a:prstGeom>
            <a:solidFill>
              <a:schemeClr val="accent1"/>
            </a:solid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应用状态中记录的上一个区块的共识信息</a:t>
              </a:r>
              <a:endParaRPr lang="zh-CN" altLang="en-US" dirty="0">
                <a:solidFill>
                  <a:schemeClr val="bg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0987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填充</a:t>
            </a:r>
            <a:r>
              <a:rPr lang="en-US" altLang="zh-CN" dirty="0" smtClean="0">
                <a:latin typeface="楷体" panose="02010609060101010101" pitchFamily="49" charset="-122"/>
                <a:ea typeface="楷体" panose="02010609060101010101" pitchFamily="49" charset="-122"/>
              </a:rPr>
              <a:t>Block</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5967629"/>
              </p:ext>
            </p:extLst>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pic>
        <p:nvPicPr>
          <p:cNvPr id="3" name="图片 2"/>
          <p:cNvPicPr>
            <a:picLocks noChangeAspect="1"/>
          </p:cNvPicPr>
          <p:nvPr/>
        </p:nvPicPr>
        <p:blipFill>
          <a:blip r:embed="rId3"/>
          <a:stretch>
            <a:fillRect/>
          </a:stretch>
        </p:blipFill>
        <p:spPr>
          <a:xfrm>
            <a:off x="838200" y="2341118"/>
            <a:ext cx="10211880" cy="3851338"/>
          </a:xfrm>
          <a:prstGeom prst="rect">
            <a:avLst/>
          </a:prstGeom>
        </p:spPr>
      </p:pic>
      <p:pic>
        <p:nvPicPr>
          <p:cNvPr id="9" name="图片 8"/>
          <p:cNvPicPr>
            <a:picLocks noChangeAspect="1"/>
          </p:cNvPicPr>
          <p:nvPr/>
        </p:nvPicPr>
        <p:blipFill>
          <a:blip r:embed="rId3"/>
          <a:stretch>
            <a:fillRect/>
          </a:stretch>
        </p:blipFill>
        <p:spPr>
          <a:xfrm>
            <a:off x="838200" y="2514738"/>
            <a:ext cx="10211880" cy="3851338"/>
          </a:xfrm>
          <a:prstGeom prst="rect">
            <a:avLst/>
          </a:prstGeom>
        </p:spPr>
      </p:pic>
    </p:spTree>
    <p:extLst>
      <p:ext uri="{BB962C8B-B14F-4D97-AF65-F5344CB8AC3E}">
        <p14:creationId xmlns:p14="http://schemas.microsoft.com/office/powerpoint/2010/main" val="9177009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填充</a:t>
            </a:r>
            <a:r>
              <a:rPr lang="en-US" altLang="zh-CN" dirty="0" smtClean="0">
                <a:latin typeface="楷体" panose="02010609060101010101" pitchFamily="49" charset="-122"/>
                <a:ea typeface="楷体" panose="02010609060101010101" pitchFamily="49" charset="-122"/>
              </a:rPr>
              <a:t>Block</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rgbClr val="00B050"/>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sp>
        <p:nvSpPr>
          <p:cNvPr id="5" name="文本框 4"/>
          <p:cNvSpPr txBox="1"/>
          <p:nvPr/>
        </p:nvSpPr>
        <p:spPr>
          <a:xfrm>
            <a:off x="820937" y="2615878"/>
            <a:ext cx="3206187" cy="461665"/>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如何填充</a:t>
            </a:r>
            <a:r>
              <a:rPr lang="en-US" altLang="zh-CN" sz="2400" dirty="0" smtClean="0">
                <a:latin typeface="楷体" panose="02010609060101010101" pitchFamily="49" charset="-122"/>
                <a:ea typeface="楷体" panose="02010609060101010101" pitchFamily="49" charset="-122"/>
              </a:rPr>
              <a:t>Header:</a:t>
            </a:r>
            <a:endParaRPr lang="zh-CN" altLang="en-US" sz="24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3"/>
          <a:stretch>
            <a:fillRect/>
          </a:stretch>
        </p:blipFill>
        <p:spPr>
          <a:xfrm>
            <a:off x="1053373" y="3262191"/>
            <a:ext cx="10094833" cy="3011287"/>
          </a:xfrm>
          <a:prstGeom prst="rect">
            <a:avLst/>
          </a:prstGeom>
        </p:spPr>
      </p:pic>
    </p:spTree>
    <p:extLst>
      <p:ext uri="{BB962C8B-B14F-4D97-AF65-F5344CB8AC3E}">
        <p14:creationId xmlns:p14="http://schemas.microsoft.com/office/powerpoint/2010/main" val="42229878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验证</a:t>
            </a:r>
            <a:r>
              <a:rPr lang="en-US" altLang="zh-CN" dirty="0" smtClean="0">
                <a:latin typeface="楷体" panose="02010609060101010101" pitchFamily="49" charset="-122"/>
                <a:ea typeface="楷体" panose="02010609060101010101" pitchFamily="49" charset="-122"/>
              </a:rPr>
              <a:t>Block</a:t>
            </a:r>
            <a:endParaRPr lang="zh-CN" altLang="en-US" dirty="0">
              <a:latin typeface="楷体" panose="02010609060101010101" pitchFamily="49" charset="-122"/>
              <a:ea typeface="楷体" panose="02010609060101010101" pitchFamily="49" charset="-122"/>
            </a:endParaRPr>
          </a:p>
        </p:txBody>
      </p:sp>
      <p:graphicFrame>
        <p:nvGraphicFramePr>
          <p:cNvPr id="4" name="内容占位符 4"/>
          <p:cNvGraphicFramePr>
            <a:graphicFrameLocks/>
          </p:cNvGraphicFramePr>
          <p:nvPr>
            <p:extLst>
              <p:ext uri="{D42A27DB-BD31-4B8C-83A1-F6EECF244321}">
                <p14:modId xmlns:p14="http://schemas.microsoft.com/office/powerpoint/2010/main" val="3766046309"/>
              </p:ext>
            </p:extLst>
          </p:nvPr>
        </p:nvGraphicFramePr>
        <p:xfrm>
          <a:off x="838200" y="1817783"/>
          <a:ext cx="6377848" cy="396240"/>
        </p:xfrm>
        <a:graphic>
          <a:graphicData uri="http://schemas.openxmlformats.org/drawingml/2006/table">
            <a:tbl>
              <a:tblPr firstRow="1" bandRow="1">
                <a:tableStyleId>{5C22544A-7EE6-4342-B048-85BDC9FD1C3A}</a:tableStyleId>
              </a:tblPr>
              <a:tblGrid>
                <a:gridCol w="1594462"/>
                <a:gridCol w="1594462"/>
                <a:gridCol w="1594462"/>
                <a:gridCol w="1594462"/>
              </a:tblGrid>
              <a:tr h="335246">
                <a:tc>
                  <a:txBody>
                    <a:bodyPr/>
                    <a:lstStyle/>
                    <a:p>
                      <a:r>
                        <a:rPr lang="en-US" altLang="zh-CN" sz="2000" b="0" dirty="0" smtClean="0"/>
                        <a:t>Header</a:t>
                      </a:r>
                      <a:endParaRPr lang="zh-CN" altLang="en-US" sz="2000" b="0" dirty="0"/>
                    </a:p>
                  </a:txBody>
                  <a:tcPr>
                    <a:solidFill>
                      <a:schemeClr val="accent1"/>
                    </a:solidFill>
                  </a:tcPr>
                </a:tc>
                <a:tc>
                  <a:txBody>
                    <a:bodyPr/>
                    <a:lstStyle/>
                    <a:p>
                      <a:r>
                        <a:rPr lang="en-US" altLang="zh-CN" sz="2000" b="0" dirty="0" smtClean="0"/>
                        <a:t>Data</a:t>
                      </a:r>
                      <a:endParaRPr lang="zh-CN" altLang="en-US" sz="2000" b="0" dirty="0"/>
                    </a:p>
                  </a:txBody>
                  <a:tcPr/>
                </a:tc>
                <a:tc>
                  <a:txBody>
                    <a:bodyPr/>
                    <a:lstStyle/>
                    <a:p>
                      <a:r>
                        <a:rPr lang="en-US" altLang="zh-CN" sz="2000" b="0" dirty="0" smtClean="0"/>
                        <a:t>Evidence</a:t>
                      </a:r>
                      <a:endParaRPr lang="zh-CN" altLang="en-US" sz="2000" b="0" dirty="0"/>
                    </a:p>
                  </a:txBody>
                  <a:tcPr/>
                </a:tc>
                <a:tc>
                  <a:txBody>
                    <a:bodyPr/>
                    <a:lstStyle/>
                    <a:p>
                      <a:r>
                        <a:rPr lang="en-US" altLang="zh-CN" sz="2000" b="0" dirty="0" err="1" smtClean="0"/>
                        <a:t>LastCommit</a:t>
                      </a:r>
                      <a:endParaRPr lang="zh-CN" altLang="en-US" sz="2000" b="0" dirty="0"/>
                    </a:p>
                  </a:txBody>
                  <a:tcPr/>
                </a:tc>
              </a:tr>
            </a:tbl>
          </a:graphicData>
        </a:graphic>
      </p:graphicFrame>
      <p:sp>
        <p:nvSpPr>
          <p:cNvPr id="6" name="文本框 5"/>
          <p:cNvSpPr txBox="1"/>
          <p:nvPr/>
        </p:nvSpPr>
        <p:spPr>
          <a:xfrm>
            <a:off x="1714982" y="3078866"/>
            <a:ext cx="8762036" cy="2677656"/>
          </a:xfrm>
          <a:prstGeom prst="rect">
            <a:avLst/>
          </a:prstGeom>
          <a:noFill/>
        </p:spPr>
        <p:txBody>
          <a:bodyPr wrap="square" rtlCol="0">
            <a:spAutoFit/>
          </a:bodyPr>
          <a:lstStyle/>
          <a:p>
            <a:pPr marL="342900" indent="-342900">
              <a:buAutoNum type="arabicPeriod"/>
            </a:pPr>
            <a:r>
              <a:rPr lang="en-US" altLang="zh-CN" sz="2800" dirty="0" smtClean="0">
                <a:latin typeface="楷体" panose="02010609060101010101" pitchFamily="49" charset="-122"/>
                <a:ea typeface="楷体" panose="02010609060101010101" pitchFamily="49" charset="-122"/>
              </a:rPr>
              <a:t>Data</a:t>
            </a:r>
            <a:r>
              <a:rPr lang="zh-CN" altLang="en-US" sz="2800" dirty="0" smtClean="0">
                <a:latin typeface="楷体" panose="02010609060101010101" pitchFamily="49" charset="-122"/>
                <a:ea typeface="楷体" panose="02010609060101010101" pitchFamily="49" charset="-122"/>
              </a:rPr>
              <a:t>中的交易数量</a:t>
            </a:r>
            <a:r>
              <a:rPr lang="zh-CN" altLang="en-US" sz="2800" dirty="0">
                <a:latin typeface="楷体" panose="02010609060101010101" pitchFamily="49" charset="-122"/>
                <a:ea typeface="楷体" panose="02010609060101010101" pitchFamily="49" charset="-122"/>
              </a:rPr>
              <a:t>应该</a:t>
            </a:r>
            <a:r>
              <a:rPr lang="zh-CN" altLang="en-US" sz="2800" dirty="0" smtClean="0">
                <a:latin typeface="楷体" panose="02010609060101010101" pitchFamily="49" charset="-122"/>
                <a:ea typeface="楷体" panose="02010609060101010101" pitchFamily="49" charset="-122"/>
              </a:rPr>
              <a:t>等于</a:t>
            </a:r>
            <a:r>
              <a:rPr lang="en-US" altLang="zh-CN" sz="2800" dirty="0" smtClean="0">
                <a:latin typeface="楷体" panose="02010609060101010101" pitchFamily="49" charset="-122"/>
                <a:ea typeface="楷体" panose="02010609060101010101" pitchFamily="49" charset="-122"/>
              </a:rPr>
              <a:t>Header</a:t>
            </a:r>
            <a:r>
              <a:rPr lang="zh-CN" altLang="en-US" sz="2800" dirty="0" smtClean="0">
                <a:latin typeface="楷体" panose="02010609060101010101" pitchFamily="49" charset="-122"/>
                <a:ea typeface="楷体" panose="02010609060101010101" pitchFamily="49" charset="-122"/>
              </a:rPr>
              <a:t>中的</a:t>
            </a:r>
            <a:r>
              <a:rPr lang="en-US" altLang="zh-CN" sz="2800" dirty="0" err="1" smtClean="0">
                <a:latin typeface="楷体" panose="02010609060101010101" pitchFamily="49" charset="-122"/>
                <a:ea typeface="楷体" panose="02010609060101010101" pitchFamily="49" charset="-122"/>
              </a:rPr>
              <a:t>NumTxs</a:t>
            </a:r>
            <a:endParaRPr lang="en-US" altLang="zh-CN" sz="2800" dirty="0" smtClean="0">
              <a:latin typeface="楷体" panose="02010609060101010101" pitchFamily="49" charset="-122"/>
              <a:ea typeface="楷体" panose="02010609060101010101" pitchFamily="49" charset="-122"/>
            </a:endParaRPr>
          </a:p>
          <a:p>
            <a:pPr marL="342900" indent="-342900">
              <a:buFontTx/>
              <a:buAutoNum type="arabicPeriod"/>
            </a:pPr>
            <a:r>
              <a:rPr lang="en-US" altLang="zh-CN" sz="2800" dirty="0" err="1" smtClean="0">
                <a:latin typeface="楷体" panose="02010609060101010101" pitchFamily="49" charset="-122"/>
                <a:ea typeface="楷体" panose="02010609060101010101" pitchFamily="49" charset="-122"/>
              </a:rPr>
              <a:t>LastCommit</a:t>
            </a:r>
            <a:r>
              <a:rPr lang="zh-CN" altLang="en-US" sz="2800" dirty="0" smtClean="0">
                <a:latin typeface="楷体" panose="02010609060101010101" pitchFamily="49" charset="-122"/>
                <a:ea typeface="楷体" panose="02010609060101010101" pitchFamily="49" charset="-122"/>
              </a:rPr>
              <a:t>的</a:t>
            </a:r>
            <a:r>
              <a:rPr lang="en-US" altLang="zh-CN" sz="2800" dirty="0" smtClean="0">
                <a:latin typeface="楷体" panose="02010609060101010101" pitchFamily="49" charset="-122"/>
                <a:ea typeface="楷体" panose="02010609060101010101" pitchFamily="49" charset="-122"/>
              </a:rPr>
              <a:t>Hash</a:t>
            </a:r>
            <a:r>
              <a:rPr lang="zh-CN" altLang="en-US" sz="2800" dirty="0">
                <a:latin typeface="楷体" panose="02010609060101010101" pitchFamily="49" charset="-122"/>
                <a:ea typeface="楷体" panose="02010609060101010101" pitchFamily="49" charset="-122"/>
              </a:rPr>
              <a:t>应该</a:t>
            </a:r>
            <a:r>
              <a:rPr lang="zh-CN" altLang="en-US" sz="2800" dirty="0" smtClean="0">
                <a:latin typeface="楷体" panose="02010609060101010101" pitchFamily="49" charset="-122"/>
                <a:ea typeface="楷体" panose="02010609060101010101" pitchFamily="49" charset="-122"/>
              </a:rPr>
              <a:t>等于</a:t>
            </a:r>
            <a:r>
              <a:rPr lang="en-US" altLang="zh-CN" sz="2800" dirty="0">
                <a:latin typeface="楷体" panose="02010609060101010101" pitchFamily="49" charset="-122"/>
                <a:ea typeface="楷体" panose="02010609060101010101" pitchFamily="49" charset="-122"/>
              </a:rPr>
              <a:t>Header</a:t>
            </a:r>
            <a:r>
              <a:rPr lang="zh-CN" altLang="en-US" sz="2800" dirty="0">
                <a:latin typeface="楷体" panose="02010609060101010101" pitchFamily="49" charset="-122"/>
                <a:ea typeface="楷体" panose="02010609060101010101" pitchFamily="49" charset="-122"/>
              </a:rPr>
              <a:t>中</a:t>
            </a:r>
            <a:r>
              <a:rPr lang="zh-CN" altLang="en-US" sz="2800" dirty="0" smtClean="0">
                <a:latin typeface="楷体" panose="02010609060101010101" pitchFamily="49" charset="-122"/>
                <a:ea typeface="楷体" panose="02010609060101010101" pitchFamily="49" charset="-122"/>
              </a:rPr>
              <a:t>的</a:t>
            </a:r>
            <a:r>
              <a:rPr lang="en-US" altLang="zh-CN" sz="2800" dirty="0" err="1" smtClean="0">
                <a:latin typeface="楷体" panose="02010609060101010101" pitchFamily="49" charset="-122"/>
                <a:ea typeface="楷体" panose="02010609060101010101" pitchFamily="49" charset="-122"/>
              </a:rPr>
              <a:t>LastCommitHash</a:t>
            </a:r>
            <a:endParaRPr lang="en-US" altLang="zh-CN" sz="2800" dirty="0" smtClean="0">
              <a:latin typeface="楷体" panose="02010609060101010101" pitchFamily="49" charset="-122"/>
              <a:ea typeface="楷体" panose="02010609060101010101" pitchFamily="49" charset="-122"/>
            </a:endParaRPr>
          </a:p>
          <a:p>
            <a:pPr marL="342900" indent="-342900">
              <a:buFontTx/>
              <a:buAutoNum type="arabicPeriod"/>
            </a:pPr>
            <a:r>
              <a:rPr lang="zh-CN" altLang="en-US" sz="2800" dirty="0">
                <a:latin typeface="楷体" panose="02010609060101010101" pitchFamily="49" charset="-122"/>
                <a:ea typeface="楷体" panose="02010609060101010101" pitchFamily="49" charset="-122"/>
              </a:rPr>
              <a:t>当</a:t>
            </a:r>
            <a:r>
              <a:rPr lang="zh-CN" altLang="en-US" sz="2800" dirty="0" smtClean="0">
                <a:latin typeface="楷体" panose="02010609060101010101" pitchFamily="49" charset="-122"/>
                <a:ea typeface="楷体" panose="02010609060101010101" pitchFamily="49" charset="-122"/>
              </a:rPr>
              <a:t>不是第一个区块时验证</a:t>
            </a:r>
            <a:r>
              <a:rPr lang="en-US" altLang="zh-CN" sz="2800" dirty="0" err="1" smtClean="0">
                <a:latin typeface="楷体" panose="02010609060101010101" pitchFamily="49" charset="-122"/>
                <a:ea typeface="楷体" panose="02010609060101010101" pitchFamily="49" charset="-122"/>
              </a:rPr>
              <a:t>LastCommit</a:t>
            </a:r>
            <a:r>
              <a:rPr lang="zh-CN" altLang="en-US" sz="2800" dirty="0" smtClean="0">
                <a:latin typeface="楷体" panose="02010609060101010101" pitchFamily="49" charset="-122"/>
                <a:ea typeface="楷体" panose="02010609060101010101" pitchFamily="49" charset="-122"/>
              </a:rPr>
              <a:t>的正确性</a:t>
            </a:r>
            <a:endParaRPr lang="en-US" altLang="zh-CN" sz="2800" dirty="0" smtClean="0">
              <a:latin typeface="楷体" panose="02010609060101010101" pitchFamily="49" charset="-122"/>
              <a:ea typeface="楷体" panose="02010609060101010101" pitchFamily="49" charset="-122"/>
            </a:endParaRPr>
          </a:p>
          <a:p>
            <a:pPr marL="342900" indent="-342900">
              <a:buFontTx/>
              <a:buAutoNum type="arabicPeriod"/>
            </a:pPr>
            <a:r>
              <a:rPr lang="en-US" altLang="zh-CN" sz="2800" dirty="0" smtClean="0">
                <a:latin typeface="楷体" panose="02010609060101010101" pitchFamily="49" charset="-122"/>
                <a:ea typeface="楷体" panose="02010609060101010101" pitchFamily="49" charset="-122"/>
              </a:rPr>
              <a:t>Data</a:t>
            </a:r>
            <a:r>
              <a:rPr lang="zh-CN" altLang="en-US" sz="2800" dirty="0" smtClean="0">
                <a:latin typeface="楷体" panose="02010609060101010101" pitchFamily="49" charset="-122"/>
                <a:ea typeface="楷体" panose="02010609060101010101" pitchFamily="49" charset="-122"/>
              </a:rPr>
              <a:t>的</a:t>
            </a:r>
            <a:r>
              <a:rPr lang="en-US" altLang="zh-CN" sz="2800" dirty="0" smtClean="0">
                <a:latin typeface="楷体" panose="02010609060101010101" pitchFamily="49" charset="-122"/>
                <a:ea typeface="楷体" panose="02010609060101010101" pitchFamily="49" charset="-122"/>
              </a:rPr>
              <a:t>Hash</a:t>
            </a:r>
            <a:r>
              <a:rPr lang="zh-CN" altLang="en-US" sz="2800" dirty="0" smtClean="0">
                <a:latin typeface="楷体" panose="02010609060101010101" pitchFamily="49" charset="-122"/>
                <a:ea typeface="楷体" panose="02010609060101010101" pitchFamily="49" charset="-122"/>
              </a:rPr>
              <a:t>应该等于</a:t>
            </a:r>
            <a:r>
              <a:rPr lang="en-US" altLang="zh-CN" sz="2800" dirty="0" smtClean="0">
                <a:latin typeface="楷体" panose="02010609060101010101" pitchFamily="49" charset="-122"/>
                <a:ea typeface="楷体" panose="02010609060101010101" pitchFamily="49" charset="-122"/>
              </a:rPr>
              <a:t>Header</a:t>
            </a:r>
            <a:r>
              <a:rPr lang="zh-CN" altLang="en-US" sz="2800" dirty="0" smtClean="0">
                <a:latin typeface="楷体" panose="02010609060101010101" pitchFamily="49" charset="-122"/>
                <a:ea typeface="楷体" panose="02010609060101010101" pitchFamily="49" charset="-122"/>
              </a:rPr>
              <a:t>中的</a:t>
            </a:r>
            <a:r>
              <a:rPr lang="en-US" altLang="zh-CN" sz="2800" dirty="0" err="1" smtClean="0">
                <a:latin typeface="楷体" panose="02010609060101010101" pitchFamily="49" charset="-122"/>
                <a:ea typeface="楷体" panose="02010609060101010101" pitchFamily="49" charset="-122"/>
              </a:rPr>
              <a:t>DataHash</a:t>
            </a:r>
            <a:endParaRPr lang="en-US" altLang="zh-CN" sz="2800" dirty="0" smtClean="0">
              <a:latin typeface="楷体" panose="02010609060101010101" pitchFamily="49" charset="-122"/>
              <a:ea typeface="楷体" panose="02010609060101010101" pitchFamily="49" charset="-122"/>
            </a:endParaRPr>
          </a:p>
          <a:p>
            <a:pPr marL="342900" indent="-342900">
              <a:buFontTx/>
              <a:buAutoNum type="arabicPeriod"/>
            </a:pPr>
            <a:r>
              <a:rPr lang="en-US" altLang="zh-CN" sz="2800" dirty="0" smtClean="0">
                <a:latin typeface="楷体" panose="02010609060101010101" pitchFamily="49" charset="-122"/>
                <a:ea typeface="楷体" panose="02010609060101010101" pitchFamily="49" charset="-122"/>
              </a:rPr>
              <a:t>Evidence</a:t>
            </a:r>
            <a:r>
              <a:rPr lang="zh-CN" altLang="en-US" sz="2800" dirty="0" smtClean="0">
                <a:latin typeface="楷体" panose="02010609060101010101" pitchFamily="49" charset="-122"/>
                <a:ea typeface="楷体" panose="02010609060101010101" pitchFamily="49" charset="-122"/>
              </a:rPr>
              <a:t>的</a:t>
            </a:r>
            <a:r>
              <a:rPr lang="en-US" altLang="zh-CN" sz="2800" dirty="0" smtClean="0">
                <a:latin typeface="楷体" panose="02010609060101010101" pitchFamily="49" charset="-122"/>
                <a:ea typeface="楷体" panose="02010609060101010101" pitchFamily="49" charset="-122"/>
              </a:rPr>
              <a:t>Hash</a:t>
            </a:r>
            <a:r>
              <a:rPr lang="zh-CN" altLang="en-US" sz="2800" dirty="0">
                <a:latin typeface="楷体" panose="02010609060101010101" pitchFamily="49" charset="-122"/>
                <a:ea typeface="楷体" panose="02010609060101010101" pitchFamily="49" charset="-122"/>
              </a:rPr>
              <a:t>应该等于</a:t>
            </a:r>
            <a:r>
              <a:rPr lang="en-US" altLang="zh-CN" sz="2800" dirty="0">
                <a:latin typeface="楷体" panose="02010609060101010101" pitchFamily="49" charset="-122"/>
                <a:ea typeface="楷体" panose="02010609060101010101" pitchFamily="49" charset="-122"/>
              </a:rPr>
              <a:t>Header</a:t>
            </a:r>
            <a:r>
              <a:rPr lang="zh-CN" altLang="en-US" sz="2800" dirty="0">
                <a:latin typeface="楷体" panose="02010609060101010101" pitchFamily="49" charset="-122"/>
                <a:ea typeface="楷体" panose="02010609060101010101" pitchFamily="49" charset="-122"/>
              </a:rPr>
              <a:t>中</a:t>
            </a:r>
            <a:r>
              <a:rPr lang="zh-CN" altLang="en-US" sz="2800" dirty="0" smtClean="0">
                <a:latin typeface="楷体" panose="02010609060101010101" pitchFamily="49" charset="-122"/>
                <a:ea typeface="楷体" panose="02010609060101010101" pitchFamily="49" charset="-122"/>
              </a:rPr>
              <a:t>的</a:t>
            </a:r>
            <a:r>
              <a:rPr lang="en-US" altLang="zh-CN" sz="2800" dirty="0" err="1" smtClean="0">
                <a:latin typeface="楷体" panose="02010609060101010101" pitchFamily="49" charset="-122"/>
                <a:ea typeface="楷体" panose="02010609060101010101" pitchFamily="49" charset="-122"/>
              </a:rPr>
              <a:t>EvidenceHash</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564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楷体" panose="02010609060101010101" pitchFamily="49" charset="-122"/>
                <a:ea typeface="楷体" panose="02010609060101010101" pitchFamily="49" charset="-122"/>
              </a:rPr>
              <a:t>Merkle</a:t>
            </a:r>
            <a:r>
              <a:rPr lang="en-US" altLang="zh-CN" dirty="0" smtClean="0">
                <a:latin typeface="楷体" panose="02010609060101010101" pitchFamily="49" charset="-122"/>
                <a:ea typeface="楷体" panose="02010609060101010101" pitchFamily="49" charset="-122"/>
              </a:rPr>
              <a:t> Simple Proof</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716096" y="1690688"/>
            <a:ext cx="11248222" cy="481863"/>
          </a:xfrm>
          <a:prstGeom prst="rect">
            <a:avLst/>
          </a:prstGeom>
          <a:noFill/>
        </p:spPr>
        <p:txBody>
          <a:bodyPr wrap="square" rtlCol="0">
            <a:spAutoFit/>
          </a:bodyPr>
          <a:lstStyle/>
          <a:p>
            <a:pPr>
              <a:lnSpc>
                <a:spcPct val="150000"/>
              </a:lnSpc>
            </a:pPr>
            <a:r>
              <a:rPr lang="zh-CN" altLang="en-US" sz="2000" dirty="0" smtClean="0">
                <a:latin typeface="楷体" panose="02010609060101010101" pitchFamily="49" charset="-122"/>
                <a:ea typeface="楷体" panose="02010609060101010101" pitchFamily="49" charset="-122"/>
              </a:rPr>
              <a:t>用</a:t>
            </a:r>
            <a:r>
              <a:rPr lang="en-US" altLang="zh-CN" sz="2000" dirty="0" smtClean="0">
                <a:latin typeface="楷体" panose="02010609060101010101" pitchFamily="49" charset="-122"/>
                <a:ea typeface="楷体" panose="02010609060101010101" pitchFamily="49" charset="-122"/>
              </a:rPr>
              <a:t>Simple Proof</a:t>
            </a:r>
            <a:r>
              <a:rPr lang="zh-CN" altLang="en-US" sz="2000" dirty="0" smtClean="0">
                <a:latin typeface="楷体" panose="02010609060101010101" pitchFamily="49" charset="-122"/>
                <a:ea typeface="楷体" panose="02010609060101010101" pitchFamily="49" charset="-122"/>
              </a:rPr>
              <a:t>进行验证：</a:t>
            </a:r>
            <a:endParaRPr lang="en-US" altLang="zh-CN" sz="2000" dirty="0" smtClean="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rotWithShape="1">
          <a:blip r:embed="rId3"/>
          <a:srcRect r="2664"/>
          <a:stretch/>
        </p:blipFill>
        <p:spPr>
          <a:xfrm>
            <a:off x="408971" y="2534388"/>
            <a:ext cx="11783029" cy="1958246"/>
          </a:xfrm>
          <a:prstGeom prst="rect">
            <a:avLst/>
          </a:prstGeom>
        </p:spPr>
      </p:pic>
    </p:spTree>
    <p:extLst>
      <p:ext uri="{BB962C8B-B14F-4D97-AF65-F5344CB8AC3E}">
        <p14:creationId xmlns:p14="http://schemas.microsoft.com/office/powerpoint/2010/main" val="72526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Part Set</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1178805" y="1795749"/>
            <a:ext cx="10675344" cy="1938992"/>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当你有一大段数据的时候你应该如何快速的在</a:t>
            </a:r>
            <a:r>
              <a:rPr lang="en-US" altLang="zh-CN" sz="2400" dirty="0" smtClean="0">
                <a:latin typeface="楷体" panose="02010609060101010101" pitchFamily="49" charset="-122"/>
                <a:ea typeface="楷体" panose="02010609060101010101" pitchFamily="49" charset="-122"/>
              </a:rPr>
              <a:t>gossip </a:t>
            </a:r>
            <a:r>
              <a:rPr lang="zh-CN" altLang="en-US" sz="2400" dirty="0" smtClean="0">
                <a:latin typeface="楷体" panose="02010609060101010101" pitchFamily="49" charset="-122"/>
                <a:ea typeface="楷体" panose="02010609060101010101" pitchFamily="49" charset="-122"/>
              </a:rPr>
              <a:t>网络中进行传输呢？</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把数据分块后分别传输，使用</a:t>
            </a:r>
            <a:r>
              <a:rPr lang="en-US" altLang="zh-CN" sz="2400" dirty="0" err="1" smtClean="0">
                <a:latin typeface="楷体" panose="02010609060101010101" pitchFamily="49" charset="-122"/>
                <a:ea typeface="楷体" panose="02010609060101010101" pitchFamily="49" charset="-122"/>
              </a:rPr>
              <a:t>Merkle</a:t>
            </a:r>
            <a:r>
              <a:rPr lang="en-US" altLang="zh-CN" sz="2400" dirty="0" smtClean="0">
                <a:latin typeface="楷体" panose="02010609060101010101" pitchFamily="49" charset="-122"/>
                <a:ea typeface="楷体" panose="02010609060101010101" pitchFamily="49" charset="-122"/>
              </a:rPr>
              <a:t> Tree</a:t>
            </a:r>
            <a:r>
              <a:rPr lang="zh-CN" altLang="en-US" sz="2400" dirty="0" smtClean="0">
                <a:latin typeface="楷体" panose="02010609060101010101" pitchFamily="49" charset="-122"/>
                <a:ea typeface="楷体" panose="02010609060101010101" pitchFamily="49" charset="-122"/>
              </a:rPr>
              <a:t>验证数据的完整性和正确性</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好处：</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 </a:t>
            </a:r>
            <a:r>
              <a:rPr lang="zh-CN" altLang="en-US" sz="2400" dirty="0" smtClean="0">
                <a:latin typeface="楷体" panose="02010609060101010101" pitchFamily="49" charset="-122"/>
                <a:ea typeface="楷体" panose="02010609060101010101" pitchFamily="49" charset="-122"/>
              </a:rPr>
              <a:t>收到一块数据后就可以验证其正确性</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2. </a:t>
            </a:r>
            <a:r>
              <a:rPr lang="zh-CN" altLang="en-US" sz="2400" dirty="0" smtClean="0">
                <a:latin typeface="楷体" panose="02010609060101010101" pitchFamily="49" charset="-122"/>
                <a:ea typeface="楷体" panose="02010609060101010101" pitchFamily="49" charset="-122"/>
              </a:rPr>
              <a:t>在转发数据前不需要接收到完整的数据</a:t>
            </a:r>
            <a:endParaRPr lang="zh-CN" altLang="en-US" sz="24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3"/>
          <a:stretch>
            <a:fillRect/>
          </a:stretch>
        </p:blipFill>
        <p:spPr>
          <a:xfrm>
            <a:off x="2821236" y="3995497"/>
            <a:ext cx="5012561" cy="2862503"/>
          </a:xfrm>
          <a:prstGeom prst="rect">
            <a:avLst/>
          </a:prstGeom>
        </p:spPr>
      </p:pic>
    </p:spTree>
    <p:extLst>
      <p:ext uri="{BB962C8B-B14F-4D97-AF65-F5344CB8AC3E}">
        <p14:creationId xmlns:p14="http://schemas.microsoft.com/office/powerpoint/2010/main" val="2619179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Part Set</a:t>
            </a:r>
            <a:endParaRPr lang="zh-CN" altLang="en-US" dirty="0">
              <a:latin typeface="楷体" panose="02010609060101010101" pitchFamily="49" charset="-122"/>
              <a:ea typeface="楷体" panose="02010609060101010101" pitchFamily="49" charset="-122"/>
            </a:endParaRPr>
          </a:p>
        </p:txBody>
      </p:sp>
      <p:graphicFrame>
        <p:nvGraphicFramePr>
          <p:cNvPr id="10" name="表格 9"/>
          <p:cNvGraphicFramePr>
            <a:graphicFrameLocks noGrp="1"/>
          </p:cNvGraphicFramePr>
          <p:nvPr/>
        </p:nvGraphicFramePr>
        <p:xfrm>
          <a:off x="511667" y="1462088"/>
          <a:ext cx="11529768" cy="457200"/>
        </p:xfrm>
        <a:graphic>
          <a:graphicData uri="http://schemas.openxmlformats.org/drawingml/2006/table">
            <a:tbl>
              <a:tblPr firstRow="1" bandRow="1">
                <a:tableStyleId>{5C22544A-7EE6-4342-B048-85BDC9FD1C3A}</a:tableStyleId>
              </a:tblPr>
              <a:tblGrid>
                <a:gridCol w="1921628"/>
                <a:gridCol w="1921628"/>
                <a:gridCol w="1921628"/>
                <a:gridCol w="1921628"/>
                <a:gridCol w="1921628"/>
                <a:gridCol w="1921628"/>
              </a:tblGrid>
              <a:tr h="370840">
                <a:tc>
                  <a:txBody>
                    <a:bodyPr/>
                    <a:lstStyle/>
                    <a:p>
                      <a:r>
                        <a:rPr lang="en-US" altLang="zh-CN" sz="2400" dirty="0" smtClean="0"/>
                        <a:t>total</a:t>
                      </a:r>
                      <a:endParaRPr lang="zh-CN" altLang="en-US" sz="2400" dirty="0"/>
                    </a:p>
                  </a:txBody>
                  <a:tcPr/>
                </a:tc>
                <a:tc>
                  <a:txBody>
                    <a:bodyPr/>
                    <a:lstStyle/>
                    <a:p>
                      <a:r>
                        <a:rPr lang="en-US" altLang="zh-CN" sz="2400" dirty="0" smtClean="0"/>
                        <a:t>hash</a:t>
                      </a:r>
                      <a:endParaRPr lang="zh-CN" altLang="en-US" sz="2400" dirty="0"/>
                    </a:p>
                  </a:txBody>
                  <a:tcPr/>
                </a:tc>
                <a:tc>
                  <a:txBody>
                    <a:bodyPr/>
                    <a:lstStyle/>
                    <a:p>
                      <a:r>
                        <a:rPr lang="en-US" altLang="zh-CN" sz="2400" dirty="0" err="1" smtClean="0"/>
                        <a:t>mtx</a:t>
                      </a:r>
                      <a:endParaRPr lang="zh-CN" altLang="en-US" sz="2400" dirty="0"/>
                    </a:p>
                  </a:txBody>
                  <a:tcPr/>
                </a:tc>
                <a:tc>
                  <a:txBody>
                    <a:bodyPr/>
                    <a:lstStyle/>
                    <a:p>
                      <a:r>
                        <a:rPr lang="en-US" altLang="zh-CN" sz="2400" dirty="0" smtClean="0"/>
                        <a:t>parts</a:t>
                      </a:r>
                      <a:endParaRPr lang="zh-CN" altLang="en-US" sz="2400" dirty="0"/>
                    </a:p>
                  </a:txBody>
                  <a:tcPr/>
                </a:tc>
                <a:tc>
                  <a:txBody>
                    <a:bodyPr/>
                    <a:lstStyle/>
                    <a:p>
                      <a:r>
                        <a:rPr lang="en-US" altLang="zh-CN" sz="2400" dirty="0" err="1" smtClean="0"/>
                        <a:t>partsBitArray</a:t>
                      </a:r>
                      <a:endParaRPr lang="zh-CN" altLang="en-US" sz="2400" dirty="0"/>
                    </a:p>
                  </a:txBody>
                  <a:tcPr/>
                </a:tc>
                <a:tc>
                  <a:txBody>
                    <a:bodyPr/>
                    <a:lstStyle/>
                    <a:p>
                      <a:r>
                        <a:rPr lang="en-US" altLang="zh-CN" sz="2400" dirty="0" smtClean="0"/>
                        <a:t>count</a:t>
                      </a:r>
                      <a:endParaRPr lang="zh-CN" altLang="en-US" sz="2400" dirty="0"/>
                    </a:p>
                  </a:txBody>
                  <a:tcPr/>
                </a:tc>
              </a:tr>
            </a:tbl>
          </a:graphicData>
        </a:graphic>
      </p:graphicFrame>
      <p:pic>
        <p:nvPicPr>
          <p:cNvPr id="6" name="图片 5"/>
          <p:cNvPicPr>
            <a:picLocks noChangeAspect="1"/>
          </p:cNvPicPr>
          <p:nvPr/>
        </p:nvPicPr>
        <p:blipFill>
          <a:blip r:embed="rId3"/>
          <a:stretch>
            <a:fillRect/>
          </a:stretch>
        </p:blipFill>
        <p:spPr>
          <a:xfrm>
            <a:off x="7028874" y="2247441"/>
            <a:ext cx="5012561" cy="2862503"/>
          </a:xfrm>
          <a:prstGeom prst="rect">
            <a:avLst/>
          </a:prstGeom>
        </p:spPr>
      </p:pic>
      <p:sp>
        <p:nvSpPr>
          <p:cNvPr id="3" name="文本框 2"/>
          <p:cNvSpPr txBox="1"/>
          <p:nvPr/>
        </p:nvSpPr>
        <p:spPr>
          <a:xfrm>
            <a:off x="511666" y="2247441"/>
            <a:ext cx="6979804" cy="2308324"/>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t</a:t>
            </a:r>
            <a:r>
              <a:rPr lang="en-US" altLang="zh-CN" sz="2400" dirty="0" smtClean="0">
                <a:latin typeface="楷体" panose="02010609060101010101" pitchFamily="49" charset="-122"/>
                <a:ea typeface="楷体" panose="02010609060101010101" pitchFamily="49" charset="-122"/>
              </a:rPr>
              <a:t>otal:  </a:t>
            </a:r>
            <a:r>
              <a:rPr lang="zh-CN" altLang="en-US" sz="2400" dirty="0" smtClean="0">
                <a:latin typeface="楷体" panose="02010609060101010101" pitchFamily="49" charset="-122"/>
                <a:ea typeface="楷体" panose="02010609060101010101" pitchFamily="49" charset="-122"/>
              </a:rPr>
              <a:t>数据中有多少个</a:t>
            </a:r>
            <a:r>
              <a:rPr lang="en-US" altLang="zh-CN" sz="2400" dirty="0" smtClean="0">
                <a:latin typeface="楷体" panose="02010609060101010101" pitchFamily="49" charset="-122"/>
                <a:ea typeface="楷体" panose="02010609060101010101" pitchFamily="49" charset="-122"/>
              </a:rPr>
              <a:t>4kb</a:t>
            </a:r>
            <a:r>
              <a:rPr lang="zh-CN" altLang="en-US" sz="2400" dirty="0" smtClean="0">
                <a:latin typeface="楷体" panose="02010609060101010101" pitchFamily="49" charset="-122"/>
                <a:ea typeface="楷体" panose="02010609060101010101" pitchFamily="49" charset="-122"/>
              </a:rPr>
              <a:t>的块</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hash:  </a:t>
            </a:r>
            <a:r>
              <a:rPr lang="zh-CN" altLang="en-US" sz="2400" dirty="0" smtClean="0">
                <a:latin typeface="楷体" panose="02010609060101010101" pitchFamily="49" charset="-122"/>
                <a:ea typeface="楷体" panose="02010609060101010101" pitchFamily="49" charset="-122"/>
              </a:rPr>
              <a:t>所有</a:t>
            </a:r>
            <a:r>
              <a:rPr lang="en-US" altLang="zh-CN" sz="2400" dirty="0" smtClean="0">
                <a:latin typeface="楷体" panose="02010609060101010101" pitchFamily="49" charset="-122"/>
                <a:ea typeface="楷体" panose="02010609060101010101" pitchFamily="49" charset="-122"/>
              </a:rPr>
              <a:t>parts</a:t>
            </a:r>
            <a:r>
              <a:rPr lang="zh-CN" altLang="en-US" sz="2400" dirty="0" smtClean="0">
                <a:latin typeface="楷体" panose="02010609060101010101" pitchFamily="49" charset="-122"/>
                <a:ea typeface="楷体" panose="02010609060101010101" pitchFamily="49" charset="-122"/>
              </a:rPr>
              <a:t>的</a:t>
            </a:r>
            <a:r>
              <a:rPr lang="en-US" altLang="zh-CN" sz="2400" dirty="0" smtClean="0">
                <a:latin typeface="楷体" panose="02010609060101010101" pitchFamily="49" charset="-122"/>
                <a:ea typeface="楷体" panose="02010609060101010101" pitchFamily="49" charset="-122"/>
              </a:rPr>
              <a:t>simple tree hash</a:t>
            </a:r>
          </a:p>
          <a:p>
            <a:r>
              <a:rPr lang="en-US" altLang="zh-CN" sz="2400" dirty="0" err="1" smtClean="0">
                <a:latin typeface="楷体" panose="02010609060101010101" pitchFamily="49" charset="-122"/>
                <a:ea typeface="楷体" panose="02010609060101010101" pitchFamily="49" charset="-122"/>
              </a:rPr>
              <a:t>mtx</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用于在多线程中同步的锁</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p</a:t>
            </a:r>
            <a:r>
              <a:rPr lang="en-US" altLang="zh-CN" sz="2400" dirty="0" smtClean="0">
                <a:latin typeface="楷体" panose="02010609060101010101" pitchFamily="49" charset="-122"/>
                <a:ea typeface="楷体" panose="02010609060101010101" pitchFamily="49" charset="-122"/>
              </a:rPr>
              <a:t>arts: </a:t>
            </a:r>
            <a:r>
              <a:rPr lang="zh-CN" altLang="en-US" sz="2400" dirty="0" smtClean="0">
                <a:latin typeface="楷体" panose="02010609060101010101" pitchFamily="49" charset="-122"/>
                <a:ea typeface="楷体" panose="02010609060101010101" pitchFamily="49" charset="-122"/>
              </a:rPr>
              <a:t>每一块数据及其证明、哈希等信息</a:t>
            </a:r>
            <a:endParaRPr lang="en-US" altLang="zh-CN" sz="2400" dirty="0" smtClean="0">
              <a:latin typeface="楷体" panose="02010609060101010101" pitchFamily="49" charset="-122"/>
              <a:ea typeface="楷体" panose="02010609060101010101" pitchFamily="49" charset="-122"/>
            </a:endParaRPr>
          </a:p>
          <a:p>
            <a:r>
              <a:rPr lang="en-US" altLang="zh-CN" sz="2400" dirty="0" err="1" smtClean="0">
                <a:latin typeface="楷体" panose="02010609060101010101" pitchFamily="49" charset="-122"/>
                <a:ea typeface="楷体" panose="02010609060101010101" pitchFamily="49" charset="-122"/>
              </a:rPr>
              <a:t>partsBitArray</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记录某一块数据是否接收到</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c</a:t>
            </a:r>
            <a:r>
              <a:rPr lang="en-US" altLang="zh-CN" sz="2400" dirty="0" smtClean="0">
                <a:latin typeface="楷体" panose="02010609060101010101" pitchFamily="49" charset="-122"/>
                <a:ea typeface="楷体" panose="02010609060101010101" pitchFamily="49" charset="-122"/>
              </a:rPr>
              <a:t>ount: </a:t>
            </a:r>
            <a:r>
              <a:rPr lang="zh-CN" altLang="en-US" sz="2400" dirty="0" smtClean="0">
                <a:latin typeface="楷体" panose="02010609060101010101" pitchFamily="49" charset="-122"/>
                <a:ea typeface="楷体" panose="02010609060101010101" pitchFamily="49" charset="-122"/>
              </a:rPr>
              <a:t>接受到了几个</a:t>
            </a:r>
            <a:r>
              <a:rPr lang="en-US" altLang="zh-CN" sz="2400" dirty="0" smtClean="0">
                <a:latin typeface="楷体" panose="02010609060101010101" pitchFamily="49" charset="-122"/>
                <a:ea typeface="楷体" panose="02010609060101010101" pitchFamily="49" charset="-122"/>
              </a:rPr>
              <a:t>part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4645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srcRect r="5976"/>
          <a:stretch/>
        </p:blipFill>
        <p:spPr>
          <a:xfrm>
            <a:off x="6924099" y="3783959"/>
            <a:ext cx="5267901" cy="3074041"/>
          </a:xfrm>
          <a:prstGeom prst="rect">
            <a:avLst/>
          </a:prstGeom>
        </p:spPr>
      </p:pic>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Part</a:t>
            </a:r>
            <a:endParaRPr lang="zh-CN" altLang="en-US" dirty="0">
              <a:latin typeface="楷体" panose="02010609060101010101" pitchFamily="49" charset="-122"/>
              <a:ea typeface="楷体" panose="02010609060101010101" pitchFamily="49"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168559009"/>
              </p:ext>
            </p:extLst>
          </p:nvPr>
        </p:nvGraphicFramePr>
        <p:xfrm>
          <a:off x="511667" y="1462088"/>
          <a:ext cx="11529768" cy="457200"/>
        </p:xfrm>
        <a:graphic>
          <a:graphicData uri="http://schemas.openxmlformats.org/drawingml/2006/table">
            <a:tbl>
              <a:tblPr firstRow="1" bandRow="1">
                <a:tableStyleId>{5C22544A-7EE6-4342-B048-85BDC9FD1C3A}</a:tableStyleId>
              </a:tblPr>
              <a:tblGrid>
                <a:gridCol w="1921628"/>
                <a:gridCol w="1921628"/>
                <a:gridCol w="1921628"/>
                <a:gridCol w="1921628"/>
                <a:gridCol w="1921628"/>
                <a:gridCol w="1921628"/>
              </a:tblGrid>
              <a:tr h="370840">
                <a:tc>
                  <a:txBody>
                    <a:bodyPr/>
                    <a:lstStyle/>
                    <a:p>
                      <a:r>
                        <a:rPr lang="en-US" altLang="zh-CN" sz="2400" dirty="0" smtClean="0"/>
                        <a:t>total</a:t>
                      </a:r>
                      <a:endParaRPr lang="zh-CN" altLang="en-US" sz="2400" dirty="0"/>
                    </a:p>
                  </a:txBody>
                  <a:tcPr/>
                </a:tc>
                <a:tc>
                  <a:txBody>
                    <a:bodyPr/>
                    <a:lstStyle/>
                    <a:p>
                      <a:r>
                        <a:rPr lang="en-US" altLang="zh-CN" sz="2400" dirty="0" smtClean="0"/>
                        <a:t>hash</a:t>
                      </a:r>
                      <a:endParaRPr lang="zh-CN" altLang="en-US" sz="2400" dirty="0"/>
                    </a:p>
                  </a:txBody>
                  <a:tcPr/>
                </a:tc>
                <a:tc>
                  <a:txBody>
                    <a:bodyPr/>
                    <a:lstStyle/>
                    <a:p>
                      <a:r>
                        <a:rPr lang="en-US" altLang="zh-CN" sz="2400" dirty="0" err="1" smtClean="0"/>
                        <a:t>mtx</a:t>
                      </a:r>
                      <a:endParaRPr lang="zh-CN" altLang="en-US" sz="2400" dirty="0"/>
                    </a:p>
                  </a:txBody>
                  <a:tcPr/>
                </a:tc>
                <a:tc>
                  <a:txBody>
                    <a:bodyPr/>
                    <a:lstStyle/>
                    <a:p>
                      <a:r>
                        <a:rPr lang="en-US" altLang="zh-CN" sz="2400" dirty="0" smtClean="0"/>
                        <a:t>parts</a:t>
                      </a:r>
                      <a:endParaRPr lang="zh-CN" altLang="en-US" sz="2400" dirty="0"/>
                    </a:p>
                  </a:txBody>
                  <a:tcPr>
                    <a:solidFill>
                      <a:srgbClr val="00B050"/>
                    </a:solidFill>
                  </a:tcPr>
                </a:tc>
                <a:tc>
                  <a:txBody>
                    <a:bodyPr/>
                    <a:lstStyle/>
                    <a:p>
                      <a:r>
                        <a:rPr lang="en-US" altLang="zh-CN" sz="2400" dirty="0" err="1" smtClean="0"/>
                        <a:t>partsBitArray</a:t>
                      </a:r>
                      <a:endParaRPr lang="zh-CN" altLang="en-US" sz="2400" dirty="0"/>
                    </a:p>
                  </a:txBody>
                  <a:tcPr/>
                </a:tc>
                <a:tc>
                  <a:txBody>
                    <a:bodyPr/>
                    <a:lstStyle/>
                    <a:p>
                      <a:r>
                        <a:rPr lang="en-US" altLang="zh-CN" sz="2400" dirty="0" smtClean="0"/>
                        <a:t>count</a:t>
                      </a:r>
                      <a:endParaRPr lang="zh-CN" altLang="en-US" sz="2400" dirty="0"/>
                    </a:p>
                  </a:txBody>
                  <a:tcPr/>
                </a:tc>
              </a:tr>
            </a:tbl>
          </a:graphicData>
        </a:graphic>
      </p:graphicFrame>
      <p:sp>
        <p:nvSpPr>
          <p:cNvPr id="3" name="文本框 2"/>
          <p:cNvSpPr txBox="1"/>
          <p:nvPr/>
        </p:nvSpPr>
        <p:spPr>
          <a:xfrm>
            <a:off x="368447" y="3966072"/>
            <a:ext cx="6660314" cy="1815882"/>
          </a:xfrm>
          <a:prstGeom prst="rect">
            <a:avLst/>
          </a:prstGeom>
          <a:noFill/>
        </p:spPr>
        <p:txBody>
          <a:bodyPr wrap="square" rtlCol="0">
            <a:spAutoFit/>
          </a:bodyPr>
          <a:lstStyle/>
          <a:p>
            <a:r>
              <a:rPr lang="en-US" altLang="zh-CN" sz="2800" dirty="0" smtClean="0">
                <a:latin typeface="楷体" panose="02010609060101010101" pitchFamily="49" charset="-122"/>
                <a:ea typeface="楷体" panose="02010609060101010101" pitchFamily="49" charset="-122"/>
              </a:rPr>
              <a:t>Index:  </a:t>
            </a:r>
            <a:r>
              <a:rPr lang="zh-CN" altLang="en-US" sz="2800" dirty="0" smtClean="0">
                <a:latin typeface="楷体" panose="02010609060101010101" pitchFamily="49" charset="-122"/>
                <a:ea typeface="楷体" panose="02010609060101010101" pitchFamily="49" charset="-122"/>
              </a:rPr>
              <a:t>这个</a:t>
            </a:r>
            <a:r>
              <a:rPr lang="en-US" altLang="zh-CN" sz="2800" dirty="0" smtClean="0">
                <a:latin typeface="楷体" panose="02010609060101010101" pitchFamily="49" charset="-122"/>
                <a:ea typeface="楷体" panose="02010609060101010101" pitchFamily="49" charset="-122"/>
              </a:rPr>
              <a:t>part</a:t>
            </a:r>
            <a:r>
              <a:rPr lang="zh-CN" altLang="en-US" sz="2800" dirty="0" smtClean="0">
                <a:latin typeface="楷体" panose="02010609060101010101" pitchFamily="49" charset="-122"/>
                <a:ea typeface="楷体" panose="02010609060101010101" pitchFamily="49" charset="-122"/>
              </a:rPr>
              <a:t>是整个数据中的第几块</a:t>
            </a:r>
            <a:endParaRPr lang="en-US" altLang="zh-CN" sz="2800" dirty="0" smtClean="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B</a:t>
            </a:r>
            <a:r>
              <a:rPr lang="en-US" altLang="zh-CN" sz="2800" dirty="0" smtClean="0">
                <a:latin typeface="楷体" panose="02010609060101010101" pitchFamily="49" charset="-122"/>
                <a:ea typeface="楷体" panose="02010609060101010101" pitchFamily="49" charset="-122"/>
              </a:rPr>
              <a:t>ytes:  </a:t>
            </a:r>
            <a:r>
              <a:rPr lang="zh-CN" altLang="en-US" sz="2800" dirty="0" smtClean="0">
                <a:latin typeface="楷体" panose="02010609060101010101" pitchFamily="49" charset="-122"/>
                <a:ea typeface="楷体" panose="02010609060101010101" pitchFamily="49" charset="-122"/>
              </a:rPr>
              <a:t>数据</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Proof:  </a:t>
            </a:r>
            <a:r>
              <a:rPr lang="zh-CN" altLang="en-US" sz="2800" dirty="0" smtClean="0">
                <a:latin typeface="楷体" panose="02010609060101010101" pitchFamily="49" charset="-122"/>
                <a:ea typeface="楷体" panose="02010609060101010101" pitchFamily="49" charset="-122"/>
              </a:rPr>
              <a:t>用于在多线程中同步的锁</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Hash</a:t>
            </a:r>
            <a:r>
              <a:rPr lang="zh-CN" altLang="en-US" sz="2800" dirty="0" smtClean="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Bytes</a:t>
            </a:r>
            <a:r>
              <a:rPr lang="zh-CN" altLang="en-US" sz="2800" dirty="0" smtClean="0">
                <a:latin typeface="楷体" panose="02010609060101010101" pitchFamily="49" charset="-122"/>
                <a:ea typeface="楷体" panose="02010609060101010101" pitchFamily="49" charset="-122"/>
              </a:rPr>
              <a:t>的哈希，用做缓存</a:t>
            </a:r>
            <a:endParaRPr lang="en-US" altLang="zh-CN" sz="2800" dirty="0" smtClean="0">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77626168"/>
              </p:ext>
            </p:extLst>
          </p:nvPr>
        </p:nvGraphicFramePr>
        <p:xfrm>
          <a:off x="3122664" y="2810310"/>
          <a:ext cx="8128000" cy="6400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altLang="zh-CN" sz="3600" b="0" i="0" kern="1200" dirty="0" smtClean="0">
                          <a:solidFill>
                            <a:schemeClr val="lt1"/>
                          </a:solidFill>
                          <a:effectLst/>
                          <a:latin typeface="+mn-lt"/>
                          <a:ea typeface="+mn-ea"/>
                          <a:cs typeface="+mn-cs"/>
                        </a:rPr>
                        <a:t>Index</a:t>
                      </a:r>
                      <a:endParaRPr lang="zh-CN" altLang="en-US" sz="3600" dirty="0"/>
                    </a:p>
                  </a:txBody>
                  <a:tcPr/>
                </a:tc>
                <a:tc>
                  <a:txBody>
                    <a:bodyPr/>
                    <a:lstStyle/>
                    <a:p>
                      <a:r>
                        <a:rPr lang="en-US" altLang="zh-CN" sz="3600" b="0" i="0" kern="1200" dirty="0" smtClean="0">
                          <a:solidFill>
                            <a:schemeClr val="lt1"/>
                          </a:solidFill>
                          <a:effectLst/>
                          <a:latin typeface="+mn-lt"/>
                          <a:ea typeface="+mn-ea"/>
                          <a:cs typeface="+mn-cs"/>
                        </a:rPr>
                        <a:t>Bytes </a:t>
                      </a:r>
                      <a:endParaRPr lang="zh-CN" altLang="en-US" sz="3600" dirty="0"/>
                    </a:p>
                  </a:txBody>
                  <a:tcPr/>
                </a:tc>
                <a:tc>
                  <a:txBody>
                    <a:bodyPr/>
                    <a:lstStyle/>
                    <a:p>
                      <a:r>
                        <a:rPr lang="en-US" altLang="zh-CN" sz="3600" b="0" i="0" kern="1200" dirty="0" smtClean="0">
                          <a:solidFill>
                            <a:schemeClr val="lt1"/>
                          </a:solidFill>
                          <a:effectLst/>
                          <a:latin typeface="+mn-lt"/>
                          <a:ea typeface="+mn-ea"/>
                          <a:cs typeface="+mn-cs"/>
                        </a:rPr>
                        <a:t>Proof </a:t>
                      </a:r>
                      <a:endParaRPr lang="zh-CN" altLang="en-US" sz="3600" dirty="0"/>
                    </a:p>
                  </a:txBody>
                  <a:tcPr/>
                </a:tc>
                <a:tc>
                  <a:txBody>
                    <a:bodyPr/>
                    <a:lstStyle/>
                    <a:p>
                      <a:r>
                        <a:rPr lang="en-US" altLang="zh-CN" sz="3600" b="0" i="0" kern="1200" dirty="0" smtClean="0">
                          <a:solidFill>
                            <a:schemeClr val="lt1"/>
                          </a:solidFill>
                          <a:effectLst/>
                          <a:latin typeface="+mn-lt"/>
                          <a:ea typeface="+mn-ea"/>
                          <a:cs typeface="+mn-cs"/>
                        </a:rPr>
                        <a:t>hash</a:t>
                      </a:r>
                      <a:endParaRPr lang="zh-CN" altLang="en-US" sz="3600" dirty="0"/>
                    </a:p>
                  </a:txBody>
                  <a:tcPr/>
                </a:tc>
              </a:tr>
            </a:tbl>
          </a:graphicData>
        </a:graphic>
      </p:graphicFrame>
      <p:cxnSp>
        <p:nvCxnSpPr>
          <p:cNvPr id="7" name="直接连接符 6"/>
          <p:cNvCxnSpPr/>
          <p:nvPr/>
        </p:nvCxnSpPr>
        <p:spPr>
          <a:xfrm flipH="1">
            <a:off x="3122664" y="1919288"/>
            <a:ext cx="3153887" cy="891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85533" y="1919288"/>
            <a:ext cx="3065131" cy="891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4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区块结构</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0035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1683</Words>
  <Application>Microsoft Office PowerPoint</Application>
  <PresentationFormat>宽屏</PresentationFormat>
  <Paragraphs>468</Paragraphs>
  <Slides>45</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楷体</vt:lpstr>
      <vt:lpstr>宋体</vt:lpstr>
      <vt:lpstr>Agency FB</vt:lpstr>
      <vt:lpstr>Arial</vt:lpstr>
      <vt:lpstr>Calibri</vt:lpstr>
      <vt:lpstr>Calibri Light</vt:lpstr>
      <vt:lpstr>Office 主题</vt:lpstr>
      <vt:lpstr>区块结构</vt:lpstr>
      <vt:lpstr>基础知识</vt:lpstr>
      <vt:lpstr>Simple Tree Hash</vt:lpstr>
      <vt:lpstr>Merkle Simple Proof</vt:lpstr>
      <vt:lpstr>Merkle Simple Proof</vt:lpstr>
      <vt:lpstr>Part Set</vt:lpstr>
      <vt:lpstr>Part Set</vt:lpstr>
      <vt:lpstr>Part</vt:lpstr>
      <vt:lpstr>区块结构</vt:lpstr>
      <vt:lpstr>区块结构概览</vt:lpstr>
      <vt:lpstr>Header</vt:lpstr>
      <vt:lpstr>Header</vt:lpstr>
      <vt:lpstr>Header</vt:lpstr>
      <vt:lpstr>Header</vt:lpstr>
      <vt:lpstr>Block Hash</vt:lpstr>
      <vt:lpstr>Block Hash</vt:lpstr>
      <vt:lpstr>补充：SimpleHashFromMap</vt:lpstr>
      <vt:lpstr>Header</vt:lpstr>
      <vt:lpstr>PartSetHeader</vt:lpstr>
      <vt:lpstr>Header</vt:lpstr>
      <vt:lpstr>Header</vt:lpstr>
      <vt:lpstr>Header</vt:lpstr>
      <vt:lpstr>Header</vt:lpstr>
      <vt:lpstr>Header</vt:lpstr>
      <vt:lpstr>Header</vt:lpstr>
      <vt:lpstr>Header</vt:lpstr>
      <vt:lpstr>Header</vt:lpstr>
      <vt:lpstr>Data</vt:lpstr>
      <vt:lpstr>Data</vt:lpstr>
      <vt:lpstr>补充：Vote</vt:lpstr>
      <vt:lpstr>补充：Vote</vt:lpstr>
      <vt:lpstr>补充：Vote的Signature签名的计算</vt:lpstr>
      <vt:lpstr>补充：Vote的Signature签名的计算</vt:lpstr>
      <vt:lpstr>补充：Vote的Signature签名的计算</vt:lpstr>
      <vt:lpstr>补充：Vote</vt:lpstr>
      <vt:lpstr>Evidence</vt:lpstr>
      <vt:lpstr>Evidence</vt:lpstr>
      <vt:lpstr>Evidence</vt:lpstr>
      <vt:lpstr>LastCommit</vt:lpstr>
      <vt:lpstr>LastCommit</vt:lpstr>
      <vt:lpstr>验证Commit</vt:lpstr>
      <vt:lpstr>填充Block</vt:lpstr>
      <vt:lpstr>填充Block</vt:lpstr>
      <vt:lpstr>填充Block</vt:lpstr>
      <vt:lpstr>验证Block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区块结构</dc:title>
  <dc:creator>Windows User</dc:creator>
  <cp:lastModifiedBy>Windows User</cp:lastModifiedBy>
  <cp:revision>269</cp:revision>
  <dcterms:created xsi:type="dcterms:W3CDTF">2018-05-28T09:32:40Z</dcterms:created>
  <dcterms:modified xsi:type="dcterms:W3CDTF">2018-05-30T06:24:08Z</dcterms:modified>
</cp:coreProperties>
</file>