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y="5143500" cx="9144000"/>
  <p:notesSz cx="6858000" cy="9144000"/>
  <p:embeddedFontLst>
    <p:embeddedFont>
      <p:font typeface="Montserrat"/>
      <p:regular r:id="rId30"/>
      <p:bold r:id="rId31"/>
      <p:italic r:id="rId32"/>
      <p:boldItalic r:id="rId33"/>
    </p:embeddedFont>
    <p:embeddedFont>
      <p:font typeface="La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Montserrat-bold.fntdata"/><Relationship Id="rId30" Type="http://schemas.openxmlformats.org/officeDocument/2006/relationships/font" Target="fonts/Montserrat-regular.fntdata"/><Relationship Id="rId33" Type="http://schemas.openxmlformats.org/officeDocument/2006/relationships/font" Target="fonts/Montserrat-boldItalic.fntdata"/><Relationship Id="rId32" Type="http://schemas.openxmlformats.org/officeDocument/2006/relationships/font" Target="fonts/Montserrat-italic.fntdata"/><Relationship Id="rId35" Type="http://schemas.openxmlformats.org/officeDocument/2006/relationships/font" Target="fonts/Lato-bold.fntdata"/><Relationship Id="rId34" Type="http://schemas.openxmlformats.org/officeDocument/2006/relationships/font" Target="fonts/Lato-regular.fntdata"/><Relationship Id="rId37" Type="http://schemas.openxmlformats.org/officeDocument/2006/relationships/font" Target="fonts/Lato-boldItalic.fntdata"/><Relationship Id="rId36" Type="http://schemas.openxmlformats.org/officeDocument/2006/relationships/font" Target="fonts/Lato-italic.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zh.wikipedia.org/wiki/%E4%BA%92%E8%81%94%E7%BD%91" TargetMode="External"/><Relationship Id="rId3" Type="http://schemas.openxmlformats.org/officeDocument/2006/relationships/hyperlink" Target="https://en.wiktionary.org/wiki/%E8%87%AA%E6%B2%BB" TargetMode="External"/><Relationship Id="rId4" Type="http://schemas.openxmlformats.org/officeDocument/2006/relationships/hyperlink" Target="https://zh.wikipedia.org/wiki/%E8%8B%B1%E6%96%87" TargetMode="External"/><Relationship Id="rId11" Type="http://schemas.openxmlformats.org/officeDocument/2006/relationships/hyperlink" Target="https://zh.wikipedia.org/wiki/%E8%B7%AF%E7%94%B1" TargetMode="External"/><Relationship Id="rId10" Type="http://schemas.openxmlformats.org/officeDocument/2006/relationships/hyperlink" Target="http://tools.ietf.org/html/rfc1930" TargetMode="External"/><Relationship Id="rId12" Type="http://schemas.openxmlformats.org/officeDocument/2006/relationships/hyperlink" Target="https://zh.wikipedia.org/wiki/IANA" TargetMode="External"/><Relationship Id="rId9" Type="http://schemas.openxmlformats.org/officeDocument/2006/relationships/hyperlink" Target="https://zh.wikipedia.org/wiki/%E8%BE%B9%E7%95%8C%E7%BD%91%E5%85%B3%E5%8D%8F%E8%AE%AE" TargetMode="External"/><Relationship Id="rId5" Type="http://schemas.openxmlformats.org/officeDocument/2006/relationships/hyperlink" Target="https://zh.wikipedia.org/wiki/IP" TargetMode="External"/><Relationship Id="rId6" Type="http://schemas.openxmlformats.org/officeDocument/2006/relationships/hyperlink" Target="http://tools.ietf.org/html/rfc1930" TargetMode="External"/><Relationship Id="rId7" Type="http://schemas.openxmlformats.org/officeDocument/2006/relationships/hyperlink" Target="https://zh.wikipedia.org/wiki/ISP" TargetMode="External"/><Relationship Id="rId8" Type="http://schemas.openxmlformats.org/officeDocument/2006/relationships/hyperlink" Target="http://tools.ietf.org/html/rfc1771"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CN"/>
              <a:t>validator node与sentry node之间的路由表信息不能公开，类似VPN的链接方式 </a:t>
            </a:r>
            <a:r>
              <a:rPr lang="zh-CN" sz="1050">
                <a:solidFill>
                  <a:srgbClr val="24292E"/>
                </a:solidFill>
                <a:highlight>
                  <a:srgbClr val="FFFFFF"/>
                </a:highlight>
              </a:rPr>
              <a:t>non-public routes</a:t>
            </a:r>
            <a:endParaRPr sz="1050">
              <a:solidFill>
                <a:srgbClr val="24292E"/>
              </a:solidFill>
              <a:highlight>
                <a:srgbClr val="FFFFFF"/>
              </a:highlight>
            </a:endParaRPr>
          </a:p>
          <a:p>
            <a:pPr indent="0" lvl="0" marL="0">
              <a:spcBef>
                <a:spcPts val="0"/>
              </a:spcBef>
              <a:spcAft>
                <a:spcPts val="0"/>
              </a:spcAft>
              <a:buNone/>
            </a:pPr>
            <a:r>
              <a:rPr lang="zh-CN" sz="1050">
                <a:solidFill>
                  <a:srgbClr val="24292E"/>
                </a:solidFill>
                <a:highlight>
                  <a:srgbClr val="FFFFFF"/>
                </a:highlight>
              </a:rPr>
              <a:t>validator从两个IP地址与外界联络，一个是ipv4地址，另一个是内网地址</a:t>
            </a:r>
            <a:endParaRPr sz="1050">
              <a:solidFill>
                <a:srgbClr val="24292E"/>
              </a:solidFill>
              <a:highlight>
                <a:srgbClr val="FFFFFF"/>
              </a:highlight>
            </a:endParaRPr>
          </a:p>
          <a:p>
            <a:pPr indent="0" lvl="0" marL="0">
              <a:spcBef>
                <a:spcPts val="0"/>
              </a:spcBef>
              <a:spcAft>
                <a:spcPts val="0"/>
              </a:spcAft>
              <a:buNone/>
            </a:pPr>
            <a:r>
              <a:t/>
            </a:r>
            <a:endParaRPr sz="1050">
              <a:solidFill>
                <a:srgbClr val="24292E"/>
              </a:solidFill>
              <a:highlight>
                <a:srgbClr val="FFFFFF"/>
              </a:highligh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6" name="Shape 2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127000" rtl="0">
              <a:lnSpc>
                <a:spcPct val="115000"/>
              </a:lnSpc>
              <a:spcBef>
                <a:spcPts val="700"/>
              </a:spcBef>
              <a:spcAft>
                <a:spcPts val="0"/>
              </a:spcAft>
              <a:buNone/>
            </a:pPr>
            <a:r>
              <a:rPr lang="zh-CN" sz="1150">
                <a:solidFill>
                  <a:srgbClr val="222222"/>
                </a:solidFill>
              </a:rPr>
              <a:t>在</a:t>
            </a:r>
            <a:r>
              <a:rPr lang="zh-CN" sz="1150" u="sng">
                <a:solidFill>
                  <a:srgbClr val="0B0080"/>
                </a:solidFill>
                <a:hlinkClick r:id="rId2"/>
              </a:rPr>
              <a:t>互联网</a:t>
            </a:r>
            <a:r>
              <a:rPr lang="zh-CN" sz="1150">
                <a:solidFill>
                  <a:srgbClr val="222222"/>
                </a:solidFill>
              </a:rPr>
              <a:t>中，一个</a:t>
            </a:r>
            <a:r>
              <a:rPr b="1" lang="zh-CN" sz="1150" u="sng">
                <a:solidFill>
                  <a:srgbClr val="663366"/>
                </a:solidFill>
                <a:hlinkClick r:id="rId3"/>
              </a:rPr>
              <a:t>自治</a:t>
            </a:r>
            <a:r>
              <a:rPr b="1" lang="zh-CN" sz="1150">
                <a:solidFill>
                  <a:srgbClr val="222222"/>
                </a:solidFill>
              </a:rPr>
              <a:t>系统</a:t>
            </a:r>
            <a:r>
              <a:rPr lang="zh-CN" sz="1150">
                <a:solidFill>
                  <a:srgbClr val="222222"/>
                </a:solidFill>
              </a:rPr>
              <a:t>（</a:t>
            </a:r>
            <a:r>
              <a:rPr lang="zh-CN" sz="1150" u="sng">
                <a:solidFill>
                  <a:srgbClr val="0B0080"/>
                </a:solidFill>
                <a:hlinkClick r:id="rId4"/>
              </a:rPr>
              <a:t>英文</a:t>
            </a:r>
            <a:r>
              <a:rPr lang="zh-CN" sz="1150">
                <a:solidFill>
                  <a:srgbClr val="222222"/>
                </a:solidFill>
              </a:rPr>
              <a:t>：Autonomous system, AS）是指在一个（有时是多个）实体管辖下的所有</a:t>
            </a:r>
            <a:r>
              <a:rPr lang="zh-CN" sz="1150" u="sng">
                <a:solidFill>
                  <a:srgbClr val="0B0080"/>
                </a:solidFill>
                <a:hlinkClick r:id="rId5"/>
              </a:rPr>
              <a:t>IP</a:t>
            </a:r>
            <a:r>
              <a:rPr lang="zh-CN" sz="1150">
                <a:solidFill>
                  <a:srgbClr val="222222"/>
                </a:solidFill>
              </a:rPr>
              <a:t>网络和路由器的全体，它们对互联网执行共同的路由策略。参看</a:t>
            </a:r>
            <a:r>
              <a:rPr lang="zh-CN" sz="1150" u="sng">
                <a:solidFill>
                  <a:srgbClr val="663366"/>
                </a:solidFill>
                <a:hlinkClick r:id="rId6"/>
              </a:rPr>
              <a:t>RFC 1930</a:t>
            </a:r>
            <a:r>
              <a:rPr lang="zh-CN" sz="1150">
                <a:solidFill>
                  <a:srgbClr val="222222"/>
                </a:solidFill>
              </a:rPr>
              <a:t>中更新的定义。</a:t>
            </a:r>
            <a:endParaRPr sz="1150">
              <a:solidFill>
                <a:srgbClr val="222222"/>
              </a:solidFill>
            </a:endParaRPr>
          </a:p>
          <a:p>
            <a:pPr indent="0" lvl="0" marL="0" marR="127000" rtl="0">
              <a:lnSpc>
                <a:spcPct val="115000"/>
              </a:lnSpc>
              <a:spcBef>
                <a:spcPts val="700"/>
              </a:spcBef>
              <a:spcAft>
                <a:spcPts val="0"/>
              </a:spcAft>
              <a:buNone/>
            </a:pPr>
            <a:r>
              <a:rPr lang="zh-CN" sz="1150">
                <a:solidFill>
                  <a:srgbClr val="222222"/>
                </a:solidFill>
              </a:rPr>
              <a:t>最初时，该定义要求一个自治系统由一个单一实体管辖，通常是一个</a:t>
            </a:r>
            <a:r>
              <a:rPr lang="zh-CN" sz="1150" u="sng">
                <a:solidFill>
                  <a:srgbClr val="0B0080"/>
                </a:solidFill>
                <a:hlinkClick r:id="rId7"/>
              </a:rPr>
              <a:t>互联网服务提供商</a:t>
            </a:r>
            <a:r>
              <a:rPr lang="zh-CN" sz="1150">
                <a:solidFill>
                  <a:srgbClr val="222222"/>
                </a:solidFill>
              </a:rPr>
              <a:t>或一个拥有到多个网络的独立连接的大型组织，其遵循一个单一且明确的路由策略。参看</a:t>
            </a:r>
            <a:r>
              <a:rPr lang="zh-CN" sz="1150" u="sng">
                <a:solidFill>
                  <a:srgbClr val="663366"/>
                </a:solidFill>
                <a:hlinkClick r:id="rId8"/>
              </a:rPr>
              <a:t>RFC 1771</a:t>
            </a:r>
            <a:r>
              <a:rPr lang="zh-CN" sz="1150">
                <a:solidFill>
                  <a:srgbClr val="222222"/>
                </a:solidFill>
              </a:rPr>
              <a:t>，</a:t>
            </a:r>
            <a:r>
              <a:rPr lang="zh-CN" sz="1150" u="sng">
                <a:solidFill>
                  <a:srgbClr val="0B0080"/>
                </a:solidFill>
                <a:hlinkClick r:id="rId9"/>
              </a:rPr>
              <a:t>边界网关协议</a:t>
            </a:r>
            <a:r>
              <a:rPr lang="zh-CN" sz="1150">
                <a:solidFill>
                  <a:srgbClr val="222222"/>
                </a:solidFill>
              </a:rPr>
              <a:t>（BGP）的初始定义（现已废止）。由于多个组织可使用各自私有的自治系统编号来与同一个将它们连接到互联网的ISP之间运行BGP协议，因此得到较多应用的是</a:t>
            </a:r>
            <a:r>
              <a:rPr lang="zh-CN" sz="1150" u="sng">
                <a:solidFill>
                  <a:srgbClr val="663366"/>
                </a:solidFill>
                <a:hlinkClick r:id="rId10"/>
              </a:rPr>
              <a:t>RFC 1930</a:t>
            </a:r>
            <a:r>
              <a:rPr lang="zh-CN" sz="1150">
                <a:solidFill>
                  <a:srgbClr val="222222"/>
                </a:solidFill>
              </a:rPr>
              <a:t>中较新的定义。尽管ISP支持了这多个自治系统，但对互联网来说只能看到该ISP的路由策略。所以ISP必须具有一个公开且正式登记的自治系统编号（ASN）。</a:t>
            </a:r>
            <a:endParaRPr sz="1150">
              <a:solidFill>
                <a:srgbClr val="222222"/>
              </a:solidFill>
            </a:endParaRPr>
          </a:p>
          <a:p>
            <a:pPr indent="0" lvl="0" marL="0" rtl="0">
              <a:lnSpc>
                <a:spcPct val="115000"/>
              </a:lnSpc>
              <a:spcBef>
                <a:spcPts val="700"/>
              </a:spcBef>
              <a:spcAft>
                <a:spcPts val="0"/>
              </a:spcAft>
              <a:buNone/>
            </a:pPr>
            <a:r>
              <a:rPr lang="zh-CN" sz="1150">
                <a:solidFill>
                  <a:srgbClr val="222222"/>
                </a:solidFill>
              </a:rPr>
              <a:t>用于BGP</a:t>
            </a:r>
            <a:r>
              <a:rPr lang="zh-CN" sz="1150" u="sng">
                <a:solidFill>
                  <a:srgbClr val="0B0080"/>
                </a:solidFill>
                <a:hlinkClick r:id="rId11"/>
              </a:rPr>
              <a:t>路由</a:t>
            </a:r>
            <a:r>
              <a:rPr lang="zh-CN" sz="1150">
                <a:solidFill>
                  <a:srgbClr val="222222"/>
                </a:solidFill>
              </a:rPr>
              <a:t>中的每个自治系统都被分配一个唯一的</a:t>
            </a:r>
            <a:r>
              <a:rPr b="1" lang="zh-CN" sz="1150">
                <a:solidFill>
                  <a:srgbClr val="222222"/>
                </a:solidFill>
              </a:rPr>
              <a:t>自治系统编号（ASN）</a:t>
            </a:r>
            <a:r>
              <a:rPr lang="zh-CN" sz="1150">
                <a:solidFill>
                  <a:srgbClr val="222222"/>
                </a:solidFill>
              </a:rPr>
              <a:t>。对BGP来说，因为ASN是区别整个相互连接的网络中的各个网络的唯一标识，所以这个自治系统编号非常重要。</a:t>
            </a:r>
            <a:r>
              <a:rPr lang="zh-CN" sz="1150" u="sng">
                <a:solidFill>
                  <a:srgbClr val="0B0080"/>
                </a:solidFill>
                <a:hlinkClick r:id="rId12"/>
              </a:rPr>
              <a:t>互联网地址分派机构</a:t>
            </a:r>
            <a:r>
              <a:rPr lang="zh-CN" sz="1150">
                <a:solidFill>
                  <a:srgbClr val="222222"/>
                </a:solidFill>
              </a:rPr>
              <a:t>将64512到65535的ASN编号保留给（私有）专用网络使用。</a:t>
            </a:r>
            <a:endParaRPr sz="1150">
              <a:solidFill>
                <a:srgbClr val="222222"/>
              </a:solidFill>
            </a:endParaRPr>
          </a:p>
          <a:p>
            <a:pPr indent="0" lvl="0" marL="0">
              <a:spcBef>
                <a:spcPts val="700"/>
              </a:spcBef>
              <a:spcAft>
                <a:spcPts val="0"/>
              </a:spcAft>
              <a:buNone/>
            </a:pPr>
            <a:r>
              <a:t/>
            </a:r>
            <a:endParaRPr sz="1050">
              <a:solidFill>
                <a:srgbClr val="24292E"/>
              </a:solidFill>
              <a:highlight>
                <a:schemeClr val="lt1"/>
              </a:highlight>
            </a:endParaRPr>
          </a:p>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Shape 2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3" name="Shape 2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9" name="Shape 2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5" name="Shape 2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Shape 2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1" name="Shape 2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Shape 2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7" name="Shape 23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CN" sz="1200">
                <a:latin typeface="Courier New"/>
                <a:ea typeface="Courier New"/>
                <a:cs typeface="Courier New"/>
                <a:sym typeface="Courier New"/>
              </a:rPr>
              <a:t>MempoolReactor</a:t>
            </a:r>
            <a:r>
              <a:rPr lang="zh-CN" sz="1600">
                <a:highlight>
                  <a:srgbClr val="FFFFFF"/>
                </a:highlight>
                <a:latin typeface="Georgia"/>
                <a:ea typeface="Georgia"/>
                <a:cs typeface="Georgia"/>
                <a:sym typeface="Georgia"/>
              </a:rPr>
              <a:t> creates a broadcast routine for each peer. It can block on an empty </a:t>
            </a:r>
            <a:r>
              <a:rPr lang="zh-CN" sz="1200">
                <a:latin typeface="Courier New"/>
                <a:ea typeface="Courier New"/>
                <a:cs typeface="Courier New"/>
                <a:sym typeface="Courier New"/>
              </a:rPr>
              <a:t>CList</a:t>
            </a:r>
            <a:r>
              <a:rPr lang="zh-CN" sz="1600">
                <a:highlight>
                  <a:srgbClr val="FFFFFF"/>
                </a:highlight>
                <a:latin typeface="Georgia"/>
                <a:ea typeface="Georgia"/>
                <a:cs typeface="Georgia"/>
                <a:sym typeface="Georgia"/>
              </a:rPr>
              <a:t> forever unless thsdas</a:t>
            </a:r>
            <a:r>
              <a:rPr lang="zh-CN" sz="1200">
                <a:latin typeface="Courier New"/>
                <a:ea typeface="Courier New"/>
                <a:cs typeface="Courier New"/>
                <a:sym typeface="Courier New"/>
              </a:rPr>
              <a:t>MempoolReactor</a:t>
            </a:r>
            <a:r>
              <a:rPr lang="zh-CN" sz="1600">
                <a:highlight>
                  <a:srgbClr val="FFFFFF"/>
                </a:highlight>
                <a:latin typeface="Georgia"/>
                <a:ea typeface="Georgia"/>
                <a:cs typeface="Georgia"/>
                <a:sym typeface="Georgia"/>
              </a:rPr>
              <a:t> creates a broadcast routine for each peer. It can block on an empty </a:t>
            </a:r>
            <a:r>
              <a:rPr lang="zh-CN" sz="1200">
                <a:latin typeface="Courier New"/>
                <a:ea typeface="Courier New"/>
                <a:cs typeface="Courier New"/>
                <a:sym typeface="Courier New"/>
              </a:rPr>
              <a:t>CList</a:t>
            </a:r>
            <a:r>
              <a:rPr lang="zh-CN" sz="1600">
                <a:highlight>
                  <a:srgbClr val="FFFFFF"/>
                </a:highlight>
                <a:latin typeface="Georgia"/>
                <a:ea typeface="Georgia"/>
                <a:cs typeface="Georgia"/>
                <a:sym typeface="Georgia"/>
              </a:rPr>
              <a:t> forever unless there are transactions coming in. And since there are no transactions during sync, this goroutine will just sit there, holding onto the peer too. If we’re constantly reconnecting to some peer, old instances are not garbage collected, leading to the memory leak.ere are transactions coming in. And since there are no transactions during sync, this goroutine will just sit there, holding onto the peer too. If we’re constantly reconnecting to some peer, old instances are not garbage collected, leading to the memory leak.</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Shape 2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3" name="Shape 2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Shape 2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0" name="Shape 2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Shape 2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6" name="Shape 2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Shape 2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2" name="Shape 2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Shape 2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8" name="Shape 2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Shape 2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4" name="Shape 2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Shape 2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1" name="Shape 2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CN"/>
              <a:t>how to keep engaged</a:t>
            </a:r>
            <a:endParaRPr/>
          </a:p>
          <a:p>
            <a:pPr indent="0" lvl="0" marL="0">
              <a:spcBef>
                <a:spcPts val="0"/>
              </a:spcBef>
              <a:spcAft>
                <a:spcPts val="0"/>
              </a:spcAft>
              <a:buNone/>
            </a:pPr>
            <a:r>
              <a:rPr lang="zh-CN"/>
              <a:t>gaia测试网络历史</a:t>
            </a:r>
            <a:endParaRPr/>
          </a:p>
          <a:p>
            <a:pPr indent="0" lvl="0" marL="0">
              <a:spcBef>
                <a:spcPts val="0"/>
              </a:spcBef>
              <a:spcAft>
                <a:spcPts val="0"/>
              </a:spcAft>
              <a:buNone/>
            </a:pPr>
            <a:r>
              <a:rPr lang="zh-CN"/>
              <a:t>我们可以吸取哪些教训</a:t>
            </a:r>
            <a:endParaRPr/>
          </a:p>
          <a:p>
            <a:pPr indent="0" lvl="0" marL="0">
              <a:spcBef>
                <a:spcPts val="0"/>
              </a:spcBef>
              <a:spcAft>
                <a:spcPts val="0"/>
              </a:spcAft>
              <a:buNone/>
            </a:pPr>
            <a:r>
              <a:rPr lang="zh-CN"/>
              <a:t>如何run这个program</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Shape 2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7" name="Shape 2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CN"/>
              <a:t>ssh zhiqiang@116.62.62.39</a:t>
            </a:r>
            <a:endParaRPr/>
          </a:p>
          <a:p>
            <a:pPr indent="0" lvl="0" marL="0">
              <a:spcBef>
                <a:spcPts val="0"/>
              </a:spcBef>
              <a:spcAft>
                <a:spcPts val="0"/>
              </a:spcAft>
              <a:buNone/>
            </a:pPr>
            <a:r>
              <a:rPr lang="zh-CN"/>
              <a:t>!QAZ2wsx</a:t>
            </a:r>
            <a:endParaRPr/>
          </a:p>
          <a:p>
            <a:pPr indent="0" lvl="0" marL="0">
              <a:spcBef>
                <a:spcPts val="0"/>
              </a:spcBef>
              <a:spcAft>
                <a:spcPts val="0"/>
              </a:spcAft>
              <a:buNone/>
            </a:pPr>
            <a:r>
              <a:t/>
            </a:r>
            <a:endParaRPr/>
          </a:p>
          <a:p>
            <a:pPr indent="0" lvl="0" marL="0">
              <a:spcBef>
                <a:spcPts val="0"/>
              </a:spcBef>
              <a:spcAft>
                <a:spcPts val="0"/>
              </a:spcAft>
              <a:buNone/>
            </a:pPr>
            <a:r>
              <a:rPr lang="zh-CN"/>
              <a:t>--website "bianjie.ai" --identity "bianjie" 不能添加</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CN"/>
              <a:t>分发代币按照出块来计算，只要多了一个就在全局的pool中进行增加。</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CN" sz="1600">
                <a:highlight>
                  <a:srgbClr val="FFFFFF"/>
                </a:highlight>
                <a:latin typeface="Georgia"/>
                <a:ea typeface="Georgia"/>
                <a:cs typeface="Georgia"/>
                <a:sym typeface="Georgia"/>
              </a:rPr>
              <a:t>在以太坊中必定存在大量流通的以太币，也就是说存在某些时刻只要拥有远少于三分之一的以太币就可以完成对网络的攻击。假设有某一用户拥有总量5%的以太币，他只要等到抵押的以太币少于总量的15%然后发起攻击，就可以对以太坊的生态造成致命打击。</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nSpc>
                <a:spcPct val="115000"/>
              </a:lnSpc>
              <a:spcBef>
                <a:spcPts val="0"/>
              </a:spcBef>
              <a:spcAft>
                <a:spcPts val="0"/>
              </a:spcAft>
              <a:buClr>
                <a:srgbClr val="000000"/>
              </a:buClr>
              <a:buSzPts val="1800"/>
              <a:buFont typeface="Microsoft Yahei"/>
              <a:buChar char="●"/>
            </a:pPr>
            <a:r>
              <a:rPr lang="zh-CN" sz="1800">
                <a:latin typeface="Microsoft Yahei"/>
                <a:ea typeface="Microsoft Yahei"/>
                <a:cs typeface="Microsoft Yahei"/>
                <a:sym typeface="Microsoft Yahei"/>
              </a:rPr>
              <a:t>Hard-spoon：以太坊用户可以按比例兑换</a:t>
            </a:r>
            <a:endParaRPr sz="1800">
              <a:latin typeface="Microsoft Yahei"/>
              <a:ea typeface="Microsoft Yahei"/>
              <a:cs typeface="Microsoft Yahei"/>
              <a:sym typeface="Microsoft Yahei"/>
            </a:endParaRPr>
          </a:p>
          <a:p>
            <a:pPr indent="0" lvl="0" marL="0">
              <a:spcBef>
                <a:spcPts val="16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CN"/>
              <a:t>修改数量</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 name="Shape 11"/>
          <p:cNvGrpSpPr/>
          <p:nvPr/>
        </p:nvGrpSpPr>
        <p:grpSpPr>
          <a:xfrm>
            <a:off x="0" y="490"/>
            <a:ext cx="5153705" cy="5134399"/>
            <a:chOff x="0" y="75"/>
            <a:chExt cx="5153705" cy="5152950"/>
          </a:xfrm>
        </p:grpSpPr>
        <p:sp>
          <p:nvSpPr>
            <p:cNvPr id="12" name="Shape 1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 name="Shape 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 name="Shape 15"/>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6" name="Shape 16"/>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Shape 17"/>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Shape 106"/>
          <p:cNvGrpSpPr/>
          <p:nvPr/>
        </p:nvGrpSpPr>
        <p:grpSpPr>
          <a:xfrm>
            <a:off x="4406400" y="0"/>
            <a:ext cx="4737600" cy="5143065"/>
            <a:chOff x="4406400" y="0"/>
            <a:chExt cx="4737600" cy="5143065"/>
          </a:xfrm>
        </p:grpSpPr>
        <p:sp>
          <p:nvSpPr>
            <p:cNvPr id="107" name="Shape 107"/>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Shape 108"/>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 name="Shape 109"/>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 name="Shape 110"/>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 name="Shape 1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 name="Shape 112"/>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 name="Shape 11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 name="Shape 11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 name="Shape 115"/>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Shape 116"/>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 name="Shape 118"/>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 name="Shape 119"/>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Shape 120"/>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Shape 12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 name="Shape 122"/>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 name="Shape 12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Shape 124"/>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25" name="Shape 125"/>
          <p:cNvSpPr txBox="1"/>
          <p:nvPr>
            <p:ph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p:txBody>
      </p:sp>
      <p:sp>
        <p:nvSpPr>
          <p:cNvPr id="126" name="Shape 126"/>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Shape 1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Shape 1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Shape 20"/>
          <p:cNvGrpSpPr/>
          <p:nvPr/>
        </p:nvGrpSpPr>
        <p:grpSpPr>
          <a:xfrm>
            <a:off x="4406400" y="0"/>
            <a:ext cx="4737600" cy="5143065"/>
            <a:chOff x="4406400" y="0"/>
            <a:chExt cx="4737600" cy="5143065"/>
          </a:xfrm>
        </p:grpSpPr>
        <p:sp>
          <p:nvSpPr>
            <p:cNvPr id="21" name="Shape 2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 name="Shape 2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Shape 24"/>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 name="Shape 29"/>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 name="Shape 30"/>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Shape 3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Shape 32"/>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 name="Shape 36"/>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9" name="Shape 39"/>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Shape 42"/>
          <p:cNvGrpSpPr/>
          <p:nvPr/>
        </p:nvGrpSpPr>
        <p:grpSpPr>
          <a:xfrm>
            <a:off x="0" y="381001"/>
            <a:ext cx="1037850" cy="1016287"/>
            <a:chOff x="0" y="381001"/>
            <a:chExt cx="1037850" cy="1016287"/>
          </a:xfrm>
        </p:grpSpPr>
        <p:sp>
          <p:nvSpPr>
            <p:cNvPr id="43" name="Shape 4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5" name="Shape 4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Shape 46"/>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Shape 49"/>
          <p:cNvGrpSpPr/>
          <p:nvPr/>
        </p:nvGrpSpPr>
        <p:grpSpPr>
          <a:xfrm>
            <a:off x="0" y="381001"/>
            <a:ext cx="1037850" cy="1016287"/>
            <a:chOff x="0" y="381001"/>
            <a:chExt cx="1037850" cy="1016287"/>
          </a:xfrm>
        </p:grpSpPr>
        <p:sp>
          <p:nvSpPr>
            <p:cNvPr id="50" name="Shape 5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2" name="Shape 52"/>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Shape 53"/>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Shape 54"/>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Shape 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Shape 57"/>
          <p:cNvGrpSpPr/>
          <p:nvPr/>
        </p:nvGrpSpPr>
        <p:grpSpPr>
          <a:xfrm>
            <a:off x="0" y="381001"/>
            <a:ext cx="1037850" cy="1016287"/>
            <a:chOff x="0" y="381001"/>
            <a:chExt cx="1037850" cy="1016287"/>
          </a:xfrm>
        </p:grpSpPr>
        <p:sp>
          <p:nvSpPr>
            <p:cNvPr id="58" name="Shape 5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 name="Shape 5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0" name="Shape 60"/>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Shape 6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Shape 63"/>
          <p:cNvGrpSpPr/>
          <p:nvPr/>
        </p:nvGrpSpPr>
        <p:grpSpPr>
          <a:xfrm>
            <a:off x="0" y="381001"/>
            <a:ext cx="1037850" cy="1016287"/>
            <a:chOff x="0" y="381001"/>
            <a:chExt cx="1037850" cy="1016287"/>
          </a:xfrm>
        </p:grpSpPr>
        <p:sp>
          <p:nvSpPr>
            <p:cNvPr id="64" name="Shape 6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6" name="Shape 66"/>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Shape 6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Shape 6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Shape 72"/>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Shape 76"/>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 name="Shape 77"/>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Shape 7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Shape 80"/>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Shape 81"/>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Shape 83"/>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 name="Shape 84"/>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 name="Shape 85"/>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 name="Shape 86"/>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Shape 8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9" name="Shape 89"/>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Shape 9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Shape 92"/>
          <p:cNvGrpSpPr/>
          <p:nvPr/>
        </p:nvGrpSpPr>
        <p:grpSpPr>
          <a:xfrm>
            <a:off x="0" y="381001"/>
            <a:ext cx="1037850" cy="1016287"/>
            <a:chOff x="0" y="381001"/>
            <a:chExt cx="1037850" cy="1016287"/>
          </a:xfrm>
        </p:grpSpPr>
        <p:sp>
          <p:nvSpPr>
            <p:cNvPr id="93" name="Shape 9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Shape 9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5" name="Shape 95"/>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Shape 96"/>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Shape 97"/>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Shape 9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Shape 100"/>
          <p:cNvGrpSpPr/>
          <p:nvPr/>
        </p:nvGrpSpPr>
        <p:grpSpPr>
          <a:xfrm>
            <a:off x="0" y="4128572"/>
            <a:ext cx="698925" cy="684657"/>
            <a:chOff x="0" y="3785672"/>
            <a:chExt cx="698925" cy="684657"/>
          </a:xfrm>
        </p:grpSpPr>
        <p:sp>
          <p:nvSpPr>
            <p:cNvPr id="101" name="Shape 101"/>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Shape 102"/>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3" name="Shape 103"/>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Shape 10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github.com/brandoncurtis/testnets/blob/unofficial-102/unofficial-102/gaia/config.toml" TargetMode="Externa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github.com/cosmos/gaia/issues/56"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blog.cosmos.network/testnet-disruption-update-7bcfad9590f6"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blog.cosmos.network/debugging-the-memory-leak-in-tendermint-210186711420" TargetMode="External"/><Relationship Id="rId4" Type="http://schemas.openxmlformats.org/officeDocument/2006/relationships/hyperlink" Target="https://github.com/cosmos/gaia/issues/108"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github.com/cosmos/gaia/issues/12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drive.google.com/file/d/1m24bM4O6GtujimYxkUnU1WLH2S9jGzL7/view" TargetMode="External"/><Relationship Id="rId4" Type="http://schemas.openxmlformats.org/officeDocument/2006/relationships/image" Target="../media/image10.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github.com/tendermint/tendermint/issues/1296"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40" Type="http://schemas.openxmlformats.org/officeDocument/2006/relationships/hyperlink" Target="https://www.in3s.com/" TargetMode="External"/><Relationship Id="rId42" Type="http://schemas.openxmlformats.org/officeDocument/2006/relationships/hyperlink" Target="http://nevermore.io/" TargetMode="External"/><Relationship Id="rId41" Type="http://schemas.openxmlformats.org/officeDocument/2006/relationships/hyperlink" Target="https://www.in3s.com/" TargetMode="External"/><Relationship Id="rId44" Type="http://schemas.openxmlformats.org/officeDocument/2006/relationships/hyperlink" Target="http://nevermore.io/" TargetMode="External"/><Relationship Id="rId43" Type="http://schemas.openxmlformats.org/officeDocument/2006/relationships/hyperlink" Target="http://nevermore.io/" TargetMode="External"/><Relationship Id="rId46" Type="http://schemas.openxmlformats.org/officeDocument/2006/relationships/hyperlink" Target="http://galaxyzone.io/" TargetMode="External"/><Relationship Id="rId45" Type="http://schemas.openxmlformats.org/officeDocument/2006/relationships/hyperlink" Target="http://galaxyzone.io/" TargetMode="External"/><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forum.cosmos.network/t/validator-candidates-websites/127" TargetMode="External"/><Relationship Id="rId4" Type="http://schemas.openxmlformats.org/officeDocument/2006/relationships/hyperlink" Target="http://www.f4rm.io/" TargetMode="External"/><Relationship Id="rId9" Type="http://schemas.openxmlformats.org/officeDocument/2006/relationships/hyperlink" Target="http://veritasvalidators.com/" TargetMode="External"/><Relationship Id="rId48" Type="http://schemas.openxmlformats.org/officeDocument/2006/relationships/hyperlink" Target="https://validstate.net/" TargetMode="External"/><Relationship Id="rId47" Type="http://schemas.openxmlformats.org/officeDocument/2006/relationships/hyperlink" Target="http://galaxyzone.io/" TargetMode="External"/><Relationship Id="rId49" Type="http://schemas.openxmlformats.org/officeDocument/2006/relationships/hyperlink" Target="https://validstate.net/" TargetMode="External"/><Relationship Id="rId5" Type="http://schemas.openxmlformats.org/officeDocument/2006/relationships/hyperlink" Target="http://www.f4rm.io/" TargetMode="External"/><Relationship Id="rId6" Type="http://schemas.openxmlformats.org/officeDocument/2006/relationships/hyperlink" Target="http://www.f4rm.io/" TargetMode="External"/><Relationship Id="rId7" Type="http://schemas.openxmlformats.org/officeDocument/2006/relationships/hyperlink" Target="http://veritasvalidators.com/" TargetMode="External"/><Relationship Id="rId8" Type="http://schemas.openxmlformats.org/officeDocument/2006/relationships/hyperlink" Target="http://veritasvalidators.com/" TargetMode="External"/><Relationship Id="rId31" Type="http://schemas.openxmlformats.org/officeDocument/2006/relationships/hyperlink" Target="https://www.bianjie.ai/index.html" TargetMode="External"/><Relationship Id="rId30" Type="http://schemas.openxmlformats.org/officeDocument/2006/relationships/hyperlink" Target="https://sonnguyen.ws/" TargetMode="External"/><Relationship Id="rId33" Type="http://schemas.openxmlformats.org/officeDocument/2006/relationships/hyperlink" Target="https://www.bianjie.ai/index.html" TargetMode="External"/><Relationship Id="rId32" Type="http://schemas.openxmlformats.org/officeDocument/2006/relationships/hyperlink" Target="https://www.bianjie.ai/index.html" TargetMode="External"/><Relationship Id="rId35" Type="http://schemas.openxmlformats.org/officeDocument/2006/relationships/hyperlink" Target="https://www.wancloud.io/" TargetMode="External"/><Relationship Id="rId34" Type="http://schemas.openxmlformats.org/officeDocument/2006/relationships/hyperlink" Target="https://www.wancloud.io/" TargetMode="External"/><Relationship Id="rId37" Type="http://schemas.openxmlformats.org/officeDocument/2006/relationships/hyperlink" Target="http://starhub.io/" TargetMode="External"/><Relationship Id="rId36" Type="http://schemas.openxmlformats.org/officeDocument/2006/relationships/hyperlink" Target="https://www.wancloud.io/" TargetMode="External"/><Relationship Id="rId39" Type="http://schemas.openxmlformats.org/officeDocument/2006/relationships/hyperlink" Target="https://www.in3s.com/" TargetMode="External"/><Relationship Id="rId38" Type="http://schemas.openxmlformats.org/officeDocument/2006/relationships/hyperlink" Target="http://starhub.io/" TargetMode="External"/><Relationship Id="rId62" Type="http://schemas.openxmlformats.org/officeDocument/2006/relationships/hyperlink" Target="http://delegate-now.com/" TargetMode="External"/><Relationship Id="rId61" Type="http://schemas.openxmlformats.org/officeDocument/2006/relationships/hyperlink" Target="http://delegate-now.com/" TargetMode="External"/><Relationship Id="rId20" Type="http://schemas.openxmlformats.org/officeDocument/2006/relationships/hyperlink" Target="https://ion.dokia.capital/" TargetMode="External"/><Relationship Id="rId64" Type="http://schemas.openxmlformats.org/officeDocument/2006/relationships/hyperlink" Target="http://chainpool.io/" TargetMode="External"/><Relationship Id="rId63" Type="http://schemas.openxmlformats.org/officeDocument/2006/relationships/hyperlink" Target="http://chainpool.io/" TargetMode="External"/><Relationship Id="rId22" Type="http://schemas.openxmlformats.org/officeDocument/2006/relationships/hyperlink" Target="http://block.finance/cosmos-validator.html" TargetMode="External"/><Relationship Id="rId21" Type="http://schemas.openxmlformats.org/officeDocument/2006/relationships/hyperlink" Target="https://ion.dokia.capital/" TargetMode="External"/><Relationship Id="rId24" Type="http://schemas.openxmlformats.org/officeDocument/2006/relationships/hyperlink" Target="http://block.finance/cosmos-validator.html" TargetMode="External"/><Relationship Id="rId23" Type="http://schemas.openxmlformats.org/officeDocument/2006/relationships/hyperlink" Target="http://block.finance/cosmos-validator.html" TargetMode="External"/><Relationship Id="rId60" Type="http://schemas.openxmlformats.org/officeDocument/2006/relationships/hyperlink" Target="http://delegate-now.com/" TargetMode="External"/><Relationship Id="rId26" Type="http://schemas.openxmlformats.org/officeDocument/2006/relationships/hyperlink" Target="http://validators.com/" TargetMode="External"/><Relationship Id="rId25" Type="http://schemas.openxmlformats.org/officeDocument/2006/relationships/hyperlink" Target="http://validators.com/" TargetMode="External"/><Relationship Id="rId28" Type="http://schemas.openxmlformats.org/officeDocument/2006/relationships/hyperlink" Target="https://sonnguyen.ws/" TargetMode="External"/><Relationship Id="rId27" Type="http://schemas.openxmlformats.org/officeDocument/2006/relationships/hyperlink" Target="http://validators.com/" TargetMode="External"/><Relationship Id="rId29" Type="http://schemas.openxmlformats.org/officeDocument/2006/relationships/hyperlink" Target="https://sonnguyen.ws/" TargetMode="External"/><Relationship Id="rId51" Type="http://schemas.openxmlformats.org/officeDocument/2006/relationships/hyperlink" Target="http://www.cosmos-validator.com/" TargetMode="External"/><Relationship Id="rId50" Type="http://schemas.openxmlformats.org/officeDocument/2006/relationships/hyperlink" Target="https://validstate.net/" TargetMode="External"/><Relationship Id="rId53" Type="http://schemas.openxmlformats.org/officeDocument/2006/relationships/hyperlink" Target="http://www.cosmos-validator.com/" TargetMode="External"/><Relationship Id="rId52" Type="http://schemas.openxmlformats.org/officeDocument/2006/relationships/hyperlink" Target="http://www.cosmos-validator.com/" TargetMode="External"/><Relationship Id="rId11" Type="http://schemas.openxmlformats.org/officeDocument/2006/relationships/hyperlink" Target="http://enledger.io/" TargetMode="External"/><Relationship Id="rId55" Type="http://schemas.openxmlformats.org/officeDocument/2006/relationships/hyperlink" Target="http://chorus.one/" TargetMode="External"/><Relationship Id="rId10" Type="http://schemas.openxmlformats.org/officeDocument/2006/relationships/hyperlink" Target="http://enledger.io/" TargetMode="External"/><Relationship Id="rId54" Type="http://schemas.openxmlformats.org/officeDocument/2006/relationships/hyperlink" Target="http://chorus.one/" TargetMode="External"/><Relationship Id="rId13" Type="http://schemas.openxmlformats.org/officeDocument/2006/relationships/hyperlink" Target="http://www.stakehub.io/" TargetMode="External"/><Relationship Id="rId57" Type="http://schemas.openxmlformats.org/officeDocument/2006/relationships/hyperlink" Target="https://www.iqlusion.io/" TargetMode="External"/><Relationship Id="rId12" Type="http://schemas.openxmlformats.org/officeDocument/2006/relationships/hyperlink" Target="http://enledger.io/" TargetMode="External"/><Relationship Id="rId56" Type="http://schemas.openxmlformats.org/officeDocument/2006/relationships/hyperlink" Target="http://chorus.one/" TargetMode="External"/><Relationship Id="rId15" Type="http://schemas.openxmlformats.org/officeDocument/2006/relationships/hyperlink" Target="http://www.stakehub.io/" TargetMode="External"/><Relationship Id="rId59" Type="http://schemas.openxmlformats.org/officeDocument/2006/relationships/hyperlink" Target="https://www.iqlusion.io/" TargetMode="External"/><Relationship Id="rId14" Type="http://schemas.openxmlformats.org/officeDocument/2006/relationships/hyperlink" Target="http://www.stakehub.io/" TargetMode="External"/><Relationship Id="rId58" Type="http://schemas.openxmlformats.org/officeDocument/2006/relationships/hyperlink" Target="https://www.iqlusion.io/" TargetMode="External"/><Relationship Id="rId17" Type="http://schemas.openxmlformats.org/officeDocument/2006/relationships/hyperlink" Target="http://stake.zone/" TargetMode="External"/><Relationship Id="rId16" Type="http://schemas.openxmlformats.org/officeDocument/2006/relationships/hyperlink" Target="http://stake.zone/" TargetMode="External"/><Relationship Id="rId19" Type="http://schemas.openxmlformats.org/officeDocument/2006/relationships/hyperlink" Target="https://ion.dokia.capital/" TargetMode="External"/><Relationship Id="rId18" Type="http://schemas.openxmlformats.org/officeDocument/2006/relationships/hyperlink" Target="http://stake.zone/"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cosmos.network/staking" TargetMode="External"/><Relationship Id="rId4" Type="http://schemas.openxmlformats.org/officeDocument/2006/relationships/hyperlink" Target="https://fundraiser.cosmos.network" TargetMode="External"/><Relationship Id="rId5" Type="http://schemas.openxmlformats.org/officeDocument/2006/relationships/hyperlink" Target="https://forum.cosmos.network/t/validator-candidates-websites/127" TargetMode="External"/><Relationship Id="rId6" Type="http://schemas.openxmlformats.org/officeDocument/2006/relationships/hyperlink" Target="https://zh.wikipedia.org/wiki/%E8%87%AA%E6%B2%BB%E7%B3%BB%E7%BB%9F"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hyperlink" Target="https://docs.google.com/spreadsheets/d/1wA9GhIxAH6zd7VdRvjgwXdNdNhswZJ0nAR0AINdwYM8/edit#gid=1668144480"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mp.weixin.qq.com/s/I49r0czpe9uZbYMrJh7k1A" TargetMode="Externa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ctrTitle"/>
          </p:nvPr>
        </p:nvSpPr>
        <p:spPr>
          <a:xfrm>
            <a:off x="3608325" y="2245825"/>
            <a:ext cx="5017500" cy="157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CN"/>
              <a:t>Cosmos 验证人介绍</a:t>
            </a:r>
            <a:endParaRPr/>
          </a:p>
        </p:txBody>
      </p:sp>
      <p:sp>
        <p:nvSpPr>
          <p:cNvPr id="135" name="Shape 135"/>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zh-CN"/>
              <a:t>黄苏豫</a:t>
            </a:r>
            <a:endParaRPr/>
          </a:p>
        </p:txBody>
      </p:sp>
      <p:pic>
        <p:nvPicPr>
          <p:cNvPr id="136" name="Shape 136"/>
          <p:cNvPicPr preferRelativeResize="0"/>
          <p:nvPr/>
        </p:nvPicPr>
        <p:blipFill>
          <a:blip r:embed="rId3">
            <a:alphaModFix/>
          </a:blip>
          <a:stretch>
            <a:fillRect/>
          </a:stretch>
        </p:blipFill>
        <p:spPr>
          <a:xfrm>
            <a:off x="1069025" y="2076825"/>
            <a:ext cx="2294750" cy="22947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Shape 19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CN"/>
              <a:t>验证人的风险-1</a:t>
            </a:r>
            <a:endParaRPr/>
          </a:p>
          <a:p>
            <a:pPr indent="0" lvl="0" marL="0">
              <a:spcBef>
                <a:spcPts val="0"/>
              </a:spcBef>
              <a:spcAft>
                <a:spcPts val="0"/>
              </a:spcAft>
              <a:buNone/>
            </a:pPr>
            <a:r>
              <a:t/>
            </a:r>
            <a:endParaRPr/>
          </a:p>
        </p:txBody>
      </p:sp>
      <p:sp>
        <p:nvSpPr>
          <p:cNvPr id="196" name="Shape 196"/>
          <p:cNvSpPr txBox="1"/>
          <p:nvPr>
            <p:ph idx="1" type="body"/>
          </p:nvPr>
        </p:nvSpPr>
        <p:spPr>
          <a:xfrm>
            <a:off x="1297500" y="1393425"/>
            <a:ext cx="7038900" cy="2911200"/>
          </a:xfrm>
          <a:prstGeom prst="rect">
            <a:avLst/>
          </a:prstGeom>
        </p:spPr>
        <p:txBody>
          <a:bodyPr anchorCtr="0" anchor="t" bIns="91425" lIns="91425" spcFirstLastPara="1" rIns="91425" wrap="square" tIns="91425">
            <a:noAutofit/>
          </a:bodyPr>
          <a:lstStyle/>
          <a:p>
            <a:pPr indent="-342900" lvl="0" marL="457200" rtl="0" algn="just">
              <a:lnSpc>
                <a:spcPct val="197727"/>
              </a:lnSpc>
              <a:spcBef>
                <a:spcPts val="0"/>
              </a:spcBef>
              <a:spcAft>
                <a:spcPts val="0"/>
              </a:spcAft>
              <a:buClr>
                <a:srgbClr val="FFFFFF"/>
              </a:buClr>
              <a:buSzPts val="1800"/>
              <a:buFont typeface="Microsoft Yahei"/>
              <a:buChar char="●"/>
            </a:pPr>
            <a:r>
              <a:rPr lang="zh-CN" sz="1800">
                <a:solidFill>
                  <a:srgbClr val="FFFFFF"/>
                </a:solidFill>
                <a:latin typeface="Microsoft Yahei"/>
                <a:ea typeface="Microsoft Yahei"/>
                <a:cs typeface="Microsoft Yahei"/>
                <a:sym typeface="Microsoft Yahei"/>
              </a:rPr>
              <a:t>抵御一般的攻击缓解 — 随着Cosmos网络的推广，攻击的风险也会大。验证者需要及时建立补丁，以防止网络的安全性遭到破坏。</a:t>
            </a:r>
            <a:endParaRPr sz="1800">
              <a:solidFill>
                <a:srgbClr val="FFFFFF"/>
              </a:solidFill>
              <a:latin typeface="Microsoft Yahei"/>
              <a:ea typeface="Microsoft Yahei"/>
              <a:cs typeface="Microsoft Yahei"/>
              <a:sym typeface="Microsoft Yahei"/>
            </a:endParaRPr>
          </a:p>
          <a:p>
            <a:pPr indent="-342900" lvl="0" marL="457200" rtl="0" algn="just">
              <a:lnSpc>
                <a:spcPct val="197727"/>
              </a:lnSpc>
              <a:spcBef>
                <a:spcPts val="0"/>
              </a:spcBef>
              <a:spcAft>
                <a:spcPts val="0"/>
              </a:spcAft>
              <a:buClr>
                <a:srgbClr val="FFFFFF"/>
              </a:buClr>
              <a:buSzPts val="1800"/>
              <a:buFont typeface="Microsoft Yahei"/>
              <a:buChar char="●"/>
            </a:pPr>
            <a:r>
              <a:rPr lang="zh-CN" sz="1800">
                <a:solidFill>
                  <a:srgbClr val="FFFFFF"/>
                </a:solidFill>
                <a:latin typeface="Microsoft Yahei"/>
                <a:ea typeface="Microsoft Yahei"/>
                <a:cs typeface="Microsoft Yahei"/>
                <a:sym typeface="Microsoft Yahei"/>
              </a:rPr>
              <a:t>稳定的硬件设备 — 验证网络的硬件要求它们必须非常可靠，需要有很多备用组件。</a:t>
            </a:r>
            <a:endParaRPr sz="1800">
              <a:solidFill>
                <a:srgbClr val="FFFFFF"/>
              </a:solidFill>
              <a:latin typeface="Microsoft Yahei"/>
              <a:ea typeface="Microsoft Yahei"/>
              <a:cs typeface="Microsoft Yahei"/>
              <a:sym typeface="Microsoft Yahei"/>
            </a:endParaRPr>
          </a:p>
          <a:p>
            <a:pPr indent="-342900" lvl="0" marL="457200" rtl="0" algn="just">
              <a:lnSpc>
                <a:spcPct val="197727"/>
              </a:lnSpc>
              <a:spcBef>
                <a:spcPts val="0"/>
              </a:spcBef>
              <a:spcAft>
                <a:spcPts val="0"/>
              </a:spcAft>
              <a:buClr>
                <a:srgbClr val="FFFFFF"/>
              </a:buClr>
              <a:buSzPts val="1800"/>
              <a:buFont typeface="Microsoft Yahei"/>
              <a:buChar char="●"/>
            </a:pPr>
            <a:r>
              <a:rPr lang="zh-CN" sz="1800">
                <a:solidFill>
                  <a:srgbClr val="FFFFFF"/>
                </a:solidFill>
                <a:latin typeface="Microsoft Yahei"/>
                <a:ea typeface="Microsoft Yahei"/>
                <a:cs typeface="Microsoft Yahei"/>
                <a:sym typeface="Microsoft Yahei"/>
              </a:rPr>
              <a:t>抵抗物理攻击— 服务器应位于安全设施中。</a:t>
            </a:r>
            <a:endParaRPr sz="1800">
              <a:solidFill>
                <a:srgbClr val="333333"/>
              </a:solidFill>
              <a:latin typeface="Microsoft Yahei"/>
              <a:ea typeface="Microsoft Yahei"/>
              <a:cs typeface="Microsoft Yahei"/>
              <a:sym typeface="Microsoft Yahei"/>
            </a:endParaRPr>
          </a:p>
          <a:p>
            <a:pPr indent="0" lvl="0" marL="0" rtl="0" algn="just">
              <a:lnSpc>
                <a:spcPct val="197727"/>
              </a:lnSpc>
              <a:spcBef>
                <a:spcPts val="800"/>
              </a:spcBef>
              <a:spcAft>
                <a:spcPts val="800"/>
              </a:spcAft>
              <a:buNone/>
            </a:pPr>
            <a:r>
              <a:t/>
            </a:r>
            <a:endParaRPr sz="1800">
              <a:solidFill>
                <a:srgbClr val="FFFFFF"/>
              </a:solidFill>
              <a:latin typeface="Microsoft Yahei"/>
              <a:ea typeface="Microsoft Yahei"/>
              <a:cs typeface="Microsoft Yahei"/>
              <a:sym typeface="Microsoft Yahe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Shape 201"/>
          <p:cNvSpPr txBox="1"/>
          <p:nvPr>
            <p:ph type="title"/>
          </p:nvPr>
        </p:nvSpPr>
        <p:spPr>
          <a:xfrm>
            <a:off x="1310900" y="12260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CN"/>
              <a:t>验证人的风险-2</a:t>
            </a:r>
            <a:endParaRPr/>
          </a:p>
          <a:p>
            <a:pPr indent="0" lvl="0" marL="0">
              <a:spcBef>
                <a:spcPts val="0"/>
              </a:spcBef>
              <a:spcAft>
                <a:spcPts val="0"/>
              </a:spcAft>
              <a:buNone/>
            </a:pPr>
            <a:r>
              <a:t/>
            </a:r>
            <a:endParaRPr/>
          </a:p>
        </p:txBody>
      </p:sp>
      <p:sp>
        <p:nvSpPr>
          <p:cNvPr id="202" name="Shape 202"/>
          <p:cNvSpPr txBox="1"/>
          <p:nvPr>
            <p:ph idx="1" type="body"/>
          </p:nvPr>
        </p:nvSpPr>
        <p:spPr>
          <a:xfrm>
            <a:off x="499550" y="1314525"/>
            <a:ext cx="6293700" cy="3460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CN" sz="1400"/>
              <a:t>防止拜占庭行为：</a:t>
            </a:r>
            <a:endParaRPr sz="1400"/>
          </a:p>
          <a:p>
            <a:pPr indent="-317500" lvl="0" marL="457200" rtl="0" algn="just">
              <a:lnSpc>
                <a:spcPct val="197727"/>
              </a:lnSpc>
              <a:spcBef>
                <a:spcPts val="1600"/>
              </a:spcBef>
              <a:spcAft>
                <a:spcPts val="0"/>
              </a:spcAft>
              <a:buSzPts val="1400"/>
              <a:buChar char="●"/>
            </a:pPr>
            <a:r>
              <a:rPr lang="zh-CN" sz="1400"/>
              <a:t>问题：如果验证器无响应并且无法提交新的块，                                                      这将对网络构成重大威胁。因此，协议可以没                                                         收拒绝服务的验证人的ATOM。</a:t>
            </a:r>
            <a:endParaRPr sz="1400"/>
          </a:p>
          <a:p>
            <a:pPr indent="-317500" lvl="0" marL="457200" rtl="0" algn="just">
              <a:lnSpc>
                <a:spcPct val="197727"/>
              </a:lnSpc>
              <a:spcBef>
                <a:spcPts val="0"/>
              </a:spcBef>
              <a:spcAft>
                <a:spcPts val="0"/>
              </a:spcAft>
              <a:buSzPts val="1400"/>
              <a:buChar char="●"/>
            </a:pPr>
            <a:r>
              <a:rPr lang="zh-CN" sz="1400"/>
              <a:t>简单解决方案：通过建立哨兵节点抵抗DDoS</a:t>
            </a:r>
            <a:endParaRPr sz="1400"/>
          </a:p>
          <a:p>
            <a:pPr indent="-317500" lvl="0" marL="457200" rtl="0">
              <a:lnSpc>
                <a:spcPct val="197727"/>
              </a:lnSpc>
              <a:spcBef>
                <a:spcPts val="0"/>
              </a:spcBef>
              <a:spcAft>
                <a:spcPts val="0"/>
              </a:spcAft>
              <a:buSzPts val="1400"/>
              <a:buChar char="●"/>
            </a:pPr>
            <a:r>
              <a:rPr lang="zh-CN" sz="1400"/>
              <a:t>sentry node :可以是多个在AWS上的服务器，</a:t>
            </a:r>
            <a:r>
              <a:rPr lang="zh-CN" sz="1400" u="sng">
                <a:solidFill>
                  <a:schemeClr val="hlink"/>
                </a:solidFill>
                <a:hlinkClick r:id="rId3"/>
              </a:rPr>
              <a:t>config.toml文件</a:t>
            </a:r>
            <a:r>
              <a:rPr lang="zh-CN" sz="1400"/>
              <a:t>中配置seed为sentry的DNS域名，同时设置备用的sentry节点</a:t>
            </a:r>
            <a:endParaRPr sz="1400"/>
          </a:p>
          <a:p>
            <a:pPr indent="-317500" lvl="0" marL="457200" rtl="0" algn="just">
              <a:lnSpc>
                <a:spcPct val="197727"/>
              </a:lnSpc>
              <a:spcBef>
                <a:spcPts val="0"/>
              </a:spcBef>
              <a:spcAft>
                <a:spcPts val="0"/>
              </a:spcAft>
              <a:buSzPts val="1400"/>
              <a:buChar char="●"/>
            </a:pPr>
            <a:r>
              <a:rPr lang="zh-CN" sz="1400"/>
              <a:t>validator node:  物理机，配置</a:t>
            </a:r>
            <a:r>
              <a:rPr lang="zh-CN" sz="1400">
                <a:solidFill>
                  <a:srgbClr val="FFFFFF"/>
                </a:solidFill>
                <a:latin typeface="Verdana"/>
                <a:ea typeface="Verdana"/>
                <a:cs typeface="Verdana"/>
                <a:sym typeface="Verdana"/>
              </a:rPr>
              <a:t>--p2p.pex =false --seed只有sentry node的内网IP地址，这样validator就可以和公网隔离</a:t>
            </a:r>
            <a:endParaRPr sz="1400">
              <a:solidFill>
                <a:srgbClr val="FFFFFF"/>
              </a:solidFill>
              <a:latin typeface="Verdana"/>
              <a:ea typeface="Verdana"/>
              <a:cs typeface="Verdana"/>
              <a:sym typeface="Verdana"/>
            </a:endParaRPr>
          </a:p>
          <a:p>
            <a:pPr indent="0" lvl="0" marL="0" rtl="0" algn="just">
              <a:lnSpc>
                <a:spcPct val="197727"/>
              </a:lnSpc>
              <a:spcBef>
                <a:spcPts val="800"/>
              </a:spcBef>
              <a:spcAft>
                <a:spcPts val="800"/>
              </a:spcAft>
              <a:buNone/>
            </a:pPr>
            <a:r>
              <a:t/>
            </a:r>
            <a:endParaRPr sz="1400">
              <a:solidFill>
                <a:srgbClr val="FFFFFF"/>
              </a:solidFill>
              <a:latin typeface="Verdana"/>
              <a:ea typeface="Verdana"/>
              <a:cs typeface="Verdana"/>
              <a:sym typeface="Verdana"/>
            </a:endParaRPr>
          </a:p>
        </p:txBody>
      </p:sp>
      <p:pic>
        <p:nvPicPr>
          <p:cNvPr id="203" name="Shape 203"/>
          <p:cNvPicPr preferRelativeResize="0"/>
          <p:nvPr/>
        </p:nvPicPr>
        <p:blipFill rotWithShape="1">
          <a:blip r:embed="rId4">
            <a:alphaModFix/>
          </a:blip>
          <a:srcRect b="35746" l="21536" r="34609" t="8824"/>
          <a:stretch/>
        </p:blipFill>
        <p:spPr>
          <a:xfrm>
            <a:off x="5269900" y="250225"/>
            <a:ext cx="3462700" cy="3112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Shape 208"/>
          <p:cNvSpPr txBox="1"/>
          <p:nvPr>
            <p:ph type="title"/>
          </p:nvPr>
        </p:nvSpPr>
        <p:spPr>
          <a:xfrm>
            <a:off x="1297500" y="393750"/>
            <a:ext cx="7038900" cy="1815300"/>
          </a:xfrm>
          <a:prstGeom prst="rect">
            <a:avLst/>
          </a:prstGeom>
        </p:spPr>
        <p:txBody>
          <a:bodyPr anchorCtr="0" anchor="t" bIns="91425" lIns="91425" spcFirstLastPara="1" rIns="91425" wrap="square" tIns="91425">
            <a:noAutofit/>
          </a:bodyPr>
          <a:lstStyle/>
          <a:p>
            <a:pPr indent="0" lvl="0" marL="0" rtl="0" algn="just">
              <a:lnSpc>
                <a:spcPct val="197727"/>
              </a:lnSpc>
              <a:spcBef>
                <a:spcPts val="0"/>
              </a:spcBef>
              <a:spcAft>
                <a:spcPts val="0"/>
              </a:spcAft>
              <a:buNone/>
            </a:pPr>
            <a:r>
              <a:rPr lang="zh-CN" sz="1400">
                <a:latin typeface="Verdana"/>
                <a:ea typeface="Verdana"/>
                <a:cs typeface="Verdana"/>
                <a:sym typeface="Verdana"/>
              </a:rPr>
              <a:t>问题：如果sentry节点被攻破？</a:t>
            </a:r>
            <a:endParaRPr sz="1400">
              <a:latin typeface="Verdana"/>
              <a:ea typeface="Verdana"/>
              <a:cs typeface="Verdana"/>
              <a:sym typeface="Verdana"/>
            </a:endParaRPr>
          </a:p>
          <a:p>
            <a:pPr indent="0" lvl="0" marL="0" rtl="0" algn="just">
              <a:lnSpc>
                <a:spcPct val="197727"/>
              </a:lnSpc>
              <a:spcBef>
                <a:spcPts val="800"/>
              </a:spcBef>
              <a:spcAft>
                <a:spcPts val="0"/>
              </a:spcAft>
              <a:buNone/>
            </a:pPr>
            <a:r>
              <a:rPr lang="zh-CN" sz="1400">
                <a:latin typeface="Verdana"/>
                <a:ea typeface="Verdana"/>
                <a:cs typeface="Verdana"/>
                <a:sym typeface="Verdana"/>
              </a:rPr>
              <a:t>复杂的解决方案：</a:t>
            </a:r>
            <a:endParaRPr sz="1400">
              <a:latin typeface="Verdana"/>
              <a:ea typeface="Verdana"/>
              <a:cs typeface="Verdana"/>
              <a:sym typeface="Verdana"/>
            </a:endParaRPr>
          </a:p>
          <a:p>
            <a:pPr indent="0" lvl="0" marL="0" rtl="0" algn="just">
              <a:lnSpc>
                <a:spcPct val="197727"/>
              </a:lnSpc>
              <a:spcBef>
                <a:spcPts val="800"/>
              </a:spcBef>
              <a:spcAft>
                <a:spcPts val="0"/>
              </a:spcAft>
              <a:buNone/>
            </a:pPr>
            <a:r>
              <a:rPr lang="zh-CN" sz="1400">
                <a:latin typeface="Verdana"/>
                <a:ea typeface="Verdana"/>
                <a:cs typeface="Verdana"/>
                <a:sym typeface="Verdana"/>
              </a:rPr>
              <a:t>在validator间建立私有网络，形成一个自制系统ASN</a:t>
            </a:r>
            <a:endParaRPr sz="1400">
              <a:latin typeface="Verdana"/>
              <a:ea typeface="Verdana"/>
              <a:cs typeface="Verdana"/>
              <a:sym typeface="Verdana"/>
            </a:endParaRPr>
          </a:p>
          <a:p>
            <a:pPr indent="0" lvl="0" marL="0" rtl="0" algn="just">
              <a:lnSpc>
                <a:spcPct val="197727"/>
              </a:lnSpc>
              <a:spcBef>
                <a:spcPts val="800"/>
              </a:spcBef>
              <a:spcAft>
                <a:spcPts val="0"/>
              </a:spcAft>
              <a:buNone/>
            </a:pPr>
            <a:r>
              <a:rPr lang="zh-CN" sz="1400">
                <a:latin typeface="Verdana"/>
                <a:ea typeface="Verdana"/>
                <a:cs typeface="Verdana"/>
                <a:sym typeface="Verdana"/>
              </a:rPr>
              <a:t>有效监控节点健康状况和管理DNS配置</a:t>
            </a:r>
            <a:endParaRPr sz="1400">
              <a:latin typeface="Verdana"/>
              <a:ea typeface="Verdana"/>
              <a:cs typeface="Verdana"/>
              <a:sym typeface="Verdana"/>
            </a:endParaRPr>
          </a:p>
          <a:p>
            <a:pPr indent="0" lvl="0" marL="0">
              <a:spcBef>
                <a:spcPts val="800"/>
              </a:spcBef>
              <a:spcAft>
                <a:spcPts val="0"/>
              </a:spcAft>
              <a:buNone/>
            </a:pPr>
            <a:r>
              <a:t/>
            </a:r>
            <a:endParaRPr/>
          </a:p>
        </p:txBody>
      </p:sp>
      <p:sp>
        <p:nvSpPr>
          <p:cNvPr id="209" name="Shape 209"/>
          <p:cNvSpPr txBox="1"/>
          <p:nvPr>
            <p:ph idx="1" type="body"/>
          </p:nvPr>
        </p:nvSpPr>
        <p:spPr>
          <a:xfrm>
            <a:off x="1360700" y="22090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210" name="Shape 210"/>
          <p:cNvPicPr preferRelativeResize="0"/>
          <p:nvPr/>
        </p:nvPicPr>
        <p:blipFill rotWithShape="1">
          <a:blip r:embed="rId3">
            <a:alphaModFix/>
          </a:blip>
          <a:srcRect b="38942" l="27635" r="25659" t="22481"/>
          <a:stretch/>
        </p:blipFill>
        <p:spPr>
          <a:xfrm>
            <a:off x="2650004" y="2672588"/>
            <a:ext cx="3378150" cy="1984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Shape 2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CN"/>
              <a:t>验证人的风险-3</a:t>
            </a:r>
            <a:endParaRPr/>
          </a:p>
        </p:txBody>
      </p:sp>
      <p:sp>
        <p:nvSpPr>
          <p:cNvPr id="216" name="Shape 216"/>
          <p:cNvSpPr txBox="1"/>
          <p:nvPr>
            <p:ph idx="1" type="body"/>
          </p:nvPr>
        </p:nvSpPr>
        <p:spPr>
          <a:xfrm>
            <a:off x="1297500" y="1192500"/>
            <a:ext cx="7038900" cy="3573300"/>
          </a:xfrm>
          <a:prstGeom prst="rect">
            <a:avLst/>
          </a:prstGeom>
        </p:spPr>
        <p:txBody>
          <a:bodyPr anchorCtr="0" anchor="t" bIns="91425" lIns="91425" spcFirstLastPara="1" rIns="91425" wrap="square" tIns="91425">
            <a:noAutofit/>
          </a:bodyPr>
          <a:lstStyle/>
          <a:p>
            <a:pPr indent="-317500" lvl="0" marL="457200" rtl="0">
              <a:lnSpc>
                <a:spcPct val="150000"/>
              </a:lnSpc>
              <a:spcBef>
                <a:spcPts val="0"/>
              </a:spcBef>
              <a:spcAft>
                <a:spcPts val="0"/>
              </a:spcAft>
              <a:buSzPts val="1400"/>
              <a:buChar char="●"/>
            </a:pPr>
            <a:r>
              <a:rPr lang="zh-CN" sz="1400">
                <a:solidFill>
                  <a:srgbClr val="FFFFFF"/>
                </a:solidFill>
                <a:latin typeface="Microsoft Yahei"/>
                <a:ea typeface="Microsoft Yahei"/>
                <a:cs typeface="Microsoft Yahei"/>
                <a:sym typeface="Microsoft Yahei"/>
              </a:rPr>
              <a:t>法律风险</a:t>
            </a:r>
            <a:endParaRPr sz="1400">
              <a:solidFill>
                <a:srgbClr val="FFFFFF"/>
              </a:solidFill>
              <a:latin typeface="Microsoft Yahei"/>
              <a:ea typeface="Microsoft Yahei"/>
              <a:cs typeface="Microsoft Yahei"/>
              <a:sym typeface="Microsoft Yahei"/>
            </a:endParaRPr>
          </a:p>
          <a:p>
            <a:pPr indent="-317500" lvl="1" marL="914400" rtl="0">
              <a:lnSpc>
                <a:spcPct val="150000"/>
              </a:lnSpc>
              <a:spcBef>
                <a:spcPts val="0"/>
              </a:spcBef>
              <a:spcAft>
                <a:spcPts val="0"/>
              </a:spcAft>
              <a:buClr>
                <a:srgbClr val="FFFFFF"/>
              </a:buClr>
              <a:buSzPts val="1400"/>
              <a:buFont typeface="Microsoft Yahei"/>
              <a:buChar char="○"/>
            </a:pPr>
            <a:r>
              <a:rPr lang="zh-CN" sz="1400">
                <a:solidFill>
                  <a:srgbClr val="FFFFFF"/>
                </a:solidFill>
                <a:latin typeface="Microsoft Yahei"/>
                <a:ea typeface="Microsoft Yahei"/>
                <a:cs typeface="Microsoft Yahei"/>
                <a:sym typeface="Microsoft Yahei"/>
              </a:rPr>
              <a:t>因为validator会完成数字资产的转移，也就是成为了一种”Money Transister”（可以理解为支付宝）,在欧洲和美国，提供货币转账服务的</a:t>
            </a:r>
            <a:r>
              <a:rPr lang="zh-CN" sz="1400">
                <a:latin typeface="Microsoft Yahei"/>
                <a:ea typeface="Microsoft Yahei"/>
                <a:cs typeface="Microsoft Yahei"/>
                <a:sym typeface="Microsoft Yahei"/>
              </a:rPr>
              <a:t>Money Transister</a:t>
            </a:r>
            <a:r>
              <a:rPr lang="zh-CN" sz="1400">
                <a:solidFill>
                  <a:srgbClr val="FFFFFF"/>
                </a:solidFill>
                <a:latin typeface="Microsoft Yahei"/>
                <a:ea typeface="Microsoft Yahei"/>
                <a:cs typeface="Microsoft Yahei"/>
                <a:sym typeface="Microsoft Yahei"/>
              </a:rPr>
              <a:t>机构需要持有相关执照，配合政府进行反洗钱（AML）等监管</a:t>
            </a:r>
            <a:endParaRPr sz="1400">
              <a:solidFill>
                <a:srgbClr val="FFFFFF"/>
              </a:solidFill>
              <a:latin typeface="Microsoft Yahei"/>
              <a:ea typeface="Microsoft Yahei"/>
              <a:cs typeface="Microsoft Yahei"/>
              <a:sym typeface="Microsoft Yahei"/>
            </a:endParaRPr>
          </a:p>
          <a:p>
            <a:pPr indent="-317500" lvl="1" marL="914400" rtl="0">
              <a:lnSpc>
                <a:spcPct val="150000"/>
              </a:lnSpc>
              <a:spcBef>
                <a:spcPts val="0"/>
              </a:spcBef>
              <a:spcAft>
                <a:spcPts val="0"/>
              </a:spcAft>
              <a:buClr>
                <a:srgbClr val="FFFFFF"/>
              </a:buClr>
              <a:buSzPts val="1400"/>
              <a:buFont typeface="Microsoft Yahei"/>
              <a:buChar char="○"/>
            </a:pPr>
            <a:r>
              <a:rPr lang="zh-CN" sz="1400">
                <a:solidFill>
                  <a:srgbClr val="FFFFFF"/>
                </a:solidFill>
                <a:latin typeface="Microsoft Yahei"/>
                <a:ea typeface="Microsoft Yahei"/>
                <a:cs typeface="Microsoft Yahei"/>
                <a:sym typeface="Microsoft Yahei"/>
              </a:rPr>
              <a:t>同时，抵押的ATOM将变为一种投资。目前政府对于UtilityToken和Equity Token的监管持不同的态度。ATOM的性质将比较难定义。</a:t>
            </a:r>
            <a:endParaRPr sz="1400">
              <a:solidFill>
                <a:srgbClr val="FFFFFF"/>
              </a:solidFill>
              <a:latin typeface="Microsoft Yahei"/>
              <a:ea typeface="Microsoft Yahei"/>
              <a:cs typeface="Microsoft Yahei"/>
              <a:sym typeface="Microsoft Yahei"/>
            </a:endParaRPr>
          </a:p>
          <a:p>
            <a:pPr indent="-317500" lvl="0" marL="457200" rtl="0">
              <a:lnSpc>
                <a:spcPct val="150000"/>
              </a:lnSpc>
              <a:spcBef>
                <a:spcPts val="0"/>
              </a:spcBef>
              <a:spcAft>
                <a:spcPts val="0"/>
              </a:spcAft>
              <a:buClr>
                <a:srgbClr val="FFFFFF"/>
              </a:buClr>
              <a:buSzPts val="1400"/>
              <a:buFont typeface="Microsoft Yahei"/>
              <a:buChar char="●"/>
            </a:pPr>
            <a:r>
              <a:rPr lang="zh-CN" sz="1400">
                <a:solidFill>
                  <a:srgbClr val="FFFFFF"/>
                </a:solidFill>
                <a:latin typeface="Microsoft Yahei"/>
                <a:ea typeface="Microsoft Yahei"/>
                <a:cs typeface="Microsoft Yahei"/>
                <a:sym typeface="Microsoft Yahei"/>
              </a:rPr>
              <a:t>是否要对委托人进行KYC？</a:t>
            </a:r>
            <a:endParaRPr sz="1400">
              <a:solidFill>
                <a:srgbClr val="FFFFFF"/>
              </a:solidFill>
              <a:latin typeface="Microsoft Yahei"/>
              <a:ea typeface="Microsoft Yahei"/>
              <a:cs typeface="Microsoft Yahei"/>
              <a:sym typeface="Microsoft Yahei"/>
            </a:endParaRPr>
          </a:p>
          <a:p>
            <a:pPr indent="-317500" lvl="1" marL="914400" rtl="0">
              <a:lnSpc>
                <a:spcPct val="150000"/>
              </a:lnSpc>
              <a:spcBef>
                <a:spcPts val="0"/>
              </a:spcBef>
              <a:spcAft>
                <a:spcPts val="0"/>
              </a:spcAft>
              <a:buClr>
                <a:srgbClr val="FFFFFF"/>
              </a:buClr>
              <a:buSzPts val="1400"/>
              <a:buFont typeface="Microsoft Yahei"/>
              <a:buChar char="○"/>
            </a:pPr>
            <a:r>
              <a:rPr lang="zh-CN" sz="1400">
                <a:solidFill>
                  <a:srgbClr val="FFFFFF"/>
                </a:solidFill>
                <a:latin typeface="Microsoft Yahei"/>
                <a:ea typeface="Microsoft Yahei"/>
                <a:cs typeface="Microsoft Yahei"/>
                <a:sym typeface="Microsoft Yahei"/>
              </a:rPr>
              <a:t>社区讨论：</a:t>
            </a:r>
            <a:r>
              <a:rPr lang="zh-CN" sz="1400" u="sng">
                <a:solidFill>
                  <a:schemeClr val="hlink"/>
                </a:solidFill>
                <a:latin typeface="Microsoft Yahei"/>
                <a:ea typeface="Microsoft Yahei"/>
                <a:cs typeface="Microsoft Yahei"/>
                <a:sym typeface="Microsoft Yahei"/>
                <a:hlinkClick r:id="rId3"/>
              </a:rPr>
              <a:t>https://github.com/cosmos/gaia/issues/56</a:t>
            </a:r>
            <a:r>
              <a:rPr lang="zh-CN" sz="1400">
                <a:solidFill>
                  <a:srgbClr val="FFFFFF"/>
                </a:solidFill>
                <a:latin typeface="Microsoft Yahei"/>
                <a:ea typeface="Microsoft Yahei"/>
                <a:cs typeface="Microsoft Yahei"/>
                <a:sym typeface="Microsoft Yahei"/>
              </a:rPr>
              <a:t> </a:t>
            </a:r>
            <a:endParaRPr sz="1400">
              <a:solidFill>
                <a:srgbClr val="FFFFFF"/>
              </a:solidFill>
              <a:latin typeface="Microsoft Yahei"/>
              <a:ea typeface="Microsoft Yahei"/>
              <a:cs typeface="Microsoft Yahei"/>
              <a:sym typeface="Microsoft Yahei"/>
            </a:endParaRPr>
          </a:p>
          <a:p>
            <a:pPr indent="-317500" lvl="1" marL="914400" rtl="0">
              <a:lnSpc>
                <a:spcPct val="150000"/>
              </a:lnSpc>
              <a:spcBef>
                <a:spcPts val="0"/>
              </a:spcBef>
              <a:spcAft>
                <a:spcPts val="0"/>
              </a:spcAft>
              <a:buClr>
                <a:srgbClr val="FFFFFF"/>
              </a:buClr>
              <a:buSzPts val="1400"/>
              <a:buFont typeface="Microsoft Yahei"/>
              <a:buChar char="○"/>
            </a:pPr>
            <a:r>
              <a:rPr lang="zh-CN" sz="1400">
                <a:latin typeface="Microsoft Yahei"/>
                <a:ea typeface="Microsoft Yahei"/>
                <a:cs typeface="Microsoft Yahei"/>
                <a:sym typeface="Microsoft Yahei"/>
              </a:rPr>
              <a:t>如何控制手续费和区块奖励的发放？</a:t>
            </a:r>
            <a:endParaRPr sz="1400">
              <a:solidFill>
                <a:srgbClr val="FFFFFF"/>
              </a:solidFill>
              <a:latin typeface="Microsoft Yahei"/>
              <a:ea typeface="Microsoft Yahei"/>
              <a:cs typeface="Microsoft Yahei"/>
              <a:sym typeface="Microsoft Yahe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Shape 2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CN"/>
              <a:t>验证人的处罚</a:t>
            </a:r>
            <a:endParaRPr/>
          </a:p>
        </p:txBody>
      </p:sp>
      <p:sp>
        <p:nvSpPr>
          <p:cNvPr id="222" name="Shape 22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81000" lvl="0" marL="457200" rtl="0">
              <a:spcBef>
                <a:spcPts val="0"/>
              </a:spcBef>
              <a:spcAft>
                <a:spcPts val="0"/>
              </a:spcAft>
              <a:buSzPts val="2400"/>
              <a:buFont typeface="Montserrat"/>
              <a:buChar char="●"/>
            </a:pPr>
            <a:r>
              <a:rPr lang="zh-CN" sz="2400">
                <a:latin typeface="Montserrat"/>
                <a:ea typeface="Montserrat"/>
                <a:cs typeface="Montserrat"/>
                <a:sym typeface="Montserrat"/>
              </a:rPr>
              <a:t>双重签名</a:t>
            </a:r>
            <a:endParaRPr sz="2400">
              <a:latin typeface="Montserrat"/>
              <a:ea typeface="Montserrat"/>
              <a:cs typeface="Montserrat"/>
              <a:sym typeface="Montserrat"/>
            </a:endParaRPr>
          </a:p>
          <a:p>
            <a:pPr indent="-381000" lvl="0" marL="457200" rtl="0">
              <a:spcBef>
                <a:spcPts val="0"/>
              </a:spcBef>
              <a:spcAft>
                <a:spcPts val="0"/>
              </a:spcAft>
              <a:buSzPts val="2400"/>
              <a:buFont typeface="Montserrat"/>
              <a:buChar char="●"/>
            </a:pPr>
            <a:r>
              <a:rPr lang="zh-CN" sz="2400">
                <a:latin typeface="Montserrat"/>
                <a:ea typeface="Montserrat"/>
                <a:cs typeface="Montserrat"/>
                <a:sym typeface="Montserrat"/>
              </a:rPr>
              <a:t>经常离线</a:t>
            </a:r>
            <a:endParaRPr sz="2400">
              <a:latin typeface="Montserrat"/>
              <a:ea typeface="Montserrat"/>
              <a:cs typeface="Montserrat"/>
              <a:sym typeface="Montserrat"/>
            </a:endParaRPr>
          </a:p>
          <a:p>
            <a:pPr indent="-381000" lvl="0" marL="457200" rtl="0">
              <a:spcBef>
                <a:spcPts val="0"/>
              </a:spcBef>
              <a:spcAft>
                <a:spcPts val="0"/>
              </a:spcAft>
              <a:buSzPts val="2400"/>
              <a:buFont typeface="Montserrat"/>
              <a:buChar char="●"/>
            </a:pPr>
            <a:r>
              <a:rPr lang="zh-CN" sz="2400">
                <a:latin typeface="Montserrat"/>
                <a:ea typeface="Montserrat"/>
                <a:cs typeface="Montserrat"/>
                <a:sym typeface="Montserrat"/>
              </a:rPr>
              <a:t>拒绝签名</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Shape 2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CN"/>
              <a:t>Cosmos的各个Testnet分析 </a:t>
            </a:r>
            <a:endParaRPr/>
          </a:p>
        </p:txBody>
      </p:sp>
      <p:sp>
        <p:nvSpPr>
          <p:cNvPr id="228" name="Shape 228"/>
          <p:cNvSpPr txBox="1"/>
          <p:nvPr>
            <p:ph idx="1" type="body"/>
          </p:nvPr>
        </p:nvSpPr>
        <p:spPr>
          <a:xfrm>
            <a:off x="1079350" y="1246100"/>
            <a:ext cx="7600200" cy="3171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zh-CN" sz="1800"/>
              <a:t>目前Cosmos没有一个官方的测试网络在运行。之前运行过三个版本的测试网络</a:t>
            </a:r>
            <a:endParaRPr sz="1800"/>
          </a:p>
          <a:p>
            <a:pPr indent="-342900" lvl="0" marL="457200">
              <a:spcBef>
                <a:spcPts val="1600"/>
              </a:spcBef>
              <a:spcAft>
                <a:spcPts val="0"/>
              </a:spcAft>
              <a:buSzPts val="1800"/>
              <a:buChar char="●"/>
            </a:pPr>
            <a:r>
              <a:rPr lang="zh-CN" sz="1800"/>
              <a:t>Gaia1</a:t>
            </a:r>
            <a:endParaRPr sz="1800"/>
          </a:p>
          <a:p>
            <a:pPr indent="-342900" lvl="0" marL="457200">
              <a:spcBef>
                <a:spcPts val="0"/>
              </a:spcBef>
              <a:spcAft>
                <a:spcPts val="0"/>
              </a:spcAft>
              <a:buSzPts val="1800"/>
              <a:buChar char="●"/>
            </a:pPr>
            <a:r>
              <a:rPr lang="zh-CN" sz="1800"/>
              <a:t>Gaia2</a:t>
            </a:r>
            <a:endParaRPr sz="1800"/>
          </a:p>
          <a:p>
            <a:pPr indent="-342900" lvl="0" marL="457200">
              <a:spcBef>
                <a:spcPts val="0"/>
              </a:spcBef>
              <a:spcAft>
                <a:spcPts val="0"/>
              </a:spcAft>
              <a:buSzPts val="1800"/>
              <a:buChar char="●"/>
            </a:pPr>
            <a:r>
              <a:rPr lang="zh-CN" sz="1800"/>
              <a:t>Gaia300X</a:t>
            </a:r>
            <a:endParaRPr sz="1800"/>
          </a:p>
          <a:p>
            <a:pPr indent="0" lvl="0" marL="0">
              <a:spcBef>
                <a:spcPts val="1600"/>
              </a:spcBef>
              <a:spcAft>
                <a:spcPts val="0"/>
              </a:spcAft>
              <a:buNone/>
            </a:pPr>
            <a:r>
              <a:rPr lang="zh-CN" sz="1800"/>
              <a:t>但是社区的参与度越来越弱，Gaia-1最多有72个节点，Gaia-2只有40几个，Gaia-3一直很短命，官方依赖Cybermiles的水龙头，但是Micheal的活跃度很低。</a:t>
            </a:r>
            <a:endParaRPr sz="1800"/>
          </a:p>
          <a:p>
            <a:pPr indent="0" lvl="0" marL="0">
              <a:spcBef>
                <a:spcPts val="1600"/>
              </a:spcBef>
              <a:spcAft>
                <a:spcPts val="1600"/>
              </a:spcAft>
              <a:buNone/>
            </a:pPr>
            <a:r>
              <a:rPr lang="zh-CN" sz="1800"/>
              <a:t>客观原因：负责人 Greg生病了</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Shape 23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CN"/>
              <a:t>Gaia-1 暴露的问题</a:t>
            </a:r>
            <a:endParaRPr/>
          </a:p>
        </p:txBody>
      </p:sp>
      <p:sp>
        <p:nvSpPr>
          <p:cNvPr id="234" name="Shape 23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CN"/>
              <a:t>问题：</a:t>
            </a:r>
            <a:endParaRPr/>
          </a:p>
          <a:p>
            <a:pPr indent="0" lvl="0" marL="0">
              <a:spcBef>
                <a:spcPts val="1600"/>
              </a:spcBef>
              <a:spcAft>
                <a:spcPts val="0"/>
              </a:spcAft>
              <a:buNone/>
            </a:pPr>
            <a:r>
              <a:rPr lang="zh-CN"/>
              <a:t>Cosmos服务器日志文件存储的配置不当，导致文件数量过多，最终服务器崩溃了。然后由于当时那个版本的TM设置为离线90秒后不再重新连接，导致节点不再通信。</a:t>
            </a:r>
            <a:endParaRPr/>
          </a:p>
          <a:p>
            <a:pPr indent="0" lvl="0" marL="0">
              <a:spcBef>
                <a:spcPts val="1600"/>
              </a:spcBef>
              <a:spcAft>
                <a:spcPts val="0"/>
              </a:spcAft>
              <a:buNone/>
            </a:pPr>
            <a:r>
              <a:rPr lang="zh-CN" u="sng">
                <a:solidFill>
                  <a:schemeClr val="hlink"/>
                </a:solidFill>
                <a:hlinkClick r:id="rId3"/>
              </a:rPr>
              <a:t>https://blog.cosmos.network/testnet-disruption-update-7bcfad9590f6</a:t>
            </a:r>
            <a:r>
              <a:rPr lang="zh-CN">
                <a:solidFill>
                  <a:srgbClr val="FFFFFF"/>
                </a:solidFill>
              </a:rPr>
              <a:t> </a:t>
            </a:r>
            <a:endParaRPr>
              <a:solidFill>
                <a:srgbClr val="FFFFFF"/>
              </a:solidFill>
            </a:endParaRPr>
          </a:p>
          <a:p>
            <a:pPr indent="0" lvl="0" marL="0">
              <a:spcBef>
                <a:spcPts val="1600"/>
              </a:spcBef>
              <a:spcAft>
                <a:spcPts val="0"/>
              </a:spcAft>
              <a:buNone/>
            </a:pPr>
            <a:r>
              <a:rPr lang="zh-CN">
                <a:solidFill>
                  <a:srgbClr val="FFFFFF"/>
                </a:solidFill>
              </a:rPr>
              <a:t>解决方案：</a:t>
            </a:r>
            <a:endParaRPr>
              <a:solidFill>
                <a:srgbClr val="FFFFFF"/>
              </a:solidFill>
            </a:endParaRPr>
          </a:p>
          <a:p>
            <a:pPr indent="-311150" lvl="0" marL="457200">
              <a:spcBef>
                <a:spcPts val="1600"/>
              </a:spcBef>
              <a:spcAft>
                <a:spcPts val="0"/>
              </a:spcAft>
              <a:buClr>
                <a:srgbClr val="FFFFFF"/>
              </a:buClr>
              <a:buSzPts val="1300"/>
              <a:buChar char="●"/>
            </a:pPr>
            <a:r>
              <a:rPr lang="zh-CN">
                <a:solidFill>
                  <a:srgbClr val="FFFFFF"/>
                </a:solidFill>
              </a:rPr>
              <a:t>Devops做好日志维护工作；</a:t>
            </a:r>
            <a:endParaRPr>
              <a:solidFill>
                <a:srgbClr val="FFFFFF"/>
              </a:solidFill>
            </a:endParaRPr>
          </a:p>
          <a:p>
            <a:pPr indent="-311150" lvl="0" marL="457200">
              <a:spcBef>
                <a:spcPts val="0"/>
              </a:spcBef>
              <a:spcAft>
                <a:spcPts val="0"/>
              </a:spcAft>
              <a:buClr>
                <a:srgbClr val="FFFFFF"/>
              </a:buClr>
              <a:buSzPts val="1300"/>
              <a:buChar char="●"/>
            </a:pPr>
            <a:r>
              <a:rPr lang="zh-CN">
                <a:solidFill>
                  <a:srgbClr val="FFFFFF"/>
                </a:solidFill>
              </a:rPr>
              <a:t>在0.14版本中默认节点会不断尝试与新的节点链接</a:t>
            </a:r>
            <a:endParaRPr>
              <a:solidFill>
                <a:srgbClr val="FFFF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Shape 23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CN"/>
              <a:t>Gaia-2 暴露的问题</a:t>
            </a:r>
            <a:endParaRPr/>
          </a:p>
          <a:p>
            <a:pPr indent="0" lvl="0" marL="0">
              <a:spcBef>
                <a:spcPts val="0"/>
              </a:spcBef>
              <a:spcAft>
                <a:spcPts val="0"/>
              </a:spcAft>
              <a:buNone/>
            </a:pPr>
            <a:r>
              <a:t/>
            </a:r>
            <a:endParaRPr/>
          </a:p>
        </p:txBody>
      </p:sp>
      <p:sp>
        <p:nvSpPr>
          <p:cNvPr id="240" name="Shape 240"/>
          <p:cNvSpPr txBox="1"/>
          <p:nvPr>
            <p:ph idx="1" type="body"/>
          </p:nvPr>
        </p:nvSpPr>
        <p:spPr>
          <a:xfrm>
            <a:off x="1297500" y="1028700"/>
            <a:ext cx="7703700" cy="3450000"/>
          </a:xfrm>
          <a:prstGeom prst="rect">
            <a:avLst/>
          </a:prstGeom>
        </p:spPr>
        <p:txBody>
          <a:bodyPr anchorCtr="0" anchor="t" bIns="91425" lIns="91425" spcFirstLastPara="1" rIns="91425" wrap="square" tIns="91425">
            <a:noAutofit/>
          </a:bodyPr>
          <a:lstStyle/>
          <a:p>
            <a:pPr indent="-381000" lvl="0" marL="457200" rtl="0">
              <a:lnSpc>
                <a:spcPct val="100000"/>
              </a:lnSpc>
              <a:spcBef>
                <a:spcPts val="0"/>
              </a:spcBef>
              <a:spcAft>
                <a:spcPts val="0"/>
              </a:spcAft>
              <a:buSzPts val="2400"/>
              <a:buFont typeface="Montserrat"/>
              <a:buAutoNum type="arabicPeriod"/>
            </a:pPr>
            <a:r>
              <a:rPr lang="zh-CN" sz="2400">
                <a:latin typeface="Montserrat"/>
                <a:ea typeface="Montserrat"/>
                <a:cs typeface="Montserrat"/>
                <a:sym typeface="Montserrat"/>
              </a:rPr>
              <a:t>内存泄漏！</a:t>
            </a:r>
            <a:endParaRPr sz="2400">
              <a:latin typeface="Montserrat"/>
              <a:ea typeface="Montserrat"/>
              <a:cs typeface="Montserrat"/>
              <a:sym typeface="Montserrat"/>
            </a:endParaRPr>
          </a:p>
          <a:p>
            <a:pPr indent="0" lvl="0" marL="0" rtl="0">
              <a:lnSpc>
                <a:spcPct val="100000"/>
              </a:lnSpc>
              <a:spcBef>
                <a:spcPts val="0"/>
              </a:spcBef>
              <a:spcAft>
                <a:spcPts val="0"/>
              </a:spcAft>
              <a:buNone/>
            </a:pPr>
            <a:r>
              <a:t/>
            </a:r>
            <a:endParaRPr sz="2400">
              <a:latin typeface="Montserrat"/>
              <a:ea typeface="Montserrat"/>
              <a:cs typeface="Montserrat"/>
              <a:sym typeface="Montserrat"/>
            </a:endParaRPr>
          </a:p>
          <a:p>
            <a:pPr indent="0" lvl="0" marL="0" rtl="0">
              <a:spcBef>
                <a:spcPts val="0"/>
              </a:spcBef>
              <a:spcAft>
                <a:spcPts val="0"/>
              </a:spcAft>
              <a:buNone/>
            </a:pPr>
            <a:r>
              <a:rPr lang="zh-CN"/>
              <a:t>在运行了两周后，Cosmos官方所用的服务器硬盘被写满。</a:t>
            </a:r>
            <a:endParaRPr/>
          </a:p>
          <a:p>
            <a:pPr indent="0" lvl="0" marL="0" rtl="0">
              <a:spcBef>
                <a:spcPts val="1600"/>
              </a:spcBef>
              <a:spcAft>
                <a:spcPts val="0"/>
              </a:spcAft>
              <a:buNone/>
            </a:pPr>
            <a:r>
              <a:rPr lang="zh-CN"/>
              <a:t>原因：Gaia-2所使用的Tendermint V0.15存在内存泄漏问题。</a:t>
            </a:r>
            <a:endParaRPr/>
          </a:p>
          <a:p>
            <a:pPr indent="0" lvl="0" marL="0" rtl="0">
              <a:spcBef>
                <a:spcPts val="1600"/>
              </a:spcBef>
              <a:spcAft>
                <a:spcPts val="0"/>
              </a:spcAft>
              <a:buNone/>
            </a:pPr>
            <a:r>
              <a:rPr lang="zh-CN"/>
              <a:t>官方分析博客链接：</a:t>
            </a:r>
            <a:r>
              <a:rPr lang="zh-CN" u="sng">
                <a:solidFill>
                  <a:schemeClr val="hlink"/>
                </a:solidFill>
                <a:hlinkClick r:id="rId3"/>
              </a:rPr>
              <a:t>https://blog.cosmos.network/debugging-the-memory-leak-in-tendermint-210186711420</a:t>
            </a:r>
            <a:r>
              <a:rPr lang="zh-CN">
                <a:solidFill>
                  <a:srgbClr val="FFFFFF"/>
                </a:solidFill>
              </a:rPr>
              <a:t> </a:t>
            </a:r>
            <a:endParaRPr/>
          </a:p>
          <a:p>
            <a:pPr indent="0" lvl="0" marL="0">
              <a:spcBef>
                <a:spcPts val="1600"/>
              </a:spcBef>
              <a:spcAft>
                <a:spcPts val="0"/>
              </a:spcAft>
              <a:buNone/>
            </a:pPr>
            <a:r>
              <a:rPr lang="zh-CN"/>
              <a:t>github 讨论： </a:t>
            </a:r>
            <a:r>
              <a:rPr lang="zh-CN" u="sng">
                <a:solidFill>
                  <a:schemeClr val="hlink"/>
                </a:solidFill>
                <a:hlinkClick r:id="rId4"/>
              </a:rPr>
              <a:t>https://github.com/cosmos/gaia/issues/108</a:t>
            </a:r>
            <a:r>
              <a:rPr lang="zh-CN">
                <a:solidFill>
                  <a:srgbClr val="FFFFFF"/>
                </a:solidFill>
              </a:rPr>
              <a:t> </a:t>
            </a:r>
            <a:endParaRPr>
              <a:solidFill>
                <a:srgbClr val="FFFFFF"/>
              </a:solidFill>
            </a:endParaRPr>
          </a:p>
          <a:p>
            <a:pPr indent="0" lvl="0" marL="0" rtl="0">
              <a:spcBef>
                <a:spcPts val="1600"/>
              </a:spcBef>
              <a:spcAft>
                <a:spcPts val="0"/>
              </a:spcAft>
              <a:buNone/>
            </a:pPr>
            <a:r>
              <a:rPr lang="zh-CN">
                <a:solidFill>
                  <a:srgbClr val="FFFFFF"/>
                </a:solidFill>
              </a:rPr>
              <a:t>Memepool在每次和新的节点连接时都换创建一个新的实例，旧的没有被回收</a:t>
            </a:r>
            <a:endParaRPr>
              <a:solidFill>
                <a:srgbClr val="FFFFFF"/>
              </a:solidFill>
            </a:endParaRPr>
          </a:p>
          <a:p>
            <a:pPr indent="0" lvl="0" marL="0" rtl="0">
              <a:spcBef>
                <a:spcPts val="1600"/>
              </a:spcBef>
              <a:spcAft>
                <a:spcPts val="1600"/>
              </a:spcAft>
              <a:buNone/>
            </a:pPr>
            <a:r>
              <a:t/>
            </a:r>
            <a:endParaRPr>
              <a:solidFill>
                <a:srgbClr val="FFFF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Shape 24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CN"/>
              <a:t>Gaia-2 暴露的问题</a:t>
            </a:r>
            <a:endParaRPr/>
          </a:p>
        </p:txBody>
      </p:sp>
      <p:sp>
        <p:nvSpPr>
          <p:cNvPr id="246" name="Shape 24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CN" sz="2400"/>
              <a:t>2. </a:t>
            </a:r>
            <a:r>
              <a:rPr lang="zh-CN" sz="2400"/>
              <a:t>产生空块</a:t>
            </a:r>
            <a:endParaRPr sz="2400"/>
          </a:p>
          <a:p>
            <a:pPr indent="0" lvl="0" marL="0">
              <a:spcBef>
                <a:spcPts val="1600"/>
              </a:spcBef>
              <a:spcAft>
                <a:spcPts val="0"/>
              </a:spcAft>
              <a:buNone/>
            </a:pPr>
            <a:r>
              <a:rPr lang="zh-CN" sz="1800"/>
              <a:t>这个问题值得深究</a:t>
            </a:r>
            <a:r>
              <a:rPr lang="zh-CN" sz="1800"/>
              <a:t> </a:t>
            </a:r>
            <a:endParaRPr sz="1800"/>
          </a:p>
          <a:p>
            <a:pPr indent="0" lvl="0" marL="0">
              <a:spcBef>
                <a:spcPts val="1600"/>
              </a:spcBef>
              <a:spcAft>
                <a:spcPts val="1600"/>
              </a:spcAft>
              <a:buNone/>
            </a:pPr>
            <a:r>
              <a:t/>
            </a:r>
            <a:endParaRPr sz="1800"/>
          </a:p>
        </p:txBody>
      </p:sp>
      <p:pic>
        <p:nvPicPr>
          <p:cNvPr id="247" name="Shape 247"/>
          <p:cNvPicPr preferRelativeResize="0"/>
          <p:nvPr/>
        </p:nvPicPr>
        <p:blipFill>
          <a:blip r:embed="rId3">
            <a:alphaModFix/>
          </a:blip>
          <a:stretch>
            <a:fillRect/>
          </a:stretch>
        </p:blipFill>
        <p:spPr>
          <a:xfrm>
            <a:off x="1091075" y="3023025"/>
            <a:ext cx="7123850" cy="11559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Shape 25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CN"/>
              <a:t>Gaia-3 暴露的问题</a:t>
            </a:r>
            <a:endParaRPr/>
          </a:p>
          <a:p>
            <a:pPr indent="0" lvl="0" marL="0">
              <a:spcBef>
                <a:spcPts val="0"/>
              </a:spcBef>
              <a:spcAft>
                <a:spcPts val="0"/>
              </a:spcAft>
              <a:buNone/>
            </a:pPr>
            <a:r>
              <a:t/>
            </a:r>
            <a:endParaRPr/>
          </a:p>
        </p:txBody>
      </p:sp>
      <p:sp>
        <p:nvSpPr>
          <p:cNvPr id="253" name="Shape 253"/>
          <p:cNvSpPr txBox="1"/>
          <p:nvPr>
            <p:ph idx="1" type="body"/>
          </p:nvPr>
        </p:nvSpPr>
        <p:spPr>
          <a:xfrm>
            <a:off x="1199925" y="1093625"/>
            <a:ext cx="7038900" cy="3322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CN" sz="1800"/>
              <a:t>如何维护共识安全？</a:t>
            </a:r>
            <a:endParaRPr sz="1800"/>
          </a:p>
          <a:p>
            <a:pPr indent="0" lvl="0" marL="0">
              <a:spcBef>
                <a:spcPts val="1600"/>
              </a:spcBef>
              <a:spcAft>
                <a:spcPts val="0"/>
              </a:spcAft>
              <a:buNone/>
            </a:pPr>
            <a:r>
              <a:rPr lang="zh-CN" sz="1400"/>
              <a:t>如果系统中的验证人绑定了很多ATOM，例如超过了现有总量的三分之一，Tendermint共识引擎就会报错。</a:t>
            </a:r>
            <a:endParaRPr sz="1400"/>
          </a:p>
          <a:p>
            <a:pPr indent="0" lvl="0" marL="0">
              <a:spcBef>
                <a:spcPts val="1600"/>
              </a:spcBef>
              <a:spcAft>
                <a:spcPts val="0"/>
              </a:spcAft>
              <a:buNone/>
            </a:pPr>
            <a:r>
              <a:rPr lang="zh-CN" sz="1400"/>
              <a:t>Github issue： </a:t>
            </a:r>
            <a:r>
              <a:rPr lang="zh-CN" sz="1400" u="sng">
                <a:solidFill>
                  <a:schemeClr val="hlink"/>
                </a:solidFill>
                <a:hlinkClick r:id="rId3"/>
              </a:rPr>
              <a:t>https://github.com/cosmos/gaia/issues/121</a:t>
            </a:r>
            <a:r>
              <a:rPr lang="zh-CN" sz="1400">
                <a:solidFill>
                  <a:srgbClr val="FFFFFF"/>
                </a:solidFill>
              </a:rPr>
              <a:t> </a:t>
            </a:r>
            <a:endParaRPr sz="1400">
              <a:solidFill>
                <a:srgbClr val="FFFFFF"/>
              </a:solidFill>
            </a:endParaRPr>
          </a:p>
          <a:p>
            <a:pPr indent="0" lvl="0" marL="0">
              <a:lnSpc>
                <a:spcPct val="100000"/>
              </a:lnSpc>
              <a:spcBef>
                <a:spcPts val="1600"/>
              </a:spcBef>
              <a:spcAft>
                <a:spcPts val="0"/>
              </a:spcAft>
              <a:buNone/>
            </a:pPr>
            <a:r>
              <a:rPr lang="zh-CN" sz="1400">
                <a:solidFill>
                  <a:srgbClr val="FFFFFF"/>
                </a:solidFill>
              </a:rPr>
              <a:t>例如现在一共有n个代币绑定，那么有一个人想要在x个基础上再绑定y个，只有满足：</a:t>
            </a:r>
            <a:endParaRPr sz="1400">
              <a:solidFill>
                <a:srgbClr val="FFFFFF"/>
              </a:solidFill>
            </a:endParaRPr>
          </a:p>
          <a:p>
            <a:pPr indent="0" lvl="0" marL="0" rtl="0" algn="ctr">
              <a:lnSpc>
                <a:spcPct val="100000"/>
              </a:lnSpc>
              <a:spcBef>
                <a:spcPts val="1600"/>
              </a:spcBef>
              <a:spcAft>
                <a:spcPts val="0"/>
              </a:spcAft>
              <a:buNone/>
            </a:pPr>
            <a:r>
              <a:rPr lang="zh-CN" sz="1400">
                <a:solidFill>
                  <a:srgbClr val="FFFFFF"/>
                </a:solidFill>
              </a:rPr>
              <a:t>（x+y）&lt;(n+y)/3 </a:t>
            </a:r>
            <a:endParaRPr sz="1400">
              <a:solidFill>
                <a:srgbClr val="FFFFFF"/>
              </a:solidFill>
            </a:endParaRPr>
          </a:p>
          <a:p>
            <a:pPr indent="0" lvl="0" marL="0">
              <a:lnSpc>
                <a:spcPct val="100000"/>
              </a:lnSpc>
              <a:spcBef>
                <a:spcPts val="1600"/>
              </a:spcBef>
              <a:spcAft>
                <a:spcPts val="0"/>
              </a:spcAft>
              <a:buNone/>
            </a:pPr>
            <a:r>
              <a:rPr lang="zh-CN" sz="1400">
                <a:solidFill>
                  <a:srgbClr val="FFFFFF"/>
                </a:solidFill>
              </a:rPr>
              <a:t>才能保证共识安全。</a:t>
            </a:r>
            <a:endParaRPr sz="1400">
              <a:solidFill>
                <a:srgbClr val="FFFFFF"/>
              </a:solidFill>
            </a:endParaRPr>
          </a:p>
          <a:p>
            <a:pPr indent="0" lvl="0" marL="0">
              <a:spcBef>
                <a:spcPts val="1600"/>
              </a:spcBef>
              <a:spcAft>
                <a:spcPts val="0"/>
              </a:spcAft>
              <a:buNone/>
            </a:pPr>
            <a:r>
              <a:rPr lang="zh-CN" sz="1400">
                <a:solidFill>
                  <a:srgbClr val="FFFFFF"/>
                </a:solidFill>
              </a:rPr>
              <a:t>解决方案：在测试网络启动的时候保证有较多代币的人先bond</a:t>
            </a:r>
            <a:endParaRPr sz="1400">
              <a:solidFill>
                <a:srgbClr val="FFFFFF"/>
              </a:solidFill>
            </a:endParaRPr>
          </a:p>
          <a:p>
            <a:pPr indent="0" lvl="0" marL="0">
              <a:spcBef>
                <a:spcPts val="1600"/>
              </a:spcBef>
              <a:spcAft>
                <a:spcPts val="1600"/>
              </a:spcAft>
              <a:buNone/>
            </a:pPr>
            <a:r>
              <a:rPr lang="zh-CN" sz="1400">
                <a:solidFill>
                  <a:srgbClr val="FFFFFF"/>
                </a:solidFill>
              </a:rPr>
              <a:t>0.16中撤销了这个限制！</a:t>
            </a:r>
            <a:endParaRPr sz="140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Shape 14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CN"/>
              <a:t>什么是Cosmos？</a:t>
            </a:r>
            <a:endParaRPr/>
          </a:p>
        </p:txBody>
      </p:sp>
      <p:sp>
        <p:nvSpPr>
          <p:cNvPr id="142" name="Shape 14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sp>
        <p:nvSpPr>
          <p:cNvPr id="143" name="Shape 143" title="cosmos-validator.mp4">
            <a:hlinkClick r:id="rId3"/>
          </p:cNvPr>
          <p:cNvSpPr/>
          <p:nvPr/>
        </p:nvSpPr>
        <p:spPr>
          <a:xfrm>
            <a:off x="2286000" y="1308650"/>
            <a:ext cx="4572000" cy="3429000"/>
          </a:xfrm>
          <a:prstGeom prst="rect">
            <a:avLst/>
          </a:prstGeom>
          <a:blipFill>
            <a:blip r:embed="rId4">
              <a:alphaModFix/>
            </a:blip>
            <a:stretch>
              <a:fillRect/>
            </a:stretch>
          </a:blipFill>
          <a:ln>
            <a:noFill/>
          </a:ln>
        </p:spPr>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Shape 25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CN"/>
              <a:t>总结经验</a:t>
            </a:r>
            <a:endParaRPr/>
          </a:p>
        </p:txBody>
      </p:sp>
      <p:sp>
        <p:nvSpPr>
          <p:cNvPr id="259" name="Shape 259"/>
          <p:cNvSpPr txBox="1"/>
          <p:nvPr>
            <p:ph idx="1" type="body"/>
          </p:nvPr>
        </p:nvSpPr>
        <p:spPr>
          <a:xfrm>
            <a:off x="1297500" y="988525"/>
            <a:ext cx="7462500" cy="3785400"/>
          </a:xfrm>
          <a:prstGeom prst="rect">
            <a:avLst/>
          </a:prstGeom>
        </p:spPr>
        <p:txBody>
          <a:bodyPr anchorCtr="0" anchor="t" bIns="91425" lIns="91425" spcFirstLastPara="1" rIns="91425" wrap="square" tIns="91425">
            <a:noAutofit/>
          </a:bodyPr>
          <a:lstStyle/>
          <a:p>
            <a:pPr indent="-317500" lvl="0" marL="457200">
              <a:spcBef>
                <a:spcPts val="0"/>
              </a:spcBef>
              <a:spcAft>
                <a:spcPts val="0"/>
              </a:spcAft>
              <a:buSzPts val="1400"/>
              <a:buAutoNum type="arabicPeriod"/>
            </a:pPr>
            <a:r>
              <a:rPr lang="zh-CN" sz="1400"/>
              <a:t>如何组织Candidator完成测试网络的搭建？</a:t>
            </a:r>
            <a:endParaRPr sz="1400"/>
          </a:p>
          <a:p>
            <a:pPr indent="0" lvl="0" marL="0">
              <a:spcBef>
                <a:spcPts val="1600"/>
              </a:spcBef>
              <a:spcAft>
                <a:spcPts val="0"/>
              </a:spcAft>
              <a:buNone/>
            </a:pPr>
            <a:r>
              <a:rPr lang="zh-CN" sz="1400"/>
              <a:t>难点：</a:t>
            </a:r>
            <a:endParaRPr sz="1400"/>
          </a:p>
          <a:p>
            <a:pPr indent="-317500" lvl="0" marL="457200">
              <a:spcBef>
                <a:spcPts val="1600"/>
              </a:spcBef>
              <a:spcAft>
                <a:spcPts val="0"/>
              </a:spcAft>
              <a:buSzPts val="1400"/>
              <a:buChar char="●"/>
            </a:pPr>
            <a:r>
              <a:rPr lang="zh-CN" sz="1400"/>
              <a:t>每个人所处时区不同</a:t>
            </a:r>
            <a:endParaRPr sz="1400"/>
          </a:p>
          <a:p>
            <a:pPr indent="-317500" lvl="0" marL="457200">
              <a:spcBef>
                <a:spcPts val="0"/>
              </a:spcBef>
              <a:spcAft>
                <a:spcPts val="0"/>
              </a:spcAft>
              <a:buSzPts val="1400"/>
              <a:buChar char="●"/>
            </a:pPr>
            <a:r>
              <a:rPr lang="zh-CN" sz="1400"/>
              <a:t>每个节点的用途不同：水龙头、浏览器、验证HSM功能</a:t>
            </a:r>
            <a:endParaRPr sz="1400"/>
          </a:p>
          <a:p>
            <a:pPr indent="0" lvl="0" marL="0">
              <a:spcBef>
                <a:spcPts val="1600"/>
              </a:spcBef>
              <a:spcAft>
                <a:spcPts val="0"/>
              </a:spcAft>
              <a:buNone/>
            </a:pPr>
            <a:r>
              <a:rPr lang="zh-CN" sz="1400"/>
              <a:t>Cosmos的做法：每两周在Zoom上由Greg召开视频会议，在会议中每个人把自己的节点信息填在一个共享文件上</a:t>
            </a:r>
            <a:endParaRPr sz="1400"/>
          </a:p>
          <a:p>
            <a:pPr indent="0" lvl="0" marL="0">
              <a:spcBef>
                <a:spcPts val="1600"/>
              </a:spcBef>
              <a:spcAft>
                <a:spcPts val="0"/>
              </a:spcAft>
              <a:buNone/>
            </a:pPr>
            <a:r>
              <a:rPr lang="zh-CN" sz="1400"/>
              <a:t>这种同步的搭建方法很容易出现大家参与不积极的问题。现在社区提出了一种异步搭建的方案：</a:t>
            </a:r>
            <a:endParaRPr sz="1400"/>
          </a:p>
          <a:p>
            <a:pPr indent="-317500" lvl="0" marL="457200">
              <a:spcBef>
                <a:spcPts val="1600"/>
              </a:spcBef>
              <a:spcAft>
                <a:spcPts val="0"/>
              </a:spcAft>
              <a:buSzPts val="1400"/>
              <a:buChar char="●"/>
            </a:pPr>
            <a:r>
              <a:rPr lang="zh-CN" sz="1400"/>
              <a:t>每个人在Github上提交PR，上传相关信息</a:t>
            </a:r>
            <a:endParaRPr sz="1400"/>
          </a:p>
          <a:p>
            <a:pPr indent="-317500" lvl="0" marL="457200" rtl="0">
              <a:spcBef>
                <a:spcPts val="0"/>
              </a:spcBef>
              <a:spcAft>
                <a:spcPts val="0"/>
              </a:spcAft>
              <a:buSzPts val="1400"/>
              <a:buChar char="●"/>
            </a:pPr>
            <a:r>
              <a:rPr lang="zh-CN" sz="1400"/>
              <a:t>由Cosmos先启动，然后大家再根据实际情况跟进</a:t>
            </a:r>
            <a:endParaRPr sz="1400"/>
          </a:p>
          <a:p>
            <a:pPr indent="0" lvl="0" marL="0">
              <a:spcBef>
                <a:spcPts val="1600"/>
              </a:spcBef>
              <a:spcAft>
                <a:spcPts val="0"/>
              </a:spcAft>
              <a:buNone/>
            </a:pPr>
            <a:r>
              <a:t/>
            </a:r>
            <a:endParaRPr sz="1400"/>
          </a:p>
          <a:p>
            <a:pPr indent="0" lvl="0" marL="0">
              <a:spcBef>
                <a:spcPts val="1600"/>
              </a:spcBef>
              <a:spcAft>
                <a:spcPts val="1600"/>
              </a:spcAft>
              <a:buNone/>
            </a:pPr>
            <a:r>
              <a:t/>
            </a:r>
            <a:endParaRPr sz="1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Shape 26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1600"/>
              </a:spcAft>
              <a:buNone/>
            </a:pPr>
            <a:r>
              <a:rPr lang="zh-CN" sz="1800">
                <a:latin typeface="Lato"/>
                <a:ea typeface="Lato"/>
                <a:cs typeface="Lato"/>
                <a:sym typeface="Lato"/>
              </a:rPr>
              <a:t>2. 如何监控Validator节点？</a:t>
            </a:r>
            <a:endParaRPr sz="1800"/>
          </a:p>
        </p:txBody>
      </p:sp>
      <p:sp>
        <p:nvSpPr>
          <p:cNvPr id="265" name="Shape 265"/>
          <p:cNvSpPr txBox="1"/>
          <p:nvPr>
            <p:ph idx="1" type="body"/>
          </p:nvPr>
        </p:nvSpPr>
        <p:spPr>
          <a:xfrm>
            <a:off x="1297500" y="1307850"/>
            <a:ext cx="7038900" cy="317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CN" sz="1800"/>
              <a:t>监控新的难点：由于很多人使用了Sentry Node，会出现节点之间通信中断的问题。所以虽然节点仍在接受区块，但是不会签名。</a:t>
            </a:r>
            <a:endParaRPr sz="1800"/>
          </a:p>
          <a:p>
            <a:pPr indent="0" lvl="0" marL="0" rtl="0">
              <a:spcBef>
                <a:spcPts val="1600"/>
              </a:spcBef>
              <a:spcAft>
                <a:spcPts val="0"/>
              </a:spcAft>
              <a:buNone/>
            </a:pPr>
            <a:r>
              <a:rPr lang="zh-CN" sz="1800"/>
              <a:t>建议：</a:t>
            </a:r>
            <a:endParaRPr sz="1800"/>
          </a:p>
          <a:p>
            <a:pPr indent="-342900" lvl="0" marL="457200" rtl="0">
              <a:spcBef>
                <a:spcPts val="1600"/>
              </a:spcBef>
              <a:spcAft>
                <a:spcPts val="0"/>
              </a:spcAft>
              <a:buSzPts val="1800"/>
              <a:buChar char="●"/>
            </a:pPr>
            <a:r>
              <a:rPr lang="zh-CN" sz="1800"/>
              <a:t>实时监听Tendermint的状况 </a:t>
            </a:r>
            <a:r>
              <a:rPr lang="zh-CN" sz="1800" u="sng">
                <a:solidFill>
                  <a:schemeClr val="hlink"/>
                </a:solidFill>
                <a:hlinkClick r:id="rId3"/>
              </a:rPr>
              <a:t>https://github.com/tendermint/tendermint/issues/1296</a:t>
            </a:r>
            <a:r>
              <a:rPr lang="zh-CN" sz="1800">
                <a:solidFill>
                  <a:srgbClr val="FFFFFF"/>
                </a:solidFill>
              </a:rPr>
              <a:t> </a:t>
            </a:r>
            <a:endParaRPr sz="1800">
              <a:solidFill>
                <a:srgbClr val="FFFFFF"/>
              </a:solidFill>
            </a:endParaRPr>
          </a:p>
          <a:p>
            <a:pPr indent="-342900" lvl="0" marL="457200">
              <a:spcBef>
                <a:spcPts val="0"/>
              </a:spcBef>
              <a:spcAft>
                <a:spcPts val="0"/>
              </a:spcAft>
              <a:buClr>
                <a:srgbClr val="FFFFFF"/>
              </a:buClr>
              <a:buSzPts val="1800"/>
              <a:buChar char="●"/>
            </a:pPr>
            <a:r>
              <a:rPr lang="zh-CN" sz="1800">
                <a:solidFill>
                  <a:srgbClr val="FFFFFF"/>
                </a:solidFill>
              </a:rPr>
              <a:t>监听区块信息，检查每个区块上是否有签名</a:t>
            </a:r>
            <a:endParaRPr sz="1800">
              <a:solidFill>
                <a:srgbClr val="FFFFFF"/>
              </a:solidFill>
            </a:endParaRPr>
          </a:p>
          <a:p>
            <a:pPr indent="0" lvl="0" marL="0">
              <a:spcBef>
                <a:spcPts val="1600"/>
              </a:spcBef>
              <a:spcAft>
                <a:spcPts val="1600"/>
              </a:spcAft>
              <a:buNone/>
            </a:pPr>
            <a:r>
              <a:t/>
            </a:r>
            <a:endParaRPr sz="1800">
              <a:solidFill>
                <a:srgbClr val="FFFFFF"/>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Shape 27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CN"/>
              <a:t>Takeaway</a:t>
            </a:r>
            <a:endParaRPr/>
          </a:p>
        </p:txBody>
      </p:sp>
      <p:sp>
        <p:nvSpPr>
          <p:cNvPr id="271" name="Shape 27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CN" sz="1800"/>
              <a:t>testnet流程应该制定公开的计划表</a:t>
            </a:r>
            <a:endParaRPr sz="1800"/>
          </a:p>
          <a:p>
            <a:pPr indent="0" lvl="0" marL="0">
              <a:spcBef>
                <a:spcPts val="1600"/>
              </a:spcBef>
              <a:spcAft>
                <a:spcPts val="0"/>
              </a:spcAft>
              <a:buNone/>
            </a:pPr>
            <a:r>
              <a:rPr lang="zh-CN" sz="1800"/>
              <a:t>多与社区的开发人员互动</a:t>
            </a:r>
            <a:endParaRPr sz="1800"/>
          </a:p>
          <a:p>
            <a:pPr indent="0" lvl="0" marL="0">
              <a:spcBef>
                <a:spcPts val="1600"/>
              </a:spcBef>
              <a:spcAft>
                <a:spcPts val="1600"/>
              </a:spcAft>
              <a:buNone/>
            </a:pPr>
            <a:r>
              <a:rPr lang="zh-CN" sz="1800"/>
              <a:t>水龙头、浏览器、钱包等需要团队首先开发一个版本</a:t>
            </a:r>
            <a:endParaRPr sz="1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Shape 27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CN"/>
              <a:t>已有候选人</a:t>
            </a:r>
            <a:endParaRPr/>
          </a:p>
          <a:p>
            <a:pPr indent="0" lvl="0" marL="0" rtl="0">
              <a:lnSpc>
                <a:spcPct val="115000"/>
              </a:lnSpc>
              <a:spcBef>
                <a:spcPts val="0"/>
              </a:spcBef>
              <a:spcAft>
                <a:spcPts val="0"/>
              </a:spcAft>
              <a:buNone/>
            </a:pPr>
            <a:r>
              <a:t/>
            </a:r>
            <a:endParaRPr/>
          </a:p>
          <a:p>
            <a:pPr indent="0" lvl="0" marL="0" rtl="0">
              <a:lnSpc>
                <a:spcPct val="115000"/>
              </a:lnSpc>
              <a:spcBef>
                <a:spcPts val="1600"/>
              </a:spcBef>
              <a:spcAft>
                <a:spcPts val="1600"/>
              </a:spcAft>
              <a:buNone/>
            </a:pPr>
            <a:r>
              <a:rPr lang="zh-CN" sz="1400" u="sng">
                <a:solidFill>
                  <a:schemeClr val="accent5"/>
                </a:solidFill>
                <a:hlinkClick r:id="rId3"/>
              </a:rPr>
              <a:t>https://forum.cosmos.network/t/validator-candidates-websites/127</a:t>
            </a:r>
            <a:endParaRPr sz="1400"/>
          </a:p>
        </p:txBody>
      </p:sp>
      <p:sp>
        <p:nvSpPr>
          <p:cNvPr id="277" name="Shape 277"/>
          <p:cNvSpPr txBox="1"/>
          <p:nvPr>
            <p:ph idx="1" type="body"/>
          </p:nvPr>
        </p:nvSpPr>
        <p:spPr>
          <a:xfrm>
            <a:off x="812575" y="1902050"/>
            <a:ext cx="4842600" cy="2911200"/>
          </a:xfrm>
          <a:prstGeom prst="rect">
            <a:avLst/>
          </a:prstGeom>
        </p:spPr>
        <p:txBody>
          <a:bodyPr anchorCtr="0" anchor="t" bIns="91425" lIns="91425" spcFirstLastPara="1" rIns="91425" wrap="square" tIns="91425">
            <a:noAutofit/>
          </a:bodyPr>
          <a:lstStyle/>
          <a:p>
            <a:pPr indent="-295275" lvl="0" marL="457200" rtl="0">
              <a:spcBef>
                <a:spcPts val="0"/>
              </a:spcBef>
              <a:spcAft>
                <a:spcPts val="0"/>
              </a:spcAft>
              <a:buClr>
                <a:srgbClr val="FFFFFF"/>
              </a:buClr>
              <a:buSzPts val="1050"/>
              <a:buFont typeface="Arial"/>
              <a:buChar char="●"/>
            </a:pPr>
            <a:r>
              <a:rPr lang="zh-CN" sz="1050" u="sng">
                <a:solidFill>
                  <a:srgbClr val="FFFFFF"/>
                </a:solidFill>
                <a:latin typeface="Arial"/>
                <a:ea typeface="Arial"/>
                <a:cs typeface="Arial"/>
                <a:sym typeface="Arial"/>
                <a:hlinkClick r:id="rId4"/>
              </a:rPr>
              <a:t>http://www.f4rm.io/</a:t>
            </a:r>
            <a:r>
              <a:rPr lang="zh-CN" sz="800" u="sng">
                <a:solidFill>
                  <a:srgbClr val="FFFFFF"/>
                </a:solidFill>
                <a:highlight>
                  <a:srgbClr val="E9E9E9"/>
                </a:highlight>
                <a:latin typeface="Arial"/>
                <a:ea typeface="Arial"/>
                <a:cs typeface="Arial"/>
                <a:sym typeface="Arial"/>
                <a:hlinkClick r:id="rId5"/>
              </a:rPr>
              <a:t>203</a:t>
            </a:r>
            <a:endParaRPr sz="800" u="sng">
              <a:solidFill>
                <a:srgbClr val="FFFFFF"/>
              </a:solidFill>
              <a:highlight>
                <a:srgbClr val="E9E9E9"/>
              </a:highlight>
              <a:latin typeface="Arial"/>
              <a:ea typeface="Arial"/>
              <a:cs typeface="Arial"/>
              <a:sym typeface="Arial"/>
              <a:hlinkClick r:id="rId6"/>
            </a:endParaRPr>
          </a:p>
          <a:p>
            <a:pPr indent="-295275" lvl="0" marL="457200" rtl="0">
              <a:spcBef>
                <a:spcPts val="0"/>
              </a:spcBef>
              <a:spcAft>
                <a:spcPts val="0"/>
              </a:spcAft>
              <a:buClr>
                <a:srgbClr val="FFFFFF"/>
              </a:buClr>
              <a:buSzPts val="1050"/>
              <a:buFont typeface="Arial"/>
              <a:buChar char="●"/>
            </a:pPr>
            <a:r>
              <a:rPr lang="zh-CN" sz="1050" u="sng">
                <a:solidFill>
                  <a:srgbClr val="FFFFFF"/>
                </a:solidFill>
                <a:latin typeface="Arial"/>
                <a:ea typeface="Arial"/>
                <a:cs typeface="Arial"/>
                <a:sym typeface="Arial"/>
                <a:hlinkClick r:id="rId7"/>
              </a:rPr>
              <a:t>http://veritasvalidators.com/</a:t>
            </a:r>
            <a:r>
              <a:rPr lang="zh-CN" sz="800" u="sng">
                <a:solidFill>
                  <a:srgbClr val="FFFFFF"/>
                </a:solidFill>
                <a:highlight>
                  <a:srgbClr val="E9E9E9"/>
                </a:highlight>
                <a:latin typeface="Arial"/>
                <a:ea typeface="Arial"/>
                <a:cs typeface="Arial"/>
                <a:sym typeface="Arial"/>
                <a:hlinkClick r:id="rId8"/>
              </a:rPr>
              <a:t>158</a:t>
            </a:r>
            <a:endParaRPr sz="800" u="sng">
              <a:solidFill>
                <a:srgbClr val="FFFFFF"/>
              </a:solidFill>
              <a:highlight>
                <a:srgbClr val="E9E9E9"/>
              </a:highlight>
              <a:latin typeface="Arial"/>
              <a:ea typeface="Arial"/>
              <a:cs typeface="Arial"/>
              <a:sym typeface="Arial"/>
              <a:hlinkClick r:id="rId9"/>
            </a:endParaRPr>
          </a:p>
          <a:p>
            <a:pPr indent="-295275" lvl="0" marL="457200" rtl="0">
              <a:spcBef>
                <a:spcPts val="0"/>
              </a:spcBef>
              <a:spcAft>
                <a:spcPts val="0"/>
              </a:spcAft>
              <a:buClr>
                <a:srgbClr val="FFFFFF"/>
              </a:buClr>
              <a:buSzPts val="1050"/>
              <a:buFont typeface="Arial"/>
              <a:buChar char="●"/>
            </a:pPr>
            <a:r>
              <a:rPr lang="zh-CN" sz="1050" u="sng">
                <a:solidFill>
                  <a:srgbClr val="FFFFFF"/>
                </a:solidFill>
                <a:latin typeface="Arial"/>
                <a:ea typeface="Arial"/>
                <a:cs typeface="Arial"/>
                <a:sym typeface="Arial"/>
                <a:hlinkClick r:id="rId10"/>
              </a:rPr>
              <a:t>enledger.io</a:t>
            </a:r>
            <a:r>
              <a:rPr lang="zh-CN" sz="800" u="sng">
                <a:solidFill>
                  <a:srgbClr val="FFFFFF"/>
                </a:solidFill>
                <a:highlight>
                  <a:srgbClr val="E9E9E9"/>
                </a:highlight>
                <a:latin typeface="Arial"/>
                <a:ea typeface="Arial"/>
                <a:cs typeface="Arial"/>
                <a:sym typeface="Arial"/>
                <a:hlinkClick r:id="rId11"/>
              </a:rPr>
              <a:t>107</a:t>
            </a:r>
            <a:endParaRPr sz="800" u="sng">
              <a:solidFill>
                <a:srgbClr val="FFFFFF"/>
              </a:solidFill>
              <a:highlight>
                <a:srgbClr val="E9E9E9"/>
              </a:highlight>
              <a:latin typeface="Arial"/>
              <a:ea typeface="Arial"/>
              <a:cs typeface="Arial"/>
              <a:sym typeface="Arial"/>
              <a:hlinkClick r:id="rId12"/>
            </a:endParaRPr>
          </a:p>
          <a:p>
            <a:pPr indent="-295275" lvl="0" marL="457200" rtl="0">
              <a:spcBef>
                <a:spcPts val="0"/>
              </a:spcBef>
              <a:spcAft>
                <a:spcPts val="0"/>
              </a:spcAft>
              <a:buClr>
                <a:srgbClr val="FFFFFF"/>
              </a:buClr>
              <a:buSzPts val="1050"/>
              <a:buFont typeface="Arial"/>
              <a:buChar char="●"/>
            </a:pPr>
            <a:r>
              <a:rPr lang="zh-CN" sz="1050" u="sng">
                <a:solidFill>
                  <a:srgbClr val="FFFFFF"/>
                </a:solidFill>
                <a:latin typeface="Arial"/>
                <a:ea typeface="Arial"/>
                <a:cs typeface="Arial"/>
                <a:sym typeface="Arial"/>
                <a:hlinkClick r:id="rId13"/>
              </a:rPr>
              <a:t>www.stakehub.io</a:t>
            </a:r>
            <a:r>
              <a:rPr lang="zh-CN" sz="800" u="sng">
                <a:solidFill>
                  <a:srgbClr val="FFFFFF"/>
                </a:solidFill>
                <a:highlight>
                  <a:srgbClr val="E9E9E9"/>
                </a:highlight>
                <a:latin typeface="Arial"/>
                <a:ea typeface="Arial"/>
                <a:cs typeface="Arial"/>
                <a:sym typeface="Arial"/>
                <a:hlinkClick r:id="rId14"/>
              </a:rPr>
              <a:t>105</a:t>
            </a:r>
            <a:endParaRPr sz="800" u="sng">
              <a:solidFill>
                <a:srgbClr val="FFFFFF"/>
              </a:solidFill>
              <a:highlight>
                <a:srgbClr val="E9E9E9"/>
              </a:highlight>
              <a:latin typeface="Arial"/>
              <a:ea typeface="Arial"/>
              <a:cs typeface="Arial"/>
              <a:sym typeface="Arial"/>
              <a:hlinkClick r:id="rId15"/>
            </a:endParaRPr>
          </a:p>
          <a:p>
            <a:pPr indent="-295275" lvl="0" marL="457200" rtl="0">
              <a:spcBef>
                <a:spcPts val="0"/>
              </a:spcBef>
              <a:spcAft>
                <a:spcPts val="0"/>
              </a:spcAft>
              <a:buClr>
                <a:srgbClr val="FFFFFF"/>
              </a:buClr>
              <a:buSzPts val="1050"/>
              <a:buFont typeface="Arial"/>
              <a:buChar char="●"/>
            </a:pPr>
            <a:r>
              <a:rPr lang="zh-CN" sz="1050" u="sng">
                <a:solidFill>
                  <a:srgbClr val="FFFFFF"/>
                </a:solidFill>
                <a:latin typeface="Arial"/>
                <a:ea typeface="Arial"/>
                <a:cs typeface="Arial"/>
                <a:sym typeface="Arial"/>
                <a:hlinkClick r:id="rId16"/>
              </a:rPr>
              <a:t>http://stake.zone</a:t>
            </a:r>
            <a:r>
              <a:rPr lang="zh-CN" sz="800" u="sng">
                <a:solidFill>
                  <a:srgbClr val="FFFFFF"/>
                </a:solidFill>
                <a:highlight>
                  <a:srgbClr val="E9E9E9"/>
                </a:highlight>
                <a:latin typeface="Arial"/>
                <a:ea typeface="Arial"/>
                <a:cs typeface="Arial"/>
                <a:sym typeface="Arial"/>
                <a:hlinkClick r:id="rId17"/>
              </a:rPr>
              <a:t>60</a:t>
            </a:r>
            <a:endParaRPr sz="800" u="sng">
              <a:solidFill>
                <a:srgbClr val="FFFFFF"/>
              </a:solidFill>
              <a:highlight>
                <a:srgbClr val="E9E9E9"/>
              </a:highlight>
              <a:latin typeface="Arial"/>
              <a:ea typeface="Arial"/>
              <a:cs typeface="Arial"/>
              <a:sym typeface="Arial"/>
              <a:hlinkClick r:id="rId18"/>
            </a:endParaRPr>
          </a:p>
          <a:p>
            <a:pPr indent="-295275" lvl="0" marL="457200" rtl="0">
              <a:spcBef>
                <a:spcPts val="0"/>
              </a:spcBef>
              <a:spcAft>
                <a:spcPts val="0"/>
              </a:spcAft>
              <a:buClr>
                <a:srgbClr val="FFFFFF"/>
              </a:buClr>
              <a:buSzPts val="1050"/>
              <a:buFont typeface="Arial"/>
              <a:buChar char="●"/>
            </a:pPr>
            <a:r>
              <a:rPr lang="zh-CN" sz="1050" u="sng">
                <a:solidFill>
                  <a:srgbClr val="FFFFFF"/>
                </a:solidFill>
                <a:latin typeface="Arial"/>
                <a:ea typeface="Arial"/>
                <a:cs typeface="Arial"/>
                <a:sym typeface="Arial"/>
                <a:hlinkClick r:id="rId19"/>
              </a:rPr>
              <a:t>https://ion.dokia.capital</a:t>
            </a:r>
            <a:r>
              <a:rPr lang="zh-CN" sz="800" u="sng">
                <a:solidFill>
                  <a:srgbClr val="FFFFFF"/>
                </a:solidFill>
                <a:highlight>
                  <a:srgbClr val="E9E9E9"/>
                </a:highlight>
                <a:latin typeface="Arial"/>
                <a:ea typeface="Arial"/>
                <a:cs typeface="Arial"/>
                <a:sym typeface="Arial"/>
                <a:hlinkClick r:id="rId20"/>
              </a:rPr>
              <a:t>71</a:t>
            </a:r>
            <a:endParaRPr sz="800" u="sng">
              <a:solidFill>
                <a:srgbClr val="FFFFFF"/>
              </a:solidFill>
              <a:highlight>
                <a:srgbClr val="E9E9E9"/>
              </a:highlight>
              <a:latin typeface="Arial"/>
              <a:ea typeface="Arial"/>
              <a:cs typeface="Arial"/>
              <a:sym typeface="Arial"/>
              <a:hlinkClick r:id="rId21"/>
            </a:endParaRPr>
          </a:p>
          <a:p>
            <a:pPr indent="-295275" lvl="0" marL="457200" rtl="0">
              <a:spcBef>
                <a:spcPts val="0"/>
              </a:spcBef>
              <a:spcAft>
                <a:spcPts val="0"/>
              </a:spcAft>
              <a:buClr>
                <a:srgbClr val="FFFFFF"/>
              </a:buClr>
              <a:buSzPts val="1050"/>
              <a:buFont typeface="Arial"/>
              <a:buChar char="●"/>
            </a:pPr>
            <a:r>
              <a:rPr lang="zh-CN" sz="1050" u="sng">
                <a:solidFill>
                  <a:srgbClr val="FFFFFF"/>
                </a:solidFill>
                <a:latin typeface="Arial"/>
                <a:ea typeface="Arial"/>
                <a:cs typeface="Arial"/>
                <a:sym typeface="Arial"/>
                <a:hlinkClick r:id="rId22"/>
              </a:rPr>
              <a:t>Block.finance</a:t>
            </a:r>
            <a:r>
              <a:rPr lang="zh-CN" sz="800" u="sng">
                <a:solidFill>
                  <a:srgbClr val="FFFFFF"/>
                </a:solidFill>
                <a:highlight>
                  <a:srgbClr val="E9E9E9"/>
                </a:highlight>
                <a:latin typeface="Arial"/>
                <a:ea typeface="Arial"/>
                <a:cs typeface="Arial"/>
                <a:sym typeface="Arial"/>
                <a:hlinkClick r:id="rId23"/>
              </a:rPr>
              <a:t>28</a:t>
            </a:r>
            <a:endParaRPr sz="800" u="sng">
              <a:solidFill>
                <a:srgbClr val="FFFFFF"/>
              </a:solidFill>
              <a:highlight>
                <a:srgbClr val="E9E9E9"/>
              </a:highlight>
              <a:latin typeface="Arial"/>
              <a:ea typeface="Arial"/>
              <a:cs typeface="Arial"/>
              <a:sym typeface="Arial"/>
              <a:hlinkClick r:id="rId24"/>
            </a:endParaRPr>
          </a:p>
          <a:p>
            <a:pPr indent="-295275" lvl="0" marL="457200" rtl="0">
              <a:spcBef>
                <a:spcPts val="0"/>
              </a:spcBef>
              <a:spcAft>
                <a:spcPts val="0"/>
              </a:spcAft>
              <a:buClr>
                <a:srgbClr val="FFFFFF"/>
              </a:buClr>
              <a:buSzPts val="1050"/>
              <a:buFont typeface="Arial"/>
              <a:buChar char="●"/>
            </a:pPr>
            <a:r>
              <a:rPr lang="zh-CN" sz="1050" u="sng">
                <a:solidFill>
                  <a:srgbClr val="FFFFFF"/>
                </a:solidFill>
                <a:latin typeface="Arial"/>
                <a:ea typeface="Arial"/>
                <a:cs typeface="Arial"/>
                <a:sym typeface="Arial"/>
                <a:hlinkClick r:id="rId25"/>
              </a:rPr>
              <a:t>Validators.com</a:t>
            </a:r>
            <a:r>
              <a:rPr lang="zh-CN" sz="800" u="sng">
                <a:solidFill>
                  <a:srgbClr val="FFFFFF"/>
                </a:solidFill>
                <a:highlight>
                  <a:srgbClr val="E9E9E9"/>
                </a:highlight>
                <a:latin typeface="Arial"/>
                <a:ea typeface="Arial"/>
                <a:cs typeface="Arial"/>
                <a:sym typeface="Arial"/>
                <a:hlinkClick r:id="rId26"/>
              </a:rPr>
              <a:t>74</a:t>
            </a:r>
            <a:endParaRPr sz="800" u="sng">
              <a:solidFill>
                <a:srgbClr val="FFFFFF"/>
              </a:solidFill>
              <a:highlight>
                <a:srgbClr val="E9E9E9"/>
              </a:highlight>
              <a:latin typeface="Arial"/>
              <a:ea typeface="Arial"/>
              <a:cs typeface="Arial"/>
              <a:sym typeface="Arial"/>
              <a:hlinkClick r:id="rId27"/>
            </a:endParaRPr>
          </a:p>
          <a:p>
            <a:pPr indent="-295275" lvl="0" marL="457200" rtl="0">
              <a:spcBef>
                <a:spcPts val="0"/>
              </a:spcBef>
              <a:spcAft>
                <a:spcPts val="0"/>
              </a:spcAft>
              <a:buClr>
                <a:srgbClr val="FFFFFF"/>
              </a:buClr>
              <a:buSzPts val="1050"/>
              <a:buFont typeface="Arial"/>
              <a:buChar char="●"/>
            </a:pPr>
            <a:r>
              <a:rPr lang="zh-CN" sz="1050" u="sng">
                <a:solidFill>
                  <a:srgbClr val="FFFFFF"/>
                </a:solidFill>
                <a:latin typeface="Arial"/>
                <a:ea typeface="Arial"/>
                <a:cs typeface="Arial"/>
                <a:sym typeface="Arial"/>
                <a:hlinkClick r:id="rId28"/>
              </a:rPr>
              <a:t>https://sonnguyen.ws</a:t>
            </a:r>
            <a:r>
              <a:rPr lang="zh-CN" sz="800" u="sng">
                <a:solidFill>
                  <a:srgbClr val="FFFFFF"/>
                </a:solidFill>
                <a:highlight>
                  <a:srgbClr val="E9E9E9"/>
                </a:highlight>
                <a:latin typeface="Arial"/>
                <a:ea typeface="Arial"/>
                <a:cs typeface="Arial"/>
                <a:sym typeface="Arial"/>
                <a:hlinkClick r:id="rId29"/>
              </a:rPr>
              <a:t>46</a:t>
            </a:r>
            <a:endParaRPr sz="800" u="sng">
              <a:solidFill>
                <a:srgbClr val="FFFFFF"/>
              </a:solidFill>
              <a:highlight>
                <a:srgbClr val="E9E9E9"/>
              </a:highlight>
              <a:latin typeface="Arial"/>
              <a:ea typeface="Arial"/>
              <a:cs typeface="Arial"/>
              <a:sym typeface="Arial"/>
              <a:hlinkClick r:id="rId30"/>
            </a:endParaRPr>
          </a:p>
          <a:p>
            <a:pPr indent="-295275" lvl="0" marL="457200" rtl="0">
              <a:spcBef>
                <a:spcPts val="0"/>
              </a:spcBef>
              <a:spcAft>
                <a:spcPts val="0"/>
              </a:spcAft>
              <a:buClr>
                <a:srgbClr val="FFFFFF"/>
              </a:buClr>
              <a:buSzPts val="1050"/>
              <a:buFont typeface="Arial"/>
              <a:buChar char="●"/>
            </a:pPr>
            <a:r>
              <a:rPr lang="zh-CN" sz="1050" u="sng">
                <a:solidFill>
                  <a:srgbClr val="FFFFFF"/>
                </a:solidFill>
                <a:latin typeface="Arial"/>
                <a:ea typeface="Arial"/>
                <a:cs typeface="Arial"/>
                <a:sym typeface="Arial"/>
                <a:hlinkClick r:id="rId31"/>
              </a:rPr>
              <a:t>Bianjie AI Inc.</a:t>
            </a:r>
            <a:r>
              <a:rPr lang="zh-CN" sz="800" u="sng">
                <a:solidFill>
                  <a:srgbClr val="FFFFFF"/>
                </a:solidFill>
                <a:highlight>
                  <a:srgbClr val="E9E9E9"/>
                </a:highlight>
                <a:latin typeface="Arial"/>
                <a:ea typeface="Arial"/>
                <a:cs typeface="Arial"/>
                <a:sym typeface="Arial"/>
                <a:hlinkClick r:id="rId32"/>
              </a:rPr>
              <a:t>48</a:t>
            </a:r>
            <a:endParaRPr sz="800" u="sng">
              <a:solidFill>
                <a:srgbClr val="FFFFFF"/>
              </a:solidFill>
              <a:highlight>
                <a:srgbClr val="E9E9E9"/>
              </a:highlight>
              <a:latin typeface="Arial"/>
              <a:ea typeface="Arial"/>
              <a:cs typeface="Arial"/>
              <a:sym typeface="Arial"/>
              <a:hlinkClick r:id="rId33"/>
            </a:endParaRPr>
          </a:p>
          <a:p>
            <a:pPr indent="-295275" lvl="0" marL="457200" rtl="0">
              <a:spcBef>
                <a:spcPts val="0"/>
              </a:spcBef>
              <a:spcAft>
                <a:spcPts val="0"/>
              </a:spcAft>
              <a:buClr>
                <a:srgbClr val="FFFFFF"/>
              </a:buClr>
              <a:buSzPts val="1050"/>
              <a:buFont typeface="Arial"/>
              <a:buChar char="●"/>
            </a:pPr>
            <a:r>
              <a:rPr lang="zh-CN" sz="1050" u="sng">
                <a:solidFill>
                  <a:srgbClr val="FFFFFF"/>
                </a:solidFill>
                <a:latin typeface="Arial"/>
                <a:ea typeface="Arial"/>
                <a:cs typeface="Arial"/>
                <a:sym typeface="Arial"/>
                <a:hlinkClick r:id="rId34"/>
              </a:rPr>
              <a:t>WanCloud</a:t>
            </a:r>
            <a:r>
              <a:rPr lang="zh-CN" sz="800" u="sng">
                <a:solidFill>
                  <a:srgbClr val="FFFFFF"/>
                </a:solidFill>
                <a:highlight>
                  <a:srgbClr val="E9E9E9"/>
                </a:highlight>
                <a:latin typeface="Arial"/>
                <a:ea typeface="Arial"/>
                <a:cs typeface="Arial"/>
                <a:sym typeface="Arial"/>
                <a:hlinkClick r:id="rId35"/>
              </a:rPr>
              <a:t>63</a:t>
            </a:r>
            <a:endParaRPr sz="800" u="sng">
              <a:solidFill>
                <a:srgbClr val="FFFFFF"/>
              </a:solidFill>
              <a:highlight>
                <a:srgbClr val="E9E9E9"/>
              </a:highlight>
              <a:latin typeface="Arial"/>
              <a:ea typeface="Arial"/>
              <a:cs typeface="Arial"/>
              <a:sym typeface="Arial"/>
              <a:hlinkClick r:id="rId36"/>
            </a:endParaRPr>
          </a:p>
          <a:p>
            <a:pPr indent="-295275" lvl="0" marL="457200" rtl="0">
              <a:spcBef>
                <a:spcPts val="0"/>
              </a:spcBef>
              <a:spcAft>
                <a:spcPts val="0"/>
              </a:spcAft>
              <a:buClr>
                <a:srgbClr val="FFFFFF"/>
              </a:buClr>
              <a:buSzPts val="1050"/>
              <a:buFont typeface="Arial"/>
              <a:buChar char="●"/>
            </a:pPr>
            <a:r>
              <a:rPr lang="zh-CN" sz="1050" u="sng">
                <a:solidFill>
                  <a:srgbClr val="FFFFFF"/>
                </a:solidFill>
                <a:latin typeface="Arial"/>
                <a:ea typeface="Arial"/>
                <a:cs typeface="Arial"/>
                <a:sym typeface="Arial"/>
                <a:hlinkClick r:id="rId37"/>
              </a:rPr>
              <a:t>starhub.io</a:t>
            </a:r>
            <a:r>
              <a:rPr lang="zh-CN" sz="800" u="sng">
                <a:solidFill>
                  <a:srgbClr val="FFFFFF"/>
                </a:solidFill>
                <a:highlight>
                  <a:srgbClr val="E9E9E9"/>
                </a:highlight>
                <a:latin typeface="Arial"/>
                <a:ea typeface="Arial"/>
                <a:cs typeface="Arial"/>
                <a:sym typeface="Arial"/>
                <a:hlinkClick r:id="rId38"/>
              </a:rPr>
              <a:t>34</a:t>
            </a:r>
            <a:endParaRPr>
              <a:solidFill>
                <a:srgbClr val="FFFFFF"/>
              </a:solidFill>
            </a:endParaRPr>
          </a:p>
        </p:txBody>
      </p:sp>
      <p:sp>
        <p:nvSpPr>
          <p:cNvPr id="278" name="Shape 278"/>
          <p:cNvSpPr txBox="1"/>
          <p:nvPr/>
        </p:nvSpPr>
        <p:spPr>
          <a:xfrm>
            <a:off x="3760925" y="1958150"/>
            <a:ext cx="4769700" cy="1833000"/>
          </a:xfrm>
          <a:prstGeom prst="rect">
            <a:avLst/>
          </a:prstGeom>
          <a:noFill/>
          <a:ln>
            <a:noFill/>
          </a:ln>
        </p:spPr>
        <p:txBody>
          <a:bodyPr anchorCtr="0" anchor="t" bIns="91425" lIns="91425" spcFirstLastPara="1" rIns="91425" wrap="square" tIns="91425">
            <a:noAutofit/>
          </a:bodyPr>
          <a:lstStyle/>
          <a:p>
            <a:pPr indent="-295275" lvl="0" marL="457200" rtl="0">
              <a:lnSpc>
                <a:spcPct val="115000"/>
              </a:lnSpc>
              <a:spcBef>
                <a:spcPts val="0"/>
              </a:spcBef>
              <a:spcAft>
                <a:spcPts val="0"/>
              </a:spcAft>
              <a:buClr>
                <a:srgbClr val="FFFFFF"/>
              </a:buClr>
              <a:buSzPts val="1050"/>
              <a:buFont typeface="Arial"/>
              <a:buChar char="●"/>
            </a:pPr>
            <a:r>
              <a:rPr lang="zh-CN" sz="1050" u="sng">
                <a:solidFill>
                  <a:srgbClr val="FFFFFF"/>
                </a:solidFill>
                <a:hlinkClick r:id="rId39"/>
              </a:rPr>
              <a:t>https://www.in3s.com/</a:t>
            </a:r>
            <a:r>
              <a:rPr lang="zh-CN" sz="800" u="sng">
                <a:solidFill>
                  <a:srgbClr val="FFFFFF"/>
                </a:solidFill>
                <a:highlight>
                  <a:srgbClr val="E9E9E9"/>
                </a:highlight>
                <a:hlinkClick r:id="rId40"/>
              </a:rPr>
              <a:t>80</a:t>
            </a:r>
            <a:endParaRPr sz="800" u="sng">
              <a:solidFill>
                <a:srgbClr val="FFFFFF"/>
              </a:solidFill>
              <a:highlight>
                <a:srgbClr val="E9E9E9"/>
              </a:highlight>
              <a:hlinkClick r:id="rId41"/>
            </a:endParaRPr>
          </a:p>
          <a:p>
            <a:pPr indent="-295275" lvl="0" marL="457200" rtl="0">
              <a:lnSpc>
                <a:spcPct val="115000"/>
              </a:lnSpc>
              <a:spcBef>
                <a:spcPts val="0"/>
              </a:spcBef>
              <a:spcAft>
                <a:spcPts val="0"/>
              </a:spcAft>
              <a:buClr>
                <a:srgbClr val="FFFFFF"/>
              </a:buClr>
              <a:buSzPts val="1050"/>
              <a:buFont typeface="Arial"/>
              <a:buChar char="●"/>
            </a:pPr>
            <a:r>
              <a:rPr lang="zh-CN" sz="1050" u="sng">
                <a:solidFill>
                  <a:srgbClr val="FFFFFF"/>
                </a:solidFill>
                <a:hlinkClick r:id="rId42"/>
              </a:rPr>
              <a:t>http://nevermore.io/</a:t>
            </a:r>
            <a:r>
              <a:rPr lang="zh-CN" sz="800" u="sng">
                <a:solidFill>
                  <a:srgbClr val="FFFFFF"/>
                </a:solidFill>
                <a:highlight>
                  <a:srgbClr val="E9E9E9"/>
                </a:highlight>
                <a:hlinkClick r:id="rId43"/>
              </a:rPr>
              <a:t>51</a:t>
            </a:r>
            <a:endParaRPr sz="800" u="sng">
              <a:solidFill>
                <a:srgbClr val="FFFFFF"/>
              </a:solidFill>
              <a:highlight>
                <a:srgbClr val="E9E9E9"/>
              </a:highlight>
              <a:hlinkClick r:id="rId44"/>
            </a:endParaRPr>
          </a:p>
          <a:p>
            <a:pPr indent="-295275" lvl="0" marL="457200" rtl="0">
              <a:lnSpc>
                <a:spcPct val="115000"/>
              </a:lnSpc>
              <a:spcBef>
                <a:spcPts val="0"/>
              </a:spcBef>
              <a:spcAft>
                <a:spcPts val="0"/>
              </a:spcAft>
              <a:buClr>
                <a:srgbClr val="FFFFFF"/>
              </a:buClr>
              <a:buSzPts val="1050"/>
              <a:buFont typeface="Arial"/>
              <a:buChar char="●"/>
            </a:pPr>
            <a:r>
              <a:rPr lang="zh-CN" sz="1050" u="sng">
                <a:solidFill>
                  <a:srgbClr val="FFFFFF"/>
                </a:solidFill>
                <a:hlinkClick r:id="rId45"/>
              </a:rPr>
              <a:t>http://galaxyzone.io/</a:t>
            </a:r>
            <a:r>
              <a:rPr lang="zh-CN" sz="800" u="sng">
                <a:solidFill>
                  <a:srgbClr val="FFFFFF"/>
                </a:solidFill>
                <a:highlight>
                  <a:srgbClr val="E9E9E9"/>
                </a:highlight>
                <a:hlinkClick r:id="rId46"/>
              </a:rPr>
              <a:t>18</a:t>
            </a:r>
            <a:endParaRPr sz="800" u="sng">
              <a:solidFill>
                <a:srgbClr val="FFFFFF"/>
              </a:solidFill>
              <a:highlight>
                <a:srgbClr val="E9E9E9"/>
              </a:highlight>
              <a:hlinkClick r:id="rId47"/>
            </a:endParaRPr>
          </a:p>
          <a:p>
            <a:pPr indent="-295275" lvl="0" marL="457200" rtl="0">
              <a:lnSpc>
                <a:spcPct val="115000"/>
              </a:lnSpc>
              <a:spcBef>
                <a:spcPts val="0"/>
              </a:spcBef>
              <a:spcAft>
                <a:spcPts val="0"/>
              </a:spcAft>
              <a:buClr>
                <a:srgbClr val="FFFFFF"/>
              </a:buClr>
              <a:buSzPts val="1050"/>
              <a:buFont typeface="Arial"/>
              <a:buChar char="●"/>
            </a:pPr>
            <a:r>
              <a:rPr lang="zh-CN" sz="1050" u="sng">
                <a:solidFill>
                  <a:srgbClr val="FFFFFF"/>
                </a:solidFill>
                <a:hlinkClick r:id="rId48"/>
              </a:rPr>
              <a:t>https://validstate.net</a:t>
            </a:r>
            <a:r>
              <a:rPr lang="zh-CN" sz="800" u="sng">
                <a:solidFill>
                  <a:srgbClr val="FFFFFF"/>
                </a:solidFill>
                <a:highlight>
                  <a:srgbClr val="E9E9E9"/>
                </a:highlight>
                <a:hlinkClick r:id="rId49"/>
              </a:rPr>
              <a:t>17</a:t>
            </a:r>
            <a:endParaRPr sz="800" u="sng">
              <a:solidFill>
                <a:srgbClr val="FFFFFF"/>
              </a:solidFill>
              <a:highlight>
                <a:srgbClr val="E9E9E9"/>
              </a:highlight>
              <a:hlinkClick r:id="rId50"/>
            </a:endParaRPr>
          </a:p>
          <a:p>
            <a:pPr indent="-295275" lvl="0" marL="457200" rtl="0">
              <a:lnSpc>
                <a:spcPct val="115000"/>
              </a:lnSpc>
              <a:spcBef>
                <a:spcPts val="0"/>
              </a:spcBef>
              <a:spcAft>
                <a:spcPts val="0"/>
              </a:spcAft>
              <a:buClr>
                <a:srgbClr val="FFFFFF"/>
              </a:buClr>
              <a:buSzPts val="1050"/>
              <a:buFont typeface="Arial"/>
              <a:buChar char="●"/>
            </a:pPr>
            <a:r>
              <a:rPr lang="zh-CN" sz="1050" u="sng">
                <a:solidFill>
                  <a:srgbClr val="FFFFFF"/>
                </a:solidFill>
                <a:hlinkClick r:id="rId51"/>
              </a:rPr>
              <a:t>http://www.cosmos-validator.com/</a:t>
            </a:r>
            <a:r>
              <a:rPr lang="zh-CN" sz="800" u="sng">
                <a:solidFill>
                  <a:srgbClr val="FFFFFF"/>
                </a:solidFill>
                <a:highlight>
                  <a:srgbClr val="E9E9E9"/>
                </a:highlight>
                <a:hlinkClick r:id="rId52"/>
              </a:rPr>
              <a:t>26</a:t>
            </a:r>
            <a:endParaRPr sz="800" u="sng">
              <a:solidFill>
                <a:srgbClr val="FFFFFF"/>
              </a:solidFill>
              <a:highlight>
                <a:srgbClr val="E9E9E9"/>
              </a:highlight>
              <a:hlinkClick r:id="rId53"/>
            </a:endParaRPr>
          </a:p>
          <a:p>
            <a:pPr indent="-295275" lvl="0" marL="457200" rtl="0">
              <a:lnSpc>
                <a:spcPct val="115000"/>
              </a:lnSpc>
              <a:spcBef>
                <a:spcPts val="0"/>
              </a:spcBef>
              <a:spcAft>
                <a:spcPts val="0"/>
              </a:spcAft>
              <a:buClr>
                <a:srgbClr val="FFFFFF"/>
              </a:buClr>
              <a:buSzPts val="1050"/>
              <a:buFont typeface="Arial"/>
              <a:buChar char="●"/>
            </a:pPr>
            <a:r>
              <a:rPr lang="zh-CN" sz="1050" u="sng">
                <a:solidFill>
                  <a:srgbClr val="FFFFFF"/>
                </a:solidFill>
                <a:hlinkClick r:id="rId54"/>
              </a:rPr>
              <a:t>http://chorus.one/</a:t>
            </a:r>
            <a:r>
              <a:rPr lang="zh-CN" sz="800" u="sng">
                <a:solidFill>
                  <a:srgbClr val="FFFFFF"/>
                </a:solidFill>
                <a:highlight>
                  <a:srgbClr val="E9E9E9"/>
                </a:highlight>
                <a:hlinkClick r:id="rId55"/>
              </a:rPr>
              <a:t>4</a:t>
            </a:r>
            <a:endParaRPr sz="800" u="sng">
              <a:solidFill>
                <a:srgbClr val="FFFFFF"/>
              </a:solidFill>
              <a:highlight>
                <a:srgbClr val="E9E9E9"/>
              </a:highlight>
              <a:hlinkClick r:id="rId56"/>
            </a:endParaRPr>
          </a:p>
          <a:p>
            <a:pPr indent="-295275" lvl="0" marL="457200" rtl="0">
              <a:lnSpc>
                <a:spcPct val="115000"/>
              </a:lnSpc>
              <a:spcBef>
                <a:spcPts val="0"/>
              </a:spcBef>
              <a:spcAft>
                <a:spcPts val="0"/>
              </a:spcAft>
              <a:buClr>
                <a:srgbClr val="FFFFFF"/>
              </a:buClr>
              <a:buSzPts val="1050"/>
              <a:buFont typeface="Arial"/>
              <a:buChar char="●"/>
            </a:pPr>
            <a:r>
              <a:rPr lang="zh-CN" sz="1050" u="sng">
                <a:solidFill>
                  <a:srgbClr val="FFFFFF"/>
                </a:solidFill>
                <a:hlinkClick r:id="rId57"/>
              </a:rPr>
              <a:t>https://www.iqlusion.io/</a:t>
            </a:r>
            <a:r>
              <a:rPr lang="zh-CN" sz="800" u="sng">
                <a:solidFill>
                  <a:srgbClr val="FFFFFF"/>
                </a:solidFill>
                <a:highlight>
                  <a:srgbClr val="E9E9E9"/>
                </a:highlight>
                <a:hlinkClick r:id="rId58"/>
              </a:rPr>
              <a:t>3</a:t>
            </a:r>
            <a:endParaRPr sz="800" u="sng">
              <a:solidFill>
                <a:srgbClr val="FFFFFF"/>
              </a:solidFill>
              <a:highlight>
                <a:srgbClr val="E9E9E9"/>
              </a:highlight>
              <a:hlinkClick r:id="rId59"/>
            </a:endParaRPr>
          </a:p>
          <a:p>
            <a:pPr indent="-295275" lvl="0" marL="457200" rtl="0">
              <a:lnSpc>
                <a:spcPct val="115000"/>
              </a:lnSpc>
              <a:spcBef>
                <a:spcPts val="0"/>
              </a:spcBef>
              <a:spcAft>
                <a:spcPts val="0"/>
              </a:spcAft>
              <a:buClr>
                <a:srgbClr val="FFFFFF"/>
              </a:buClr>
              <a:buSzPts val="1050"/>
              <a:buFont typeface="Arial"/>
              <a:buChar char="●"/>
            </a:pPr>
            <a:r>
              <a:rPr lang="zh-CN" sz="1050" u="sng">
                <a:solidFill>
                  <a:srgbClr val="FFFFFF"/>
                </a:solidFill>
                <a:hlinkClick r:id="rId60"/>
              </a:rPr>
              <a:t>http://delegate-now.com/</a:t>
            </a:r>
            <a:r>
              <a:rPr lang="zh-CN" sz="800" u="sng">
                <a:solidFill>
                  <a:srgbClr val="FFFFFF"/>
                </a:solidFill>
                <a:highlight>
                  <a:srgbClr val="E9E9E9"/>
                </a:highlight>
                <a:hlinkClick r:id="rId61"/>
              </a:rPr>
              <a:t>4</a:t>
            </a:r>
            <a:endParaRPr sz="800" u="sng">
              <a:solidFill>
                <a:srgbClr val="FFFFFF"/>
              </a:solidFill>
              <a:highlight>
                <a:srgbClr val="E9E9E9"/>
              </a:highlight>
              <a:hlinkClick r:id="rId62"/>
            </a:endParaRPr>
          </a:p>
          <a:p>
            <a:pPr indent="-295275" lvl="0" marL="457200" rtl="0">
              <a:lnSpc>
                <a:spcPct val="115000"/>
              </a:lnSpc>
              <a:spcBef>
                <a:spcPts val="0"/>
              </a:spcBef>
              <a:spcAft>
                <a:spcPts val="0"/>
              </a:spcAft>
              <a:buClr>
                <a:srgbClr val="FFFFFF"/>
              </a:buClr>
              <a:buSzPts val="1050"/>
              <a:buFont typeface="Arial"/>
              <a:buChar char="●"/>
            </a:pPr>
            <a:r>
              <a:rPr lang="zh-CN" sz="1050" u="sng">
                <a:solidFill>
                  <a:srgbClr val="FFFFFF"/>
                </a:solidFill>
                <a:hlinkClick r:id="rId63"/>
              </a:rPr>
              <a:t>http://chainpool.io/</a:t>
            </a:r>
            <a:r>
              <a:rPr lang="zh-CN" sz="800" u="sng">
                <a:solidFill>
                  <a:srgbClr val="FFFFFF"/>
                </a:solidFill>
                <a:highlight>
                  <a:srgbClr val="E9E9E9"/>
                </a:highlight>
                <a:hlinkClick r:id="rId64"/>
              </a:rPr>
              <a:t>4</a:t>
            </a:r>
            <a:endParaRPr sz="1300">
              <a:solidFill>
                <a:srgbClr val="FFFFFF"/>
              </a:solidFill>
              <a:latin typeface="Lato"/>
              <a:ea typeface="Lato"/>
              <a:cs typeface="Lato"/>
              <a:sym typeface="Lato"/>
            </a:endParaRPr>
          </a:p>
          <a:p>
            <a:pPr indent="0" lvl="0" marL="0">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Shape 28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CN"/>
              <a:t> </a:t>
            </a:r>
            <a:r>
              <a:rPr lang="zh-CN"/>
              <a:t>参考链接</a:t>
            </a:r>
            <a:endParaRPr/>
          </a:p>
        </p:txBody>
      </p:sp>
      <p:sp>
        <p:nvSpPr>
          <p:cNvPr id="284" name="Shape 28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zh-CN" sz="2400" u="sng">
                <a:solidFill>
                  <a:schemeClr val="hlink"/>
                </a:solidFill>
                <a:latin typeface="Montserrat"/>
                <a:ea typeface="Montserrat"/>
                <a:cs typeface="Montserrat"/>
                <a:sym typeface="Montserrat"/>
                <a:hlinkClick r:id="rId3"/>
              </a:rPr>
              <a:t>https://cosmos.network/staking</a:t>
            </a:r>
            <a:endParaRPr sz="2400">
              <a:solidFill>
                <a:srgbClr val="FFFFFF"/>
              </a:solidFill>
              <a:latin typeface="Montserrat"/>
              <a:ea typeface="Montserrat"/>
              <a:cs typeface="Montserrat"/>
              <a:sym typeface="Montserrat"/>
            </a:endParaRPr>
          </a:p>
          <a:p>
            <a:pPr indent="-381000" lvl="0" marL="457200" rtl="0">
              <a:spcBef>
                <a:spcPts val="0"/>
              </a:spcBef>
              <a:spcAft>
                <a:spcPts val="0"/>
              </a:spcAft>
              <a:buClr>
                <a:srgbClr val="FFFFFF"/>
              </a:buClr>
              <a:buSzPts val="2400"/>
              <a:buFont typeface="Montserrat"/>
              <a:buChar char="●"/>
            </a:pPr>
            <a:r>
              <a:rPr lang="zh-CN" sz="2400" u="sng">
                <a:solidFill>
                  <a:schemeClr val="hlink"/>
                </a:solidFill>
                <a:latin typeface="Montserrat"/>
                <a:ea typeface="Montserrat"/>
                <a:cs typeface="Montserrat"/>
                <a:sym typeface="Montserrat"/>
                <a:hlinkClick r:id="rId4"/>
              </a:rPr>
              <a:t>https://fundraiser.cosmos.network</a:t>
            </a:r>
            <a:endParaRPr sz="2400">
              <a:solidFill>
                <a:srgbClr val="FFFFFF"/>
              </a:solidFill>
              <a:latin typeface="Montserrat"/>
              <a:ea typeface="Montserrat"/>
              <a:cs typeface="Montserrat"/>
              <a:sym typeface="Montserrat"/>
            </a:endParaRPr>
          </a:p>
          <a:p>
            <a:pPr indent="-381000" lvl="0" marL="457200" rtl="0">
              <a:spcBef>
                <a:spcPts val="0"/>
              </a:spcBef>
              <a:spcAft>
                <a:spcPts val="0"/>
              </a:spcAft>
              <a:buClr>
                <a:srgbClr val="FFFFFF"/>
              </a:buClr>
              <a:buSzPts val="2400"/>
              <a:buFont typeface="Montserrat"/>
              <a:buChar char="●"/>
            </a:pPr>
            <a:r>
              <a:rPr lang="zh-CN" sz="2400" u="sng">
                <a:solidFill>
                  <a:schemeClr val="hlink"/>
                </a:solidFill>
                <a:latin typeface="Montserrat"/>
                <a:ea typeface="Montserrat"/>
                <a:cs typeface="Montserrat"/>
                <a:sym typeface="Montserrat"/>
                <a:hlinkClick r:id="rId5"/>
              </a:rPr>
              <a:t>https://forum.cosmos.network/t/validator-candidates-websites/127</a:t>
            </a:r>
            <a:endParaRPr sz="2400">
              <a:solidFill>
                <a:srgbClr val="FFFFFF"/>
              </a:solidFill>
              <a:latin typeface="Montserrat"/>
              <a:ea typeface="Montserrat"/>
              <a:cs typeface="Montserrat"/>
              <a:sym typeface="Montserrat"/>
            </a:endParaRPr>
          </a:p>
          <a:p>
            <a:pPr indent="-381000" lvl="0" marL="457200">
              <a:spcBef>
                <a:spcPts val="0"/>
              </a:spcBef>
              <a:spcAft>
                <a:spcPts val="0"/>
              </a:spcAft>
              <a:buClr>
                <a:srgbClr val="FFFFFF"/>
              </a:buClr>
              <a:buSzPts val="2400"/>
              <a:buFont typeface="Montserrat"/>
              <a:buChar char="●"/>
            </a:pPr>
            <a:r>
              <a:rPr lang="zh-CN" sz="1400" u="sng">
                <a:solidFill>
                  <a:schemeClr val="hlink"/>
                </a:solidFill>
                <a:latin typeface="Verdana"/>
                <a:ea typeface="Verdana"/>
                <a:cs typeface="Verdana"/>
                <a:sym typeface="Verdana"/>
                <a:hlinkClick r:id="rId6"/>
              </a:rPr>
              <a:t>https://zh.wikipedia.org/wiki/自治系统</a:t>
            </a:r>
            <a:r>
              <a:rPr lang="zh-CN" sz="1400">
                <a:solidFill>
                  <a:srgbClr val="FFFFFF"/>
                </a:solidFill>
                <a:latin typeface="Verdana"/>
                <a:ea typeface="Verdana"/>
                <a:cs typeface="Verdana"/>
                <a:sym typeface="Verdana"/>
              </a:rPr>
              <a:t> </a:t>
            </a:r>
            <a:endParaRPr sz="2400">
              <a:solidFill>
                <a:srgbClr val="FFFFFF"/>
              </a:solidFill>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Shape 28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CN"/>
              <a:t>演示</a:t>
            </a:r>
            <a:endParaRPr/>
          </a:p>
        </p:txBody>
      </p:sp>
      <p:sp>
        <p:nvSpPr>
          <p:cNvPr id="290" name="Shape 29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a:p>
            <a:pPr indent="0" lvl="0" marL="0">
              <a:spcBef>
                <a:spcPts val="1600"/>
              </a:spcBef>
              <a:spcAft>
                <a:spcPts val="0"/>
              </a:spcAft>
              <a:buNone/>
            </a:pPr>
            <a:r>
              <a:rPr lang="zh-CN"/>
              <a:t>查找</a:t>
            </a:r>
            <a:endParaRPr/>
          </a:p>
          <a:p>
            <a:pPr indent="0" lvl="0" marL="0">
              <a:spcBef>
                <a:spcPts val="1600"/>
              </a:spcBef>
              <a:spcAft>
                <a:spcPts val="0"/>
              </a:spcAft>
              <a:buNone/>
            </a:pPr>
            <a:r>
              <a:rPr lang="zh-CN"/>
              <a:t>绑定</a:t>
            </a:r>
            <a:endParaRPr/>
          </a:p>
          <a:p>
            <a:pPr indent="0" lvl="0" marL="0">
              <a:spcBef>
                <a:spcPts val="1600"/>
              </a:spcBef>
              <a:spcAft>
                <a:spcPts val="0"/>
              </a:spcAft>
              <a:buNone/>
            </a:pPr>
            <a:r>
              <a:rPr lang="zh-CN"/>
              <a:t>修改信息</a:t>
            </a:r>
            <a:endParaRPr/>
          </a:p>
          <a:p>
            <a:pPr indent="0" lvl="0" marL="0">
              <a:spcBef>
                <a:spcPts val="1600"/>
              </a:spcBef>
              <a:spcAft>
                <a:spcPts val="0"/>
              </a:spcAft>
              <a:buNone/>
            </a:pPr>
            <a:r>
              <a:rPr lang="zh-CN"/>
              <a:t>解绑</a:t>
            </a:r>
            <a:endParaRPr/>
          </a:p>
          <a:p>
            <a:pPr indent="0" lvl="0" marL="0">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Shape 148"/>
          <p:cNvSpPr txBox="1"/>
          <p:nvPr>
            <p:ph type="title"/>
          </p:nvPr>
        </p:nvSpPr>
        <p:spPr>
          <a:xfrm>
            <a:off x="932650" y="313650"/>
            <a:ext cx="7038900" cy="914100"/>
          </a:xfrm>
          <a:prstGeom prst="rect">
            <a:avLst/>
          </a:prstGeom>
        </p:spPr>
        <p:txBody>
          <a:bodyPr anchorCtr="0" anchor="t" bIns="91425" lIns="91425" spcFirstLastPara="1" rIns="91425" wrap="square" tIns="91425">
            <a:noAutofit/>
          </a:bodyPr>
          <a:lstStyle/>
          <a:p>
            <a:pPr indent="-381000" lvl="0" marL="457200">
              <a:spcBef>
                <a:spcPts val="0"/>
              </a:spcBef>
              <a:spcAft>
                <a:spcPts val="0"/>
              </a:spcAft>
              <a:buSzPts val="2400"/>
              <a:buAutoNum type="arabicPeriod"/>
            </a:pPr>
            <a:r>
              <a:rPr lang="zh-CN"/>
              <a:t>名词解释</a:t>
            </a:r>
            <a:endParaRPr/>
          </a:p>
        </p:txBody>
      </p:sp>
      <p:sp>
        <p:nvSpPr>
          <p:cNvPr id="149" name="Shape 149"/>
          <p:cNvSpPr txBox="1"/>
          <p:nvPr>
            <p:ph idx="1" type="body"/>
          </p:nvPr>
        </p:nvSpPr>
        <p:spPr>
          <a:xfrm>
            <a:off x="1003825" y="1104825"/>
            <a:ext cx="7038900" cy="3771600"/>
          </a:xfrm>
          <a:prstGeom prst="rect">
            <a:avLst/>
          </a:prstGeom>
        </p:spPr>
        <p:txBody>
          <a:bodyPr anchorCtr="0" anchor="t" bIns="91425" lIns="91425" spcFirstLastPara="1" rIns="91425" wrap="square" tIns="91425">
            <a:noAutofit/>
          </a:bodyPr>
          <a:lstStyle/>
          <a:p>
            <a:pPr indent="-342900" lvl="0" marL="457200">
              <a:spcBef>
                <a:spcPts val="0"/>
              </a:spcBef>
              <a:spcAft>
                <a:spcPts val="0"/>
              </a:spcAft>
              <a:buSzPts val="1800"/>
              <a:buFont typeface="Montserrat"/>
              <a:buChar char="●"/>
            </a:pPr>
            <a:r>
              <a:rPr lang="zh-CN" sz="1800">
                <a:latin typeface="Montserrat"/>
                <a:ea typeface="Montserrat"/>
                <a:cs typeface="Montserrat"/>
                <a:sym typeface="Montserrat"/>
              </a:rPr>
              <a:t>ATOM：</a:t>
            </a:r>
            <a:endParaRPr sz="1800">
              <a:latin typeface="Montserrat"/>
              <a:ea typeface="Montserrat"/>
              <a:cs typeface="Montserrat"/>
              <a:sym typeface="Montserrat"/>
            </a:endParaRPr>
          </a:p>
          <a:p>
            <a:pPr indent="0" lvl="0" marL="0">
              <a:spcBef>
                <a:spcPts val="1600"/>
              </a:spcBef>
              <a:spcAft>
                <a:spcPts val="0"/>
              </a:spcAft>
              <a:buNone/>
            </a:pPr>
            <a:r>
              <a:rPr lang="zh-CN" sz="1800">
                <a:latin typeface="Montserrat"/>
                <a:ea typeface="Montserrat"/>
                <a:cs typeface="Montserrat"/>
                <a:sym typeface="Montserrat"/>
              </a:rPr>
              <a:t>Cosmos原生代币；</a:t>
            </a:r>
            <a:endParaRPr sz="1800">
              <a:latin typeface="Montserrat"/>
              <a:ea typeface="Montserrat"/>
              <a:cs typeface="Montserrat"/>
              <a:sym typeface="Montserrat"/>
            </a:endParaRPr>
          </a:p>
          <a:p>
            <a:pPr indent="0" lvl="0" marL="0">
              <a:spcBef>
                <a:spcPts val="1600"/>
              </a:spcBef>
              <a:spcAft>
                <a:spcPts val="0"/>
              </a:spcAft>
              <a:buNone/>
            </a:pPr>
            <a:r>
              <a:rPr lang="zh-CN" sz="1800">
                <a:latin typeface="Montserrat"/>
                <a:ea typeface="Montserrat"/>
                <a:cs typeface="Montserrat"/>
                <a:sym typeface="Montserrat"/>
              </a:rPr>
              <a:t>作用：手续费&amp;权益抵押</a:t>
            </a:r>
            <a:endParaRPr sz="1800">
              <a:latin typeface="Montserrat"/>
              <a:ea typeface="Montserrat"/>
              <a:cs typeface="Montserrat"/>
              <a:sym typeface="Montserrat"/>
            </a:endParaRPr>
          </a:p>
          <a:p>
            <a:pPr indent="-342900" lvl="0" marL="457200" rtl="0">
              <a:spcBef>
                <a:spcPts val="1600"/>
              </a:spcBef>
              <a:spcAft>
                <a:spcPts val="0"/>
              </a:spcAft>
              <a:buSzPts val="1800"/>
              <a:buFont typeface="Montserrat"/>
              <a:buChar char="●"/>
            </a:pPr>
            <a:r>
              <a:rPr lang="zh-CN" sz="1800">
                <a:latin typeface="Montserrat"/>
                <a:ea typeface="Montserrat"/>
                <a:cs typeface="Montserrat"/>
                <a:sym typeface="Montserrat"/>
              </a:rPr>
              <a:t>PHOTON</a:t>
            </a:r>
            <a:endParaRPr sz="1800">
              <a:latin typeface="Montserrat"/>
              <a:ea typeface="Montserrat"/>
              <a:cs typeface="Montserrat"/>
              <a:sym typeface="Montserrat"/>
            </a:endParaRPr>
          </a:p>
          <a:p>
            <a:pPr indent="0" lvl="0" marL="0" rtl="0">
              <a:spcBef>
                <a:spcPts val="1600"/>
              </a:spcBef>
              <a:spcAft>
                <a:spcPts val="0"/>
              </a:spcAft>
              <a:buNone/>
            </a:pPr>
            <a:r>
              <a:rPr lang="zh-CN" sz="1800">
                <a:latin typeface="Montserrat"/>
                <a:ea typeface="Montserrat"/>
                <a:cs typeface="Montserrat"/>
                <a:sym typeface="Montserrat"/>
              </a:rPr>
              <a:t>Cosmos生态中的手续费代币</a:t>
            </a:r>
            <a:endParaRPr sz="1800">
              <a:latin typeface="Montserrat"/>
              <a:ea typeface="Montserrat"/>
              <a:cs typeface="Montserrat"/>
              <a:sym typeface="Montserrat"/>
            </a:endParaRPr>
          </a:p>
          <a:p>
            <a:pPr indent="0" lvl="0" marL="0">
              <a:spcBef>
                <a:spcPts val="1600"/>
              </a:spcBef>
              <a:spcAft>
                <a:spcPts val="0"/>
              </a:spcAft>
              <a:buNone/>
            </a:pPr>
            <a:r>
              <a:rPr lang="zh-CN" sz="1800">
                <a:latin typeface="Montserrat"/>
                <a:ea typeface="Montserrat"/>
                <a:cs typeface="Montserrat"/>
                <a:sym typeface="Montserrat"/>
              </a:rPr>
              <a:t>作为出块奖励发放 500/小时</a:t>
            </a:r>
            <a:endParaRPr sz="1800">
              <a:latin typeface="Montserrat"/>
              <a:ea typeface="Montserrat"/>
              <a:cs typeface="Montserrat"/>
              <a:sym typeface="Montserrat"/>
            </a:endParaRPr>
          </a:p>
          <a:p>
            <a:pPr indent="0" lvl="0" marL="0">
              <a:spcBef>
                <a:spcPts val="1600"/>
              </a:spcBef>
              <a:spcAft>
                <a:spcPts val="1600"/>
              </a:spcAft>
              <a:buNone/>
            </a:pPr>
            <a:r>
              <a:t/>
            </a:r>
            <a:endParaRPr sz="1800">
              <a:latin typeface="Montserrat"/>
              <a:ea typeface="Montserrat"/>
              <a:cs typeface="Montserrat"/>
              <a:sym typeface="Montserrat"/>
            </a:endParaRPr>
          </a:p>
        </p:txBody>
      </p:sp>
      <p:pic>
        <p:nvPicPr>
          <p:cNvPr id="150" name="Shape 150"/>
          <p:cNvPicPr preferRelativeResize="0"/>
          <p:nvPr/>
        </p:nvPicPr>
        <p:blipFill>
          <a:blip r:embed="rId3">
            <a:alphaModFix/>
          </a:blip>
          <a:stretch>
            <a:fillRect/>
          </a:stretch>
        </p:blipFill>
        <p:spPr>
          <a:xfrm>
            <a:off x="6137525" y="1307850"/>
            <a:ext cx="2154175" cy="21541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Shape 155"/>
          <p:cNvSpPr txBox="1"/>
          <p:nvPr>
            <p:ph idx="1" type="body"/>
          </p:nvPr>
        </p:nvSpPr>
        <p:spPr>
          <a:xfrm>
            <a:off x="548600" y="420750"/>
            <a:ext cx="4758300" cy="43851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FFFFFF"/>
              </a:buClr>
              <a:buSzPts val="1800"/>
              <a:buFont typeface="Arial"/>
              <a:buChar char="●"/>
            </a:pPr>
            <a:r>
              <a:rPr lang="zh-CN" sz="1800">
                <a:solidFill>
                  <a:srgbClr val="FFFFFF"/>
                </a:solidFill>
                <a:latin typeface="Arial"/>
                <a:ea typeface="Arial"/>
                <a:cs typeface="Arial"/>
                <a:sym typeface="Arial"/>
              </a:rPr>
              <a:t>验证人</a:t>
            </a:r>
            <a:endParaRPr sz="1800">
              <a:solidFill>
                <a:srgbClr val="FFFFFF"/>
              </a:solidFill>
              <a:latin typeface="Arial"/>
              <a:ea typeface="Arial"/>
              <a:cs typeface="Arial"/>
              <a:sym typeface="Arial"/>
            </a:endParaRPr>
          </a:p>
          <a:p>
            <a:pPr indent="0" lvl="0" marL="0" rtl="0">
              <a:spcBef>
                <a:spcPts val="0"/>
              </a:spcBef>
              <a:spcAft>
                <a:spcPts val="0"/>
              </a:spcAft>
              <a:buNone/>
            </a:pPr>
            <a:r>
              <a:rPr lang="zh-CN" sz="1800">
                <a:solidFill>
                  <a:srgbClr val="FFFFFF"/>
                </a:solidFill>
                <a:latin typeface="Arial"/>
                <a:ea typeface="Arial"/>
                <a:cs typeface="Arial"/>
                <a:sym typeface="Arial"/>
              </a:rPr>
              <a:t> </a:t>
            </a:r>
            <a:r>
              <a:rPr lang="zh-CN" sz="1800">
                <a:solidFill>
                  <a:srgbClr val="FFFFFF"/>
                </a:solidFill>
                <a:latin typeface="Microsoft Yahei"/>
                <a:ea typeface="Microsoft Yahei"/>
                <a:cs typeface="Microsoft Yahei"/>
                <a:sym typeface="Microsoft Yahei"/>
              </a:rPr>
              <a:t>验证人负责在区块链网络中提交新的块。验证人通过广播带有自己签名的投票信息来获得共识。依据可支配的ATOM数量来决定的投票权重。</a:t>
            </a:r>
            <a:endParaRPr sz="1800">
              <a:solidFill>
                <a:srgbClr val="FFFFFF"/>
              </a:solidFill>
              <a:latin typeface="Microsoft Yahei"/>
              <a:ea typeface="Microsoft Yahei"/>
              <a:cs typeface="Microsoft Yahei"/>
              <a:sym typeface="Microsoft Yahei"/>
            </a:endParaRPr>
          </a:p>
          <a:p>
            <a:pPr indent="-342900" lvl="0" marL="457200" rtl="0">
              <a:spcBef>
                <a:spcPts val="0"/>
              </a:spcBef>
              <a:spcAft>
                <a:spcPts val="0"/>
              </a:spcAft>
              <a:buClr>
                <a:srgbClr val="FFFFFF"/>
              </a:buClr>
              <a:buSzPts val="1800"/>
              <a:buFont typeface="Microsoft Yahei"/>
              <a:buChar char="●"/>
            </a:pPr>
            <a:r>
              <a:rPr lang="zh-CN" sz="1800">
                <a:solidFill>
                  <a:srgbClr val="FFFFFF"/>
                </a:solidFill>
                <a:latin typeface="Microsoft Yahei"/>
                <a:ea typeface="Microsoft Yahei"/>
                <a:cs typeface="Microsoft Yahei"/>
                <a:sym typeface="Microsoft Yahei"/>
              </a:rPr>
              <a:t>委托人</a:t>
            </a:r>
            <a:endParaRPr sz="1800">
              <a:solidFill>
                <a:srgbClr val="FFFFFF"/>
              </a:solidFill>
              <a:latin typeface="Microsoft Yahei"/>
              <a:ea typeface="Microsoft Yahei"/>
              <a:cs typeface="Microsoft Yahei"/>
              <a:sym typeface="Microsoft Yahei"/>
            </a:endParaRPr>
          </a:p>
          <a:p>
            <a:pPr indent="0" lvl="0" marL="0" rtl="0">
              <a:spcBef>
                <a:spcPts val="0"/>
              </a:spcBef>
              <a:spcAft>
                <a:spcPts val="0"/>
              </a:spcAft>
              <a:buNone/>
            </a:pPr>
            <a:r>
              <a:rPr lang="zh-CN" sz="1800">
                <a:solidFill>
                  <a:srgbClr val="FFFFFF"/>
                </a:solidFill>
                <a:latin typeface="Microsoft Yahei"/>
                <a:ea typeface="Microsoft Yahei"/>
                <a:cs typeface="Microsoft Yahei"/>
                <a:sym typeface="Microsoft Yahei"/>
              </a:rPr>
              <a:t>委托人本身不具备运行验证人节点的能力。通过将ATOM委托给验证人，委托人也可以获得相应收益。</a:t>
            </a:r>
            <a:endParaRPr sz="1800">
              <a:solidFill>
                <a:srgbClr val="FFFFFF"/>
              </a:solidFill>
              <a:latin typeface="Microsoft Yahei"/>
              <a:ea typeface="Microsoft Yahei"/>
              <a:cs typeface="Microsoft Yahei"/>
              <a:sym typeface="Microsoft Yahei"/>
            </a:endParaRPr>
          </a:p>
          <a:p>
            <a:pPr indent="0" lvl="0" marL="0" rtl="0">
              <a:spcBef>
                <a:spcPts val="0"/>
              </a:spcBef>
              <a:spcAft>
                <a:spcPts val="0"/>
              </a:spcAft>
              <a:buNone/>
            </a:pPr>
            <a:r>
              <a:t/>
            </a:r>
            <a:endParaRPr sz="1800">
              <a:solidFill>
                <a:srgbClr val="FFFFFF"/>
              </a:solidFill>
              <a:latin typeface="Microsoft Yahei"/>
              <a:ea typeface="Microsoft Yahei"/>
              <a:cs typeface="Microsoft Yahei"/>
              <a:sym typeface="Microsoft Yahei"/>
            </a:endParaRPr>
          </a:p>
          <a:p>
            <a:pPr indent="0" lvl="0" marL="0" rtl="0">
              <a:spcBef>
                <a:spcPts val="0"/>
              </a:spcBef>
              <a:spcAft>
                <a:spcPts val="1600"/>
              </a:spcAft>
              <a:buNone/>
            </a:pPr>
            <a:r>
              <a:rPr lang="zh-CN" sz="1800">
                <a:solidFill>
                  <a:srgbClr val="FFFFFF"/>
                </a:solidFill>
              </a:rPr>
              <a:t> 总而言之，验证人类似比特币的矿池，如比特大陆，而委托人就像是普通的矿工。通过加入矿池获得收益。                                       </a:t>
            </a:r>
            <a:endParaRPr sz="1800">
              <a:solidFill>
                <a:srgbClr val="FFFFFF"/>
              </a:solidFill>
            </a:endParaRPr>
          </a:p>
        </p:txBody>
      </p:sp>
      <p:pic>
        <p:nvPicPr>
          <p:cNvPr id="156" name="Shape 156"/>
          <p:cNvPicPr preferRelativeResize="0"/>
          <p:nvPr/>
        </p:nvPicPr>
        <p:blipFill>
          <a:blip r:embed="rId3">
            <a:alphaModFix/>
          </a:blip>
          <a:stretch>
            <a:fillRect/>
          </a:stretch>
        </p:blipFill>
        <p:spPr>
          <a:xfrm>
            <a:off x="5569400" y="1370700"/>
            <a:ext cx="3354100" cy="2187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Shape 16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CN"/>
              <a:t>2. </a:t>
            </a:r>
            <a:r>
              <a:rPr lang="zh-CN"/>
              <a:t>为什么要成为验证人？</a:t>
            </a:r>
            <a:endParaRPr/>
          </a:p>
          <a:p>
            <a:pPr indent="0" lvl="0" marL="0">
              <a:spcBef>
                <a:spcPts val="0"/>
              </a:spcBef>
              <a:spcAft>
                <a:spcPts val="0"/>
              </a:spcAft>
              <a:buNone/>
            </a:pPr>
            <a:r>
              <a:t/>
            </a:r>
            <a:endParaRPr/>
          </a:p>
        </p:txBody>
      </p:sp>
      <p:sp>
        <p:nvSpPr>
          <p:cNvPr id="162" name="Shape 162"/>
          <p:cNvSpPr txBox="1"/>
          <p:nvPr>
            <p:ph idx="1" type="body"/>
          </p:nvPr>
        </p:nvSpPr>
        <p:spPr>
          <a:xfrm>
            <a:off x="363175" y="1629825"/>
            <a:ext cx="3997200" cy="2205600"/>
          </a:xfrm>
          <a:prstGeom prst="rect">
            <a:avLst/>
          </a:prstGeom>
        </p:spPr>
        <p:txBody>
          <a:bodyPr anchorCtr="0" anchor="t" bIns="91425" lIns="91425" spcFirstLastPara="1" rIns="91425" wrap="square" tIns="91425">
            <a:noAutofit/>
          </a:bodyPr>
          <a:lstStyle/>
          <a:p>
            <a:pPr indent="-342900" lvl="0" marL="457200" rtl="0">
              <a:lnSpc>
                <a:spcPct val="100000"/>
              </a:lnSpc>
              <a:spcBef>
                <a:spcPts val="0"/>
              </a:spcBef>
              <a:spcAft>
                <a:spcPts val="0"/>
              </a:spcAft>
              <a:buClr>
                <a:srgbClr val="FFFFFF"/>
              </a:buClr>
              <a:buSzPts val="1800"/>
              <a:buFont typeface="Microsoft Yahei"/>
              <a:buChar char="●"/>
            </a:pPr>
            <a:r>
              <a:rPr lang="zh-CN" sz="1800">
                <a:latin typeface="Montserrat"/>
                <a:ea typeface="Montserrat"/>
                <a:cs typeface="Montserrat"/>
                <a:sym typeface="Montserrat"/>
              </a:rPr>
              <a:t>收益分析</a:t>
            </a:r>
            <a:endParaRPr sz="1800">
              <a:solidFill>
                <a:srgbClr val="FFFFFF"/>
              </a:solidFill>
              <a:latin typeface="Microsoft Yahei"/>
              <a:ea typeface="Microsoft Yahei"/>
              <a:cs typeface="Microsoft Yahei"/>
              <a:sym typeface="Microsoft Yahei"/>
            </a:endParaRPr>
          </a:p>
          <a:p>
            <a:pPr indent="-342900" lvl="1" marL="914400" rtl="0">
              <a:spcBef>
                <a:spcPts val="0"/>
              </a:spcBef>
              <a:spcAft>
                <a:spcPts val="0"/>
              </a:spcAft>
              <a:buClr>
                <a:srgbClr val="FFFFFF"/>
              </a:buClr>
              <a:buSzPts val="1800"/>
              <a:buFont typeface="Microsoft Yahei"/>
              <a:buChar char="○"/>
            </a:pPr>
            <a:r>
              <a:rPr lang="zh-CN" sz="1800">
                <a:solidFill>
                  <a:srgbClr val="FFFFFF"/>
                </a:solidFill>
                <a:latin typeface="Microsoft Yahei"/>
                <a:ea typeface="Microsoft Yahei"/>
                <a:cs typeface="Microsoft Yahei"/>
                <a:sym typeface="Microsoft Yahei"/>
              </a:rPr>
              <a:t>block reward 出块奖励: Photon</a:t>
            </a:r>
            <a:endParaRPr sz="1800">
              <a:solidFill>
                <a:srgbClr val="FFFFFF"/>
              </a:solidFill>
              <a:latin typeface="Microsoft Yahei"/>
              <a:ea typeface="Microsoft Yahei"/>
              <a:cs typeface="Microsoft Yahei"/>
              <a:sym typeface="Microsoft Yahei"/>
            </a:endParaRPr>
          </a:p>
          <a:p>
            <a:pPr indent="-342900" lvl="1" marL="914400" rtl="0">
              <a:spcBef>
                <a:spcPts val="0"/>
              </a:spcBef>
              <a:spcAft>
                <a:spcPts val="0"/>
              </a:spcAft>
              <a:buClr>
                <a:srgbClr val="FFFFFF"/>
              </a:buClr>
              <a:buSzPts val="1800"/>
              <a:buFont typeface="Microsoft Yahei"/>
              <a:buChar char="○"/>
            </a:pPr>
            <a:r>
              <a:rPr lang="zh-CN" sz="1800">
                <a:solidFill>
                  <a:srgbClr val="FFFFFF"/>
                </a:solidFill>
                <a:latin typeface="Microsoft Yahei"/>
                <a:ea typeface="Microsoft Yahei"/>
                <a:cs typeface="Microsoft Yahei"/>
                <a:sym typeface="Microsoft Yahei"/>
              </a:rPr>
              <a:t>block provision 抵押利得: ATOM</a:t>
            </a:r>
            <a:endParaRPr sz="1800">
              <a:solidFill>
                <a:srgbClr val="FFFFFF"/>
              </a:solidFill>
              <a:latin typeface="Microsoft Yahei"/>
              <a:ea typeface="Microsoft Yahei"/>
              <a:cs typeface="Microsoft Yahei"/>
              <a:sym typeface="Microsoft Yahei"/>
            </a:endParaRPr>
          </a:p>
          <a:p>
            <a:pPr indent="-342900" lvl="1" marL="914400" rtl="0">
              <a:spcBef>
                <a:spcPts val="0"/>
              </a:spcBef>
              <a:spcAft>
                <a:spcPts val="0"/>
              </a:spcAft>
              <a:buClr>
                <a:srgbClr val="FFFFFF"/>
              </a:buClr>
              <a:buSzPts val="1800"/>
              <a:buFont typeface="Microsoft Yahei"/>
              <a:buChar char="○"/>
            </a:pPr>
            <a:r>
              <a:rPr lang="zh-CN" sz="1800">
                <a:solidFill>
                  <a:srgbClr val="FFFFFF"/>
                </a:solidFill>
                <a:latin typeface="Microsoft Yahei"/>
                <a:ea typeface="Microsoft Yahei"/>
                <a:cs typeface="Microsoft Yahei"/>
                <a:sym typeface="Microsoft Yahei"/>
              </a:rPr>
              <a:t>tx fees 手续费:白名单上的手续费 &amp; commission 佣金 </a:t>
            </a:r>
            <a:endParaRPr sz="1800">
              <a:solidFill>
                <a:srgbClr val="FFFFFF"/>
              </a:solidFill>
              <a:latin typeface="Microsoft Yahei"/>
              <a:ea typeface="Microsoft Yahei"/>
              <a:cs typeface="Microsoft Yahei"/>
              <a:sym typeface="Microsoft Yahei"/>
            </a:endParaRPr>
          </a:p>
          <a:p>
            <a:pPr indent="0" lvl="0" marL="0" rtl="0">
              <a:spcBef>
                <a:spcPts val="0"/>
              </a:spcBef>
              <a:spcAft>
                <a:spcPts val="0"/>
              </a:spcAft>
              <a:buNone/>
            </a:pPr>
            <a:r>
              <a:t/>
            </a:r>
            <a:endParaRPr sz="1800">
              <a:solidFill>
                <a:srgbClr val="FFFFFF"/>
              </a:solidFill>
              <a:latin typeface="Microsoft Yahei"/>
              <a:ea typeface="Microsoft Yahei"/>
              <a:cs typeface="Microsoft Yahei"/>
              <a:sym typeface="Microsoft Yahei"/>
            </a:endParaRPr>
          </a:p>
          <a:p>
            <a:pPr indent="457200" lvl="0" marL="0" rtl="0">
              <a:spcBef>
                <a:spcPts val="0"/>
              </a:spcBef>
              <a:spcAft>
                <a:spcPts val="0"/>
              </a:spcAft>
              <a:buNone/>
            </a:pPr>
            <a:r>
              <a:rPr lang="zh-CN" sz="1800">
                <a:solidFill>
                  <a:srgbClr val="FFFFFF"/>
                </a:solidFill>
                <a:latin typeface="Microsoft Yahei"/>
                <a:ea typeface="Microsoft Yahei"/>
                <a:cs typeface="Microsoft Yahei"/>
                <a:sym typeface="Microsoft Yahei"/>
              </a:rPr>
              <a:t>流程分析：见右图</a:t>
            </a:r>
            <a:endParaRPr sz="1800">
              <a:solidFill>
                <a:srgbClr val="FFFFFF"/>
              </a:solidFill>
              <a:latin typeface="Microsoft Yahei"/>
              <a:ea typeface="Microsoft Yahei"/>
              <a:cs typeface="Microsoft Yahei"/>
              <a:sym typeface="Microsoft Yahei"/>
            </a:endParaRPr>
          </a:p>
        </p:txBody>
      </p:sp>
      <p:pic>
        <p:nvPicPr>
          <p:cNvPr id="163" name="Shape 163"/>
          <p:cNvPicPr preferRelativeResize="0"/>
          <p:nvPr/>
        </p:nvPicPr>
        <p:blipFill rotWithShape="1">
          <a:blip r:embed="rId3">
            <a:alphaModFix/>
          </a:blip>
          <a:srcRect b="45079" l="11108" r="23123" t="9881"/>
          <a:stretch/>
        </p:blipFill>
        <p:spPr>
          <a:xfrm>
            <a:off x="4360375" y="1418513"/>
            <a:ext cx="4422701" cy="2503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Shape 16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zh-CN">
                <a:solidFill>
                  <a:srgbClr val="FFFFFF"/>
                </a:solidFill>
                <a:latin typeface="Microsoft Yahei"/>
                <a:ea typeface="Microsoft Yahei"/>
                <a:cs typeface="Microsoft Yahei"/>
                <a:sym typeface="Microsoft Yahei"/>
              </a:rPr>
              <a:t>Block Provision 抵押利得</a:t>
            </a:r>
            <a:endParaRPr/>
          </a:p>
        </p:txBody>
      </p:sp>
      <p:sp>
        <p:nvSpPr>
          <p:cNvPr id="169" name="Shape 169"/>
          <p:cNvSpPr txBox="1"/>
          <p:nvPr>
            <p:ph idx="1" type="body"/>
          </p:nvPr>
        </p:nvSpPr>
        <p:spPr>
          <a:xfrm>
            <a:off x="416525" y="1219375"/>
            <a:ext cx="4476600" cy="3148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zh-CN" sz="1800">
                <a:solidFill>
                  <a:srgbClr val="FFFFFF"/>
                </a:solidFill>
                <a:latin typeface="Montserrat"/>
                <a:ea typeface="Montserrat"/>
                <a:cs typeface="Montserrat"/>
                <a:sym typeface="Montserrat"/>
              </a:rPr>
              <a:t>为了鼓励Atom持有人将代币用做抵押而不是在市场上交易，Cosmos设计了一种抵押奖励机制，即在验证人抵押池中的Atom会按照一定比例通胀。也就是说如果你没有把Atom用作抵押，那么它的价值将逐渐降低。</a:t>
            </a:r>
            <a:endParaRPr sz="1800">
              <a:solidFill>
                <a:srgbClr val="FFFFFF"/>
              </a:solidFill>
              <a:latin typeface="Montserrat"/>
              <a:ea typeface="Montserrat"/>
              <a:cs typeface="Montserrat"/>
              <a:sym typeface="Montserrat"/>
            </a:endParaRPr>
          </a:p>
          <a:p>
            <a:pPr indent="0" lvl="0" marL="0" rtl="0">
              <a:spcBef>
                <a:spcPts val="1600"/>
              </a:spcBef>
              <a:spcAft>
                <a:spcPts val="0"/>
              </a:spcAft>
              <a:buNone/>
            </a:pPr>
            <a:r>
              <a:rPr lang="zh-CN" sz="1800">
                <a:solidFill>
                  <a:srgbClr val="FFFFFF"/>
                </a:solidFill>
                <a:latin typeface="Montserrat"/>
                <a:ea typeface="Montserrat"/>
                <a:cs typeface="Montserrat"/>
                <a:sym typeface="Montserrat"/>
              </a:rPr>
              <a:t>I = 每年通胀比率</a:t>
            </a:r>
            <a:endParaRPr sz="1800">
              <a:solidFill>
                <a:srgbClr val="FFFFFF"/>
              </a:solidFill>
              <a:latin typeface="Montserrat"/>
              <a:ea typeface="Montserrat"/>
              <a:cs typeface="Montserrat"/>
              <a:sym typeface="Montserrat"/>
            </a:endParaRPr>
          </a:p>
          <a:p>
            <a:pPr indent="0" lvl="0" marL="0" rtl="0">
              <a:spcBef>
                <a:spcPts val="0"/>
              </a:spcBef>
              <a:spcAft>
                <a:spcPts val="0"/>
              </a:spcAft>
              <a:buNone/>
            </a:pPr>
            <a:r>
              <a:rPr lang="zh-CN" sz="1800">
                <a:solidFill>
                  <a:srgbClr val="FFFFFF"/>
                </a:solidFill>
                <a:latin typeface="Montserrat"/>
                <a:ea typeface="Montserrat"/>
                <a:cs typeface="Montserrat"/>
                <a:sym typeface="Montserrat"/>
              </a:rPr>
              <a:t>B = 绑定ATOM所占比例</a:t>
            </a:r>
            <a:endParaRPr sz="1800">
              <a:solidFill>
                <a:srgbClr val="FFFFFF"/>
              </a:solidFill>
              <a:latin typeface="Montserrat"/>
              <a:ea typeface="Montserrat"/>
              <a:cs typeface="Montserrat"/>
              <a:sym typeface="Montserrat"/>
            </a:endParaRPr>
          </a:p>
          <a:p>
            <a:pPr indent="0" lvl="0" marL="0" rtl="0">
              <a:spcBef>
                <a:spcPts val="0"/>
              </a:spcBef>
              <a:spcAft>
                <a:spcPts val="0"/>
              </a:spcAft>
              <a:buNone/>
            </a:pPr>
            <a:r>
              <a:rPr lang="zh-CN" sz="1800">
                <a:solidFill>
                  <a:srgbClr val="FFFFFF"/>
                </a:solidFill>
                <a:latin typeface="Montserrat"/>
                <a:ea typeface="Montserrat"/>
                <a:cs typeface="Montserrat"/>
                <a:sym typeface="Montserrat"/>
              </a:rPr>
              <a:t>I = 0.07 when B &gt; 0.67</a:t>
            </a:r>
            <a:endParaRPr sz="1800">
              <a:solidFill>
                <a:srgbClr val="FFFFFF"/>
              </a:solidFill>
              <a:latin typeface="Montserrat"/>
              <a:ea typeface="Montserrat"/>
              <a:cs typeface="Montserrat"/>
              <a:sym typeface="Montserrat"/>
            </a:endParaRPr>
          </a:p>
          <a:p>
            <a:pPr indent="0" lvl="0" marL="0" rtl="0">
              <a:spcBef>
                <a:spcPts val="0"/>
              </a:spcBef>
              <a:spcAft>
                <a:spcPts val="0"/>
              </a:spcAft>
              <a:buNone/>
            </a:pPr>
            <a:r>
              <a:rPr lang="zh-CN" sz="1800">
                <a:solidFill>
                  <a:srgbClr val="FFFFFF"/>
                </a:solidFill>
                <a:latin typeface="Montserrat"/>
                <a:ea typeface="Montserrat"/>
                <a:cs typeface="Montserrat"/>
                <a:sym typeface="Montserrat"/>
              </a:rPr>
              <a:t>I = 0.07 + 0.13 * 1.5 * (0.67 - B) when B &lt;0.67  </a:t>
            </a:r>
            <a:r>
              <a:rPr lang="zh-CN" sz="1800"/>
              <a:t>  </a:t>
            </a:r>
            <a:endParaRPr sz="1800"/>
          </a:p>
          <a:p>
            <a:pPr indent="0" lvl="0" marL="0" rtl="0">
              <a:spcBef>
                <a:spcPts val="0"/>
              </a:spcBef>
              <a:spcAft>
                <a:spcPts val="0"/>
              </a:spcAft>
              <a:buNone/>
            </a:pPr>
            <a:r>
              <a:t/>
            </a:r>
            <a:endParaRPr sz="1800">
              <a:solidFill>
                <a:srgbClr val="FFFFFF"/>
              </a:solidFill>
              <a:latin typeface="Montserrat"/>
              <a:ea typeface="Montserrat"/>
              <a:cs typeface="Montserrat"/>
              <a:sym typeface="Montserrat"/>
            </a:endParaRPr>
          </a:p>
          <a:p>
            <a:pPr indent="0" lvl="0" marL="0">
              <a:spcBef>
                <a:spcPts val="0"/>
              </a:spcBef>
              <a:spcAft>
                <a:spcPts val="1600"/>
              </a:spcAft>
              <a:buNone/>
            </a:pPr>
            <a:r>
              <a:t/>
            </a:r>
            <a:endParaRPr sz="1800">
              <a:solidFill>
                <a:srgbClr val="FFFFFF"/>
              </a:solidFill>
              <a:latin typeface="Montserrat"/>
              <a:ea typeface="Montserrat"/>
              <a:cs typeface="Montserrat"/>
              <a:sym typeface="Montserrat"/>
            </a:endParaRPr>
          </a:p>
        </p:txBody>
      </p:sp>
      <p:pic>
        <p:nvPicPr>
          <p:cNvPr id="170" name="Shape 170"/>
          <p:cNvPicPr preferRelativeResize="0"/>
          <p:nvPr/>
        </p:nvPicPr>
        <p:blipFill>
          <a:blip r:embed="rId3">
            <a:alphaModFix/>
          </a:blip>
          <a:stretch>
            <a:fillRect/>
          </a:stretch>
        </p:blipFill>
        <p:spPr>
          <a:xfrm>
            <a:off x="5133875" y="1460250"/>
            <a:ext cx="3857724" cy="2359325"/>
          </a:xfrm>
          <a:prstGeom prst="rect">
            <a:avLst/>
          </a:prstGeom>
          <a:noFill/>
          <a:ln>
            <a:noFill/>
          </a:ln>
        </p:spPr>
      </p:pic>
      <p:sp>
        <p:nvSpPr>
          <p:cNvPr id="171" name="Shape 171"/>
          <p:cNvSpPr txBox="1"/>
          <p:nvPr/>
        </p:nvSpPr>
        <p:spPr>
          <a:xfrm>
            <a:off x="6660000" y="3819575"/>
            <a:ext cx="1541700" cy="5940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zh-CN" sz="1800" u="sng">
                <a:solidFill>
                  <a:schemeClr val="accent5"/>
                </a:solidFill>
                <a:latin typeface="Lato"/>
                <a:ea typeface="Lato"/>
                <a:cs typeface="Lato"/>
                <a:sym typeface="Lato"/>
                <a:hlinkClick r:id="rId4"/>
              </a:rPr>
              <a:t>详细数据</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Shape 176"/>
          <p:cNvSpPr txBox="1"/>
          <p:nvPr>
            <p:ph type="title"/>
          </p:nvPr>
        </p:nvSpPr>
        <p:spPr>
          <a:xfrm>
            <a:off x="1285150" y="430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CN"/>
              <a:t>Block Reward </a:t>
            </a:r>
            <a:r>
              <a:rPr lang="zh-CN"/>
              <a:t>出块奖励</a:t>
            </a:r>
            <a:endParaRPr/>
          </a:p>
        </p:txBody>
      </p:sp>
      <p:sp>
        <p:nvSpPr>
          <p:cNvPr id="177" name="Shape 177"/>
          <p:cNvSpPr txBox="1"/>
          <p:nvPr>
            <p:ph idx="1" type="body"/>
          </p:nvPr>
        </p:nvSpPr>
        <p:spPr>
          <a:xfrm>
            <a:off x="683500" y="1523050"/>
            <a:ext cx="4460100" cy="291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CN" sz="1800">
                <a:solidFill>
                  <a:srgbClr val="FFFFFF"/>
                </a:solidFill>
                <a:latin typeface="Microsoft Yahei"/>
                <a:ea typeface="Microsoft Yahei"/>
                <a:cs typeface="Microsoft Yahei"/>
                <a:sym typeface="Microsoft Yahei"/>
              </a:rPr>
              <a:t>获得方式：</a:t>
            </a:r>
            <a:endParaRPr sz="1800">
              <a:solidFill>
                <a:srgbClr val="FFFFFF"/>
              </a:solidFill>
              <a:latin typeface="Microsoft Yahei"/>
              <a:ea typeface="Microsoft Yahei"/>
              <a:cs typeface="Microsoft Yahei"/>
              <a:sym typeface="Microsoft Yahei"/>
            </a:endParaRPr>
          </a:p>
          <a:p>
            <a:pPr indent="-342900" lvl="0" marL="457200" rtl="0">
              <a:spcBef>
                <a:spcPts val="1600"/>
              </a:spcBef>
              <a:spcAft>
                <a:spcPts val="0"/>
              </a:spcAft>
              <a:buClr>
                <a:srgbClr val="FFFFFF"/>
              </a:buClr>
              <a:buSzPts val="1800"/>
              <a:buFont typeface="Microsoft Yahei"/>
              <a:buChar char="●"/>
            </a:pPr>
            <a:r>
              <a:rPr lang="zh-CN" sz="1800">
                <a:solidFill>
                  <a:srgbClr val="FFFFFF"/>
                </a:solidFill>
                <a:latin typeface="Microsoft Yahei"/>
                <a:ea typeface="Microsoft Yahei"/>
                <a:cs typeface="Microsoft Yahei"/>
                <a:sym typeface="Microsoft Yahei"/>
              </a:rPr>
              <a:t>Photon的发放速度为500个/小时。用户将按抵押ATOM占总抵押数的比例领取。</a:t>
            </a:r>
            <a:endParaRPr sz="1800">
              <a:solidFill>
                <a:srgbClr val="FFFFFF"/>
              </a:solidFill>
              <a:latin typeface="Microsoft Yahei"/>
              <a:ea typeface="Microsoft Yahei"/>
              <a:cs typeface="Microsoft Yahei"/>
              <a:sym typeface="Microsoft Yahei"/>
            </a:endParaRPr>
          </a:p>
          <a:p>
            <a:pPr indent="-342900" lvl="0" marL="457200">
              <a:spcBef>
                <a:spcPts val="0"/>
              </a:spcBef>
              <a:spcAft>
                <a:spcPts val="0"/>
              </a:spcAft>
              <a:buClr>
                <a:srgbClr val="FFFFFF"/>
              </a:buClr>
              <a:buSzPts val="1800"/>
              <a:buFont typeface="Microsoft Yahei"/>
              <a:buChar char="●"/>
            </a:pPr>
            <a:r>
              <a:rPr lang="zh-CN" sz="1800">
                <a:solidFill>
                  <a:srgbClr val="FFFFFF"/>
                </a:solidFill>
                <a:latin typeface="Microsoft Yahei"/>
                <a:ea typeface="Microsoft Yahei"/>
                <a:cs typeface="Microsoft Yahei"/>
                <a:sym typeface="Microsoft Yahei"/>
              </a:rPr>
              <a:t>首次引入多代币机制</a:t>
            </a:r>
            <a:endParaRPr sz="1800">
              <a:solidFill>
                <a:srgbClr val="FFFFFF"/>
              </a:solidFill>
              <a:latin typeface="Microsoft Yahei"/>
              <a:ea typeface="Microsoft Yahei"/>
              <a:cs typeface="Microsoft Yahei"/>
              <a:sym typeface="Microsoft Yahei"/>
            </a:endParaRPr>
          </a:p>
        </p:txBody>
      </p:sp>
      <p:pic>
        <p:nvPicPr>
          <p:cNvPr id="178" name="Shape 178">
            <a:hlinkClick r:id="rId3"/>
          </p:cNvPr>
          <p:cNvPicPr preferRelativeResize="0"/>
          <p:nvPr/>
        </p:nvPicPr>
        <p:blipFill>
          <a:blip r:embed="rId4">
            <a:alphaModFix/>
          </a:blip>
          <a:stretch>
            <a:fillRect/>
          </a:stretch>
        </p:blipFill>
        <p:spPr>
          <a:xfrm>
            <a:off x="5143600" y="1594100"/>
            <a:ext cx="3491625" cy="195531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Shape 18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CN"/>
              <a:t>Transaction Fee &amp; Commission 手续费及佣金</a:t>
            </a:r>
            <a:endParaRPr/>
          </a:p>
        </p:txBody>
      </p:sp>
      <p:sp>
        <p:nvSpPr>
          <p:cNvPr id="184" name="Shape 184"/>
          <p:cNvSpPr txBox="1"/>
          <p:nvPr>
            <p:ph idx="1" type="body"/>
          </p:nvPr>
        </p:nvSpPr>
        <p:spPr>
          <a:xfrm>
            <a:off x="578425" y="1113725"/>
            <a:ext cx="8169000" cy="3769800"/>
          </a:xfrm>
          <a:prstGeom prst="rect">
            <a:avLst/>
          </a:prstGeom>
        </p:spPr>
        <p:txBody>
          <a:bodyPr anchorCtr="0" anchor="t" bIns="91425" lIns="91425" spcFirstLastPara="1" rIns="91425" wrap="square" tIns="91425">
            <a:noAutofit/>
          </a:bodyPr>
          <a:lstStyle/>
          <a:p>
            <a:pPr indent="0" lvl="0" marL="0" rtl="0">
              <a:lnSpc>
                <a:spcPct val="115000"/>
              </a:lnSpc>
              <a:spcBef>
                <a:spcPts val="2200"/>
              </a:spcBef>
              <a:spcAft>
                <a:spcPts val="0"/>
              </a:spcAft>
              <a:buNone/>
            </a:pPr>
            <a:r>
              <a:rPr lang="zh-CN" sz="1400">
                <a:solidFill>
                  <a:srgbClr val="FFFFFF"/>
                </a:solidFill>
                <a:latin typeface="Georgia"/>
                <a:ea typeface="Georgia"/>
                <a:cs typeface="Georgia"/>
                <a:sym typeface="Georgia"/>
              </a:rPr>
              <a:t>例如，一个验证人自身持有的ATOM和委托给他的ATOM加起来一共占有了所有验证人抵押ATOM数量的10%。在抵押池中，他自身持有2%，即抵押池总额的20%，同时他向委托人收取10%的代理佣金。假设，</a:t>
            </a:r>
            <a:r>
              <a:rPr lang="zh-CN" sz="1400">
                <a:latin typeface="Georgia"/>
                <a:ea typeface="Georgia"/>
                <a:cs typeface="Georgia"/>
                <a:sym typeface="Georgia"/>
              </a:rPr>
              <a:t>在6分钟内，</a:t>
            </a:r>
            <a:r>
              <a:rPr lang="zh-CN" sz="1400">
                <a:solidFill>
                  <a:srgbClr val="FFFFFF"/>
                </a:solidFill>
                <a:latin typeface="Georgia"/>
                <a:ea typeface="Georgia"/>
                <a:cs typeface="Georgia"/>
                <a:sym typeface="Georgia"/>
              </a:rPr>
              <a:t>网络中一共产生了如下奖励：990个ATOM和50个Photon（1/10*500）作为出块奖励；10个ATOM和50个Photon作为手续费奖励综上，所以抵押池一共获得了1000个ATOM和100个Photon。</a:t>
            </a:r>
            <a:endParaRPr sz="1400">
              <a:solidFill>
                <a:srgbClr val="FFFFFF"/>
              </a:solidFill>
              <a:latin typeface="Georgia"/>
              <a:ea typeface="Georgia"/>
              <a:cs typeface="Georgia"/>
              <a:sym typeface="Georgia"/>
            </a:endParaRPr>
          </a:p>
          <a:p>
            <a:pPr indent="0" lvl="0" marL="0" rtl="0">
              <a:lnSpc>
                <a:spcPct val="115000"/>
              </a:lnSpc>
              <a:spcBef>
                <a:spcPts val="2200"/>
              </a:spcBef>
              <a:spcAft>
                <a:spcPts val="0"/>
              </a:spcAft>
              <a:buNone/>
            </a:pPr>
            <a:r>
              <a:rPr lang="zh-CN" sz="1400">
                <a:solidFill>
                  <a:srgbClr val="FFFFFF"/>
                </a:solidFill>
                <a:latin typeface="Georgia"/>
                <a:ea typeface="Georgia"/>
                <a:cs typeface="Georgia"/>
                <a:sym typeface="Georgia"/>
              </a:rPr>
              <a:t>上述抵押池占有10%的权重，所以可以获得100个ATOM和10个Photon。</a:t>
            </a:r>
            <a:endParaRPr sz="1400">
              <a:solidFill>
                <a:srgbClr val="FFFFFF"/>
              </a:solidFill>
              <a:latin typeface="Georgia"/>
              <a:ea typeface="Georgia"/>
              <a:cs typeface="Georgia"/>
              <a:sym typeface="Georgia"/>
            </a:endParaRPr>
          </a:p>
          <a:p>
            <a:pPr indent="0" lvl="0" marL="0" rtl="0">
              <a:lnSpc>
                <a:spcPct val="115000"/>
              </a:lnSpc>
              <a:spcBef>
                <a:spcPts val="2200"/>
              </a:spcBef>
              <a:spcAft>
                <a:spcPts val="0"/>
              </a:spcAft>
              <a:buNone/>
            </a:pPr>
            <a:r>
              <a:rPr lang="zh-CN" sz="1400">
                <a:solidFill>
                  <a:srgbClr val="FFFFFF"/>
                </a:solidFill>
                <a:latin typeface="Georgia"/>
                <a:ea typeface="Georgia"/>
                <a:cs typeface="Georgia"/>
                <a:sym typeface="Georgia"/>
              </a:rPr>
              <a:t>抵押池内部的分配如下：</a:t>
            </a:r>
            <a:endParaRPr sz="1400">
              <a:solidFill>
                <a:srgbClr val="FFFFFF"/>
              </a:solidFill>
              <a:latin typeface="Georgia"/>
              <a:ea typeface="Georgia"/>
              <a:cs typeface="Georgia"/>
              <a:sym typeface="Georgia"/>
            </a:endParaRPr>
          </a:p>
          <a:p>
            <a:pPr indent="-317500" lvl="0" marL="457200" rtl="0">
              <a:lnSpc>
                <a:spcPct val="115000"/>
              </a:lnSpc>
              <a:spcBef>
                <a:spcPts val="2200"/>
              </a:spcBef>
              <a:spcAft>
                <a:spcPts val="0"/>
              </a:spcAft>
              <a:buClr>
                <a:srgbClr val="FFFFFF"/>
              </a:buClr>
              <a:buSzPts val="1400"/>
              <a:buFont typeface="Georgia"/>
              <a:buChar char="●"/>
            </a:pPr>
            <a:r>
              <a:rPr lang="zh-CN" sz="1400">
                <a:solidFill>
                  <a:srgbClr val="FFFFFF"/>
                </a:solidFill>
                <a:latin typeface="Georgia"/>
                <a:ea typeface="Georgia"/>
                <a:cs typeface="Georgia"/>
                <a:sym typeface="Georgia"/>
              </a:rPr>
              <a:t>代理佣金=10%*80%*100 Atoms + 10%*80%*10 Photons = 8 Atoms + 0.8 Photons</a:t>
            </a:r>
            <a:endParaRPr sz="1400">
              <a:solidFill>
                <a:srgbClr val="FFFFFF"/>
              </a:solidFill>
              <a:latin typeface="Georgia"/>
              <a:ea typeface="Georgia"/>
              <a:cs typeface="Georgia"/>
              <a:sym typeface="Georgia"/>
            </a:endParaRPr>
          </a:p>
          <a:p>
            <a:pPr indent="-317500" lvl="0" marL="457200" rtl="0">
              <a:lnSpc>
                <a:spcPct val="115000"/>
              </a:lnSpc>
              <a:spcBef>
                <a:spcPts val="0"/>
              </a:spcBef>
              <a:spcAft>
                <a:spcPts val="0"/>
              </a:spcAft>
              <a:buClr>
                <a:srgbClr val="FFFFFF"/>
              </a:buClr>
              <a:buSzPts val="1400"/>
              <a:buFont typeface="Georgia"/>
              <a:buChar char="●"/>
            </a:pPr>
            <a:r>
              <a:rPr lang="zh-CN" sz="1400">
                <a:solidFill>
                  <a:srgbClr val="FFFFFF"/>
                </a:solidFill>
                <a:latin typeface="Georgia"/>
                <a:ea typeface="Georgia"/>
                <a:cs typeface="Georgia"/>
                <a:sym typeface="Georgia"/>
              </a:rPr>
              <a:t>验证人收入= 20%*100 Atoms + 20%*10 Photons + Commission = 28 Atoms + 2.8 Photons</a:t>
            </a:r>
            <a:endParaRPr sz="1400">
              <a:solidFill>
                <a:srgbClr val="FFFFFF"/>
              </a:solidFill>
              <a:latin typeface="Georgia"/>
              <a:ea typeface="Georgia"/>
              <a:cs typeface="Georgia"/>
              <a:sym typeface="Georgia"/>
            </a:endParaRPr>
          </a:p>
          <a:p>
            <a:pPr indent="-317500" lvl="0" marL="457200" rtl="0">
              <a:lnSpc>
                <a:spcPct val="115000"/>
              </a:lnSpc>
              <a:spcBef>
                <a:spcPts val="0"/>
              </a:spcBef>
              <a:spcAft>
                <a:spcPts val="0"/>
              </a:spcAft>
              <a:buClr>
                <a:srgbClr val="FFFFFF"/>
              </a:buClr>
              <a:buSzPts val="1400"/>
              <a:buFont typeface="Georgia"/>
              <a:buChar char="●"/>
            </a:pPr>
            <a:r>
              <a:rPr lang="zh-CN" sz="1400">
                <a:solidFill>
                  <a:srgbClr val="FFFFFF"/>
                </a:solidFill>
                <a:latin typeface="Georgia"/>
                <a:ea typeface="Georgia"/>
                <a:cs typeface="Georgia"/>
                <a:sym typeface="Georgia"/>
              </a:rPr>
              <a:t>委托人的总收入 = 80%*100 Atoms + 80%*10 Photons — Commission = 72 Atoms + 7.2 Photons</a:t>
            </a:r>
            <a:endParaRPr sz="1400">
              <a:solidFill>
                <a:srgbClr val="FFFFFF"/>
              </a:solidFill>
              <a:latin typeface="Georgia"/>
              <a:ea typeface="Georgia"/>
              <a:cs typeface="Georgia"/>
              <a:sym typeface="Georgia"/>
            </a:endParaRPr>
          </a:p>
          <a:p>
            <a:pPr indent="0" lvl="0" marL="0">
              <a:spcBef>
                <a:spcPts val="0"/>
              </a:spcBef>
              <a:spcAft>
                <a:spcPts val="1600"/>
              </a:spcAft>
              <a:buNone/>
            </a:pPr>
            <a:r>
              <a:t/>
            </a:r>
            <a:endParaRPr sz="1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Shape 18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CN"/>
              <a:t>如何成为一个验证人？</a:t>
            </a:r>
            <a:endParaRPr/>
          </a:p>
        </p:txBody>
      </p:sp>
      <p:sp>
        <p:nvSpPr>
          <p:cNvPr id="190" name="Shape 19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just">
              <a:lnSpc>
                <a:spcPct val="197727"/>
              </a:lnSpc>
              <a:spcBef>
                <a:spcPts val="0"/>
              </a:spcBef>
              <a:spcAft>
                <a:spcPts val="0"/>
              </a:spcAft>
              <a:buClr>
                <a:srgbClr val="FFFFFF"/>
              </a:buClr>
              <a:buSzPts val="1800"/>
              <a:buAutoNum type="arabicPeriod"/>
            </a:pPr>
            <a:r>
              <a:rPr lang="zh-CN" sz="1800">
                <a:solidFill>
                  <a:srgbClr val="FFFFFF"/>
                </a:solidFill>
                <a:latin typeface="Microsoft Yahei"/>
                <a:ea typeface="Microsoft Yahei"/>
                <a:cs typeface="Microsoft Yahei"/>
                <a:sym typeface="Microsoft Yahei"/>
              </a:rPr>
              <a:t>保证高可用 — 能够接近100%运行</a:t>
            </a:r>
            <a:endParaRPr sz="1800">
              <a:solidFill>
                <a:srgbClr val="FFFFFF"/>
              </a:solidFill>
              <a:latin typeface="Microsoft Yahei"/>
              <a:ea typeface="Microsoft Yahei"/>
              <a:cs typeface="Microsoft Yahei"/>
              <a:sym typeface="Microsoft Yahei"/>
            </a:endParaRPr>
          </a:p>
          <a:p>
            <a:pPr indent="-342900" lvl="0" marL="457200" rtl="0" algn="just">
              <a:lnSpc>
                <a:spcPct val="197727"/>
              </a:lnSpc>
              <a:spcBef>
                <a:spcPts val="0"/>
              </a:spcBef>
              <a:spcAft>
                <a:spcPts val="0"/>
              </a:spcAft>
              <a:buClr>
                <a:srgbClr val="FFFFFF"/>
              </a:buClr>
              <a:buSzPts val="1800"/>
              <a:buAutoNum type="arabicPeriod"/>
            </a:pPr>
            <a:r>
              <a:rPr lang="zh-CN" sz="1800">
                <a:solidFill>
                  <a:srgbClr val="FFFFFF"/>
                </a:solidFill>
                <a:latin typeface="Microsoft Yahei"/>
                <a:ea typeface="Microsoft Yahei"/>
                <a:cs typeface="Microsoft Yahei"/>
                <a:sym typeface="Microsoft Yahei"/>
              </a:rPr>
              <a:t>为委托人提供技术支持 — 运维需要持续监控节点并全天候对问题进行回应。</a:t>
            </a:r>
            <a:endParaRPr sz="1800">
              <a:solidFill>
                <a:srgbClr val="FFFFFF"/>
              </a:solidFill>
              <a:latin typeface="Microsoft Yahei"/>
              <a:ea typeface="Microsoft Yahei"/>
              <a:cs typeface="Microsoft Yahei"/>
              <a:sym typeface="Microsoft Yahei"/>
            </a:endParaRPr>
          </a:p>
          <a:p>
            <a:pPr indent="-342900" lvl="0" marL="457200" rtl="0" algn="just">
              <a:lnSpc>
                <a:spcPct val="197727"/>
              </a:lnSpc>
              <a:spcBef>
                <a:spcPts val="0"/>
              </a:spcBef>
              <a:spcAft>
                <a:spcPts val="0"/>
              </a:spcAft>
              <a:buClr>
                <a:srgbClr val="FFFFFF"/>
              </a:buClr>
              <a:buSzPts val="1800"/>
              <a:buFont typeface="Microsoft Yahei"/>
              <a:buAutoNum type="arabicPeriod"/>
            </a:pPr>
            <a:r>
              <a:rPr lang="zh-CN" sz="1800">
                <a:solidFill>
                  <a:srgbClr val="FFFFFF"/>
                </a:solidFill>
                <a:latin typeface="Microsoft Yahei"/>
                <a:ea typeface="Microsoft Yahei"/>
                <a:cs typeface="Microsoft Yahei"/>
                <a:sym typeface="Microsoft Yahei"/>
              </a:rPr>
              <a:t>抵御一般的攻击缓解 — 随着Cosmos网络的推广，攻击的风险也会大大增加。验证者需要保持零日攻击并建立补丁，以防止网络的安全性遭到破坏。</a:t>
            </a:r>
            <a:endParaRPr sz="1800">
              <a:solidFill>
                <a:srgbClr val="FFFFFF"/>
              </a:solidFill>
              <a:latin typeface="Microsoft Yahei"/>
              <a:ea typeface="Microsoft Yahei"/>
              <a:cs typeface="Microsoft Yahei"/>
              <a:sym typeface="Microsoft Yahei"/>
            </a:endParaRPr>
          </a:p>
          <a:p>
            <a:pPr indent="0" lvl="0" marL="0" rtl="0" algn="just">
              <a:lnSpc>
                <a:spcPct val="197727"/>
              </a:lnSpc>
              <a:spcBef>
                <a:spcPts val="800"/>
              </a:spcBef>
              <a:spcAft>
                <a:spcPts val="800"/>
              </a:spcAft>
              <a:buNone/>
            </a:pPr>
            <a:r>
              <a:t/>
            </a:r>
            <a:endParaRPr sz="1800">
              <a:solidFill>
                <a:srgbClr val="FFFFFF"/>
              </a:solidFill>
              <a:latin typeface="Microsoft Yahei"/>
              <a:ea typeface="Microsoft Yahei"/>
              <a:cs typeface="Microsoft Yahei"/>
              <a:sym typeface="Microsoft Yahei"/>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