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82" r:id="rId7"/>
    <p:sldId id="278" r:id="rId8"/>
    <p:sldId id="263" r:id="rId9"/>
    <p:sldId id="258" r:id="rId10"/>
    <p:sldId id="268" r:id="rId11"/>
    <p:sldId id="275" r:id="rId12"/>
    <p:sldId id="285" r:id="rId13"/>
    <p:sldId id="286" r:id="rId14"/>
    <p:sldId id="293" r:id="rId15"/>
    <p:sldId id="288" r:id="rId16"/>
    <p:sldId id="272" r:id="rId17"/>
    <p:sldId id="289" r:id="rId18"/>
    <p:sldId id="290" r:id="rId19"/>
    <p:sldId id="292" r:id="rId20"/>
    <p:sldId id="291" r:id="rId21"/>
    <p:sldId id="262" r:id="rId22"/>
    <p:sldId id="28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56790"/>
            <a:ext cx="9144000" cy="1253490"/>
          </a:xfrm>
        </p:spPr>
        <p:txBody>
          <a:bodyPr/>
          <a:p>
            <a:r>
              <a:rPr lang="en-US" altLang="zh-CN"/>
              <a:t>Tendermint Lite Client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Commit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1600"/>
              <a:t>func (w Wrapper) Commit(height *int64) (*ctypes.ResultCommit, error) 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rpcclient.WaitForHeight(w.Client, *height, nil)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r, err := </a:t>
            </a:r>
            <a:r>
              <a:rPr lang="zh-CN" altLang="en-US" sz="1600">
                <a:solidFill>
                  <a:srgbClr val="00B050"/>
                </a:solidFill>
              </a:rPr>
              <a:t>w.Client.Commit</a:t>
            </a:r>
            <a:r>
              <a:rPr lang="zh-CN" altLang="en-US" sz="1600"/>
              <a:t>(height)  </a:t>
            </a:r>
            <a:r>
              <a:rPr lang="en-US" altLang="zh-CN" sz="1600">
                <a:solidFill>
                  <a:srgbClr val="00B050"/>
                </a:solidFill>
              </a:rPr>
              <a:t>//</a:t>
            </a:r>
            <a:r>
              <a:rPr lang="zh-CN" altLang="en-US" sz="1600">
                <a:solidFill>
                  <a:srgbClr val="00B050"/>
                </a:solidFill>
              </a:rPr>
              <a:t>获取</a:t>
            </a:r>
            <a:r>
              <a:rPr lang="en-US" altLang="zh-CN" sz="1600">
                <a:solidFill>
                  <a:srgbClr val="00B050"/>
                </a:solidFill>
              </a:rPr>
              <a:t>commit</a:t>
            </a:r>
            <a:r>
              <a:rPr lang="zh-CN" altLang="en-US" sz="1600">
                <a:solidFill>
                  <a:srgbClr val="00B050"/>
                </a:solidFill>
              </a:rPr>
              <a:t>信息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// if we got it, then certify it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if err == nil 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	check := certclient.CommitFromResult(r)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	err = </a:t>
            </a:r>
            <a:r>
              <a:rPr lang="zh-CN" altLang="en-US" sz="1600">
                <a:solidFill>
                  <a:srgbClr val="00B050"/>
                </a:solidFill>
              </a:rPr>
              <a:t>w.cert.Certify</a:t>
            </a:r>
            <a:r>
              <a:rPr lang="zh-CN" altLang="en-US" sz="1600"/>
              <a:t>(check) </a:t>
            </a:r>
            <a:r>
              <a:rPr lang="en-US" altLang="zh-CN" sz="1600">
                <a:solidFill>
                  <a:srgbClr val="00B050"/>
                </a:solidFill>
                <a:sym typeface="+mn-ea"/>
              </a:rPr>
              <a:t>//</a:t>
            </a:r>
            <a:r>
              <a:rPr lang="zh-CN" altLang="en-US" sz="1600">
                <a:solidFill>
                  <a:srgbClr val="00B050"/>
                </a:solidFill>
                <a:sym typeface="+mn-ea"/>
              </a:rPr>
              <a:t>验证</a:t>
            </a:r>
            <a:r>
              <a:rPr lang="en-US" altLang="zh-CN" sz="1600">
                <a:solidFill>
                  <a:srgbClr val="00B050"/>
                </a:solidFill>
                <a:sym typeface="+mn-ea"/>
              </a:rPr>
              <a:t>commit</a:t>
            </a:r>
            <a:r>
              <a:rPr lang="zh-CN" altLang="en-US" sz="1600">
                <a:solidFill>
                  <a:srgbClr val="00B050"/>
                </a:solidFill>
                <a:sym typeface="+mn-ea"/>
              </a:rPr>
              <a:t>信息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}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return r, err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}</a:t>
            </a: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Inquiring certifier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func (ic *InquiringCertifier) Certify(commit Commit) error {</a:t>
            </a:r>
            <a:endParaRPr lang="zh-CN" altLang="en-US" sz="160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	</a:t>
            </a:r>
            <a:r>
              <a:rPr lang="zh-CN" altLang="en-US" sz="1600">
                <a:solidFill>
                  <a:schemeClr val="tx1"/>
                </a:solidFill>
              </a:rPr>
              <a:t>err := ic.useClosestTrust(commit.Height())</a:t>
            </a:r>
            <a:r>
              <a:rPr lang="zh-CN" altLang="en-US" sz="1600">
                <a:solidFill>
                  <a:srgbClr val="00B050"/>
                </a:solidFill>
              </a:rPr>
              <a:t> </a:t>
            </a:r>
            <a:r>
              <a:rPr lang="en-US" altLang="zh-CN" sz="1600">
                <a:solidFill>
                  <a:srgbClr val="00B050"/>
                </a:solidFill>
              </a:rPr>
              <a:t>//get nearest commit from memory or file provider</a:t>
            </a:r>
            <a:endParaRPr lang="zh-CN" altLang="en-US" sz="160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	if err != nil {</a:t>
            </a:r>
            <a:endParaRPr lang="zh-CN" altLang="en-US" sz="160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		return err</a:t>
            </a:r>
            <a:endParaRPr lang="zh-CN" altLang="en-US" sz="160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	}</a:t>
            </a:r>
            <a:endParaRPr lang="zh-CN" altLang="en-US" sz="160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	</a:t>
            </a:r>
            <a:r>
              <a:rPr lang="zh-CN" altLang="en-US" sz="1600">
                <a:solidFill>
                  <a:srgbClr val="00B050"/>
                </a:solidFill>
              </a:rPr>
              <a:t>err = ic.cert.Certify(commit)</a:t>
            </a:r>
            <a:endParaRPr lang="zh-CN" altLang="en-US" sz="160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	if !</a:t>
            </a:r>
            <a:r>
              <a:rPr lang="zh-CN" altLang="en-US" sz="1600">
                <a:solidFill>
                  <a:srgbClr val="00B050"/>
                </a:solidFill>
              </a:rPr>
              <a:t>liteErr.IsValidatorsChangedErr</a:t>
            </a:r>
            <a:r>
              <a:rPr lang="zh-CN" altLang="en-US" sz="1600"/>
              <a:t>(err) {</a:t>
            </a:r>
            <a:endParaRPr lang="zh-CN" altLang="en-US" sz="160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		return err</a:t>
            </a:r>
            <a:endParaRPr lang="zh-CN" altLang="en-US" sz="160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	}</a:t>
            </a:r>
            <a:endParaRPr lang="zh-CN" altLang="en-US" sz="160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	</a:t>
            </a:r>
            <a:r>
              <a:rPr lang="zh-CN" altLang="en-US" sz="1600">
                <a:solidFill>
                  <a:srgbClr val="00B050"/>
                </a:solidFill>
              </a:rPr>
              <a:t>err = ic.updateToHash(commit.Header.ValidatorsHash)</a:t>
            </a:r>
            <a:endParaRPr lang="zh-CN" altLang="en-US" sz="160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	if err != nil {</a:t>
            </a:r>
            <a:endParaRPr lang="zh-CN" altLang="en-US" sz="160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		return err</a:t>
            </a:r>
            <a:endParaRPr lang="zh-CN" altLang="en-US" sz="160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	}</a:t>
            </a:r>
            <a:endParaRPr lang="zh-CN" altLang="en-US" sz="160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	</a:t>
            </a:r>
            <a:r>
              <a:rPr lang="zh-CN" altLang="en-US" sz="1600">
                <a:solidFill>
                  <a:schemeClr val="tx1"/>
                </a:solidFill>
              </a:rPr>
              <a:t>err =</a:t>
            </a:r>
            <a:r>
              <a:rPr lang="zh-CN" altLang="en-US" sz="1600">
                <a:solidFill>
                  <a:srgbClr val="00B050"/>
                </a:solidFill>
              </a:rPr>
              <a:t> ic.cert.Certify(commit)</a:t>
            </a:r>
            <a:endParaRPr lang="zh-CN" altLang="en-US" sz="160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	if err != nil {</a:t>
            </a:r>
            <a:endParaRPr lang="zh-CN" altLang="en-US" sz="160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		return err</a:t>
            </a:r>
            <a:endParaRPr lang="zh-CN" altLang="en-US" sz="160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	}</a:t>
            </a:r>
            <a:endParaRPr lang="zh-CN" altLang="en-US" sz="160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	// store the new checkpoint</a:t>
            </a:r>
            <a:endParaRPr lang="zh-CN" altLang="en-US" sz="160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	return ic.trusted.StoreCommit(NewFullCommit(commit, ic.Validators()))</a:t>
            </a:r>
            <a:endParaRPr lang="zh-CN" altLang="en-US" sz="160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sz="1600"/>
              <a:t>}</a:t>
            </a:r>
            <a:endParaRPr lang="zh-CN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76225"/>
            <a:ext cx="10515600" cy="1325563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</a:rPr>
              <a:t>Certife Process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35350" y="1758315"/>
            <a:ext cx="1320800" cy="74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chainID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35350" y="2914015"/>
            <a:ext cx="1320800" cy="74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height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35350" y="4069715"/>
            <a:ext cx="1320800" cy="74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recalculate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head hash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94000" y="5136515"/>
            <a:ext cx="2793365" cy="1130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precommit checking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15665" y="5465445"/>
            <a:ext cx="1550035" cy="801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type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height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round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430770" y="1974215"/>
            <a:ext cx="1739265" cy="74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validatorset hash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429500" y="3129915"/>
            <a:ext cx="1740535" cy="85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precommit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signature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checking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042150" y="4285615"/>
            <a:ext cx="2515235" cy="85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Total voting power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&gt; </a:t>
            </a:r>
            <a:r>
              <a:rPr lang="en-US" altLang="zh-CN" b="1">
                <a:solidFill>
                  <a:schemeClr val="tx1"/>
                </a:solidFill>
              </a:rPr>
              <a:t>2/3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4025900" y="546100"/>
            <a:ext cx="177800" cy="12065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025900" y="2508250"/>
            <a:ext cx="177800" cy="4051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025900" y="3664585"/>
            <a:ext cx="177800" cy="4051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4025900" y="4819650"/>
            <a:ext cx="177800" cy="31686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肘形连接符 15"/>
          <p:cNvCxnSpPr>
            <a:stCxn id="8" idx="2"/>
            <a:endCxn id="9" idx="0"/>
          </p:cNvCxnSpPr>
          <p:nvPr/>
        </p:nvCxnSpPr>
        <p:spPr>
          <a:xfrm rot="5400000" flipH="1" flipV="1">
            <a:off x="4112260" y="2065655"/>
            <a:ext cx="4292600" cy="4109720"/>
          </a:xfrm>
          <a:prstGeom prst="bentConnector5">
            <a:avLst>
              <a:gd name="adj1" fmla="val -5547"/>
              <a:gd name="adj2" fmla="val 48841"/>
              <a:gd name="adj3" fmla="val 105547"/>
            </a:avLst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下箭头 16"/>
          <p:cNvSpPr/>
          <p:nvPr/>
        </p:nvSpPr>
        <p:spPr>
          <a:xfrm>
            <a:off x="8210550" y="2724150"/>
            <a:ext cx="177800" cy="4051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8211820" y="3980815"/>
            <a:ext cx="177800" cy="304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639050" y="5441315"/>
            <a:ext cx="1320800" cy="74993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PASS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8211820" y="5136515"/>
            <a:ext cx="177800" cy="304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113915" y="1441450"/>
            <a:ext cx="3950335" cy="5232400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24" idx="2"/>
            <a:endCxn id="21" idx="1"/>
          </p:cNvCxnSpPr>
          <p:nvPr/>
        </p:nvCxnSpPr>
        <p:spPr>
          <a:xfrm>
            <a:off x="1009650" y="3092450"/>
            <a:ext cx="1104265" cy="965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96850" y="2342515"/>
            <a:ext cx="1625600" cy="74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Basic Validate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464165" y="1769110"/>
            <a:ext cx="1651000" cy="1162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Update validator to target height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6" name="下箭头 25"/>
          <p:cNvSpPr/>
          <p:nvPr/>
        </p:nvSpPr>
        <p:spPr>
          <a:xfrm rot="16200000">
            <a:off x="9728200" y="1703070"/>
            <a:ext cx="177800" cy="12934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肘形连接符 26"/>
          <p:cNvCxnSpPr>
            <a:stCxn id="25" idx="0"/>
          </p:cNvCxnSpPr>
          <p:nvPr/>
        </p:nvCxnSpPr>
        <p:spPr>
          <a:xfrm rot="16200000" flipV="1">
            <a:off x="7305040" y="-2215515"/>
            <a:ext cx="843280" cy="7125970"/>
          </a:xfrm>
          <a:prstGeom prst="bentConnector2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81795" y="1602105"/>
            <a:ext cx="1182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validator</a:t>
            </a:r>
            <a:endParaRPr lang="en-US" altLang="zh-CN"/>
          </a:p>
          <a:p>
            <a:r>
              <a:rPr lang="en-US" altLang="zh-CN"/>
              <a:t>changed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Update validator set in inquiring certifier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525270" y="4008755"/>
            <a:ext cx="13843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Basic Validate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823335" y="4110355"/>
            <a:ext cx="1740535" cy="85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precommit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signature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checking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167120" y="4110355"/>
            <a:ext cx="2515235" cy="85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Total voting power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&gt; </a:t>
            </a:r>
            <a:r>
              <a:rPr lang="en-US" altLang="zh-CN" b="1">
                <a:solidFill>
                  <a:schemeClr val="tx1"/>
                </a:solidFill>
              </a:rPr>
              <a:t>2/3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2" name="下箭头 21"/>
          <p:cNvSpPr/>
          <p:nvPr/>
        </p:nvSpPr>
        <p:spPr>
          <a:xfrm rot="16200000" flipH="1">
            <a:off x="3258820" y="4079240"/>
            <a:ext cx="215900" cy="91376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下箭头 22"/>
          <p:cNvSpPr/>
          <p:nvPr/>
        </p:nvSpPr>
        <p:spPr>
          <a:xfrm rot="16200000" flipH="1">
            <a:off x="5758180" y="4234180"/>
            <a:ext cx="215900" cy="60388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473450" y="3481070"/>
            <a:ext cx="5615940" cy="2110740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7" idx="3"/>
          </p:cNvCxnSpPr>
          <p:nvPr/>
        </p:nvCxnSpPr>
        <p:spPr>
          <a:xfrm>
            <a:off x="3152775" y="3021330"/>
            <a:ext cx="327025" cy="96647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171575" y="2494280"/>
            <a:ext cx="19812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old validator set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new validator set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952355" y="4160520"/>
            <a:ext cx="1320800" cy="74993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PASS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下箭头 28"/>
          <p:cNvSpPr/>
          <p:nvPr/>
        </p:nvSpPr>
        <p:spPr>
          <a:xfrm rot="16200000" flipH="1">
            <a:off x="9401810" y="4093210"/>
            <a:ext cx="215900" cy="88519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Update validator to target height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 rot="16200000" flipH="1">
            <a:off x="5988050" y="-1424305"/>
            <a:ext cx="215900" cy="90030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 flipH="1">
            <a:off x="2314575" y="2458085"/>
            <a:ext cx="215900" cy="5873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 flipH="1">
            <a:off x="9350375" y="2458085"/>
            <a:ext cx="215900" cy="5873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32560" y="2089785"/>
            <a:ext cx="198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current height=100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04225" y="2089785"/>
            <a:ext cx="210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target height=10000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 flipH="1" flipV="1">
            <a:off x="5832475" y="3105785"/>
            <a:ext cx="215900" cy="58737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17160" y="3772535"/>
            <a:ext cx="157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height1=5050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 flipH="1">
            <a:off x="4054475" y="2458085"/>
            <a:ext cx="215900" cy="58737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3125" y="2013585"/>
            <a:ext cx="157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height2=2575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 flipH="1">
            <a:off x="7665720" y="2458085"/>
            <a:ext cx="215900" cy="58737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24370" y="2013585"/>
            <a:ext cx="157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height3=7525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02480" y="4462780"/>
            <a:ext cx="298704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Step1: Update to 10000, fail</a:t>
            </a:r>
            <a:endParaRPr lang="en-US" altLang="zh-CN" sz="1600"/>
          </a:p>
          <a:p>
            <a:r>
              <a:rPr lang="en-US" altLang="zh-CN" sz="1600"/>
              <a:t>Step2: Update to 5050,  fail</a:t>
            </a:r>
            <a:endParaRPr lang="en-US" altLang="zh-CN" sz="1600"/>
          </a:p>
          <a:p>
            <a:r>
              <a:rPr lang="en-US" altLang="zh-CN" sz="1600"/>
              <a:t>Step3: Update to 2575, Success</a:t>
            </a:r>
            <a:endParaRPr lang="en-US" altLang="zh-CN" sz="1600"/>
          </a:p>
          <a:p>
            <a:r>
              <a:rPr lang="en-US" altLang="zh-CN" sz="1600"/>
              <a:t>Step4: Update to 5050, Success</a:t>
            </a:r>
            <a:endParaRPr lang="en-US" altLang="zh-CN" sz="1600"/>
          </a:p>
          <a:p>
            <a:r>
              <a:rPr lang="en-US" altLang="zh-CN" sz="1600"/>
              <a:t>Step5: Update to 10000,fail</a:t>
            </a:r>
            <a:endParaRPr lang="en-US" altLang="zh-CN" sz="1600"/>
          </a:p>
          <a:p>
            <a:r>
              <a:rPr lang="en-US" altLang="zh-CN" sz="1600"/>
              <a:t>Step6: Update to 7525, Success</a:t>
            </a:r>
            <a:endParaRPr lang="en-US" altLang="zh-CN" sz="1600"/>
          </a:p>
          <a:p>
            <a:r>
              <a:rPr lang="en-US" altLang="zh-CN" sz="1600"/>
              <a:t>Step7: Update to 10000, Success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Tx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400"/>
              <a:t>func (w Wrapper) Tx(hash []byte, prove bool) (*ctypes.ResultTx, error) {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600"/>
              <a:t>	res, err := </a:t>
            </a:r>
            <a:r>
              <a:rPr lang="zh-CN" altLang="en-US" sz="1600">
                <a:solidFill>
                  <a:srgbClr val="00B050"/>
                </a:solidFill>
              </a:rPr>
              <a:t>w.Client.Tx</a:t>
            </a:r>
            <a:r>
              <a:rPr lang="zh-CN" altLang="en-US" sz="1600"/>
              <a:t>(hash, prove) </a:t>
            </a:r>
            <a:r>
              <a:rPr lang="en-US" altLang="zh-CN" sz="1600">
                <a:solidFill>
                  <a:srgbClr val="00B050"/>
                </a:solidFill>
              </a:rPr>
              <a:t>//</a:t>
            </a:r>
            <a:r>
              <a:rPr lang="zh-CN" altLang="en-US" sz="1600">
                <a:solidFill>
                  <a:srgbClr val="00B050"/>
                </a:solidFill>
              </a:rPr>
              <a:t>获取当前交易所在的区块信息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if !prove || err != nil 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	return res, err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}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h := int64(res.Height)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check, err := </a:t>
            </a:r>
            <a:r>
              <a:rPr lang="zh-CN" altLang="en-US" sz="1600">
                <a:solidFill>
                  <a:srgbClr val="00B050"/>
                </a:solidFill>
              </a:rPr>
              <a:t>GetCertifiedCommit</a:t>
            </a:r>
            <a:r>
              <a:rPr lang="zh-CN" altLang="en-US" sz="1600"/>
              <a:t>(h, w.Client, w.cert) </a:t>
            </a:r>
            <a:r>
              <a:rPr lang="en-US" altLang="zh-CN" sz="1600">
                <a:solidFill>
                  <a:srgbClr val="00B050"/>
                </a:solidFill>
                <a:sym typeface="+mn-ea"/>
              </a:rPr>
              <a:t>//</a:t>
            </a:r>
            <a:r>
              <a:rPr lang="zh-CN" altLang="en-US" sz="1600">
                <a:solidFill>
                  <a:srgbClr val="00B050"/>
                </a:solidFill>
                <a:sym typeface="+mn-ea"/>
              </a:rPr>
              <a:t>获取并验证改区块的</a:t>
            </a:r>
            <a:r>
              <a:rPr lang="en-US" altLang="zh-CN" sz="1600">
                <a:solidFill>
                  <a:srgbClr val="00B050"/>
                </a:solidFill>
                <a:sym typeface="+mn-ea"/>
              </a:rPr>
              <a:t>commit</a:t>
            </a:r>
            <a:r>
              <a:rPr lang="zh-CN" altLang="en-US" sz="1600">
                <a:solidFill>
                  <a:srgbClr val="00B050"/>
                </a:solidFill>
                <a:sym typeface="+mn-ea"/>
              </a:rPr>
              <a:t>信息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if err != nil 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	return res, err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}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err = </a:t>
            </a:r>
            <a:r>
              <a:rPr lang="zh-CN" altLang="en-US" sz="1600">
                <a:solidFill>
                  <a:srgbClr val="00B050"/>
                </a:solidFill>
              </a:rPr>
              <a:t>res.Proof.Validate</a:t>
            </a:r>
            <a:r>
              <a:rPr lang="zh-CN" altLang="en-US" sz="1600"/>
              <a:t>(check.Header.DataHash) </a:t>
            </a:r>
            <a:r>
              <a:rPr lang="en-US" altLang="zh-CN" sz="1600">
                <a:solidFill>
                  <a:srgbClr val="00B050"/>
                </a:solidFill>
                <a:sym typeface="+mn-ea"/>
              </a:rPr>
              <a:t>//</a:t>
            </a:r>
            <a:r>
              <a:rPr lang="zh-CN" altLang="en-US" sz="1600">
                <a:solidFill>
                  <a:srgbClr val="00B050"/>
                </a:solidFill>
                <a:sym typeface="+mn-ea"/>
              </a:rPr>
              <a:t>验证</a:t>
            </a:r>
            <a:r>
              <a:rPr lang="en-US" altLang="zh-CN" sz="1600">
                <a:solidFill>
                  <a:srgbClr val="00B050"/>
                </a:solidFill>
                <a:sym typeface="+mn-ea"/>
              </a:rPr>
              <a:t>tx</a:t>
            </a:r>
            <a:r>
              <a:rPr lang="zh-CN" altLang="en-US" sz="1600">
                <a:solidFill>
                  <a:srgbClr val="00B050"/>
                </a:solidFill>
                <a:sym typeface="+mn-ea"/>
              </a:rPr>
              <a:t>所在区块的</a:t>
            </a:r>
            <a:r>
              <a:rPr lang="en-US" altLang="zh-CN" sz="1600">
                <a:solidFill>
                  <a:srgbClr val="00B050"/>
                </a:solidFill>
                <a:sym typeface="+mn-ea"/>
              </a:rPr>
              <a:t>Merkle</a:t>
            </a:r>
            <a:r>
              <a:rPr lang="zh-CN" altLang="en-US" sz="1600">
                <a:solidFill>
                  <a:srgbClr val="00B050"/>
                </a:solidFill>
                <a:sym typeface="+mn-ea"/>
              </a:rPr>
              <a:t>树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	return res, err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}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/>
              <a:t>Tx Proof </a:t>
            </a:r>
            <a:r>
              <a:rPr lang="en-US" altLang="zh-CN">
                <a:sym typeface="+mn-ea"/>
              </a:rPr>
              <a:t>Validate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534670" y="3047365"/>
            <a:ext cx="863600" cy="762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Proof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34670" y="5811520"/>
            <a:ext cx="1168400" cy="762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Target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Tx hash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34670" y="1429385"/>
            <a:ext cx="1969135" cy="762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Header.DataHash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4" name="直接箭头连接符 13"/>
          <p:cNvCxnSpPr>
            <a:stCxn id="13" idx="3"/>
            <a:endCxn id="39" idx="1"/>
          </p:cNvCxnSpPr>
          <p:nvPr/>
        </p:nvCxnSpPr>
        <p:spPr>
          <a:xfrm flipV="1">
            <a:off x="2503805" y="1531620"/>
            <a:ext cx="3825875" cy="27940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8" idx="3"/>
            <a:endCxn id="20" idx="1"/>
          </p:cNvCxnSpPr>
          <p:nvPr/>
        </p:nvCxnSpPr>
        <p:spPr>
          <a:xfrm>
            <a:off x="1398270" y="3429000"/>
            <a:ext cx="1105535" cy="202565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52" idx="1"/>
          </p:cNvCxnSpPr>
          <p:nvPr/>
        </p:nvCxnSpPr>
        <p:spPr>
          <a:xfrm flipV="1">
            <a:off x="1398270" y="2623820"/>
            <a:ext cx="7599045" cy="805180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8" idx="3"/>
            <a:endCxn id="30" idx="1"/>
          </p:cNvCxnSpPr>
          <p:nvPr/>
        </p:nvCxnSpPr>
        <p:spPr>
          <a:xfrm>
            <a:off x="1398270" y="3429000"/>
            <a:ext cx="3056890" cy="1137920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29" idx="2"/>
          </p:cNvCxnSpPr>
          <p:nvPr/>
        </p:nvCxnSpPr>
        <p:spPr>
          <a:xfrm flipV="1">
            <a:off x="1703070" y="4846320"/>
            <a:ext cx="4377690" cy="134683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503805" y="3352165"/>
            <a:ext cx="610235" cy="558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ab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14040" y="4287520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b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813560" y="4287520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a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105400" y="335216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cd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755640" y="4287520"/>
            <a:ext cx="650240" cy="558800"/>
          </a:xfrm>
          <a:prstGeom prst="roundRect">
            <a:avLst/>
          </a:prstGeom>
          <a:gradFill flip="none">
            <a:gsLst>
              <a:gs pos="10000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d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455160" y="4287520"/>
            <a:ext cx="650240" cy="558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c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677920" y="2344420"/>
            <a:ext cx="8915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abcd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329680" y="1252220"/>
            <a:ext cx="805180" cy="5588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100000">
                      <a:srgbClr val="14CD68"/>
                    </a:gs>
                    <a:gs pos="100000">
                      <a:srgbClr val="035C7D"/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root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0" name="直接箭头连接符 39"/>
          <p:cNvCxnSpPr>
            <a:stCxn id="20" idx="2"/>
            <a:endCxn id="27" idx="0"/>
          </p:cNvCxnSpPr>
          <p:nvPr/>
        </p:nvCxnSpPr>
        <p:spPr>
          <a:xfrm flipH="1">
            <a:off x="2138680" y="3910965"/>
            <a:ext cx="67056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2"/>
            <a:endCxn id="21" idx="0"/>
          </p:cNvCxnSpPr>
          <p:nvPr/>
        </p:nvCxnSpPr>
        <p:spPr>
          <a:xfrm>
            <a:off x="2809240" y="3910965"/>
            <a:ext cx="62992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2"/>
            <a:endCxn id="30" idx="0"/>
          </p:cNvCxnSpPr>
          <p:nvPr/>
        </p:nvCxnSpPr>
        <p:spPr>
          <a:xfrm flipH="1">
            <a:off x="4780280" y="3910965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8" idx="2"/>
            <a:endCxn id="29" idx="0"/>
          </p:cNvCxnSpPr>
          <p:nvPr/>
        </p:nvCxnSpPr>
        <p:spPr>
          <a:xfrm>
            <a:off x="5430520" y="3910965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2"/>
            <a:endCxn id="28" idx="0"/>
          </p:cNvCxnSpPr>
          <p:nvPr/>
        </p:nvCxnSpPr>
        <p:spPr>
          <a:xfrm>
            <a:off x="4123690" y="2903220"/>
            <a:ext cx="1306830" cy="448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2"/>
            <a:endCxn id="20" idx="0"/>
          </p:cNvCxnSpPr>
          <p:nvPr/>
        </p:nvCxnSpPr>
        <p:spPr>
          <a:xfrm flipH="1">
            <a:off x="2809240" y="2903220"/>
            <a:ext cx="1314450" cy="448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7696200" y="335216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ef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346440" y="4287520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f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045960" y="4287520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e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0337800" y="335216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gh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0988040" y="4287520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h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687560" y="4287520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g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997315" y="2344420"/>
            <a:ext cx="766445" cy="558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efgh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3" name="直接箭头连接符 52"/>
          <p:cNvCxnSpPr>
            <a:stCxn id="46" idx="2"/>
            <a:endCxn id="48" idx="0"/>
          </p:cNvCxnSpPr>
          <p:nvPr/>
        </p:nvCxnSpPr>
        <p:spPr>
          <a:xfrm flipH="1">
            <a:off x="7371080" y="3910965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2"/>
            <a:endCxn id="47" idx="0"/>
          </p:cNvCxnSpPr>
          <p:nvPr/>
        </p:nvCxnSpPr>
        <p:spPr>
          <a:xfrm>
            <a:off x="8021320" y="3910965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2"/>
            <a:endCxn id="51" idx="0"/>
          </p:cNvCxnSpPr>
          <p:nvPr/>
        </p:nvCxnSpPr>
        <p:spPr>
          <a:xfrm flipH="1">
            <a:off x="10012680" y="3910965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9" idx="2"/>
            <a:endCxn id="50" idx="0"/>
          </p:cNvCxnSpPr>
          <p:nvPr/>
        </p:nvCxnSpPr>
        <p:spPr>
          <a:xfrm>
            <a:off x="10662920" y="3910965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2" idx="2"/>
            <a:endCxn id="49" idx="0"/>
          </p:cNvCxnSpPr>
          <p:nvPr/>
        </p:nvCxnSpPr>
        <p:spPr>
          <a:xfrm>
            <a:off x="9380855" y="2903220"/>
            <a:ext cx="1282065" cy="448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2" idx="2"/>
            <a:endCxn id="46" idx="0"/>
          </p:cNvCxnSpPr>
          <p:nvPr/>
        </p:nvCxnSpPr>
        <p:spPr>
          <a:xfrm flipH="1">
            <a:off x="8021320" y="2903220"/>
            <a:ext cx="1359535" cy="448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39" idx="2"/>
            <a:endCxn id="52" idx="0"/>
          </p:cNvCxnSpPr>
          <p:nvPr/>
        </p:nvCxnSpPr>
        <p:spPr>
          <a:xfrm>
            <a:off x="6732270" y="1811020"/>
            <a:ext cx="2648585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9" idx="2"/>
            <a:endCxn id="31" idx="0"/>
          </p:cNvCxnSpPr>
          <p:nvPr/>
        </p:nvCxnSpPr>
        <p:spPr>
          <a:xfrm flipH="1">
            <a:off x="4123690" y="1811020"/>
            <a:ext cx="260858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574790" y="4846320"/>
            <a:ext cx="35433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r>
              <a:rPr lang="en-US" altLang="zh-CN" sz="1400"/>
              <a:t>cd</a:t>
            </a:r>
            <a:r>
              <a:rPr lang="en-US" altLang="zh-CN"/>
              <a:t>=Hash(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  <a:r>
              <a:rPr lang="en-US" altLang="zh-CN" sz="1400">
                <a:solidFill>
                  <a:schemeClr val="accent6"/>
                </a:solidFill>
              </a:rPr>
              <a:t>c</a:t>
            </a:r>
            <a:r>
              <a:rPr lang="en-US" altLang="zh-CN"/>
              <a:t>+H</a:t>
            </a:r>
            <a:r>
              <a:rPr lang="en-US" altLang="zh-CN" sz="1400"/>
              <a:t>d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H</a:t>
            </a:r>
            <a:r>
              <a:rPr lang="en-US" altLang="zh-CN" sz="1400"/>
              <a:t>abcd</a:t>
            </a:r>
            <a:r>
              <a:rPr lang="en-US" altLang="zh-CN"/>
              <a:t>=Hash(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  <a:r>
              <a:rPr lang="en-US" altLang="zh-CN" sz="1400">
                <a:solidFill>
                  <a:schemeClr val="accent6"/>
                </a:solidFill>
              </a:rPr>
              <a:t>ab</a:t>
            </a:r>
            <a:r>
              <a:rPr lang="en-US" altLang="zh-CN"/>
              <a:t>+H</a:t>
            </a:r>
            <a:r>
              <a:rPr lang="en-US" altLang="zh-CN" sz="1400"/>
              <a:t>cd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Root=Hash(H</a:t>
            </a:r>
            <a:r>
              <a:rPr lang="en-US" altLang="zh-CN" sz="1400"/>
              <a:t>abcd</a:t>
            </a:r>
            <a:r>
              <a:rPr lang="en-US" altLang="zh-CN"/>
              <a:t>+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  <a:r>
              <a:rPr lang="en-US" altLang="zh-CN" sz="1400">
                <a:solidFill>
                  <a:schemeClr val="accent6"/>
                </a:solidFill>
              </a:rPr>
              <a:t>efgh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</a:rPr>
              <a:t>if Root  == Header.DataHash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valid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else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invalid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1523365" y="4032250"/>
            <a:ext cx="10553700" cy="812800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abci_query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648970" y="5214620"/>
            <a:ext cx="1232535" cy="1169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Key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Value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Version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6" name="下箭头 25"/>
          <p:cNvSpPr/>
          <p:nvPr/>
        </p:nvSpPr>
        <p:spPr>
          <a:xfrm rot="16200000">
            <a:off x="2347595" y="5243830"/>
            <a:ext cx="165100" cy="109791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68195" y="5315585"/>
            <a:ext cx="724535" cy="3575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hash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79420" y="5357495"/>
            <a:ext cx="1180465" cy="8839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TxHash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" name="直接箭头连接符 5"/>
          <p:cNvCxnSpPr>
            <a:stCxn id="5" idx="3"/>
            <a:endCxn id="29" idx="2"/>
          </p:cNvCxnSpPr>
          <p:nvPr/>
        </p:nvCxnSpPr>
        <p:spPr>
          <a:xfrm flipV="1">
            <a:off x="4159885" y="4726305"/>
            <a:ext cx="2047875" cy="107315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1064895" y="1691005"/>
            <a:ext cx="1727835" cy="864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tx1"/>
                </a:solidFill>
                <a:sym typeface="+mn-ea"/>
              </a:rPr>
              <a:t>existence proof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90800" y="3232150"/>
            <a:ext cx="650240" cy="558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ab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241040" y="416750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b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940560" y="416750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a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232400" y="3232150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cd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882640" y="4167505"/>
            <a:ext cx="650240" cy="558800"/>
          </a:xfrm>
          <a:prstGeom prst="roundRect">
            <a:avLst/>
          </a:prstGeom>
          <a:gradFill>
            <a:gsLst>
              <a:gs pos="10000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d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582160" y="4167505"/>
            <a:ext cx="650240" cy="558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c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891280" y="2224405"/>
            <a:ext cx="79248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abcd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456680" y="1132205"/>
            <a:ext cx="805180" cy="5588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10000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root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0" name="直接箭头连接符 39"/>
          <p:cNvCxnSpPr>
            <a:stCxn id="13" idx="2"/>
            <a:endCxn id="27" idx="0"/>
          </p:cNvCxnSpPr>
          <p:nvPr/>
        </p:nvCxnSpPr>
        <p:spPr>
          <a:xfrm flipH="1">
            <a:off x="2265680" y="379095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3" idx="2"/>
            <a:endCxn id="17" idx="0"/>
          </p:cNvCxnSpPr>
          <p:nvPr/>
        </p:nvCxnSpPr>
        <p:spPr>
          <a:xfrm>
            <a:off x="2915920" y="379095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2"/>
            <a:endCxn id="30" idx="0"/>
          </p:cNvCxnSpPr>
          <p:nvPr/>
        </p:nvCxnSpPr>
        <p:spPr>
          <a:xfrm flipH="1">
            <a:off x="4907280" y="379095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8" idx="2"/>
            <a:endCxn id="29" idx="0"/>
          </p:cNvCxnSpPr>
          <p:nvPr/>
        </p:nvCxnSpPr>
        <p:spPr>
          <a:xfrm>
            <a:off x="5557520" y="379095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2"/>
            <a:endCxn id="28" idx="0"/>
          </p:cNvCxnSpPr>
          <p:nvPr/>
        </p:nvCxnSpPr>
        <p:spPr>
          <a:xfrm>
            <a:off x="4287520" y="2783205"/>
            <a:ext cx="1270000" cy="448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2"/>
            <a:endCxn id="13" idx="0"/>
          </p:cNvCxnSpPr>
          <p:nvPr/>
        </p:nvCxnSpPr>
        <p:spPr>
          <a:xfrm flipH="1">
            <a:off x="2915920" y="2783205"/>
            <a:ext cx="1371600" cy="448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7823200" y="3232150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ef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473440" y="416750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f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172960" y="416750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e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0464800" y="3232150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gh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1115040" y="416750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h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814560" y="416750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g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9124315" y="2224405"/>
            <a:ext cx="766445" cy="558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H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efgh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3" name="直接箭头连接符 52"/>
          <p:cNvCxnSpPr>
            <a:stCxn id="46" idx="2"/>
            <a:endCxn id="48" idx="0"/>
          </p:cNvCxnSpPr>
          <p:nvPr/>
        </p:nvCxnSpPr>
        <p:spPr>
          <a:xfrm flipH="1">
            <a:off x="7498080" y="379095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2"/>
            <a:endCxn id="47" idx="0"/>
          </p:cNvCxnSpPr>
          <p:nvPr/>
        </p:nvCxnSpPr>
        <p:spPr>
          <a:xfrm>
            <a:off x="8148320" y="379095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2"/>
            <a:endCxn id="51" idx="0"/>
          </p:cNvCxnSpPr>
          <p:nvPr/>
        </p:nvCxnSpPr>
        <p:spPr>
          <a:xfrm flipH="1">
            <a:off x="10139680" y="379095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9" idx="2"/>
            <a:endCxn id="50" idx="0"/>
          </p:cNvCxnSpPr>
          <p:nvPr/>
        </p:nvCxnSpPr>
        <p:spPr>
          <a:xfrm>
            <a:off x="10789920" y="379095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2" idx="2"/>
            <a:endCxn id="49" idx="0"/>
          </p:cNvCxnSpPr>
          <p:nvPr/>
        </p:nvCxnSpPr>
        <p:spPr>
          <a:xfrm>
            <a:off x="9507855" y="2783205"/>
            <a:ext cx="1282065" cy="448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2" idx="2"/>
            <a:endCxn id="46" idx="0"/>
          </p:cNvCxnSpPr>
          <p:nvPr/>
        </p:nvCxnSpPr>
        <p:spPr>
          <a:xfrm flipH="1">
            <a:off x="8148320" y="2783205"/>
            <a:ext cx="1359535" cy="448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39" idx="2"/>
            <a:endCxn id="52" idx="0"/>
          </p:cNvCxnSpPr>
          <p:nvPr/>
        </p:nvCxnSpPr>
        <p:spPr>
          <a:xfrm>
            <a:off x="6859270" y="1691005"/>
            <a:ext cx="2648585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9" idx="2"/>
            <a:endCxn id="31" idx="0"/>
          </p:cNvCxnSpPr>
          <p:nvPr/>
        </p:nvCxnSpPr>
        <p:spPr>
          <a:xfrm flipH="1">
            <a:off x="4287520" y="1691005"/>
            <a:ext cx="257175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238125" y="3110865"/>
            <a:ext cx="826770" cy="801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Sort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by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Key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0" name="直接箭头连接符 9"/>
          <p:cNvCxnSpPr>
            <a:stCxn id="9" idx="3"/>
            <a:endCxn id="8" idx="1"/>
          </p:cNvCxnSpPr>
          <p:nvPr/>
        </p:nvCxnSpPr>
        <p:spPr>
          <a:xfrm>
            <a:off x="1064895" y="3511550"/>
            <a:ext cx="458470" cy="9271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abci_query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488805" y="595630"/>
            <a:ext cx="1727835" cy="864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tx1"/>
                </a:solidFill>
                <a:sym typeface="+mn-ea"/>
              </a:rPr>
              <a:t>absence proof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828800" y="3149600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79040" y="408495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178560" y="4084955"/>
            <a:ext cx="650240" cy="558800"/>
          </a:xfrm>
          <a:prstGeom prst="roundRect">
            <a:avLst/>
          </a:prstGeom>
          <a:gradFill>
            <a:gsLst>
              <a:gs pos="10000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470400" y="3149600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120640" y="408495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820160" y="408495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169920" y="214185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694680" y="1049655"/>
            <a:ext cx="80518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root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0" name="直接箭头连接符 39"/>
          <p:cNvCxnSpPr>
            <a:stCxn id="13" idx="2"/>
            <a:endCxn id="27" idx="0"/>
          </p:cNvCxnSpPr>
          <p:nvPr/>
        </p:nvCxnSpPr>
        <p:spPr>
          <a:xfrm flipH="1">
            <a:off x="1503680" y="370840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3" idx="2"/>
            <a:endCxn id="17" idx="0"/>
          </p:cNvCxnSpPr>
          <p:nvPr/>
        </p:nvCxnSpPr>
        <p:spPr>
          <a:xfrm>
            <a:off x="2153920" y="370840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2"/>
            <a:endCxn id="30" idx="0"/>
          </p:cNvCxnSpPr>
          <p:nvPr/>
        </p:nvCxnSpPr>
        <p:spPr>
          <a:xfrm flipH="1">
            <a:off x="4145280" y="370840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8" idx="2"/>
            <a:endCxn id="29" idx="0"/>
          </p:cNvCxnSpPr>
          <p:nvPr/>
        </p:nvCxnSpPr>
        <p:spPr>
          <a:xfrm>
            <a:off x="4795520" y="370840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2"/>
            <a:endCxn id="28" idx="0"/>
          </p:cNvCxnSpPr>
          <p:nvPr/>
        </p:nvCxnSpPr>
        <p:spPr>
          <a:xfrm>
            <a:off x="3495040" y="2700655"/>
            <a:ext cx="1300480" cy="448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2"/>
            <a:endCxn id="13" idx="0"/>
          </p:cNvCxnSpPr>
          <p:nvPr/>
        </p:nvCxnSpPr>
        <p:spPr>
          <a:xfrm flipH="1">
            <a:off x="2153920" y="2700655"/>
            <a:ext cx="1341120" cy="448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7061200" y="3149600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7711440" y="408495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410960" y="408495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9702800" y="3149600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0353040" y="4084955"/>
            <a:ext cx="650240" cy="558800"/>
          </a:xfrm>
          <a:prstGeom prst="roundRect">
            <a:avLst/>
          </a:prstGeom>
          <a:gradFill>
            <a:gsLst>
              <a:gs pos="10000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052560" y="408495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402320" y="214185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3" name="直接箭头连接符 52"/>
          <p:cNvCxnSpPr>
            <a:stCxn id="46" idx="2"/>
            <a:endCxn id="48" idx="0"/>
          </p:cNvCxnSpPr>
          <p:nvPr/>
        </p:nvCxnSpPr>
        <p:spPr>
          <a:xfrm flipH="1">
            <a:off x="6736080" y="370840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2"/>
            <a:endCxn id="47" idx="0"/>
          </p:cNvCxnSpPr>
          <p:nvPr/>
        </p:nvCxnSpPr>
        <p:spPr>
          <a:xfrm>
            <a:off x="7386320" y="370840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2"/>
            <a:endCxn id="51" idx="0"/>
          </p:cNvCxnSpPr>
          <p:nvPr/>
        </p:nvCxnSpPr>
        <p:spPr>
          <a:xfrm flipH="1">
            <a:off x="9377680" y="370840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9" idx="2"/>
            <a:endCxn id="50" idx="0"/>
          </p:cNvCxnSpPr>
          <p:nvPr/>
        </p:nvCxnSpPr>
        <p:spPr>
          <a:xfrm>
            <a:off x="10027920" y="370840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2" idx="2"/>
            <a:endCxn id="49" idx="0"/>
          </p:cNvCxnSpPr>
          <p:nvPr/>
        </p:nvCxnSpPr>
        <p:spPr>
          <a:xfrm>
            <a:off x="8727440" y="2700655"/>
            <a:ext cx="1300480" cy="448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2" idx="2"/>
            <a:endCxn id="46" idx="0"/>
          </p:cNvCxnSpPr>
          <p:nvPr/>
        </p:nvCxnSpPr>
        <p:spPr>
          <a:xfrm flipH="1">
            <a:off x="7386320" y="2700655"/>
            <a:ext cx="1341120" cy="448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39" idx="2"/>
            <a:endCxn id="52" idx="0"/>
          </p:cNvCxnSpPr>
          <p:nvPr/>
        </p:nvCxnSpPr>
        <p:spPr>
          <a:xfrm>
            <a:off x="6097270" y="1608455"/>
            <a:ext cx="263017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9" idx="2"/>
            <a:endCxn id="31" idx="0"/>
          </p:cNvCxnSpPr>
          <p:nvPr/>
        </p:nvCxnSpPr>
        <p:spPr>
          <a:xfrm flipH="1">
            <a:off x="3495040" y="1608455"/>
            <a:ext cx="260223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3983990" y="5526405"/>
            <a:ext cx="1088390" cy="864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leftKey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5515610" y="5526405"/>
            <a:ext cx="1266190" cy="864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targetKey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225030" y="5526405"/>
            <a:ext cx="1177290" cy="864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 rightKey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146675" y="5759450"/>
            <a:ext cx="304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&lt;</a:t>
            </a:r>
            <a:endParaRPr lang="en-US" altLang="zh-CN" sz="2000" b="1"/>
          </a:p>
        </p:txBody>
      </p:sp>
      <p:sp>
        <p:nvSpPr>
          <p:cNvPr id="78" name="文本框 77"/>
          <p:cNvSpPr txBox="1"/>
          <p:nvPr/>
        </p:nvSpPr>
        <p:spPr>
          <a:xfrm>
            <a:off x="6817995" y="5759450"/>
            <a:ext cx="304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&lt;</a:t>
            </a:r>
            <a:endParaRPr lang="en-US" altLang="zh-CN" sz="2000" b="1"/>
          </a:p>
        </p:txBody>
      </p:sp>
      <p:cxnSp>
        <p:nvCxnSpPr>
          <p:cNvPr id="79" name="直接箭头连接符 78"/>
          <p:cNvCxnSpPr>
            <a:stCxn id="74" idx="0"/>
            <a:endCxn id="50" idx="1"/>
          </p:cNvCxnSpPr>
          <p:nvPr/>
        </p:nvCxnSpPr>
        <p:spPr>
          <a:xfrm flipV="1">
            <a:off x="4528185" y="4364355"/>
            <a:ext cx="5824855" cy="11620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6" idx="0"/>
            <a:endCxn id="27" idx="3"/>
          </p:cNvCxnSpPr>
          <p:nvPr/>
        </p:nvCxnSpPr>
        <p:spPr>
          <a:xfrm flipH="1" flipV="1">
            <a:off x="1828800" y="4364355"/>
            <a:ext cx="5984875" cy="11620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0504805" y="3305175"/>
            <a:ext cx="1421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leftKey==nil</a:t>
            </a:r>
            <a:endParaRPr lang="en-US" altLang="zh-CN"/>
          </a:p>
          <a:p>
            <a:r>
              <a:rPr lang="en-US" altLang="zh-CN"/>
              <a:t>rightmost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165735" y="3439795"/>
            <a:ext cx="1446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rightKey==nil</a:t>
            </a:r>
            <a:endParaRPr lang="en-US" altLang="zh-CN"/>
          </a:p>
          <a:p>
            <a:r>
              <a:rPr lang="en-US" altLang="zh-CN"/>
              <a:t>left most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" name="圆角矩形 82"/>
          <p:cNvSpPr/>
          <p:nvPr/>
        </p:nvSpPr>
        <p:spPr>
          <a:xfrm>
            <a:off x="6210300" y="2070100"/>
            <a:ext cx="5143500" cy="2794000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812800" y="2070100"/>
            <a:ext cx="5143500" cy="2794000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abci_query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377680" y="595630"/>
            <a:ext cx="1727835" cy="864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tx1"/>
                </a:solidFill>
                <a:sym typeface="+mn-ea"/>
              </a:rPr>
              <a:t>absence proof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828800" y="3149600"/>
            <a:ext cx="650240" cy="558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79040" y="408495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178560" y="408495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470400" y="3149600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120640" y="4084955"/>
            <a:ext cx="650240" cy="558800"/>
          </a:xfrm>
          <a:prstGeom prst="roundRect">
            <a:avLst/>
          </a:prstGeom>
          <a:gradFill>
            <a:gsLst>
              <a:gs pos="10000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820160" y="4084955"/>
            <a:ext cx="650240" cy="558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169920" y="2141855"/>
            <a:ext cx="650240" cy="5588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694680" y="1049655"/>
            <a:ext cx="80518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root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0" name="直接箭头连接符 39"/>
          <p:cNvCxnSpPr>
            <a:stCxn id="13" idx="2"/>
            <a:endCxn id="27" idx="0"/>
          </p:cNvCxnSpPr>
          <p:nvPr/>
        </p:nvCxnSpPr>
        <p:spPr>
          <a:xfrm flipH="1">
            <a:off x="1503680" y="370840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3" idx="2"/>
            <a:endCxn id="17" idx="0"/>
          </p:cNvCxnSpPr>
          <p:nvPr/>
        </p:nvCxnSpPr>
        <p:spPr>
          <a:xfrm>
            <a:off x="2153920" y="370840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2"/>
            <a:endCxn id="30" idx="0"/>
          </p:cNvCxnSpPr>
          <p:nvPr/>
        </p:nvCxnSpPr>
        <p:spPr>
          <a:xfrm flipH="1">
            <a:off x="4145280" y="370840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8" idx="2"/>
            <a:endCxn id="29" idx="0"/>
          </p:cNvCxnSpPr>
          <p:nvPr/>
        </p:nvCxnSpPr>
        <p:spPr>
          <a:xfrm>
            <a:off x="4795520" y="370840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2"/>
            <a:endCxn id="28" idx="0"/>
          </p:cNvCxnSpPr>
          <p:nvPr/>
        </p:nvCxnSpPr>
        <p:spPr>
          <a:xfrm>
            <a:off x="3495040" y="2700655"/>
            <a:ext cx="1300480" cy="448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2"/>
            <a:endCxn id="13" idx="0"/>
          </p:cNvCxnSpPr>
          <p:nvPr/>
        </p:nvCxnSpPr>
        <p:spPr>
          <a:xfrm flipH="1">
            <a:off x="2153920" y="2700655"/>
            <a:ext cx="1341120" cy="448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7061200" y="3149600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7711440" y="4084955"/>
            <a:ext cx="650240" cy="5588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410960" y="4084955"/>
            <a:ext cx="650240" cy="558800"/>
          </a:xfrm>
          <a:prstGeom prst="roundRect">
            <a:avLst/>
          </a:prstGeom>
          <a:gradFill>
            <a:gsLst>
              <a:gs pos="10000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9702800" y="3149600"/>
            <a:ext cx="650240" cy="5588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0353040" y="408495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052560" y="4084955"/>
            <a:ext cx="65024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402320" y="2141855"/>
            <a:ext cx="650240" cy="558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3" name="直接箭头连接符 52"/>
          <p:cNvCxnSpPr>
            <a:stCxn id="46" idx="2"/>
            <a:endCxn id="48" idx="0"/>
          </p:cNvCxnSpPr>
          <p:nvPr/>
        </p:nvCxnSpPr>
        <p:spPr>
          <a:xfrm flipH="1">
            <a:off x="6736080" y="370840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2"/>
            <a:endCxn id="47" idx="0"/>
          </p:cNvCxnSpPr>
          <p:nvPr/>
        </p:nvCxnSpPr>
        <p:spPr>
          <a:xfrm>
            <a:off x="7386320" y="370840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2"/>
            <a:endCxn id="51" idx="0"/>
          </p:cNvCxnSpPr>
          <p:nvPr/>
        </p:nvCxnSpPr>
        <p:spPr>
          <a:xfrm flipH="1">
            <a:off x="9377680" y="370840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9" idx="2"/>
            <a:endCxn id="50" idx="0"/>
          </p:cNvCxnSpPr>
          <p:nvPr/>
        </p:nvCxnSpPr>
        <p:spPr>
          <a:xfrm>
            <a:off x="10027920" y="3708400"/>
            <a:ext cx="650240" cy="3765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2" idx="2"/>
            <a:endCxn id="49" idx="0"/>
          </p:cNvCxnSpPr>
          <p:nvPr/>
        </p:nvCxnSpPr>
        <p:spPr>
          <a:xfrm>
            <a:off x="8727440" y="2700655"/>
            <a:ext cx="1300480" cy="448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2" idx="2"/>
            <a:endCxn id="46" idx="0"/>
          </p:cNvCxnSpPr>
          <p:nvPr/>
        </p:nvCxnSpPr>
        <p:spPr>
          <a:xfrm flipH="1">
            <a:off x="7386320" y="2700655"/>
            <a:ext cx="1341120" cy="4489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39" idx="2"/>
            <a:endCxn id="52" idx="0"/>
          </p:cNvCxnSpPr>
          <p:nvPr/>
        </p:nvCxnSpPr>
        <p:spPr>
          <a:xfrm>
            <a:off x="6097270" y="1608455"/>
            <a:ext cx="263017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9" idx="2"/>
            <a:endCxn id="31" idx="0"/>
          </p:cNvCxnSpPr>
          <p:nvPr/>
        </p:nvCxnSpPr>
        <p:spPr>
          <a:xfrm flipH="1">
            <a:off x="3495040" y="1608455"/>
            <a:ext cx="260223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3983990" y="5526405"/>
            <a:ext cx="1088390" cy="864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leftKey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5515610" y="5526405"/>
            <a:ext cx="1266190" cy="864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targetKey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225030" y="5526405"/>
            <a:ext cx="1177290" cy="864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sym typeface="+mn-ea"/>
              </a:rPr>
              <a:t> rightKey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146675" y="5759450"/>
            <a:ext cx="304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&lt;</a:t>
            </a:r>
            <a:endParaRPr lang="en-US" altLang="zh-CN" sz="2000" b="1"/>
          </a:p>
        </p:txBody>
      </p:sp>
      <p:sp>
        <p:nvSpPr>
          <p:cNvPr id="78" name="文本框 77"/>
          <p:cNvSpPr txBox="1"/>
          <p:nvPr/>
        </p:nvSpPr>
        <p:spPr>
          <a:xfrm>
            <a:off x="6817995" y="5759450"/>
            <a:ext cx="304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&lt;</a:t>
            </a:r>
            <a:endParaRPr lang="en-US" altLang="zh-CN" sz="2000" b="1"/>
          </a:p>
        </p:txBody>
      </p:sp>
      <p:cxnSp>
        <p:nvCxnSpPr>
          <p:cNvPr id="79" name="直接箭头连接符 78"/>
          <p:cNvCxnSpPr>
            <a:stCxn id="74" idx="0"/>
            <a:endCxn id="29" idx="2"/>
          </p:cNvCxnSpPr>
          <p:nvPr/>
        </p:nvCxnSpPr>
        <p:spPr>
          <a:xfrm flipV="1">
            <a:off x="4528185" y="4643755"/>
            <a:ext cx="917575" cy="8826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6" idx="0"/>
            <a:endCxn id="48" idx="2"/>
          </p:cNvCxnSpPr>
          <p:nvPr/>
        </p:nvCxnSpPr>
        <p:spPr>
          <a:xfrm flipH="1" flipV="1">
            <a:off x="6736080" y="4643755"/>
            <a:ext cx="1077595" cy="8826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5233670" y="3216275"/>
            <a:ext cx="698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rightmost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6210300" y="3216275"/>
            <a:ext cx="698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 most</a:t>
            </a:r>
            <a:endParaRPr lang="en-US" altLang="zh-CN"/>
          </a:p>
        </p:txBody>
      </p:sp>
      <p:sp>
        <p:nvSpPr>
          <p:cNvPr id="86" name="圆角矩形 85"/>
          <p:cNvSpPr/>
          <p:nvPr/>
        </p:nvSpPr>
        <p:spPr>
          <a:xfrm>
            <a:off x="4917440" y="3806190"/>
            <a:ext cx="2308225" cy="112966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Tendermint full node VS lite node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6305" y="1461770"/>
            <a:ext cx="10515600" cy="4961890"/>
          </a:xfrm>
        </p:spPr>
        <p:txBody>
          <a:bodyPr>
            <a:normAutofit lnSpcReduction="20000"/>
          </a:bodyPr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Full Node</a:t>
            </a:r>
            <a:endParaRPr lang="en-US" altLang="zh-CN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P2P</a:t>
            </a:r>
            <a:r>
              <a:rPr lang="zh-CN" altLang="en-US">
                <a:sym typeface="+mn-ea"/>
              </a:rPr>
              <a:t>网关：提供</a:t>
            </a:r>
            <a:r>
              <a:rPr lang="en-US" altLang="zh-CN">
                <a:sym typeface="+mn-ea"/>
              </a:rPr>
              <a:t>p2p</a:t>
            </a:r>
            <a:r>
              <a:rPr lang="zh-CN" altLang="en-US">
                <a:sym typeface="+mn-ea"/>
              </a:rPr>
              <a:t>网络中的网络发现服务</a:t>
            </a:r>
            <a:endParaRPr lang="en-US" altLang="zh-CN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Memorypool: </a:t>
            </a:r>
            <a:r>
              <a:rPr lang="zh-CN" altLang="en-US">
                <a:sym typeface="+mn-ea"/>
              </a:rPr>
              <a:t>处理交易，广播交易</a:t>
            </a:r>
            <a:endParaRPr lang="zh-CN" alt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Blockchain protocol</a:t>
            </a:r>
            <a:r>
              <a:rPr lang="zh-CN" altLang="en-US">
                <a:sym typeface="+mn-ea"/>
              </a:rPr>
              <a:t>：保存并验证所有区块</a:t>
            </a:r>
            <a:endParaRPr lang="en-US" altLang="zh-CN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>
                <a:sym typeface="+mn-ea"/>
              </a:rPr>
              <a:t>如果是</a:t>
            </a:r>
            <a:r>
              <a:rPr lang="en-US" altLang="zh-CN" sz="2400">
                <a:sym typeface="+mn-ea"/>
              </a:rPr>
              <a:t>validator</a:t>
            </a:r>
            <a:r>
              <a:rPr lang="zh-CN" altLang="en-US" sz="2400">
                <a:sym typeface="+mn-ea"/>
              </a:rPr>
              <a:t>节点，则还需参与区块共识过程</a:t>
            </a:r>
            <a:endParaRPr lang="zh-CN" altLang="en-US" sz="240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>
                <a:sym typeface="+mn-ea"/>
              </a:rPr>
              <a:t>需要大量的存储和计算资源以及公网</a:t>
            </a:r>
            <a:r>
              <a:rPr lang="en-US" altLang="zh-CN" sz="2400">
                <a:sym typeface="+mn-ea"/>
              </a:rPr>
              <a:t>IP</a:t>
            </a:r>
            <a:r>
              <a:rPr lang="zh-CN" altLang="en-US" sz="2400">
                <a:sym typeface="+mn-ea"/>
              </a:rPr>
              <a:t>，一般来说只能运行在服务器端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Lite Node</a:t>
            </a:r>
            <a:endParaRPr lang="en-US" altLang="zh-CN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/>
              <a:t>转发用户请求到全节点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验证用户指定的交易，</a:t>
            </a:r>
            <a:r>
              <a:rPr lang="en-US" altLang="zh-CN"/>
              <a:t>commit</a:t>
            </a:r>
            <a:r>
              <a:rPr lang="zh-CN" altLang="en-US"/>
              <a:t>和区块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查询应用信息并且验证全节点所提供的证据链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需要很少的存储和计算资源，很适合运行在智能手机，平板电脑等存储和计算资源都受限的平台上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启动</a:t>
            </a:r>
            <a:r>
              <a:rPr lang="en-US" altLang="zh-CN"/>
              <a:t>Lite node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546090" cy="3278505"/>
          </a:xfrm>
        </p:spPr>
        <p:txBody>
          <a:bodyPr/>
          <a:p>
            <a:pPr marL="0" indent="0">
              <a:buNone/>
            </a:pPr>
            <a:r>
              <a:rPr lang="zh-CN" altLang="en-US"/>
              <a:t>tendermint lite </a:t>
            </a:r>
            <a:r>
              <a:rPr lang="en-US" altLang="zh-CN"/>
              <a:t>\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</a:t>
            </a:r>
            <a:r>
              <a:rPr lang="en-US" altLang="zh-CN">
                <a:solidFill>
                  <a:srgbClr val="00B050"/>
                </a:solidFill>
              </a:rPr>
              <a:t> </a:t>
            </a:r>
            <a:r>
              <a:rPr lang="zh-CN" altLang="en-US" sz="2400">
                <a:solidFill>
                  <a:srgbClr val="00B050"/>
                </a:solidFill>
              </a:rPr>
              <a:t>--laddr</a:t>
            </a:r>
            <a:r>
              <a:rPr lang="en-US" altLang="zh-CN"/>
              <a:t> </a:t>
            </a:r>
            <a:r>
              <a:rPr lang="zh-CN" altLang="en-US" sz="2400">
                <a:solidFill>
                  <a:srgbClr val="FF0000"/>
                </a:solidFill>
              </a:rPr>
              <a:t>tcp://localhost:8888</a:t>
            </a:r>
            <a:r>
              <a:rPr lang="en-US" altLang="zh-CN"/>
              <a:t> </a:t>
            </a:r>
            <a:r>
              <a:rPr lang="en-US" altLang="zh-CN" sz="2400"/>
              <a:t>\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>
                <a:solidFill>
                  <a:srgbClr val="00B050"/>
                </a:solidFill>
              </a:rPr>
              <a:t>--home-dir</a:t>
            </a: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chain/</a:t>
            </a:r>
            <a:r>
              <a:rPr lang="zh-CN" altLang="en-US"/>
              <a:t> </a:t>
            </a:r>
            <a:r>
              <a:rPr lang="en-US" altLang="zh-CN"/>
              <a:t>\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>
                <a:solidFill>
                  <a:srgbClr val="00B050"/>
                </a:solidFill>
              </a:rPr>
              <a:t>--node</a:t>
            </a: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tcp://111.231.70.168:46657</a:t>
            </a:r>
            <a:r>
              <a:rPr lang="zh-CN" altLang="en-US"/>
              <a:t> </a:t>
            </a:r>
            <a:r>
              <a:rPr lang="en-US" altLang="zh-CN"/>
              <a:t>\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>
                <a:solidFill>
                  <a:srgbClr val="00B050"/>
                </a:solidFill>
              </a:rPr>
              <a:t>--chain-id</a:t>
            </a: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test-chain-FQZuzW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0600" y="1825625"/>
            <a:ext cx="25146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92325"/>
            <a:ext cx="10515600" cy="1325563"/>
          </a:xfrm>
        </p:spPr>
        <p:txBody>
          <a:bodyPr/>
          <a:p>
            <a:pPr algn="ctr"/>
            <a:r>
              <a:rPr lang="en-US" altLang="zh-CN" b="1" i="1"/>
              <a:t>Question &amp; Answer</a:t>
            </a:r>
            <a:endParaRPr lang="en-US" altLang="zh-CN" b="1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837565" y="3341370"/>
            <a:ext cx="7227570" cy="20123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  <a:sym typeface="+mn-ea"/>
              </a:rPr>
              <a:t>Lite Node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>
              <a:sym typeface="+mn-ea"/>
            </a:endParaRPr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Tendermint Lite Node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141095" y="3943350"/>
            <a:ext cx="2266950" cy="909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Certifier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5860" y="4013200"/>
            <a:ext cx="1004570" cy="8401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Router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3425" y="1971040"/>
            <a:ext cx="1869440" cy="10896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Tendermint</a:t>
            </a:r>
            <a:endParaRPr lang="en-US" altLang="zh-CN" sz="2800">
              <a:solidFill>
                <a:schemeClr val="tx1"/>
              </a:solidFill>
            </a:endParaRPr>
          </a:p>
          <a:p>
            <a:pPr algn="ctr"/>
            <a:r>
              <a:rPr lang="en-US" altLang="zh-CN" sz="2800">
                <a:solidFill>
                  <a:schemeClr val="tx1"/>
                </a:solidFill>
              </a:rPr>
              <a:t>Full Node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7" name="上下箭头 6"/>
          <p:cNvSpPr/>
          <p:nvPr/>
        </p:nvSpPr>
        <p:spPr>
          <a:xfrm>
            <a:off x="6648450" y="3060700"/>
            <a:ext cx="199390" cy="95250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下箭头 7"/>
          <p:cNvSpPr/>
          <p:nvPr/>
        </p:nvSpPr>
        <p:spPr>
          <a:xfrm rot="16200000">
            <a:off x="5791835" y="4079240"/>
            <a:ext cx="199390" cy="70929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下箭头 9"/>
          <p:cNvSpPr/>
          <p:nvPr/>
        </p:nvSpPr>
        <p:spPr>
          <a:xfrm rot="16200000">
            <a:off x="8154670" y="3429000"/>
            <a:ext cx="199390" cy="200787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268970" y="3990975"/>
            <a:ext cx="1236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 Client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324985" y="3978275"/>
            <a:ext cx="1212215" cy="8401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wrapper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engine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上下箭头 10"/>
          <p:cNvSpPr/>
          <p:nvPr/>
        </p:nvSpPr>
        <p:spPr>
          <a:xfrm rot="16200000">
            <a:off x="3766820" y="3975735"/>
            <a:ext cx="199390" cy="91630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2313940" y="2381885"/>
            <a:ext cx="3499485" cy="2673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13305" y="2446020"/>
            <a:ext cx="141605" cy="1497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Router</a:t>
            </a:r>
            <a:endParaRPr lang="en-US" altLang="zh-CN" b="1"/>
          </a:p>
        </p:txBody>
      </p:sp>
      <p:sp>
        <p:nvSpPr>
          <p:cNvPr id="5" name="矩形 4"/>
          <p:cNvSpPr/>
          <p:nvPr/>
        </p:nvSpPr>
        <p:spPr>
          <a:xfrm>
            <a:off x="1099185" y="1445260"/>
            <a:ext cx="7802245" cy="5083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/>
                </a:solidFill>
              </a:rPr>
              <a:t>func RPCRoutes(c rpcclient.Client) map[string]*rpc.RPCFunc {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return map[string]*rpc.RPCFunc{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// Subscribe/unsubscribe are reserved for websocket events.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// We can just use the core tendermint impl, which uses the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// EventSwitch we registered in NewWebsocketManager above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"</a:t>
            </a:r>
            <a:r>
              <a:rPr lang="zh-CN" altLang="en-US" sz="1400">
                <a:solidFill>
                  <a:srgbClr val="00B050"/>
                </a:solidFill>
              </a:rPr>
              <a:t>subscribe</a:t>
            </a:r>
            <a:r>
              <a:rPr lang="zh-CN" altLang="en-US" sz="1400">
                <a:solidFill>
                  <a:schemeClr val="tx1"/>
                </a:solidFill>
              </a:rPr>
              <a:t>":   rpc.NewWSRPCFunc(core.Subscribe, "query"),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"</a:t>
            </a:r>
            <a:r>
              <a:rPr lang="zh-CN" altLang="en-US" sz="1400">
                <a:solidFill>
                  <a:srgbClr val="00B050"/>
                </a:solidFill>
              </a:rPr>
              <a:t>unsubscribe</a:t>
            </a:r>
            <a:r>
              <a:rPr lang="zh-CN" altLang="en-US" sz="1400">
                <a:solidFill>
                  <a:schemeClr val="tx1"/>
                </a:solidFill>
              </a:rPr>
              <a:t>": rpc.NewWSRPCFunc(core.Unsubscribe, "query"),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// info API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"</a:t>
            </a:r>
            <a:r>
              <a:rPr lang="zh-CN" altLang="en-US" sz="1400">
                <a:solidFill>
                  <a:srgbClr val="00B050"/>
                </a:solidFill>
              </a:rPr>
              <a:t>status</a:t>
            </a:r>
            <a:r>
              <a:rPr lang="zh-CN" altLang="en-US" sz="1400">
                <a:solidFill>
                  <a:schemeClr val="tx1"/>
                </a:solidFill>
              </a:rPr>
              <a:t>":     rpc.NewRPCFunc(c.Status, ""),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</a:t>
            </a:r>
            <a:r>
              <a:rPr lang="zh-CN" altLang="en-US" sz="1400">
                <a:solidFill>
                  <a:srgbClr val="FF0000"/>
                </a:solidFill>
              </a:rPr>
              <a:t>"blockchain": rpc.NewRPCFunc(c.BlockchainInfo, "minHeight,maxHeight"),</a:t>
            </a:r>
            <a:endParaRPr lang="zh-CN" altLang="en-US" sz="1400">
              <a:solidFill>
                <a:srgbClr val="FF0000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"</a:t>
            </a:r>
            <a:r>
              <a:rPr lang="zh-CN" altLang="en-US" sz="1400">
                <a:solidFill>
                  <a:srgbClr val="00B050"/>
                </a:solidFill>
              </a:rPr>
              <a:t>genesis</a:t>
            </a:r>
            <a:r>
              <a:rPr lang="zh-CN" altLang="en-US" sz="1400">
                <a:solidFill>
                  <a:schemeClr val="tx1"/>
                </a:solidFill>
              </a:rPr>
              <a:t>":    rpc.NewRPCFunc(c.Genesis, ""),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</a:t>
            </a:r>
            <a:r>
              <a:rPr lang="zh-CN" altLang="en-US" sz="1400">
                <a:solidFill>
                  <a:srgbClr val="FF0000"/>
                </a:solidFill>
              </a:rPr>
              <a:t>"block":      rpc.NewRPCFunc(c.Block, "height"),</a:t>
            </a:r>
            <a:endParaRPr lang="zh-CN" altLang="en-US" sz="1400">
              <a:solidFill>
                <a:srgbClr val="FF0000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</a:t>
            </a:r>
            <a:r>
              <a:rPr lang="zh-CN" altLang="en-US" sz="1400">
                <a:solidFill>
                  <a:srgbClr val="FF0000"/>
                </a:solidFill>
              </a:rPr>
              <a:t>"commit":     rpc.NewRPCFunc(c.Commit, "height"),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</a:t>
            </a:r>
            <a:r>
              <a:rPr lang="zh-CN" altLang="en-US" sz="1400">
                <a:solidFill>
                  <a:srgbClr val="FF0000"/>
                </a:solidFill>
              </a:rPr>
              <a:t>"tx":         rpc.NewRPCFunc(c.Tx, "hash,prove"),</a:t>
            </a:r>
            <a:endParaRPr lang="zh-CN" altLang="en-US" sz="1400">
              <a:solidFill>
                <a:srgbClr val="FF0000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"</a:t>
            </a:r>
            <a:r>
              <a:rPr lang="zh-CN" altLang="en-US" sz="1400">
                <a:solidFill>
                  <a:srgbClr val="00B050"/>
                </a:solidFill>
              </a:rPr>
              <a:t>validators</a:t>
            </a:r>
            <a:r>
              <a:rPr lang="zh-CN" altLang="en-US" sz="1400">
                <a:solidFill>
                  <a:schemeClr val="tx1"/>
                </a:solidFill>
              </a:rPr>
              <a:t>": rpc.NewRPCFunc(c.Validators, ""),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// broadcast API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"</a:t>
            </a:r>
            <a:r>
              <a:rPr lang="zh-CN" altLang="en-US" sz="1400">
                <a:solidFill>
                  <a:srgbClr val="00B050"/>
                </a:solidFill>
              </a:rPr>
              <a:t>broadcast_tx_commit</a:t>
            </a:r>
            <a:r>
              <a:rPr lang="zh-CN" altLang="en-US" sz="1400">
                <a:solidFill>
                  <a:schemeClr val="tx1"/>
                </a:solidFill>
              </a:rPr>
              <a:t>": rpc.NewRPCFunc(c.BroadcastTxCommit, "tx"),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"</a:t>
            </a:r>
            <a:r>
              <a:rPr lang="zh-CN" altLang="en-US" sz="1400">
                <a:solidFill>
                  <a:srgbClr val="00B050"/>
                </a:solidFill>
              </a:rPr>
              <a:t>broadcast_tx_sync</a:t>
            </a:r>
            <a:r>
              <a:rPr lang="zh-CN" altLang="en-US" sz="1400">
                <a:solidFill>
                  <a:schemeClr val="tx1"/>
                </a:solidFill>
              </a:rPr>
              <a:t>":   rpc.NewRPCFunc(c.BroadcastTxSync, "tx"),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"</a:t>
            </a:r>
            <a:r>
              <a:rPr lang="zh-CN" altLang="en-US" sz="1400">
                <a:solidFill>
                  <a:srgbClr val="00B050"/>
                </a:solidFill>
              </a:rPr>
              <a:t>broadcast_tx_async</a:t>
            </a:r>
            <a:r>
              <a:rPr lang="zh-CN" altLang="en-US" sz="1400">
                <a:solidFill>
                  <a:schemeClr val="tx1"/>
                </a:solidFill>
              </a:rPr>
              <a:t>":  rpc.NewRPCFunc(c.BroadcastTxAsync, "tx"),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// abci API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</a:t>
            </a:r>
            <a:r>
              <a:rPr lang="zh-CN" altLang="en-US" sz="1400">
                <a:solidFill>
                  <a:srgbClr val="FF0000"/>
                </a:solidFill>
              </a:rPr>
              <a:t>"abci_query": rpc.NewRPCFunc(c.ABCIQuery, "path,data"),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	"</a:t>
            </a:r>
            <a:r>
              <a:rPr lang="zh-CN" altLang="en-US" sz="1400">
                <a:solidFill>
                  <a:srgbClr val="00B050"/>
                </a:solidFill>
              </a:rPr>
              <a:t>abci_info</a:t>
            </a:r>
            <a:r>
              <a:rPr lang="zh-CN" altLang="en-US" sz="1400">
                <a:solidFill>
                  <a:schemeClr val="tx1"/>
                </a:solidFill>
              </a:rPr>
              <a:t>":  rpc.NewRPCFunc(c.ABCIInfo, ""),</a:t>
            </a:r>
            <a:endParaRPr lang="zh-CN" altLang="en-US" sz="1400">
              <a:solidFill>
                <a:schemeClr val="tx1"/>
              </a:solidFill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</a:rPr>
              <a:t>	}</a:t>
            </a:r>
            <a:endParaRPr lang="zh-CN" altLang="en-US" sz="1400">
              <a:solidFill>
                <a:schemeClr val="tx1"/>
              </a:solidFill>
            </a:endParaRPr>
          </a:p>
        </p:txBody>
      </p:sp>
      <p:pic>
        <p:nvPicPr>
          <p:cNvPr id="38" name="内容占位符 3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10675" y="1809115"/>
            <a:ext cx="2529840" cy="4053840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9693275" y="4342765"/>
            <a:ext cx="1035685" cy="1727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>
            <a:endCxn id="49" idx="1"/>
          </p:cNvCxnSpPr>
          <p:nvPr/>
        </p:nvCxnSpPr>
        <p:spPr>
          <a:xfrm flipV="1">
            <a:off x="7221220" y="4429125"/>
            <a:ext cx="2472055" cy="14757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49" idx="1"/>
          </p:cNvCxnSpPr>
          <p:nvPr/>
        </p:nvCxnSpPr>
        <p:spPr>
          <a:xfrm>
            <a:off x="8321040" y="3583940"/>
            <a:ext cx="1372235" cy="8451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9" idx="1"/>
          </p:cNvCxnSpPr>
          <p:nvPr/>
        </p:nvCxnSpPr>
        <p:spPr>
          <a:xfrm>
            <a:off x="6355080" y="3990975"/>
            <a:ext cx="3338195" cy="4381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49" idx="1"/>
          </p:cNvCxnSpPr>
          <p:nvPr/>
        </p:nvCxnSpPr>
        <p:spPr>
          <a:xfrm>
            <a:off x="6684010" y="4224655"/>
            <a:ext cx="3009265" cy="2044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49" idx="1"/>
          </p:cNvCxnSpPr>
          <p:nvPr/>
        </p:nvCxnSpPr>
        <p:spPr>
          <a:xfrm flipV="1">
            <a:off x="6320790" y="4429125"/>
            <a:ext cx="3372485" cy="38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3190" y="3637915"/>
            <a:ext cx="12700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ym typeface="+mn-ea"/>
              </a:rPr>
              <a:t>Redirect to full node</a:t>
            </a:r>
            <a:endParaRPr lang="zh-CN" altLang="en-US"/>
          </a:p>
        </p:txBody>
      </p:sp>
      <p:cxnSp>
        <p:nvCxnSpPr>
          <p:cNvPr id="10" name="直接箭头连接符 9"/>
          <p:cNvCxnSpPr>
            <a:endCxn id="4" idx="3"/>
          </p:cNvCxnSpPr>
          <p:nvPr/>
        </p:nvCxnSpPr>
        <p:spPr>
          <a:xfrm flipH="1">
            <a:off x="1393190" y="2730500"/>
            <a:ext cx="1654810" cy="125666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4" idx="3"/>
          </p:cNvCxnSpPr>
          <p:nvPr/>
        </p:nvCxnSpPr>
        <p:spPr>
          <a:xfrm flipH="1">
            <a:off x="1393190" y="2946400"/>
            <a:ext cx="1642110" cy="104076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4" idx="3"/>
          </p:cNvCxnSpPr>
          <p:nvPr/>
        </p:nvCxnSpPr>
        <p:spPr>
          <a:xfrm flipH="1">
            <a:off x="1393190" y="3365500"/>
            <a:ext cx="1654810" cy="62166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1447800" y="3771900"/>
            <a:ext cx="1625600" cy="2032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1473200" y="3987800"/>
            <a:ext cx="1536700" cy="6477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4" idx="3"/>
          </p:cNvCxnSpPr>
          <p:nvPr/>
        </p:nvCxnSpPr>
        <p:spPr>
          <a:xfrm flipH="1" flipV="1">
            <a:off x="1393190" y="3987165"/>
            <a:ext cx="1680210" cy="110553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4" idx="3"/>
          </p:cNvCxnSpPr>
          <p:nvPr/>
        </p:nvCxnSpPr>
        <p:spPr>
          <a:xfrm flipH="1" flipV="1">
            <a:off x="1393190" y="3987165"/>
            <a:ext cx="1680210" cy="127063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4" idx="3"/>
          </p:cNvCxnSpPr>
          <p:nvPr/>
        </p:nvCxnSpPr>
        <p:spPr>
          <a:xfrm flipH="1" flipV="1">
            <a:off x="1393190" y="3987165"/>
            <a:ext cx="1667510" cy="147383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" idx="3"/>
          </p:cNvCxnSpPr>
          <p:nvPr/>
        </p:nvCxnSpPr>
        <p:spPr>
          <a:xfrm flipH="1" flipV="1">
            <a:off x="1393190" y="3987165"/>
            <a:ext cx="1680210" cy="210883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Certifier</a:t>
            </a:r>
            <a:endParaRPr lang="en-US" altLang="zh-CN" b="1"/>
          </a:p>
        </p:txBody>
      </p:sp>
      <p:sp>
        <p:nvSpPr>
          <p:cNvPr id="4" name="矩形 3"/>
          <p:cNvSpPr/>
          <p:nvPr/>
        </p:nvSpPr>
        <p:spPr>
          <a:xfrm>
            <a:off x="1327150" y="3798570"/>
            <a:ext cx="2918460" cy="2439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Inquiring certifier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60220" y="4333240"/>
            <a:ext cx="2052955" cy="17125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dynamic certifier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93900" y="4933950"/>
            <a:ext cx="1584325" cy="84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static certifier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327150" y="1543050"/>
            <a:ext cx="72771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// Certifier checks the votes to make sure the block really is signed properly.</a:t>
            </a:r>
            <a:endParaRPr lang="zh-CN" altLang="en-US"/>
          </a:p>
          <a:p>
            <a:r>
              <a:rPr lang="zh-CN" altLang="en-US"/>
              <a:t>// Certifier must know the current set of validitors by some other means.</a:t>
            </a:r>
            <a:endParaRPr lang="zh-CN" altLang="en-US"/>
          </a:p>
          <a:p>
            <a:r>
              <a:rPr lang="zh-CN" altLang="en-US"/>
              <a:t>type Certifier interface {</a:t>
            </a:r>
            <a:endParaRPr lang="zh-CN" altLang="en-US"/>
          </a:p>
          <a:p>
            <a:r>
              <a:rPr lang="zh-CN" altLang="en-US"/>
              <a:t>	Certify(check Commit) error</a:t>
            </a:r>
            <a:endParaRPr lang="zh-CN" altLang="en-US"/>
          </a:p>
          <a:p>
            <a:r>
              <a:rPr lang="zh-CN" altLang="en-US"/>
              <a:t>	ChainID() string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Static Certifier and Dynamic Certifier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6305" y="1461770"/>
            <a:ext cx="10515600" cy="496189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static certifier</a:t>
            </a:r>
            <a:endParaRPr lang="en-US" altLang="zh-CN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{</a:t>
            </a:r>
            <a:endParaRPr lang="en-US" altLang="zh-CN" sz="200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	chainID string</a:t>
            </a:r>
            <a:endParaRPr lang="en-US" altLang="zh-CN" sz="200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	vSet    *types.ValidatorSet</a:t>
            </a:r>
            <a:endParaRPr lang="en-US" altLang="zh-CN" sz="200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	vhash   []byte</a:t>
            </a:r>
            <a:endParaRPr lang="en-US" altLang="zh-CN" sz="200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dynamic certifier</a:t>
            </a:r>
            <a:endParaRPr lang="en-US" altLang="zh-CN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/>
              <a:t>{</a:t>
            </a:r>
            <a:endParaRPr lang="en-US" altLang="zh-CN" sz="200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/>
              <a:t>	cert       *StaticCertifier</a:t>
            </a:r>
            <a:endParaRPr lang="en-US" altLang="zh-CN" sz="200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/>
              <a:t>	lastHeight int64</a:t>
            </a:r>
            <a:endParaRPr lang="en-US" altLang="zh-CN" sz="200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5" name="矩形 4"/>
          <p:cNvSpPr/>
          <p:nvPr/>
        </p:nvSpPr>
        <p:spPr>
          <a:xfrm>
            <a:off x="1301750" y="1987550"/>
            <a:ext cx="3429000" cy="19050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21815" y="4678680"/>
            <a:ext cx="2654300" cy="43307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>
          <a:xfrm flipH="1" flipV="1">
            <a:off x="3016250" y="3892550"/>
            <a:ext cx="132715" cy="7861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854700" y="4368800"/>
            <a:ext cx="1447800" cy="6604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Update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8" idx="1"/>
            <a:endCxn id="6" idx="3"/>
          </p:cNvCxnSpPr>
          <p:nvPr/>
        </p:nvCxnSpPr>
        <p:spPr>
          <a:xfrm flipH="1">
            <a:off x="4476115" y="4699000"/>
            <a:ext cx="1378585" cy="19621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53945" y="1576070"/>
            <a:ext cx="6588760" cy="50939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Inquiring certifier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42235" y="4765040"/>
            <a:ext cx="2052955" cy="17125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dynamic certifier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1785" y="5365750"/>
            <a:ext cx="1584325" cy="84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static certifier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82365" y="3650615"/>
            <a:ext cx="2562860" cy="580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Cache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provider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85000" y="3654425"/>
            <a:ext cx="1134110" cy="5765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http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provider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11035" y="2705100"/>
            <a:ext cx="1052195" cy="67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Full Node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上下箭头 10"/>
          <p:cNvSpPr/>
          <p:nvPr/>
        </p:nvSpPr>
        <p:spPr>
          <a:xfrm>
            <a:off x="7463790" y="3382010"/>
            <a:ext cx="147320" cy="2724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63670" y="1881505"/>
            <a:ext cx="1325245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Checkpoints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directory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42235" y="1881505"/>
            <a:ext cx="111760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validators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05810" y="2763520"/>
            <a:ext cx="1134110" cy="55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file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provider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87035" y="2762885"/>
            <a:ext cx="1134110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memory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provider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74640" y="1725930"/>
            <a:ext cx="1359535" cy="74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map[string]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FullCommit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上下箭头 21"/>
          <p:cNvSpPr/>
          <p:nvPr/>
        </p:nvSpPr>
        <p:spPr>
          <a:xfrm>
            <a:off x="3432810" y="2470785"/>
            <a:ext cx="147320" cy="285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4105275" y="2471420"/>
            <a:ext cx="147320" cy="28448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上下箭头 23"/>
          <p:cNvSpPr/>
          <p:nvPr/>
        </p:nvSpPr>
        <p:spPr>
          <a:xfrm>
            <a:off x="5980430" y="2470785"/>
            <a:ext cx="147320" cy="28448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上下箭头 24"/>
          <p:cNvSpPr/>
          <p:nvPr/>
        </p:nvSpPr>
        <p:spPr>
          <a:xfrm>
            <a:off x="3823970" y="3338830"/>
            <a:ext cx="147320" cy="31178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上下箭头 25"/>
          <p:cNvSpPr/>
          <p:nvPr/>
        </p:nvSpPr>
        <p:spPr>
          <a:xfrm>
            <a:off x="5969000" y="3338830"/>
            <a:ext cx="147320" cy="31178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87035" y="4660265"/>
            <a:ext cx="2303780" cy="19221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NewInquiringCertifier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Certify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Update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ChainID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Validators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LastHeight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上下箭头 33"/>
          <p:cNvSpPr/>
          <p:nvPr/>
        </p:nvSpPr>
        <p:spPr>
          <a:xfrm>
            <a:off x="7463790" y="4231640"/>
            <a:ext cx="147320" cy="42926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上下箭头 34"/>
          <p:cNvSpPr/>
          <p:nvPr/>
        </p:nvSpPr>
        <p:spPr>
          <a:xfrm>
            <a:off x="5821680" y="4231005"/>
            <a:ext cx="147320" cy="42926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上下箭头 35"/>
          <p:cNvSpPr/>
          <p:nvPr/>
        </p:nvSpPr>
        <p:spPr>
          <a:xfrm rot="16200000">
            <a:off x="4992370" y="5267960"/>
            <a:ext cx="198755" cy="79375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上下箭头 36"/>
          <p:cNvSpPr/>
          <p:nvPr/>
        </p:nvSpPr>
        <p:spPr>
          <a:xfrm rot="16200000">
            <a:off x="8493125" y="4864100"/>
            <a:ext cx="198755" cy="160274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008245" y="1576070"/>
            <a:ext cx="6588760" cy="50939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Inquiring certifier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309235" y="4752340"/>
            <a:ext cx="2052955" cy="17125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dynamic certifier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18785" y="5353050"/>
            <a:ext cx="1584325" cy="84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static certifier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349365" y="3637915"/>
            <a:ext cx="2562860" cy="58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Cache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provider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52000" y="3641725"/>
            <a:ext cx="1134110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http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provider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78035" y="2692400"/>
            <a:ext cx="1052195" cy="67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Full Node</a:t>
            </a:r>
            <a:endParaRPr lang="en-US" altLang="zh-CN"/>
          </a:p>
        </p:txBody>
      </p:sp>
      <p:sp>
        <p:nvSpPr>
          <p:cNvPr id="11" name="上下箭头 10"/>
          <p:cNvSpPr/>
          <p:nvPr/>
        </p:nvSpPr>
        <p:spPr>
          <a:xfrm>
            <a:off x="10130790" y="3369310"/>
            <a:ext cx="147320" cy="2724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630670" y="1868805"/>
            <a:ext cx="1325245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Checkpoints</a:t>
            </a:r>
            <a:endParaRPr lang="en-US" altLang="zh-CN"/>
          </a:p>
          <a:p>
            <a:pPr algn="ctr"/>
            <a:r>
              <a:rPr lang="en-US" altLang="zh-CN"/>
              <a:t>directory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309235" y="1868805"/>
            <a:ext cx="111760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validators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5972810" y="2750820"/>
            <a:ext cx="1134110" cy="55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file</a:t>
            </a:r>
            <a:endParaRPr lang="en-US" altLang="zh-CN"/>
          </a:p>
          <a:p>
            <a:pPr algn="ctr"/>
            <a:r>
              <a:rPr lang="en-US" altLang="zh-CN"/>
              <a:t>provider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54035" y="2750185"/>
            <a:ext cx="1134110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memory</a:t>
            </a:r>
            <a:endParaRPr lang="en-US" altLang="zh-CN"/>
          </a:p>
          <a:p>
            <a:pPr algn="ctr"/>
            <a:r>
              <a:rPr lang="en-US" altLang="zh-CN"/>
              <a:t>provider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041640" y="1713230"/>
            <a:ext cx="1359535" cy="74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map[string]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FullCommit</a:t>
            </a:r>
            <a:endParaRPr lang="en-US" altLang="zh-CN"/>
          </a:p>
        </p:txBody>
      </p:sp>
      <p:sp>
        <p:nvSpPr>
          <p:cNvPr id="22" name="上下箭头 21"/>
          <p:cNvSpPr/>
          <p:nvPr/>
        </p:nvSpPr>
        <p:spPr>
          <a:xfrm>
            <a:off x="6099810" y="2458085"/>
            <a:ext cx="147320" cy="285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上下箭头 22"/>
          <p:cNvSpPr/>
          <p:nvPr/>
        </p:nvSpPr>
        <p:spPr>
          <a:xfrm>
            <a:off x="6772275" y="2458720"/>
            <a:ext cx="147320" cy="28448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上下箭头 23"/>
          <p:cNvSpPr/>
          <p:nvPr/>
        </p:nvSpPr>
        <p:spPr>
          <a:xfrm>
            <a:off x="8647430" y="2458085"/>
            <a:ext cx="147320" cy="28448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上下箭头 24"/>
          <p:cNvSpPr/>
          <p:nvPr/>
        </p:nvSpPr>
        <p:spPr>
          <a:xfrm>
            <a:off x="6490970" y="3326130"/>
            <a:ext cx="147320" cy="31178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上下箭头 25"/>
          <p:cNvSpPr/>
          <p:nvPr/>
        </p:nvSpPr>
        <p:spPr>
          <a:xfrm>
            <a:off x="8636000" y="3326130"/>
            <a:ext cx="147320" cy="31178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154035" y="4647565"/>
            <a:ext cx="2303780" cy="192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NewInquiringCertifier</a:t>
            </a:r>
            <a:endParaRPr lang="zh-CN" altLang="en-US"/>
          </a:p>
          <a:p>
            <a:pPr algn="ctr"/>
            <a:r>
              <a:rPr lang="zh-CN" altLang="en-US"/>
              <a:t>Certify</a:t>
            </a:r>
            <a:endParaRPr lang="zh-CN" altLang="en-US"/>
          </a:p>
          <a:p>
            <a:pPr algn="ctr"/>
            <a:r>
              <a:rPr lang="zh-CN" altLang="en-US"/>
              <a:t>Update</a:t>
            </a:r>
            <a:endParaRPr lang="zh-CN" altLang="en-US"/>
          </a:p>
          <a:p>
            <a:pPr algn="ctr"/>
            <a:r>
              <a:rPr lang="zh-CN" altLang="en-US"/>
              <a:t>ChainID</a:t>
            </a:r>
            <a:endParaRPr lang="zh-CN" altLang="en-US"/>
          </a:p>
          <a:p>
            <a:pPr algn="ctr"/>
            <a:r>
              <a:rPr lang="zh-CN" altLang="en-US"/>
              <a:t>Validators</a:t>
            </a:r>
            <a:endParaRPr lang="zh-CN" altLang="en-US"/>
          </a:p>
          <a:p>
            <a:pPr algn="ctr"/>
            <a:r>
              <a:rPr lang="zh-CN" altLang="en-US"/>
              <a:t>LastHeight</a:t>
            </a:r>
            <a:endParaRPr lang="zh-CN" altLang="en-US"/>
          </a:p>
        </p:txBody>
      </p:sp>
      <p:sp>
        <p:nvSpPr>
          <p:cNvPr id="34" name="上下箭头 33"/>
          <p:cNvSpPr/>
          <p:nvPr/>
        </p:nvSpPr>
        <p:spPr>
          <a:xfrm>
            <a:off x="10130790" y="4218940"/>
            <a:ext cx="147320" cy="42926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上下箭头 34"/>
          <p:cNvSpPr/>
          <p:nvPr/>
        </p:nvSpPr>
        <p:spPr>
          <a:xfrm>
            <a:off x="8488680" y="4218305"/>
            <a:ext cx="147320" cy="42926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上下箭头 35"/>
          <p:cNvSpPr/>
          <p:nvPr/>
        </p:nvSpPr>
        <p:spPr>
          <a:xfrm rot="16200000">
            <a:off x="7659370" y="5255260"/>
            <a:ext cx="198755" cy="79375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上下箭头 36"/>
          <p:cNvSpPr/>
          <p:nvPr/>
        </p:nvSpPr>
        <p:spPr>
          <a:xfrm rot="16200000">
            <a:off x="11160125" y="4851400"/>
            <a:ext cx="198755" cy="160274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8" name="内容占位符 3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0175" y="2277110"/>
            <a:ext cx="2529840" cy="4053840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2007235" y="2614295"/>
            <a:ext cx="875030" cy="1905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879600" y="5777865"/>
            <a:ext cx="1130300" cy="1905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07235" y="3302635"/>
            <a:ext cx="875030" cy="5067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stCxn id="18" idx="1"/>
            <a:endCxn id="41" idx="3"/>
          </p:cNvCxnSpPr>
          <p:nvPr/>
        </p:nvCxnSpPr>
        <p:spPr>
          <a:xfrm flipH="1">
            <a:off x="2882265" y="3028950"/>
            <a:ext cx="3090545" cy="5270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1"/>
            <a:endCxn id="39" idx="3"/>
          </p:cNvCxnSpPr>
          <p:nvPr/>
        </p:nvCxnSpPr>
        <p:spPr>
          <a:xfrm flipH="1" flipV="1">
            <a:off x="2882265" y="2709545"/>
            <a:ext cx="6769735" cy="12204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0" idx="1"/>
            <a:endCxn id="40" idx="3"/>
          </p:cNvCxnSpPr>
          <p:nvPr/>
        </p:nvCxnSpPr>
        <p:spPr>
          <a:xfrm flipH="1">
            <a:off x="3009900" y="3028315"/>
            <a:ext cx="5144135" cy="2844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807845" y="5288280"/>
            <a:ext cx="1344295" cy="1905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>
            <a:endCxn id="45" idx="3"/>
          </p:cNvCxnSpPr>
          <p:nvPr/>
        </p:nvCxnSpPr>
        <p:spPr>
          <a:xfrm flipH="1">
            <a:off x="3152140" y="5077460"/>
            <a:ext cx="2400935" cy="3060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807845" y="6140450"/>
            <a:ext cx="1211580" cy="1905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endCxn id="46" idx="3"/>
          </p:cNvCxnSpPr>
          <p:nvPr/>
        </p:nvCxnSpPr>
        <p:spPr>
          <a:xfrm flipH="1">
            <a:off x="3019425" y="5777865"/>
            <a:ext cx="2499360" cy="4578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solidFill>
                  <a:schemeClr val="tx1"/>
                </a:solidFill>
                <a:sym typeface="+mn-ea"/>
              </a:rPr>
              <a:t>Wrapper engine</a:t>
            </a:r>
            <a:endParaRPr 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内容占位符 8"/>
          <p:cNvSpPr/>
          <p:nvPr>
            <p:ph idx="1"/>
          </p:nvPr>
        </p:nvSpPr>
        <p:spPr>
          <a:xfrm>
            <a:off x="557530" y="1691005"/>
            <a:ext cx="11076940" cy="3140075"/>
          </a:xfrm>
        </p:spPr>
        <p:txBody>
          <a:bodyPr/>
          <a:p>
            <a:pPr lvl="0" algn="l"/>
            <a:r>
              <a:rPr lang="zh-CN" altLang="en-US">
                <a:sym typeface="+mn-ea"/>
              </a:rPr>
              <a:t>"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commit</a:t>
            </a:r>
            <a:r>
              <a:rPr lang="zh-CN" altLang="en-US">
                <a:sym typeface="+mn-ea"/>
              </a:rPr>
              <a:t>"</a:t>
            </a:r>
            <a:r>
              <a:rPr lang="en-US" altLang="zh-CN">
                <a:sym typeface="+mn-ea"/>
              </a:rPr>
              <a:t>	    </a:t>
            </a:r>
            <a:r>
              <a:rPr lang="zh-CN" altLang="en-US">
                <a:sym typeface="+mn-ea"/>
              </a:rPr>
              <a:t>: rpc.NewRPCFunc(c.Commit, "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height</a:t>
            </a:r>
            <a:r>
              <a:rPr lang="zh-CN" altLang="en-US">
                <a:sym typeface="+mn-ea"/>
              </a:rPr>
              <a:t>"),</a:t>
            </a:r>
            <a:endParaRPr lang="zh-CN" altLang="en-US">
              <a:sym typeface="+mn-ea"/>
            </a:endParaRPr>
          </a:p>
          <a:p>
            <a:pPr lvl="0" algn="l"/>
            <a:r>
              <a:rPr lang="zh-CN" altLang="en-US">
                <a:sym typeface="+mn-ea"/>
              </a:rPr>
              <a:t>"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tx</a:t>
            </a:r>
            <a:r>
              <a:rPr lang="zh-CN" altLang="en-US">
                <a:sym typeface="+mn-ea"/>
              </a:rPr>
              <a:t>"</a:t>
            </a:r>
            <a:r>
              <a:rPr lang="en-US" altLang="zh-CN">
                <a:sym typeface="+mn-ea"/>
              </a:rPr>
              <a:t>		    </a:t>
            </a:r>
            <a:r>
              <a:rPr lang="zh-CN" altLang="en-US">
                <a:sym typeface="+mn-ea"/>
              </a:rPr>
              <a:t>: rpc.NewRPCFunc(c.Tx, "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hash,prove</a:t>
            </a:r>
            <a:r>
              <a:rPr lang="zh-CN" altLang="en-US">
                <a:sym typeface="+mn-ea"/>
              </a:rPr>
              <a:t>"),</a:t>
            </a:r>
            <a:endParaRPr lang="zh-CN" altLang="en-US"/>
          </a:p>
          <a:p>
            <a:pPr lvl="0" algn="l"/>
            <a:r>
              <a:rPr lang="zh-CN" altLang="en-US"/>
              <a:t>"</a:t>
            </a:r>
            <a:r>
              <a:rPr lang="zh-CN" altLang="en-US">
                <a:solidFill>
                  <a:srgbClr val="FF0000"/>
                </a:solidFill>
              </a:rPr>
              <a:t>blockchain</a:t>
            </a:r>
            <a:r>
              <a:rPr lang="zh-CN" altLang="en-US"/>
              <a:t>" : rpc.NewRPCFunc(c.BlockchainInfo,"</a:t>
            </a:r>
            <a:r>
              <a:rPr lang="zh-CN" altLang="en-US">
                <a:solidFill>
                  <a:srgbClr val="FF0000"/>
                </a:solidFill>
              </a:rPr>
              <a:t>minHeight,maxHeight</a:t>
            </a:r>
            <a:r>
              <a:rPr lang="zh-CN" altLang="en-US"/>
              <a:t>")</a:t>
            </a:r>
            <a:endParaRPr lang="zh-CN" altLang="en-US"/>
          </a:p>
          <a:p>
            <a:pPr lvl="0" algn="l"/>
            <a:r>
              <a:rPr lang="zh-CN" altLang="en-US"/>
              <a:t>"</a:t>
            </a:r>
            <a:r>
              <a:rPr lang="zh-CN" altLang="en-US">
                <a:solidFill>
                  <a:srgbClr val="FF0000"/>
                </a:solidFill>
              </a:rPr>
              <a:t>block</a:t>
            </a:r>
            <a:r>
              <a:rPr lang="zh-CN" altLang="en-US"/>
              <a:t>"</a:t>
            </a:r>
            <a:r>
              <a:rPr lang="en-US" altLang="zh-CN"/>
              <a:t>	    </a:t>
            </a:r>
            <a:r>
              <a:rPr lang="zh-CN" altLang="en-US"/>
              <a:t>: rpc.NewRPCFunc(c.Block, "</a:t>
            </a:r>
            <a:r>
              <a:rPr lang="zh-CN" altLang="en-US">
                <a:solidFill>
                  <a:srgbClr val="FF0000"/>
                </a:solidFill>
              </a:rPr>
              <a:t>height</a:t>
            </a:r>
            <a:r>
              <a:rPr lang="zh-CN" altLang="en-US"/>
              <a:t>"),</a:t>
            </a:r>
            <a:endParaRPr lang="zh-CN" altLang="en-US"/>
          </a:p>
          <a:p>
            <a:pPr lvl="0" algn="l"/>
            <a:r>
              <a:rPr lang="zh-CN" altLang="en-US"/>
              <a:t>"</a:t>
            </a:r>
            <a:r>
              <a:rPr lang="zh-CN" altLang="en-US">
                <a:solidFill>
                  <a:srgbClr val="FF0000"/>
                </a:solidFill>
              </a:rPr>
              <a:t>abci_query</a:t>
            </a:r>
            <a:r>
              <a:rPr lang="zh-CN" altLang="en-US"/>
              <a:t>" : rpc.NewRPCFunc(c.ABCIQuery, "</a:t>
            </a:r>
            <a:r>
              <a:rPr lang="zh-CN" altLang="en-US">
                <a:solidFill>
                  <a:srgbClr val="FF0000"/>
                </a:solidFill>
              </a:rPr>
              <a:t>path,data</a:t>
            </a:r>
            <a:r>
              <a:rPr lang="zh-CN" altLang="en-US"/>
              <a:t>"),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5255</Words>
  <Application>WPS 演示</Application>
  <PresentationFormat>宽屏</PresentationFormat>
  <Paragraphs>462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Tendermint Lite Node</vt:lpstr>
      <vt:lpstr>Tendermint full node VS lite node</vt:lpstr>
      <vt:lpstr>Tendermint Lite Node</vt:lpstr>
      <vt:lpstr>Router</vt:lpstr>
      <vt:lpstr>Certifier</vt:lpstr>
      <vt:lpstr>Static Certifier and Dynamic Certifier</vt:lpstr>
      <vt:lpstr>Inquiring certifier</vt:lpstr>
      <vt:lpstr>Inquiring certifier</vt:lpstr>
      <vt:lpstr>Wrapper engine</vt:lpstr>
      <vt:lpstr>Commit</vt:lpstr>
      <vt:lpstr>Inquiring certifier</vt:lpstr>
      <vt:lpstr>Certife Process</vt:lpstr>
      <vt:lpstr>Update validator set in inquiring certifier</vt:lpstr>
      <vt:lpstr>Update validator to target height</vt:lpstr>
      <vt:lpstr>Tx</vt:lpstr>
      <vt:lpstr>Tx Proof Validate</vt:lpstr>
      <vt:lpstr>abci_query</vt:lpstr>
      <vt:lpstr>abci_query</vt:lpstr>
      <vt:lpstr>abci_query</vt:lpstr>
      <vt:lpstr>启动Lite node</vt:lpstr>
      <vt:lpstr>Question &amp; Answer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刘浩洋</cp:lastModifiedBy>
  <cp:revision>61</cp:revision>
  <dcterms:created xsi:type="dcterms:W3CDTF">2018-05-27T03:55:00Z</dcterms:created>
  <dcterms:modified xsi:type="dcterms:W3CDTF">2018-06-01T07:07:47Z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