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42"/>
  </p:handoutMasterIdLst>
  <p:sldIdLst>
    <p:sldId id="256" r:id="rId3"/>
    <p:sldId id="462" r:id="rId4"/>
    <p:sldId id="500" r:id="rId5"/>
    <p:sldId id="641" r:id="rId6"/>
    <p:sldId id="781" r:id="rId7"/>
    <p:sldId id="712" r:id="rId8"/>
    <p:sldId id="348" r:id="rId9"/>
    <p:sldId id="568" r:id="rId10"/>
    <p:sldId id="569" r:id="rId11"/>
    <p:sldId id="354" r:id="rId12"/>
    <p:sldId id="536" r:id="rId14"/>
    <p:sldId id="570" r:id="rId15"/>
    <p:sldId id="634" r:id="rId16"/>
    <p:sldId id="377" r:id="rId17"/>
    <p:sldId id="603" r:id="rId18"/>
    <p:sldId id="688" r:id="rId19"/>
    <p:sldId id="379" r:id="rId20"/>
    <p:sldId id="380" r:id="rId21"/>
    <p:sldId id="378" r:id="rId22"/>
    <p:sldId id="361" r:id="rId23"/>
    <p:sldId id="366" r:id="rId24"/>
    <p:sldId id="365" r:id="rId25"/>
    <p:sldId id="370" r:id="rId26"/>
    <p:sldId id="373" r:id="rId27"/>
    <p:sldId id="392" r:id="rId28"/>
    <p:sldId id="632" r:id="rId29"/>
    <p:sldId id="458" r:id="rId30"/>
    <p:sldId id="642" r:id="rId31"/>
    <p:sldId id="630" r:id="rId32"/>
    <p:sldId id="644" r:id="rId33"/>
    <p:sldId id="765" r:id="rId34"/>
    <p:sldId id="771" r:id="rId35"/>
    <p:sldId id="766" r:id="rId36"/>
    <p:sldId id="681" r:id="rId37"/>
    <p:sldId id="777" r:id="rId38"/>
    <p:sldId id="767" r:id="rId39"/>
    <p:sldId id="763" r:id="rId40"/>
    <p:sldId id="287" r:id="rId41"/>
  </p:sldIdLst>
  <p:sldSz cx="10691495" cy="7559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ulf" initials="wulf" lastIdx="5" clrIdx="0"/>
  <p:cmAuthor id="43" name="ZJK" initials="Z" lastIdx="5" clrIdx="42"/>
  <p:cmAuthor id="1" name="1" initials="1" lastIdx="12" clrIdx="0"/>
  <p:cmAuthor id="2" name="user" initials="" lastIdx="4" clrIdx="0"/>
  <p:cmAuthor id="3" name="guosheng.huang" initials="g" lastIdx="1" clrIdx="0"/>
  <p:cmAuthor id="4" name="z" initials="z" lastIdx="3" clrIdx="0"/>
  <p:cmAuthor id="5" name="Microsoft Office 用户" initials="M" lastIdx="1" clrIdx="4"/>
  <p:cmAuthor id="6" name="Ryan" initials="R" lastIdx="1" clrIdx="5"/>
  <p:cmAuthor id="7" name="laoke1984@outlook.com" initials="l" lastIdx="3" clrIdx="6"/>
  <p:cmAuthor id="8" name="xu_zhong@sina.com" initials="x" lastIdx="3" clrIdx="7"/>
  <p:cmAuthor id="9" name="未知用户1" initials="未知用户1" lastIdx="1" clrIdx="4"/>
  <p:cmAuthor id="10" name="Wen" initials="W" lastIdx="2" clrIdx="9"/>
  <p:cmAuthor id="11" name="未知用户2" initials="未知用户2" lastIdx="1" clrIdx="5"/>
  <p:cmAuthor id="12" name="未知用户3" initials="未知用户3" lastIdx="1" clrIdx="6"/>
  <p:cmAuthor id="13" name="未知用户8" initials="未知用户8" lastIdx="1" clrIdx="11"/>
  <p:cmAuthor id="14" name="未知用户9" initials="未知用户9" lastIdx="1" clrIdx="12"/>
  <p:cmAuthor id="15" name="未知用户10" initials="未知用户10" lastIdx="1" clrIdx="13"/>
  <p:cmAuthor id="16" name="未知用户11" initials="未知用户11" lastIdx="1" clrIdx="14"/>
  <p:cmAuthor id="17" name="未知用户4" initials="未知用户4" lastIdx="1" clrIdx="7"/>
  <p:cmAuthor id="18" name="未知用户13" initials="未知用户13" lastIdx="1" clrIdx="16"/>
  <p:cmAuthor id="19" name="未知用户5" initials="未知用户5" lastIdx="1" clrIdx="8"/>
  <p:cmAuthor id="20" name="未知用户15" initials="未知用户15" lastIdx="1" clrIdx="18"/>
  <p:cmAuthor id="21" name="未知用户16" initials="未知用户16" lastIdx="1" clrIdx="19"/>
  <p:cmAuthor id="22" name="未知用户17" initials="未知用户17" lastIdx="1" clrIdx="20"/>
  <p:cmAuthor id="23" name="未知用户18" initials="未知用户18" lastIdx="1" clrIdx="21"/>
  <p:cmAuthor id="24" name="未知用户19" initials="未知用户19" lastIdx="1" clrIdx="22"/>
  <p:cmAuthor id="25" name="未知用户20" initials="未知用户20" lastIdx="1" clrIdx="23"/>
  <p:cmAuthor id="26" name="未知用户21" initials="未知用户21" lastIdx="1" clrIdx="24"/>
  <p:cmAuthor id="27" name="未知用户22" initials="未知用户22" lastIdx="1" clrIdx="25"/>
  <p:cmAuthor id="28" name="未知用户23" initials="未知用户23" lastIdx="1" clrIdx="26"/>
  <p:cmAuthor id="29" name="未知用户24" initials="未知用户24" lastIdx="1" clrIdx="27"/>
  <p:cmAuthor id="30" name="未知用户25" initials="未知用户25" lastIdx="1" clrIdx="28"/>
  <p:cmAuthor id="31" name="未知用户26" initials="未知用户26" lastIdx="1" clrIdx="29"/>
  <p:cmAuthor id="32" name="未知用户27" initials="未知用户27" lastIdx="1" clrIdx="30"/>
  <p:cmAuthor id="33" name="未知用户28" initials="未知用户28" lastIdx="1" clrIdx="31"/>
  <p:cmAuthor id="34" name="未知用户6" initials="未知用户6" lastIdx="1" clrIdx="9"/>
  <p:cmAuthor id="35" name="未知用户30" initials="未知用户30" lastIdx="1" clrIdx="33"/>
  <p:cmAuthor id="36" name="未知用户31" initials="未知用户31" lastIdx="1" clrIdx="34"/>
  <p:cmAuthor id="37" name="未知用户32" initials="未知用户32" lastIdx="1" clrIdx="35"/>
  <p:cmAuthor id="38" name="未知用户33" initials="未知用户33" lastIdx="1" clrIdx="36"/>
  <p:cmAuthor id="39" name="未知用户34" initials="未知用户34" lastIdx="1" clrIdx="37"/>
  <p:cmAuthor id="40" name="未知用户35" initials="未知用户35" lastIdx="1" clrIdx="38"/>
  <p:cmAuthor id="42" name="hm" initials="h" lastIdx="10" clrIdx="41"/>
  <p:cmAuthor id="41" name="hp hp" initials="hh" lastIdx="1" clrIdx="39"/>
  <p:cmAuthor id="1411827" name="黄晓平" initials="黄" lastIdx="0" clrIdx="0"/>
  <p:cmAuthor id="2001" name="wangchao" initials="w" lastIdx="1" clrIdx="2"/>
  <p:cmAuthor id="2000" name="东方_b3dea543bad08e97" initials="authorId_278826930" lastIdx="0" clrIdx="0"/>
  <p:cmAuthor id="45" name="艾thinkpad" initials="艾" lastIdx="1" clrIdx="44"/>
  <p:cmAuthor id="49" name="lee" initials="l" lastIdx="1" clrIdx="48"/>
  <p:cmAuthor id="48" name="jianglai" initials="j" lastIdx="6" clrIdx="47"/>
  <p:cmAuthor id="51" name="姜来" initials="姜" lastIdx="2" clrIdx="50"/>
  <p:cmAuthor id="52" name="史明慧-项目管理办公室" initials="史" lastIdx="1" clrIdx="5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CC0000"/>
    <a:srgbClr val="FF3300"/>
    <a:srgbClr val="CC3300"/>
    <a:srgbClr val="323232"/>
    <a:srgbClr val="B2B2B2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381"/>
        <p:guide pos="33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E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E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3.xml.rels><?xml version="1.0" encoding="UTF-8" standalone="yes"?>
<Relationships xmlns="http://schemas.openxmlformats.org/package/2006/relationships"><Relationship Id="rId4" Type="http://schemas.microsoft.com/office/2011/relationships/chartColorStyle" Target="colors13.xml"/><Relationship Id="rId3" Type="http://schemas.microsoft.com/office/2011/relationships/chartStyle" Target="style13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E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2.xml.rels><?xml version="1.0" encoding="UTF-8" standalone="yes"?>
<Relationships xmlns="http://schemas.openxmlformats.org/package/2006/relationships"><Relationship Id="rId4" Type="http://schemas.microsoft.com/office/2011/relationships/chartColorStyle" Target="colors22.xml"/><Relationship Id="rId3" Type="http://schemas.microsoft.com/office/2011/relationships/chartStyle" Target="style22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F:\&#24037;&#20316;\&#21016;&#20426;&#22925;\2024\&#27719;&#25253;&#26448;&#26009;PPT\2024&#24180;1-7&#26376;&#27719;&#25253;&#26448;&#26009;\PPT&#27719;&#25253;&#26448;&#26009;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商品煤结算量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7785615212579"/>
          <c:y val="0.171169059857113"/>
          <c:w val="0.726713279802347"/>
          <c:h val="0.516134980638023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[PPT汇报材料底稿.xlsx]Sheet1!$A$35</c:f>
              <c:strCache>
                <c:ptCount val="1"/>
                <c:pt idx="0">
                  <c:v>外购煤结算量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[PPT汇报材料底稿.xlsx]Sheet1!$B$35:$H$35</c:f>
              <c:numCache>
                <c:formatCode>0_ </c:formatCode>
                <c:ptCount val="7"/>
                <c:pt idx="0">
                  <c:v>57</c:v>
                </c:pt>
                <c:pt idx="1">
                  <c:v>50</c:v>
                </c:pt>
                <c:pt idx="2">
                  <c:v>41</c:v>
                </c:pt>
                <c:pt idx="3">
                  <c:v>43.46</c:v>
                </c:pt>
                <c:pt idx="4">
                  <c:v>51.16</c:v>
                </c:pt>
                <c:pt idx="5">
                  <c:v>48</c:v>
                </c:pt>
                <c:pt idx="6">
                  <c:v>36.41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[PPT汇报材料底稿.xlsx]Sheet1!$A$34</c:f>
              <c:strCache>
                <c:ptCount val="1"/>
                <c:pt idx="0">
                  <c:v>自产煤结算量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"/>
                  <c:y val="-0.01905434015525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[PPT汇报材料底稿.xlsx]Sheet1!$B$34:$H$34</c:f>
              <c:numCache>
                <c:formatCode>0_ </c:formatCode>
                <c:ptCount val="7"/>
                <c:pt idx="0">
                  <c:v>156</c:v>
                </c:pt>
                <c:pt idx="1">
                  <c:v>150.25</c:v>
                </c:pt>
                <c:pt idx="2">
                  <c:v>156.29</c:v>
                </c:pt>
                <c:pt idx="3">
                  <c:v>168.04</c:v>
                </c:pt>
                <c:pt idx="4">
                  <c:v>179.95</c:v>
                </c:pt>
                <c:pt idx="5">
                  <c:v>167</c:v>
                </c:pt>
                <c:pt idx="6">
                  <c:v>174.76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[PPT汇报材料底稿.xlsx]Sheet1!$A$36</c:f>
              <c:strCache>
                <c:ptCount val="1"/>
                <c:pt idx="0">
                  <c:v>合计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[PPT汇报材料底稿.xlsx]Sheet1!$B$36:$H$36</c:f>
              <c:numCache>
                <c:formatCode>0_ </c:formatCode>
                <c:ptCount val="7"/>
                <c:pt idx="0">
                  <c:v>213</c:v>
                </c:pt>
                <c:pt idx="1">
                  <c:v>200</c:v>
                </c:pt>
                <c:pt idx="2">
                  <c:v>196.75</c:v>
                </c:pt>
                <c:pt idx="3">
                  <c:v>211.5</c:v>
                </c:pt>
                <c:pt idx="4">
                  <c:v>231.11</c:v>
                </c:pt>
                <c:pt idx="5">
                  <c:v>215</c:v>
                </c:pt>
                <c:pt idx="6">
                  <c:v>211.17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26096746"/>
        <c:axId val="759981492"/>
      </c:barChart>
      <c:lineChart>
        <c:grouping val="standard"/>
        <c:varyColors val="0"/>
        <c:ser>
          <c:idx val="3"/>
          <c:order val="3"/>
          <c:tx>
            <c:strRef>
              <c:f>[PPT汇报材料底稿.xlsx]Sheet1!$A$37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0.469040002136878"/>
                  <c:y val="-0.027550457120156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rgbClr val="7030A0"/>
                        </a:solidFill>
                      </a:rPr>
                      <a:t>173</a:t>
                    </a:r>
                    <a:endParaRPr b="1">
                      <a:solidFill>
                        <a:srgbClr val="7030A0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[PPT汇报材料底稿.xlsx]Sheet1!$B$37:$H$37</c:f>
              <c:numCache>
                <c:formatCode>0_ </c:formatCode>
                <c:ptCount val="7"/>
                <c:pt idx="0">
                  <c:v>173.333333333333</c:v>
                </c:pt>
                <c:pt idx="1">
                  <c:v>173.333333333333</c:v>
                </c:pt>
                <c:pt idx="2">
                  <c:v>173.333333333333</c:v>
                </c:pt>
                <c:pt idx="3">
                  <c:v>173.333333333333</c:v>
                </c:pt>
                <c:pt idx="4">
                  <c:v>173.333333333333</c:v>
                </c:pt>
                <c:pt idx="5">
                  <c:v>173.333333333333</c:v>
                </c:pt>
                <c:pt idx="6">
                  <c:v>173.333333333333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[PPT汇报材料底稿.xlsx]Sheet1!$A$38</c:f>
              <c:strCache>
                <c:ptCount val="1"/>
                <c:pt idx="0">
                  <c:v>上年本月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449371010113317"/>
                  <c:y val="0.016937191249117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146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53534722916661"/>
                  <c:y val="-0.046586449715187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179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310880829015544"/>
                  <c:y val="-0.021171489061397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209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02279584311096"/>
                  <c:y val="-0.022607385079125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486087831042575"/>
                  <c:y val="-0.03108515448379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39155212872947"/>
                      <c:h val="0.05670685757347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452564532349983"/>
                  <c:y val="-0.042388847023361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519611129735166"/>
                  <c:y val="0.0141296156744537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[PPT汇报材料底稿.xlsx]Sheet1!$B$38:$H$38</c:f>
              <c:numCache>
                <c:formatCode>0_ </c:formatCode>
                <c:ptCount val="7"/>
                <c:pt idx="0">
                  <c:v>145.5</c:v>
                </c:pt>
                <c:pt idx="1">
                  <c:v>178.82</c:v>
                </c:pt>
                <c:pt idx="2">
                  <c:v>208.79</c:v>
                </c:pt>
                <c:pt idx="3">
                  <c:v>200.28</c:v>
                </c:pt>
                <c:pt idx="4">
                  <c:v>188.99</c:v>
                </c:pt>
                <c:pt idx="5">
                  <c:v>169.63</c:v>
                </c:pt>
                <c:pt idx="6">
                  <c:v>158.36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26096746"/>
        <c:axId val="759981492"/>
      </c:lineChart>
      <c:catAx>
        <c:axId val="8260967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9981492"/>
        <c:crosses val="autoZero"/>
        <c:auto val="1"/>
        <c:lblAlgn val="ctr"/>
        <c:lblOffset val="100"/>
        <c:noMultiLvlLbl val="0"/>
      </c:catAx>
      <c:valAx>
        <c:axId val="75998149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6096746"/>
        <c:crosses val="autoZero"/>
        <c:crossBetween val="between"/>
        <c:majorUnit val="1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080" b="1"/>
              <a:t>区内</a:t>
            </a:r>
            <a:r>
              <a:rPr lang="en-US" altLang="zh-CN" sz="1080" b="1"/>
              <a:t>4500</a:t>
            </a:r>
            <a:r>
              <a:rPr altLang="en-US" sz="1080" b="1"/>
              <a:t>大卡</a:t>
            </a:r>
            <a:endParaRPr lang="en-US" altLang="zh-CN" sz="108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[PPT汇报材料底稿.xlsx]Sheet2!$A$88</c:f>
              <c:strCache>
                <c:ptCount val="1"/>
                <c:pt idx="0">
                  <c:v>本月实际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-0.0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[PPT汇报材料底稿.xlsx]Sheet2!$B$87:$H$87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[PPT汇报材料底稿.xlsx]Sheet2!$B$88:$H$88</c:f>
              <c:numCache>
                <c:formatCode>0.00_ </c:formatCode>
                <c:ptCount val="7"/>
                <c:pt idx="0">
                  <c:v>311.340202668395</c:v>
                </c:pt>
                <c:pt idx="1">
                  <c:v>332.525392768172</c:v>
                </c:pt>
                <c:pt idx="2">
                  <c:v>318.529428624945</c:v>
                </c:pt>
                <c:pt idx="3">
                  <c:v>327.179824438432</c:v>
                </c:pt>
                <c:pt idx="4">
                  <c:v>331.784464131871</c:v>
                </c:pt>
                <c:pt idx="5">
                  <c:v>331.672703157336</c:v>
                </c:pt>
                <c:pt idx="6">
                  <c:v>344.679660346186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[PPT汇报材料底稿.xlsx]Sheet2!$A$90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0.023333333333333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[PPT汇报材料底稿.xlsx]Sheet2!$B$87:$H$87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[PPT汇报材料底稿.xlsx]Sheet2!$B$90:$H$90</c:f>
              <c:numCache>
                <c:formatCode>0.00_ </c:formatCode>
                <c:ptCount val="7"/>
                <c:pt idx="0">
                  <c:v>341.569046365855</c:v>
                </c:pt>
                <c:pt idx="1">
                  <c:v>347.607429973027</c:v>
                </c:pt>
                <c:pt idx="2">
                  <c:v>321.106419798694</c:v>
                </c:pt>
                <c:pt idx="3">
                  <c:v>343.970021424746</c:v>
                </c:pt>
                <c:pt idx="4">
                  <c:v>347.095378362224</c:v>
                </c:pt>
                <c:pt idx="5">
                  <c:v>347.881776618595</c:v>
                </c:pt>
                <c:pt idx="6">
                  <c:v>337.57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9347429"/>
        <c:axId val="803145455"/>
      </c:barChart>
      <c:lineChart>
        <c:grouping val="standard"/>
        <c:varyColors val="0"/>
        <c:ser>
          <c:idx val="0"/>
          <c:order val="1"/>
          <c:tx>
            <c:strRef>
              <c:f>[PPT汇报材料底稿.xlsx]Sheet2!$A$89</c:f>
              <c:strCache>
                <c:ptCount val="1"/>
                <c:pt idx="0">
                  <c:v>预算指标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p3d contourW="28575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-0.02896801448400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[PPT汇报材料底稿.xlsx]Sheet2!$B$87:$H$87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[PPT汇报材料底稿.xlsx]Sheet2!$B$89:$H$89</c:f>
              <c:numCache>
                <c:formatCode>0.00_ </c:formatCode>
                <c:ptCount val="7"/>
                <c:pt idx="0">
                  <c:v>360.642857142857</c:v>
                </c:pt>
                <c:pt idx="1">
                  <c:v>360.642857142857</c:v>
                </c:pt>
                <c:pt idx="2">
                  <c:v>360.642857142857</c:v>
                </c:pt>
                <c:pt idx="3">
                  <c:v>360.642857142857</c:v>
                </c:pt>
                <c:pt idx="4">
                  <c:v>360.642857142857</c:v>
                </c:pt>
                <c:pt idx="5">
                  <c:v>360.642857142857</c:v>
                </c:pt>
                <c:pt idx="6">
                  <c:v>360.642857142857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99347429"/>
        <c:axId val="803145455"/>
      </c:lineChart>
      <c:catAx>
        <c:axId val="7993474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3145455"/>
        <c:crosses val="autoZero"/>
        <c:auto val="1"/>
        <c:lblAlgn val="ctr"/>
        <c:lblOffset val="100"/>
        <c:noMultiLvlLbl val="0"/>
      </c:catAx>
      <c:valAx>
        <c:axId val="803145455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9347429"/>
        <c:crosses val="autoZero"/>
        <c:crossBetween val="between"/>
        <c:majorUnit val="8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900" b="1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080" b="1"/>
              <a:t>区内</a:t>
            </a:r>
            <a:r>
              <a:rPr lang="en-US" altLang="zh-CN" sz="1080" b="1"/>
              <a:t>3800</a:t>
            </a:r>
            <a:r>
              <a:rPr altLang="en-US" sz="1080" b="1"/>
              <a:t>大卡</a:t>
            </a:r>
            <a:endParaRPr lang="en-US" altLang="zh-CN" sz="108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[PPT汇报材料底稿.xlsx]Sheet2!$A$118</c:f>
              <c:strCache>
                <c:ptCount val="1"/>
                <c:pt idx="0">
                  <c:v>本月实际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4"/>
              <c:layout>
                <c:manualLayout>
                  <c:x val="0"/>
                  <c:y val="-0.01041666666666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[PPT汇报材料底稿.xlsx]Sheet2!$B$117:$H$117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[PPT汇报材料底稿.xlsx]Sheet2!$B$118:$H$118</c:f>
              <c:numCache>
                <c:formatCode>0.00_ </c:formatCode>
                <c:ptCount val="7"/>
                <c:pt idx="0">
                  <c:v>225.655610051079</c:v>
                </c:pt>
                <c:pt idx="1">
                  <c:v>222.807056109236</c:v>
                </c:pt>
                <c:pt idx="2">
                  <c:v>217.677518602999</c:v>
                </c:pt>
                <c:pt idx="3">
                  <c:v>200.275078041123</c:v>
                </c:pt>
                <c:pt idx="4">
                  <c:v>212.698853032777</c:v>
                </c:pt>
                <c:pt idx="5">
                  <c:v>228.61311454734</c:v>
                </c:pt>
                <c:pt idx="6">
                  <c:v>231.613506779136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[PPT汇报材料底稿.xlsx]Sheet2!$A$120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351906158357771"/>
                  <c:y val="0.015113350125944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75566750629722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351906158357771"/>
                  <c:y val="0.022670025188916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0.013888888888888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[PPT汇报材料底稿.xlsx]Sheet2!$B$117:$H$117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[PPT汇报材料底稿.xlsx]Sheet2!$B$120:$H$120</c:f>
              <c:numCache>
                <c:formatCode>0.00_ </c:formatCode>
                <c:ptCount val="7"/>
                <c:pt idx="0">
                  <c:v>204.984809183032</c:v>
                </c:pt>
                <c:pt idx="1">
                  <c:v>211.814617405062</c:v>
                </c:pt>
                <c:pt idx="2">
                  <c:v>208.839564360326</c:v>
                </c:pt>
                <c:pt idx="3">
                  <c:v>216.353257648115</c:v>
                </c:pt>
                <c:pt idx="4">
                  <c:v>209.448221383938</c:v>
                </c:pt>
                <c:pt idx="5">
                  <c:v>207.224837536079</c:v>
                </c:pt>
                <c:pt idx="6">
                  <c:v>205.417360451712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42195"/>
        <c:axId val="27676831"/>
      </c:barChart>
      <c:lineChart>
        <c:grouping val="standard"/>
        <c:varyColors val="0"/>
        <c:ser>
          <c:idx val="0"/>
          <c:order val="1"/>
          <c:tx>
            <c:strRef>
              <c:f>[PPT汇报材料底稿.xlsx]Sheet2!$A$119</c:f>
              <c:strCache>
                <c:ptCount val="1"/>
                <c:pt idx="0">
                  <c:v>预算指标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p3d contourW="28575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-0.04516938519447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[PPT汇报材料底稿.xlsx]Sheet2!$B$117:$H$117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[PPT汇报材料底稿.xlsx]Sheet2!$B$119:$H$119</c:f>
              <c:numCache>
                <c:formatCode>0.00_ </c:formatCode>
                <c:ptCount val="7"/>
                <c:pt idx="0">
                  <c:v>222.261261261261</c:v>
                </c:pt>
                <c:pt idx="1">
                  <c:v>222.261261261261</c:v>
                </c:pt>
                <c:pt idx="2">
                  <c:v>222.261261261261</c:v>
                </c:pt>
                <c:pt idx="3">
                  <c:v>222.261261261261</c:v>
                </c:pt>
                <c:pt idx="4">
                  <c:v>222.261261261261</c:v>
                </c:pt>
                <c:pt idx="5">
                  <c:v>222.261261261261</c:v>
                </c:pt>
                <c:pt idx="6">
                  <c:v>222.261261261261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39642195"/>
        <c:axId val="27676831"/>
      </c:lineChart>
      <c:catAx>
        <c:axId val="396421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676831"/>
        <c:crosses val="autoZero"/>
        <c:auto val="1"/>
        <c:lblAlgn val="ctr"/>
        <c:lblOffset val="100"/>
        <c:noMultiLvlLbl val="0"/>
      </c:catAx>
      <c:valAx>
        <c:axId val="2767683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642195"/>
        <c:crosses val="autoZero"/>
        <c:crossBetween val="between"/>
        <c:majorUnit val="6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900" b="1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407419277302"/>
          <c:y val="0.133030726256983"/>
          <c:w val="0.864562134444355"/>
          <c:h val="0.509322625698324"/>
        </c:manualLayout>
      </c:layout>
      <c:barChart>
        <c:barDir val="col"/>
        <c:grouping val="stacked"/>
        <c:varyColors val="0"/>
        <c:ser>
          <c:idx val="1"/>
          <c:order val="2"/>
          <c:tx>
            <c:strRef>
              <c:f>[PPT汇报材料底稿.xlsx]Sheet1!$A$50</c:f>
              <c:strCache>
                <c:ptCount val="1"/>
                <c:pt idx="0">
                  <c:v>外购煤收入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019155620258984"/>
                  <c:y val="-0.00577944392377382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[PPT汇报材料底稿.20240814102609462.xlsx]Sheet1!$B$50:$H$50</c:f>
              <c:numCache>
                <c:formatCode>0_ </c:formatCode>
                <c:ptCount val="7"/>
                <c:pt idx="0">
                  <c:v>26571.15</c:v>
                </c:pt>
                <c:pt idx="1">
                  <c:v>22992.64</c:v>
                </c:pt>
                <c:pt idx="2">
                  <c:v>18853.91</c:v>
                </c:pt>
                <c:pt idx="3">
                  <c:v>17272.07</c:v>
                </c:pt>
                <c:pt idx="4">
                  <c:v>21857.58</c:v>
                </c:pt>
                <c:pt idx="5">
                  <c:v>19294.03</c:v>
                </c:pt>
                <c:pt idx="6">
                  <c:v>16187.42</c:v>
                </c:pt>
              </c:numCache>
            </c:numRef>
          </c:val>
        </c:ser>
        <c:ser>
          <c:idx val="0"/>
          <c:order val="3"/>
          <c:tx>
            <c:strRef>
              <c:f>[PPT汇报材料底稿.xlsx]Sheet1!$A$49</c:f>
              <c:strCache>
                <c:ptCount val="1"/>
                <c:pt idx="0">
                  <c:v>自产煤收入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513341931190959"/>
                  <c:y val="0.0224817488207314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0919469772431231"/>
                  <c:y val="0.00577944392377382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38311240517968"/>
                  <c:y val="0.00781005935645111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[PPT汇报材料底稿.20240814102609462.xlsx]Sheet1!$B$49:$H$49</c:f>
              <c:numCache>
                <c:formatCode>0_ </c:formatCode>
                <c:ptCount val="7"/>
                <c:pt idx="0">
                  <c:v>49559.65</c:v>
                </c:pt>
                <c:pt idx="1">
                  <c:v>48165.04</c:v>
                </c:pt>
                <c:pt idx="2">
                  <c:v>48396.14</c:v>
                </c:pt>
                <c:pt idx="3">
                  <c:v>51280.77</c:v>
                </c:pt>
                <c:pt idx="4">
                  <c:v>55460.58</c:v>
                </c:pt>
                <c:pt idx="5">
                  <c:v>55284.76</c:v>
                </c:pt>
                <c:pt idx="6">
                  <c:v>60197.3</c:v>
                </c:pt>
              </c:numCache>
            </c:numRef>
          </c:val>
        </c:ser>
        <c:ser>
          <c:idx val="2"/>
          <c:order val="4"/>
          <c:tx>
            <c:strRef>
              <c:f>[PPT汇报材料底稿.xlsx]Sheet1!$A$51</c:f>
              <c:strCache>
                <c:ptCount val="1"/>
                <c:pt idx="0">
                  <c:v>矿业收入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0919469772431231"/>
                  <c:y val="-0.0546704154951578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283503179832963"/>
                  <c:y val="-0.0468603561387067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209174993096367"/>
                  <c:y val="-0.045206925900996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47778709136630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71394970146553"/>
                  <c:y val="-0.0528080469404862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135697485073277"/>
                  <c:y val="-0.0452640402347024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135697485073277"/>
                  <c:y val="-0.047778709136630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[PPT汇报材料底稿.xlsx]Sheet1!$B$51:$H$51</c:f>
              <c:numCache>
                <c:formatCode>0_ </c:formatCode>
                <c:ptCount val="7"/>
                <c:pt idx="0">
                  <c:v>960.64</c:v>
                </c:pt>
                <c:pt idx="1">
                  <c:v>646.9</c:v>
                </c:pt>
                <c:pt idx="2">
                  <c:v>1033.23</c:v>
                </c:pt>
                <c:pt idx="3">
                  <c:v>1137.8</c:v>
                </c:pt>
                <c:pt idx="4">
                  <c:v>998.89</c:v>
                </c:pt>
                <c:pt idx="5">
                  <c:v>1085.7</c:v>
                </c:pt>
                <c:pt idx="6">
                  <c:v>1375.62</c:v>
                </c:pt>
              </c:numCache>
            </c:numRef>
          </c:val>
        </c:ser>
        <c:ser>
          <c:idx val="3"/>
          <c:order val="5"/>
          <c:tx>
            <c:strRef>
              <c:f>[PPT汇报材料底稿.xlsx]Sheet1!$A$52</c:f>
              <c:strCache>
                <c:ptCount val="1"/>
                <c:pt idx="0">
                  <c:v>营业收入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0.01005867560771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[PPT汇报材料底稿.xlsx]Sheet1!$B$52:$H$52</c:f>
              <c:numCache>
                <c:formatCode>0_ </c:formatCode>
                <c:ptCount val="7"/>
                <c:pt idx="0">
                  <c:v>77562.85</c:v>
                </c:pt>
                <c:pt idx="1">
                  <c:v>71824.83</c:v>
                </c:pt>
                <c:pt idx="2">
                  <c:v>68292.13</c:v>
                </c:pt>
                <c:pt idx="3">
                  <c:v>69697.99</c:v>
                </c:pt>
                <c:pt idx="4">
                  <c:v>78477.93</c:v>
                </c:pt>
                <c:pt idx="5">
                  <c:v>75674.8</c:v>
                </c:pt>
                <c:pt idx="6">
                  <c:v>78173.69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990563200"/>
        <c:axId val="19413235"/>
      </c:barChart>
      <c:lineChart>
        <c:grouping val="standard"/>
        <c:varyColors val="0"/>
        <c:ser>
          <c:idx val="4"/>
          <c:order val="0"/>
          <c:tx>
            <c:strRef>
              <c:f>[PPT汇报材料底稿.xlsx]Sheet1!$A$53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1000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.040709245521983"/>
                  <c:y val="0.060352053646269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  <a:sp3d>
                <a:extrusionClr>
                  <a:srgbClr val="FFFFFF"/>
                </a:extrusionClr>
                <a:contourClr>
                  <a:srgbClr val="FFFFFF"/>
                </a:contourClr>
              </a:sp3d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[PPT汇报材料底稿.20240814102609462.xlsx]Sheet1!$B$53:$H$53</c:f>
              <c:numCache>
                <c:formatCode>0_ </c:formatCode>
                <c:ptCount val="7"/>
                <c:pt idx="0">
                  <c:v>63472.6</c:v>
                </c:pt>
                <c:pt idx="1">
                  <c:v>63472.6</c:v>
                </c:pt>
                <c:pt idx="2">
                  <c:v>63472.6</c:v>
                </c:pt>
                <c:pt idx="3">
                  <c:v>63472.6</c:v>
                </c:pt>
                <c:pt idx="4">
                  <c:v>63472.6</c:v>
                </c:pt>
                <c:pt idx="5">
                  <c:v>63472.6</c:v>
                </c:pt>
                <c:pt idx="6">
                  <c:v>63472.6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[PPT汇报材料底稿.xlsx]Sheet1!$A$54</c:f>
              <c:strCache>
                <c:ptCount val="1"/>
                <c:pt idx="0">
                  <c:v>上年本月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40226802543866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839968501181206"/>
                  <c:y val="0.01685130285535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91556202589838"/>
                  <c:y val="0.005888558093656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  <a:sp3d>
                <a:extrusionClr>
                  <a:srgbClr val="FFFFFF"/>
                </a:extrusionClr>
                <a:contourClr>
                  <a:srgbClr val="FFFFFF"/>
                </a:contourClr>
              </a:sp3d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[PPT汇报材料底稿.xlsx]Sheet1!$B$48:$H$48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[PPT汇报材料底稿.20240814102609462.xlsx]Sheet1!$B$54:$H$54</c:f>
              <c:numCache>
                <c:formatCode>0_ </c:formatCode>
                <c:ptCount val="7"/>
                <c:pt idx="0">
                  <c:v>65490.59</c:v>
                </c:pt>
                <c:pt idx="1">
                  <c:v>68805.9</c:v>
                </c:pt>
                <c:pt idx="2">
                  <c:v>71780.84</c:v>
                </c:pt>
                <c:pt idx="3">
                  <c:v>73855.08</c:v>
                </c:pt>
                <c:pt idx="4">
                  <c:v>69501.28</c:v>
                </c:pt>
                <c:pt idx="5">
                  <c:v>58821.42</c:v>
                </c:pt>
                <c:pt idx="6">
                  <c:v>51146.74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6819298"/>
        <c:axId val="458177604"/>
      </c:lineChart>
      <c:catAx>
        <c:axId val="990563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13235"/>
        <c:crosses val="autoZero"/>
        <c:auto val="1"/>
        <c:lblAlgn val="ctr"/>
        <c:lblOffset val="100"/>
        <c:noMultiLvlLbl val="0"/>
      </c:catAx>
      <c:valAx>
        <c:axId val="19413235"/>
        <c:scaling>
          <c:orientation val="minMax"/>
          <c:max val="1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0563200"/>
        <c:crosses val="autoZero"/>
        <c:crossBetween val="between"/>
      </c:valAx>
      <c:catAx>
        <c:axId val="246819298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8177604"/>
        <c:crosses val="autoZero"/>
        <c:auto val="1"/>
        <c:lblAlgn val="ctr"/>
        <c:lblOffset val="100"/>
        <c:noMultiLvlLbl val="0"/>
      </c:catAx>
      <c:valAx>
        <c:axId val="458177604"/>
        <c:scaling>
          <c:orientation val="minMax"/>
        </c:scaling>
        <c:delete val="0"/>
        <c:axPos val="r"/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819298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solidFill>
                  <a:sysClr val="windowText" lastClr="000000"/>
                </a:solidFill>
              </a:rPr>
              <a:t>7</a:t>
            </a:r>
            <a:r>
              <a:rPr altLang="en-US">
                <a:solidFill>
                  <a:sysClr val="windowText" lastClr="000000"/>
                </a:solidFill>
              </a:rPr>
              <a:t>月累计</a:t>
            </a:r>
            <a:r>
              <a:rPr>
                <a:solidFill>
                  <a:sysClr val="windowText" lastClr="000000"/>
                </a:solidFill>
              </a:rPr>
              <a:t>完全成本结构图</a:t>
            </a:r>
            <a:endParaRPr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278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explosion val="1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287292923134565"/>
                  <c:y val="-0.068397355132088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chemeClr val="accent1"/>
                        </a:solidFill>
                      </a:rPr>
                      <a:t>直接成本, 69.80元</a:t>
                    </a:r>
                    <a:r>
                      <a:rPr lang="en-US" altLang="zh-CN">
                        <a:solidFill>
                          <a:schemeClr val="accent1"/>
                        </a:solidFill>
                      </a:rPr>
                      <a:t>/</a:t>
                    </a:r>
                    <a:r>
                      <a:rPr altLang="en-US">
                        <a:solidFill>
                          <a:schemeClr val="accent1"/>
                        </a:solidFill>
                      </a:rPr>
                      <a:t>吨</a:t>
                    </a:r>
                    <a:r>
                      <a:rPr>
                        <a:solidFill>
                          <a:schemeClr val="accent1"/>
                        </a:solidFill>
                      </a:rPr>
                      <a:t>, 28%</a:t>
                    </a:r>
                    <a:endParaRPr>
                      <a:solidFill>
                        <a:schemeClr val="accent1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616581057555494"/>
                  <c:y val="-0.32655595179393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chemeClr val="accent2"/>
                        </a:solidFill>
                      </a:rPr>
                      <a:t>制造费用, 110.08元</a:t>
                    </a:r>
                    <a:r>
                      <a:rPr lang="en-US" altLang="zh-CN">
                        <a:solidFill>
                          <a:schemeClr val="accent2"/>
                        </a:solidFill>
                      </a:rPr>
                      <a:t>/</a:t>
                    </a:r>
                    <a:r>
                      <a:rPr altLang="en-US">
                        <a:solidFill>
                          <a:schemeClr val="accent2"/>
                        </a:solidFill>
                      </a:rPr>
                      <a:t>吨</a:t>
                    </a:r>
                    <a:r>
                      <a:rPr>
                        <a:solidFill>
                          <a:schemeClr val="accent2"/>
                        </a:solidFill>
                      </a:rPr>
                      <a:t>, 44%</a:t>
                    </a:r>
                    <a:endParaRPr>
                      <a:solidFill>
                        <a:schemeClr val="accent2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938540332907"/>
                      <c:h val="0.088245276615001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060622748350678"/>
                  <c:y val="0.004387657198046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主营业务其他成本, 4.75元</a:t>
                    </a:r>
                    <a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/</a:t>
                    </a:r>
                    <a:r>
                      <a:rPr altLang="en-US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吨</a:t>
                    </a:r>
                    <a:r>
                      <a:rPr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, 2%</a:t>
                    </a:r>
                    <a:endParaRPr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889969430274714"/>
                  <c:y val="0.018928474366583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rgbClr val="FFC000"/>
                        </a:solidFill>
                      </a:rPr>
                      <a:t>其他业务成本, 0.71元</a:t>
                    </a:r>
                    <a:r>
                      <a:rPr lang="en-US" altLang="zh-CN">
                        <a:solidFill>
                          <a:srgbClr val="FFC000"/>
                        </a:solidFill>
                      </a:rPr>
                      <a:t>/</a:t>
                    </a:r>
                    <a:r>
                      <a:rPr altLang="en-US">
                        <a:solidFill>
                          <a:srgbClr val="FFC000"/>
                        </a:solidFill>
                      </a:rPr>
                      <a:t>吨</a:t>
                    </a:r>
                    <a:r>
                      <a:rPr>
                        <a:solidFill>
                          <a:srgbClr val="FFC000"/>
                        </a:solidFill>
                      </a:rPr>
                      <a:t>, 0%</a:t>
                    </a:r>
                    <a:endParaRPr>
                      <a:solidFill>
                        <a:srgbClr val="FFC000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18898997607904"/>
                  <c:y val="-0.041355854982693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chemeClr val="accent5"/>
                        </a:solidFill>
                      </a:rPr>
                      <a:t>税金及附加, 31.92元</a:t>
                    </a:r>
                    <a:r>
                      <a:rPr lang="en-US" altLang="zh-CN">
                        <a:solidFill>
                          <a:schemeClr val="accent5"/>
                        </a:solidFill>
                      </a:rPr>
                      <a:t>/</a:t>
                    </a:r>
                    <a:r>
                      <a:rPr altLang="en-US">
                        <a:solidFill>
                          <a:schemeClr val="accent5"/>
                        </a:solidFill>
                      </a:rPr>
                      <a:t>吨</a:t>
                    </a:r>
                    <a:r>
                      <a:rPr>
                        <a:solidFill>
                          <a:schemeClr val="accent5"/>
                        </a:solidFill>
                      </a:rPr>
                      <a:t>, 13%</a:t>
                    </a:r>
                    <a:endParaRPr>
                      <a:solidFill>
                        <a:schemeClr val="accent5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33729195345834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chemeClr val="accent6"/>
                        </a:solidFill>
                      </a:rPr>
                      <a:t>期间费用, 31.71元</a:t>
                    </a:r>
                    <a:r>
                      <a:rPr lang="en-US" altLang="zh-CN">
                        <a:solidFill>
                          <a:schemeClr val="accent6"/>
                        </a:solidFill>
                      </a:rPr>
                      <a:t>/</a:t>
                    </a:r>
                    <a:r>
                      <a:rPr altLang="en-US">
                        <a:solidFill>
                          <a:schemeClr val="accent6"/>
                        </a:solidFill>
                      </a:rPr>
                      <a:t>吨</a:t>
                    </a:r>
                    <a:r>
                      <a:rPr>
                        <a:solidFill>
                          <a:schemeClr val="accent6"/>
                        </a:solidFill>
                      </a:rPr>
                      <a:t>, 13%</a:t>
                    </a:r>
                    <a:endParaRPr>
                      <a:solidFill>
                        <a:schemeClr val="accent6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[PPT汇报材料底稿.xlsx]Sheet1!$A$115:$A$166</c:f>
              <c:strCache>
                <c:ptCount val="6"/>
                <c:pt idx="0">
                  <c:v>直接成本</c:v>
                </c:pt>
                <c:pt idx="1">
                  <c:v>制造费用</c:v>
                </c:pt>
                <c:pt idx="2">
                  <c:v>主营业务其他成本</c:v>
                </c:pt>
                <c:pt idx="3">
                  <c:v>其他业务成本</c:v>
                </c:pt>
                <c:pt idx="4">
                  <c:v>税金及附加</c:v>
                </c:pt>
                <c:pt idx="5">
                  <c:v>期间费用</c:v>
                </c:pt>
              </c:strCache>
            </c:strRef>
          </c:cat>
          <c:val>
            <c:numRef>
              <c:f>[PPT汇报材料底稿.xlsx]Sheet1!$B$115:$B$166</c:f>
              <c:numCache>
                <c:formatCode>0.00_ </c:formatCode>
                <c:ptCount val="6"/>
                <c:pt idx="0">
                  <c:v>67.6107920127601</c:v>
                </c:pt>
                <c:pt idx="1">
                  <c:v>116.954067269225</c:v>
                </c:pt>
                <c:pt idx="2">
                  <c:v>4.86533081153635</c:v>
                </c:pt>
                <c:pt idx="3">
                  <c:v>0.571893003756548</c:v>
                </c:pt>
                <c:pt idx="4">
                  <c:v>34.09784456085</c:v>
                </c:pt>
                <c:pt idx="5">
                  <c:v>31.2798584539758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[PPT汇报材料底稿.xlsx]Sheet4!$A$79</c:f>
              <c:strCache>
                <c:ptCount val="1"/>
                <c:pt idx="0">
                  <c:v>上年本月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[PPT汇报材料底稿.xlsx]Sheet4!$B$77:$H$77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[PPT汇报材料底稿.xlsx]Sheet4!$B$79:$H$79</c:f>
              <c:numCache>
                <c:formatCode>0_ </c:formatCode>
                <c:ptCount val="7"/>
                <c:pt idx="0">
                  <c:v>1323.59</c:v>
                </c:pt>
                <c:pt idx="1">
                  <c:v>1741.84</c:v>
                </c:pt>
                <c:pt idx="2">
                  <c:v>1651.82</c:v>
                </c:pt>
                <c:pt idx="3">
                  <c:v>1525.99</c:v>
                </c:pt>
                <c:pt idx="4">
                  <c:v>1532.4</c:v>
                </c:pt>
                <c:pt idx="5">
                  <c:v>1675.31</c:v>
                </c:pt>
                <c:pt idx="6">
                  <c:v>1543.39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[PPT汇报材料底稿.xlsx]Sheet4!$A$78</c:f>
              <c:strCache>
                <c:ptCount val="1"/>
                <c:pt idx="0">
                  <c:v>本月实际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[PPT汇报材料底稿.xlsx]Sheet4!$B$77:$H$77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[PPT汇报材料底稿.xlsx]Sheet4!$B$78:$H$78</c:f>
              <c:numCache>
                <c:formatCode>0_ </c:formatCode>
                <c:ptCount val="7"/>
                <c:pt idx="0">
                  <c:v>1471.66</c:v>
                </c:pt>
                <c:pt idx="1">
                  <c:v>2602.77</c:v>
                </c:pt>
                <c:pt idx="2">
                  <c:v>1576.08</c:v>
                </c:pt>
                <c:pt idx="3">
                  <c:v>2650.23</c:v>
                </c:pt>
                <c:pt idx="4">
                  <c:v>2680.17</c:v>
                </c:pt>
                <c:pt idx="5">
                  <c:v>2108.86</c:v>
                </c:pt>
                <c:pt idx="6">
                  <c:v>4229.58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305816"/>
        <c:axId val="137859610"/>
      </c:barChart>
      <c:catAx>
        <c:axId val="516305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7859610"/>
        <c:crosses val="autoZero"/>
        <c:auto val="1"/>
        <c:lblAlgn val="ctr"/>
        <c:lblOffset val="100"/>
        <c:noMultiLvlLbl val="0"/>
      </c:catAx>
      <c:valAx>
        <c:axId val="1378596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305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b="1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外购煤价格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[PPT汇报材料底稿.xlsx]Sheet3!$A$122</c:f>
              <c:strCache>
                <c:ptCount val="1"/>
                <c:pt idx="0">
                  <c:v>2023年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0.00137851809304996"/>
                  <c:y val="-0.01106425898234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160051216389245"/>
                  <c:y val="0.029119145838388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[PPT汇报材料底稿.xlsx]Sheet3!$B$120:$H$120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[PPT汇报材料底稿.xlsx]Sheet3!$B$122:$H$122</c:f>
              <c:numCache>
                <c:formatCode>0.00_ </c:formatCode>
                <c:ptCount val="7"/>
                <c:pt idx="0">
                  <c:v>557.89</c:v>
                </c:pt>
                <c:pt idx="1">
                  <c:v>682.05</c:v>
                </c:pt>
                <c:pt idx="2">
                  <c:v>507.59</c:v>
                </c:pt>
                <c:pt idx="3">
                  <c:v>503.29</c:v>
                </c:pt>
                <c:pt idx="4">
                  <c:v>500.51</c:v>
                </c:pt>
                <c:pt idx="5">
                  <c:v>472.05</c:v>
                </c:pt>
                <c:pt idx="6" c:formatCode="General">
                  <c:v>411.28</c:v>
                </c:pt>
              </c:numCache>
            </c:numRef>
          </c:val>
        </c:ser>
        <c:ser>
          <c:idx val="1"/>
          <c:order val="1"/>
          <c:tx>
            <c:strRef>
              <c:f>[PPT汇报材料底稿.xlsx]Sheet3!$A$121</c:f>
              <c:strCache>
                <c:ptCount val="1"/>
                <c:pt idx="0">
                  <c:v>2024年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0320102432778489"/>
                  <c:y val="-0.0046122254848137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640204865556978"/>
                  <c:y val="0.01819946614899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0.040038825527784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25479252608590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547178988326848"/>
                  <c:y val="0.028725660304607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[PPT汇报材料底稿.xlsx]Sheet3!$B$120:$H$120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[PPT汇报材料底稿.xlsx]Sheet3!$B$121:$H$121</c:f>
              <c:numCache>
                <c:formatCode>0.00_ </c:formatCode>
                <c:ptCount val="7"/>
                <c:pt idx="0">
                  <c:v>466.32</c:v>
                </c:pt>
                <c:pt idx="1">
                  <c:v>465.82</c:v>
                </c:pt>
                <c:pt idx="2">
                  <c:v>465.99</c:v>
                </c:pt>
                <c:pt idx="3">
                  <c:v>397.42</c:v>
                </c:pt>
                <c:pt idx="4">
                  <c:v>427.24</c:v>
                </c:pt>
                <c:pt idx="5">
                  <c:v>406.02</c:v>
                </c:pt>
                <c:pt idx="6" c:formatCode="General">
                  <c:v>444.59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764857"/>
        <c:axId val="10131402"/>
      </c:barChart>
      <c:lineChart>
        <c:grouping val="standard"/>
        <c:varyColors val="0"/>
        <c:ser>
          <c:idx val="2"/>
          <c:order val="2"/>
          <c:tx>
            <c:strRef>
              <c:f>[PPT汇报材料底稿.xlsx]Sheet3!$A$123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-0.05455947561210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[PPT汇报材料底稿.xlsx]Sheet3!$B$120:$H$120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[PPT汇报材料底稿.xlsx]Sheet3!$B$123:$H$123</c:f>
              <c:numCache>
                <c:formatCode>0.00_ </c:formatCode>
                <c:ptCount val="7"/>
                <c:pt idx="0">
                  <c:v>485.94</c:v>
                </c:pt>
                <c:pt idx="1">
                  <c:v>485.94</c:v>
                </c:pt>
                <c:pt idx="2">
                  <c:v>485.94</c:v>
                </c:pt>
                <c:pt idx="3">
                  <c:v>485.94</c:v>
                </c:pt>
                <c:pt idx="4">
                  <c:v>485.94</c:v>
                </c:pt>
                <c:pt idx="5">
                  <c:v>485.94</c:v>
                </c:pt>
                <c:pt idx="6">
                  <c:v>485.94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764857"/>
        <c:axId val="10131402"/>
      </c:lineChart>
      <c:catAx>
        <c:axId val="617648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131402"/>
        <c:crosses val="autoZero"/>
        <c:auto val="1"/>
        <c:lblAlgn val="ctr"/>
        <c:lblOffset val="100"/>
        <c:noMultiLvlLbl val="0"/>
      </c:catAx>
      <c:valAx>
        <c:axId val="101314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6485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外购煤成本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0.00493488690884167"/>
                  <c:y val="0.02966679083039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74524903738666"/>
                  <c:y val="-0.012177795818956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86312259346665"/>
                  <c:y val="-0.03044448954739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[PPT汇报材料底稿.xlsx]Sheet3!$B$139:$H$139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[PPT汇报材料底稿.xlsx]Sheet3!$B$141:$H$141</c:f>
              <c:numCache>
                <c:formatCode>0.00_ </c:formatCode>
                <c:ptCount val="7"/>
                <c:pt idx="0">
                  <c:v>512.97</c:v>
                </c:pt>
                <c:pt idx="1">
                  <c:v>653.08</c:v>
                </c:pt>
                <c:pt idx="2">
                  <c:v>403.72</c:v>
                </c:pt>
                <c:pt idx="3">
                  <c:v>456.68</c:v>
                </c:pt>
                <c:pt idx="4">
                  <c:v>444.14</c:v>
                </c:pt>
                <c:pt idx="5">
                  <c:v>406.91</c:v>
                </c:pt>
                <c:pt idx="6">
                  <c:v>382.25</c:v>
                </c:pt>
              </c:numCache>
            </c:numRef>
          </c:val>
        </c:ser>
        <c:ser>
          <c:idx val="0"/>
          <c:order val="1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5"/>
              <c:layout>
                <c:manualLayout>
                  <c:x val="0.00558936778039995"/>
                  <c:y val="0.033488938502131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042622285366348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[PPT汇报材料底稿.xlsx]Sheet3!$B$139:$H$139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[PPT汇报材料底稿.xlsx]Sheet3!$B$140:$H$140</c:f>
              <c:numCache>
                <c:formatCode>0.00_ </c:formatCode>
                <c:ptCount val="7"/>
                <c:pt idx="0">
                  <c:v>415.64</c:v>
                </c:pt>
                <c:pt idx="1">
                  <c:v>424.63</c:v>
                </c:pt>
                <c:pt idx="2">
                  <c:v>470.42</c:v>
                </c:pt>
                <c:pt idx="3">
                  <c:v>365.92</c:v>
                </c:pt>
                <c:pt idx="4">
                  <c:v>360.92</c:v>
                </c:pt>
                <c:pt idx="5">
                  <c:v>405.39</c:v>
                </c:pt>
                <c:pt idx="6">
                  <c:v>412.01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7985089"/>
        <c:axId val="423410679"/>
      </c:barChart>
      <c:lineChart>
        <c:grouping val="standard"/>
        <c:varyColors val="0"/>
        <c:ser>
          <c:idx val="2"/>
          <c:order val="2"/>
          <c:tx>
            <c:strRef>
              <c:f>[PPT汇报材料底稿.xlsx]Sheet3!$A$142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solidFill>
                <a:srgbClr val="7030A0"/>
              </a:solidFill>
              <a:ln w="28575" cmpd="sng">
                <a:solidFill>
                  <a:srgbClr val="7030A0"/>
                </a:solidFill>
                <a:prstDash val="sysDash"/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0.03653338745687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[PPT汇报材料底稿.xlsx]Sheet3!$B$139:$H$139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[PPT汇报材料底稿.xlsx]Sheet3!$B$142:$H$142</c:f>
              <c:numCache>
                <c:formatCode>General</c:formatCode>
                <c:ptCount val="7"/>
                <c:pt idx="0">
                  <c:v>445.38</c:v>
                </c:pt>
                <c:pt idx="1">
                  <c:v>445.38</c:v>
                </c:pt>
                <c:pt idx="2">
                  <c:v>445.38</c:v>
                </c:pt>
                <c:pt idx="3">
                  <c:v>445.38</c:v>
                </c:pt>
                <c:pt idx="4">
                  <c:v>445.38</c:v>
                </c:pt>
                <c:pt idx="5">
                  <c:v>445.38</c:v>
                </c:pt>
                <c:pt idx="6">
                  <c:v>445.38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7985089"/>
        <c:axId val="423410679"/>
      </c:lineChart>
      <c:catAx>
        <c:axId val="8979850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423410679"/>
        <c:crosses val="autoZero"/>
        <c:auto val="1"/>
        <c:lblAlgn val="ctr"/>
        <c:lblOffset val="100"/>
        <c:noMultiLvlLbl val="0"/>
      </c:catAx>
      <c:valAx>
        <c:axId val="423410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89798508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外购煤利润</a:t>
            </a:r>
            <a:endParaRPr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94421768707483"/>
          <c:y val="0.023059185242121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0179667614912412"/>
                  <c:y val="-0.032455824017309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[PPT汇报材料底稿.xlsx]Sheet3!$B$160:$H$160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[PPT汇报材料底稿.xlsx]Sheet3!$B$162:$H$162</c:f>
              <c:numCache>
                <c:formatCode>0.00_ </c:formatCode>
                <c:ptCount val="7"/>
                <c:pt idx="0">
                  <c:v>44.92</c:v>
                </c:pt>
                <c:pt idx="1">
                  <c:v>28.97</c:v>
                </c:pt>
                <c:pt idx="2">
                  <c:v>37.21</c:v>
                </c:pt>
                <c:pt idx="3">
                  <c:v>46.61</c:v>
                </c:pt>
                <c:pt idx="4">
                  <c:v>56.37</c:v>
                </c:pt>
                <c:pt idx="5">
                  <c:v>65.14</c:v>
                </c:pt>
                <c:pt idx="6" c:formatCode="General">
                  <c:v>29.03</c:v>
                </c:pt>
              </c:numCache>
            </c:numRef>
          </c:val>
        </c:ser>
        <c:ser>
          <c:idx val="0"/>
          <c:order val="1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026042649556520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359335229824824"/>
                  <c:y val="0.01730977280923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[PPT汇报材料底稿.xlsx]Sheet3!$B$160:$H$160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[PPT汇报材料底稿.xlsx]Sheet3!$B$161:$H$161</c:f>
              <c:numCache>
                <c:formatCode>0.00_ </c:formatCode>
                <c:ptCount val="7"/>
                <c:pt idx="0">
                  <c:v>50.68</c:v>
                </c:pt>
                <c:pt idx="1">
                  <c:v>41.19</c:v>
                </c:pt>
                <c:pt idx="2">
                  <c:v>36.09</c:v>
                </c:pt>
                <c:pt idx="3">
                  <c:v>31.5</c:v>
                </c:pt>
                <c:pt idx="4">
                  <c:v>66.32</c:v>
                </c:pt>
                <c:pt idx="5">
                  <c:v>0.63</c:v>
                </c:pt>
                <c:pt idx="6" c:formatCode="General">
                  <c:v>32.58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180054"/>
        <c:axId val="845416124"/>
      </c:barChart>
      <c:lineChart>
        <c:grouping val="standard"/>
        <c:varyColors val="0"/>
        <c:ser>
          <c:idx val="2"/>
          <c:order val="2"/>
          <c:tx>
            <c:strRef>
              <c:f>[PPT汇报材料底稿.xlsx]Sheet3!$A$163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>
                      <a:lumMod val="94000"/>
                    </a:srgbClr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[PPT汇报材料底稿.xlsx]Sheet3!$B$160:$H$160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[PPT汇报材料底稿.xlsx]Sheet3!$B$163:$H$163</c:f>
              <c:numCache>
                <c:formatCode>General</c:formatCode>
                <c:ptCount val="7"/>
                <c:pt idx="0">
                  <c:v>40.57</c:v>
                </c:pt>
                <c:pt idx="1">
                  <c:v>40.57</c:v>
                </c:pt>
                <c:pt idx="2">
                  <c:v>40.57</c:v>
                </c:pt>
                <c:pt idx="3">
                  <c:v>40.57</c:v>
                </c:pt>
                <c:pt idx="4">
                  <c:v>40.57</c:v>
                </c:pt>
                <c:pt idx="5">
                  <c:v>40.57</c:v>
                </c:pt>
                <c:pt idx="6">
                  <c:v>40.57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80054"/>
        <c:axId val="845416124"/>
      </c:lineChart>
      <c:catAx>
        <c:axId val="2811800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416124"/>
        <c:crosses val="autoZero"/>
        <c:auto val="1"/>
        <c:lblAlgn val="ctr"/>
        <c:lblOffset val="100"/>
        <c:noMultiLvlLbl val="0"/>
      </c:catAx>
      <c:valAx>
        <c:axId val="8454161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118005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2024</a:t>
            </a:r>
            <a:r>
              <a:rPr altLang="en-US" b="1">
                <a:solidFill>
                  <a:sysClr val="windowText" lastClr="000000"/>
                </a:solidFill>
              </a:rPr>
              <a:t>年</a:t>
            </a:r>
            <a:r>
              <a:rPr b="1">
                <a:solidFill>
                  <a:sysClr val="windowText" lastClr="000000"/>
                </a:solidFill>
              </a:rPr>
              <a:t>各月利润完成情况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[PPT汇报材料底稿.xlsx]Sheet1!$A$99</c:f>
              <c:strCache>
                <c:ptCount val="1"/>
                <c:pt idx="0">
                  <c:v>上年本月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6"/>
              <c:layout>
                <c:manualLayout>
                  <c:x val="0"/>
                  <c:y val="0.010770703685974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[PPT汇报材料底稿.xlsx]Sheet1!$B$97:$H$97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[PPT汇报材料底稿.xlsx]Sheet1!$B$99:$H$99</c:f>
              <c:numCache>
                <c:formatCode>0_ </c:formatCode>
                <c:ptCount val="7"/>
                <c:pt idx="0">
                  <c:v>9791.29</c:v>
                </c:pt>
                <c:pt idx="1">
                  <c:v>10717.73</c:v>
                </c:pt>
                <c:pt idx="2">
                  <c:v>30588.32</c:v>
                </c:pt>
                <c:pt idx="3">
                  <c:v>13140.5</c:v>
                </c:pt>
                <c:pt idx="4">
                  <c:v>16837.78</c:v>
                </c:pt>
                <c:pt idx="5">
                  <c:v>19539.46</c:v>
                </c:pt>
                <c:pt idx="6">
                  <c:v>3659.02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[PPT汇报材料底稿.xlsx]Sheet1!$A$98</c:f>
              <c:strCache>
                <c:ptCount val="1"/>
                <c:pt idx="0">
                  <c:v>本月实际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-0.029676258992805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[PPT汇报材料底稿.xlsx]Sheet1!$B$97:$H$97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[PPT汇报材料底稿.xlsx]Sheet1!$B$98:$H$98</c:f>
              <c:numCache>
                <c:formatCode>0_ </c:formatCode>
                <c:ptCount val="7"/>
                <c:pt idx="0">
                  <c:v>12135.86</c:v>
                </c:pt>
                <c:pt idx="1">
                  <c:v>11040.87</c:v>
                </c:pt>
                <c:pt idx="2">
                  <c:v>17189.49</c:v>
                </c:pt>
                <c:pt idx="3">
                  <c:v>16469.86</c:v>
                </c:pt>
                <c:pt idx="4">
                  <c:v>13755.53</c:v>
                </c:pt>
                <c:pt idx="5">
                  <c:v>12609.35</c:v>
                </c:pt>
                <c:pt idx="6">
                  <c:v>11566.81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0807513"/>
        <c:axId val="528213384"/>
      </c:barChart>
      <c:lineChart>
        <c:grouping val="standard"/>
        <c:varyColors val="0"/>
        <c:ser>
          <c:idx val="2"/>
          <c:order val="2"/>
          <c:tx>
            <c:strRef>
              <c:f>[PPT汇报材料底稿.xlsx]Sheet1!$A$100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path path="circle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[PPT汇报材料底稿.xlsx]Sheet1!$B$97:$H$97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[PPT汇报材料底稿.xlsx]Sheet1!$B$100:$H$100</c:f>
              <c:numCache>
                <c:formatCode>0_ </c:formatCode>
                <c:ptCount val="7"/>
                <c:pt idx="0">
                  <c:v>8333.33333333333</c:v>
                </c:pt>
                <c:pt idx="1">
                  <c:v>8333.33333333333</c:v>
                </c:pt>
                <c:pt idx="2">
                  <c:v>8333.33333333333</c:v>
                </c:pt>
                <c:pt idx="3">
                  <c:v>8333.33333333333</c:v>
                </c:pt>
                <c:pt idx="4">
                  <c:v>8333.33333333333</c:v>
                </c:pt>
                <c:pt idx="5">
                  <c:v>8333.33333333333</c:v>
                </c:pt>
                <c:pt idx="6">
                  <c:v>8333.33333333333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70807513"/>
        <c:axId val="528213384"/>
      </c:lineChart>
      <c:catAx>
        <c:axId val="87080751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8213384"/>
        <c:crosses val="autoZero"/>
        <c:auto val="1"/>
        <c:lblAlgn val="ctr"/>
        <c:lblOffset val="100"/>
        <c:noMultiLvlLbl val="0"/>
      </c:catAx>
      <c:valAx>
        <c:axId val="52821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080751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专项储备提取情况</a:t>
            </a:r>
            <a:endParaRPr b="1">
              <a:solidFill>
                <a:schemeClr val="dk1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0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[PPT汇报材料底稿.xlsx]Sheet3!$B$4:$H$4</c:f>
              <c:numCache>
                <c:formatCode>0_ </c:formatCode>
                <c:ptCount val="7"/>
                <c:pt idx="0">
                  <c:v>3641.96</c:v>
                </c:pt>
                <c:pt idx="1">
                  <c:v>3261.65</c:v>
                </c:pt>
                <c:pt idx="2">
                  <c:v>3148.19</c:v>
                </c:pt>
                <c:pt idx="3">
                  <c:v>3320.12</c:v>
                </c:pt>
                <c:pt idx="4">
                  <c:v>3299.63</c:v>
                </c:pt>
                <c:pt idx="5">
                  <c:v>3517.97</c:v>
                </c:pt>
                <c:pt idx="6">
                  <c:v>3621.9263</c:v>
                </c:pt>
              </c:numCache>
            </c:numRef>
          </c:val>
        </c:ser>
        <c:ser>
          <c:idx val="2"/>
          <c:order val="1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00486223662884927"/>
                  <c:y val="-0.02768353915049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[PPT汇报材料底稿.xlsx]Sheet3!$B$3:$H$3</c:f>
              <c:numCache>
                <c:formatCode>0_ </c:formatCode>
                <c:ptCount val="7"/>
                <c:pt idx="0">
                  <c:v>2975.34</c:v>
                </c:pt>
                <c:pt idx="1">
                  <c:v>2465.82</c:v>
                </c:pt>
                <c:pt idx="2">
                  <c:v>2283.44</c:v>
                </c:pt>
                <c:pt idx="3">
                  <c:v>3018.26</c:v>
                </c:pt>
                <c:pt idx="4">
                  <c:v>2415.9</c:v>
                </c:pt>
                <c:pt idx="5">
                  <c:v>2086.83</c:v>
                </c:pt>
                <c:pt idx="6">
                  <c:v>2414.7495</c:v>
                </c:pt>
              </c:numCache>
            </c:numRef>
          </c:val>
        </c:ser>
        <c:ser>
          <c:idx val="4"/>
          <c:order val="2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0.01957629391257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00488533043832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[PPT汇报材料底稿.xlsx]Sheet3!$B$5:$H$5</c:f>
              <c:numCache>
                <c:formatCode>0_ </c:formatCode>
                <c:ptCount val="7"/>
                <c:pt idx="0">
                  <c:v>104.16</c:v>
                </c:pt>
                <c:pt idx="1">
                  <c:v>94.08</c:v>
                </c:pt>
                <c:pt idx="2">
                  <c:v>157.59</c:v>
                </c:pt>
                <c:pt idx="3">
                  <c:v>252.39</c:v>
                </c:pt>
                <c:pt idx="4">
                  <c:v>207.48</c:v>
                </c:pt>
                <c:pt idx="5">
                  <c:v>153.4</c:v>
                </c:pt>
                <c:pt idx="6">
                  <c:v>135.83404</c:v>
                </c:pt>
              </c:numCache>
            </c:numRef>
          </c:val>
        </c:ser>
        <c:ser>
          <c:idx val="5"/>
          <c:order val="3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00053673470284136"/>
                  <c:y val="-0.01429260474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2442665219161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62074554294976"/>
                  <c:y val="-0.009770660876645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188857412653447"/>
                  <c:y val="-0.0213106020245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1771443793287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[PPT汇报材料底稿.xlsx]Sheet3!$B$6:$H$6</c:f>
              <c:numCache>
                <c:formatCode>0_ </c:formatCode>
                <c:ptCount val="7"/>
                <c:pt idx="0">
                  <c:v>74.83</c:v>
                </c:pt>
                <c:pt idx="1">
                  <c:v>65.45</c:v>
                </c:pt>
                <c:pt idx="2">
                  <c:v>65.52</c:v>
                </c:pt>
                <c:pt idx="3">
                  <c:v>64.78</c:v>
                </c:pt>
                <c:pt idx="4">
                  <c:v>60.07</c:v>
                </c:pt>
                <c:pt idx="5">
                  <c:v>66.02</c:v>
                </c:pt>
                <c:pt idx="6">
                  <c:v>53.927175</c:v>
                </c:pt>
              </c:numCache>
            </c:numRef>
          </c:val>
        </c:ser>
        <c:ser>
          <c:idx val="0"/>
          <c:order val="4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[PPT汇报材料底稿.xlsx]Sheet3!$B$2:$H$2</c:f>
              <c:numCache>
                <c:formatCode>0_ </c:formatCode>
                <c:ptCount val="7"/>
                <c:pt idx="0">
                  <c:v>6796.29</c:v>
                </c:pt>
                <c:pt idx="1">
                  <c:v>5887</c:v>
                </c:pt>
                <c:pt idx="2">
                  <c:v>5654.74</c:v>
                </c:pt>
                <c:pt idx="3">
                  <c:v>6655.55</c:v>
                </c:pt>
                <c:pt idx="4">
                  <c:v>5983.08</c:v>
                </c:pt>
                <c:pt idx="5">
                  <c:v>5824.22</c:v>
                </c:pt>
                <c:pt idx="6">
                  <c:v>6226.437015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78320172"/>
        <c:axId val="397819398"/>
      </c:barChart>
      <c:lineChart>
        <c:grouping val="standard"/>
        <c:varyColors val="0"/>
        <c:ser>
          <c:idx val="1"/>
          <c:order val="5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696920583468395"/>
                  <c:y val="0.00488533043832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696920583468395"/>
                  <c:y val="0.01465599131496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53484602917342"/>
                  <c:y val="-0.00651377391776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574666127074059"/>
                  <c:y val="-0.02304208843899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31423715095103"/>
                  <c:y val="-0.04088971763452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459558823529412"/>
                  <c:y val="-0.03477756846833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[PPT汇报材料底稿.xlsx]Sheet3!$B$1:$H$1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[PPT汇报材料底稿.xlsx]Sheet3!$B$7:$H$7</c:f>
              <c:numCache>
                <c:formatCode>0_ </c:formatCode>
                <c:ptCount val="7"/>
                <c:pt idx="0">
                  <c:v>5104.27</c:v>
                </c:pt>
                <c:pt idx="1">
                  <c:v>5115.45</c:v>
                </c:pt>
                <c:pt idx="2">
                  <c:v>6503.71</c:v>
                </c:pt>
                <c:pt idx="3">
                  <c:v>5607.54</c:v>
                </c:pt>
                <c:pt idx="4">
                  <c:v>5288.46</c:v>
                </c:pt>
                <c:pt idx="5">
                  <c:v>5345.55</c:v>
                </c:pt>
                <c:pt idx="6">
                  <c:v>5678.18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8320172"/>
        <c:axId val="397819398"/>
      </c:lineChart>
      <c:catAx>
        <c:axId val="4783201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397819398"/>
        <c:crosses val="autoZero"/>
        <c:auto val="1"/>
        <c:lblAlgn val="ctr"/>
        <c:lblOffset val="100"/>
        <c:noMultiLvlLbl val="0"/>
      </c:catAx>
      <c:valAx>
        <c:axId val="397819398"/>
        <c:scaling>
          <c:orientation val="minMax"/>
          <c:max val="1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478320172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  <a:sp3d>
      <a:extrusionClr>
        <a:srgbClr val="FFFFFF"/>
      </a:extrusionClr>
      <a:contourClr>
        <a:srgbClr val="FFFFFF"/>
      </a:contourClr>
    </a:sp3d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商品煤结算量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7785615212579"/>
          <c:y val="0.171169059857113"/>
          <c:w val="0.726713279802347"/>
          <c:h val="0.516134980638023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[PPT汇报材料底稿.xlsx]Sheet1!$A$35</c:f>
              <c:strCache>
                <c:ptCount val="1"/>
                <c:pt idx="0">
                  <c:v>外购煤结算量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[PPT汇报材料底稿.xlsx]Sheet1!$B$35:$H$35</c:f>
              <c:numCache>
                <c:formatCode>0_ </c:formatCode>
                <c:ptCount val="7"/>
                <c:pt idx="0">
                  <c:v>57</c:v>
                </c:pt>
                <c:pt idx="1">
                  <c:v>50</c:v>
                </c:pt>
                <c:pt idx="2">
                  <c:v>41</c:v>
                </c:pt>
                <c:pt idx="3">
                  <c:v>43.46</c:v>
                </c:pt>
                <c:pt idx="4">
                  <c:v>51.16</c:v>
                </c:pt>
                <c:pt idx="5">
                  <c:v>48</c:v>
                </c:pt>
                <c:pt idx="6">
                  <c:v>36.41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[PPT汇报材料底稿.xlsx]Sheet1!$A$34</c:f>
              <c:strCache>
                <c:ptCount val="1"/>
                <c:pt idx="0">
                  <c:v>自产煤结算量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"/>
                  <c:y val="-0.01905434015525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[PPT汇报材料底稿.xlsx]Sheet1!$B$34:$H$34</c:f>
              <c:numCache>
                <c:formatCode>0_ </c:formatCode>
                <c:ptCount val="7"/>
                <c:pt idx="0">
                  <c:v>156</c:v>
                </c:pt>
                <c:pt idx="1">
                  <c:v>150.25</c:v>
                </c:pt>
                <c:pt idx="2">
                  <c:v>156.29</c:v>
                </c:pt>
                <c:pt idx="3">
                  <c:v>168.04</c:v>
                </c:pt>
                <c:pt idx="4">
                  <c:v>179.95</c:v>
                </c:pt>
                <c:pt idx="5">
                  <c:v>167</c:v>
                </c:pt>
                <c:pt idx="6">
                  <c:v>174.76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[PPT汇报材料底稿.xlsx]Sheet1!$A$36</c:f>
              <c:strCache>
                <c:ptCount val="1"/>
                <c:pt idx="0">
                  <c:v>合计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[PPT汇报材料底稿.xlsx]Sheet1!$B$36:$H$36</c:f>
              <c:numCache>
                <c:formatCode>0_ </c:formatCode>
                <c:ptCount val="7"/>
                <c:pt idx="0">
                  <c:v>213</c:v>
                </c:pt>
                <c:pt idx="1">
                  <c:v>200</c:v>
                </c:pt>
                <c:pt idx="2">
                  <c:v>196.75</c:v>
                </c:pt>
                <c:pt idx="3">
                  <c:v>211.5</c:v>
                </c:pt>
                <c:pt idx="4">
                  <c:v>231.11</c:v>
                </c:pt>
                <c:pt idx="5">
                  <c:v>215</c:v>
                </c:pt>
                <c:pt idx="6">
                  <c:v>211.17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26096746"/>
        <c:axId val="759981492"/>
      </c:barChart>
      <c:lineChart>
        <c:grouping val="standard"/>
        <c:varyColors val="0"/>
        <c:ser>
          <c:idx val="3"/>
          <c:order val="3"/>
          <c:tx>
            <c:strRef>
              <c:f>[PPT汇报材料底稿.xlsx]Sheet1!$A$37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0.469040002136878"/>
                  <c:y val="-0.027550457120156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rgbClr val="7030A0"/>
                        </a:solidFill>
                      </a:rPr>
                      <a:t>173</a:t>
                    </a:r>
                    <a:endParaRPr b="1">
                      <a:solidFill>
                        <a:srgbClr val="7030A0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[PPT汇报材料底稿.xlsx]Sheet1!$B$37:$H$37</c:f>
              <c:numCache>
                <c:formatCode>0_ </c:formatCode>
                <c:ptCount val="7"/>
                <c:pt idx="0">
                  <c:v>173.333333333333</c:v>
                </c:pt>
                <c:pt idx="1">
                  <c:v>173.333333333333</c:v>
                </c:pt>
                <c:pt idx="2">
                  <c:v>173.333333333333</c:v>
                </c:pt>
                <c:pt idx="3">
                  <c:v>173.333333333333</c:v>
                </c:pt>
                <c:pt idx="4">
                  <c:v>173.333333333333</c:v>
                </c:pt>
                <c:pt idx="5">
                  <c:v>173.333333333333</c:v>
                </c:pt>
                <c:pt idx="6">
                  <c:v>173.333333333333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[PPT汇报材料底稿.xlsx]Sheet1!$A$38</c:f>
              <c:strCache>
                <c:ptCount val="1"/>
                <c:pt idx="0">
                  <c:v>上年本月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449371010113317"/>
                  <c:y val="0.016937191249117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146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53534722916661"/>
                  <c:y val="-0.046586449715187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179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310880829015544"/>
                  <c:y val="-0.021171489061397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b="1">
                        <a:solidFill>
                          <a:schemeClr val="accent6"/>
                        </a:solidFill>
                      </a:rPr>
                      <a:t>209</a:t>
                    </a:r>
                    <a:endParaRPr b="1">
                      <a:solidFill>
                        <a:schemeClr val="accent6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02279584311096"/>
                  <c:y val="-0.022607385079125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486087831042575"/>
                  <c:y val="-0.03108515448379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39155212872947"/>
                      <c:h val="0.05670685757347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452564532349983"/>
                  <c:y val="-0.042388847023361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519611129735166"/>
                  <c:y val="0.0141296156744537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[PPT汇报材料底稿.xlsx]Sheet1!$B$33:$H$33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[PPT汇报材料底稿.xlsx]Sheet1!$B$38:$H$38</c:f>
              <c:numCache>
                <c:formatCode>0_ </c:formatCode>
                <c:ptCount val="7"/>
                <c:pt idx="0">
                  <c:v>145.5</c:v>
                </c:pt>
                <c:pt idx="1">
                  <c:v>178.82</c:v>
                </c:pt>
                <c:pt idx="2">
                  <c:v>208.79</c:v>
                </c:pt>
                <c:pt idx="3">
                  <c:v>200.28</c:v>
                </c:pt>
                <c:pt idx="4">
                  <c:v>188.99</c:v>
                </c:pt>
                <c:pt idx="5">
                  <c:v>169.63</c:v>
                </c:pt>
                <c:pt idx="6">
                  <c:v>158.36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26096746"/>
        <c:axId val="759981492"/>
      </c:lineChart>
      <c:catAx>
        <c:axId val="8260967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9981492"/>
        <c:crosses val="autoZero"/>
        <c:auto val="1"/>
        <c:lblAlgn val="ctr"/>
        <c:lblOffset val="100"/>
        <c:noMultiLvlLbl val="0"/>
      </c:catAx>
      <c:valAx>
        <c:axId val="75998149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6096746"/>
        <c:crosses val="autoZero"/>
        <c:crossBetween val="between"/>
        <c:majorUnit val="1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安全费提取情况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[PPT汇报材料底稿.xlsx]Sheet3!$V$4:$AB$4</c:f>
              <c:numCache>
                <c:formatCode>0_ </c:formatCode>
                <c:ptCount val="7"/>
                <c:pt idx="0">
                  <c:v>2952.94</c:v>
                </c:pt>
                <c:pt idx="1">
                  <c:v>2644.58</c:v>
                </c:pt>
                <c:pt idx="2">
                  <c:v>2552.59</c:v>
                </c:pt>
                <c:pt idx="3">
                  <c:v>2691.99</c:v>
                </c:pt>
                <c:pt idx="4">
                  <c:v>2675.38</c:v>
                </c:pt>
                <c:pt idx="5">
                  <c:v>2852.41</c:v>
                </c:pt>
                <c:pt idx="6">
                  <c:v>2936.697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.00820681165367255"/>
                  <c:y val="0.01739130434782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[PPT汇报材料底稿.xlsx]Sheet3!$V$3:$AB$3</c:f>
              <c:numCache>
                <c:formatCode>0_ </c:formatCode>
                <c:ptCount val="7"/>
                <c:pt idx="0">
                  <c:v>2412.44</c:v>
                </c:pt>
                <c:pt idx="1">
                  <c:v>1999.31</c:v>
                </c:pt>
                <c:pt idx="2">
                  <c:v>1851.44</c:v>
                </c:pt>
                <c:pt idx="3">
                  <c:v>2447.24</c:v>
                </c:pt>
                <c:pt idx="4">
                  <c:v>1958.84</c:v>
                </c:pt>
                <c:pt idx="5">
                  <c:v>1692.02</c:v>
                </c:pt>
                <c:pt idx="6">
                  <c:v>1957.905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0.00695652173913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[PPT汇报材料底稿.xlsx]Sheet3!$V$5:$AB$5</c:f>
              <c:numCache>
                <c:formatCode>0_ </c:formatCode>
                <c:ptCount val="7"/>
                <c:pt idx="0">
                  <c:v>43.4</c:v>
                </c:pt>
                <c:pt idx="1">
                  <c:v>39.2</c:v>
                </c:pt>
                <c:pt idx="2">
                  <c:v>65.66</c:v>
                </c:pt>
                <c:pt idx="3">
                  <c:v>105.16</c:v>
                </c:pt>
                <c:pt idx="4">
                  <c:v>86.45</c:v>
                </c:pt>
                <c:pt idx="5">
                  <c:v>63.92</c:v>
                </c:pt>
                <c:pt idx="6">
                  <c:v>56.59754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01913043478260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2260869565217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[PPT汇报材料底稿.xlsx]Sheet3!$V$6:$AB$6</c:f>
              <c:numCache>
                <c:formatCode>0_ </c:formatCode>
                <c:ptCount val="7"/>
                <c:pt idx="0">
                  <c:v>31.18</c:v>
                </c:pt>
                <c:pt idx="1">
                  <c:v>27.27</c:v>
                </c:pt>
                <c:pt idx="2">
                  <c:v>27.3</c:v>
                </c:pt>
                <c:pt idx="3">
                  <c:v>26.99</c:v>
                </c:pt>
                <c:pt idx="4">
                  <c:v>25.03</c:v>
                </c:pt>
                <c:pt idx="5">
                  <c:v>27.51</c:v>
                </c:pt>
                <c:pt idx="6">
                  <c:v>22.469675</c:v>
                </c:pt>
              </c:numCache>
            </c:numRef>
          </c:val>
        </c:ser>
        <c:ser>
          <c:idx val="1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[PPT汇报材料底稿.xlsx]Sheet3!$V$2:$AB$2</c:f>
              <c:numCache>
                <c:formatCode>0_ </c:formatCode>
                <c:ptCount val="7"/>
                <c:pt idx="0">
                  <c:v>5439.96</c:v>
                </c:pt>
                <c:pt idx="1">
                  <c:v>4710.36</c:v>
                </c:pt>
                <c:pt idx="2">
                  <c:v>4496.99</c:v>
                </c:pt>
                <c:pt idx="3">
                  <c:v>5271.38</c:v>
                </c:pt>
                <c:pt idx="4">
                  <c:v>4745.7</c:v>
                </c:pt>
                <c:pt idx="5">
                  <c:v>4635.86</c:v>
                </c:pt>
                <c:pt idx="6">
                  <c:v>4973.669215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1046522"/>
        <c:axId val="744267651"/>
      </c:barChart>
      <c:lineChart>
        <c:grouping val="standard"/>
        <c:varyColors val="0"/>
        <c:ser>
          <c:idx val="0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25000">
                    <a:srgbClr val="7B32B2"/>
                  </a:gs>
                  <a:gs pos="100000">
                    <a:srgbClr val="401A5D"/>
                  </a:gs>
                </a:gsLst>
                <a:lin ang="30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820681165367255"/>
                  <c:y val="-0.02086956521739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853508411981945"/>
                  <c:y val="0.005217391304347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590890439064423"/>
                  <c:y val="-0.0034782608695652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546448087431694"/>
                  <c:y val="-0.01707455890722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6740983606558"/>
                  <c:y val="-0.02475811041548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[PPT汇报材料底稿.xlsx]Sheet3!$V$1:$AB$1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[PPT汇报材料底稿.xlsx]Sheet3!$V$7:$AB$7</c:f>
              <c:numCache>
                <c:formatCode>0_ </c:formatCode>
                <c:ptCount val="7"/>
                <c:pt idx="0">
                  <c:v>3744.04</c:v>
                </c:pt>
                <c:pt idx="1">
                  <c:v>3712.95</c:v>
                </c:pt>
                <c:pt idx="2">
                  <c:v>4703.63</c:v>
                </c:pt>
                <c:pt idx="3">
                  <c:v>4094.86</c:v>
                </c:pt>
                <c:pt idx="4">
                  <c:v>3833.83</c:v>
                </c:pt>
                <c:pt idx="5">
                  <c:v>3855.85</c:v>
                </c:pt>
                <c:pt idx="6">
                  <c:v>4166.58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1046522"/>
        <c:axId val="744267651"/>
      </c:lineChart>
      <c:catAx>
        <c:axId val="4410465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267651"/>
        <c:crosses val="autoZero"/>
        <c:auto val="1"/>
        <c:lblAlgn val="ctr"/>
        <c:lblOffset val="100"/>
        <c:noMultiLvlLbl val="0"/>
      </c:catAx>
      <c:valAx>
        <c:axId val="744267651"/>
        <c:scaling>
          <c:orientation val="minMax"/>
          <c:max val="9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1046522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维简费提取情况</a:t>
            </a:r>
            <a:endParaRPr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[PPT汇报材料底稿.xlsx]Sheet3!$U$30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[PPT汇报材料底稿.xlsx]Sheet3!$V$30:$AB$30</c:f>
              <c:numCache>
                <c:formatCode>0_ </c:formatCode>
                <c:ptCount val="7"/>
                <c:pt idx="0">
                  <c:v>689.02</c:v>
                </c:pt>
                <c:pt idx="1">
                  <c:v>617.07</c:v>
                </c:pt>
                <c:pt idx="2">
                  <c:v>595.6</c:v>
                </c:pt>
                <c:pt idx="3">
                  <c:v>628.13</c:v>
                </c:pt>
                <c:pt idx="4">
                  <c:v>624.25</c:v>
                </c:pt>
                <c:pt idx="5">
                  <c:v>665.56</c:v>
                </c:pt>
                <c:pt idx="6">
                  <c:v>685.2293</c:v>
                </c:pt>
              </c:numCache>
            </c:numRef>
          </c:val>
        </c:ser>
        <c:ser>
          <c:idx val="1"/>
          <c:order val="2"/>
          <c:tx>
            <c:strRef>
              <c:f>[PPT汇报材料底稿.xlsx]Sheet3!$U$29</c:f>
              <c:strCache>
                <c:ptCount val="1"/>
                <c:pt idx="0">
                  <c:v>李家壕矿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[PPT汇报材料底稿.xlsx]Sheet3!$V$29:$AB$29</c:f>
              <c:numCache>
                <c:formatCode>0_ </c:formatCode>
                <c:ptCount val="7"/>
                <c:pt idx="0">
                  <c:v>562.9</c:v>
                </c:pt>
                <c:pt idx="1">
                  <c:v>466.51</c:v>
                </c:pt>
                <c:pt idx="2">
                  <c:v>432</c:v>
                </c:pt>
                <c:pt idx="3">
                  <c:v>571.02</c:v>
                </c:pt>
                <c:pt idx="4">
                  <c:v>457.06</c:v>
                </c:pt>
                <c:pt idx="5">
                  <c:v>394.81</c:v>
                </c:pt>
                <c:pt idx="6">
                  <c:v>456.8445</c:v>
                </c:pt>
              </c:numCache>
            </c:numRef>
          </c:val>
        </c:ser>
        <c:ser>
          <c:idx val="3"/>
          <c:order val="3"/>
          <c:tx>
            <c:strRef>
              <c:f>[PPT汇报材料底稿.xlsx]Sheet3!$U$31</c:f>
              <c:strCache>
                <c:ptCount val="1"/>
                <c:pt idx="0">
                  <c:v>水泉露天矿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01052631578947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[PPT汇报材料底稿.xlsx]Sheet3!$V$31:$AB$31</c:f>
              <c:numCache>
                <c:formatCode>0_ </c:formatCode>
                <c:ptCount val="7"/>
                <c:pt idx="0">
                  <c:v>60.76</c:v>
                </c:pt>
                <c:pt idx="1">
                  <c:v>54.88</c:v>
                </c:pt>
                <c:pt idx="2">
                  <c:v>91.93</c:v>
                </c:pt>
                <c:pt idx="3">
                  <c:v>147.23</c:v>
                </c:pt>
                <c:pt idx="4">
                  <c:v>121.03</c:v>
                </c:pt>
                <c:pt idx="5">
                  <c:v>89.48</c:v>
                </c:pt>
                <c:pt idx="6">
                  <c:v>79.2365</c:v>
                </c:pt>
              </c:numCache>
            </c:numRef>
          </c:val>
        </c:ser>
        <c:ser>
          <c:idx val="4"/>
          <c:order val="4"/>
          <c:tx>
            <c:strRef>
              <c:f>[PPT汇报材料底稿.xlsx]Sheet3!$U$32</c:f>
              <c:strCache>
                <c:ptCount val="1"/>
                <c:pt idx="0">
                  <c:v>神山露天矿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867888138862102"/>
                  <c:y val="-0.01894736842105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44648023143684"/>
                  <c:y val="-0.02105263157894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7970106075217"/>
                      <c:h val="0.055789473684210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"/>
                  <c:y val="-0.02947368421052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[PPT汇报材料底稿.xlsx]Sheet3!$V$32:$AB$32</c:f>
              <c:numCache>
                <c:formatCode>0_ </c:formatCode>
                <c:ptCount val="7"/>
                <c:pt idx="0">
                  <c:v>43.65</c:v>
                </c:pt>
                <c:pt idx="1">
                  <c:v>38.18</c:v>
                </c:pt>
                <c:pt idx="2">
                  <c:v>38.22</c:v>
                </c:pt>
                <c:pt idx="3">
                  <c:v>37.79</c:v>
                </c:pt>
                <c:pt idx="4">
                  <c:v>35.04</c:v>
                </c:pt>
                <c:pt idx="5">
                  <c:v>38.51</c:v>
                </c:pt>
                <c:pt idx="6">
                  <c:v>31.4575</c:v>
                </c:pt>
              </c:numCache>
            </c:numRef>
          </c:val>
        </c:ser>
        <c:ser>
          <c:idx val="0"/>
          <c:order val="5"/>
          <c:tx>
            <c:strRef>
              <c:f>[PPT汇报材料底稿.xlsx]Sheet3!$U$28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0.01894736842105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[PPT汇报材料底稿.xlsx]Sheet3!$V$28:$AB$28</c:f>
              <c:numCache>
                <c:formatCode>0_ </c:formatCode>
                <c:ptCount val="7"/>
                <c:pt idx="0">
                  <c:v>1356.33</c:v>
                </c:pt>
                <c:pt idx="1">
                  <c:v>1176.64</c:v>
                </c:pt>
                <c:pt idx="2">
                  <c:v>1157.75</c:v>
                </c:pt>
                <c:pt idx="3">
                  <c:v>1384.17</c:v>
                </c:pt>
                <c:pt idx="4">
                  <c:v>1237.38</c:v>
                </c:pt>
                <c:pt idx="5">
                  <c:v>1188.36</c:v>
                </c:pt>
                <c:pt idx="6">
                  <c:v>1252.7678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8386197"/>
        <c:axId val="61421519"/>
      </c:barChart>
      <c:lineChart>
        <c:grouping val="standard"/>
        <c:varyColors val="0"/>
        <c:ser>
          <c:idx val="5"/>
          <c:order val="0"/>
          <c:tx>
            <c:strRef>
              <c:f>[PPT汇报材料底稿.xlsx]Sheet3!$U$33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303760848601736"/>
                  <c:y val="-0.031578947368421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91803278688525"/>
                  <c:y val="-0.03368421052631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89296046287367"/>
                  <c:y val="-0.05052631578947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2531427587394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2514206991561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1456692913385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216794334441393"/>
                  <c:y val="-0.01476377952755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[PPT汇报材料底稿.xlsx]Sheet3!$V$27:$AB$27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[PPT汇报材料底稿.xlsx]Sheet3!$V$33:$AB$33</c:f>
              <c:numCache>
                <c:formatCode>0_ </c:formatCode>
                <c:ptCount val="7"/>
                <c:pt idx="0">
                  <c:v>1360.23</c:v>
                </c:pt>
                <c:pt idx="1">
                  <c:v>1402.5</c:v>
                </c:pt>
                <c:pt idx="2">
                  <c:v>1800.08</c:v>
                </c:pt>
                <c:pt idx="3">
                  <c:v>1512.68</c:v>
                </c:pt>
                <c:pt idx="4">
                  <c:v>1454.63</c:v>
                </c:pt>
                <c:pt idx="5">
                  <c:v>1489.7</c:v>
                </c:pt>
                <c:pt idx="6">
                  <c:v>1511.6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8386197"/>
        <c:axId val="61421519"/>
      </c:lineChart>
      <c:catAx>
        <c:axId val="32838619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421519"/>
        <c:crosses val="autoZero"/>
        <c:auto val="1"/>
        <c:lblAlgn val="ctr"/>
        <c:lblOffset val="100"/>
        <c:noMultiLvlLbl val="0"/>
      </c:catAx>
      <c:valAx>
        <c:axId val="6142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838619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专项储备使用情况</a:t>
            </a:r>
            <a:endParaRPr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37080768747645"/>
          <c:y val="0.034350014806040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7905952976488"/>
          <c:y val="0.117966510785941"/>
          <c:w val="0.723329664832416"/>
          <c:h val="0.563373057776437"/>
        </c:manualLayout>
      </c:layout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[PPT汇报材料底稿.xlsx]Sheet3!$B$57:$H$57</c:f>
              <c:numCache>
                <c:formatCode>0_ </c:formatCode>
                <c:ptCount val="7"/>
                <c:pt idx="0">
                  <c:v>766.35</c:v>
                </c:pt>
                <c:pt idx="1">
                  <c:v>954.56</c:v>
                </c:pt>
                <c:pt idx="2">
                  <c:v>1267.42</c:v>
                </c:pt>
                <c:pt idx="3">
                  <c:v>740.99</c:v>
                </c:pt>
                <c:pt idx="4">
                  <c:v>952.23</c:v>
                </c:pt>
                <c:pt idx="5">
                  <c:v>1611.61</c:v>
                </c:pt>
                <c:pt idx="6">
                  <c:v>908.84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[PPT汇报材料底稿.xlsx]Sheet3!$B$56:$H$56</c:f>
              <c:numCache>
                <c:formatCode>0_ </c:formatCode>
                <c:ptCount val="7"/>
                <c:pt idx="0">
                  <c:v>2162.92</c:v>
                </c:pt>
                <c:pt idx="1">
                  <c:v>1238.32</c:v>
                </c:pt>
                <c:pt idx="2">
                  <c:v>1881.71</c:v>
                </c:pt>
                <c:pt idx="3">
                  <c:v>362.84</c:v>
                </c:pt>
                <c:pt idx="4">
                  <c:v>1578.3</c:v>
                </c:pt>
                <c:pt idx="5">
                  <c:v>374.59</c:v>
                </c:pt>
                <c:pt idx="6">
                  <c:v>578.72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[PPT汇报材料底稿.xlsx]Sheet3!$B$58:$H$58</c:f>
              <c:numCache>
                <c:formatCode>0_ 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[PPT汇报材料底稿.xlsx]Sheet3!$B$59:$H$59</c:f>
              <c:numCache>
                <c:formatCode>0_ 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0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[PPT汇报材料底稿.xlsx]Sheet3!$B$55:$H$55</c:f>
              <c:numCache>
                <c:formatCode>0_ </c:formatCode>
                <c:ptCount val="7"/>
                <c:pt idx="0">
                  <c:v>2929.27</c:v>
                </c:pt>
                <c:pt idx="1">
                  <c:v>2192.88</c:v>
                </c:pt>
                <c:pt idx="2">
                  <c:v>3149.13</c:v>
                </c:pt>
                <c:pt idx="3">
                  <c:v>1103.83</c:v>
                </c:pt>
                <c:pt idx="4">
                  <c:v>2530.53</c:v>
                </c:pt>
                <c:pt idx="5">
                  <c:v>1986.2</c:v>
                </c:pt>
                <c:pt idx="6">
                  <c:v>1487.56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53456394"/>
        <c:axId val="737828890"/>
      </c:barChart>
      <c:lineChart>
        <c:grouping val="standar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path path="circle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563847429519071"/>
                  <c:y val="-0.01695154682864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13101160862355"/>
                  <c:y val="-0.01864670151151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696517412935323"/>
                  <c:y val="-0.008475773414324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595650367086854"/>
                  <c:y val="-0.02037683182135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79335080700786"/>
                  <c:y val="0.02592541244974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2485688460379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[PPT汇报材料底稿.xlsx]Sheet3!$B$54:$H$54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[PPT汇报材料底稿.xlsx]Sheet3!$B$60:$H$60</c:f>
              <c:numCache>
                <c:formatCode>0_ </c:formatCode>
                <c:ptCount val="7"/>
                <c:pt idx="0">
                  <c:v>0</c:v>
                </c:pt>
                <c:pt idx="1">
                  <c:v>166.99</c:v>
                </c:pt>
                <c:pt idx="2">
                  <c:v>275.83</c:v>
                </c:pt>
                <c:pt idx="3">
                  <c:v>5196.4</c:v>
                </c:pt>
                <c:pt idx="4">
                  <c:v>1602.62</c:v>
                </c:pt>
                <c:pt idx="5">
                  <c:v>2599</c:v>
                </c:pt>
                <c:pt idx="6">
                  <c:v>1901.32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456394"/>
        <c:axId val="737828890"/>
      </c:lineChart>
      <c:catAx>
        <c:axId val="6534563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7828890"/>
        <c:crosses val="autoZero"/>
        <c:auto val="1"/>
        <c:lblAlgn val="ctr"/>
        <c:lblOffset val="100"/>
        <c:noMultiLvlLbl val="0"/>
      </c:catAx>
      <c:valAx>
        <c:axId val="737828890"/>
        <c:scaling>
          <c:orientation val="minMax"/>
          <c:max val="7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3456394"/>
        <c:crosses val="autoZero"/>
        <c:crossBetween val="between"/>
        <c:majorUnit val="15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专项储备结余情况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"万利一矿"</c:f>
              <c:strCache>
                <c:ptCount val="1"/>
                <c:pt idx="0">
                  <c:v>万利一矿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[PPT汇报材料底稿.xlsx]Sheet3!$B$81:$H$81</c:f>
              <c:numCache>
                <c:formatCode>0_ </c:formatCode>
                <c:ptCount val="7"/>
                <c:pt idx="0">
                  <c:v>2875.61</c:v>
                </c:pt>
                <c:pt idx="1">
                  <c:v>2307.09</c:v>
                </c:pt>
                <c:pt idx="2">
                  <c:v>1880.77</c:v>
                </c:pt>
                <c:pt idx="3">
                  <c:v>2579.13</c:v>
                </c:pt>
                <c:pt idx="4">
                  <c:v>2347.4</c:v>
                </c:pt>
                <c:pt idx="5">
                  <c:v>1906.36</c:v>
                </c:pt>
                <c:pt idx="6">
                  <c:v>2713.0863</c:v>
                </c:pt>
              </c:numCache>
            </c:numRef>
          </c:val>
        </c:ser>
        <c:ser>
          <c:idx val="2"/>
          <c:order val="2"/>
          <c:tx>
            <c:strRef>
              <c:f>"李家壕煤矿"</c:f>
              <c:strCache>
                <c:ptCount val="1"/>
                <c:pt idx="0">
                  <c:v>李家壕煤矿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0.01541716819117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3350350989151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[PPT汇报材料底稿.xlsx]Sheet3!$B$80:$H$80</c:f>
              <c:numCache>
                <c:formatCode>0_ </c:formatCode>
                <c:ptCount val="7"/>
                <c:pt idx="0">
                  <c:v>812.42</c:v>
                </c:pt>
                <c:pt idx="1">
                  <c:v>1227.5</c:v>
                </c:pt>
                <c:pt idx="2">
                  <c:v>401.73</c:v>
                </c:pt>
                <c:pt idx="3">
                  <c:v>2655.42</c:v>
                </c:pt>
                <c:pt idx="4">
                  <c:v>837.6</c:v>
                </c:pt>
                <c:pt idx="5">
                  <c:v>1712.24</c:v>
                </c:pt>
                <c:pt idx="6">
                  <c:v>1836.0295</c:v>
                </c:pt>
              </c:numCache>
            </c:numRef>
          </c:val>
        </c:ser>
        <c:ser>
          <c:idx val="4"/>
          <c:order val="3"/>
          <c:tx>
            <c:strRef>
              <c:f>"水泉露天煤矿"</c:f>
              <c:strCache>
                <c:ptCount val="1"/>
                <c:pt idx="0">
                  <c:v>水泉露天煤矿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123921760717269"/>
                  <c:y val="0.007074106319183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79468772433597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[PPT汇报材料底稿.xlsx]Sheet3!$B$82:$H$82</c:f>
              <c:numCache>
                <c:formatCode>0_ </c:formatCode>
                <c:ptCount val="7"/>
                <c:pt idx="0">
                  <c:v>104.16</c:v>
                </c:pt>
                <c:pt idx="1">
                  <c:v>94.08</c:v>
                </c:pt>
                <c:pt idx="2">
                  <c:v>157.59</c:v>
                </c:pt>
                <c:pt idx="3">
                  <c:v>252.39</c:v>
                </c:pt>
                <c:pt idx="4">
                  <c:v>207.48</c:v>
                </c:pt>
                <c:pt idx="5">
                  <c:v>153.4</c:v>
                </c:pt>
                <c:pt idx="6">
                  <c:v>135.83404</c:v>
                </c:pt>
              </c:numCache>
            </c:numRef>
          </c:val>
        </c:ser>
        <c:ser>
          <c:idx val="5"/>
          <c:order val="4"/>
          <c:tx>
            <c:strRef>
              <c:f>"神山露天煤矿"</c:f>
              <c:strCache>
                <c:ptCount val="1"/>
                <c:pt idx="0">
                  <c:v>神山露天煤矿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01380087555766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315706393054459"/>
                  <c:y val="-0.02155043400179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49325950986183"/>
                  <c:y val="-0.02573110244650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88600288600289"/>
                  <c:y val="-0.013609556933313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358966177409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358937544867193"/>
                  <c:y val="-0.01675175494575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[PPT汇报材料底稿.xlsx]Sheet3!$B$83:$H$83</c:f>
              <c:numCache>
                <c:formatCode>0_ </c:formatCode>
                <c:ptCount val="7"/>
                <c:pt idx="0">
                  <c:v>74.83</c:v>
                </c:pt>
                <c:pt idx="1">
                  <c:v>65.45</c:v>
                </c:pt>
                <c:pt idx="2">
                  <c:v>65.52</c:v>
                </c:pt>
                <c:pt idx="3">
                  <c:v>64.78</c:v>
                </c:pt>
                <c:pt idx="4">
                  <c:v>60.07</c:v>
                </c:pt>
                <c:pt idx="5">
                  <c:v>66.02</c:v>
                </c:pt>
                <c:pt idx="6">
                  <c:v>53.927175</c:v>
                </c:pt>
              </c:numCache>
            </c:numRef>
          </c:val>
        </c:ser>
        <c:ser>
          <c:idx val="0"/>
          <c:order val="5"/>
          <c:tx>
            <c:strRef>
              <c:f>"2024年"</c:f>
              <c:strCache>
                <c:ptCount val="1"/>
                <c:pt idx="0">
                  <c:v>2024年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0.01435864709636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[PPT汇报材料底稿.xlsx]Sheet3!$B$79:$H$79</c:f>
              <c:numCache>
                <c:formatCode>0_ </c:formatCode>
                <c:ptCount val="7"/>
                <c:pt idx="0">
                  <c:v>3867.02</c:v>
                </c:pt>
                <c:pt idx="1">
                  <c:v>3694.12</c:v>
                </c:pt>
                <c:pt idx="2">
                  <c:v>2505.61</c:v>
                </c:pt>
                <c:pt idx="3">
                  <c:v>5551.72</c:v>
                </c:pt>
                <c:pt idx="4">
                  <c:v>3452.55</c:v>
                </c:pt>
                <c:pt idx="5">
                  <c:v>3838.02</c:v>
                </c:pt>
                <c:pt idx="6">
                  <c:v>4738.877015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07951173"/>
        <c:axId val="296997377"/>
      </c:barChart>
      <c:lineChart>
        <c:grouping val="standard"/>
        <c:varyColors val="0"/>
        <c:ser>
          <c:idx val="1"/>
          <c:order val="0"/>
          <c:tx>
            <c:strRef>
              <c:f>"2023年"</c:f>
              <c:strCache>
                <c:ptCount val="1"/>
                <c:pt idx="0">
                  <c:v>2023年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path path="circle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378847671665351"/>
                  <c:y val="0.01795869500149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505130228887135"/>
                  <c:y val="0.005387608500448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473559589581689"/>
                  <c:y val="-0.03052978150254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55919064511891"/>
                  <c:y val="-0.007788390889052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465333688356568"/>
                  <c:y val="-0.020909538061609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5505447874292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[PPT汇报材料底稿.xlsx]Sheet3!$B$78:$H$78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[PPT汇报材料底稿.xlsx]Sheet3!$B$84:$H$84</c:f>
              <c:numCache>
                <c:formatCode>0_ </c:formatCode>
                <c:ptCount val="7"/>
                <c:pt idx="0">
                  <c:v>5104.26</c:v>
                </c:pt>
                <c:pt idx="1">
                  <c:v>4948.47</c:v>
                </c:pt>
                <c:pt idx="2">
                  <c:v>6227.89</c:v>
                </c:pt>
                <c:pt idx="3">
                  <c:v>411.139999999999</c:v>
                </c:pt>
                <c:pt idx="4">
                  <c:v>3685.84</c:v>
                </c:pt>
                <c:pt idx="5">
                  <c:v>2746.55</c:v>
                </c:pt>
                <c:pt idx="6">
                  <c:v>3776.86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951173"/>
        <c:axId val="296997377"/>
      </c:lineChart>
      <c:catAx>
        <c:axId val="1079511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6997377"/>
        <c:crosses val="autoZero"/>
        <c:auto val="1"/>
        <c:lblAlgn val="ctr"/>
        <c:lblOffset val="100"/>
        <c:noMultiLvlLbl val="0"/>
      </c:catAx>
      <c:valAx>
        <c:axId val="296997377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951173"/>
        <c:crosses val="autoZero"/>
        <c:crossBetween val="between"/>
        <c:majorUnit val="3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sz="1440" b="1">
                <a:solidFill>
                  <a:sysClr val="windowText" lastClr="000000"/>
                </a:solidFill>
              </a:rPr>
              <a:t>全员劳动生产率</a:t>
            </a:r>
            <a:endParaRPr sz="144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[PPT汇报材料底稿.xlsx]Sheet4!$X$87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{"全员劳动生产率"}</c:f>
              <c:strCache>
                <c:ptCount val="1"/>
                <c:pt idx="0">
                  <c:v>全员劳动生产率</c:v>
                </c:pt>
              </c:strCache>
            </c:strRef>
          </c:cat>
          <c:val>
            <c:numRef>
              <c:f>[PPT汇报材料底稿.xlsx]Sheet4!$Y$87</c:f>
              <c:numCache>
                <c:formatCode>0.00_ </c:formatCode>
                <c:ptCount val="1"/>
                <c:pt idx="0">
                  <c:v>73.1842174702915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[PPT汇报材料底稿.xlsx]Sheet4!$X$89</c:f>
              <c:strCache>
                <c:ptCount val="1"/>
                <c:pt idx="0">
                  <c:v>本年实际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{"全员劳动生产率"}</c:f>
              <c:strCache>
                <c:ptCount val="1"/>
                <c:pt idx="0">
                  <c:v>全员劳动生产率</c:v>
                </c:pt>
              </c:strCache>
            </c:strRef>
          </c:cat>
          <c:val>
            <c:numRef>
              <c:f>[PPT汇报材料底稿.xlsx]Sheet4!$Y$89</c:f>
              <c:numCache>
                <c:formatCode>0.00_ </c:formatCode>
                <c:ptCount val="1"/>
                <c:pt idx="0">
                  <c:v>229.859709805958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210519"/>
        <c:axId val="522287390"/>
      </c:barChart>
      <c:lineChart>
        <c:grouping val="standard"/>
        <c:varyColors val="0"/>
        <c:ser>
          <c:idx val="1"/>
          <c:order val="1"/>
          <c:tx>
            <c:strRef>
              <c:f>[PPT汇报材料底稿.xlsx]Sheet4!$X$88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olid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>
                      <a:lumMod val="90000"/>
                    </a:srgbClr>
                  </a:gs>
                  <a:gs pos="100000">
                    <a:srgbClr val="401A5D"/>
                  </a:gs>
                </a:gsLst>
                <a:lin ang="5400000" scaled="0"/>
              </a:gradFill>
              <a:ln w="28575" cmpd="sng">
                <a:solidFill>
                  <a:srgbClr val="7030A0"/>
                </a:solidFill>
                <a:prstDash val="solid"/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0.04273504273504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{"全员劳动生产率"}</c:f>
              <c:strCache>
                <c:ptCount val="1"/>
                <c:pt idx="0">
                  <c:v>全员劳动生产率</c:v>
                </c:pt>
              </c:strCache>
            </c:strRef>
          </c:cat>
          <c:val>
            <c:numRef>
              <c:f>[PPT汇报材料底稿.xlsx]Sheet4!$Y$88</c:f>
              <c:numCache>
                <c:formatCode>General</c:formatCode>
                <c:ptCount val="1"/>
                <c:pt idx="0">
                  <c:v>101.98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210519"/>
        <c:axId val="522287390"/>
      </c:lineChart>
      <c:catAx>
        <c:axId val="142210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2287390"/>
        <c:crosses val="autoZero"/>
        <c:auto val="1"/>
        <c:lblAlgn val="ctr"/>
        <c:lblOffset val="100"/>
        <c:noMultiLvlLbl val="0"/>
      </c:catAx>
      <c:valAx>
        <c:axId val="5222873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2105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资产负债率情况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[PPT汇报材料底稿.xlsx]Sheet4!$A$95</c:f>
              <c:strCache>
                <c:ptCount val="1"/>
                <c:pt idx="0">
                  <c:v>资产总额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[PPT汇报材料底稿.xlsx]Sheet4!$B$94:$H$94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[PPT汇报材料底稿.xlsx]Sheet4!$B$95:$H$95</c:f>
              <c:numCache>
                <c:formatCode>0_ </c:formatCode>
                <c:ptCount val="7"/>
                <c:pt idx="0">
                  <c:v>213.2432170856</c:v>
                </c:pt>
                <c:pt idx="1">
                  <c:v>214.9306667365</c:v>
                </c:pt>
                <c:pt idx="2">
                  <c:v>214.3850372542</c:v>
                </c:pt>
                <c:pt idx="3">
                  <c:v>217.1709418059</c:v>
                </c:pt>
                <c:pt idx="4">
                  <c:v>276.6974636126</c:v>
                </c:pt>
                <c:pt idx="5">
                  <c:v>234.8894429154</c:v>
                </c:pt>
                <c:pt idx="6">
                  <c:v>224.1048309284</c:v>
                </c:pt>
              </c:numCache>
            </c:numRef>
          </c:val>
        </c:ser>
        <c:ser>
          <c:idx val="1"/>
          <c:order val="1"/>
          <c:tx>
            <c:strRef>
              <c:f>[PPT汇报材料底稿.xlsx]Sheet4!$A$96</c:f>
              <c:strCache>
                <c:ptCount val="1"/>
                <c:pt idx="0">
                  <c:v>负债总额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[PPT汇报材料底稿.xlsx]Sheet4!$B$94:$H$94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[PPT汇报材料底稿.xlsx]Sheet4!$B$96:$H$96</c:f>
              <c:numCache>
                <c:formatCode>0_ </c:formatCode>
                <c:ptCount val="7"/>
                <c:pt idx="0">
                  <c:v>113.4608628208</c:v>
                </c:pt>
                <c:pt idx="1">
                  <c:v>112.9729622728</c:v>
                </c:pt>
                <c:pt idx="2">
                  <c:v>112.1336568671</c:v>
                </c:pt>
                <c:pt idx="3">
                  <c:v>112.9480187504</c:v>
                </c:pt>
                <c:pt idx="4">
                  <c:v>170.947877927</c:v>
                </c:pt>
                <c:pt idx="5">
                  <c:v>88.6098762203</c:v>
                </c:pt>
                <c:pt idx="6">
                  <c:v>78.0354563602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501477"/>
        <c:axId val="967227843"/>
      </c:barChart>
      <c:lineChart>
        <c:grouping val="standard"/>
        <c:varyColors val="0"/>
        <c:ser>
          <c:idx val="2"/>
          <c:order val="2"/>
          <c:tx>
            <c:strRef>
              <c:f>[PPT汇报材料底稿.xlsx]Sheet4!$A$97</c:f>
              <c:strCache>
                <c:ptCount val="1"/>
                <c:pt idx="0">
                  <c:v>资产负债率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0114957210371695"/>
                  <c:y val="-0.02173913043478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extrusionClr>
                  <a:srgbClr val="FFFFFF"/>
                </a:extrusionClr>
                <a:contourClr>
                  <a:srgbClr val="FFFFFF"/>
                </a:contourClr>
              </a:sp3d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[PPT汇报材料底稿.xlsx]Sheet4!$B$94:$H$94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[PPT汇报材料底稿.xlsx]Sheet4!$B$97:$H$97</c:f>
              <c:numCache>
                <c:formatCode>0.00%</c:formatCode>
                <c:ptCount val="7"/>
                <c:pt idx="0">
                  <c:v>0.532072552512911</c:v>
                </c:pt>
                <c:pt idx="1">
                  <c:v>0.525625142229248</c:v>
                </c:pt>
                <c:pt idx="2">
                  <c:v>0.52304796222388</c:v>
                </c:pt>
                <c:pt idx="3">
                  <c:v>0.520088082738754</c:v>
                </c:pt>
                <c:pt idx="4">
                  <c:v>0.617815124486799</c:v>
                </c:pt>
                <c:pt idx="5">
                  <c:v>0.377240778131585</c:v>
                </c:pt>
                <c:pt idx="6">
                  <c:v>0.348209612603719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6734372"/>
        <c:axId val="928589189"/>
      </c:lineChart>
      <c:catAx>
        <c:axId val="255014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227843"/>
        <c:crosses val="autoZero"/>
        <c:auto val="1"/>
        <c:lblAlgn val="ctr"/>
        <c:lblOffset val="100"/>
        <c:noMultiLvlLbl val="0"/>
      </c:catAx>
      <c:valAx>
        <c:axId val="9672278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01477"/>
        <c:crosses val="autoZero"/>
        <c:crossBetween val="between"/>
      </c:valAx>
      <c:catAx>
        <c:axId val="386734372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8589189"/>
        <c:crosses val="autoZero"/>
        <c:auto val="1"/>
        <c:lblAlgn val="ctr"/>
        <c:lblOffset val="100"/>
        <c:noMultiLvlLbl val="0"/>
      </c:catAx>
      <c:valAx>
        <c:axId val="92858918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6734372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40" b="1">
                <a:solidFill>
                  <a:sysClr val="windowText" lastClr="000000"/>
                </a:solidFill>
              </a:rPr>
              <a:t>净资产收益率</a:t>
            </a:r>
            <a:endParaRPr sz="144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[PPT汇报材料底稿.xlsx]Sheet4!$AO$17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[PPT汇报材料底稿.xlsx]Sheet4!$AO$16</c:f>
              <c:strCache>
                <c:ptCount val="1"/>
                <c:pt idx="0">
                  <c:v>净资产收益率</c:v>
                </c:pt>
              </c:strCache>
            </c:strRef>
          </c:cat>
          <c:val>
            <c:numRef>
              <c:f>[PPT汇报材料底稿.xlsx]Sheet4!$AP$17</c:f>
              <c:numCache>
                <c:formatCode>0.00%</c:formatCode>
                <c:ptCount val="1"/>
                <c:pt idx="0">
                  <c:v>0.0741708224961324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[PPT汇报材料底稿.xlsx]Sheet4!$AO$19</c:f>
              <c:strCache>
                <c:ptCount val="1"/>
                <c:pt idx="0">
                  <c:v>本年实际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[PPT汇报材料底稿.xlsx]Sheet4!$AO$16</c:f>
              <c:strCache>
                <c:ptCount val="1"/>
                <c:pt idx="0">
                  <c:v>净资产收益率</c:v>
                </c:pt>
              </c:strCache>
            </c:strRef>
          </c:cat>
          <c:val>
            <c:numRef>
              <c:f>[PPT汇报材料底稿.xlsx]Sheet4!$AP$19</c:f>
              <c:numCache>
                <c:formatCode>0.00%</c:formatCode>
                <c:ptCount val="1"/>
                <c:pt idx="0">
                  <c:v>0.438685778421696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271353"/>
        <c:axId val="436177481"/>
      </c:barChart>
      <c:lineChart>
        <c:grouping val="standard"/>
        <c:varyColors val="0"/>
        <c:ser>
          <c:idx val="1"/>
          <c:order val="1"/>
          <c:tx>
            <c:strRef>
              <c:f>[PPT汇报材料底稿.xlsx]Sheet4!$AO$18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0.05208333333333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rgbClr val="7030A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[PPT汇报材料底稿.xlsx]Sheet4!$AO$16</c:f>
              <c:strCache>
                <c:ptCount val="1"/>
                <c:pt idx="0">
                  <c:v>净资产收益率</c:v>
                </c:pt>
              </c:strCache>
            </c:strRef>
          </c:cat>
          <c:val>
            <c:numRef>
              <c:f>[PPT汇报材料底稿.xlsx]Sheet4!$AP$18</c:f>
              <c:numCache>
                <c:formatCode>0.00%</c:formatCode>
                <c:ptCount val="1"/>
                <c:pt idx="0">
                  <c:v>0.0989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1271353"/>
        <c:axId val="436177481"/>
      </c:lineChart>
      <c:catAx>
        <c:axId val="6912713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6177481"/>
        <c:crosses val="autoZero"/>
        <c:auto val="1"/>
        <c:lblAlgn val="ctr"/>
        <c:lblOffset val="100"/>
        <c:noMultiLvlLbl val="0"/>
      </c:catAx>
      <c:valAx>
        <c:axId val="4361774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27135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40" b="1">
                <a:solidFill>
                  <a:sysClr val="windowText" lastClr="000000"/>
                </a:solidFill>
              </a:rPr>
              <a:t>营业现金比率</a:t>
            </a:r>
            <a:endParaRPr sz="144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[PPT汇报材料底稿.xlsx]Sheet4!$AO$38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[PPT汇报材料底稿.xlsx]Sheet4!$AO$37</c:f>
              <c:strCache>
                <c:ptCount val="1"/>
                <c:pt idx="0">
                  <c:v>营业现金比率</c:v>
                </c:pt>
              </c:strCache>
            </c:strRef>
          </c:cat>
          <c:val>
            <c:numRef>
              <c:f>[PPT汇报材料底稿.xlsx]Sheet4!$AP$38</c:f>
              <c:numCache>
                <c:formatCode>0.00%</c:formatCode>
                <c:ptCount val="1"/>
                <c:pt idx="0">
                  <c:v>0.11706955744017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[PPT汇报材料底稿.xlsx]Sheet4!$AO$40</c:f>
              <c:strCache>
                <c:ptCount val="1"/>
                <c:pt idx="0">
                  <c:v>本年实际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[PPT汇报材料底稿.xlsx]Sheet4!$AO$37</c:f>
              <c:strCache>
                <c:ptCount val="1"/>
                <c:pt idx="0">
                  <c:v>营业现金比率</c:v>
                </c:pt>
              </c:strCache>
            </c:strRef>
          </c:cat>
          <c:val>
            <c:numRef>
              <c:f>[PPT汇报材料底稿.xlsx]Sheet4!$AP$40</c:f>
              <c:numCache>
                <c:formatCode>0.00%</c:formatCode>
                <c:ptCount val="1"/>
                <c:pt idx="0">
                  <c:v>-0.166372613549826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5019767"/>
        <c:axId val="338512144"/>
      </c:barChart>
      <c:lineChart>
        <c:grouping val="standard"/>
        <c:varyColors val="0"/>
        <c:ser>
          <c:idx val="1"/>
          <c:order val="1"/>
          <c:tx>
            <c:strRef>
              <c:f>[PPT汇报材料底稿.xlsx]Sheet4!$AO$39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0208333333333333"/>
                  <c:y val="-0.07291666666666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[PPT汇报材料底稿.xlsx]Sheet4!$AO$37</c:f>
              <c:strCache>
                <c:ptCount val="1"/>
                <c:pt idx="0">
                  <c:v>营业现金比率</c:v>
                </c:pt>
              </c:strCache>
            </c:strRef>
          </c:cat>
          <c:val>
            <c:numRef>
              <c:f>[PPT汇报材料底稿.xlsx]Sheet4!$AP$39</c:f>
              <c:numCache>
                <c:formatCode>0.00%</c:formatCode>
                <c:ptCount val="1"/>
                <c:pt idx="0">
                  <c:v>0.0389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5019767"/>
        <c:axId val="338512144"/>
      </c:lineChart>
      <c:catAx>
        <c:axId val="6350197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8512144"/>
        <c:crosses val="autoZero"/>
        <c:auto val="1"/>
        <c:lblAlgn val="ctr"/>
        <c:lblOffset val="100"/>
        <c:noMultiLvlLbl val="0"/>
      </c:catAx>
      <c:valAx>
        <c:axId val="3385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50197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00"/>
              <a:t>正常与非正常存货占比</a:t>
            </a:r>
            <a:endParaRPr sz="1400"/>
          </a:p>
        </c:rich>
      </c:tx>
      <c:layout>
        <c:manualLayout>
          <c:xMode val="edge"/>
          <c:yMode val="edge"/>
          <c:x val="0.322238389717473"/>
          <c:y val="0.0675547098001903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283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[PPT汇报材料底稿.xlsx]Sheet4!$B$62</c:f>
              <c:strCache>
                <c:ptCount val="1"/>
                <c:pt idx="0">
                  <c:v>7月累计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正产类</a:t>
                    </a:r>
                    <a:r>
                      <a:rPr lang="en-US" altLang="zh-CN"/>
                      <a:t>25695</a:t>
                    </a:r>
                    <a:r>
                      <a:t>, 9</a:t>
                    </a:r>
                    <a:r>
                      <a:rPr lang="en-US" altLang="zh-CN"/>
                      <a:t>9.14</a:t>
                    </a:r>
                    <a: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非正常类</a:t>
                    </a:r>
                    <a:r>
                      <a:rPr lang="en-US" altLang="zh-CN"/>
                      <a:t>222</a:t>
                    </a:r>
                    <a:r>
                      <a:t>, </a:t>
                    </a:r>
                    <a:r>
                      <a:rPr lang="en-US" altLang="zh-CN"/>
                      <a:t>0.86</a:t>
                    </a:r>
                    <a: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[PPT汇报材料底稿.xlsx]Sheet4!$A$64:$A$65</c:f>
              <c:strCache>
                <c:ptCount val="2"/>
                <c:pt idx="0">
                  <c:v>正常类存货</c:v>
                </c:pt>
                <c:pt idx="1">
                  <c:v>非正常存货</c:v>
                </c:pt>
              </c:strCache>
            </c:strRef>
          </c:cat>
          <c:val>
            <c:numRef>
              <c:f>[PPT汇报材料底稿.xlsx]Sheet4!$B$64:$B$65</c:f>
              <c:numCache>
                <c:formatCode>0_ </c:formatCode>
                <c:ptCount val="2"/>
                <c:pt idx="0">
                  <c:v>17103.576495</c:v>
                </c:pt>
                <c:pt idx="1">
                  <c:v>221.86953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非正常存货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[PPT汇报材料底稿.xlsx]Sheet4!$A$50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[PPT汇报材料底稿.xlsx]Sheet4!$B$47:$H$47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[PPT汇报材料底稿.xlsx]Sheet4!$B$50:$H$50</c:f>
              <c:numCache>
                <c:formatCode>0_ </c:formatCode>
                <c:ptCount val="7"/>
                <c:pt idx="0">
                  <c:v>817.1</c:v>
                </c:pt>
                <c:pt idx="1">
                  <c:v>794.33</c:v>
                </c:pt>
                <c:pt idx="2">
                  <c:v>759.34</c:v>
                </c:pt>
                <c:pt idx="3">
                  <c:v>747.654628</c:v>
                </c:pt>
                <c:pt idx="4">
                  <c:v>545.11382</c:v>
                </c:pt>
                <c:pt idx="5">
                  <c:v>538.310233</c:v>
                </c:pt>
                <c:pt idx="6">
                  <c:v>533.01963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[PPT汇报材料底稿.xlsx]Sheet4!$A$48</c:f>
              <c:strCache>
                <c:ptCount val="1"/>
                <c:pt idx="0">
                  <c:v>非正常存货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[PPT汇报材料底稿.xlsx]Sheet4!$B$47:$H$47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[PPT汇报材料底稿.xlsx]Sheet4!$B$48:$H$48</c:f>
              <c:numCache>
                <c:formatCode>0_ </c:formatCode>
                <c:ptCount val="7"/>
                <c:pt idx="0">
                  <c:v>275.27089</c:v>
                </c:pt>
                <c:pt idx="1">
                  <c:v>274.758407</c:v>
                </c:pt>
                <c:pt idx="2">
                  <c:v>235.171869</c:v>
                </c:pt>
                <c:pt idx="3">
                  <c:v>235.171869</c:v>
                </c:pt>
                <c:pt idx="4">
                  <c:v>240.154238</c:v>
                </c:pt>
                <c:pt idx="5">
                  <c:v>222.16571</c:v>
                </c:pt>
                <c:pt idx="6">
                  <c:v>221.86953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5849380"/>
        <c:axId val="614391704"/>
      </c:barChart>
      <c:lineChart>
        <c:grouping val="standard"/>
        <c:varyColors val="0"/>
        <c:ser>
          <c:idx val="1"/>
          <c:order val="2"/>
          <c:tx>
            <c:strRef>
              <c:f>[PPT汇报材料底稿.xlsx]Sheet4!$A$49</c:f>
              <c:strCache>
                <c:ptCount val="1"/>
                <c:pt idx="0">
                  <c:v>集团考核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[PPT汇报材料底稿.xlsx]Sheet4!$B$47:$H$47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[PPT汇报材料底稿.xlsx]Sheet4!$B$49:$H$49</c:f>
              <c:numCache>
                <c:formatCode>0_ </c:formatCode>
                <c:ptCount val="7"/>
                <c:pt idx="0">
                  <c:v>257.47375</c:v>
                </c:pt>
                <c:pt idx="1">
                  <c:v>257.47375</c:v>
                </c:pt>
                <c:pt idx="2">
                  <c:v>257.47375</c:v>
                </c:pt>
                <c:pt idx="3">
                  <c:v>257.47375</c:v>
                </c:pt>
                <c:pt idx="4">
                  <c:v>257.47375</c:v>
                </c:pt>
                <c:pt idx="5">
                  <c:v>257.47375</c:v>
                </c:pt>
                <c:pt idx="6">
                  <c:v>257.47375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45849380"/>
        <c:axId val="614391704"/>
      </c:lineChart>
      <c:catAx>
        <c:axId val="8458493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4391704"/>
        <c:crosses val="autoZero"/>
        <c:auto val="1"/>
        <c:lblAlgn val="ctr"/>
        <c:lblOffset val="100"/>
        <c:noMultiLvlLbl val="0"/>
      </c:catAx>
      <c:valAx>
        <c:axId val="61439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8493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ysClr val="windowText" lastClr="000000"/>
                </a:solidFill>
              </a:rPr>
              <a:t>车板价情况表</a:t>
            </a:r>
            <a:endParaRPr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415614993407421"/>
          <c:y val="0.017078724788549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[PPT汇报材料底稿.xlsx]Sheet2!$A$4</c:f>
              <c:strCache>
                <c:ptCount val="1"/>
                <c:pt idx="0">
                  <c:v>长协/买断价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[PPT汇报材料底稿.xlsx]Sheet2!$B$2:$H$2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[PPT汇报材料底稿.xlsx]Sheet2!$B$4:$H$4</c:f>
              <c:numCache>
                <c:formatCode>0.00_ </c:formatCode>
                <c:ptCount val="7"/>
                <c:pt idx="0">
                  <c:v>336.4</c:v>
                </c:pt>
                <c:pt idx="1" c:formatCode="General">
                  <c:v>328.65</c:v>
                </c:pt>
                <c:pt idx="2" c:formatCode="General">
                  <c:v>321.16</c:v>
                </c:pt>
                <c:pt idx="3" c:formatCode="General">
                  <c:v>312.12</c:v>
                </c:pt>
                <c:pt idx="4" c:formatCode="General">
                  <c:v>320.23</c:v>
                </c:pt>
                <c:pt idx="5" c:formatCode="General">
                  <c:v>319.21</c:v>
                </c:pt>
                <c:pt idx="6" c:formatCode="General">
                  <c:v>327.76</c:v>
                </c:pt>
              </c:numCache>
            </c:numRef>
          </c:val>
        </c:ser>
        <c:ser>
          <c:idx val="0"/>
          <c:order val="1"/>
          <c:tx>
            <c:strRef>
              <c:f>"实际结算价"</c:f>
              <c:strCache>
                <c:ptCount val="1"/>
                <c:pt idx="0">
                  <c:v>实际结算价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[PPT汇报材料底稿.xlsx]Sheet2!$B$2:$H$2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[PPT汇报材料底稿.xlsx]Sheet2!$B$3:$H$3</c:f>
              <c:numCache>
                <c:formatCode>0.00_ </c:formatCode>
                <c:ptCount val="7"/>
                <c:pt idx="0">
                  <c:v>323.656542976329</c:v>
                </c:pt>
                <c:pt idx="1">
                  <c:v>318.312419284704</c:v>
                </c:pt>
                <c:pt idx="2">
                  <c:v>308.895396801021</c:v>
                </c:pt>
                <c:pt idx="3">
                  <c:v>306.467361655089</c:v>
                </c:pt>
                <c:pt idx="4">
                  <c:v>315.383686867092</c:v>
                </c:pt>
                <c:pt idx="5">
                  <c:v>307.827166734969</c:v>
                </c:pt>
                <c:pt idx="6">
                  <c:v>323.460998250362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0621696"/>
        <c:axId val="421481233"/>
      </c:barChart>
      <c:lineChart>
        <c:grouping val="standard"/>
        <c:varyColors val="0"/>
        <c:ser>
          <c:idx val="2"/>
          <c:order val="2"/>
          <c:tx>
            <c:strRef>
              <c:f>"本年预算"</c:f>
              <c:strCache>
                <c:ptCount val="1"/>
                <c:pt idx="0">
                  <c:v>本年预算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  <a:sp3d contourW="28575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[PPT汇报材料底稿.xlsx]Sheet2!$B$2:$H$2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[PPT汇报材料底稿.xlsx]Sheet2!$B$5:$H$5</c:f>
              <c:numCache>
                <c:formatCode>General</c:formatCode>
                <c:ptCount val="7"/>
                <c:pt idx="0">
                  <c:v>356.8</c:v>
                </c:pt>
                <c:pt idx="1">
                  <c:v>356.8</c:v>
                </c:pt>
                <c:pt idx="2">
                  <c:v>356.8</c:v>
                </c:pt>
                <c:pt idx="3">
                  <c:v>356.8</c:v>
                </c:pt>
                <c:pt idx="4">
                  <c:v>356.8</c:v>
                </c:pt>
                <c:pt idx="5">
                  <c:v>356.8</c:v>
                </c:pt>
                <c:pt idx="6">
                  <c:v>356.8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500621696"/>
        <c:axId val="421481233"/>
      </c:lineChart>
      <c:catAx>
        <c:axId val="500621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421481233"/>
        <c:crosses val="autoZero"/>
        <c:auto val="1"/>
        <c:lblAlgn val="ctr"/>
        <c:lblOffset val="100"/>
        <c:noMultiLvlLbl val="0"/>
      </c:catAx>
      <c:valAx>
        <c:axId val="421481233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500621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7</a:t>
            </a:r>
            <a:r>
              <a:rPr altLang="en-US" b="1">
                <a:solidFill>
                  <a:sysClr val="windowText" lastClr="000000"/>
                </a:solidFill>
              </a:rPr>
              <a:t>月累计</a:t>
            </a:r>
            <a:r>
              <a:rPr b="1">
                <a:solidFill>
                  <a:sysClr val="windowText" lastClr="000000"/>
                </a:solidFill>
              </a:rPr>
              <a:t>资金支出情况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[PPT汇报材料底稿.xlsx]Sheet3!$V$96</c:f>
              <c:strCache>
                <c:ptCount val="1"/>
                <c:pt idx="0">
                  <c:v>资金支出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[PPT汇报材料底稿.xlsx]Sheet3!$U$97:$U$102</c:f>
              <c:strCache>
                <c:ptCount val="6"/>
                <c:pt idx="0">
                  <c:v>外购煤款及运费</c:v>
                </c:pt>
                <c:pt idx="1">
                  <c:v>材料、设备及工程款</c:v>
                </c:pt>
                <c:pt idx="2">
                  <c:v>各项税费</c:v>
                </c:pt>
                <c:pt idx="3">
                  <c:v>职工薪酬及福利</c:v>
                </c:pt>
                <c:pt idx="4">
                  <c:v>水电费及维修费</c:v>
                </c:pt>
                <c:pt idx="5">
                  <c:v>其他支出</c:v>
                </c:pt>
              </c:strCache>
            </c:strRef>
          </c:cat>
          <c:val>
            <c:numRef>
              <c:f>[PPT汇报材料底稿.xlsx]Sheet3!$V$97:$V$102</c:f>
              <c:numCache>
                <c:formatCode>General</c:formatCode>
                <c:ptCount val="6"/>
                <c:pt idx="0">
                  <c:v>15.75</c:v>
                </c:pt>
                <c:pt idx="1">
                  <c:v>10.07</c:v>
                </c:pt>
                <c:pt idx="2">
                  <c:v>27.69</c:v>
                </c:pt>
                <c:pt idx="3">
                  <c:v>6.07</c:v>
                </c:pt>
                <c:pt idx="4">
                  <c:v>3.12</c:v>
                </c:pt>
                <c:pt idx="5">
                  <c:v>3.02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7900765"/>
        <c:axId val="970408792"/>
      </c:barChart>
      <c:catAx>
        <c:axId val="99790076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0408792"/>
        <c:crosses val="autoZero"/>
        <c:auto val="1"/>
        <c:lblAlgn val="ctr"/>
        <c:lblOffset val="100"/>
        <c:noMultiLvlLbl val="0"/>
      </c:catAx>
      <c:valAx>
        <c:axId val="97040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790076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7</a:t>
            </a:r>
            <a:r>
              <a:rPr altLang="en-US" b="1">
                <a:solidFill>
                  <a:sysClr val="windowText" lastClr="000000"/>
                </a:solidFill>
              </a:rPr>
              <a:t>月累计</a:t>
            </a:r>
            <a:r>
              <a:rPr b="1">
                <a:solidFill>
                  <a:sysClr val="windowText" lastClr="000000"/>
                </a:solidFill>
              </a:rPr>
              <a:t>资金收入情况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[PPT汇报材料底稿.xlsx]Sheet3!$V$82</c:f>
              <c:strCache>
                <c:ptCount val="1"/>
                <c:pt idx="0">
                  <c:v>资金收入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[PPT汇报材料底稿.xlsx]Sheet3!$U$83:$U$87</c:f>
              <c:strCache>
                <c:ptCount val="5"/>
                <c:pt idx="0">
                  <c:v>煤款收入</c:v>
                </c:pt>
                <c:pt idx="1">
                  <c:v>车辆通信收入</c:v>
                </c:pt>
                <c:pt idx="2">
                  <c:v>乌审旗蒙格沁公司拍卖探矿权收入</c:v>
                </c:pt>
                <c:pt idx="3">
                  <c:v>乌审旗国有资产投资有限公司注资款</c:v>
                </c:pt>
                <c:pt idx="4">
                  <c:v>利息收入及其他收入</c:v>
                </c:pt>
              </c:strCache>
            </c:strRef>
          </c:cat>
          <c:val>
            <c:numRef>
              <c:f>[PPT汇报材料底稿.xlsx]Sheet3!$V$83:$V$87</c:f>
              <c:numCache>
                <c:formatCode>General</c:formatCode>
                <c:ptCount val="5"/>
                <c:pt idx="0">
                  <c:v>57.77</c:v>
                </c:pt>
                <c:pt idx="1">
                  <c:v>0.76</c:v>
                </c:pt>
                <c:pt idx="2">
                  <c:v>55.55</c:v>
                </c:pt>
                <c:pt idx="3">
                  <c:v>0.1</c:v>
                </c:pt>
                <c:pt idx="4">
                  <c:v>0.32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3291977"/>
        <c:axId val="805837596"/>
      </c:barChart>
      <c:catAx>
        <c:axId val="6832919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5837596"/>
        <c:crosses val="autoZero"/>
        <c:auto val="1"/>
        <c:lblAlgn val="ctr"/>
        <c:lblOffset val="100"/>
        <c:noMultiLvlLbl val="0"/>
      </c:catAx>
      <c:valAx>
        <c:axId val="8058375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329197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7</a:t>
            </a:r>
            <a:r>
              <a:rPr altLang="en-US" b="1">
                <a:solidFill>
                  <a:sysClr val="windowText" lastClr="000000"/>
                </a:solidFill>
              </a:rPr>
              <a:t>月累计</a:t>
            </a:r>
            <a:r>
              <a:rPr b="1">
                <a:solidFill>
                  <a:sysClr val="windowText" lastClr="000000"/>
                </a:solidFill>
              </a:rPr>
              <a:t>税费情况表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[PPT汇报材料底稿.xlsx]Sheet5!$B$45</c:f>
              <c:strCache>
                <c:ptCount val="1"/>
                <c:pt idx="0">
                  <c:v>本年预算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5"/>
              <c:layout>
                <c:manualLayout>
                  <c:x val="0"/>
                  <c:y val="-0.016568483063328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0.013807069219440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[PPT汇报材料底稿.xlsx]Sheet5!$A$46:$A$54</c:f>
              <c:strCache>
                <c:ptCount val="9"/>
                <c:pt idx="0">
                  <c:v>增值税</c:v>
                </c:pt>
                <c:pt idx="1">
                  <c:v>企业所得税</c:v>
                </c:pt>
                <c:pt idx="2">
                  <c:v>资源税</c:v>
                </c:pt>
                <c:pt idx="3">
                  <c:v>水土保持费</c:v>
                </c:pt>
                <c:pt idx="4">
                  <c:v>城市维护建设税</c:v>
                </c:pt>
                <c:pt idx="5">
                  <c:v>土地使用税</c:v>
                </c:pt>
                <c:pt idx="6">
                  <c:v>个人所得税</c:v>
                </c:pt>
                <c:pt idx="7">
                  <c:v>房产税</c:v>
                </c:pt>
                <c:pt idx="8">
                  <c:v>其他税费</c:v>
                </c:pt>
              </c:strCache>
            </c:strRef>
          </c:cat>
          <c:val>
            <c:numRef>
              <c:f>[PPT汇报材料底稿.xlsx]Sheet5!$B$46:$B$54</c:f>
              <c:numCache>
                <c:formatCode>0.00_ </c:formatCode>
                <c:ptCount val="9"/>
                <c:pt idx="0">
                  <c:v>4.58</c:v>
                </c:pt>
                <c:pt idx="1">
                  <c:v>1.49</c:v>
                </c:pt>
                <c:pt idx="2">
                  <c:v>4.33</c:v>
                </c:pt>
                <c:pt idx="3">
                  <c:v>0.31</c:v>
                </c:pt>
                <c:pt idx="4">
                  <c:v>0.22</c:v>
                </c:pt>
                <c:pt idx="5">
                  <c:v>0.13</c:v>
                </c:pt>
                <c:pt idx="6">
                  <c:v>0.24</c:v>
                </c:pt>
                <c:pt idx="7">
                  <c:v>0.1</c:v>
                </c:pt>
                <c:pt idx="8">
                  <c:v>0.49</c:v>
                </c:pt>
              </c:numCache>
            </c:numRef>
          </c:val>
        </c:ser>
        <c:ser>
          <c:idx val="0"/>
          <c:order val="1"/>
          <c:tx>
            <c:strRef>
              <c:f>[PPT汇报材料底稿.xlsx]Sheet5!$C$45</c:f>
              <c:strCache>
                <c:ptCount val="1"/>
                <c:pt idx="0">
                  <c:v>本年累计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4"/>
              <c:layout>
                <c:manualLayout>
                  <c:x val="0"/>
                  <c:y val="-0.033136966126656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08284241531664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152454517735542"/>
                  <c:y val="0.019329896907216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0152454517735542"/>
                  <c:y val="0.022091310751104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[PPT汇报材料底稿.xlsx]Sheet5!$A$46:$A$54</c:f>
              <c:strCache>
                <c:ptCount val="9"/>
                <c:pt idx="0">
                  <c:v>增值税</c:v>
                </c:pt>
                <c:pt idx="1">
                  <c:v>企业所得税</c:v>
                </c:pt>
                <c:pt idx="2">
                  <c:v>资源税</c:v>
                </c:pt>
                <c:pt idx="3">
                  <c:v>水土保持费</c:v>
                </c:pt>
                <c:pt idx="4">
                  <c:v>城市维护建设税</c:v>
                </c:pt>
                <c:pt idx="5">
                  <c:v>土地使用税</c:v>
                </c:pt>
                <c:pt idx="6">
                  <c:v>个人所得税</c:v>
                </c:pt>
                <c:pt idx="7">
                  <c:v>房产税</c:v>
                </c:pt>
                <c:pt idx="8">
                  <c:v>其他税费</c:v>
                </c:pt>
              </c:strCache>
            </c:strRef>
          </c:cat>
          <c:val>
            <c:numRef>
              <c:f>[PPT汇报材料底稿.xlsx]Sheet5!$C$46:$C$54</c:f>
              <c:numCache>
                <c:formatCode>0.00_ </c:formatCode>
                <c:ptCount val="9"/>
                <c:pt idx="0">
                  <c:v>8.92</c:v>
                </c:pt>
                <c:pt idx="1">
                  <c:v>13.31</c:v>
                </c:pt>
                <c:pt idx="2">
                  <c:v>3.3</c:v>
                </c:pt>
                <c:pt idx="3">
                  <c:v>0.22</c:v>
                </c:pt>
                <c:pt idx="4">
                  <c:v>0.45</c:v>
                </c:pt>
                <c:pt idx="5">
                  <c:v>0.07</c:v>
                </c:pt>
                <c:pt idx="6">
                  <c:v>0.09</c:v>
                </c:pt>
                <c:pt idx="7">
                  <c:v>0.05</c:v>
                </c:pt>
                <c:pt idx="8">
                  <c:v>0.65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1302419"/>
        <c:axId val="797391086"/>
      </c:barChart>
      <c:catAx>
        <c:axId val="4113024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7391086"/>
        <c:crosses val="autoZero"/>
        <c:auto val="1"/>
        <c:lblAlgn val="ctr"/>
        <c:lblOffset val="100"/>
        <c:noMultiLvlLbl val="0"/>
      </c:catAx>
      <c:valAx>
        <c:axId val="7973910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13024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sz="1600">
                <a:solidFill>
                  <a:sysClr val="windowText" lastClr="000000"/>
                </a:solidFill>
              </a:rPr>
              <a:t>7月累计分地区税费缴纳情况表</a:t>
            </a:r>
            <a:endParaRPr sz="160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66019333035856"/>
          <c:y val="0.0220209693621295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271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253356431355565"/>
          <c:y val="0.11150155426409"/>
          <c:w val="0.952360329146817"/>
          <c:h val="0.860791998918773"/>
        </c:manualLayout>
      </c:layout>
      <c:pie3DChart>
        <c:varyColors val="1"/>
        <c:ser>
          <c:idx val="0"/>
          <c:order val="0"/>
          <c:tx>
            <c:strRef>
              <c:f>[PPT汇报材料底稿.xlsx]Sheet5!$C$61</c:f>
              <c:strCache>
                <c:ptCount val="1"/>
                <c:pt idx="0">
                  <c:v>实缴税费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explosion val="12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00962331013289119"/>
                  <c:y val="0.037655939131558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石拐区, 0.40亿元, 占比1</a:t>
                    </a:r>
                    <a:r>
                      <a:rPr lang="en-US" altLang="zh-CN" sz="1000"/>
                      <a:t>.45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987947961518762"/>
                  <c:y val="-0.038011445093237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土右区, 0.46亿元, 占比</a:t>
                    </a:r>
                    <a:r>
                      <a:rPr lang="en-US" altLang="zh-CN" sz="1000"/>
                      <a:t>1.67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5106106539628"/>
                      <c:h val="0.085957561832680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"/>
                  <c:y val="-0.11545566818720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高新区, 0.95亿元, 占比</a:t>
                    </a:r>
                    <a:r>
                      <a:rPr lang="en-US" altLang="zh-CN" sz="1000"/>
                      <a:t>3.46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461238631442"/>
                      <c:h val="0.0859575618326801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583985624010463"/>
                  <c:y val="0.0032205941177380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东胜区, 7.44亿元, 占比27</a:t>
                    </a:r>
                    <a:r>
                      <a:rPr lang="en-US" altLang="zh-CN" sz="1000"/>
                      <a:t>.02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30688336740683"/>
                  <c:y val="-0.066672471245096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乌审旗, 17.97亿元, 占比65</a:t>
                    </a:r>
                    <a:r>
                      <a:rPr lang="en-US" altLang="zh-CN" sz="1000"/>
                      <a:t>.25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16182745404601"/>
                  <c:y val="-0.0013969095045455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1000"/>
                      <a:t>准格尔旗, 0.32亿元, 占比1</a:t>
                    </a:r>
                    <a:r>
                      <a:rPr lang="en-US" altLang="zh-CN" sz="1000"/>
                      <a:t>.15</a:t>
                    </a:r>
                    <a:r>
                      <a:rPr sz="1000"/>
                      <a:t>%</a:t>
                    </a:r>
                    <a:endParaRPr sz="10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[PPT汇报材料底稿.xlsx]Sheet5!$A$63:$A$68</c:f>
              <c:strCache>
                <c:ptCount val="6"/>
                <c:pt idx="0">
                  <c:v>石拐区</c:v>
                </c:pt>
                <c:pt idx="1">
                  <c:v>土右区</c:v>
                </c:pt>
                <c:pt idx="2">
                  <c:v>高新区</c:v>
                </c:pt>
                <c:pt idx="3">
                  <c:v>东胜区</c:v>
                </c:pt>
                <c:pt idx="4">
                  <c:v>乌审旗</c:v>
                </c:pt>
                <c:pt idx="5">
                  <c:v>准格尔旗</c:v>
                </c:pt>
              </c:strCache>
            </c:strRef>
          </c:cat>
          <c:val>
            <c:numRef>
              <c:f>[PPT汇报材料底稿.xlsx]Sheet5!$C$63:$C$68</c:f>
              <c:numCache>
                <c:formatCode>0.00_ </c:formatCode>
                <c:ptCount val="6"/>
                <c:pt idx="0">
                  <c:v>0.399</c:v>
                </c:pt>
                <c:pt idx="1">
                  <c:v>0.4605</c:v>
                </c:pt>
                <c:pt idx="2">
                  <c:v>0.9536</c:v>
                </c:pt>
                <c:pt idx="3">
                  <c:v>7.4427</c:v>
                </c:pt>
                <c:pt idx="4">
                  <c:v>17.9699</c:v>
                </c:pt>
                <c:pt idx="5">
                  <c:v>0.3164</c:v>
                </c:pt>
              </c:numCache>
            </c:numRef>
          </c:val>
        </c:ser>
        <c:ser>
          <c:idx val="1"/>
          <c:order val="1"/>
          <c:tx>
            <c:strRef>
              <c:f>[PPT汇报材料底稿.xlsx]Sheet5!$B$61</c:f>
              <c:strCache>
                <c:ptCount val="1"/>
                <c:pt idx="0">
                  <c:v>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[PPT汇报材料底稿.xlsx]Sheet5!$A$63:$A$68</c:f>
              <c:strCache>
                <c:ptCount val="6"/>
                <c:pt idx="0">
                  <c:v>石拐区</c:v>
                </c:pt>
                <c:pt idx="1">
                  <c:v>土右区</c:v>
                </c:pt>
                <c:pt idx="2">
                  <c:v>高新区</c:v>
                </c:pt>
                <c:pt idx="3">
                  <c:v>东胜区</c:v>
                </c:pt>
                <c:pt idx="4">
                  <c:v>乌审旗</c:v>
                </c:pt>
                <c:pt idx="5">
                  <c:v>准格尔旗</c:v>
                </c:pt>
              </c:strCache>
            </c:strRef>
          </c:cat>
          <c:val>
            <c:numRef>
              <c:f>[PPT汇报材料底稿.xlsx]Sheet5!$B$63:$B$68</c:f>
              <c:numCache>
                <c:formatCode>0.00%</c:formatCode>
                <c:ptCount val="6"/>
                <c:pt idx="0">
                  <c:v>0.0144869127626434</c:v>
                </c:pt>
                <c:pt idx="1">
                  <c:v>0.0167198579629004</c:v>
                </c:pt>
                <c:pt idx="2">
                  <c:v>0.0346233584221973</c:v>
                </c:pt>
                <c:pt idx="3">
                  <c:v>0.270229938893548</c:v>
                </c:pt>
                <c:pt idx="4">
                  <c:v>0.652452064294298</c:v>
                </c:pt>
                <c:pt idx="5">
                  <c:v>0.0114878676644119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按销售结构分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303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"3月"</c:f>
              <c:strCache>
                <c:ptCount val="1"/>
                <c:pt idx="0">
                  <c:v>3月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5"/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>
                <c:manualLayout>
                  <c:x val="-0.296004704530239"/>
                  <c:y val="-0.043978680049524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自产</a:t>
                    </a:r>
                    <a:r>
                      <a:rPr lang="en-US" altLang="zh-CN"/>
                      <a:t>1153</a:t>
                    </a:r>
                    <a:r>
                      <a:t>万吨, </a:t>
                    </a:r>
                    <a:r>
                      <a:rPr lang="en-US" altLang="zh-CN"/>
                      <a:t>77.99</a:t>
                    </a:r>
                    <a:r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120667522465"/>
                      <c:h val="0.068942875902823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227849569982564"/>
                  <c:y val="-0.10423105762575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外购</a:t>
                    </a:r>
                    <a:r>
                      <a:rPr lang="en-US" altLang="zh-CN"/>
                      <a:t>325</a:t>
                    </a:r>
                    <a:r>
                      <a:t>万吨, </a:t>
                    </a:r>
                    <a:r>
                      <a:rPr lang="en-US" altLang="zh-CN"/>
                      <a:t>22.01</a:t>
                    </a:r>
                    <a:r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721437740693"/>
                      <c:h val="0.0807616546290217"/>
                    </c:manualLayout>
                  </c15:layout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[PPT汇报材料底稿.xlsx]Sheet2!$AC$2:$AC$3</c:f>
              <c:strCache>
                <c:ptCount val="2"/>
                <c:pt idx="0">
                  <c:v>自产煤量</c:v>
                </c:pt>
                <c:pt idx="1">
                  <c:v>外购煤量</c:v>
                </c:pt>
              </c:strCache>
            </c:strRef>
          </c:cat>
          <c:val>
            <c:numRef>
              <c:f>[PPT汇报材料底稿.xlsx]Sheet2!$AD$2:$AD$3</c:f>
              <c:numCache>
                <c:formatCode>0_ </c:formatCode>
                <c:ptCount val="2"/>
                <c:pt idx="0">
                  <c:v>1152.61</c:v>
                </c:pt>
                <c:pt idx="1">
                  <c:v>325.35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自产外购价格情况表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[PPT汇报材料底稿.xlsx]Sheet4!$B$21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[PPT汇报材料底稿.xlsx]Sheet4!$A$22:$A$23</c:f>
              <c:strCache>
                <c:ptCount val="2"/>
                <c:pt idx="0">
                  <c:v>自产</c:v>
                </c:pt>
                <c:pt idx="1">
                  <c:v>外购</c:v>
                </c:pt>
              </c:strCache>
            </c:strRef>
          </c:cat>
          <c:val>
            <c:numRef>
              <c:f>[PPT汇报材料底稿.xlsx]Sheet4!$B$22:$B$23</c:f>
              <c:numCache>
                <c:formatCode>0.00_ </c:formatCode>
                <c:ptCount val="2"/>
                <c:pt idx="0">
                  <c:v>315.91</c:v>
                </c:pt>
                <c:pt idx="1">
                  <c:v>521.11</c:v>
                </c:pt>
              </c:numCache>
            </c:numRef>
          </c:val>
        </c:ser>
        <c:ser>
          <c:idx val="1"/>
          <c:order val="1"/>
          <c:tx>
            <c:strRef>
              <c:f>[PPT汇报材料底稿.xlsx]Sheet4!$C$21</c:f>
              <c:strCache>
                <c:ptCount val="1"/>
                <c:pt idx="0">
                  <c:v>本年预算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[PPT汇报材料底稿.xlsx]Sheet4!$A$22:$A$23</c:f>
              <c:strCache>
                <c:ptCount val="2"/>
                <c:pt idx="0">
                  <c:v>自产</c:v>
                </c:pt>
                <c:pt idx="1">
                  <c:v>外购</c:v>
                </c:pt>
              </c:strCache>
            </c:strRef>
          </c:cat>
          <c:val>
            <c:numRef>
              <c:f>[PPT汇报材料底稿.xlsx]Sheet4!$C$22:$C$23</c:f>
              <c:numCache>
                <c:formatCode>0.00_ </c:formatCode>
                <c:ptCount val="2"/>
                <c:pt idx="0">
                  <c:v>312.648387096774</c:v>
                </c:pt>
                <c:pt idx="1">
                  <c:v>485.94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[PPT汇报材料底稿.xlsx]Sheet4!$D$21</c:f>
              <c:strCache>
                <c:ptCount val="1"/>
                <c:pt idx="0">
                  <c:v>本年实际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[PPT汇报材料底稿.xlsx]Sheet4!$A$22:$A$23</c:f>
              <c:strCache>
                <c:ptCount val="2"/>
                <c:pt idx="0">
                  <c:v>自产</c:v>
                </c:pt>
                <c:pt idx="1">
                  <c:v>外购</c:v>
                </c:pt>
              </c:strCache>
            </c:strRef>
          </c:cat>
          <c:val>
            <c:numRef>
              <c:f>[PPT汇报材料底稿.xlsx]Sheet4!$D$22:$D$23</c:f>
              <c:numCache>
                <c:formatCode>0.00_ </c:formatCode>
                <c:ptCount val="2"/>
                <c:pt idx="0">
                  <c:v>319.57</c:v>
                </c:pt>
                <c:pt idx="1">
                  <c:v>439.62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8502729"/>
        <c:axId val="893969072"/>
      </c:barChart>
      <c:catAx>
        <c:axId val="6285027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3969072"/>
        <c:crosses val="autoZero"/>
        <c:auto val="1"/>
        <c:lblAlgn val="ctr"/>
        <c:lblOffset val="100"/>
        <c:noMultiLvlLbl val="0"/>
      </c:catAx>
      <c:valAx>
        <c:axId val="8939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850272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00" b="1" i="0" u="none" strike="noStrike" kern="1200" spc="0" baseline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defRPr>
            </a:pPr>
            <a:r>
              <a:rPr sz="1000" b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自产</a:t>
            </a:r>
            <a:r>
              <a:rPr lang="en-US" altLang="zh-CN" sz="1000" b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4500</a:t>
            </a:r>
            <a:r>
              <a:rPr altLang="en-US" sz="1000" b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大卡</a:t>
            </a:r>
            <a:endParaRPr lang="en-US" altLang="zh-CN" sz="1000" b="0">
              <a:solidFill>
                <a:sysClr val="windowText" lastClr="000000"/>
              </a:solidFill>
              <a:latin typeface="+mn-ea"/>
              <a:ea typeface="+mn-ea"/>
              <a:cs typeface="+mn-ea"/>
              <a:sym typeface="+mn-ea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[PPT汇报材料底稿.xlsx]Sheet2!$A$75</c:f>
              <c:strCache>
                <c:ptCount val="1"/>
                <c:pt idx="0">
                  <c:v>自产4500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"/>
                  <c:y val="-0.016286644951140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[PPT汇报材料底稿.xlsx]Sheet2!$B$74:$H$74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[PPT汇报材料底稿.xlsx]Sheet2!$B$75:$H$75</c:f>
              <c:numCache>
                <c:formatCode>0.00_ </c:formatCode>
                <c:ptCount val="7"/>
                <c:pt idx="0">
                  <c:v>313.191596181314</c:v>
                </c:pt>
                <c:pt idx="1">
                  <c:v>340.518283355477</c:v>
                </c:pt>
                <c:pt idx="2">
                  <c:v>329.142701461767</c:v>
                </c:pt>
                <c:pt idx="3">
                  <c:v>339.269293432883</c:v>
                </c:pt>
                <c:pt idx="4">
                  <c:v>354.546673291283</c:v>
                </c:pt>
                <c:pt idx="5">
                  <c:v>362.014483258296</c:v>
                </c:pt>
                <c:pt idx="6">
                  <c:v>331.446095648489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[PPT汇报材料底稿.xlsx]Sheet2!$A$77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[PPT汇报材料底稿.xlsx]Sheet2!$B$74:$H$74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[PPT汇报材料底稿.xlsx]Sheet2!$B$77:$H$77</c:f>
              <c:numCache>
                <c:formatCode>0.00_ </c:formatCode>
                <c:ptCount val="7"/>
                <c:pt idx="0">
                  <c:v>434.397188227443</c:v>
                </c:pt>
                <c:pt idx="1">
                  <c:v>367.166996079605</c:v>
                </c:pt>
                <c:pt idx="2">
                  <c:v>352.050788737672</c:v>
                </c:pt>
                <c:pt idx="3">
                  <c:v>350.644030609681</c:v>
                </c:pt>
                <c:pt idx="4">
                  <c:v>348.368789612495</c:v>
                </c:pt>
                <c:pt idx="5">
                  <c:v>344.411193671714</c:v>
                </c:pt>
                <c:pt idx="6">
                  <c:v>336.61177764058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3070926"/>
        <c:axId val="573824278"/>
      </c:barChart>
      <c:lineChart>
        <c:grouping val="standard"/>
        <c:varyColors val="0"/>
        <c:ser>
          <c:idx val="0"/>
          <c:order val="1"/>
          <c:tx>
            <c:strRef>
              <c:f>[PPT汇报材料底稿.xlsx]Sheet2!$A$76</c:f>
              <c:strCache>
                <c:ptCount val="1"/>
                <c:pt idx="0">
                  <c:v>预算指标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  <a:sp3d contourW="28575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[PPT汇报材料底稿.xlsx]Sheet2!$B$74:$H$74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[PPT汇报材料底稿.xlsx]Sheet2!$B$76:$H$76</c:f>
              <c:numCache>
                <c:formatCode>0.00_ </c:formatCode>
                <c:ptCount val="7"/>
                <c:pt idx="0">
                  <c:v>354.547058823529</c:v>
                </c:pt>
                <c:pt idx="1">
                  <c:v>354.547058823529</c:v>
                </c:pt>
                <c:pt idx="2">
                  <c:v>354.547058823529</c:v>
                </c:pt>
                <c:pt idx="3">
                  <c:v>354.547058823529</c:v>
                </c:pt>
                <c:pt idx="4">
                  <c:v>354.547058823529</c:v>
                </c:pt>
                <c:pt idx="5">
                  <c:v>354.547058823529</c:v>
                </c:pt>
                <c:pt idx="6">
                  <c:v>354.547058823529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93070926"/>
        <c:axId val="573824278"/>
      </c:lineChart>
      <c:catAx>
        <c:axId val="9930709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3824278"/>
        <c:crosses val="autoZero"/>
        <c:auto val="1"/>
        <c:lblAlgn val="ctr"/>
        <c:lblOffset val="100"/>
        <c:noMultiLvlLbl val="0"/>
      </c:catAx>
      <c:valAx>
        <c:axId val="573824278"/>
        <c:scaling>
          <c:orientation val="minMax"/>
          <c:max val="4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3070926"/>
        <c:crosses val="autoZero"/>
        <c:crossBetween val="between"/>
        <c:majorUnit val="1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sz="1080" b="0">
                <a:solidFill>
                  <a:sysClr val="windowText" lastClr="000000"/>
                </a:solidFill>
              </a:rPr>
              <a:t>外购</a:t>
            </a:r>
            <a:r>
              <a:rPr lang="en-US" altLang="zh-CN" sz="1080" b="0">
                <a:solidFill>
                  <a:sysClr val="windowText" lastClr="000000"/>
                </a:solidFill>
              </a:rPr>
              <a:t>4500</a:t>
            </a:r>
            <a:r>
              <a:rPr altLang="en-US" sz="1080" b="0">
                <a:solidFill>
                  <a:sysClr val="windowText" lastClr="000000"/>
                </a:solidFill>
              </a:rPr>
              <a:t>大卡</a:t>
            </a:r>
            <a:endParaRPr lang="en-US" altLang="zh-CN" sz="1080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[PPT汇报材料底稿.xlsx]Sheet2!$A$139</c:f>
              <c:strCache>
                <c:ptCount val="1"/>
                <c:pt idx="0">
                  <c:v>外购4500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[PPT汇报材料底稿.xlsx]Sheet2!$B$138:$H$138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[PPT汇报材料底稿.xlsx]Sheet2!$B$139:$H$139</c:f>
              <c:numCache>
                <c:formatCode>0.00_ </c:formatCode>
                <c:ptCount val="7"/>
                <c:pt idx="0">
                  <c:v>398.747507168998</c:v>
                </c:pt>
                <c:pt idx="1">
                  <c:v>366.854786621629</c:v>
                </c:pt>
                <c:pt idx="2">
                  <c:v>368.779177523206</c:v>
                </c:pt>
                <c:pt idx="3">
                  <c:v>328.868577741381</c:v>
                </c:pt>
                <c:pt idx="4">
                  <c:v>402.760182214532</c:v>
                </c:pt>
                <c:pt idx="5">
                  <c:v>405.934389575101</c:v>
                </c:pt>
                <c:pt idx="6">
                  <c:v>365.737719953839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[PPT汇报材料底稿.xlsx]Sheet2!$A$141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[PPT汇报材料底稿.xlsx]Sheet2!$B$138:$H$138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[PPT汇报材料底稿.xlsx]Sheet2!$B$141:$H$141</c:f>
              <c:numCache>
                <c:formatCode>0.00_ </c:formatCode>
                <c:ptCount val="7"/>
                <c:pt idx="0">
                  <c:v>649.778450721455</c:v>
                </c:pt>
                <c:pt idx="1">
                  <c:v>591.384402084566</c:v>
                </c:pt>
                <c:pt idx="2">
                  <c:v>507.639367618858</c:v>
                </c:pt>
                <c:pt idx="3">
                  <c:v>503.37</c:v>
                </c:pt>
                <c:pt idx="4">
                  <c:v>500.51</c:v>
                </c:pt>
                <c:pt idx="5">
                  <c:v>472.1</c:v>
                </c:pt>
                <c:pt idx="6">
                  <c:v>411.22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1520823"/>
        <c:axId val="569212296"/>
      </c:barChart>
      <c:lineChart>
        <c:grouping val="standard"/>
        <c:varyColors val="0"/>
        <c:ser>
          <c:idx val="0"/>
          <c:order val="1"/>
          <c:tx>
            <c:strRef>
              <c:f>[PPT汇报材料底稿.xlsx]Sheet2!$A$140</c:f>
              <c:strCache>
                <c:ptCount val="1"/>
                <c:pt idx="0">
                  <c:v>预算指标</c:v>
                </c:pt>
              </c:strCache>
            </c:strRef>
          </c:tx>
          <c:spPr>
            <a:ln w="28575" cap="rnd" cmpd="sng">
              <a:solidFill>
                <a:srgbClr val="7030A0"/>
              </a:solidFill>
              <a:prstDash val="sysDash"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p3d contourW="28575"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"/>
                  <c:y val="-0.031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[PPT汇报材料底稿.xlsx]Sheet2!$B$138:$H$138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[PPT汇报材料底稿.xlsx]Sheet2!$B$140:$H$140</c:f>
              <c:numCache>
                <c:formatCode>0.00_ </c:formatCode>
                <c:ptCount val="7"/>
                <c:pt idx="0">
                  <c:v>485.94</c:v>
                </c:pt>
                <c:pt idx="1">
                  <c:v>485.94</c:v>
                </c:pt>
                <c:pt idx="2">
                  <c:v>485.94</c:v>
                </c:pt>
                <c:pt idx="3">
                  <c:v>485.94</c:v>
                </c:pt>
                <c:pt idx="4">
                  <c:v>485.94</c:v>
                </c:pt>
                <c:pt idx="5">
                  <c:v>485.94</c:v>
                </c:pt>
                <c:pt idx="6">
                  <c:v>485.94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361520823"/>
        <c:axId val="569212296"/>
      </c:lineChart>
      <c:catAx>
        <c:axId val="361520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9212296"/>
        <c:crosses val="autoZero"/>
        <c:auto val="1"/>
        <c:lblAlgn val="ctr"/>
        <c:lblOffset val="100"/>
        <c:noMultiLvlLbl val="0"/>
      </c:catAx>
      <c:valAx>
        <c:axId val="569212296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520823"/>
        <c:crosses val="autoZero"/>
        <c:crossBetween val="between"/>
        <c:majorUnit val="1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900" b="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按流向分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328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"6月"</c:f>
              <c:strCache>
                <c:ptCount val="1"/>
                <c:pt idx="0">
                  <c:v>6月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区外</a:t>
                    </a:r>
                    <a:r>
                      <a:rPr lang="en-US" altLang="zh-CN"/>
                      <a:t>1114</a:t>
                    </a:r>
                    <a:r>
                      <a:t>万吨</a:t>
                    </a:r>
                    <a:r>
                      <a:rPr lang="en-US" altLang="zh-CN"/>
                      <a:t>,75.36%</a:t>
                    </a:r>
                    <a:endParaRPr lang="en-US" altLang="zh-C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418972332016"/>
                      <c:h val="0.0938378378378378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90296820753489"/>
                  <c:y val="0.019781712285244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区内</a:t>
                    </a:r>
                    <a:r>
                      <a:rPr lang="en-US" altLang="zh-CN"/>
                      <a:t>364</a:t>
                    </a:r>
                    <a:r>
                      <a:t>万吨</a:t>
                    </a:r>
                    <a:r>
                      <a:rPr lang="en-US" altLang="zh-CN"/>
                      <a:t>,24.64%</a:t>
                    </a:r>
                    <a:endParaRPr lang="en-US" altLang="zh-C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219367588933"/>
                      <c:h val="0.0923243243243243"/>
                    </c:manualLayout>
                  </c15:layout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[PPT汇报材料底稿.xlsx]Sheet2!$T$2:$T$3</c:f>
              <c:strCache>
                <c:ptCount val="2"/>
                <c:pt idx="0">
                  <c:v>区外煤量</c:v>
                </c:pt>
                <c:pt idx="1">
                  <c:v>区内煤量</c:v>
                </c:pt>
              </c:strCache>
            </c:strRef>
          </c:cat>
          <c:val>
            <c:numRef>
              <c:f>[PPT汇报材料底稿.xlsx]Sheet2!$U$2:$U$3</c:f>
              <c:numCache>
                <c:formatCode>0_ </c:formatCode>
                <c:ptCount val="2"/>
                <c:pt idx="0">
                  <c:v>1113.823488</c:v>
                </c:pt>
                <c:pt idx="1">
                  <c:v>364.097195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区内外价格情况表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[PPT汇报材料底稿.xlsx]Sheet4!$B$2</c:f>
              <c:strCache>
                <c:ptCount val="1"/>
                <c:pt idx="0">
                  <c:v>上年同期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[PPT汇报材料底稿.xlsx]Sheet4!$A$3:$A$4</c:f>
              <c:strCache>
                <c:ptCount val="2"/>
                <c:pt idx="0">
                  <c:v>区外</c:v>
                </c:pt>
                <c:pt idx="1">
                  <c:v>区内</c:v>
                </c:pt>
              </c:strCache>
            </c:strRef>
          </c:cat>
          <c:val>
            <c:numRef>
              <c:f>[PPT汇报材料底稿.xlsx]Sheet4!$B$3:$B$4</c:f>
              <c:numCache>
                <c:formatCode>0.00_ </c:formatCode>
                <c:ptCount val="2"/>
                <c:pt idx="0">
                  <c:v>423.091618102614</c:v>
                </c:pt>
                <c:pt idx="1">
                  <c:v>245.895697691343</c:v>
                </c:pt>
              </c:numCache>
            </c:numRef>
          </c:val>
        </c:ser>
        <c:ser>
          <c:idx val="1"/>
          <c:order val="1"/>
          <c:tx>
            <c:strRef>
              <c:f>[PPT汇报材料底稿.xlsx]Sheet4!$C$2</c:f>
              <c:strCache>
                <c:ptCount val="1"/>
                <c:pt idx="0">
                  <c:v>本年预算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[PPT汇报材料底稿.xlsx]Sheet4!$A$3:$A$4</c:f>
              <c:strCache>
                <c:ptCount val="2"/>
                <c:pt idx="0">
                  <c:v>区外</c:v>
                </c:pt>
                <c:pt idx="1">
                  <c:v>区内</c:v>
                </c:pt>
              </c:strCache>
            </c:strRef>
          </c:cat>
          <c:val>
            <c:numRef>
              <c:f>[PPT汇报材料底稿.xlsx]Sheet4!$C$3:$C$4</c:f>
              <c:numCache>
                <c:formatCode>0.00_ </c:formatCode>
                <c:ptCount val="2"/>
                <c:pt idx="0">
                  <c:v>363.461988304094</c:v>
                </c:pt>
                <c:pt idx="1">
                  <c:v>250.136690647482</c:v>
                </c:pt>
              </c:numCache>
            </c:numRef>
          </c:val>
        </c:ser>
        <c:ser>
          <c:idx val="2"/>
          <c:order val="2"/>
          <c:tx>
            <c:strRef>
              <c:f>[PPT汇报材料底稿.xlsx]Sheet4!$D$2</c:f>
              <c:strCache>
                <c:ptCount val="1"/>
                <c:pt idx="0">
                  <c:v>本年实际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635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[PPT汇报材料底稿.xlsx]Sheet4!$A$3:$A$4</c:f>
              <c:strCache>
                <c:ptCount val="2"/>
                <c:pt idx="0">
                  <c:v>区外</c:v>
                </c:pt>
                <c:pt idx="1">
                  <c:v>区内</c:v>
                </c:pt>
              </c:strCache>
            </c:strRef>
          </c:cat>
          <c:val>
            <c:numRef>
              <c:f>[PPT汇报材料底稿.xlsx]Sheet4!$D$3:$D$4</c:f>
              <c:numCache>
                <c:formatCode>0.00_ </c:formatCode>
                <c:ptCount val="2"/>
                <c:pt idx="0">
                  <c:v>379.197951766483</c:v>
                </c:pt>
                <c:pt idx="1">
                  <c:v>244.453554493876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9569509"/>
        <c:axId val="855884879"/>
      </c:barChart>
      <c:catAx>
        <c:axId val="9495695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5884879"/>
        <c:crosses val="autoZero"/>
        <c:auto val="1"/>
        <c:lblAlgn val="ctr"/>
        <c:lblOffset val="100"/>
        <c:noMultiLvlLbl val="0"/>
      </c:catAx>
      <c:valAx>
        <c:axId val="85588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956950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0.0361074416556583</cdr:x>
      <cdr:y>0.876527928206715</cdr:y>
    </cdr:from>
    <cdr:to>
      <cdr:x>0.267283135182739</cdr:x>
      <cdr:y>0.934550518335138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60350" y="3597275"/>
          <a:ext cx="1666875" cy="238125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horzOverflow="clip" vert="horz" wrap="square" lIns="45720" tIns="45720" rIns="45720" bIns="45720" rtlCol="0" anchor="t" anchorCtr="0">
          <a:normAutofit/>
        </a:bodyPr>
        <a:p>
          <a:endParaRPr lang="zh-CN" alt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0.636125327674448</cdr:x>
      <cdr:y>0.105095057034221</cdr:y>
    </cdr:from>
    <cdr:to>
      <cdr:x>0.693671202097116</cdr:x>
      <cdr:y>0.155285171102662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3235960" y="438785"/>
          <a:ext cx="292735" cy="2095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horzOverflow="clip" vert="horz" wrap="square" lIns="45720" tIns="45720" rIns="45720" bIns="45720" rtlCol="0" anchor="t" anchorCtr="0">
          <a:normAutofit/>
        </a:bodyPr>
        <a:p>
          <a:endParaRPr lang="zh-CN" alt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0071" y="1279525"/>
            <a:ext cx="48855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6500" y="1458383"/>
            <a:ext cx="8019000" cy="241086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61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6500" y="3970751"/>
            <a:ext cx="8019000" cy="1825249"/>
          </a:xfrm>
        </p:spPr>
        <p:txBody>
          <a:bodyPr>
            <a:normAutofit/>
          </a:bodyPr>
          <a:lstStyle>
            <a:lvl1pPr marL="0" indent="0" algn="ctr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7177" y="140000"/>
            <a:ext cx="3652749" cy="1764000"/>
          </a:xfrm>
        </p:spPr>
        <p:txBody>
          <a:bodyPr anchor="ctr" anchorCtr="0">
            <a:normAutofit/>
          </a:bodyPr>
          <a:lstStyle>
            <a:lvl1pPr>
              <a:defRPr sz="264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546205" y="844800"/>
            <a:ext cx="5101655" cy="5615925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632" y="2268000"/>
            <a:ext cx="3652749" cy="42017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5763" y="402500"/>
            <a:ext cx="1341162" cy="6406751"/>
          </a:xfrm>
        </p:spPr>
        <p:txBody>
          <a:bodyPr vert="eaVert">
            <a:normAutofit/>
          </a:bodyPr>
          <a:lstStyle>
            <a:lvl1pPr>
              <a:defRPr sz="39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75" y="402500"/>
            <a:ext cx="7787443" cy="640675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35075" y="608000"/>
            <a:ext cx="9221850" cy="61279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759" y="844200"/>
            <a:ext cx="4109181" cy="17381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7257" y="1795500"/>
            <a:ext cx="2766555" cy="1703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155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包头能源公司</a:t>
            </a:r>
            <a:endParaRPr lang="zh-CN" sz="3155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 fontAlgn="auto">
              <a:spcBef>
                <a:spcPts val="1200"/>
              </a:spcBef>
            </a:pPr>
            <a:r>
              <a:rPr lang="zh-CN" sz="3155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经营简报</a:t>
            </a:r>
            <a:endParaRPr lang="zh-CN" altLang="en-US" sz="3155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727574" y="4480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10" name="矩形 9"/>
          <p:cNvSpPr/>
          <p:nvPr userDrawn="1"/>
        </p:nvSpPr>
        <p:spPr>
          <a:xfrm>
            <a:off x="-17263" y="68593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653" y="35000"/>
            <a:ext cx="2196315" cy="9702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8275955" y="6337935"/>
            <a:ext cx="2196315" cy="949846"/>
            <a:chOff x="14412" y="8930"/>
            <a:chExt cx="3944" cy="147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6776" y="9883"/>
              <a:ext cx="1580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188961" y="2646000"/>
            <a:ext cx="4914422" cy="1733200"/>
            <a:chOff x="8432" y="4389"/>
            <a:chExt cx="8825" cy="24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" y="4389"/>
              <a:ext cx="3855" cy="24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45" y="4422"/>
              <a:ext cx="2313" cy="244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18" y="4422"/>
              <a:ext cx="2363" cy="244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4112522" y="4466000"/>
            <a:ext cx="5991418" cy="1839600"/>
            <a:chOff x="4898" y="7018"/>
            <a:chExt cx="12360" cy="262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" y="7018"/>
              <a:ext cx="5970" cy="26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48" y="7018"/>
              <a:ext cx="6210" cy="2550"/>
            </a:xfrm>
            <a:prstGeom prst="rect">
              <a:avLst/>
            </a:prstGeom>
          </p:spPr>
        </p:pic>
      </p:grpSp>
      <p:sp>
        <p:nvSpPr>
          <p:cNvPr id="22" name="标题 21"/>
          <p:cNvSpPr>
            <a:spLocks noGrp="1"/>
          </p:cNvSpPr>
          <p:nvPr>
            <p:ph type="ctrTitle" hasCustomPrompt="1"/>
          </p:nvPr>
        </p:nvSpPr>
        <p:spPr>
          <a:xfrm>
            <a:off x="710572" y="4466000"/>
            <a:ext cx="3134649" cy="8505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970" b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1-**月份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"/>
          <p:cNvSpPr/>
          <p:nvPr userDrawn="1"/>
        </p:nvSpPr>
        <p:spPr>
          <a:xfrm>
            <a:off x="-1" y="-21000"/>
            <a:ext cx="5954676" cy="7602000"/>
          </a:xfrm>
          <a:custGeom>
            <a:avLst/>
            <a:gdLst>
              <a:gd name="connsiteX0" fmla="*/ 1753995 w 6790068"/>
              <a:gd name="connsiteY0" fmla="*/ 0 h 6896100"/>
              <a:gd name="connsiteX1" fmla="*/ 6790068 w 6790068"/>
              <a:gd name="connsiteY1" fmla="*/ 0 h 6896100"/>
              <a:gd name="connsiteX2" fmla="*/ 6790068 w 6790068"/>
              <a:gd name="connsiteY2" fmla="*/ 8771 h 6896100"/>
              <a:gd name="connsiteX3" fmla="*/ 6631057 w 6790068"/>
              <a:gd name="connsiteY3" fmla="*/ 228010 h 6896100"/>
              <a:gd name="connsiteX4" fmla="*/ 6649846 w 6790068"/>
              <a:gd name="connsiteY4" fmla="*/ 228010 h 6896100"/>
              <a:gd name="connsiteX5" fmla="*/ 4368432 w 6790068"/>
              <a:gd name="connsiteY5" fmla="*/ 3096688 h 6896100"/>
              <a:gd name="connsiteX6" fmla="*/ 5344237 w 6790068"/>
              <a:gd name="connsiteY6" fmla="*/ 3872730 h 6896100"/>
              <a:gd name="connsiteX7" fmla="*/ 2954948 w 6790068"/>
              <a:gd name="connsiteY7" fmla="*/ 6877050 h 6896100"/>
              <a:gd name="connsiteX8" fmla="*/ 2188508 w 6790068"/>
              <a:gd name="connsiteY8" fmla="*/ 6877050 h 6896100"/>
              <a:gd name="connsiteX9" fmla="*/ 2188508 w 6790068"/>
              <a:gd name="connsiteY9" fmla="*/ 6896100 h 6896100"/>
              <a:gd name="connsiteX10" fmla="*/ 0 w 6790068"/>
              <a:gd name="connsiteY10" fmla="*/ 6896100 h 6896100"/>
              <a:gd name="connsiteX11" fmla="*/ 0 w 6790068"/>
              <a:gd name="connsiteY11" fmla="*/ 19050 h 6896100"/>
              <a:gd name="connsiteX12" fmla="*/ 742951 w 6790068"/>
              <a:gd name="connsiteY12" fmla="*/ 19050 h 6896100"/>
              <a:gd name="connsiteX13" fmla="*/ 1753995 w 6790068"/>
              <a:gd name="connsiteY13" fmla="*/ 1905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90068" h="6896100">
                <a:moveTo>
                  <a:pt x="1753995" y="0"/>
                </a:moveTo>
                <a:lnTo>
                  <a:pt x="6790068" y="0"/>
                </a:lnTo>
                <a:lnTo>
                  <a:pt x="6790068" y="8771"/>
                </a:lnTo>
                <a:lnTo>
                  <a:pt x="6631057" y="228010"/>
                </a:lnTo>
                <a:lnTo>
                  <a:pt x="6649846" y="228010"/>
                </a:lnTo>
                <a:lnTo>
                  <a:pt x="4368432" y="3096688"/>
                </a:lnTo>
                <a:lnTo>
                  <a:pt x="5344237" y="3872730"/>
                </a:lnTo>
                <a:lnTo>
                  <a:pt x="2954948" y="6877050"/>
                </a:lnTo>
                <a:lnTo>
                  <a:pt x="2188508" y="6877050"/>
                </a:lnTo>
                <a:lnTo>
                  <a:pt x="2188508" y="6896100"/>
                </a:lnTo>
                <a:lnTo>
                  <a:pt x="0" y="6896100"/>
                </a:lnTo>
                <a:lnTo>
                  <a:pt x="0" y="19050"/>
                </a:lnTo>
                <a:lnTo>
                  <a:pt x="742951" y="19050"/>
                </a:lnTo>
                <a:lnTo>
                  <a:pt x="1753995" y="19050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sp>
        <p:nvSpPr>
          <p:cNvPr id="7" name="任意多边形: 形状 5"/>
          <p:cNvSpPr/>
          <p:nvPr userDrawn="1"/>
        </p:nvSpPr>
        <p:spPr>
          <a:xfrm rot="2309681">
            <a:off x="4872251" y="-575577"/>
            <a:ext cx="229473" cy="4277344"/>
          </a:xfrm>
          <a:custGeom>
            <a:avLst/>
            <a:gdLst>
              <a:gd name="connsiteX0" fmla="*/ 0 w 261666"/>
              <a:gd name="connsiteY0" fmla="*/ 208099 h 3880162"/>
              <a:gd name="connsiteX1" fmla="*/ 261666 w 261666"/>
              <a:gd name="connsiteY1" fmla="*/ 0 h 3880162"/>
              <a:gd name="connsiteX2" fmla="*/ 261666 w 261666"/>
              <a:gd name="connsiteY2" fmla="*/ 3880162 h 3880162"/>
              <a:gd name="connsiteX3" fmla="*/ 0 w 261666"/>
              <a:gd name="connsiteY3" fmla="*/ 3880162 h 388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66" h="3880162">
                <a:moveTo>
                  <a:pt x="0" y="208099"/>
                </a:moveTo>
                <a:lnTo>
                  <a:pt x="261666" y="0"/>
                </a:lnTo>
                <a:lnTo>
                  <a:pt x="261666" y="3880162"/>
                </a:lnTo>
                <a:lnTo>
                  <a:pt x="0" y="3880162"/>
                </a:lnTo>
                <a:close/>
              </a:path>
            </a:pathLst>
          </a:custGeom>
          <a:solidFill>
            <a:srgbClr val="048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sp>
        <p:nvSpPr>
          <p:cNvPr id="8" name="任意多边形: 形状 6"/>
          <p:cNvSpPr/>
          <p:nvPr userDrawn="1"/>
        </p:nvSpPr>
        <p:spPr>
          <a:xfrm rot="2309681">
            <a:off x="3449410" y="4025963"/>
            <a:ext cx="229473" cy="4065607"/>
          </a:xfrm>
          <a:custGeom>
            <a:avLst/>
            <a:gdLst>
              <a:gd name="connsiteX0" fmla="*/ 0 w 261666"/>
              <a:gd name="connsiteY0" fmla="*/ 0 h 3688086"/>
              <a:gd name="connsiteX1" fmla="*/ 261666 w 261666"/>
              <a:gd name="connsiteY1" fmla="*/ 0 h 3688086"/>
              <a:gd name="connsiteX2" fmla="*/ 261666 w 261666"/>
              <a:gd name="connsiteY2" fmla="*/ 3479987 h 3688086"/>
              <a:gd name="connsiteX3" fmla="*/ 0 w 261666"/>
              <a:gd name="connsiteY3" fmla="*/ 3688086 h 368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66" h="3688086">
                <a:moveTo>
                  <a:pt x="0" y="0"/>
                </a:moveTo>
                <a:lnTo>
                  <a:pt x="261666" y="0"/>
                </a:lnTo>
                <a:lnTo>
                  <a:pt x="261666" y="3479987"/>
                </a:lnTo>
                <a:lnTo>
                  <a:pt x="0" y="3688086"/>
                </a:lnTo>
                <a:close/>
              </a:path>
            </a:pathLst>
          </a:custGeom>
          <a:solidFill>
            <a:srgbClr val="048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8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6481" y="-21000"/>
            <a:ext cx="6494651" cy="7661481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3001611" y="3009616"/>
            <a:ext cx="2042529" cy="2567489"/>
            <a:chOff x="2198233" y="1895128"/>
            <a:chExt cx="2329079" cy="23290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椭圆 10"/>
            <p:cNvSpPr/>
            <p:nvPr/>
          </p:nvSpPr>
          <p:spPr>
            <a:xfrm>
              <a:off x="2198233" y="1895128"/>
              <a:ext cx="2329079" cy="2329079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23539" y="2120434"/>
              <a:ext cx="1878467" cy="1878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0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06659" y="3711484"/>
            <a:ext cx="1619114" cy="1051137"/>
            <a:chOff x="9483842" y="1067933"/>
            <a:chExt cx="1846262" cy="201553"/>
          </a:xfrm>
        </p:grpSpPr>
        <p:sp>
          <p:nvSpPr>
            <p:cNvPr id="14" name="文本框 32"/>
            <p:cNvSpPr txBox="1"/>
            <p:nvPr/>
          </p:nvSpPr>
          <p:spPr>
            <a:xfrm>
              <a:off x="9483842" y="1067933"/>
              <a:ext cx="1846262" cy="11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155" b="1" i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目录</a:t>
              </a:r>
              <a:endParaRPr lang="zh-CN" altLang="en-US" sz="3155" b="1" i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文本框 34"/>
            <p:cNvSpPr txBox="1"/>
            <p:nvPr/>
          </p:nvSpPr>
          <p:spPr>
            <a:xfrm>
              <a:off x="9607121" y="1179506"/>
              <a:ext cx="1599705" cy="8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55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Contents</a:t>
              </a:r>
              <a:endParaRPr lang="zh-CN" altLang="en-US" sz="2455" i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8013700" y="225425"/>
            <a:ext cx="2446020" cy="940826"/>
            <a:chOff x="14412" y="8930"/>
            <a:chExt cx="3944" cy="145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6776" y="9869"/>
              <a:ext cx="1368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sp>
        <p:nvSpPr>
          <p:cNvPr id="22" name="标题 21"/>
          <p:cNvSpPr txBox="1">
            <a:spLocks noGrp="1"/>
          </p:cNvSpPr>
          <p:nvPr>
            <p:ph type="title" hasCustomPrompt="1"/>
          </p:nvPr>
        </p:nvSpPr>
        <p:spPr>
          <a:xfrm>
            <a:off x="5212907" y="2004800"/>
            <a:ext cx="922742" cy="711200"/>
          </a:xfr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97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50419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algn="l" defTabSz="914400" rtl="0" eaLnBrk="1" latinLnBrk="0" hangingPunct="1"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</a:t>
            </a:r>
            <a:endParaRPr>
              <a:sym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idx="1"/>
          </p:nvPr>
        </p:nvSpPr>
        <p:spPr>
          <a:xfrm>
            <a:off x="6284891" y="2153200"/>
            <a:ext cx="5196757" cy="449400"/>
          </a:xfrm>
        </p:spPr>
        <p:txBody>
          <a:bodyPr>
            <a:noAutofit/>
          </a:bodyPr>
          <a:lstStyle>
            <a:lvl1pPr marL="0" indent="0">
              <a:buNone/>
              <a:defRPr sz="2645" b="1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>
          <a:gsLst>
            <a:gs pos="3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u="sng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世界地图"/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327999" y="988400"/>
            <a:ext cx="11342430" cy="7028000"/>
          </a:xfrm>
          <a:prstGeom prst="rect">
            <a:avLst/>
          </a:prstGeom>
          <a:effectLst>
            <a:outerShdw blurRad="50800" dist="50800" dir="5400000" sx="56000" sy="56000" algn="ctr" rotWithShape="0">
              <a:schemeClr val="bg1">
                <a:alpha val="100000"/>
              </a:schemeClr>
            </a:outerShdw>
            <a:softEdge rad="825500"/>
          </a:effectLst>
        </p:spPr>
      </p:pic>
      <p:grpSp>
        <p:nvGrpSpPr>
          <p:cNvPr id="11" name="组合 10"/>
          <p:cNvGrpSpPr/>
          <p:nvPr userDrawn="1"/>
        </p:nvGrpSpPr>
        <p:grpSpPr>
          <a:xfrm>
            <a:off x="0" y="310211"/>
            <a:ext cx="644698" cy="557832"/>
            <a:chOff x="0" y="294067"/>
            <a:chExt cx="735144" cy="590549"/>
          </a:xfrm>
        </p:grpSpPr>
        <p:sp>
          <p:nvSpPr>
            <p:cNvPr id="12" name="任意多边形: 形状 11"/>
            <p:cNvSpPr/>
            <p:nvPr/>
          </p:nvSpPr>
          <p:spPr>
            <a:xfrm>
              <a:off x="0" y="294067"/>
              <a:ext cx="665925" cy="590549"/>
            </a:xfrm>
            <a:custGeom>
              <a:avLst/>
              <a:gdLst>
                <a:gd name="connsiteX0" fmla="*/ 0 w 665925"/>
                <a:gd name="connsiteY0" fmla="*/ 0 h 590549"/>
                <a:gd name="connsiteX1" fmla="*/ 492095 w 665925"/>
                <a:gd name="connsiteY1" fmla="*/ 0 h 590549"/>
                <a:gd name="connsiteX2" fmla="*/ 665925 w 665925"/>
                <a:gd name="connsiteY2" fmla="*/ 590549 h 590549"/>
                <a:gd name="connsiteX3" fmla="*/ 0 w 665925"/>
                <a:gd name="connsiteY3" fmla="*/ 590549 h 59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925" h="590549">
                  <a:moveTo>
                    <a:pt x="0" y="0"/>
                  </a:moveTo>
                  <a:lnTo>
                    <a:pt x="492095" y="0"/>
                  </a:lnTo>
                  <a:lnTo>
                    <a:pt x="665925" y="590549"/>
                  </a:lnTo>
                  <a:lnTo>
                    <a:pt x="0" y="590549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8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61314" y="294067"/>
              <a:ext cx="173830" cy="590549"/>
            </a:xfrm>
            <a:prstGeom prst="line">
              <a:avLst/>
            </a:prstGeom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 userDrawn="1"/>
        </p:nvCxnSpPr>
        <p:spPr>
          <a:xfrm>
            <a:off x="644703" y="960000"/>
            <a:ext cx="9786968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42622" y="27810"/>
            <a:ext cx="2089395" cy="932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27600"/>
            <a:ext cx="5516404" cy="540400"/>
          </a:xfrm>
        </p:spPr>
        <p:txBody>
          <a:bodyPr>
            <a:noAutofit/>
          </a:bodyPr>
          <a:lstStyle>
            <a:lvl1pPr>
              <a:defRPr sz="2800" b="1" i="0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759" y="844200"/>
            <a:ext cx="4109181" cy="17381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6104" y="1681400"/>
            <a:ext cx="4560806" cy="217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86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汇报完毕！谢谢！</a:t>
            </a:r>
            <a:endParaRPr lang="zh-CN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 fontAlgn="auto">
              <a:spcBef>
                <a:spcPts val="2400"/>
              </a:spcBef>
            </a:pPr>
            <a:endParaRPr lang="zh-CN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/>
            <a:r>
              <a:rPr lang="zh-CN" sz="386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保密责任重于泰山</a:t>
            </a:r>
            <a:endParaRPr lang="zh-CN" altLang="en-US" sz="3860" b="1" spc="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727574" y="4480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10" name="矩形 9"/>
          <p:cNvSpPr/>
          <p:nvPr userDrawn="1"/>
        </p:nvSpPr>
        <p:spPr>
          <a:xfrm>
            <a:off x="-17263" y="6859300"/>
            <a:ext cx="7972779" cy="11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653" y="35000"/>
            <a:ext cx="2196315" cy="9702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8025682" y="6329400"/>
            <a:ext cx="2196315" cy="931754"/>
            <a:chOff x="14412" y="8930"/>
            <a:chExt cx="3944" cy="14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2" y="8930"/>
              <a:ext cx="3944" cy="138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6776" y="9855"/>
              <a:ext cx="1468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80" b="1">
                  <a:latin typeface="+mj-ea"/>
                  <a:ea typeface="+mj-ea"/>
                </a:rPr>
                <a:t>财务部</a:t>
              </a:r>
              <a:endParaRPr lang="zh-CN" altLang="en-US" sz="1580" b="1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188961" y="2646000"/>
            <a:ext cx="4914422" cy="1733200"/>
            <a:chOff x="8432" y="4389"/>
            <a:chExt cx="8825" cy="24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" y="4389"/>
              <a:ext cx="3855" cy="24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45" y="4422"/>
              <a:ext cx="2313" cy="244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18" y="4422"/>
              <a:ext cx="2363" cy="244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4112522" y="4466000"/>
            <a:ext cx="5991418" cy="1839600"/>
            <a:chOff x="4898" y="7018"/>
            <a:chExt cx="12360" cy="262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" y="7018"/>
              <a:ext cx="5970" cy="26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48" y="7018"/>
              <a:ext cx="6210" cy="2550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06" y="4135090"/>
            <a:ext cx="6420769" cy="894409"/>
          </a:xfrm>
        </p:spPr>
        <p:txBody>
          <a:bodyPr anchor="b">
            <a:normAutofit/>
          </a:bodyPr>
          <a:lstStyle>
            <a:lvl1pPr>
              <a:defRPr sz="44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06" y="5081921"/>
            <a:ext cx="6420769" cy="713840"/>
          </a:xfrm>
        </p:spPr>
        <p:txBody>
          <a:bodyPr>
            <a:normAutofit/>
          </a:bodyPr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12" y="284900"/>
            <a:ext cx="9221850" cy="1461251"/>
          </a:xfrm>
        </p:spPr>
        <p:txBody>
          <a:bodyPr>
            <a:normAutofit/>
          </a:bodyPr>
          <a:lstStyle>
            <a:lvl1pPr>
              <a:defRPr sz="264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8012" y="2012500"/>
            <a:ext cx="4544100" cy="479675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5762" y="2012500"/>
            <a:ext cx="4544100" cy="479675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7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68" y="402500"/>
            <a:ext cx="9221850" cy="14612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468" y="1923579"/>
            <a:ext cx="4523217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468" y="2883348"/>
            <a:ext cx="4523217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2825" y="1923579"/>
            <a:ext cx="4545493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2825" y="2883348"/>
            <a:ext cx="4545493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75" y="3049375"/>
            <a:ext cx="9221850" cy="1461251"/>
          </a:xfrm>
        </p:spPr>
        <p:txBody>
          <a:bodyPr>
            <a:normAutofit/>
          </a:bodyPr>
          <a:lstStyle>
            <a:lvl1pPr algn="ctr">
              <a:defRPr sz="529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75" y="402500"/>
            <a:ext cx="9221850" cy="146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75" y="2012500"/>
            <a:ext cx="9221850" cy="47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75" y="7007000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725" y="7007000"/>
            <a:ext cx="360855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225" y="7007000"/>
            <a:ext cx="2405700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7.xml"/><Relationship Id="rId1" Type="http://schemas.openxmlformats.org/officeDocument/2006/relationships/chart" Target="../charts/char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5479" y="4316827"/>
            <a:ext cx="3134649" cy="676603"/>
          </a:xfrm>
        </p:spPr>
        <p:txBody>
          <a:bodyPr>
            <a:normAutofit fontScale="90000"/>
          </a:bodyPr>
          <a:p>
            <a:r>
              <a:rPr lang="en-US" altLang="zh-CN"/>
              <a:t>7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5951" y="1898319"/>
            <a:ext cx="3482696" cy="188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8" name="文本框 7"/>
          <p:cNvSpPr txBox="1"/>
          <p:nvPr/>
        </p:nvSpPr>
        <p:spPr>
          <a:xfrm>
            <a:off x="819163" y="2160608"/>
            <a:ext cx="3220965" cy="1354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zh-CN" sz="3155" b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包头能源公司经营汇报</a:t>
            </a:r>
            <a:endParaRPr lang="zh-CN" sz="3155" b="1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79443"/>
            <a:ext cx="7542315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车板价按流向分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576922" y="3914207"/>
            <a:ext cx="458475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</a:t>
            </a:r>
            <a:r>
              <a:rPr lang="en-US" altLang="zh-CN" sz="160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结算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商品煤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1478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万吨，其中：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41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万吨；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1114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312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</a:t>
            </a:r>
            <a:r>
              <a:rPr 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306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3133" y="3914207"/>
            <a:ext cx="4940038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  <a:buClrTx/>
              <a:buSzTx/>
              <a:buFontTx/>
            </a:pPr>
            <a:r>
              <a:rPr lang="en-US" altLang="zh-CN" sz="1600" b="1">
                <a:latin typeface="+mn-ea"/>
                <a:cs typeface="仿宋" panose="02010609060101010101" charset="-122"/>
                <a:sym typeface="+mn-ea"/>
              </a:rPr>
              <a:t>    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车板价按流向分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，其中：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区内车板价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244.45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1.45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5.69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区外车板价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379.20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43.89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吨，比预算升高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15.74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861" y="5285064"/>
            <a:ext cx="9638392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600">
                <a:sym typeface="+mn-ea"/>
              </a:rPr>
              <a:t>【结论】</a:t>
            </a:r>
            <a:endParaRPr lang="en-US" altLang="zh-CN" sz="1600"/>
          </a:p>
          <a:p>
            <a:pPr algn="just">
              <a:lnSpc>
                <a:spcPct val="14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运销分公司与洗选分公司密切配合，持续优化销售结构，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18.69%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</a:t>
            </a:r>
            <a:r>
              <a:rPr 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10.19%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38.78%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37.86%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月扩大了出区销量较同期增收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8.18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227.59*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同期车板价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359.63)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，较预算增收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9.44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264.63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预算车板价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356.80)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，趋势利好，在保证区内煤炭供应基础上，争取收入最大化。下一步要持续抓好销售结构调整，继续扩大出区销售量。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01930" y="977265"/>
          <a:ext cx="5140960" cy="293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161915" y="977265"/>
          <a:ext cx="5269230" cy="293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379443"/>
            <a:ext cx="7634199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车板价按流向分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247650" y="4492625"/>
            <a:ext cx="10132695" cy="1548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区内车板价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244.45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1.45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5.69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。比同期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区内4500大卡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327.08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14.29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33.56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区内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218.75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3.51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区外车板价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379.20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43.89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，主要原因是：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区外4500大卡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377.67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46.38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861" y="1055373"/>
            <a:ext cx="7411720" cy="334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580" b="1">
                <a:latin typeface="+mn-ea"/>
                <a:cs typeface="仿宋" panose="02010609060101010101" charset="-122"/>
              </a:rPr>
              <a:t>区内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主要销售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3800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大卡和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大卡煤种，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主要销售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500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大卡和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大卡煤种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285" y="6040755"/>
            <a:ext cx="10132060" cy="122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6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1580" b="1">
                <a:latin typeface="+mn-ea"/>
                <a:cs typeface="仿宋" panose="02010609060101010101" charset="-122"/>
              </a:rPr>
              <a:t>区内外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煤价降低，</a:t>
            </a:r>
            <a:r>
              <a:rPr lang="zh-CN" sz="1580" b="1">
                <a:latin typeface="+mn-ea"/>
                <a:cs typeface="仿宋" panose="02010609060101010101" charset="-122"/>
              </a:rPr>
              <a:t>一是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受煤炭市场环境影响，</a:t>
            </a:r>
            <a:r>
              <a:rPr lang="zh-CN" sz="1580" b="1">
                <a:latin typeface="+mn-ea"/>
                <a:cs typeface="仿宋" panose="02010609060101010101" charset="-122"/>
              </a:rPr>
              <a:t>二是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受煤质影响，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李家壕煤矿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煤质扣款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22.11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吨，区内煤质扣款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18.52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万利一矿区外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煤质扣款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25.58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吨，区内煤质扣款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3.55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水泉露天煤矿煤质扣款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17.59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相关单位要加强煤质管理，按照合同要求精准配煤，提高煤炭收入。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5335905" y="1449705"/>
          <a:ext cx="5044440" cy="297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317500" y="1389380"/>
          <a:ext cx="5018405" cy="310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86" y="361028"/>
            <a:ext cx="7618050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营业收入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51.97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亿元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376555" y="5448935"/>
            <a:ext cx="9755505" cy="1645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>
              <a:lnSpc>
                <a:spcPct val="16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营业收入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51.97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45.94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6.03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44.43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7.54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亿元，完成全年预算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68.23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%，其中：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自产煤收入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36.83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31.08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5.75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亿元，比预算2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8.27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8.56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亿元，完成全年预算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76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外购煤收入1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4.30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亿元，比同期1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3.88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亿元增加0.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42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亿元，比预算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15.02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亿元减少0.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2亿元，完成全年预算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55.53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%。</a:t>
            </a:r>
            <a:endParaRPr 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63525" y="995045"/>
          <a:ext cx="10191115" cy="4355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01" y="379443"/>
            <a:ext cx="7634199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完全成本</a:t>
            </a:r>
            <a:r>
              <a:rPr lang="en-US" sz="2665" dirty="0">
                <a:solidFill>
                  <a:schemeClr val="tx1"/>
                </a:solidFill>
                <a:sym typeface="+mn-ea"/>
              </a:rPr>
              <a:t>255.74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元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4915535" y="1090295"/>
            <a:ext cx="5656580" cy="6319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300" b="1">
                <a:latin typeface="+mn-ea"/>
                <a:cs typeface="仿宋" panose="02010609060101010101" charset="-122"/>
                <a:sym typeface="+mn-ea"/>
              </a:rPr>
              <a:t>   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 7</a:t>
            </a:r>
            <a:r>
              <a:rPr lang="zh-CN" altLang="en-US" sz="120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管理口径完全成本</a:t>
            </a:r>
            <a:r>
              <a:rPr lang="en-US" altLang="zh-CN" sz="120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160.66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剔除向国家能源公益基金会捐赠及梅林庙探矿权处置特殊因素后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管理口径完全成本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255.74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23.62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元/吨，比预算降低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18.86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（其中：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固定成本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8.90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sz="1200" b="1">
                <a:latin typeface="+mn-ea"/>
                <a:cs typeface="仿宋" panose="02010609060101010101" charset="-122"/>
                <a:sym typeface="+mn-ea"/>
              </a:rPr>
              <a:t>变动成本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16.84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/吨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。）</a:t>
            </a:r>
            <a:r>
              <a:rPr lang="zh-CN" sz="1200" b="1">
                <a:latin typeface="+mn-ea"/>
                <a:cs typeface="仿宋" panose="02010609060101010101" charset="-122"/>
              </a:rPr>
              <a:t>    </a:t>
            </a:r>
            <a:r>
              <a:rPr lang="en-US" altLang="zh-CN" sz="1200"/>
              <a:t>           </a:t>
            </a:r>
            <a:endParaRPr lang="en-US" altLang="zh-CN" sz="1200"/>
          </a:p>
          <a:p>
            <a:pPr algn="just"/>
            <a:r>
              <a:rPr lang="en-US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23.62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元/吨原因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由于自产煤量较同期增加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156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万吨，影响完全成本降低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40.26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元/吨；由于成本总额较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6.33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元，影响完全成本升高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63.88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元/吨。成本总额增加主要是：</a:t>
            </a:r>
            <a:endParaRPr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</a:t>
            </a:r>
            <a:r>
              <a:rPr lang="zh-CN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财务费用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0.94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万利一矿扩大区无形资产摊销折现费用0.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56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亿元；二是本年收到财务公司利息收入同比减少0.3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亿元；三是公司本部预提利息支出0.08亿元。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9.49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（2）</a:t>
            </a:r>
            <a:r>
              <a:rPr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搬家倒面费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0.76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主要原因一是预提搬家倒面费0.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9亿元；二是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万利一矿结算31311工作面、31310面通道支护回撤0.34亿元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；三是同期未发生搬家倒面费造成同比增加。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7.72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（3）</a:t>
            </a:r>
            <a:r>
              <a:rPr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全口径人工成本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比同期增加0.65亿元，主要原因是按照集团要求均衡预提工资总额及附加费用1.38亿元。影响单位成本升高6.56元/吨。</a:t>
            </a:r>
            <a:endParaRPr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修理</a:t>
            </a:r>
            <a:r>
              <a:rPr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费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0.59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主要原因一是预提修理费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0.45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二是万利一矿立体库及2号公寓改造工程导致修理费增加0.08亿元；三是洗选分公司上年修理费集中在四季度入账，本年督促业务部门及时按进度入账，截至目前结算瑞辰零星维修费0.02亿元，神东天隆筒仓标准化等项目0.04亿元。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5.95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en-US"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18.86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元/吨原因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由于自产煤量较预算增加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243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万吨，影响完全成本降低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68.78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元/吨；由于成本总额较预算增加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4.51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元，影响完全成本升高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49.92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元/吨。成本总额增加主要是：</a:t>
            </a:r>
            <a:endParaRPr sz="12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</a:t>
            </a:r>
            <a:r>
              <a:rPr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全口径人工成本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比预算增加1.04亿元，主要原因是按照集团要求预提工资总额及附加费用1.38亿元。影响单位成本升高11.51元/吨。</a:t>
            </a:r>
            <a:endParaRPr sz="12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专项储备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0.54</a:t>
            </a:r>
            <a:r>
              <a:rPr lang="zh-CN" alt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主要原因是原煤产量比预算增加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234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万吨，导致维简安全费增加。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5.93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财务费用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0.54</a:t>
            </a:r>
            <a:r>
              <a:rPr lang="zh-CN" alt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主要原因一是预提万利一矿扩大区无形资产摊销折现费用0.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56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二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是公司本部预提利息支出0.08亿元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。影响单位成本升高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5.98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2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修理</a:t>
            </a:r>
            <a:r>
              <a:rPr sz="1200" b="1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费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比预算增加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0.46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主要原因是预提修理费</a:t>
            </a:r>
            <a:r>
              <a:rPr lang="en-US" alt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0.45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5.14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</a:t>
            </a:r>
            <a:r>
              <a:rPr lang="zh-CN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搬家倒面费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0.34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主要原因是预提搬家倒面费0.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9亿元。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影响单位成本升高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3.76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元/吨。</a:t>
            </a:r>
            <a:endParaRPr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/>
            <a:endParaRPr lang="zh-CN" altLang="en-US" sz="11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755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755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zh-CN" altLang="en-US" sz="1755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" y="6764655"/>
            <a:ext cx="487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剔除因素（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549013.4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）：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2024年3月按集团要求向国家能源集团公益基金会捐赠1.68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月梅林庙矿资产处置收入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51.34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亿元，处置相关成本费用</a:t>
            </a:r>
            <a:r>
              <a:rPr lang="en-US" altLang="zh-CN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1.88</a:t>
            </a:r>
            <a:r>
              <a:rPr lang="zh-CN" altLang="en-US" sz="12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</a:t>
            </a:r>
            <a:endParaRPr lang="zh-CN" altLang="en-US" sz="12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36855" y="970280"/>
          <a:ext cx="4678680" cy="564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33488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财务费用情况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644861" y="6183136"/>
            <a:ext cx="9456294" cy="1037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>
              <a:lnSpc>
                <a:spcPct val="13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财务费用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26890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20028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16025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万元；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剔除梅林庙探矿权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诉讼执行期利息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月累计财务费用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16271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万元，比同期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9409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zh-CN" altLang="en-US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5406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r>
              <a:rPr lang="zh-CN" altLang="en-US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</a:t>
            </a:r>
            <a:r>
              <a:rPr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一是万利一矿预提折现费用0.56亿元；二是公司本部预提利息支出0.08亿元。</a:t>
            </a:r>
            <a:endParaRPr sz="158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09245" y="1010285"/>
          <a:ext cx="10111740" cy="501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26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外购煤情况</a:t>
            </a:r>
            <a:endParaRPr 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5688330" y="4349750"/>
            <a:ext cx="4794250" cy="292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外购煤量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325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，比同期增加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59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万吨，影响收入升高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30714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万元；比预算增加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万吨，影响收入升高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7863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en-US" altLang="zh-CN" sz="1580" b="1">
              <a:highlight>
                <a:srgbClr val="000000">
                  <a:alpha val="0"/>
                </a:srgbClr>
              </a:highlight>
              <a:latin typeface="+mn-ea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外购煤价格 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439.62元/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，比同期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81.49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影响收入下降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26513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万元；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比预算</a:t>
            </a:r>
            <a:r>
              <a:rPr 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46.32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吨，影响收入下降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15070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58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量价对冲后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外购煤收入比同期升高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4201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万元，比预算下降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7207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endParaRPr lang="en-US" altLang="zh-CN" sz="158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</a:t>
            </a:r>
            <a:r>
              <a:rPr lang="en-US" alt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外购煤利润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37.99元/吨，比同期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6.58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元/吨，比预算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2.58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元/吨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sz="158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highlight>
                <a:srgbClr val="FF00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80670" y="962025"/>
          <a:ext cx="5222240" cy="329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5502275" y="962025"/>
          <a:ext cx="4914265" cy="338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80670" y="4349750"/>
          <a:ext cx="5222240" cy="293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26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外购煤情况</a:t>
            </a:r>
            <a:endParaRPr 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552450" y="6161405"/>
            <a:ext cx="9802495" cy="845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7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外购煤利润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1.24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亿元，其中：洗选分公司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1.19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亿元，运销分公司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亿元。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外购煤吨煤利润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37.99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吨，其中：洗选分公司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43.90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吨，运销分公司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8.84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endParaRPr lang="zh-CN" altLang="en-US" sz="158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7980" y="1012825"/>
          <a:ext cx="10078720" cy="489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613410"/>
                <a:gridCol w="2120265"/>
                <a:gridCol w="1304925"/>
                <a:gridCol w="1128395"/>
                <a:gridCol w="1106805"/>
                <a:gridCol w="1108710"/>
                <a:gridCol w="1699260"/>
              </a:tblGrid>
              <a:tr h="481330"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2024年</a:t>
                      </a: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1-7</a:t>
                      </a: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月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rPr>
                        <a:t>外购煤炭经营情况表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 gridSpan="8"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单位：元/吨、万元、万吨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单位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序号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煤种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结算数量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不含税单价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吨煤成本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吨煤利润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利润总额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洗选中心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外购5000（敖包沟）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外购4500（敖包沟）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57.05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461.40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415.21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46.19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2,635.43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外购4500（韩家村）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35.47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412.98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391.07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21.91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777.10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外购4500（敖包沟长协）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98.28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448.62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397.76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50.86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4,999.18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外购4500（韩家村长协）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79.65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429.23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385.76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43.47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3,462.38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小计：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270.46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440.93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397.03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43.90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11,874.08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385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外购5000（满世）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463.30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444.19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19.11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55.49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外购4500（满世）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51.98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431.53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423.26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8.27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429.88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小计：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54.89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433.21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424.37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8.84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485.37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3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外购煤合计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325.34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439.63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401.64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37.99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12,359.45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180346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利润总额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9.48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亿元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5958840" y="1013460"/>
            <a:ext cx="4471035" cy="5247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300" b="1">
                <a:latin typeface="+mn-ea"/>
                <a:cs typeface="仿宋" panose="02010609060101010101" charset="-122"/>
              </a:rPr>
              <a:t> 7</a:t>
            </a:r>
            <a:r>
              <a:rPr lang="zh-CN" sz="1300" b="1">
                <a:latin typeface="+mn-ea"/>
                <a:cs typeface="仿宋" panose="02010609060101010101" charset="-122"/>
              </a:rPr>
              <a:t>月累计管理口径账面利润总额</a:t>
            </a:r>
            <a:r>
              <a:rPr lang="zh-CN" sz="1300" b="0">
                <a:ea typeface="宋体" panose="02010600030101010101" pitchFamily="2" charset="-122"/>
              </a:rPr>
              <a:t> </a:t>
            </a:r>
            <a:r>
              <a:rPr lang="en-US" altLang="zh-CN" sz="13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572524万元，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剔除梅林庙探矿权处置和向国家能源集团公益基金会捐赠2项特殊因素后</a:t>
            </a:r>
            <a:r>
              <a:rPr lang="en-US" altLang="zh-CN" sz="130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sz="1300" b="1">
                <a:latin typeface="+mn-ea"/>
                <a:cs typeface="仿宋" panose="02010609060101010101" charset="-122"/>
                <a:sym typeface="+mn-ea"/>
              </a:rPr>
              <a:t>月累计管理口径账面利润总额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94768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万元，比同期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104274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万元减少</a:t>
            </a: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9506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，比预算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58333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万元增加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36435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</a:t>
            </a:r>
            <a:r>
              <a:rPr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94.77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比奋斗目标增加</a:t>
            </a: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15855</a:t>
            </a:r>
            <a:r>
              <a:rPr 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万元，完成全年预算的</a:t>
            </a: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70.05%</a:t>
            </a:r>
            <a:r>
              <a:rPr 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sz="13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增利因素68720万元。累计销售量比预算增加265万吨，增加收入94420万元，增加变动成本25700万元，共增利68720万元。</a:t>
            </a:r>
            <a:endParaRPr sz="13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zh-CN" alt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减利因素：一是售价比预算降低10.80元/吨，减利15970万元；二是完全成本总额较预算增加19435万元，影响利润总额降低，其中：</a:t>
            </a:r>
            <a:endParaRPr sz="13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（1）超进度预提成本总额21713万元（超进度预提财务费用5558万元；超进度预提修理费3767万元；超进度预提搬家倒面费3396万元；超进度预提人工成本3320万元；超进度预提其他零星费用6项5672万元；）。</a:t>
            </a:r>
            <a:endParaRPr sz="13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en-US"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sz="13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（2）实际成本较预算降低2278万元。</a:t>
            </a: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3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50000"/>
              </a:lnSpc>
            </a:pPr>
            <a:r>
              <a:rPr lang="en-US" altLang="zh-CN" sz="13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sz="130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50000"/>
              </a:lnSpc>
            </a:pPr>
            <a:endParaRPr lang="zh-CN" altLang="en-US" sz="12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endParaRPr lang="zh-CN" altLang="en-US" sz="120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6082665"/>
            <a:ext cx="10107930" cy="124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1200">
                <a:sym typeface="+mn-ea"/>
              </a:rPr>
              <a:t>【结论】</a:t>
            </a:r>
            <a:endParaRPr lang="en-US" altLang="zh-CN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月累计利润总额虽已</a:t>
            </a:r>
            <a:r>
              <a:rPr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sz="12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94.77</a:t>
            </a:r>
            <a:r>
              <a:rPr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，但我们也要清醒的认识到，整体经营效益情况</a:t>
            </a:r>
            <a:r>
              <a:rPr lang="zh-CN" sz="1200" b="1">
                <a:latin typeface="+mn-ea"/>
                <a:cs typeface="仿宋" panose="02010609060101010101" charset="-122"/>
              </a:rPr>
              <a:t>劣于去年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sz="1200" b="1">
                <a:latin typeface="+mn-ea"/>
                <a:cs typeface="仿宋" panose="02010609060101010101" charset="-122"/>
              </a:rPr>
              <a:t>优于预算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剔除梅林庙探矿权处置</a:t>
            </a:r>
            <a:r>
              <a:rPr lang="zh-CN" altLang="en-US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向国家能源集团公益基金会捐赠2</a:t>
            </a:r>
            <a:r>
              <a:rPr lang="zh-CN" altLang="en-US" sz="1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项特殊因素后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月累计自产煤利润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71.50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吨，比同期降低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22.41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71.50-93.91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），造成利润总额比同期波动较大。外购煤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利润比同期比预算均有所降低，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外购煤利润比同期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6.58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37.99-44.57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），比预算</a:t>
            </a:r>
            <a:r>
              <a:rPr 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2.58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吨（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37.99-40.57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200">
              <a:highlight>
                <a:srgbClr val="FF00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47650" y="1013460"/>
          <a:ext cx="5525770" cy="497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575727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各单位利润指标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332105" y="5337175"/>
            <a:ext cx="9991090" cy="1911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3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</a:t>
            </a:r>
            <a:r>
              <a:rPr lang="zh-CN" sz="1600" b="1">
                <a:latin typeface="+mn-ea"/>
                <a:cs typeface="仿宋" panose="02010609060101010101" charset="-122"/>
              </a:rPr>
              <a:t>包头能源公司利润总额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76414万元，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剔除向国家能源集团公益基金会捐赠的特殊因素后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93214万元，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同期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7569万元，比预算升高35802万元，完成全年预算94.71%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>
              <a:lnSpc>
                <a:spcPct val="13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</a:t>
            </a:r>
            <a:r>
              <a:rPr lang="zh-CN" sz="1600" b="1">
                <a:latin typeface="+mn-ea"/>
                <a:cs typeface="仿宋" panose="02010609060101010101" charset="-122"/>
              </a:rPr>
              <a:t>包头矿业公司利润总额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496110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剔除梅林庙探矿权处置的特殊因素后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月累计矿业公司利润总额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1554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1937万元，比预算升高633万元，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完成全年预算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98.42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%。累计亏损单位</a:t>
            </a:r>
            <a:r>
              <a:rPr 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主要是集装站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，应做好经营筹划，预控各项收入成本，确保子公司不被列入亏损企业治理考核。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32105" y="988695"/>
          <a:ext cx="10078085" cy="388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615"/>
                <a:gridCol w="2068830"/>
                <a:gridCol w="893445"/>
                <a:gridCol w="893445"/>
                <a:gridCol w="895350"/>
                <a:gridCol w="893445"/>
                <a:gridCol w="894715"/>
                <a:gridCol w="893445"/>
                <a:gridCol w="893445"/>
                <a:gridCol w="1022350"/>
              </a:tblGrid>
              <a:tr h="282575">
                <a:tc gridSpan="10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各单位利润情况表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180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单位：万元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7月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李家壕煤矿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8775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7155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3543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10167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6306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3877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7332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47155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万利一矿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6005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6315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313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3747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5107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5508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31439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神山露天煤矿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1205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464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718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1201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4898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水泉露天煤矿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-173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1161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2035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1109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1019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6035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煤炭洗选分公司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-680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-1240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13640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2830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1697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1213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19079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运销分公司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262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177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177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1269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能源本部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-3666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-2702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-2361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-2217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-2355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-1096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-2400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-16798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水泉洗煤厂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153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138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能源公司合计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11863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10971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17091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16108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13534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12380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11267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93214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公路分公司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133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299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430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2082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集装站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-97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-93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-98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-102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-99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-102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-31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-622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建安公司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仿宋_GB2312" charset="0"/>
                          <a:cs typeface="仿宋_GB2312" charset="0"/>
                        </a:rPr>
                        <a:t>▲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蒙格沁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仿宋_GB2312" charset="0"/>
                          <a:cs typeface="仿宋_GB2312" charset="0"/>
                        </a:rPr>
                        <a:t>▲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-156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-156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矿业本部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-100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229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矿业公司合计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273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99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361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222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229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1554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01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总计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12136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11041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17189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16470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13756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12609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11567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94768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2105" y="4969510"/>
            <a:ext cx="3714750" cy="3676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900" b="1">
                <a:solidFill>
                  <a:srgbClr val="FF0000"/>
                </a:solidFill>
                <a:ea typeface="仿宋" panose="02010609060101010101" charset="-122"/>
              </a:rPr>
              <a:t>“▲”标记为法人单位</a:t>
            </a:r>
            <a:endParaRPr lang="zh-CN" altLang="en-US" sz="900" b="1">
              <a:solidFill>
                <a:srgbClr val="FF0000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8914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月累计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专项储备情况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5242560" y="4670425"/>
            <a:ext cx="4916170" cy="239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  7</a:t>
            </a:r>
            <a:r>
              <a:rPr lang="zh-CN" altLang="en-US" sz="1400" b="1">
                <a:latin typeface="+mn-ea"/>
                <a:cs typeface="仿宋" panose="02010609060101010101" charset="-122"/>
              </a:rPr>
              <a:t>月累计</a:t>
            </a:r>
            <a:r>
              <a:rPr lang="zh-CN" sz="1400" b="1">
                <a:latin typeface="+mn-ea"/>
                <a:cs typeface="仿宋" panose="02010609060101010101" charset="-122"/>
              </a:rPr>
              <a:t>专项储备提取</a:t>
            </a:r>
            <a:r>
              <a:rPr lang="en-US" altLang="zh-CN" sz="140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43027万元，比同期增加4384万元，比预算增加5362万元。主要原因是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原煤产量较同期较预算均增幅较大，提取金额增加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安全费提取34274万元，比同期</a:t>
            </a:r>
            <a:r>
              <a:rPr lang="en-US" altLang="zh-CN" sz="1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6162万元，比预算</a:t>
            </a:r>
            <a:r>
              <a:rPr lang="en-US" altLang="zh-CN" sz="1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6264万元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按照审计要求，维简费计提标准由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吨调整为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维简费提取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8753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万元，比同期</a:t>
            </a:r>
            <a:r>
              <a:rPr lang="zh-CN" altLang="en-US" sz="1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1778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zh-CN" altLang="en-US" sz="1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902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zh-CN" altLang="en-US" sz="1400">
              <a:highlight>
                <a:srgbClr val="FFFF00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55905" y="958850"/>
          <a:ext cx="4620895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876800" y="958850"/>
          <a:ext cx="5538470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55905" y="4184650"/>
          <a:ext cx="4393565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</a:rPr>
              <a:t>前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1189990"/>
            <a:ext cx="9745345" cy="542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210000"/>
              </a:lnSpc>
            </a:pPr>
            <a:r>
              <a:rPr lang="en-US" altLang="zh-CN" sz="2105"/>
              <a:t>   </a:t>
            </a:r>
            <a:r>
              <a:rPr lang="en-US" altLang="zh-CN"/>
              <a:t>   </a:t>
            </a:r>
            <a:r>
              <a:t>包头能源公司深入落实集团公司“136”发展战略和“14355”财务发展目标框架，引导各基层单位不断提高利润精准管控水平，2024年度1-7月商品煤结算1478万吨，较集团业绩目标增加265万吨。1-7月</a:t>
            </a:r>
            <a:r>
              <a:rPr b="1">
                <a:solidFill>
                  <a:srgbClr val="FF0000"/>
                </a:solidFill>
              </a:rPr>
              <a:t>账面利润</a:t>
            </a:r>
            <a:r>
              <a:t>总额完成572524万元，剔除梅林庙探矿权处置494556万元和向国家能源集团公益基金会捐赠16800万元2项特殊因素后1-7月管理口径利润总额94768万元，较集团业绩目标58333万元增加36435万元，完成全年业绩目标的94.77%；较奋斗目标增加15855万元，完成全年奋斗目标的70.05%。1-7月管理口径完全成本-160.66元/吨，剔除2项特殊因素后1-7月管理口径完全成本255.74元/吨，较集团业绩目标降低18.86元/吨。主要指标均完成集团进度目标。接下来包头能源将持续提高“14355”各项考核指标分值，增强生产经营稳定性和效益增长可持续性，确保高质量完成公司年度经营业绩目标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9866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sz="2665" dirty="0">
                <a:solidFill>
                  <a:schemeClr val="tx1"/>
                </a:solidFill>
                <a:sym typeface="+mn-ea"/>
              </a:rPr>
              <a:t>专项储备情况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7288859" y="1066677"/>
            <a:ext cx="3169732" cy="254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 7</a:t>
            </a:r>
            <a:r>
              <a:rPr lang="zh-CN" altLang="en-US" sz="1580" b="1">
                <a:latin typeface="+mn-ea"/>
                <a:cs typeface="仿宋" panose="02010609060101010101" charset="-122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</a:rPr>
              <a:t>专项储备使用</a:t>
            </a:r>
            <a:r>
              <a:rPr lang="en-US" altLang="zh-CN" sz="1580" b="1"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15379万元，比同期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3637万元，比预算</a:t>
            </a:r>
            <a:r>
              <a:rPr lang="en-US" alt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减少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43069万元。建议专项储备使用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进度及时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列支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本年结余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27648万元，比同期</a:t>
            </a:r>
            <a:r>
              <a:rPr lang="en-US" alt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747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万元，比预算</a:t>
            </a:r>
            <a:r>
              <a:rPr lang="en-US" alt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48431万元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期末结余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89944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29804" y="3609326"/>
            <a:ext cx="3169732" cy="3032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580">
                <a:sym typeface="+mn-ea"/>
              </a:rPr>
              <a:t>【结论】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从累计使用情况来看，使用数较去年有所升高，但结余压力仍然巨大，本年结余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2.76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，期末结余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8.99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亿元。建议规划部会同使用单位，按照年初专项储备使用预算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规范使用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，合理安排月度使用计划，并按照项目进度</a:t>
            </a:r>
            <a:r>
              <a:rPr lang="zh-CN" sz="1580" b="1">
                <a:latin typeface="+mn-ea"/>
                <a:cs typeface="仿宋" panose="02010609060101010101" charset="-122"/>
              </a:rPr>
              <a:t>及时结算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，避免年末突击结算，造成结算依据和结算数据不准确，存在审计风险。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67970" y="999490"/>
          <a:ext cx="6800215" cy="341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267970" y="4417695"/>
          <a:ext cx="6800215" cy="299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0689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 dirty="0">
                <a:sym typeface="+mn-ea"/>
              </a:rPr>
              <a:t>7</a:t>
            </a:r>
            <a:r>
              <a:rPr lang="zh-CN" altLang="en-US" sz="2665" dirty="0">
                <a:sym typeface="+mn-ea"/>
              </a:rPr>
              <a:t>月累计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五率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400050" y="5158105"/>
            <a:ext cx="10090785" cy="22510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93700" algn="just">
              <a:lnSpc>
                <a:spcPct val="170000"/>
              </a:lnSpc>
            </a:pP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全员劳动生产率</a:t>
            </a: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229.86万元/人，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156.68万元/人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127.88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</a:rPr>
              <a:t>资产负债率</a:t>
            </a:r>
            <a:r>
              <a:rPr lang="en-US" altLang="zh-CN" sz="1580" b="1">
                <a:solidFill>
                  <a:schemeClr val="tx1"/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34.82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%，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35.44%</a:t>
            </a:r>
            <a:r>
              <a:rPr 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0.62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个百分点，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61.74%降低26.92个百分点，其中：资产总额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224</a:t>
            </a:r>
            <a:r>
              <a:rPr lang="en-US" altLang="zh-CN" sz="1580" b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亿元，负债总额78亿元。</a:t>
            </a:r>
            <a:r>
              <a:rPr lang="zh-CN" sz="158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  <a:sym typeface="+mn-ea"/>
              </a:rPr>
              <a:t>研发投入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集团下达目标8000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，7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月累计发生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3119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万元，比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1548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万元，研发投入强度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0.6%。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建议科技投入按照项目进度及时统计，研发费用按照权责发生制及时入账，避免年末集中处理，导致错报漏报情况发生，有效规避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科技投入</a:t>
            </a:r>
            <a:r>
              <a:rPr lang="zh-CN" altLang="en-US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专项审计风险。</a:t>
            </a:r>
            <a:r>
              <a:rPr lang="en-US" altLang="zh-CN" sz="158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1580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93700" algn="just">
              <a:lnSpc>
                <a:spcPct val="220000"/>
              </a:lnSpc>
            </a:pPr>
            <a:endParaRPr lang="en-US" altLang="zh-CN" sz="1580" b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71780" y="999490"/>
          <a:ext cx="4950460" cy="415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5222240" y="999490"/>
          <a:ext cx="5203825" cy="415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776085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五率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292735" y="4528185"/>
            <a:ext cx="10140315" cy="2804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80" b="1">
                <a:latin typeface="+mn-ea"/>
                <a:cs typeface="仿宋" panose="02010609060101010101" charset="-122"/>
              </a:rPr>
              <a:t>   </a:t>
            </a:r>
            <a:r>
              <a:rPr lang="en-US" altLang="zh-CN" sz="14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净资产收益率</a:t>
            </a: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43.87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%，比同期</a:t>
            </a: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升高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36.45个百分点</a:t>
            </a: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集团考核指标</a:t>
            </a:r>
            <a:r>
              <a:rPr lang="zh-CN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升高</a:t>
            </a:r>
            <a:r>
              <a:rPr lang="en-US" altLang="zh-CN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33.98</a:t>
            </a:r>
            <a:r>
              <a:rPr lang="zh-CN" altLang="en-US" sz="15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个百分点。</a:t>
            </a:r>
            <a:endParaRPr lang="en-US" altLang="zh-CN" sz="15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   </a:t>
            </a:r>
            <a:r>
              <a:rPr 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营业现金比率</a:t>
            </a:r>
            <a:r>
              <a:rPr lang="en-US" altLang="zh-CN" sz="1500" b="1">
                <a:highlight>
                  <a:srgbClr val="000000">
                    <a:alpha val="0"/>
                  </a:srgbClr>
                </a:highlight>
                <a:latin typeface="+mn-ea"/>
                <a:cs typeface="仿宋" panose="02010609060101010101" charset="-122"/>
              </a:rPr>
              <a:t> 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-16.64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%，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剔除梅林庙处置因素后营业现金比率</a:t>
            </a:r>
            <a:r>
              <a:rPr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6.18%，比同期降低5.53个百分点，比集团考核指标升高2.29个百分点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。比同期降低</a:t>
            </a:r>
            <a:r>
              <a:rPr lang="en-US" altLang="zh-CN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5.53个百分点</a:t>
            </a:r>
            <a:r>
              <a:rPr lang="zh-CN" altLang="en-US" sz="150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主要原因是：</a:t>
            </a:r>
            <a:endParaRPr lang="zh-CN" altLang="en-US" sz="1500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zh-CN" altLang="en-US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5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1500" b="0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1.经营支出同比增加2.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亿元（本期支付集团公司公益捐赠1.68亿元，支付职工薪酬及福利费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6.02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亿元，同比增加0.</a:t>
            </a:r>
            <a:r>
              <a:rPr lang="en-US" altLang="zh-CN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</a:t>
            </a:r>
            <a:r>
              <a:rPr lang="zh-CN" altLang="en-US" sz="1500" b="0">
                <a:solidFill>
                  <a:srgbClr val="202020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亿元），影响营业现金比率减少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%；</a:t>
            </a:r>
            <a:endParaRPr lang="zh-CN" altLang="en-US" sz="1500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2.本期煤炭结算量1</a:t>
            </a: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477.96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lang="zh-CN" altLang="en-US" sz="15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同比增加</a:t>
            </a:r>
            <a:r>
              <a:rPr lang="en-US" altLang="zh-CN" sz="15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227.59</a:t>
            </a:r>
            <a:r>
              <a:rPr lang="zh-CN" altLang="en-US" sz="15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万吨；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营业收入</a:t>
            </a: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51.14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亿元，营业收入同比增加</a:t>
            </a: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6.17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亿元；影响营业现金比率减少</a:t>
            </a:r>
            <a:r>
              <a:rPr lang="en-US" altLang="zh-CN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1.36</a:t>
            </a:r>
            <a:r>
              <a:rPr lang="zh-CN" altLang="en-US" sz="1500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%；</a:t>
            </a:r>
            <a:endParaRPr lang="en-US" altLang="zh-CN" sz="1500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40000"/>
              </a:lnSpc>
              <a:buClrTx/>
              <a:buSzTx/>
              <a:buFontTx/>
            </a:pPr>
            <a:r>
              <a:rPr lang="en-US" altLang="zh-CN" sz="1400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1400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002847" y="3666808"/>
          <a:ext cx="685800" cy="16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1651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92735" y="1021715"/>
          <a:ext cx="5264150" cy="350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5556885" y="1021715"/>
          <a:ext cx="4876800" cy="350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861" y="408018"/>
            <a:ext cx="7474933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两金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情况（存货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645160" y="4276725"/>
            <a:ext cx="9481820" cy="1013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30000"/>
              </a:lnSpc>
              <a:buFont typeface="+mj-ea"/>
              <a:buNone/>
            </a:pPr>
            <a:r>
              <a:rPr lang="en-US" altLang="zh-CN" sz="1405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7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存货</a:t>
            </a:r>
            <a:r>
              <a:rPr 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17325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2951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</a:t>
            </a:r>
            <a:r>
              <a:rPr lang="en-US" altLang="zh-CN" sz="158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3958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。其中：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正常存货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17104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</a:t>
            </a:r>
            <a:r>
              <a:rPr lang="en-US" altLang="zh-CN" sz="158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3007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，比集团下达目标增加3994万元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非正常存货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222万元，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比年初减少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56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，比集团下达目标减少36万元。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61" y="5372662"/>
            <a:ext cx="9481910" cy="145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580">
                <a:sym typeface="+mn-ea"/>
              </a:rPr>
              <a:t>【结论】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月累计存货较集团考核值升高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3958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万元，主要是原材料较年初升高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3983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万元，建议各生产单位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加强库存煤管理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，避免库存积压，造成库存居高不下；同时建议物资供应中心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加强物资管控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，按需采购，及时消耗，加快无使用价值物资的处置工作，保证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正常存货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非正常存货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完成集团年度考核目标。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45745" y="1009015"/>
          <a:ext cx="505714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302885" y="1009015"/>
          <a:ext cx="5116195" cy="3268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26175" y="996950"/>
            <a:ext cx="4234180" cy="304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altLang="zh-CN" sz="1405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 b="1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{{月度}}</a:t>
            </a:r>
            <a:r>
              <a:rPr lang="zh-CN" altLang="en-US" sz="15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应收账款余额</a:t>
            </a:r>
            <a:r>
              <a:rPr lang="en-US" sz="158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应收账款余额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年初{{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</a:t>
            </a:r>
            <a:r>
              <a:rPr lang="en-US" altLang="zh-CN" sz="158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应收账款比年初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}}万元，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比集团考核值增加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{{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应收账款比考核值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}}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比年初增加的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主要原因为：</a:t>
            </a:r>
            <a:endParaRPr 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1.本期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未结算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商品煤量0.69万吨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，应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款307万元，较年初0.54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未结算量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0.15</a:t>
            </a:r>
            <a:r>
              <a:rPr lang="en-US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应收账款增加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72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万元；</a:t>
            </a:r>
            <a:endParaRPr 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40000"/>
              </a:lnSpc>
              <a:buFont typeface="+mj-ea"/>
              <a:buNone/>
            </a:pP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2.公路未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收回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ETC收入20万元，较年初</a:t>
            </a:r>
            <a:r>
              <a:rPr 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</a:t>
            </a:r>
            <a:r>
              <a:rPr 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endParaRPr 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6175" y="4097020"/>
            <a:ext cx="4233545" cy="331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zh-CN" altLang="en-US" sz="1580">
                <a:sym typeface="+mn-ea"/>
              </a:rPr>
              <a:t>【结论】</a:t>
            </a:r>
            <a:endParaRPr lang="en-US" altLang="zh-CN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应收账款期末数升高，主要因下游电厂未实现全部结算，导致销售集团东胜财务管理中心未能对当月煤款实现全部结算。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ct val="170000"/>
              </a:lnSpc>
              <a:buFont typeface="+mj-ea"/>
              <a:buNone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建议运销分公司特别关注此考核指标，按照集团考核时点，与销售集团接洽沟通，</a:t>
            </a:r>
            <a:r>
              <a:rPr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及时清理应收煤款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，保证完成集团考核目标。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45160" y="427355"/>
            <a:ext cx="7842250" cy="42989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>
                <a:sym typeface="+mn-ea"/>
              </a:rPr>
              <a:t>{{</a:t>
            </a:r>
            <a:r>
              <a:rPr lang="zh-CN" altLang="en-US" dirty="0">
                <a:sym typeface="+mn-ea"/>
              </a:rPr>
              <a:t>月度</a:t>
            </a:r>
            <a:r>
              <a:rPr lang="en-US" altLang="zh-CN" dirty="0">
                <a:sym typeface="+mn-ea"/>
              </a:rPr>
              <a:t>}}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——“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两金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情况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应收账款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文本框 1"/>
          <p:cNvSpPr txBox="1"/>
          <p:nvPr/>
        </p:nvSpPr>
        <p:spPr>
          <a:xfrm>
            <a:off x="1089025" y="179451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{{&amp;</a:t>
            </a:r>
            <a:r>
              <a:rPr lang="zh-CN" altLang="en-US"/>
              <a:t>应收账款</a:t>
            </a:r>
            <a:r>
              <a:rPr lang="en-US" altLang="zh-CN"/>
              <a:t>_</a:t>
            </a:r>
            <a:r>
              <a:rPr lang="zh-CN" altLang="en-US"/>
              <a:t>组合图</a:t>
            </a:r>
            <a:r>
              <a:rPr lang="en-US" altLang="zh-CN"/>
              <a:t>}}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89025" y="3672205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{{#</a:t>
            </a:r>
            <a:r>
              <a:rPr lang="zh-CN" altLang="en-US"/>
              <a:t>应收账款</a:t>
            </a:r>
            <a:r>
              <a:rPr lang="en-US" altLang="zh-CN"/>
              <a:t>_</a:t>
            </a:r>
            <a:r>
              <a:rPr lang="zh-CN" altLang="en-US"/>
              <a:t>表格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0515" y="4928235"/>
            <a:ext cx="5045075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期初货币资金余额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88.9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亿元（含应收票据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10.2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亿元）。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7月累计资金流入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114.5亿元，其中:煤款收入57.77亿元(不含应收票据到期解付10.21亿元)，乌审旗蒙格沁公司拍卖探矿权收入55.55亿元，乌审旗国有资产投资有限公司注资款0.1亿元，车辆通行收入0.76亿元，利息收入及其他收入0.32亿元。</a:t>
            </a:r>
            <a:endParaRPr sz="1580"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</a:pPr>
            <a:endParaRPr lang="zh-CN" altLang="en-US" sz="1580" b="1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5590" y="4928235"/>
            <a:ext cx="5050790" cy="260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7月累计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资金流出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65.72亿元，其中:支付外购煤款及运费15.75亿元，支付材料、设备及工程款10.07亿元，缴纳各项税费27.69亿元，支付职工薪酬及福利费6.07亿元，水电费及维修费支出3.12亿元，其他支出3.02亿元(其中:公益性捐赠1.68亿元，征地补偿费1.31亿元)。</a:t>
            </a:r>
            <a:endParaRPr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just" fontAlgn="auto">
              <a:lnSpc>
                <a:spcPts val="2800"/>
              </a:lnSpc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期末货币资金余额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137.75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元。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160" y="327660"/>
            <a:ext cx="714502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rgbClr val="202020"/>
                </a:solidFill>
                <a:sym typeface="+mn-ea"/>
              </a:rPr>
              <a:t>7</a:t>
            </a:r>
            <a:r>
              <a:rPr lang="zh-CN" altLang="en-US" sz="2665">
                <a:solidFill>
                  <a:srgbClr val="202020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rgbClr val="202020"/>
                </a:solidFill>
                <a:sym typeface="+mn-ea"/>
              </a:rPr>
              <a:t>——</a:t>
            </a:r>
            <a:r>
              <a:rPr lang="zh-CN" altLang="en-US" sz="2665" kern="100" dirty="0" smtClean="0">
                <a:solidFill>
                  <a:srgbClr val="202020"/>
                </a:solidFill>
                <a:cs typeface="+mn-ea"/>
                <a:sym typeface="+mn-ea"/>
              </a:rPr>
              <a:t>资金收支情况</a:t>
            </a:r>
            <a:endParaRPr lang="zh-CN" altLang="en-US" sz="2665" kern="100" dirty="0" smtClean="0">
              <a:solidFill>
                <a:srgbClr val="202020"/>
              </a:solidFill>
              <a:cs typeface="+mn-ea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graphicFrame>
        <p:nvGraphicFramePr>
          <p:cNvPr id="12" name="图表 11"/>
          <p:cNvGraphicFramePr/>
          <p:nvPr/>
        </p:nvGraphicFramePr>
        <p:xfrm>
          <a:off x="5147310" y="978535"/>
          <a:ext cx="525843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239395" y="978535"/>
          <a:ext cx="4907915" cy="39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698500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ym typeface="+mn-ea"/>
              </a:rPr>
              <a:t>7</a:t>
            </a:r>
            <a:r>
              <a:rPr lang="zh-CN" altLang="en-US" sz="2665">
                <a:sym typeface="+mn-ea"/>
              </a:rPr>
              <a:t>月累计主要经济指标</a:t>
            </a:r>
            <a:r>
              <a:rPr lang="en-US" altLang="zh-CN" sz="2665" dirty="0"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税费情况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44861" y="5453966"/>
            <a:ext cx="9231317" cy="152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ts val="2800"/>
              </a:lnSpc>
              <a:buClrTx/>
              <a:buSzTx/>
              <a:buFontTx/>
            </a:pP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应交税费总额27.08亿元，比预算增加20.14亿元，完成全年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预算的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227.71%，超进度预算169.38%。其中：增值税8.92亿元，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194.76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；企业所得税13.31亿元，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893.29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；资源税3.3亿元，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76.21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；其他税费0.65亿元，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完成全年预算的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132.65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月累计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应交税费增加的主要原因：煤炭收入增加以及梅林庙探矿权转让事项，导致税费增加。</a:t>
            </a:r>
            <a:endParaRPr 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85750" y="1009650"/>
          <a:ext cx="10111105" cy="4443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327660"/>
            <a:ext cx="7040880" cy="54038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税费情况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6219737" y="2298713"/>
            <a:ext cx="4266776" cy="3004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1-7</a:t>
            </a: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月实</a:t>
            </a:r>
            <a:r>
              <a:rPr 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缴税费</a:t>
            </a:r>
            <a:r>
              <a:rPr lang="en-US" altLang="zh-CN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27.54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元，主要缴纳地区分布在包头市和鄂尔多斯市，其中：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包头市稀土高新区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3.46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          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包头市土右旗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0.46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1.67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包头市石拐区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0.4亿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1.45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鄂尔多斯市东胜区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7.44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27.02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鄂尔多斯市准格尔旗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0.31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1.15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%；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58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鄂尔多斯市乌审旗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17.97亿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元，占比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65.25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158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57810" y="1421130"/>
          <a:ext cx="5864860" cy="46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6970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362854" y="2485822"/>
            <a:ext cx="5196757" cy="357514"/>
          </a:xfrm>
        </p:spPr>
        <p:txBody>
          <a:bodyPr/>
          <a:p>
            <a:pPr algn="l" defTabSz="914400">
              <a:spcBef>
                <a:spcPts val="1000"/>
              </a:spcBef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36285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/>
              <a:t>8-12</a:t>
            </a:r>
            <a:r>
              <a:rPr lang="zh-CN" altLang="en-US" sz="2105"/>
              <a:t>月主要经济指标测算情况</a:t>
            </a:r>
            <a:endParaRPr lang="zh-CN" altLang="en-US" sz="2105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36285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526970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526970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/>
              <a:t>二</a:t>
            </a:r>
            <a:endParaRPr lang="zh-CN" altLang="en-US" sz="3155"/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5269708" y="3979361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三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36285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工作亮点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526970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636285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二、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8-12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月生产经营测算情况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100" name="文本框 99"/>
          <p:cNvSpPr txBox="1"/>
          <p:nvPr/>
        </p:nvSpPr>
        <p:spPr>
          <a:xfrm>
            <a:off x="644861" y="1133596"/>
            <a:ext cx="9709115" cy="6089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just">
              <a:lnSpc>
                <a:spcPct val="130000"/>
              </a:lnSpc>
              <a:buClrTx/>
              <a:buSzTx/>
              <a:buFontTx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</a:t>
            </a:r>
            <a:r>
              <a:rPr lang="en-US" altLang="zh-CN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.商品煤量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预计8-12月商品煤量922万吨，比预算增加55万吨。其中：自产煤量696万吨，比预算增加50万吨；外购煤226万吨，比预算增加5万吨。</a:t>
            </a:r>
            <a:r>
              <a:rPr sz="1580">
                <a:cs typeface="仿宋" panose="02010609060101010101" charset="-122"/>
              </a:rPr>
              <a:t>  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二.商品煤结算量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预计8-12月商品煤结算922万吨，比预算增加55万吨。其中： 自产煤结算696万吨，比预算增加50万吨；外购煤结算226万吨，比预算增加5万吨。</a:t>
            </a:r>
            <a:endParaRPr sz="1580">
              <a:cs typeface="仿宋" panose="02010609060101010101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三.结算价格</a:t>
            </a:r>
            <a:r>
              <a:rPr lang="en-US" altLang="zh-CN" sz="158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   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预计8-12月车板价347.17元/吨，比预算降低9.63元/吨。其中：自产煤价格317.27元/吨，外购煤价格439.23元/吨。 </a:t>
            </a:r>
            <a:r>
              <a:rPr lang="en-US" sz="1405" b="0">
                <a:latin typeface="仿宋_GB2312" panose="02010609030101010101" charset="-122"/>
              </a:rPr>
              <a:t> </a:t>
            </a:r>
            <a:endParaRPr lang="zh-CN" sz="1405" b="0">
              <a:cs typeface="仿宋_GB2312" panose="02010609030101010101" charset="-122"/>
            </a:endParaRPr>
          </a:p>
          <a:p>
            <a:pPr algn="just"/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四.营业收入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 预计8-12月营业收入325364万元，比预算增加8001万元。其中：自产煤收入220797万元，外购煤收入99267万元，矿业收入5300万元。 </a:t>
            </a:r>
            <a:endParaRPr sz="1580">
              <a:cs typeface="仿宋" panose="02010609060101010101" charset="-122"/>
              <a:sym typeface="+mn-ea"/>
            </a:endParaRPr>
          </a:p>
          <a:p>
            <a:pPr algn="just"/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五.完全成本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预计8-12月自产煤完全成本244.51元/吨，比预算274.60元/吨减少30.09元/吨，主要原因是：（1）由于产量增加50万吨，影响完全成本降低18.96元/吨；（2）由于总成本减少7190万元，影响完全成本降低11.13元/吨。</a:t>
            </a:r>
            <a:endParaRPr sz="1580">
              <a:cs typeface="仿宋" panose="02010609060101010101" charset="-122"/>
              <a:sym typeface="+mn-ea"/>
            </a:endParaRPr>
          </a:p>
          <a:p>
            <a:pPr algn="just"/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六.利润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     预计8-12月盈利58500万元，（能源公司57267万元，矿业公司1233万元），比预算41667万元增加16783万元。其中：李家壕煤矿盈利27137万元，超预算7754万元；万利一矿盈利30353万元，超预算10103万元；神山露天煤矿盈利1937万元，欠预算390万元；水泉露天煤矿盈利1132万元（含水泉矿征地费用1206万元），欠预算1607万元；本部、运销分公司及水泉洗煤厂共发生费用10461万元，欠预算1475万元；洗选中心盈利7169万元，欠预算1078万元；矿业公司盈利1233万元，超预算575万元。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98233" y="2367765"/>
            <a:ext cx="922742" cy="645160"/>
          </a:xfrm>
        </p:spPr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991379" y="2485822"/>
            <a:ext cx="5196757" cy="357514"/>
          </a:xfrm>
        </p:spPr>
        <p:txBody>
          <a:bodyPr/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月累计主要经济指标完成情况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991379" y="3286609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8-12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月主要经济指标测算情况</a:t>
            </a:r>
            <a:endParaRPr lang="zh-CN" altLang="en-US">
              <a:sym typeface="+mn-ea"/>
            </a:endParaRP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4898233" y="4785159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四</a:t>
            </a:r>
            <a:endParaRPr lang="zh-CN" altLang="en-US" sz="3970">
              <a:sym typeface="+mn-ea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898233" y="3173563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二</a:t>
            </a:r>
            <a:endParaRPr lang="zh-CN" altLang="en-US" sz="3970">
              <a:sym typeface="+mn-ea"/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898233" y="3979361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三</a:t>
            </a:r>
            <a:endParaRPr lang="zh-CN" altLang="en-US" sz="3970">
              <a:sym typeface="+mn-ea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6049164" y="4957396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工作亮点</a:t>
            </a:r>
            <a:endParaRPr lang="zh-CN" altLang="en-US">
              <a:sym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/>
        </p:nvSpPr>
        <p:spPr>
          <a:xfrm>
            <a:off x="5991379" y="4151581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存在的问题及解决措施</a:t>
            </a:r>
            <a:endParaRPr lang="zh-CN" altLang="en-US">
              <a:sym typeface="+mn-ea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4898233" y="5647489"/>
            <a:ext cx="922742" cy="701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3970">
                <a:sym typeface="+mn-ea"/>
              </a:rPr>
              <a:t>五</a:t>
            </a:r>
            <a:endParaRPr lang="zh-CN" altLang="en-US" sz="3970">
              <a:sym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49164" y="5763211"/>
            <a:ext cx="5196757" cy="35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007745">
              <a:spcBef>
                <a:spcPct val="221000"/>
              </a:spcBef>
              <a:buClrTx/>
              <a:buSzTx/>
            </a:pPr>
            <a:r>
              <a:rPr lang="zh-CN" altLang="en-US">
                <a:sym typeface="+mn-ea"/>
              </a:rPr>
              <a:t>下一步工作安排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ym typeface="+mn-ea"/>
              </a:rPr>
              <a:t>存在的问题及解决的措施</a:t>
            </a:r>
            <a:endParaRPr lang="zh-CN" altLang="en-US" sz="2105"/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79361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/>
              <a:t>三</a:t>
            </a:r>
            <a:endParaRPr lang="zh-CN" altLang="en-US" sz="3155"/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工作亮点</a:t>
            </a:r>
            <a:endParaRPr lang="zh-CN" altLang="en-US" sz="2105"/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存在的问题及解决措施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1125855"/>
            <a:ext cx="10184130" cy="5881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 fontAlgn="auto">
              <a:lnSpc>
                <a:spcPts val="2500"/>
              </a:lnSpc>
            </a:pPr>
            <a:r>
              <a:rPr lang="en-US" altLang="zh-CN" sz="1600"/>
              <a:t>     </a:t>
            </a:r>
            <a:r>
              <a:rPr lang="en-US" altLang="zh-CN"/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+mn-ea"/>
                <a:cs typeface="+mn-ea"/>
              </a:rPr>
              <a:t>1.月度滚动预算偏差率大</a:t>
            </a:r>
            <a:endParaRPr lang="zh-CN" altLang="en-US"/>
          </a:p>
          <a:p>
            <a:pPr indent="0" algn="just" fontAlgn="auto">
              <a:lnSpc>
                <a:spcPts val="2500"/>
              </a:lnSpc>
            </a:pPr>
            <a:r>
              <a:rPr lang="zh-CN" altLang="en-US"/>
              <a:t>    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存在的问题：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各单位报送月度滚动预算时预计费用与实际费用出入较大，导致月末利润偏差率大，影响公司月度业绩考评。7月利润偏差率较大的单位有4家,其中:集装站偏差率44.45%;神山露天煤矿偏差率 42.10%；李家壕煤矿偏差率11.84%；公路分公司偏差率11.15%。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解决的措施：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根据集团公司月度考核指标计分细则中的利润总额档级要求，各单位月度滚动预计数与实际数偏差率不得超过2.5%。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>
                <a:latin typeface="+mn-ea"/>
                <a:cs typeface="+mn-ea"/>
              </a:rPr>
              <a:t>   </a:t>
            </a:r>
            <a:r>
              <a:rPr lang="en-US" altLang="zh-CN" b="1">
                <a:latin typeface="+mn-ea"/>
                <a:cs typeface="+mn-ea"/>
              </a:rPr>
              <a:t>2.</a:t>
            </a:r>
            <a:r>
              <a:rPr lang="zh-CN" altLang="en-US" b="1">
                <a:latin typeface="+mn-ea"/>
                <a:cs typeface="+mn-ea"/>
              </a:rPr>
              <a:t>福利费超支问题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存在的问题：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024年7月万利一矿工资总额12575.14万元，职工福利费比例16.51%，超计提比例2.51个百分点。按比例应提福利费1760.52万元，实际发生2076.43万元，超支315.91万元；公路分公司工资总额736.65万元，职工福利费比例17.52%，超计提比例3.52个百分点。按比例应提福利费103.13万元，实际发生129.04万元，超支25.91万元；蒙格沁乌审旗煤矿工资总额382.8万元，职工福利费比例16.67%，超计提比例2.67个百分点。按比例应提福利费53.59万元，实际发生63.8万元，超支10.21万元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just" fontAlgn="auto">
              <a:lnSpc>
                <a:spcPts val="25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福利费超支的单位务必按照《国能包头能源有限责任公司职工福利费管理办法》对超支情况进行管控，明确职工福利费的列支范围，加强审批流程和监督机制，原则上控制在当年发生额的14%以内。各单位负责人作为福利费管理工作的第一责任人，应安排相关人员对福利费超支原因进行深入分析，建立福利费支出台账，并于8月底将福利费说明报送至财务部。上述福利费使用超支的单位均存在集体福利设施管理经费占比较高，请各单位严格审核福利费入账项目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200"/>
              </a:lnSpc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存在的问题及解决措施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5750" y="1066165"/>
            <a:ext cx="10119995" cy="615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25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3.安全环保罚款问题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存在的问题：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截止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月末，营业外支出发生17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970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其中：万利一矿按照集团要求向国家能源公益基金会捐赠16800万元；水泉露天矿发生非法占地罚款982万元、水泉露天矿国家矿山安全罚款12万，万利一矿因甲烷传感器超限报警等11项问题被国家矿山安全监察局罚款38万元；李家壕煤矿因甲烷传感器标校测量值稳定持续时间不足90s等6项问题被国家矿山安全监察局罚款14.7万元；李家壕煤矿因中水处置方式不符合取水许可证批复要求(取水许可证不允许退水)产生滞纳金5.82万元；神山露天煤矿因坑下运输道路有3处未设置道口路标等4项问题被国家矿山安全监察局罚款13.5万元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求各单位及相关责任部门严格遵守国家及地方法律法规，及时与相关职能部门加强沟通，定期梳理梳理各类罚款，分析罚款原因，制定管理制度，对失职失责的责任单位和责任人进行问责，避免产生其它罚款风险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ts val="2500"/>
              </a:lnSpc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4.工程结算问题</a:t>
            </a:r>
            <a:endParaRPr lang="en-US" altLang="zh-CN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存在问题：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截止到7月29号，已经竣工但未完成决算审计的工程共计10项，其中：正在一审的工程共计1项（李家壕绿化工程1项）、正在进行二审的共计3项（财务共享中心1项、洗选公司绿化工程1项、万利矿更换管路工程1项）、进入三审的工程共计6项（李家壕井下喷大白、职工浴室工程、绿化工程3项；万利矿绿色矿山工程1项、水泉矿排土工程1项、洗选公司皮带走廊工程1项）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5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解决的措施：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工程项目管理中心和各单位要及时办理工程决算，本年度工程应于工程结束后3个月之内决算完毕，年度内完工的工程不得跨年，避免跨期导致的各项风险，同时将工程结算件及验工计价单及时交回相关部门进行归档统计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ts val="2200"/>
              </a:lnSpc>
            </a:pPr>
            <a:r>
              <a:rPr lang="zh-CN" altLang="en-US" sz="2000">
                <a:sym typeface="+mn-ea"/>
              </a:rPr>
              <a:t>  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6300" y="634719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存在的问题及解决的措施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88251"/>
            <a:ext cx="922742" cy="52260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</a:t>
            </a:r>
            <a:r>
              <a:rPr lang="zh-CN" altLang="en-US"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三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endParaRPr lang="zh-CN" altLang="en-US" sz="31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工作亮点</a:t>
            </a:r>
            <a:endParaRPr lang="zh-CN" altLang="en-US" sz="210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五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bg1">
                    <a:lumMod val="85000"/>
                  </a:schemeClr>
                </a:solidFill>
                <a:sym typeface="+mn-ea"/>
              </a:rPr>
              <a:t>下一步工作安排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/>
              <a:t>工作亮点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83870" y="1062355"/>
            <a:ext cx="9899015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190000"/>
              </a:lnSpc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0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“1415”财务管理中心系统项目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工作开展以来，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基于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前期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调研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成果，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了包括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零基预算、作业成本、资产分析、决策支持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等多个模块系统。精准对接包头能源实际需求，出具了作业成本法方案，并推进了全面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预算管理系统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的试运行。</a:t>
            </a:r>
            <a:endParaRPr lang="zh-CN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90000"/>
              </a:lnSpc>
            </a:pP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全面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预算管理系统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以零基预算为基础，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以李家壕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矿为试点，建立专项工作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小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组，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通过开展专业化培训加强宣贯，厚植预算管理理念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统筹推进预算管理应用系统建设，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目前各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子分公司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已在系统中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全年预计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编制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工作，为接下来的开发与应用奠定了坚实的基础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90000"/>
              </a:lnSpc>
            </a:pPr>
            <a:r>
              <a:rPr 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财务部按照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2024年2月1日起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新施行的</a:t>
            </a:r>
            <a:r>
              <a:rPr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《产业结构调整指导目录（2024年本）》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要求，积极与相关部门沟通协调，依照“提高资源回收率的采煤方法”项目，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2024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年继续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享受西部大开发减按15%征收优惠政策，1-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月享受企业所得税减免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7641.36</a:t>
            </a:r>
            <a:r>
              <a:rPr 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endParaRPr lang="zh-CN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80000"/>
              </a:lnSpc>
            </a:pP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/>
              <a:t>工作亮点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83870" y="1062355"/>
            <a:ext cx="9841230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220000"/>
              </a:lnSpc>
            </a:pP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因集团公司资金池迁移，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2023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月起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集团公司不再向下属全资子公司支付资金归集利息，公司财务部经过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长期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与集团财资部的沟通协调，自本年二季度起集团按照年利率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0.03%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向我公司结算股份资金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归集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利息，本月末取得利息收入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642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220000"/>
              </a:lnSpc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4.2024年7月19日，财务共享中心正式揭牌成立。财务共享中心聚焦于会计集中核算、资金集中结算、账户集中管控、财务数智化转型等专业共享服务。中心共设立4个核算组，承接13家单体单位十类标准化业务和及9家单体报表业务。共享中心的正式运营，为包头能源“低成本”经营战略目标贡献着财务力量，为建成具有煤炭行业、区域市场一流的业财整合新体系具有重要的示范作用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3958" y="2367765"/>
            <a:ext cx="922742" cy="645160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一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77104" y="2485822"/>
            <a:ext cx="5196757" cy="357514"/>
          </a:xfrm>
        </p:spPr>
        <p:txBody>
          <a:bodyPr/>
          <a:p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7月累计主要经济指标完成情况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10380" y="6819634"/>
            <a:ext cx="2405700" cy="320203"/>
          </a:xfrm>
        </p:spPr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6077104" y="3286609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5">
                <a:solidFill>
                  <a:schemeClr val="bg1">
                    <a:lumMod val="85000"/>
                  </a:schemeClr>
                </a:solidFill>
              </a:rPr>
              <a:t>8-12</a:t>
            </a: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月主要经济指标测算情况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6077104" y="408744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  <a:sym typeface="+mn-ea"/>
              </a:rPr>
              <a:t>存在的问题及解决的措施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>
          <a:xfrm>
            <a:off x="4983958" y="3173563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二</a:t>
            </a:r>
            <a:endParaRPr lang="zh-CN" altLang="en-US" sz="315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标题 3"/>
          <p:cNvSpPr>
            <a:spLocks noGrp="1"/>
          </p:cNvSpPr>
          <p:nvPr/>
        </p:nvSpPr>
        <p:spPr>
          <a:xfrm>
            <a:off x="4983958" y="3988251"/>
            <a:ext cx="922742" cy="52260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  </a:t>
            </a:r>
            <a:r>
              <a:rPr lang="zh-CN" altLang="en-US" sz="3200" b="1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三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4983958" y="4785159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155">
                <a:solidFill>
                  <a:schemeClr val="bg1">
                    <a:lumMod val="85000"/>
                  </a:schemeClr>
                </a:solidFill>
              </a:rPr>
              <a:t>四</a:t>
            </a:r>
            <a:endParaRPr lang="zh-CN" altLang="en-US" sz="3155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077104" y="4888181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105">
                <a:solidFill>
                  <a:schemeClr val="bg1">
                    <a:lumMod val="85000"/>
                  </a:schemeClr>
                </a:solidFill>
              </a:rPr>
              <a:t>工作亮点</a:t>
            </a:r>
            <a:endParaRPr lang="zh-CN" altLang="en-US" sz="2105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标题 3"/>
          <p:cNvSpPr>
            <a:spLocks noGrp="1"/>
          </p:cNvSpPr>
          <p:nvPr/>
        </p:nvSpPr>
        <p:spPr>
          <a:xfrm>
            <a:off x="4983958" y="5590974"/>
            <a:ext cx="922742" cy="565785"/>
          </a:xfrm>
          <a:prstGeom prst="rect">
            <a:avLst/>
          </a:prstGeom>
          <a:noFill/>
        </p:spPr>
        <p:txBody>
          <a:bodyPr vert="horz" wrap="square" lIns="80189" tIns="40094" rIns="80189" bIns="40094" rtlCol="0" anchor="t">
            <a:sp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endParaRPr lang="zh-CN" altLang="en-US" sz="31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6077104" y="5688916"/>
            <a:ext cx="5196757" cy="357514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10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下一步工作安排</a:t>
            </a:r>
            <a:endParaRPr lang="zh-CN" altLang="en-US" sz="210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1725" y="6666865"/>
            <a:ext cx="3996690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>
                <a:sym typeface="+mn-ea"/>
              </a:rPr>
              <a:t>下一步工作安排</a:t>
            </a:r>
            <a:endParaRPr lang="zh-CN" altLang="en-US" sz="2665"/>
          </a:p>
        </p:txBody>
      </p:sp>
      <p:sp>
        <p:nvSpPr>
          <p:cNvPr id="100" name="文本框 99"/>
          <p:cNvSpPr txBox="1"/>
          <p:nvPr/>
        </p:nvSpPr>
        <p:spPr>
          <a:xfrm>
            <a:off x="444500" y="1062355"/>
            <a:ext cx="9984740" cy="634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81000" algn="just">
              <a:lnSpc>
                <a:spcPct val="170000"/>
              </a:lnSpc>
            </a:pPr>
            <a:r>
              <a:rPr lang="en-US" altLang="zh-CN" sz="1755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0"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加强预算管理</a:t>
            </a:r>
            <a:endParaRPr lang="zh-CN" altLang="en-US" b="0"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算管理是企业进行成本费用控制的重要工具，加强预算管理体系建设，在预算编制过程中采用零基预算的方法，对各项成本费用进行重新评估和审核。同时，加强预实成本的监控和分析，及时发现预算执行过程中的偏差，对每月的预实情况进行分析和总结，采用相应措施进行调整。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2.进一步提升资金安全管控水平</a:t>
            </a:r>
            <a:endParaRPr lang="en-US" altLang="zh-CN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资金安全管理制度化、流程化、智能化持续夯实，事前审批、事中控制、事后监督的闭环管理体系不断优化，依托司库管理体系实时监控收支业务，有效推动存量资金“看得清”，流量资金“管得住”，资金风险“控得严”的。</a:t>
            </a:r>
            <a:endParaRPr lang="en-US" altLang="zh-CN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充分发挥财务共享中心的效能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381000" algn="just">
              <a:lnSpc>
                <a:spcPct val="170000"/>
              </a:lnSpc>
            </a:pPr>
            <a:r>
              <a:rPr lang="zh-CN" altLang="en-US" b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财务共享中心主要职能是发挥运营管控效能，执行公司战略规划，协助公司财务战略规划实施落地。通过集中管理财务数据和信息，实现对企业财务状况的实时监控和分析，加强对下属单位的财务管控。并且标准化和规范化的处理流程，可以提高财务数据准确性和及时性，为企业提供全面、准确的财务数据和信息，支持企业的战略决策。</a:t>
            </a:r>
            <a:endParaRPr lang="zh-CN" altLang="en-US" b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57260" y="3863531"/>
            <a:ext cx="309880" cy="334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5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31609" y="1650510"/>
            <a:ext cx="922742" cy="645160"/>
          </a:xfrm>
        </p:spPr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13450" y="1739900"/>
            <a:ext cx="4652645" cy="357505"/>
          </a:xfrm>
        </p:spPr>
        <p:txBody>
          <a:bodyPr/>
          <a:p>
            <a:r>
              <a:rPr lang="en-US" altLang="zh-CN"/>
              <a:t>7</a:t>
            </a:r>
            <a:r>
              <a:rPr lang="zh-CN" altLang="en-US"/>
              <a:t>月累计主要经济指标完成情况</a:t>
            </a:r>
            <a:endParaRPr lang="zh-CN" altLang="en-US"/>
          </a:p>
        </p:txBody>
      </p:sp>
      <p:sp>
        <p:nvSpPr>
          <p:cNvPr id="8" name="文本占位符 4"/>
          <p:cNvSpPr>
            <a:spLocks noGrp="1"/>
          </p:cNvSpPr>
          <p:nvPr/>
        </p:nvSpPr>
        <p:spPr>
          <a:xfrm>
            <a:off x="7137400" y="2202815"/>
            <a:ext cx="1927225" cy="55435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1800"/>
              <a:t>商品煤销量</a:t>
            </a:r>
            <a:endParaRPr lang="zh-CN" altLang="en-US" sz="180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7137692" y="255424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商品煤车板价</a:t>
            </a:r>
            <a:endParaRPr lang="zh-CN" sz="1800">
              <a:sym typeface="+mn-ea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7137692" y="290095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完全成本</a:t>
            </a:r>
            <a:endParaRPr lang="zh-CN" sz="1800">
              <a:sym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7137692" y="324258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财务费用</a:t>
            </a:r>
            <a:endParaRPr lang="zh-CN" sz="1800">
              <a:sym typeface="+mn-ea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7107847" y="3615966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外购煤情况</a:t>
            </a:r>
            <a:endParaRPr lang="zh-CN" sz="1800">
              <a:sym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/>
        </p:nvSpPr>
        <p:spPr>
          <a:xfrm>
            <a:off x="7108482" y="3968391"/>
            <a:ext cx="2347228" cy="3575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利润情况</a:t>
            </a:r>
            <a:endParaRPr lang="zh-CN" sz="1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7692" y="4306846"/>
            <a:ext cx="1102360" cy="589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zh-CN" b="1"/>
              <a:t>专项储备</a:t>
            </a:r>
            <a:endParaRPr lang="zh-CN" b="1"/>
          </a:p>
        </p:txBody>
      </p:sp>
      <p:sp>
        <p:nvSpPr>
          <p:cNvPr id="13" name="文本占位符 4"/>
          <p:cNvSpPr>
            <a:spLocks noGrp="1"/>
          </p:cNvSpPr>
          <p:nvPr/>
        </p:nvSpPr>
        <p:spPr>
          <a:xfrm>
            <a:off x="7106920" y="4693920"/>
            <a:ext cx="1600200" cy="5099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五率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情况</a:t>
            </a:r>
            <a:endParaRPr lang="zh-CN" altLang="en-US" sz="1800">
              <a:sym typeface="+mn-ea"/>
            </a:endParaRPr>
          </a:p>
        </p:txBody>
      </p:sp>
      <p:sp>
        <p:nvSpPr>
          <p:cNvPr id="16" name="文本占位符 4"/>
          <p:cNvSpPr>
            <a:spLocks noGrp="1"/>
          </p:cNvSpPr>
          <p:nvPr/>
        </p:nvSpPr>
        <p:spPr>
          <a:xfrm>
            <a:off x="7106920" y="5081905"/>
            <a:ext cx="2346960" cy="56832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800">
                <a:sym typeface="+mn-ea"/>
              </a:rPr>
              <a:t>“</a:t>
            </a:r>
            <a:r>
              <a:rPr lang="zh-CN" altLang="en-US" sz="1800">
                <a:sym typeface="+mn-ea"/>
              </a:rPr>
              <a:t>两金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情况</a:t>
            </a:r>
            <a:endParaRPr lang="zh-CN" altLang="en-US" sz="1800">
              <a:sym typeface="+mn-ea"/>
            </a:endParaRPr>
          </a:p>
        </p:txBody>
      </p:sp>
      <p:sp>
        <p:nvSpPr>
          <p:cNvPr id="18" name="文本占位符 4"/>
          <p:cNvSpPr>
            <a:spLocks noGrp="1"/>
          </p:cNvSpPr>
          <p:nvPr/>
        </p:nvSpPr>
        <p:spPr>
          <a:xfrm>
            <a:off x="7106920" y="5443220"/>
            <a:ext cx="2346960" cy="433705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资金收支情况</a:t>
            </a:r>
            <a:endParaRPr lang="zh-CN" sz="1800">
              <a:sym typeface="+mn-ea"/>
            </a:endParaRPr>
          </a:p>
        </p:txBody>
      </p:sp>
      <p:sp>
        <p:nvSpPr>
          <p:cNvPr id="19" name="文本占位符 4"/>
          <p:cNvSpPr>
            <a:spLocks noGrp="1"/>
          </p:cNvSpPr>
          <p:nvPr/>
        </p:nvSpPr>
        <p:spPr>
          <a:xfrm>
            <a:off x="7138035" y="5788025"/>
            <a:ext cx="2346960" cy="604520"/>
          </a:xfrm>
          <a:prstGeom prst="rect">
            <a:avLst/>
          </a:prstGeom>
        </p:spPr>
        <p:txBody>
          <a:bodyPr vert="horz" lIns="80189" tIns="40094" rIns="80189" bIns="4009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sz="1800">
                <a:sym typeface="+mn-ea"/>
              </a:rPr>
              <a:t>税费情况</a:t>
            </a:r>
            <a:endParaRPr lang="zh-CN" sz="18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2264" y="2521861"/>
            <a:ext cx="385357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2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2264" y="2879366"/>
            <a:ext cx="393154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3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2264" y="3236871"/>
            <a:ext cx="38480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4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22264" y="3594376"/>
            <a:ext cx="394824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5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22264" y="3951881"/>
            <a:ext cx="39649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6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22264" y="4309386"/>
            <a:ext cx="355286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7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2264" y="4666891"/>
            <a:ext cx="394267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8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22264" y="5035191"/>
            <a:ext cx="39649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9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92900" y="5404485"/>
            <a:ext cx="42418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0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2585" y="5760720"/>
            <a:ext cx="40449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22264" y="2164356"/>
            <a:ext cx="311785" cy="589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cs typeface="+mn-ea"/>
              </a:rPr>
              <a:t>1.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376" y="388968"/>
            <a:ext cx="7642552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商品煤生产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1478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万吨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737360" y="1300878"/>
            <a:ext cx="3712129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基本情况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】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    7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商品煤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1478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228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265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71.06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。其中：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自产商品煤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1153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74.39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外购商品煤</a:t>
            </a:r>
            <a:r>
              <a:rPr lang="zh-CN" altLang="en-US" sz="1600" b="1">
                <a:latin typeface="+mn-ea"/>
                <a:cs typeface="仿宋" panose="02010609060101010101" charset="-122"/>
                <a:sym typeface="+mn-ea"/>
              </a:rPr>
              <a:t>生产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325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61.32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00025" y="976630"/>
          <a:ext cx="6417945" cy="384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215" y="4982210"/>
            <a:ext cx="9873615" cy="2239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600">
                <a:sym typeface="+mn-ea"/>
              </a:rPr>
              <a:t>【结论】</a:t>
            </a:r>
            <a:endParaRPr lang="en-US" altLang="zh-CN" sz="1600"/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上半年商品煤产量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较同期和预算均显著升高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，增幅分别为：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16.92%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23.56%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自产商品煤比同期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上升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14.09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，上升幅度较大的单位有：万利一矿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142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40.69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；部分单位有所下降，下降的单位有：神山露天煤矿减少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39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54.17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水泉露天煤矿减少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25.69%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大幅增长，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增幅为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26.45%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，上升幅度较大的单位有：李家壕煤矿增加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100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36.36%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；万利一矿增加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18.31%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47.27%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外购商品煤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较同期较预算均有所增长，较同期增幅为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27.08%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，较预算增幅为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15.09%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376" y="388968"/>
            <a:ext cx="7642552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商品煤结算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1478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万吨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737360" y="1300878"/>
            <a:ext cx="3712129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基本情况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】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    7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  <a:sym typeface="+mn-ea"/>
              </a:rPr>
              <a:t>结算</a:t>
            </a:r>
            <a:r>
              <a:rPr lang="zh-CN" altLang="en-US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商品煤</a:t>
            </a:r>
            <a:r>
              <a:rPr lang="en-US" altLang="zh-CN" sz="1600" b="1">
                <a:solidFill>
                  <a:srgbClr val="202020"/>
                </a:solidFill>
                <a:latin typeface="+mn-ea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1478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228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265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71.06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。其中：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自产商品煤结算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1153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74.39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外购商品煤结算</a:t>
            </a:r>
            <a:r>
              <a:rPr lang="en-US" altLang="zh-CN" sz="1600" b="1">
                <a:latin typeface="+mn-ea"/>
                <a:cs typeface="仿宋" panose="02010609060101010101" charset="-122"/>
              </a:rPr>
              <a:t> 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325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59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万吨，比预算增加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万吨，完成全年预算</a:t>
            </a:r>
            <a:r>
              <a:rPr 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61.32</a:t>
            </a:r>
            <a:r>
              <a:rPr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240" y="4824095"/>
            <a:ext cx="10420350" cy="290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sym typeface="+mn-ea"/>
              </a:rPr>
              <a:t>【结论】</a:t>
            </a:r>
            <a:endParaRPr lang="en-US" altLang="zh-CN" sz="1600"/>
          </a:p>
          <a:p>
            <a:pPr algn="l">
              <a:lnSpc>
                <a:spcPct val="130000"/>
              </a:lnSpc>
            </a:pPr>
            <a:r>
              <a:rPr lang="en-US" altLang="zh-CN" sz="1600"/>
              <a:t>    </a:t>
            </a:r>
            <a:r>
              <a:rPr lang="en-US" altLang="zh-CN" sz="1400"/>
              <a:t>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商品煤结算量受产量上升影响，</a:t>
            </a:r>
            <a:r>
              <a:rPr lang="zh-CN" altLang="en-US" sz="1400" b="1">
                <a:latin typeface="+mn-ea"/>
                <a:cs typeface="仿宋" panose="02010609060101010101" charset="-122"/>
              </a:rPr>
              <a:t>比同期和预算均显著升高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，增幅分别为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18.24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%和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21.85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%，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销量较预算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增加导致营业收入增加</a:t>
            </a:r>
            <a:r>
              <a:rPr 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9.44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264.63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车板价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356.80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400">
              <a:solidFill>
                <a:srgbClr val="20202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自产商品煤比同期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上升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17.17%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，主要是万利一矿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177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43.17%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；李家壕煤矿增加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68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18.48%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；部分单位有所下降，神山露天煤矿减少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55.81%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；水泉露天煤矿减少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万吨，降幅为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23.33%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27.54%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导致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收入增加</a:t>
            </a:r>
            <a:r>
              <a:rPr 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7.77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248.44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自产煤价格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312.65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主要是李家壕煤矿增加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35.83%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万利一矿增加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103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21.28%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；水泉露天煤矿增加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28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43.75%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神山露天煤矿</a:t>
            </a:r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8.57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外购商品煤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较同期较预算均有所增长，较同期增幅为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22.18%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，较预算增幅为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5.18%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导致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收入增加</a:t>
            </a:r>
            <a:r>
              <a:rPr 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0.79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亿元（量差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16.18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外购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煤价格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485.94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400">
                <a:solidFill>
                  <a:srgbClr val="20202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吨）。</a:t>
            </a:r>
            <a:endParaRPr lang="zh-CN" altLang="en-US" sz="1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00025" y="976630"/>
          <a:ext cx="6417945" cy="384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446405"/>
            <a:ext cx="8166100" cy="42989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346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元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吨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4" name="文本框 3"/>
          <p:cNvSpPr txBox="1"/>
          <p:nvPr/>
        </p:nvSpPr>
        <p:spPr>
          <a:xfrm>
            <a:off x="644525" y="4273550"/>
            <a:ext cx="9766935" cy="178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en-US" altLang="zh-CN" sz="1600" b="1">
                <a:latin typeface="+mn-ea"/>
                <a:cs typeface="仿宋" panose="02010609060101010101" charset="-122"/>
              </a:rPr>
              <a:t>    7</a:t>
            </a:r>
            <a:r>
              <a:rPr lang="zh-CN" altLang="en-US" sz="1600" b="1">
                <a:latin typeface="+mn-ea"/>
                <a:cs typeface="仿宋" panose="02010609060101010101" charset="-122"/>
              </a:rPr>
              <a:t>月累计</a:t>
            </a:r>
            <a:r>
              <a:rPr lang="zh-CN" sz="1600" b="1">
                <a:latin typeface="+mn-ea"/>
                <a:cs typeface="仿宋" panose="02010609060101010101" charset="-122"/>
              </a:rPr>
              <a:t>车板价</a:t>
            </a:r>
            <a:r>
              <a:rPr lang="en-US" altLang="zh-CN" sz="1600">
                <a:latin typeface="+mn-ea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346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吨，比同期降低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13.63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吨，比预算降低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10.80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吨。</a:t>
            </a:r>
            <a:r>
              <a:rPr lang="zh-CN" sz="1600" b="1">
                <a:latin typeface="+mn-ea"/>
                <a:cs typeface="仿宋" panose="02010609060101010101" charset="-122"/>
              </a:rPr>
              <a:t>剔除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预结算及自产标外购影响因素后车板价为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315.04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吨，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应结算价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8.7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44.59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41.76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比应结算价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主要原因是：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1.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装船已结算质量考核影响收入减少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21980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万元，影响综合价降低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14.87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吨；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2.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直达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影响收入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267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万元，影响综合价升高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0.18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3.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涨吨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影响收入</a:t>
            </a:r>
            <a:r>
              <a:rPr 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增加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8854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万元，影响综合价升高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5.99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370" y="6144895"/>
            <a:ext cx="986409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受市场影响，</a:t>
            </a:r>
            <a:r>
              <a:rPr lang="zh-CN" sz="1600" b="1">
                <a:latin typeface="+mn-ea"/>
                <a:cs typeface="仿宋" panose="02010609060101010101" charset="-122"/>
              </a:rPr>
              <a:t>煤炭价格逐渐下行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，综合长协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买断价已从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月份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336.40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吨下降到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327.76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吨，下降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8.64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吨，降幅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2.57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%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，整体走势不容乐观。上半年除市场因素影响外，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煤质扣款较大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应引起重视，运销分公司和洗选分公司要按照合同要求</a:t>
            </a:r>
            <a:r>
              <a:rPr lang="zh-CN" sz="1600" b="1">
                <a:latin typeface="+mn-ea"/>
                <a:cs typeface="仿宋" panose="02010609060101010101" charset="-122"/>
                <a:sym typeface="+mn-ea"/>
              </a:rPr>
              <a:t>狠抓煤质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，达到提质提效目标。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748" y="3977132"/>
            <a:ext cx="425450" cy="1295400"/>
          </a:xfrm>
          <a:prstGeom prst="rect">
            <a:avLst/>
          </a:prstGeom>
          <a:noFill/>
        </p:spPr>
        <p:txBody>
          <a:bodyPr vert="mongolianVert" wrap="none" rtlCol="0">
            <a:spAutoFit/>
          </a:bodyPr>
          <a:p>
            <a:r>
              <a:rPr lang="zh-CN" altLang="en-US" sz="1580"/>
              <a:t>【基本情况】</a:t>
            </a:r>
            <a:endParaRPr lang="zh-CN" altLang="en-US" sz="1580"/>
          </a:p>
        </p:txBody>
      </p:sp>
      <p:sp>
        <p:nvSpPr>
          <p:cNvPr id="7" name="文本框 6"/>
          <p:cNvSpPr txBox="1"/>
          <p:nvPr/>
        </p:nvSpPr>
        <p:spPr>
          <a:xfrm>
            <a:off x="121958" y="5973712"/>
            <a:ext cx="425450" cy="894080"/>
          </a:xfrm>
          <a:prstGeom prst="rect">
            <a:avLst/>
          </a:prstGeom>
          <a:noFill/>
        </p:spPr>
        <p:txBody>
          <a:bodyPr vert="mongolianVert" wrap="none" rtlCol="0">
            <a:spAutoFit/>
          </a:bodyPr>
          <a:p>
            <a:r>
              <a:rPr lang="zh-CN" altLang="en-US" sz="1580"/>
              <a:t>【结论】</a:t>
            </a:r>
            <a:endParaRPr lang="zh-CN" altLang="en-US" sz="1580"/>
          </a:p>
        </p:txBody>
      </p:sp>
      <p:graphicFrame>
        <p:nvGraphicFramePr>
          <p:cNvPr id="8" name="图表 7"/>
          <p:cNvGraphicFramePr/>
          <p:nvPr/>
        </p:nvGraphicFramePr>
        <p:xfrm>
          <a:off x="325120" y="1001395"/>
          <a:ext cx="10085705" cy="297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526" y="379443"/>
            <a:ext cx="7592434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车板价按销售结构分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688340" y="4253230"/>
            <a:ext cx="8853170" cy="1440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车板价按销售结构分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其中：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319.57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吨，比同期升高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3.66元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6.92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吨；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外购煤车板价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439.62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altLang="en-US" sz="1580" b="1">
                <a:solidFill>
                  <a:srgbClr val="FF33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81.49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altLang="en-US" sz="1580" b="1">
                <a:solidFill>
                  <a:srgbClr val="FF33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46.32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吨。</a:t>
            </a:r>
            <a:endParaRPr 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5267325"/>
            <a:ext cx="10040620" cy="1908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1580">
                <a:sym typeface="+mn-ea"/>
              </a:rPr>
              <a:t>【结论】</a:t>
            </a:r>
            <a:endParaRPr lang="en-US" altLang="zh-CN" sz="1580"/>
          </a:p>
          <a:p>
            <a:pPr algn="just">
              <a:lnSpc>
                <a:spcPct val="13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1-7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煤炭价格持续走低，从销售结构看，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自产煤区内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销量较同期较预算分别</a:t>
            </a:r>
            <a:r>
              <a:rPr lang="zh-CN" altLang="en-US" sz="1580" b="1">
                <a:solidFill>
                  <a:srgbClr val="FF33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18.96%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10.19%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 b="1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自产煤区外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销量较同期较预算分别升高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47.06%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58.09%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，高回报率的区外流向煤种结构升高，较同期为公司增收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5.33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168.65*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同期自产煤价格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315.91)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，较预算为公司增收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7.77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量差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248.44*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预算自产煤价格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312.65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，要在保持现有销售结构的基础上，持续增加出区销售量，优先考虑转运成本较低的黄骅港销售。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69875" y="1020445"/>
          <a:ext cx="4946650" cy="290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339080" y="986155"/>
          <a:ext cx="5084445" cy="2970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911" y="388968"/>
            <a:ext cx="7583524" cy="429907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sz="2665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665">
                <a:solidFill>
                  <a:schemeClr val="tx1"/>
                </a:solidFill>
                <a:sym typeface="+mn-ea"/>
              </a:rPr>
              <a:t>月累计主要经济指标</a:t>
            </a:r>
            <a:r>
              <a:rPr lang="en-US" altLang="zh-CN" sz="2665" dirty="0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665" dirty="0">
                <a:solidFill>
                  <a:schemeClr val="tx1"/>
                </a:solidFill>
                <a:sym typeface="+mn-ea"/>
              </a:rPr>
              <a:t>车板价按主力煤种分</a:t>
            </a:r>
            <a:endParaRPr lang="zh-CN" altLang="en-US" sz="266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z="1050" smtClean="0"/>
            </a:fld>
            <a:endParaRPr lang="zh-CN" altLang="en-US" sz="1050"/>
          </a:p>
        </p:txBody>
      </p:sp>
      <p:sp>
        <p:nvSpPr>
          <p:cNvPr id="3" name="文本框 2"/>
          <p:cNvSpPr txBox="1"/>
          <p:nvPr/>
        </p:nvSpPr>
        <p:spPr>
          <a:xfrm>
            <a:off x="76835" y="3729355"/>
            <a:ext cx="10614660" cy="179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5000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大卡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425.81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10.35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12.81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自产煤4500大卡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348.46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12.30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6.09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区内价格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327.08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14.29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33.56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；区外价格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350.91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15.23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2.44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自产煤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218.75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9.31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3.51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7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月累计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外购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4500</a:t>
            </a:r>
            <a:r>
              <a:rPr lang="zh-CN" altLang="en-US" sz="1580" b="1">
                <a:latin typeface="+mn-ea"/>
                <a:cs typeface="仿宋" panose="02010609060101010101" charset="-122"/>
                <a:sym typeface="+mn-ea"/>
              </a:rPr>
              <a:t>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价格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 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439.62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81.49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吨，比预算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46.32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70" y="5420995"/>
            <a:ext cx="10485755" cy="2138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1580">
                <a:sym typeface="+mn-ea"/>
              </a:rPr>
              <a:t>【结论】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58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自产4500大卡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煤种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已供应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840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万吨，比同期增加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269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万吨，影响收入增加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9.72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亿元；价格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348.46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降低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12.30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，影响收入减少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.03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亿元，量价对冲后收入增加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8.69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万元。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自产</a:t>
            </a:r>
            <a:r>
              <a:rPr lang="en-US" altLang="zh-CN" sz="1580" b="1">
                <a:latin typeface="+mn-ea"/>
                <a:cs typeface="仿宋" panose="02010609060101010101" charset="-122"/>
                <a:sym typeface="+mn-ea"/>
              </a:rPr>
              <a:t>38</a:t>
            </a:r>
            <a:r>
              <a:rPr lang="zh-CN" sz="1580" b="1">
                <a:latin typeface="+mn-ea"/>
                <a:cs typeface="仿宋" panose="02010609060101010101" charset="-122"/>
                <a:sym typeface="+mn-ea"/>
              </a:rPr>
              <a:t>00大卡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煤种已供应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278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万吨，比同期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减少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万吨，影响收入减少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0.97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亿元；价格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218.75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吨，比同期</a:t>
            </a:r>
            <a:r>
              <a:rPr 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升高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9.31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吨，影响收入增加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0.26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亿元，量价对冲后收入减少</a:t>
            </a:r>
            <a:r>
              <a:rPr 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0.71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亿元。建议保持现状，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优化提升主力煤种的销售结构，</a:t>
            </a:r>
            <a:r>
              <a:rPr lang="zh-CN" altLang="en-US" sz="158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优先选择热值高的煤种进行销售，实现稳产稳收目标。</a:t>
            </a:r>
            <a:endParaRPr lang="zh-CN" altLang="en-US" sz="1580" b="1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215265" y="955040"/>
          <a:ext cx="5074285" cy="2774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5289550" y="970915"/>
          <a:ext cx="5150485" cy="275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793*385"/>
  <p:tag name="TABLE_ENDDRAG_RECT" val="27*79*793*385"/>
</p:tagLst>
</file>

<file path=ppt/tags/tag2.xml><?xml version="1.0" encoding="utf-8"?>
<p:tagLst xmlns:p="http://schemas.openxmlformats.org/presentationml/2006/main">
  <p:tag name="TABLE_ENDDRAG_ORIGIN_RECT" val="795*300"/>
  <p:tag name="TABLE_ENDDRAG_RECT" val="26*77*795*30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14537</Words>
  <Application>WPS 演示</Application>
  <PresentationFormat>宽屏</PresentationFormat>
  <Paragraphs>1050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Impact</vt:lpstr>
      <vt:lpstr>黑体</vt:lpstr>
      <vt:lpstr>仿宋</vt:lpstr>
      <vt:lpstr>Arial Unicode MS</vt:lpstr>
      <vt:lpstr>Arial Black</vt:lpstr>
      <vt:lpstr>等线</vt:lpstr>
      <vt:lpstr>仿宋_GB2312</vt:lpstr>
      <vt:lpstr>仿宋_GB2312</vt:lpstr>
      <vt:lpstr>Office 主题​​</vt:lpstr>
      <vt:lpstr>7月</vt:lpstr>
      <vt:lpstr>前   言</vt:lpstr>
      <vt:lpstr>一</vt:lpstr>
      <vt:lpstr>一</vt:lpstr>
      <vt:lpstr>一、7月累计主要经济指标——商品煤生产1478万吨</vt:lpstr>
      <vt:lpstr>一、7月累计主要经济指标——商品煤结算1478万吨</vt:lpstr>
      <vt:lpstr>一、7月累计主要经济指标——车板价346元/吨</vt:lpstr>
      <vt:lpstr>一、7月累计主要经济指标——车板价按销售结构分</vt:lpstr>
      <vt:lpstr>一、7月累计主要经济指标——车板价按主力煤种分</vt:lpstr>
      <vt:lpstr>一、7月累计主要经济指标——车板价按流向分</vt:lpstr>
      <vt:lpstr>一、7月累计主要经济指标——车板价按流向分</vt:lpstr>
      <vt:lpstr>一、7月累计主要经济指标——营业收入51.97亿元</vt:lpstr>
      <vt:lpstr>一、7月累计主要经济指标——完全成本255.74元/吨</vt:lpstr>
      <vt:lpstr>一、7月累计主要经济指标——财务费用情况</vt:lpstr>
      <vt:lpstr>一、7月累计主要经济指标——外购煤情况</vt:lpstr>
      <vt:lpstr>一、7月累计主要经济指标——外购煤情况</vt:lpstr>
      <vt:lpstr>一、7月累计主要经济指标——利润总额9.48亿元</vt:lpstr>
      <vt:lpstr>一、7月累计主要经济指标——各单位利润指标</vt:lpstr>
      <vt:lpstr>一、7月累计主要经济指标——专项储备情况</vt:lpstr>
      <vt:lpstr>一、7月累计主要经济指标——专项储备情况</vt:lpstr>
      <vt:lpstr>一、7月累计主要经济指标——“五率”情况</vt:lpstr>
      <vt:lpstr>一、7月累计主要经济指标——“五率”情况</vt:lpstr>
      <vt:lpstr>一、7月累计主要经济指标——“两金”情况（存货)</vt:lpstr>
      <vt:lpstr>一、7月累计主要经济指标——“两金”情况(应收账款)</vt:lpstr>
      <vt:lpstr>一、7月累计主要经济指标——资金收支情况</vt:lpstr>
      <vt:lpstr>一、7月累计主要经济指标——税费情况</vt:lpstr>
      <vt:lpstr>一、7月累计主要经济指标——税费情况</vt:lpstr>
      <vt:lpstr>一</vt:lpstr>
      <vt:lpstr>二、8-12月生产经营测算情况</vt:lpstr>
      <vt:lpstr>一</vt:lpstr>
      <vt:lpstr>存在的问题及解决措施</vt:lpstr>
      <vt:lpstr>存在的问题及解决措施</vt:lpstr>
      <vt:lpstr>一</vt:lpstr>
      <vt:lpstr>工作亮点</vt:lpstr>
      <vt:lpstr>工作亮点</vt:lpstr>
      <vt:lpstr>一</vt:lpstr>
      <vt:lpstr>下一步工作安排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877</cp:revision>
  <dcterms:created xsi:type="dcterms:W3CDTF">2019-09-19T02:01:00Z</dcterms:created>
  <dcterms:modified xsi:type="dcterms:W3CDTF">2024-10-16T12:46:01Z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6FFFE2E5096C4742AD57B85F21B9430F</vt:lpwstr>
  </property>
</Properties>
</file>