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42"/>
  </p:handoutMasterIdLst>
  <p:sldIdLst>
    <p:sldId id="256" r:id="rId3"/>
    <p:sldId id="462" r:id="rId4"/>
    <p:sldId id="500" r:id="rId5"/>
    <p:sldId id="641" r:id="rId6"/>
    <p:sldId id="781" r:id="rId7"/>
    <p:sldId id="712" r:id="rId8"/>
    <p:sldId id="348" r:id="rId9"/>
    <p:sldId id="568" r:id="rId10"/>
    <p:sldId id="569" r:id="rId11"/>
    <p:sldId id="354" r:id="rId12"/>
    <p:sldId id="536" r:id="rId14"/>
    <p:sldId id="570" r:id="rId15"/>
    <p:sldId id="634" r:id="rId16"/>
    <p:sldId id="377" r:id="rId17"/>
    <p:sldId id="603" r:id="rId18"/>
    <p:sldId id="688" r:id="rId19"/>
    <p:sldId id="379" r:id="rId20"/>
    <p:sldId id="380" r:id="rId21"/>
    <p:sldId id="378" r:id="rId22"/>
    <p:sldId id="361" r:id="rId23"/>
    <p:sldId id="366" r:id="rId24"/>
    <p:sldId id="365" r:id="rId25"/>
    <p:sldId id="370" r:id="rId26"/>
    <p:sldId id="373" r:id="rId27"/>
    <p:sldId id="392" r:id="rId28"/>
    <p:sldId id="632" r:id="rId29"/>
    <p:sldId id="458" r:id="rId30"/>
    <p:sldId id="642" r:id="rId31"/>
    <p:sldId id="630" r:id="rId32"/>
    <p:sldId id="644" r:id="rId33"/>
    <p:sldId id="765" r:id="rId34"/>
    <p:sldId id="771" r:id="rId35"/>
    <p:sldId id="766" r:id="rId36"/>
    <p:sldId id="681" r:id="rId37"/>
    <p:sldId id="777" r:id="rId38"/>
    <p:sldId id="767" r:id="rId39"/>
    <p:sldId id="763" r:id="rId40"/>
    <p:sldId id="287" r:id="rId41"/>
  </p:sldIdLst>
  <p:sldSz cx="10691495" cy="75596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ulf" initials="wulf" lastIdx="5" clrIdx="0"/>
  <p:cmAuthor id="43" name="ZJK" initials="Z" lastIdx="5" clrIdx="42"/>
  <p:cmAuthor id="1" name="1" initials="1" lastIdx="12" clrIdx="0"/>
  <p:cmAuthor id="2" name="user" initials="" lastIdx="4" clrIdx="0"/>
  <p:cmAuthor id="3" name="guosheng.huang" initials="g" lastIdx="1" clrIdx="0"/>
  <p:cmAuthor id="4" name="z" initials="z" lastIdx="3" clrIdx="0"/>
  <p:cmAuthor id="5" name="Microsoft Office 用户" initials="M" lastIdx="1" clrIdx="4"/>
  <p:cmAuthor id="6" name="Ryan" initials="R" lastIdx="1" clrIdx="5"/>
  <p:cmAuthor id="7" name="laoke1984@outlook.com" initials="l" lastIdx="3" clrIdx="6"/>
  <p:cmAuthor id="8" name="xu_zhong@sina.com" initials="x" lastIdx="3" clrIdx="7"/>
  <p:cmAuthor id="9" name="未知用户1" initials="未知用户1" lastIdx="1" clrIdx="4"/>
  <p:cmAuthor id="10" name="Wen" initials="W" lastIdx="2" clrIdx="9"/>
  <p:cmAuthor id="11" name="未知用户2" initials="未知用户2" lastIdx="1" clrIdx="5"/>
  <p:cmAuthor id="12" name="未知用户3" initials="未知用户3" lastIdx="1" clrIdx="6"/>
  <p:cmAuthor id="13" name="未知用户8" initials="未知用户8" lastIdx="1" clrIdx="11"/>
  <p:cmAuthor id="14" name="未知用户9" initials="未知用户9" lastIdx="1" clrIdx="12"/>
  <p:cmAuthor id="15" name="未知用户10" initials="未知用户10" lastIdx="1" clrIdx="13"/>
  <p:cmAuthor id="16" name="未知用户11" initials="未知用户11" lastIdx="1" clrIdx="14"/>
  <p:cmAuthor id="17" name="未知用户4" initials="未知用户4" lastIdx="1" clrIdx="7"/>
  <p:cmAuthor id="18" name="未知用户13" initials="未知用户13" lastIdx="1" clrIdx="16"/>
  <p:cmAuthor id="19" name="未知用户5" initials="未知用户5" lastIdx="1" clrIdx="8"/>
  <p:cmAuthor id="20" name="未知用户15" initials="未知用户15" lastIdx="1" clrIdx="18"/>
  <p:cmAuthor id="21" name="未知用户16" initials="未知用户16" lastIdx="1" clrIdx="19"/>
  <p:cmAuthor id="22" name="未知用户17" initials="未知用户17" lastIdx="1" clrIdx="20"/>
  <p:cmAuthor id="23" name="未知用户18" initials="未知用户18" lastIdx="1" clrIdx="21"/>
  <p:cmAuthor id="24" name="未知用户19" initials="未知用户19" lastIdx="1" clrIdx="22"/>
  <p:cmAuthor id="25" name="未知用户20" initials="未知用户20" lastIdx="1" clrIdx="23"/>
  <p:cmAuthor id="26" name="未知用户21" initials="未知用户21" lastIdx="1" clrIdx="24"/>
  <p:cmAuthor id="27" name="未知用户22" initials="未知用户22" lastIdx="1" clrIdx="25"/>
  <p:cmAuthor id="28" name="未知用户23" initials="未知用户23" lastIdx="1" clrIdx="26"/>
  <p:cmAuthor id="29" name="未知用户24" initials="未知用户24" lastIdx="1" clrIdx="27"/>
  <p:cmAuthor id="30" name="未知用户25" initials="未知用户25" lastIdx="1" clrIdx="28"/>
  <p:cmAuthor id="31" name="未知用户26" initials="未知用户26" lastIdx="1" clrIdx="29"/>
  <p:cmAuthor id="32" name="未知用户27" initials="未知用户27" lastIdx="1" clrIdx="30"/>
  <p:cmAuthor id="33" name="未知用户28" initials="未知用户28" lastIdx="1" clrIdx="31"/>
  <p:cmAuthor id="34" name="未知用户6" initials="未知用户6" lastIdx="1" clrIdx="9"/>
  <p:cmAuthor id="35" name="未知用户30" initials="未知用户30" lastIdx="1" clrIdx="33"/>
  <p:cmAuthor id="36" name="未知用户31" initials="未知用户31" lastIdx="1" clrIdx="34"/>
  <p:cmAuthor id="37" name="未知用户32" initials="未知用户32" lastIdx="1" clrIdx="35"/>
  <p:cmAuthor id="38" name="未知用户33" initials="未知用户33" lastIdx="1" clrIdx="36"/>
  <p:cmAuthor id="39" name="未知用户34" initials="未知用户34" lastIdx="1" clrIdx="37"/>
  <p:cmAuthor id="40" name="未知用户35" initials="未知用户35" lastIdx="1" clrIdx="38"/>
  <p:cmAuthor id="42" name="hm" initials="h" lastIdx="10" clrIdx="41"/>
  <p:cmAuthor id="41" name="hp hp" initials="hh" lastIdx="1" clrIdx="39"/>
  <p:cmAuthor id="1411827" name="黄晓平" initials="黄" lastIdx="0" clrIdx="0"/>
  <p:cmAuthor id="2001" name="wangchao" initials="w" lastIdx="1" clrIdx="2"/>
  <p:cmAuthor id="2000" name="东方_b3dea543bad08e97" initials="authorId_278826930" lastIdx="0" clrIdx="0"/>
  <p:cmAuthor id="45" name="艾thinkpad" initials="艾" lastIdx="1" clrIdx="44"/>
  <p:cmAuthor id="49" name="lee" initials="l" lastIdx="1" clrIdx="48"/>
  <p:cmAuthor id="48" name="jianglai" initials="j" lastIdx="6" clrIdx="47"/>
  <p:cmAuthor id="51" name="姜来" initials="姜" lastIdx="2" clrIdx="50"/>
  <p:cmAuthor id="52" name="史明慧-项目管理办公室" initials="史" lastIdx="1" clrIdx="5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CC0000"/>
    <a:srgbClr val="FF3300"/>
    <a:srgbClr val="CC3300"/>
    <a:srgbClr val="323232"/>
    <a:srgbClr val="B2B2B2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349"/>
        <p:guide pos="331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按销售结构分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303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专项储备提取情况</a:t>
            </a:r>
            <a:r>
              <a:rPr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（未实现）</a:t>
            </a:r>
            <a:endParaRPr b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0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[PPT汇报材料底稿.xlsx]Sheet3!$B$4:$H$4</c:f>
              <c:numCache>
                <c:formatCode>0_ </c:formatCode>
                <c:ptCount val="7"/>
                <c:pt idx="0">
                  <c:v>3641.96</c:v>
                </c:pt>
                <c:pt idx="1">
                  <c:v>3261.65</c:v>
                </c:pt>
                <c:pt idx="2">
                  <c:v>3148.19</c:v>
                </c:pt>
                <c:pt idx="3">
                  <c:v>3320.12</c:v>
                </c:pt>
                <c:pt idx="4">
                  <c:v>3299.63</c:v>
                </c:pt>
                <c:pt idx="5">
                  <c:v>3517.97</c:v>
                </c:pt>
                <c:pt idx="6">
                  <c:v>3621.9263</c:v>
                </c:pt>
              </c:numCache>
            </c:numRef>
          </c:val>
        </c:ser>
        <c:ser>
          <c:idx val="2"/>
          <c:order val="1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00486223662884927"/>
                  <c:y val="-0.02768353915049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[PPT汇报材料底稿.xlsx]Sheet3!$B$3:$H$3</c:f>
              <c:numCache>
                <c:formatCode>0_ </c:formatCode>
                <c:ptCount val="7"/>
                <c:pt idx="0">
                  <c:v>2975.34</c:v>
                </c:pt>
                <c:pt idx="1">
                  <c:v>2465.82</c:v>
                </c:pt>
                <c:pt idx="2">
                  <c:v>2283.44</c:v>
                </c:pt>
                <c:pt idx="3">
                  <c:v>3018.26</c:v>
                </c:pt>
                <c:pt idx="4">
                  <c:v>2415.9</c:v>
                </c:pt>
                <c:pt idx="5">
                  <c:v>2086.83</c:v>
                </c:pt>
                <c:pt idx="6">
                  <c:v>2414.7495</c:v>
                </c:pt>
              </c:numCache>
            </c:numRef>
          </c:val>
        </c:ser>
        <c:ser>
          <c:idx val="4"/>
          <c:order val="2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0.01957629391257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00488533043832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[PPT汇报材料底稿.xlsx]Sheet3!$B$5:$H$5</c:f>
              <c:numCache>
                <c:formatCode>0_ </c:formatCode>
                <c:ptCount val="7"/>
                <c:pt idx="0">
                  <c:v>104.16</c:v>
                </c:pt>
                <c:pt idx="1">
                  <c:v>94.08</c:v>
                </c:pt>
                <c:pt idx="2">
                  <c:v>157.59</c:v>
                </c:pt>
                <c:pt idx="3">
                  <c:v>252.39</c:v>
                </c:pt>
                <c:pt idx="4">
                  <c:v>207.48</c:v>
                </c:pt>
                <c:pt idx="5">
                  <c:v>153.4</c:v>
                </c:pt>
                <c:pt idx="6">
                  <c:v>135.83404</c:v>
                </c:pt>
              </c:numCache>
            </c:numRef>
          </c:val>
        </c:ser>
        <c:ser>
          <c:idx val="5"/>
          <c:order val="3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00053673470284136"/>
                  <c:y val="-0.014292604742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2442665219161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62074554294976"/>
                  <c:y val="-0.0097706608766454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188857412653447"/>
                  <c:y val="-0.0213106020245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1771443793287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[PPT汇报材料底稿.xlsx]Sheet3!$B$6:$H$6</c:f>
              <c:numCache>
                <c:formatCode>0_ </c:formatCode>
                <c:ptCount val="7"/>
                <c:pt idx="0">
                  <c:v>74.83</c:v>
                </c:pt>
                <c:pt idx="1">
                  <c:v>65.45</c:v>
                </c:pt>
                <c:pt idx="2">
                  <c:v>65.52</c:v>
                </c:pt>
                <c:pt idx="3">
                  <c:v>64.78</c:v>
                </c:pt>
                <c:pt idx="4">
                  <c:v>60.07</c:v>
                </c:pt>
                <c:pt idx="5">
                  <c:v>66.02</c:v>
                </c:pt>
                <c:pt idx="6">
                  <c:v>53.927175</c:v>
                </c:pt>
              </c:numCache>
            </c:numRef>
          </c:val>
        </c:ser>
        <c:ser>
          <c:idx val="0"/>
          <c:order val="4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[PPT汇报材料底稿.xlsx]Sheet3!$B$2:$H$2</c:f>
              <c:numCache>
                <c:formatCode>0_ </c:formatCode>
                <c:ptCount val="7"/>
                <c:pt idx="0">
                  <c:v>6796.29</c:v>
                </c:pt>
                <c:pt idx="1">
                  <c:v>5887</c:v>
                </c:pt>
                <c:pt idx="2">
                  <c:v>5654.74</c:v>
                </c:pt>
                <c:pt idx="3">
                  <c:v>6655.55</c:v>
                </c:pt>
                <c:pt idx="4">
                  <c:v>5983.08</c:v>
                </c:pt>
                <c:pt idx="5">
                  <c:v>5824.22</c:v>
                </c:pt>
                <c:pt idx="6">
                  <c:v>6226.437015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78320172"/>
        <c:axId val="397819398"/>
      </c:barChart>
      <c:lineChart>
        <c:grouping val="standard"/>
        <c:varyColors val="0"/>
        <c:ser>
          <c:idx val="1"/>
          <c:order val="5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696920583468395"/>
                  <c:y val="0.00488533043832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696920583468395"/>
                  <c:y val="0.01465599131496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53484602917342"/>
                  <c:y val="-0.00651377391776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574666127074059"/>
                  <c:y val="-0.02304208843899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31423715095103"/>
                  <c:y val="-0.04088971763452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459558823529412"/>
                  <c:y val="-0.03477756846833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[PPT汇报材料底稿.xlsx]Sheet3!$B$7:$H$7</c:f>
              <c:numCache>
                <c:formatCode>0_ </c:formatCode>
                <c:ptCount val="7"/>
                <c:pt idx="0">
                  <c:v>5104.27</c:v>
                </c:pt>
                <c:pt idx="1">
                  <c:v>5115.45</c:v>
                </c:pt>
                <c:pt idx="2">
                  <c:v>6503.71</c:v>
                </c:pt>
                <c:pt idx="3">
                  <c:v>5607.54</c:v>
                </c:pt>
                <c:pt idx="4">
                  <c:v>5288.46</c:v>
                </c:pt>
                <c:pt idx="5">
                  <c:v>5345.55</c:v>
                </c:pt>
                <c:pt idx="6">
                  <c:v>5678.18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8320172"/>
        <c:axId val="397819398"/>
      </c:lineChart>
      <c:catAx>
        <c:axId val="4783201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397819398"/>
        <c:crosses val="autoZero"/>
        <c:auto val="1"/>
        <c:lblAlgn val="ctr"/>
        <c:lblOffset val="100"/>
        <c:noMultiLvlLbl val="0"/>
      </c:catAx>
      <c:valAx>
        <c:axId val="397819398"/>
        <c:scaling>
          <c:orientation val="minMax"/>
          <c:max val="1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478320172"/>
        <c:crosses val="autoZero"/>
        <c:crossBetween val="between"/>
        <c:majorUnit val="3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  <a:miter lim="800000"/>
    </a:ln>
    <a:effectLst/>
    <a:sp3d>
      <a:extrusionClr>
        <a:srgbClr val="FFFFFF"/>
      </a:extrusionClr>
      <a:contourClr>
        <a:srgbClr val="FFFFFF"/>
      </a:contourClr>
    </a:sp3d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安全费提取情况</a:t>
            </a:r>
            <a:r>
              <a:rPr b="1">
                <a:solidFill>
                  <a:srgbClr val="FF0000"/>
                </a:solidFill>
              </a:rPr>
              <a:t>（未实现）</a:t>
            </a:r>
            <a:endParaRPr b="1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[PPT汇报材料底稿.xlsx]Sheet3!$V$4:$AB$4</c:f>
              <c:numCache>
                <c:formatCode>0_ </c:formatCode>
                <c:ptCount val="7"/>
                <c:pt idx="0">
                  <c:v>2952.94</c:v>
                </c:pt>
                <c:pt idx="1">
                  <c:v>2644.58</c:v>
                </c:pt>
                <c:pt idx="2">
                  <c:v>2552.59</c:v>
                </c:pt>
                <c:pt idx="3">
                  <c:v>2691.99</c:v>
                </c:pt>
                <c:pt idx="4">
                  <c:v>2675.38</c:v>
                </c:pt>
                <c:pt idx="5">
                  <c:v>2852.41</c:v>
                </c:pt>
                <c:pt idx="6">
                  <c:v>2936.697</c:v>
                </c:pt>
              </c:numCache>
            </c:numRef>
          </c:val>
        </c:ser>
        <c:ser>
          <c:idx val="2"/>
          <c:order val="2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.00820681165367255"/>
                  <c:y val="0.01739130434782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[PPT汇报材料底稿.xlsx]Sheet3!$V$3:$AB$3</c:f>
              <c:numCache>
                <c:formatCode>0_ </c:formatCode>
                <c:ptCount val="7"/>
                <c:pt idx="0">
                  <c:v>2412.44</c:v>
                </c:pt>
                <c:pt idx="1">
                  <c:v>1999.31</c:v>
                </c:pt>
                <c:pt idx="2">
                  <c:v>1851.44</c:v>
                </c:pt>
                <c:pt idx="3">
                  <c:v>2447.24</c:v>
                </c:pt>
                <c:pt idx="4">
                  <c:v>1958.84</c:v>
                </c:pt>
                <c:pt idx="5">
                  <c:v>1692.02</c:v>
                </c:pt>
                <c:pt idx="6">
                  <c:v>1957.905</c:v>
                </c:pt>
              </c:numCache>
            </c:numRef>
          </c:val>
        </c:ser>
        <c:ser>
          <c:idx val="4"/>
          <c:order val="3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"/>
                  <c:y val="0.006956521739130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[PPT汇报材料底稿.xlsx]Sheet3!$V$5:$AB$5</c:f>
              <c:numCache>
                <c:formatCode>0_ </c:formatCode>
                <c:ptCount val="7"/>
                <c:pt idx="0">
                  <c:v>43.4</c:v>
                </c:pt>
                <c:pt idx="1">
                  <c:v>39.2</c:v>
                </c:pt>
                <c:pt idx="2">
                  <c:v>65.66</c:v>
                </c:pt>
                <c:pt idx="3">
                  <c:v>105.16</c:v>
                </c:pt>
                <c:pt idx="4">
                  <c:v>86.45</c:v>
                </c:pt>
                <c:pt idx="5">
                  <c:v>63.92</c:v>
                </c:pt>
                <c:pt idx="6">
                  <c:v>56.59754</c:v>
                </c:pt>
              </c:numCache>
            </c:numRef>
          </c:val>
        </c:ser>
        <c:ser>
          <c:idx val="5"/>
          <c:order val="4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01913043478260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2260869565217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[PPT汇报材料底稿.xlsx]Sheet3!$V$6:$AB$6</c:f>
              <c:numCache>
                <c:formatCode>0_ </c:formatCode>
                <c:ptCount val="7"/>
                <c:pt idx="0">
                  <c:v>31.18</c:v>
                </c:pt>
                <c:pt idx="1">
                  <c:v>27.27</c:v>
                </c:pt>
                <c:pt idx="2">
                  <c:v>27.3</c:v>
                </c:pt>
                <c:pt idx="3">
                  <c:v>26.99</c:v>
                </c:pt>
                <c:pt idx="4">
                  <c:v>25.03</c:v>
                </c:pt>
                <c:pt idx="5">
                  <c:v>27.51</c:v>
                </c:pt>
                <c:pt idx="6">
                  <c:v>22.469675</c:v>
                </c:pt>
              </c:numCache>
            </c:numRef>
          </c:val>
        </c:ser>
        <c:ser>
          <c:idx val="1"/>
          <c:order val="5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[PPT汇报材料底稿.xlsx]Sheet3!$V$2:$AB$2</c:f>
              <c:numCache>
                <c:formatCode>0_ </c:formatCode>
                <c:ptCount val="7"/>
                <c:pt idx="0">
                  <c:v>5439.96</c:v>
                </c:pt>
                <c:pt idx="1">
                  <c:v>4710.36</c:v>
                </c:pt>
                <c:pt idx="2">
                  <c:v>4496.99</c:v>
                </c:pt>
                <c:pt idx="3">
                  <c:v>5271.38</c:v>
                </c:pt>
                <c:pt idx="4">
                  <c:v>4745.7</c:v>
                </c:pt>
                <c:pt idx="5">
                  <c:v>4635.86</c:v>
                </c:pt>
                <c:pt idx="6">
                  <c:v>4973.669215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1046522"/>
        <c:axId val="744267651"/>
      </c:barChart>
      <c:lineChart>
        <c:grouping val="standard"/>
        <c:varyColors val="0"/>
        <c:ser>
          <c:idx val="0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25000">
                    <a:srgbClr val="7B32B2"/>
                  </a:gs>
                  <a:gs pos="100000">
                    <a:srgbClr val="401A5D"/>
                  </a:gs>
                </a:gsLst>
                <a:lin ang="30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820681165367255"/>
                  <c:y val="-0.02086956521739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853508411981945"/>
                  <c:y val="0.005217391304347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590890439064423"/>
                  <c:y val="-0.0034782608695652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546448087431694"/>
                  <c:y val="-0.01707455890722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6740983606558"/>
                  <c:y val="-0.02475811041548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[PPT汇报材料底稿.xlsx]Sheet3!$V$7:$AB$7</c:f>
              <c:numCache>
                <c:formatCode>0_ </c:formatCode>
                <c:ptCount val="7"/>
                <c:pt idx="0">
                  <c:v>3744.04</c:v>
                </c:pt>
                <c:pt idx="1">
                  <c:v>3712.95</c:v>
                </c:pt>
                <c:pt idx="2">
                  <c:v>4703.63</c:v>
                </c:pt>
                <c:pt idx="3">
                  <c:v>4094.86</c:v>
                </c:pt>
                <c:pt idx="4">
                  <c:v>3833.83</c:v>
                </c:pt>
                <c:pt idx="5">
                  <c:v>3855.85</c:v>
                </c:pt>
                <c:pt idx="6">
                  <c:v>4166.58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1046522"/>
        <c:axId val="744267651"/>
      </c:lineChart>
      <c:catAx>
        <c:axId val="4410465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4267651"/>
        <c:crosses val="autoZero"/>
        <c:auto val="1"/>
        <c:lblAlgn val="ctr"/>
        <c:lblOffset val="100"/>
        <c:noMultiLvlLbl val="0"/>
      </c:catAx>
      <c:valAx>
        <c:axId val="744267651"/>
        <c:scaling>
          <c:orientation val="minMax"/>
          <c:max val="9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1046522"/>
        <c:crosses val="autoZero"/>
        <c:crossBetween val="between"/>
        <c:majorUnit val="3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tx1"/>
                </a:solidFill>
              </a:rPr>
              <a:t>维简费提取情况</a:t>
            </a:r>
            <a:r>
              <a:rPr b="1">
                <a:solidFill>
                  <a:srgbClr val="FF0000"/>
                </a:solidFill>
              </a:rPr>
              <a:t>（未实现）</a:t>
            </a:r>
            <a:endParaRPr b="1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[PPT汇报材料底稿.xlsx]Sheet3!$U$30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[PPT汇报材料底稿.xlsx]Sheet3!$V$30:$AB$30</c:f>
              <c:numCache>
                <c:formatCode>0_ </c:formatCode>
                <c:ptCount val="7"/>
                <c:pt idx="0">
                  <c:v>689.02</c:v>
                </c:pt>
                <c:pt idx="1">
                  <c:v>617.07</c:v>
                </c:pt>
                <c:pt idx="2">
                  <c:v>595.6</c:v>
                </c:pt>
                <c:pt idx="3">
                  <c:v>628.13</c:v>
                </c:pt>
                <c:pt idx="4">
                  <c:v>624.25</c:v>
                </c:pt>
                <c:pt idx="5">
                  <c:v>665.56</c:v>
                </c:pt>
                <c:pt idx="6">
                  <c:v>685.2293</c:v>
                </c:pt>
              </c:numCache>
            </c:numRef>
          </c:val>
        </c:ser>
        <c:ser>
          <c:idx val="1"/>
          <c:order val="2"/>
          <c:tx>
            <c:strRef>
              <c:f>[PPT汇报材料底稿.xlsx]Sheet3!$U$29</c:f>
              <c:strCache>
                <c:ptCount val="1"/>
                <c:pt idx="0">
                  <c:v>李家壕矿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[PPT汇报材料底稿.xlsx]Sheet3!$V$29:$AB$29</c:f>
              <c:numCache>
                <c:formatCode>0_ </c:formatCode>
                <c:ptCount val="7"/>
                <c:pt idx="0">
                  <c:v>562.9</c:v>
                </c:pt>
                <c:pt idx="1">
                  <c:v>466.51</c:v>
                </c:pt>
                <c:pt idx="2">
                  <c:v>432</c:v>
                </c:pt>
                <c:pt idx="3">
                  <c:v>571.02</c:v>
                </c:pt>
                <c:pt idx="4">
                  <c:v>457.06</c:v>
                </c:pt>
                <c:pt idx="5">
                  <c:v>394.81</c:v>
                </c:pt>
                <c:pt idx="6">
                  <c:v>456.8445</c:v>
                </c:pt>
              </c:numCache>
            </c:numRef>
          </c:val>
        </c:ser>
        <c:ser>
          <c:idx val="3"/>
          <c:order val="3"/>
          <c:tx>
            <c:strRef>
              <c:f>[PPT汇报材料底稿.xlsx]Sheet3!$U$31</c:f>
              <c:strCache>
                <c:ptCount val="1"/>
                <c:pt idx="0">
                  <c:v>水泉露天矿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01052631578947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[PPT汇报材料底稿.xlsx]Sheet3!$V$31:$AB$31</c:f>
              <c:numCache>
                <c:formatCode>0_ </c:formatCode>
                <c:ptCount val="7"/>
                <c:pt idx="0">
                  <c:v>60.76</c:v>
                </c:pt>
                <c:pt idx="1">
                  <c:v>54.88</c:v>
                </c:pt>
                <c:pt idx="2">
                  <c:v>91.93</c:v>
                </c:pt>
                <c:pt idx="3">
                  <c:v>147.23</c:v>
                </c:pt>
                <c:pt idx="4">
                  <c:v>121.03</c:v>
                </c:pt>
                <c:pt idx="5">
                  <c:v>89.48</c:v>
                </c:pt>
                <c:pt idx="6">
                  <c:v>79.2365</c:v>
                </c:pt>
              </c:numCache>
            </c:numRef>
          </c:val>
        </c:ser>
        <c:ser>
          <c:idx val="4"/>
          <c:order val="4"/>
          <c:tx>
            <c:strRef>
              <c:f>[PPT汇报材料底稿.xlsx]Sheet3!$U$32</c:f>
              <c:strCache>
                <c:ptCount val="1"/>
                <c:pt idx="0">
                  <c:v>神山露天矿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867888138862102"/>
                  <c:y val="-0.01894736842105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44648023143684"/>
                  <c:y val="-0.02105263157894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7970106075217"/>
                      <c:h val="0.055789473684210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"/>
                  <c:y val="-0.029473684210526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[PPT汇报材料底稿.xlsx]Sheet3!$V$32:$AB$32</c:f>
              <c:numCache>
                <c:formatCode>0_ </c:formatCode>
                <c:ptCount val="7"/>
                <c:pt idx="0">
                  <c:v>43.65</c:v>
                </c:pt>
                <c:pt idx="1">
                  <c:v>38.18</c:v>
                </c:pt>
                <c:pt idx="2">
                  <c:v>38.22</c:v>
                </c:pt>
                <c:pt idx="3">
                  <c:v>37.79</c:v>
                </c:pt>
                <c:pt idx="4">
                  <c:v>35.04</c:v>
                </c:pt>
                <c:pt idx="5">
                  <c:v>38.51</c:v>
                </c:pt>
                <c:pt idx="6">
                  <c:v>31.4575</c:v>
                </c:pt>
              </c:numCache>
            </c:numRef>
          </c:val>
        </c:ser>
        <c:ser>
          <c:idx val="0"/>
          <c:order val="5"/>
          <c:tx>
            <c:strRef>
              <c:f>[PPT汇报材料底稿.xlsx]Sheet3!$U$28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0.01894736842105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[PPT汇报材料底稿.xlsx]Sheet3!$V$28:$AB$28</c:f>
              <c:numCache>
                <c:formatCode>0_ </c:formatCode>
                <c:ptCount val="7"/>
                <c:pt idx="0">
                  <c:v>1356.33</c:v>
                </c:pt>
                <c:pt idx="1">
                  <c:v>1176.64</c:v>
                </c:pt>
                <c:pt idx="2">
                  <c:v>1157.75</c:v>
                </c:pt>
                <c:pt idx="3">
                  <c:v>1384.17</c:v>
                </c:pt>
                <c:pt idx="4">
                  <c:v>1237.38</c:v>
                </c:pt>
                <c:pt idx="5">
                  <c:v>1188.36</c:v>
                </c:pt>
                <c:pt idx="6">
                  <c:v>1252.7678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8386197"/>
        <c:axId val="61421519"/>
      </c:barChart>
      <c:lineChart>
        <c:grouping val="standard"/>
        <c:varyColors val="0"/>
        <c:ser>
          <c:idx val="5"/>
          <c:order val="0"/>
          <c:tx>
            <c:strRef>
              <c:f>[PPT汇报材料底稿.xlsx]Sheet3!$U$33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303760848601736"/>
                  <c:y val="-0.031578947368421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91803278688525"/>
                  <c:y val="-0.03368421052631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89296046287367"/>
                  <c:y val="-0.05052631578947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2531427587394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2514206991561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1456692913385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216794334441393"/>
                  <c:y val="-0.01476377952755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[PPT汇报材料底稿.xlsx]Sheet3!$V$33:$AB$33</c:f>
              <c:numCache>
                <c:formatCode>0_ </c:formatCode>
                <c:ptCount val="7"/>
                <c:pt idx="0">
                  <c:v>1360.23</c:v>
                </c:pt>
                <c:pt idx="1">
                  <c:v>1402.5</c:v>
                </c:pt>
                <c:pt idx="2">
                  <c:v>1800.08</c:v>
                </c:pt>
                <c:pt idx="3">
                  <c:v>1512.68</c:v>
                </c:pt>
                <c:pt idx="4">
                  <c:v>1454.63</c:v>
                </c:pt>
                <c:pt idx="5">
                  <c:v>1489.7</c:v>
                </c:pt>
                <c:pt idx="6">
                  <c:v>1511.6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8386197"/>
        <c:axId val="61421519"/>
      </c:lineChart>
      <c:catAx>
        <c:axId val="32838619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421519"/>
        <c:crosses val="autoZero"/>
        <c:auto val="1"/>
        <c:lblAlgn val="ctr"/>
        <c:lblOffset val="100"/>
        <c:noMultiLvlLbl val="0"/>
      </c:catAx>
      <c:valAx>
        <c:axId val="6142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838619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专项储备使用情况</a:t>
            </a:r>
            <a:endParaRPr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37080768747645"/>
          <c:y val="0.034350014806040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7905952976488"/>
          <c:y val="0.117966510785941"/>
          <c:w val="0.723329664832416"/>
          <c:h val="0.563373057776437"/>
        </c:manualLayout>
      </c:layout>
      <c:barChart>
        <c:barDir val="col"/>
        <c:grouping val="stacked"/>
        <c:varyColors val="0"/>
        <c:ser>
          <c:idx val="3"/>
          <c:order val="1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[PPT汇报材料底稿.xlsx]Sheet3!$B$57:$H$57</c:f>
              <c:numCache>
                <c:formatCode>0_ </c:formatCode>
                <c:ptCount val="7"/>
                <c:pt idx="0">
                  <c:v>766.35</c:v>
                </c:pt>
                <c:pt idx="1">
                  <c:v>954.56</c:v>
                </c:pt>
                <c:pt idx="2">
                  <c:v>1267.42</c:v>
                </c:pt>
                <c:pt idx="3">
                  <c:v>740.99</c:v>
                </c:pt>
                <c:pt idx="4">
                  <c:v>952.23</c:v>
                </c:pt>
                <c:pt idx="5">
                  <c:v>1611.61</c:v>
                </c:pt>
                <c:pt idx="6">
                  <c:v>908.84</c:v>
                </c:pt>
              </c:numCache>
            </c:numRef>
          </c:val>
        </c:ser>
        <c:ser>
          <c:idx val="2"/>
          <c:order val="2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[PPT汇报材料底稿.xlsx]Sheet3!$B$56:$H$56</c:f>
              <c:numCache>
                <c:formatCode>0_ </c:formatCode>
                <c:ptCount val="7"/>
                <c:pt idx="0">
                  <c:v>2162.92</c:v>
                </c:pt>
                <c:pt idx="1">
                  <c:v>1238.32</c:v>
                </c:pt>
                <c:pt idx="2">
                  <c:v>1881.71</c:v>
                </c:pt>
                <c:pt idx="3">
                  <c:v>362.84</c:v>
                </c:pt>
                <c:pt idx="4">
                  <c:v>1578.3</c:v>
                </c:pt>
                <c:pt idx="5">
                  <c:v>374.59</c:v>
                </c:pt>
                <c:pt idx="6">
                  <c:v>578.72</c:v>
                </c:pt>
              </c:numCache>
            </c:numRef>
          </c:val>
        </c:ser>
        <c:ser>
          <c:idx val="4"/>
          <c:order val="3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[PPT汇报材料底稿.xlsx]Sheet3!$B$58:$H$58</c:f>
              <c:numCache>
                <c:formatCode>0_ 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5"/>
          <c:order val="4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[PPT汇报材料底稿.xlsx]Sheet3!$B$59:$H$59</c:f>
              <c:numCache>
                <c:formatCode>0_ 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0"/>
          <c:order val="5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[PPT汇报材料底稿.xlsx]Sheet3!$B$55:$H$55</c:f>
              <c:numCache>
                <c:formatCode>0_ </c:formatCode>
                <c:ptCount val="7"/>
                <c:pt idx="0">
                  <c:v>2929.27</c:v>
                </c:pt>
                <c:pt idx="1">
                  <c:v>2192.88</c:v>
                </c:pt>
                <c:pt idx="2">
                  <c:v>3149.13</c:v>
                </c:pt>
                <c:pt idx="3">
                  <c:v>1103.83</c:v>
                </c:pt>
                <c:pt idx="4">
                  <c:v>2530.53</c:v>
                </c:pt>
                <c:pt idx="5">
                  <c:v>1986.2</c:v>
                </c:pt>
                <c:pt idx="6">
                  <c:v>1487.56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53456394"/>
        <c:axId val="737828890"/>
      </c:barChart>
      <c:lineChart>
        <c:grouping val="standard"/>
        <c:varyColors val="0"/>
        <c:ser>
          <c:idx val="1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path path="circle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563847429519071"/>
                  <c:y val="-0.01695154682864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13101160862355"/>
                  <c:y val="-0.01864670151151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696517412935323"/>
                  <c:y val="-0.008475773414324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595650367086854"/>
                  <c:y val="-0.02037683182135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179335080700786"/>
                  <c:y val="0.02592541244974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24856884603796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[PPT汇报材料底稿.xlsx]Sheet3!$B$60:$H$60</c:f>
              <c:numCache>
                <c:formatCode>0_ </c:formatCode>
                <c:ptCount val="7"/>
                <c:pt idx="0">
                  <c:v>0</c:v>
                </c:pt>
                <c:pt idx="1">
                  <c:v>166.99</c:v>
                </c:pt>
                <c:pt idx="2">
                  <c:v>275.83</c:v>
                </c:pt>
                <c:pt idx="3">
                  <c:v>5196.4</c:v>
                </c:pt>
                <c:pt idx="4">
                  <c:v>1602.62</c:v>
                </c:pt>
                <c:pt idx="5">
                  <c:v>2599</c:v>
                </c:pt>
                <c:pt idx="6">
                  <c:v>1901.32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456394"/>
        <c:axId val="737828890"/>
      </c:lineChart>
      <c:catAx>
        <c:axId val="6534563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7828890"/>
        <c:crosses val="autoZero"/>
        <c:auto val="1"/>
        <c:lblAlgn val="ctr"/>
        <c:lblOffset val="100"/>
        <c:noMultiLvlLbl val="0"/>
      </c:catAx>
      <c:valAx>
        <c:axId val="737828890"/>
        <c:scaling>
          <c:orientation val="minMax"/>
          <c:max val="7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3456394"/>
        <c:crosses val="autoZero"/>
        <c:crossBetween val="between"/>
        <c:majorUnit val="15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专项储备结余情况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[PPT汇报材料底稿.xlsx]Sheet3!$B$81:$H$81</c:f>
              <c:numCache>
                <c:formatCode>0_ </c:formatCode>
                <c:ptCount val="7"/>
                <c:pt idx="0">
                  <c:v>2875.61</c:v>
                </c:pt>
                <c:pt idx="1">
                  <c:v>2307.09</c:v>
                </c:pt>
                <c:pt idx="2">
                  <c:v>1880.77</c:v>
                </c:pt>
                <c:pt idx="3">
                  <c:v>2579.13</c:v>
                </c:pt>
                <c:pt idx="4">
                  <c:v>2347.4</c:v>
                </c:pt>
                <c:pt idx="5">
                  <c:v>1906.36</c:v>
                </c:pt>
                <c:pt idx="6">
                  <c:v>2713.0863</c:v>
                </c:pt>
              </c:numCache>
            </c:numRef>
          </c:val>
        </c:ser>
        <c:ser>
          <c:idx val="2"/>
          <c:order val="2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0.01541716819117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3350350989151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[PPT汇报材料底稿.xlsx]Sheet3!$B$80:$H$80</c:f>
              <c:numCache>
                <c:formatCode>0_ </c:formatCode>
                <c:ptCount val="7"/>
                <c:pt idx="0">
                  <c:v>812.42</c:v>
                </c:pt>
                <c:pt idx="1">
                  <c:v>1227.5</c:v>
                </c:pt>
                <c:pt idx="2">
                  <c:v>401.73</c:v>
                </c:pt>
                <c:pt idx="3">
                  <c:v>2655.42</c:v>
                </c:pt>
                <c:pt idx="4">
                  <c:v>837.6</c:v>
                </c:pt>
                <c:pt idx="5">
                  <c:v>1712.24</c:v>
                </c:pt>
                <c:pt idx="6">
                  <c:v>1836.0295</c:v>
                </c:pt>
              </c:numCache>
            </c:numRef>
          </c:val>
        </c:ser>
        <c:ser>
          <c:idx val="4"/>
          <c:order val="3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123921760717269"/>
                  <c:y val="0.007074106319183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179468772433597"/>
                  <c:y val="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[PPT汇报材料底稿.xlsx]Sheet3!$B$82:$H$82</c:f>
              <c:numCache>
                <c:formatCode>0_ </c:formatCode>
                <c:ptCount val="7"/>
                <c:pt idx="0">
                  <c:v>104.16</c:v>
                </c:pt>
                <c:pt idx="1">
                  <c:v>94.08</c:v>
                </c:pt>
                <c:pt idx="2">
                  <c:v>157.59</c:v>
                </c:pt>
                <c:pt idx="3">
                  <c:v>252.39</c:v>
                </c:pt>
                <c:pt idx="4">
                  <c:v>207.48</c:v>
                </c:pt>
                <c:pt idx="5">
                  <c:v>153.4</c:v>
                </c:pt>
                <c:pt idx="6">
                  <c:v>135.83404</c:v>
                </c:pt>
              </c:numCache>
            </c:numRef>
          </c:val>
        </c:ser>
        <c:ser>
          <c:idx val="5"/>
          <c:order val="4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01380087555766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315706393054459"/>
                  <c:y val="-0.02155043400179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49325950986183"/>
                  <c:y val="-0.02573110244650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88600288600289"/>
                  <c:y val="-0.01360955693331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358966177409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358937544867193"/>
                  <c:y val="-0.01675175494575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[PPT汇报材料底稿.xlsx]Sheet3!$B$83:$H$83</c:f>
              <c:numCache>
                <c:formatCode>0_ </c:formatCode>
                <c:ptCount val="7"/>
                <c:pt idx="0">
                  <c:v>74.83</c:v>
                </c:pt>
                <c:pt idx="1">
                  <c:v>65.45</c:v>
                </c:pt>
                <c:pt idx="2">
                  <c:v>65.52</c:v>
                </c:pt>
                <c:pt idx="3">
                  <c:v>64.78</c:v>
                </c:pt>
                <c:pt idx="4">
                  <c:v>60.07</c:v>
                </c:pt>
                <c:pt idx="5">
                  <c:v>66.02</c:v>
                </c:pt>
                <c:pt idx="6">
                  <c:v>53.927175</c:v>
                </c:pt>
              </c:numCache>
            </c:numRef>
          </c:val>
        </c:ser>
        <c:ser>
          <c:idx val="0"/>
          <c:order val="5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-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[PPT汇报材料底稿.xlsx]Sheet3!$B$79:$H$79</c:f>
              <c:numCache>
                <c:formatCode>0_ </c:formatCode>
                <c:ptCount val="7"/>
                <c:pt idx="0">
                  <c:v>3867.02</c:v>
                </c:pt>
                <c:pt idx="1">
                  <c:v>3694.12</c:v>
                </c:pt>
                <c:pt idx="2">
                  <c:v>2505.61</c:v>
                </c:pt>
                <c:pt idx="3">
                  <c:v>5551.72</c:v>
                </c:pt>
                <c:pt idx="4">
                  <c:v>3452.55</c:v>
                </c:pt>
                <c:pt idx="5">
                  <c:v>3838.02</c:v>
                </c:pt>
                <c:pt idx="6">
                  <c:v>4738.877015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07951173"/>
        <c:axId val="296997377"/>
      </c:barChart>
      <c:lineChart>
        <c:grouping val="standard"/>
        <c:varyColors val="0"/>
        <c:ser>
          <c:idx val="1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path path="circle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378847671665351"/>
                  <c:y val="0.01795869500149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505130228887135"/>
                  <c:y val="0.005387608500448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473559589581689"/>
                  <c:y val="-0.030529781502544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55919064511891"/>
                  <c:y val="-0.007788390889052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465333688356568"/>
                  <c:y val="-0.020909538061609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5505447874292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[PPT汇报材料底稿.xlsx]Sheet3!$B$84:$H$84</c:f>
              <c:numCache>
                <c:formatCode>0_ </c:formatCode>
                <c:ptCount val="7"/>
                <c:pt idx="0">
                  <c:v>5104.26</c:v>
                </c:pt>
                <c:pt idx="1">
                  <c:v>4948.47</c:v>
                </c:pt>
                <c:pt idx="2">
                  <c:v>6227.89</c:v>
                </c:pt>
                <c:pt idx="3">
                  <c:v>411.139999999999</c:v>
                </c:pt>
                <c:pt idx="4">
                  <c:v>3685.84</c:v>
                </c:pt>
                <c:pt idx="5">
                  <c:v>2746.55</c:v>
                </c:pt>
                <c:pt idx="6">
                  <c:v>3776.86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951173"/>
        <c:axId val="296997377"/>
      </c:lineChart>
      <c:catAx>
        <c:axId val="1079511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6997377"/>
        <c:crosses val="autoZero"/>
        <c:auto val="1"/>
        <c:lblAlgn val="ctr"/>
        <c:lblOffset val="100"/>
        <c:noMultiLvlLbl val="0"/>
      </c:catAx>
      <c:valAx>
        <c:axId val="296997377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951173"/>
        <c:crosses val="autoZero"/>
        <c:crossBetween val="between"/>
        <c:majorUnit val="3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7</a:t>
            </a:r>
            <a:r>
              <a:rPr altLang="en-US" b="1">
                <a:solidFill>
                  <a:sysClr val="windowText" lastClr="000000"/>
                </a:solidFill>
              </a:rPr>
              <a:t>月累计</a:t>
            </a:r>
            <a:r>
              <a:rPr b="1">
                <a:solidFill>
                  <a:sysClr val="windowText" lastClr="000000"/>
                </a:solidFill>
              </a:rPr>
              <a:t>资金支出情况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[PPT汇报材料底稿.xlsx]Sheet3!$V$96</c:f>
              <c:strCache>
                <c:ptCount val="1"/>
                <c:pt idx="0">
                  <c:v>资金支出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[PPT汇报材料底稿.xlsx]Sheet3!$U$97:$U$102</c:f>
              <c:strCache>
                <c:ptCount val="6"/>
                <c:pt idx="0">
                  <c:v>外购煤款及运费</c:v>
                </c:pt>
                <c:pt idx="1">
                  <c:v>材料、设备及工程款</c:v>
                </c:pt>
                <c:pt idx="2">
                  <c:v>各项税费</c:v>
                </c:pt>
                <c:pt idx="3">
                  <c:v>职工薪酬及福利</c:v>
                </c:pt>
                <c:pt idx="4">
                  <c:v>水电费及维修费</c:v>
                </c:pt>
                <c:pt idx="5">
                  <c:v>其他支出</c:v>
                </c:pt>
              </c:strCache>
            </c:strRef>
          </c:cat>
          <c:val>
            <c:numRef>
              <c:f>[PPT汇报材料底稿.xlsx]Sheet3!$V$97:$V$102</c:f>
              <c:numCache>
                <c:formatCode>General</c:formatCode>
                <c:ptCount val="6"/>
                <c:pt idx="0">
                  <c:v>15.75</c:v>
                </c:pt>
                <c:pt idx="1">
                  <c:v>10.07</c:v>
                </c:pt>
                <c:pt idx="2">
                  <c:v>27.69</c:v>
                </c:pt>
                <c:pt idx="3">
                  <c:v>6.07</c:v>
                </c:pt>
                <c:pt idx="4">
                  <c:v>3.12</c:v>
                </c:pt>
                <c:pt idx="5">
                  <c:v>3.02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7900765"/>
        <c:axId val="970408792"/>
      </c:barChart>
      <c:catAx>
        <c:axId val="99790076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0408792"/>
        <c:crosses val="autoZero"/>
        <c:auto val="1"/>
        <c:lblAlgn val="ctr"/>
        <c:lblOffset val="100"/>
        <c:noMultiLvlLbl val="0"/>
      </c:catAx>
      <c:valAx>
        <c:axId val="97040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790076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7</a:t>
            </a:r>
            <a:r>
              <a:rPr altLang="en-US" b="1">
                <a:solidFill>
                  <a:sysClr val="windowText" lastClr="000000"/>
                </a:solidFill>
              </a:rPr>
              <a:t>月累计</a:t>
            </a:r>
            <a:r>
              <a:rPr b="1">
                <a:solidFill>
                  <a:sysClr val="windowText" lastClr="000000"/>
                </a:solidFill>
              </a:rPr>
              <a:t>资金收入情况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[PPT汇报材料底稿.xlsx]Sheet3!$V$82</c:f>
              <c:strCache>
                <c:ptCount val="1"/>
                <c:pt idx="0">
                  <c:v>资金收入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[PPT汇报材料底稿.xlsx]Sheet3!$U$83:$U$87</c:f>
              <c:strCache>
                <c:ptCount val="5"/>
                <c:pt idx="0">
                  <c:v>煤款收入</c:v>
                </c:pt>
                <c:pt idx="1">
                  <c:v>车辆通信收入</c:v>
                </c:pt>
                <c:pt idx="2">
                  <c:v>乌审旗蒙格沁公司拍卖探矿权收入</c:v>
                </c:pt>
                <c:pt idx="3">
                  <c:v>乌审旗国有资产投资有限公司注资款</c:v>
                </c:pt>
                <c:pt idx="4">
                  <c:v>利息收入及其他收入</c:v>
                </c:pt>
              </c:strCache>
            </c:strRef>
          </c:cat>
          <c:val>
            <c:numRef>
              <c:f>[PPT汇报材料底稿.xlsx]Sheet3!$V$83:$V$87</c:f>
              <c:numCache>
                <c:formatCode>General</c:formatCode>
                <c:ptCount val="5"/>
                <c:pt idx="0">
                  <c:v>57.77</c:v>
                </c:pt>
                <c:pt idx="1">
                  <c:v>0.76</c:v>
                </c:pt>
                <c:pt idx="2">
                  <c:v>55.55</c:v>
                </c:pt>
                <c:pt idx="3">
                  <c:v>0.1</c:v>
                </c:pt>
                <c:pt idx="4">
                  <c:v>0.32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3291977"/>
        <c:axId val="805837596"/>
      </c:barChart>
      <c:catAx>
        <c:axId val="6832919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5837596"/>
        <c:crosses val="autoZero"/>
        <c:auto val="1"/>
        <c:lblAlgn val="ctr"/>
        <c:lblOffset val="100"/>
        <c:noMultiLvlLbl val="0"/>
      </c:catAx>
      <c:valAx>
        <c:axId val="8058375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329197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0.636125327674448</cdr:x>
      <cdr:y>0.105095057034221</cdr:y>
    </cdr:from>
    <cdr:to>
      <cdr:x>0.693671202097116</cdr:x>
      <cdr:y>0.155285171102662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3235960" y="438785"/>
          <a:ext cx="292735" cy="20955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horzOverflow="clip" vert="horz" wrap="square" lIns="45720" tIns="45720" rIns="45720" bIns="45720" rtlCol="0" anchor="t" anchorCtr="0">
          <a:normAutofit/>
        </a:bodyPr>
        <a:p>
          <a:endParaRPr lang="zh-CN" alt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0071" y="1279525"/>
            <a:ext cx="488550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6500" y="1458383"/>
            <a:ext cx="8019000" cy="241086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61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6500" y="3970751"/>
            <a:ext cx="8019000" cy="1825249"/>
          </a:xfrm>
        </p:spPr>
        <p:txBody>
          <a:bodyPr>
            <a:normAutofit/>
          </a:bodyPr>
          <a:lstStyle>
            <a:lvl1pPr marL="0" indent="0" algn="ctr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7177" y="140000"/>
            <a:ext cx="3652749" cy="1764000"/>
          </a:xfrm>
        </p:spPr>
        <p:txBody>
          <a:bodyPr anchor="ctr" anchorCtr="0">
            <a:normAutofit/>
          </a:bodyPr>
          <a:lstStyle>
            <a:lvl1pPr>
              <a:defRPr sz="264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546205" y="844800"/>
            <a:ext cx="5101655" cy="5615925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632" y="2268000"/>
            <a:ext cx="3652749" cy="42017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5763" y="402500"/>
            <a:ext cx="1341162" cy="6406751"/>
          </a:xfrm>
        </p:spPr>
        <p:txBody>
          <a:bodyPr vert="eaVert">
            <a:normAutofit/>
          </a:bodyPr>
          <a:lstStyle>
            <a:lvl1pPr>
              <a:defRPr sz="39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75" y="402500"/>
            <a:ext cx="7787443" cy="640675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35075" y="608000"/>
            <a:ext cx="9221850" cy="61279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759" y="844200"/>
            <a:ext cx="4109181" cy="17381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7257" y="1795500"/>
            <a:ext cx="2766555" cy="1703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155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包头能源公司</a:t>
            </a:r>
            <a:endParaRPr lang="zh-CN" sz="3155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 fontAlgn="auto">
              <a:spcBef>
                <a:spcPts val="1200"/>
              </a:spcBef>
            </a:pPr>
            <a:r>
              <a:rPr lang="zh-CN" sz="3155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经营简报</a:t>
            </a:r>
            <a:endParaRPr lang="zh-CN" altLang="en-US" sz="3155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727574" y="4480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10" name="矩形 9"/>
          <p:cNvSpPr/>
          <p:nvPr userDrawn="1"/>
        </p:nvSpPr>
        <p:spPr>
          <a:xfrm>
            <a:off x="-17263" y="68593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653" y="35000"/>
            <a:ext cx="2196315" cy="9702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8275955" y="6337935"/>
            <a:ext cx="2196315" cy="949846"/>
            <a:chOff x="14412" y="8930"/>
            <a:chExt cx="3944" cy="147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2" y="8930"/>
              <a:ext cx="3944" cy="138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6776" y="9883"/>
              <a:ext cx="1580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80" b="1">
                  <a:latin typeface="+mj-ea"/>
                  <a:ea typeface="+mj-ea"/>
                </a:rPr>
                <a:t>财务部</a:t>
              </a:r>
              <a:endParaRPr lang="zh-CN" altLang="en-US" sz="1580" b="1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188961" y="2646000"/>
            <a:ext cx="4914422" cy="1733200"/>
            <a:chOff x="8432" y="4389"/>
            <a:chExt cx="8825" cy="247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" y="4389"/>
              <a:ext cx="3855" cy="24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45" y="4422"/>
              <a:ext cx="2313" cy="244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18" y="4422"/>
              <a:ext cx="2363" cy="2443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4112522" y="4466000"/>
            <a:ext cx="5991418" cy="1839600"/>
            <a:chOff x="4898" y="7018"/>
            <a:chExt cx="12360" cy="262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8" y="7018"/>
              <a:ext cx="5970" cy="262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48" y="7018"/>
              <a:ext cx="6210" cy="2550"/>
            </a:xfrm>
            <a:prstGeom prst="rect">
              <a:avLst/>
            </a:prstGeom>
          </p:spPr>
        </p:pic>
      </p:grpSp>
      <p:sp>
        <p:nvSpPr>
          <p:cNvPr id="22" name="标题 21"/>
          <p:cNvSpPr>
            <a:spLocks noGrp="1"/>
          </p:cNvSpPr>
          <p:nvPr>
            <p:ph type="ctrTitle" hasCustomPrompt="1"/>
          </p:nvPr>
        </p:nvSpPr>
        <p:spPr>
          <a:xfrm>
            <a:off x="710572" y="4466000"/>
            <a:ext cx="3134649" cy="8505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970" b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1-**月份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"/>
          <p:cNvSpPr/>
          <p:nvPr userDrawn="1"/>
        </p:nvSpPr>
        <p:spPr>
          <a:xfrm>
            <a:off x="-1" y="-21000"/>
            <a:ext cx="5954676" cy="7602000"/>
          </a:xfrm>
          <a:custGeom>
            <a:avLst/>
            <a:gdLst>
              <a:gd name="connsiteX0" fmla="*/ 1753995 w 6790068"/>
              <a:gd name="connsiteY0" fmla="*/ 0 h 6896100"/>
              <a:gd name="connsiteX1" fmla="*/ 6790068 w 6790068"/>
              <a:gd name="connsiteY1" fmla="*/ 0 h 6896100"/>
              <a:gd name="connsiteX2" fmla="*/ 6790068 w 6790068"/>
              <a:gd name="connsiteY2" fmla="*/ 8771 h 6896100"/>
              <a:gd name="connsiteX3" fmla="*/ 6631057 w 6790068"/>
              <a:gd name="connsiteY3" fmla="*/ 228010 h 6896100"/>
              <a:gd name="connsiteX4" fmla="*/ 6649846 w 6790068"/>
              <a:gd name="connsiteY4" fmla="*/ 228010 h 6896100"/>
              <a:gd name="connsiteX5" fmla="*/ 4368432 w 6790068"/>
              <a:gd name="connsiteY5" fmla="*/ 3096688 h 6896100"/>
              <a:gd name="connsiteX6" fmla="*/ 5344237 w 6790068"/>
              <a:gd name="connsiteY6" fmla="*/ 3872730 h 6896100"/>
              <a:gd name="connsiteX7" fmla="*/ 2954948 w 6790068"/>
              <a:gd name="connsiteY7" fmla="*/ 6877050 h 6896100"/>
              <a:gd name="connsiteX8" fmla="*/ 2188508 w 6790068"/>
              <a:gd name="connsiteY8" fmla="*/ 6877050 h 6896100"/>
              <a:gd name="connsiteX9" fmla="*/ 2188508 w 6790068"/>
              <a:gd name="connsiteY9" fmla="*/ 6896100 h 6896100"/>
              <a:gd name="connsiteX10" fmla="*/ 0 w 6790068"/>
              <a:gd name="connsiteY10" fmla="*/ 6896100 h 6896100"/>
              <a:gd name="connsiteX11" fmla="*/ 0 w 6790068"/>
              <a:gd name="connsiteY11" fmla="*/ 19050 h 6896100"/>
              <a:gd name="connsiteX12" fmla="*/ 742951 w 6790068"/>
              <a:gd name="connsiteY12" fmla="*/ 19050 h 6896100"/>
              <a:gd name="connsiteX13" fmla="*/ 1753995 w 6790068"/>
              <a:gd name="connsiteY13" fmla="*/ 1905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90068" h="6896100">
                <a:moveTo>
                  <a:pt x="1753995" y="0"/>
                </a:moveTo>
                <a:lnTo>
                  <a:pt x="6790068" y="0"/>
                </a:lnTo>
                <a:lnTo>
                  <a:pt x="6790068" y="8771"/>
                </a:lnTo>
                <a:lnTo>
                  <a:pt x="6631057" y="228010"/>
                </a:lnTo>
                <a:lnTo>
                  <a:pt x="6649846" y="228010"/>
                </a:lnTo>
                <a:lnTo>
                  <a:pt x="4368432" y="3096688"/>
                </a:lnTo>
                <a:lnTo>
                  <a:pt x="5344237" y="3872730"/>
                </a:lnTo>
                <a:lnTo>
                  <a:pt x="2954948" y="6877050"/>
                </a:lnTo>
                <a:lnTo>
                  <a:pt x="2188508" y="6877050"/>
                </a:lnTo>
                <a:lnTo>
                  <a:pt x="2188508" y="6896100"/>
                </a:lnTo>
                <a:lnTo>
                  <a:pt x="0" y="6896100"/>
                </a:lnTo>
                <a:lnTo>
                  <a:pt x="0" y="19050"/>
                </a:lnTo>
                <a:lnTo>
                  <a:pt x="742951" y="19050"/>
                </a:lnTo>
                <a:lnTo>
                  <a:pt x="1753995" y="19050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80"/>
          </a:p>
        </p:txBody>
      </p:sp>
      <p:sp>
        <p:nvSpPr>
          <p:cNvPr id="7" name="任意多边形: 形状 5"/>
          <p:cNvSpPr/>
          <p:nvPr userDrawn="1"/>
        </p:nvSpPr>
        <p:spPr>
          <a:xfrm rot="2309681">
            <a:off x="4872251" y="-575577"/>
            <a:ext cx="229473" cy="4277344"/>
          </a:xfrm>
          <a:custGeom>
            <a:avLst/>
            <a:gdLst>
              <a:gd name="connsiteX0" fmla="*/ 0 w 261666"/>
              <a:gd name="connsiteY0" fmla="*/ 208099 h 3880162"/>
              <a:gd name="connsiteX1" fmla="*/ 261666 w 261666"/>
              <a:gd name="connsiteY1" fmla="*/ 0 h 3880162"/>
              <a:gd name="connsiteX2" fmla="*/ 261666 w 261666"/>
              <a:gd name="connsiteY2" fmla="*/ 3880162 h 3880162"/>
              <a:gd name="connsiteX3" fmla="*/ 0 w 261666"/>
              <a:gd name="connsiteY3" fmla="*/ 3880162 h 388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66" h="3880162">
                <a:moveTo>
                  <a:pt x="0" y="208099"/>
                </a:moveTo>
                <a:lnTo>
                  <a:pt x="261666" y="0"/>
                </a:lnTo>
                <a:lnTo>
                  <a:pt x="261666" y="3880162"/>
                </a:lnTo>
                <a:lnTo>
                  <a:pt x="0" y="3880162"/>
                </a:lnTo>
                <a:close/>
              </a:path>
            </a:pathLst>
          </a:custGeom>
          <a:solidFill>
            <a:srgbClr val="048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80"/>
          </a:p>
        </p:txBody>
      </p:sp>
      <p:sp>
        <p:nvSpPr>
          <p:cNvPr id="8" name="任意多边形: 形状 6"/>
          <p:cNvSpPr/>
          <p:nvPr userDrawn="1"/>
        </p:nvSpPr>
        <p:spPr>
          <a:xfrm rot="2309681">
            <a:off x="3449410" y="4025963"/>
            <a:ext cx="229473" cy="4065607"/>
          </a:xfrm>
          <a:custGeom>
            <a:avLst/>
            <a:gdLst>
              <a:gd name="connsiteX0" fmla="*/ 0 w 261666"/>
              <a:gd name="connsiteY0" fmla="*/ 0 h 3688086"/>
              <a:gd name="connsiteX1" fmla="*/ 261666 w 261666"/>
              <a:gd name="connsiteY1" fmla="*/ 0 h 3688086"/>
              <a:gd name="connsiteX2" fmla="*/ 261666 w 261666"/>
              <a:gd name="connsiteY2" fmla="*/ 3479987 h 3688086"/>
              <a:gd name="connsiteX3" fmla="*/ 0 w 261666"/>
              <a:gd name="connsiteY3" fmla="*/ 3688086 h 368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66" h="3688086">
                <a:moveTo>
                  <a:pt x="0" y="0"/>
                </a:moveTo>
                <a:lnTo>
                  <a:pt x="261666" y="0"/>
                </a:lnTo>
                <a:lnTo>
                  <a:pt x="261666" y="3479987"/>
                </a:lnTo>
                <a:lnTo>
                  <a:pt x="0" y="3688086"/>
                </a:lnTo>
                <a:close/>
              </a:path>
            </a:pathLst>
          </a:custGeom>
          <a:solidFill>
            <a:srgbClr val="048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8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6481" y="-21000"/>
            <a:ext cx="6494651" cy="7661481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3001611" y="3009616"/>
            <a:ext cx="2042529" cy="2567489"/>
            <a:chOff x="2198233" y="1895128"/>
            <a:chExt cx="2329079" cy="232907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椭圆 10"/>
            <p:cNvSpPr/>
            <p:nvPr/>
          </p:nvSpPr>
          <p:spPr>
            <a:xfrm>
              <a:off x="2198233" y="1895128"/>
              <a:ext cx="2329079" cy="2329079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23539" y="2120434"/>
              <a:ext cx="1878467" cy="1878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0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3206659" y="3711484"/>
            <a:ext cx="1619114" cy="1051137"/>
            <a:chOff x="9483842" y="1067933"/>
            <a:chExt cx="1846262" cy="201553"/>
          </a:xfrm>
        </p:grpSpPr>
        <p:sp>
          <p:nvSpPr>
            <p:cNvPr id="14" name="文本框 32"/>
            <p:cNvSpPr txBox="1"/>
            <p:nvPr/>
          </p:nvSpPr>
          <p:spPr>
            <a:xfrm>
              <a:off x="9483842" y="1067933"/>
              <a:ext cx="1846262" cy="11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155" b="1" i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目录</a:t>
              </a:r>
              <a:endParaRPr lang="zh-CN" altLang="en-US" sz="3155" b="1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文本框 34"/>
            <p:cNvSpPr txBox="1"/>
            <p:nvPr/>
          </p:nvSpPr>
          <p:spPr>
            <a:xfrm>
              <a:off x="9607121" y="1179506"/>
              <a:ext cx="1599705" cy="8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55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Contents</a:t>
              </a:r>
              <a:endParaRPr lang="zh-CN" altLang="en-US" sz="2455" i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8013700" y="225425"/>
            <a:ext cx="2446020" cy="940826"/>
            <a:chOff x="14412" y="8930"/>
            <a:chExt cx="3944" cy="145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2" y="8930"/>
              <a:ext cx="3944" cy="1386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6776" y="9869"/>
              <a:ext cx="1368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80" b="1">
                  <a:latin typeface="+mj-ea"/>
                  <a:ea typeface="+mj-ea"/>
                </a:rPr>
                <a:t>财务部</a:t>
              </a:r>
              <a:endParaRPr lang="zh-CN" altLang="en-US" sz="1580" b="1">
                <a:latin typeface="+mj-ea"/>
                <a:ea typeface="+mj-ea"/>
              </a:endParaRPr>
            </a:p>
          </p:txBody>
        </p:sp>
      </p:grpSp>
      <p:sp>
        <p:nvSpPr>
          <p:cNvPr id="22" name="标题 21"/>
          <p:cNvSpPr txBox="1">
            <a:spLocks noGrp="1"/>
          </p:cNvSpPr>
          <p:nvPr>
            <p:ph type="title" hasCustomPrompt="1"/>
          </p:nvPr>
        </p:nvSpPr>
        <p:spPr>
          <a:xfrm>
            <a:off x="5212907" y="2004800"/>
            <a:ext cx="922742" cy="711200"/>
          </a:xfr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97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50419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</a:t>
            </a:r>
            <a:endParaRPr>
              <a:sym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idx="1"/>
          </p:nvPr>
        </p:nvSpPr>
        <p:spPr>
          <a:xfrm>
            <a:off x="6284891" y="2153200"/>
            <a:ext cx="5196757" cy="449400"/>
          </a:xfrm>
        </p:spPr>
        <p:txBody>
          <a:bodyPr>
            <a:noAutofit/>
          </a:bodyPr>
          <a:lstStyle>
            <a:lvl1pPr marL="0" indent="0">
              <a:buNone/>
              <a:defRPr sz="2645" b="1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>
          <a:gsLst>
            <a:gs pos="3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u="sng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世界地图"/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327999" y="988400"/>
            <a:ext cx="11342430" cy="7028000"/>
          </a:xfrm>
          <a:prstGeom prst="rect">
            <a:avLst/>
          </a:prstGeom>
          <a:effectLst>
            <a:outerShdw blurRad="50800" dist="50800" dir="5400000" sx="56000" sy="56000" algn="ctr" rotWithShape="0">
              <a:schemeClr val="bg1">
                <a:alpha val="100000"/>
              </a:schemeClr>
            </a:outerShdw>
            <a:softEdge rad="825500"/>
          </a:effectLst>
        </p:spPr>
      </p:pic>
      <p:grpSp>
        <p:nvGrpSpPr>
          <p:cNvPr id="11" name="组合 10"/>
          <p:cNvGrpSpPr/>
          <p:nvPr userDrawn="1"/>
        </p:nvGrpSpPr>
        <p:grpSpPr>
          <a:xfrm>
            <a:off x="0" y="310211"/>
            <a:ext cx="644698" cy="557832"/>
            <a:chOff x="0" y="294067"/>
            <a:chExt cx="735144" cy="590549"/>
          </a:xfrm>
        </p:grpSpPr>
        <p:sp>
          <p:nvSpPr>
            <p:cNvPr id="12" name="任意多边形: 形状 11"/>
            <p:cNvSpPr/>
            <p:nvPr/>
          </p:nvSpPr>
          <p:spPr>
            <a:xfrm>
              <a:off x="0" y="294067"/>
              <a:ext cx="665925" cy="590549"/>
            </a:xfrm>
            <a:custGeom>
              <a:avLst/>
              <a:gdLst>
                <a:gd name="connsiteX0" fmla="*/ 0 w 665925"/>
                <a:gd name="connsiteY0" fmla="*/ 0 h 590549"/>
                <a:gd name="connsiteX1" fmla="*/ 492095 w 665925"/>
                <a:gd name="connsiteY1" fmla="*/ 0 h 590549"/>
                <a:gd name="connsiteX2" fmla="*/ 665925 w 665925"/>
                <a:gd name="connsiteY2" fmla="*/ 590549 h 590549"/>
                <a:gd name="connsiteX3" fmla="*/ 0 w 665925"/>
                <a:gd name="connsiteY3" fmla="*/ 590549 h 59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925" h="590549">
                  <a:moveTo>
                    <a:pt x="0" y="0"/>
                  </a:moveTo>
                  <a:lnTo>
                    <a:pt x="492095" y="0"/>
                  </a:lnTo>
                  <a:lnTo>
                    <a:pt x="665925" y="590549"/>
                  </a:lnTo>
                  <a:lnTo>
                    <a:pt x="0" y="590549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8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61314" y="294067"/>
              <a:ext cx="173830" cy="590549"/>
            </a:xfrm>
            <a:prstGeom prst="line">
              <a:avLst/>
            </a:prstGeom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 userDrawn="1"/>
        </p:nvCxnSpPr>
        <p:spPr>
          <a:xfrm>
            <a:off x="644703" y="960000"/>
            <a:ext cx="9786968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42622" y="27810"/>
            <a:ext cx="2089395" cy="932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327600"/>
            <a:ext cx="5516404" cy="540400"/>
          </a:xfrm>
        </p:spPr>
        <p:txBody>
          <a:bodyPr>
            <a:noAutofit/>
          </a:bodyPr>
          <a:lstStyle>
            <a:lvl1pPr>
              <a:defRPr sz="2800" b="1" i="0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759" y="844200"/>
            <a:ext cx="4109181" cy="17381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66104" y="1681400"/>
            <a:ext cx="4560806" cy="217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860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汇报完毕！谢谢！</a:t>
            </a:r>
            <a:endParaRPr lang="zh-CN" sz="386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 fontAlgn="auto">
              <a:spcBef>
                <a:spcPts val="2400"/>
              </a:spcBef>
            </a:pPr>
            <a:endParaRPr lang="zh-CN" sz="386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/>
            <a:r>
              <a:rPr lang="zh-CN" sz="3860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保密责任重于泰山</a:t>
            </a:r>
            <a:endParaRPr lang="zh-CN" altLang="en-US" sz="386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727574" y="4480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10" name="矩形 9"/>
          <p:cNvSpPr/>
          <p:nvPr userDrawn="1"/>
        </p:nvSpPr>
        <p:spPr>
          <a:xfrm>
            <a:off x="-17263" y="68593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653" y="35000"/>
            <a:ext cx="2196315" cy="9702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8025682" y="6329400"/>
            <a:ext cx="2196315" cy="931754"/>
            <a:chOff x="14412" y="8930"/>
            <a:chExt cx="3944" cy="144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2" y="8930"/>
              <a:ext cx="3944" cy="138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6776" y="9855"/>
              <a:ext cx="1468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80" b="1">
                  <a:latin typeface="+mj-ea"/>
                  <a:ea typeface="+mj-ea"/>
                </a:rPr>
                <a:t>财务部</a:t>
              </a:r>
              <a:endParaRPr lang="zh-CN" altLang="en-US" sz="1580" b="1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188961" y="2646000"/>
            <a:ext cx="4914422" cy="1733200"/>
            <a:chOff x="8432" y="4389"/>
            <a:chExt cx="8825" cy="247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" y="4389"/>
              <a:ext cx="3855" cy="24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45" y="4422"/>
              <a:ext cx="2313" cy="244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18" y="4422"/>
              <a:ext cx="2363" cy="2443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4112522" y="4466000"/>
            <a:ext cx="5991418" cy="1839600"/>
            <a:chOff x="4898" y="7018"/>
            <a:chExt cx="12360" cy="262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8" y="7018"/>
              <a:ext cx="5970" cy="262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48" y="7018"/>
              <a:ext cx="6210" cy="2550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06" y="4135090"/>
            <a:ext cx="6420769" cy="894409"/>
          </a:xfrm>
        </p:spPr>
        <p:txBody>
          <a:bodyPr anchor="b">
            <a:normAutofit/>
          </a:bodyPr>
          <a:lstStyle>
            <a:lvl1pPr>
              <a:defRPr sz="44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06" y="5081921"/>
            <a:ext cx="6420769" cy="713840"/>
          </a:xfrm>
        </p:spPr>
        <p:txBody>
          <a:bodyPr>
            <a:normAutofit/>
          </a:bodyPr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012" y="284900"/>
            <a:ext cx="9221850" cy="1461251"/>
          </a:xfrm>
        </p:spPr>
        <p:txBody>
          <a:bodyPr>
            <a:normAutofit/>
          </a:bodyPr>
          <a:lstStyle>
            <a:lvl1pPr>
              <a:defRPr sz="264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8012" y="2012500"/>
            <a:ext cx="4544100" cy="479675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45762" y="2012500"/>
            <a:ext cx="4544100" cy="479675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68" y="402500"/>
            <a:ext cx="9221850" cy="14612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468" y="1923579"/>
            <a:ext cx="4523217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468" y="2883348"/>
            <a:ext cx="4523217" cy="39399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2825" y="1923579"/>
            <a:ext cx="4545493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2825" y="2883348"/>
            <a:ext cx="4545493" cy="39399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75" y="3049375"/>
            <a:ext cx="9221850" cy="1461251"/>
          </a:xfrm>
        </p:spPr>
        <p:txBody>
          <a:bodyPr>
            <a:normAutofit/>
          </a:bodyPr>
          <a:lstStyle>
            <a:lvl1pPr algn="ctr">
              <a:defRPr sz="529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75" y="402500"/>
            <a:ext cx="9221850" cy="146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75" y="2012500"/>
            <a:ext cx="9221850" cy="47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75" y="7007000"/>
            <a:ext cx="2405700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725" y="7007000"/>
            <a:ext cx="3608550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225" y="7007000"/>
            <a:ext cx="2405700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ct val="221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5479" y="4316827"/>
            <a:ext cx="3134649" cy="676603"/>
          </a:xfrm>
        </p:spPr>
        <p:txBody>
          <a:bodyPr>
            <a:normAutofit fontScale="90000"/>
          </a:bodyPr>
          <a:p>
            <a:r>
              <a:rPr lang="en-US" altLang="zh-CN"/>
              <a:t>{{</a:t>
            </a:r>
            <a:r>
              <a:rPr lang="zh-CN" altLang="en-US"/>
              <a:t>月度</a:t>
            </a:r>
            <a:r>
              <a:rPr lang="en-US" altLang="zh-CN"/>
              <a:t>}}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5951" y="1898319"/>
            <a:ext cx="3482696" cy="188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8" name="文本框 7"/>
          <p:cNvSpPr txBox="1"/>
          <p:nvPr/>
        </p:nvSpPr>
        <p:spPr>
          <a:xfrm>
            <a:off x="819163" y="2160608"/>
            <a:ext cx="3220965" cy="1354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zh-CN" sz="3155" b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包头能源公司经营汇报</a:t>
            </a:r>
            <a:endParaRPr lang="zh-CN" sz="3155" b="1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379443"/>
            <a:ext cx="7542315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车板价按流向分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576922" y="3363027"/>
            <a:ext cx="4584752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+mn-ea"/>
                <a:cs typeface="仿宋" panose="02010609060101010101" charset="-122"/>
              </a:rPr>
              <a:t>    {{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}}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结算商品煤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商品煤结算量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万吨，其中：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商品煤区内结算量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}}万吨，比同期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601}}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602}}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万吨；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{{商品煤区外结算量}}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603}}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604}}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3133" y="3407477"/>
            <a:ext cx="4940038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  <a:buClrTx/>
              <a:buSzTx/>
              <a:buFontTx/>
            </a:pPr>
            <a:r>
              <a:rPr lang="en-US" altLang="zh-CN" sz="1600" b="1">
                <a:latin typeface="+mn-ea"/>
                <a:cs typeface="仿宋" panose="02010609060101010101" charset="-122"/>
                <a:sym typeface="+mn-ea"/>
              </a:rPr>
              <a:t>    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车板价按流向分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，其中：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区内车板价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区内车板价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605}}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606}}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区外车板价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区外车板价}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参数607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吨，比预算升高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{{参数60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endParaRPr 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861" y="5285064"/>
            <a:ext cx="9638392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【结论】</a:t>
            </a:r>
            <a:endParaRPr lang="en-US" altLang="zh-CN" sz="1600">
              <a:highlight>
                <a:srgbClr val="FFFF00"/>
              </a:highlight>
            </a:endParaRPr>
          </a:p>
          <a:p>
            <a:pPr algn="just">
              <a:lnSpc>
                <a:spcPct val="140000"/>
              </a:lnSpc>
            </a:pP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运销分公司与洗选分公司密切配合，持续优化销售结构，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区内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</a:t>
            </a:r>
            <a:r>
              <a:rPr lang="zh-CN" altLang="en-US" sz="160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18.69%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</a:t>
            </a:r>
            <a:r>
              <a:rPr lang="zh-CN" sz="160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10.19%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38.78%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37.86%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1-7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月扩大了出区销量较同期增收</a:t>
            </a:r>
            <a:r>
              <a:rPr 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8.18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227.59*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同期车板价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359.63)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，较预算增收</a:t>
            </a:r>
            <a:r>
              <a:rPr 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9.44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264.63*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预算车板价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356.80)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，趋势利好，在保证区内煤炭供应基础上，争取收入最大化。下一步要持续抓好销售结构调整，继续扩大出区销售量。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7575" y="113855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车板价按流向分</a:t>
            </a:r>
            <a:r>
              <a:rPr lang="en-US" altLang="zh-CN"/>
              <a:t>_</a:t>
            </a:r>
            <a:r>
              <a:rPr lang="zh-CN" altLang="en-US"/>
              <a:t>饼图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49975" y="125285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/>
              <a:t>区内外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149975" y="215455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区内外车板价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379443"/>
            <a:ext cx="7634199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车板价按流向分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247650" y="4172585"/>
            <a:ext cx="10132695" cy="191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 {{月度}}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区内车板价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{{区内车板价}}元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区内车板价比同期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区内车板价比预算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吨。比同期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主要原因是：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区内4500大卡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1101}}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1102}}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1103}}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区内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38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00大卡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1104}}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1105}}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{{月度}}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区外车板价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{{区外车板价}}元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1106}}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吨，主要原因是：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区外4500大卡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1106}}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1107}}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861" y="1055373"/>
            <a:ext cx="7411720" cy="334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580" b="1">
                <a:latin typeface="+mn-ea"/>
                <a:cs typeface="仿宋" panose="02010609060101010101" charset="-122"/>
              </a:rPr>
              <a:t>区内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主要销售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3800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大卡和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大卡煤种，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主要销售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500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大卡和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大卡煤种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285" y="6040755"/>
            <a:ext cx="10132060" cy="122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6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区内外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煤价降低，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一是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受煤炭市场环境影响，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二是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受煤质影响，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李家壕煤矿</a:t>
            </a:r>
            <a:r>
              <a:rPr 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煤质扣款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22.11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吨，区内煤质扣款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18.52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吨；万利一矿区外煤质扣款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25.58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吨，区内煤质扣款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3.55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水泉露天煤矿煤质扣款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17.59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相关单位要加强煤质管理，按照合同要求精准配煤，提高煤炭收入。</a:t>
            </a:r>
            <a:endParaRPr lang="zh-CN" altLang="en-US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173164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/>
              <a:t>区内</a:t>
            </a:r>
            <a:r>
              <a:rPr lang="en-US" altLang="zh-CN"/>
              <a:t>3800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4710" y="263334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>
                <a:sym typeface="+mn-ea"/>
              </a:rPr>
              <a:t>区内</a:t>
            </a:r>
            <a:r>
              <a:rPr lang="en-US" altLang="zh-CN">
                <a:sym typeface="+mn-ea"/>
              </a:rPr>
              <a:t>3800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537200" y="180467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/>
              <a:t>区内</a:t>
            </a:r>
            <a:r>
              <a:rPr lang="en-US" altLang="zh-CN"/>
              <a:t>4500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37200" y="270637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>
                <a:sym typeface="+mn-ea"/>
              </a:rPr>
              <a:t>区内</a:t>
            </a:r>
            <a:r>
              <a:rPr lang="en-US" altLang="zh-CN">
                <a:sym typeface="+mn-ea"/>
              </a:rPr>
              <a:t>4500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86" y="361028"/>
            <a:ext cx="7618050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营业收入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营业收入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亿元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376555" y="4613275"/>
            <a:ext cx="9755505" cy="2811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>
              <a:lnSpc>
                <a:spcPct val="160000"/>
              </a:lnSpc>
            </a:pP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{{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}}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营业收入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亿元，比同期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营业收入上年本月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营业收入比同期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亿元，完成全年预算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营业收入预算完成率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，其中：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月度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自产煤收入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自产煤营业收入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亿元，比同期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自产煤营业收入上年本月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自产煤营业收入比同期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自产煤营业收入预算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自产煤营业收入比预算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亿元，完成全年预算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自产煤营业收入预算完成率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外购煤收入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外购煤营业收入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外购煤营业收入上年本月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外购煤营业收入比同期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外购煤营业收入预算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外购煤营业收入比预算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亿元，完成全年预算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外购煤营业收入预算完成率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73164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营业收入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4710" y="263334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>
                <a:sym typeface="+mn-ea"/>
              </a:rPr>
              <a:t>营业收入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97915" y="4157980"/>
            <a:ext cx="448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表格无法实现。没有预算数和同期数据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01" y="379443"/>
            <a:ext cx="7634199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完全成本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剔除后完全成本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元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4915535" y="1090295"/>
            <a:ext cx="5656580" cy="6319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300" b="1">
                <a:latin typeface="+mn-ea"/>
                <a:cs typeface="仿宋" panose="02010609060101010101" charset="-122"/>
                <a:sym typeface="+mn-ea"/>
              </a:rPr>
              <a:t>   </a:t>
            </a:r>
            <a:r>
              <a:rPr lang="en-US" altLang="zh-CN" sz="1200" b="1">
                <a:latin typeface="+mn-ea"/>
                <a:cs typeface="仿宋" panose="02010609060101010101" charset="-122"/>
                <a:sym typeface="+mn-ea"/>
              </a:rPr>
              <a:t> {{</a:t>
            </a:r>
            <a:r>
              <a:rPr lang="zh-CN" altLang="en-US" sz="1200" b="1"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200" b="1"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20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200" b="1">
                <a:latin typeface="+mn-ea"/>
                <a:cs typeface="仿宋" panose="02010609060101010101" charset="-122"/>
                <a:sym typeface="+mn-ea"/>
              </a:rPr>
              <a:t>管理口径完全成本</a:t>
            </a:r>
            <a:r>
              <a:rPr lang="en-US" altLang="zh-CN" sz="1200" b="1">
                <a:latin typeface="+mn-ea"/>
                <a:cs typeface="仿宋" panose="02010609060101010101" charset="-122"/>
                <a:sym typeface="+mn-ea"/>
              </a:rPr>
              <a:t> {{</a:t>
            </a:r>
            <a:r>
              <a:rPr lang="zh-CN" altLang="en-US" sz="1200" b="1">
                <a:latin typeface="+mn-ea"/>
                <a:cs typeface="仿宋" panose="02010609060101010101" charset="-122"/>
                <a:sym typeface="+mn-ea"/>
              </a:rPr>
              <a:t>管理口径完全成本</a:t>
            </a:r>
            <a:r>
              <a:rPr lang="en-US" altLang="zh-CN" sz="1200" b="1"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元/吨，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剔除向国家能源公益基金会捐赠及梅林庙探矿权处置特殊因素后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管理口径完全成本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完全成本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完全成本比同期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元/吨，比预算降低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完全成本比预算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（其中：</a:t>
            </a:r>
            <a:r>
              <a:rPr lang="zh-CN" sz="1200" b="1">
                <a:latin typeface="+mn-ea"/>
                <a:cs typeface="仿宋" panose="02010609060101010101" charset="-122"/>
                <a:sym typeface="+mn-ea"/>
              </a:rPr>
              <a:t>固定成本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固定成本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/吨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sz="1200" b="1">
                <a:latin typeface="+mn-ea"/>
                <a:cs typeface="仿宋" panose="02010609060101010101" charset="-122"/>
                <a:sym typeface="+mn-ea"/>
              </a:rPr>
              <a:t>变动成本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变动成本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/吨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。）</a:t>
            </a:r>
            <a:r>
              <a:rPr lang="zh-CN" sz="1200" b="1">
                <a:latin typeface="+mn-ea"/>
                <a:cs typeface="仿宋" panose="02010609060101010101" charset="-122"/>
              </a:rPr>
              <a:t>    </a:t>
            </a:r>
            <a:r>
              <a:rPr lang="en-US" altLang="zh-CN" sz="1200"/>
              <a:t>           </a:t>
            </a:r>
            <a:endParaRPr lang="en-US" altLang="zh-CN" sz="1200"/>
          </a:p>
          <a:p>
            <a:pPr algn="just"/>
            <a:r>
              <a:rPr lang="en-US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完全成本比同期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元/吨原因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由于自产煤量较同期增加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156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万吨，影响完全成本降低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40.26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元/吨；由于成本总额较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6.33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元，影响完全成本升高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63.88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元/吨。成本总额增加主要是：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</a:t>
            </a:r>
            <a:r>
              <a:rPr 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财务费用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财务费用比同期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主要原因一是预提万利一矿扩大区无形资产摊销折现费用0.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56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亿元；二是本年收到财务公司利息收入同比减少0.3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亿元；三是公司本部预提利息支出0.08亿元。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9.49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（2）</a:t>
            </a:r>
            <a:r>
              <a:rPr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搬家倒面费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0.76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主要原因一是预提搬家倒面费0.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9亿元；二是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万利一矿结算31311工作面、31310面通道支护回撤0.34亿元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；三是同期未发生搬家倒面费造成同比增加。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7.72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（3）</a:t>
            </a:r>
            <a:r>
              <a:rPr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全口径人工成本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比同期增加0.65亿元，主要原因是按照集团要求均衡预提工资总额及附加费用1.38亿元。影响单位成本升高6.56元/吨。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修理</a:t>
            </a:r>
            <a:r>
              <a:rPr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费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0.59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主要原因一是预提修理费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0.45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二是万利一矿立体库及2号公寓改造工程导致修理费增加0.08亿元；三是洗选分公司上年修理费集中在四季度入账，本年督促业务部门及时按进度入账，截至目前结算瑞辰零星维修费0.02亿元，神东天隆筒仓标准化等项目0.04亿元。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5.95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en-US"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完全成本比预算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元/吨原因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由于自产煤量较预算增加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243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万吨，影响完全成本降低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68.78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元/吨；由于成本总额较预算增加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4.51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元，影响完全成本升高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49.92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元/吨。成本总额增加主要是：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</a:t>
            </a:r>
            <a:r>
              <a:rPr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全口径人工成本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比预算增加1.04亿元，主要原因是按照集团要求预提工资总额及附加费用1.38亿元。影响单位成本升高11.51元/吨。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专项储备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0.54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主要原因是原煤产量比预算增加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234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万吨，导致维简安全费增加。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5.93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财务费用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0.54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主要原因一是预提万利一矿扩大区无形资产摊销折现费用0.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56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亿元；二是公司本部预提利息支出0.08亿元。影响单位成本升高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5.98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修理</a:t>
            </a:r>
            <a:r>
              <a:rPr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费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比预算增加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0.46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主要原因是预提修理费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0.45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亿元。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5.14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搬家倒面费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0.34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主要原因是预提搬家倒面费0.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9亿元。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3.76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元/吨。</a:t>
            </a:r>
            <a:endParaRPr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endParaRPr lang="zh-CN" altLang="en-US" sz="11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755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755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zh-CN" altLang="en-US" sz="1755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" y="6764655"/>
            <a:ext cx="4879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剔除因素（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549013.4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）：</a:t>
            </a:r>
            <a:r>
              <a:rPr 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2024年3月按集团要求向国家能源集团公益基金会捐赠1.68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2024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月梅林庙矿资产处置收入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51.34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亿元，处置相关成本费用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1.88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亿元。</a:t>
            </a:r>
            <a:endParaRPr lang="zh-CN" altLang="en-US" sz="12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810" y="156908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完全成本</a:t>
            </a:r>
            <a:r>
              <a:rPr lang="en-US" altLang="zh-CN"/>
              <a:t>_</a:t>
            </a:r>
            <a:r>
              <a:rPr lang="zh-CN" altLang="en-US"/>
              <a:t>饼图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33488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财务费用情况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644861" y="6183136"/>
            <a:ext cx="9456294" cy="1037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>
              <a:lnSpc>
                <a:spcPct val="130000"/>
              </a:lnSpc>
            </a:pP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财务费用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财务累计费用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万元，比同期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财务费用比同期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</a:t>
            </a:r>
            <a:r>
              <a:rPr 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财务费用比预算</a:t>
            </a:r>
            <a:r>
              <a:rPr 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万元；</a:t>
            </a:r>
            <a:r>
              <a:rPr lang="en-US" altLang="zh-CN" sz="158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剔除梅林庙探矿权</a:t>
            </a:r>
            <a:r>
              <a:rPr lang="zh-CN" altLang="en-US" sz="158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诉讼执行期利息</a:t>
            </a:r>
            <a:r>
              <a:rPr lang="en-US" altLang="zh-CN" sz="158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后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月累计财务费用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16271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万元，比同期</a:t>
            </a:r>
            <a:r>
              <a:rPr lang="zh-CN" altLang="en-US" sz="158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9409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zh-CN" altLang="en-US" sz="158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5406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r>
              <a:rPr lang="zh-CN" altLang="en-US" sz="158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</a:t>
            </a:r>
            <a:r>
              <a:rPr sz="158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一是万利一矿预提折现费用0.56亿元；二是公司本部预提利息支出0.08亿元。</a:t>
            </a:r>
            <a:endParaRPr sz="1580" b="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880" y="441960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财务费用情况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5160" y="12719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财务费用情况</a:t>
            </a:r>
            <a:r>
              <a:rPr lang="en-US" altLang="zh-CN"/>
              <a:t>_</a:t>
            </a:r>
            <a:r>
              <a:rPr lang="zh-CN" altLang="en-US"/>
              <a:t>柱图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0626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外购煤情况</a:t>
            </a:r>
            <a:endParaRPr 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5688330" y="3238500"/>
            <a:ext cx="4794250" cy="292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{{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}}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外购煤量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{{外购煤产量}}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，比同期增加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外购煤产量比同期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万吨，影响收入升高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1501}}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万元；比预算增加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外购煤产量比预算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影响收入升高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1502}}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en-US" altLang="zh-CN" sz="1580" b="1">
              <a:highlight>
                <a:srgbClr val="000000">
                  <a:alpha val="0"/>
                </a:srgbClr>
              </a:highlight>
              <a:latin typeface="+mn-ea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  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外购煤价格 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外购煤价格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元/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，比同期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外购煤价格比同期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影响收入下降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26513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万元；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比预算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外购煤价格比预算</a:t>
            </a:r>
            <a:r>
              <a:rPr 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影响收入下降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15070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量价对冲后外购煤收入比同期升高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4201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万元，比预算下降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7207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endParaRPr lang="en-US" altLang="zh-CN" sz="158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外购煤利润 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{{外购煤利润单位}}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元/吨，比同期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外购煤利润单位比同期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}}元/吨，比预算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外购煤利润单位比预算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元/吨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sz="158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highlight>
                <a:srgbClr val="FF00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1640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>
                <a:sym typeface="+mn-ea"/>
              </a:rPr>
              <a:t>外购煤价格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45160" y="12719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外购煤价格</a:t>
            </a:r>
            <a:r>
              <a:rPr lang="en-US" altLang="zh-CN"/>
              <a:t>_</a:t>
            </a:r>
            <a:r>
              <a:rPr lang="zh-CN" altLang="en-US"/>
              <a:t>柱图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85445" y="530415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>
                <a:sym typeface="+mn-ea"/>
              </a:rPr>
              <a:t>外购煤利润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5455" y="44119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外购煤利润</a:t>
            </a:r>
            <a:r>
              <a:rPr lang="en-US" altLang="zh-CN"/>
              <a:t>_</a:t>
            </a:r>
            <a:r>
              <a:rPr lang="zh-CN" altLang="en-US"/>
              <a:t>柱图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716905" y="226377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>
                <a:sym typeface="+mn-ea"/>
              </a:rPr>
              <a:t>外购煤成本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796915" y="137160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外购煤成本</a:t>
            </a:r>
            <a:r>
              <a:rPr lang="en-US" altLang="zh-CN"/>
              <a:t>_</a:t>
            </a:r>
            <a:r>
              <a:rPr lang="zh-CN" altLang="en-US"/>
              <a:t>柱图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0626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外购煤情况</a:t>
            </a:r>
            <a:endParaRPr 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552450" y="6161405"/>
            <a:ext cx="9802495" cy="845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 {{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}}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外购煤利润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亿元，其中：洗选分公司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洗选公司外购煤利润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亿元，运销分公司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运销公司外购煤利润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亿元。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外购煤吨煤利润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外购煤吨煤利润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吨，其中：洗选分公司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洗选公司吨煤利润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吨，运销分公司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运销公司吨煤利润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endParaRPr lang="zh-CN" altLang="en-US" sz="158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7980" y="1012825"/>
          <a:ext cx="10078720" cy="489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613410"/>
                <a:gridCol w="2120265"/>
                <a:gridCol w="1304925"/>
                <a:gridCol w="1128395"/>
                <a:gridCol w="1106805"/>
                <a:gridCol w="1108710"/>
                <a:gridCol w="1699260"/>
              </a:tblGrid>
              <a:tr h="481330"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XXX</a:t>
                      </a:r>
                      <a:r>
                        <a:rPr 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未实现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XXXX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2024年</a:t>
                      </a: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1-{{</a:t>
                      </a: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月度</a:t>
                      </a: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}}</a:t>
                      </a: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月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外购煤炭经营情况表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 gridSpan="8"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单位：元/吨、万元、万吨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单位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序号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煤种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结算数量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不含税单价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等线" panose="02010600030101010101" charset="-122"/>
                        </a:rPr>
                        <a:t>吨煤成本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等线" panose="02010600030101010101" charset="-122"/>
                        </a:rPr>
                        <a:t>吨煤利润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利润总额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洗选中心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外购5000（敖包沟）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外购4500（敖包沟）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57.05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461.40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415.21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46.19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2,635.43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外购4500（韩家村）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35.47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412.98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391.07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21.91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777.10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外购4500（敖包沟长协）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98.28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448.62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397.76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50.86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4,999.18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外购4500（韩家村长协）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79.65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429.23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385.76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43.47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3,462.38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小计：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270.46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440.93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397.03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43.90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11,874.08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385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外购5000（满世）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2.90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463.30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444.19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19.11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55.49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外购4500（满世）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51.98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431.53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423.26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8.27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429.88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小计：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54.89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433.21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424.37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8.84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485.37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3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外购煤合计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325.34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439.63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401.64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37.99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12,359.45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408018"/>
            <a:ext cx="7180346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利润总额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利润总额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亿元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5958840" y="1013460"/>
            <a:ext cx="4471035" cy="5247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300" b="1">
                <a:latin typeface="+mn-ea"/>
                <a:cs typeface="仿宋" panose="02010609060101010101" charset="-122"/>
              </a:rPr>
              <a:t> {{</a:t>
            </a:r>
            <a:r>
              <a:rPr lang="zh-CN" altLang="en-US" sz="130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300" b="1">
                <a:latin typeface="+mn-ea"/>
                <a:cs typeface="仿宋" panose="02010609060101010101" charset="-122"/>
              </a:rPr>
              <a:t>}}</a:t>
            </a:r>
            <a:r>
              <a:rPr lang="zh-CN" sz="1300" b="1">
                <a:latin typeface="+mn-ea"/>
                <a:cs typeface="仿宋" panose="02010609060101010101" charset="-122"/>
              </a:rPr>
              <a:t>月累计管理口径账面利润总额</a:t>
            </a:r>
            <a:r>
              <a:rPr lang="zh-CN" sz="1300" b="0">
                <a:ea typeface="宋体" panose="02010600030101010101" pitchFamily="2" charset="-122"/>
              </a:rPr>
              <a:t> </a:t>
            </a:r>
            <a:r>
              <a:rPr lang="en-US" altLang="zh-CN" sz="13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3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利润总额</a:t>
            </a:r>
            <a:r>
              <a:rPr lang="en-US" altLang="zh-CN" sz="13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}}万元，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剔除梅林庙探矿权处置和向国家能源集团公益基金会捐赠2项特殊因素后</a:t>
            </a:r>
            <a:r>
              <a:rPr lang="en-US" altLang="zh-CN" sz="1300" b="1">
                <a:latin typeface="+mn-ea"/>
                <a:cs typeface="仿宋" panose="02010609060101010101" charset="-122"/>
                <a:sym typeface="+mn-ea"/>
              </a:rPr>
              <a:t> {{</a:t>
            </a:r>
            <a:r>
              <a:rPr lang="zh-CN" altLang="en-US" sz="1300" b="1"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300" b="1"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sz="1300" b="1">
                <a:latin typeface="+mn-ea"/>
                <a:cs typeface="仿宋" panose="02010609060101010101" charset="-122"/>
                <a:sym typeface="+mn-ea"/>
              </a:rPr>
              <a:t>月累计管理口径账面利润总额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94768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万元，比同期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利润总额同期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利润总额比同期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，比预算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利润总额预算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万元增加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利润总额比预算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利润总额预算完成率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比奋斗目标增加</a:t>
            </a:r>
            <a:r>
              <a:rPr lang="en-US" alt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利润总额比奋斗目标</a:t>
            </a:r>
            <a:r>
              <a:rPr lang="en-US" alt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万元，完成全年预算的</a:t>
            </a:r>
            <a:r>
              <a:rPr lang="en-US" alt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奋斗目标完成率</a:t>
            </a:r>
            <a:r>
              <a:rPr lang="en-US" alt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}}%</a:t>
            </a:r>
            <a:r>
              <a:rPr 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3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增利因素68720万元。累计销售量比预算增加265万吨，增加收入94420万元，增加变动成本25700万元，共增利68720万元。</a:t>
            </a:r>
            <a:endParaRPr sz="13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zh-CN" altLang="en-US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减利因素：一是售价比预算降低10.80元/吨，减利15970万元；二是完全成本总额较预算增加19435万元，影响利润总额降低，其中：</a:t>
            </a:r>
            <a:endParaRPr sz="13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en-US"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3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（1）超进度预提成本总额21713万元（超进度预提财务费用5558万元；超进度预提修理费3767万元；超进度预提搬家倒面费3396万元；超进度预提人工成本3320万元；超进度预提其他零星费用6项5672万元；）。</a:t>
            </a:r>
            <a:endParaRPr sz="13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（2）实际成本较预算降低2278万元。</a:t>
            </a:r>
            <a:r>
              <a:rPr lang="en-US" alt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3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>
              <a:lnSpc>
                <a:spcPct val="150000"/>
              </a:lnSpc>
            </a:pPr>
            <a:r>
              <a:rPr lang="en-US" alt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sz="13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>
              <a:lnSpc>
                <a:spcPct val="150000"/>
              </a:lnSpc>
            </a:pPr>
            <a:endParaRPr lang="zh-CN" altLang="en-US" sz="12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endParaRPr lang="zh-CN" altLang="en-US" sz="12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725" y="4350385"/>
            <a:ext cx="5056505" cy="124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1200">
                <a:highlight>
                  <a:srgbClr val="FFFF00"/>
                </a:highlight>
                <a:sym typeface="+mn-ea"/>
              </a:rPr>
              <a:t>【结论】</a:t>
            </a:r>
            <a:endParaRPr lang="en-US" altLang="zh-CN"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7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月累计利润总额虽已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94.77</a:t>
            </a:r>
            <a:r>
              <a:rPr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，但我们也要清醒的认识到，整体经营效益情况</a:t>
            </a:r>
            <a:r>
              <a:rPr lang="zh-CN" sz="120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劣于去年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sz="120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优于预算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剔除梅林庙探矿权处置</a:t>
            </a:r>
            <a:r>
              <a:rPr lang="zh-CN" altLang="en-US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向国家能源集团公益基金会捐赠2</a:t>
            </a:r>
            <a:r>
              <a:rPr lang="zh-CN" altLang="en-US" sz="120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项特殊因素后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月累计自产煤利润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71.50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吨，比同期降低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22.41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71.50-93.91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），造成利润总额比同期波动较大。外购煤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利润比同期比预算均有所降低，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外购煤利润比同期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6.58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37.99-44.57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），比预算</a:t>
            </a:r>
            <a:r>
              <a:rPr 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2.58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吨（</a:t>
            </a:r>
            <a:r>
              <a:rPr lang="en-US" altLang="zh-CN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37.99-40.57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altLang="en-US" sz="12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2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160" y="277749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各月利润完成情况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5160" y="12719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各月利润完成情况</a:t>
            </a:r>
            <a:r>
              <a:rPr lang="en-US" altLang="zh-CN"/>
              <a:t>_</a:t>
            </a:r>
            <a:r>
              <a:rPr lang="zh-CN" altLang="en-US"/>
              <a:t>柱图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408018"/>
            <a:ext cx="7575727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各单位利润指标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332105" y="5337175"/>
            <a:ext cx="9991090" cy="191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3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 </a:t>
            </a:r>
            <a:r>
              <a:rPr lang="zh-CN" sz="1600" b="1">
                <a:latin typeface="+mn-ea"/>
                <a:cs typeface="仿宋" panose="02010609060101010101" charset="-122"/>
              </a:rPr>
              <a:t>包头能源公司利润总额</a:t>
            </a:r>
            <a:r>
              <a:rPr lang="en-US" altLang="zh-CN" sz="16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{{</a:t>
            </a:r>
            <a:r>
              <a:rPr lang="zh-CN" altLang="en-US" sz="16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剔除前能源公司利润总额</a:t>
            </a:r>
            <a:r>
              <a:rPr lang="en-US" altLang="zh-CN" sz="16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剔除向国家能源集团公益基金会捐赠的特殊因素后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月累计利润总额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能源公司利润总额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}}万元，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期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能源公司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利润比同期}}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能源公司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利润比预算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}}万元，完成全年预算{{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能源公司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利润完成率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>
              <a:lnSpc>
                <a:spcPct val="130000"/>
              </a:lnSpc>
            </a:pPr>
            <a:r>
              <a:rPr lang="en-US" altLang="zh-CN" sz="1600" b="1">
                <a:latin typeface="+mn-ea"/>
                <a:cs typeface="仿宋" panose="02010609060101010101" charset="-122"/>
              </a:rPr>
              <a:t>    </a:t>
            </a:r>
            <a:r>
              <a:rPr lang="zh-CN" sz="1600" b="1">
                <a:latin typeface="+mn-ea"/>
                <a:cs typeface="仿宋" panose="02010609060101010101" charset="-122"/>
              </a:rPr>
              <a:t>包头矿业公司利润总额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剔除前矿业公司利润总额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剔除梅林庙探矿权处置的特殊因素后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月度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月累计矿业公司利润总额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矿业公司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利润总额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期{{矿业公司利润比同期}}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矿业公司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利润比预算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}}万元，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完成全年预算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{矿业公司利润完成率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。累计亏损单位</a:t>
            </a:r>
            <a:r>
              <a:rPr 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主要是集装站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，应做好经营筹划，预控各项收入成本，确保子公司不被列入亏损企业治理考核。</a:t>
            </a:r>
            <a:endParaRPr lang="zh-CN" altLang="en-US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4969510"/>
            <a:ext cx="3714750" cy="3676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900" b="1">
                <a:solidFill>
                  <a:srgbClr val="FF0000"/>
                </a:solidFill>
                <a:ea typeface="仿宋" panose="02010609060101010101" charset="-122"/>
              </a:rPr>
              <a:t>“▲”标记为法人单位</a:t>
            </a:r>
            <a:endParaRPr lang="zh-CN" altLang="en-US" sz="900" b="1">
              <a:solidFill>
                <a:srgbClr val="FF0000"/>
              </a:solidFill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3035" y="191198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各单位利润指标表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08914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月累计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专项储备情况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5242560" y="4670425"/>
            <a:ext cx="4916170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   {{</a:t>
            </a:r>
            <a:r>
              <a:rPr lang="zh-CN" altLang="en-US" sz="140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}}</a:t>
            </a:r>
            <a:r>
              <a:rPr lang="zh-CN" altLang="en-US" sz="1400" b="1">
                <a:latin typeface="+mn-ea"/>
                <a:cs typeface="仿宋" panose="02010609060101010101" charset="-122"/>
              </a:rPr>
              <a:t>月累计</a:t>
            </a:r>
            <a:r>
              <a:rPr lang="zh-CN" sz="1400" b="1">
                <a:latin typeface="+mn-ea"/>
                <a:cs typeface="仿宋" panose="02010609060101010101" charset="-122"/>
              </a:rPr>
              <a:t>专项储备提取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专项储备提取数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}}万元，比同期{{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专项储备提取数比同期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}}万元，比预算{{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专项储备提取数比预算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}}万元。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主要原因是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原煤产量较同期较预算均增幅较大，提取金额增加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月度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安全费提取{{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安全费提取数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}}万元，比同期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安全费提取数比同期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安全费提取数比预算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按照审计要求，维简费计提标准由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9.5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吨调整为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月累计维简费提取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维简费提取数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万元，比同期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维简费提取数比同期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维简费提取数比预算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zh-CN" altLang="en-US" sz="14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55905" y="958850"/>
          <a:ext cx="4620895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876800" y="958850"/>
          <a:ext cx="553847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255905" y="4184650"/>
          <a:ext cx="4393565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</a:rPr>
              <a:t>前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1189990"/>
            <a:ext cx="9745345" cy="6588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210000"/>
              </a:lnSpc>
            </a:pPr>
            <a:r>
              <a:rPr lang="en-US" altLang="zh-CN" sz="2105"/>
              <a:t>   </a:t>
            </a:r>
            <a:r>
              <a:rPr lang="en-US" altLang="zh-CN"/>
              <a:t>   </a:t>
            </a:r>
            <a:r>
              <a:t>包头能源公司深入落实集团公司“136”发展战略和“14355”财务发展目标框架，引导各基层单位不断提高利润精准管控水平，</a:t>
            </a:r>
            <a:r>
              <a:rPr lang="en-US"/>
              <a:t>{{</a:t>
            </a:r>
            <a:r>
              <a:rPr lang="zh-CN" altLang="en-US"/>
              <a:t>年度</a:t>
            </a:r>
            <a:r>
              <a:rPr lang="en-US"/>
              <a:t>}}</a:t>
            </a:r>
            <a:r>
              <a:t>年度1-</a:t>
            </a:r>
            <a:r>
              <a:rPr lang="en-US"/>
              <a:t>{{</a:t>
            </a:r>
            <a:r>
              <a:rPr lang="zh-CN" altLang="en-US"/>
              <a:t>月度</a:t>
            </a:r>
            <a:r>
              <a:rPr lang="en-US"/>
              <a:t>}}</a:t>
            </a:r>
            <a:r>
              <a:t>月商品煤结算</a:t>
            </a:r>
            <a:r>
              <a:rPr lang="en-US"/>
              <a:t>{{</a:t>
            </a:r>
            <a:r>
              <a:rPr lang="zh-CN" altLang="en-US"/>
              <a:t>商品煤结算量</a:t>
            </a:r>
            <a:r>
              <a:rPr lang="en-US"/>
              <a:t>}}</a:t>
            </a:r>
            <a:r>
              <a:t>万吨，较集团业绩目标增加</a:t>
            </a:r>
            <a:r>
              <a:rPr lang="en-US"/>
              <a:t>{{</a:t>
            </a:r>
            <a:r>
              <a:rPr lang="zh-CN" altLang="en-US"/>
              <a:t>商品煤结算量比预算</a:t>
            </a:r>
            <a:r>
              <a:rPr lang="en-US"/>
              <a:t>}}</a:t>
            </a:r>
            <a:r>
              <a:t>万吨。1-</a:t>
            </a:r>
            <a:r>
              <a:rPr lang="en-US"/>
              <a:t>{{</a:t>
            </a:r>
            <a:r>
              <a:rPr lang="zh-CN" altLang="en-US"/>
              <a:t>月度</a:t>
            </a:r>
            <a:r>
              <a:rPr lang="en-US"/>
              <a:t>}}</a:t>
            </a:r>
            <a:r>
              <a:t>月账面利润总额完成</a:t>
            </a:r>
            <a:r>
              <a:rPr lang="en-US"/>
              <a:t>{{</a:t>
            </a:r>
            <a:r>
              <a:rPr lang="zh-CN" altLang="en-US"/>
              <a:t>利润总额</a:t>
            </a:r>
            <a:r>
              <a:rPr lang="en-US"/>
              <a:t>}}</a:t>
            </a:r>
            <a:r>
              <a:t>万元，</a:t>
            </a:r>
            <a:r>
              <a:rPr>
                <a:highlight>
                  <a:srgbClr val="FFFF00"/>
                </a:highlight>
              </a:rPr>
              <a:t>剔除梅林庙探矿权处置</a:t>
            </a:r>
            <a:r>
              <a:rPr lang="en-US">
                <a:highlight>
                  <a:srgbClr val="FFFF00"/>
                </a:highlight>
              </a:rPr>
              <a:t>{</a:t>
            </a:r>
            <a:r>
              <a:rPr lang="zh-CN" altLang="en-US">
                <a:highlight>
                  <a:srgbClr val="FFFF00"/>
                </a:highlight>
              </a:rPr>
              <a:t>自行补充</a:t>
            </a:r>
            <a:r>
              <a:rPr lang="en-US">
                <a:highlight>
                  <a:srgbClr val="FFFF00"/>
                </a:highlight>
              </a:rPr>
              <a:t>}</a:t>
            </a:r>
            <a:r>
              <a:rPr>
                <a:highlight>
                  <a:srgbClr val="FFFF00"/>
                </a:highlight>
              </a:rPr>
              <a:t>万元和向国家能源集团公益基金会捐赠</a:t>
            </a:r>
            <a:r>
              <a:rPr lang="en-US">
                <a:highlight>
                  <a:srgbClr val="FFFF00"/>
                </a:highlight>
              </a:rPr>
              <a:t>{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自行补充</a:t>
            </a:r>
            <a:r>
              <a:rPr lang="en-US">
                <a:highlight>
                  <a:srgbClr val="FFFF00"/>
                </a:highlight>
              </a:rPr>
              <a:t>}</a:t>
            </a:r>
            <a:r>
              <a:rPr>
                <a:highlight>
                  <a:srgbClr val="FFFF00"/>
                </a:highlight>
              </a:rPr>
              <a:t>万元2项特殊因素后1-7月管理口径利润总额</a:t>
            </a:r>
            <a:r>
              <a:rPr lang="en-US">
                <a:highlight>
                  <a:srgbClr val="FFFF00"/>
                </a:highlight>
              </a:rPr>
              <a:t>{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自行补充</a:t>
            </a:r>
            <a:r>
              <a:rPr lang="en-US">
                <a:highlight>
                  <a:srgbClr val="FFFF00"/>
                </a:highlight>
              </a:rPr>
              <a:t>}</a:t>
            </a:r>
            <a:r>
              <a:rPr>
                <a:highlight>
                  <a:srgbClr val="FFFF00"/>
                </a:highlight>
              </a:rPr>
              <a:t>万元，</a:t>
            </a:r>
            <a:r>
              <a:t>较集团业绩目标</a:t>
            </a:r>
            <a:r>
              <a:rPr lang="en-US"/>
              <a:t>{{</a:t>
            </a:r>
            <a:r>
              <a:rPr lang="zh-CN" altLang="en-US"/>
              <a:t>利润总额集团业绩目标</a:t>
            </a:r>
            <a:r>
              <a:rPr lang="en-US"/>
              <a:t>}}</a:t>
            </a:r>
            <a:r>
              <a:t>万元增加</a:t>
            </a:r>
            <a:r>
              <a:rPr lang="en-US"/>
              <a:t>{{</a:t>
            </a:r>
            <a:r>
              <a:rPr lang="zh-CN" altLang="en-US"/>
              <a:t>利润总额比集团业绩目标</a:t>
            </a:r>
            <a:r>
              <a:rPr lang="en-US"/>
              <a:t>}}</a:t>
            </a:r>
            <a:r>
              <a:t>万元，完成全年业绩目标的</a:t>
            </a:r>
            <a:r>
              <a:rPr lang="en-US"/>
              <a:t>{{</a:t>
            </a:r>
            <a:r>
              <a:rPr lang="zh-CN" altLang="en-US"/>
              <a:t>利润总额全年完成率</a:t>
            </a:r>
            <a:r>
              <a:rPr lang="en-US"/>
              <a:t>}}</a:t>
            </a:r>
            <a:r>
              <a:t>%；较奋斗目标增加</a:t>
            </a:r>
            <a:r>
              <a:rPr lang="en-US"/>
              <a:t>{{</a:t>
            </a:r>
            <a:r>
              <a:rPr lang="zh-CN" altLang="en-US"/>
              <a:t>利润总额比奋斗目标</a:t>
            </a:r>
            <a:r>
              <a:rPr lang="en-US"/>
              <a:t>}}</a:t>
            </a:r>
            <a:r>
              <a:t>万元，完成全年奋斗目标的</a:t>
            </a:r>
            <a:r>
              <a:rPr lang="en-US"/>
              <a:t>{{</a:t>
            </a:r>
            <a:r>
              <a:rPr lang="zh-CN" altLang="en-US"/>
              <a:t>利润总额奋斗目标完成率</a:t>
            </a:r>
            <a:r>
              <a:rPr lang="en-US"/>
              <a:t>}}</a:t>
            </a:r>
            <a:r>
              <a:t>%。1-</a:t>
            </a:r>
            <a:r>
              <a:rPr>
                <a:highlight>
                  <a:srgbClr val="FFFF00"/>
                </a:highlight>
              </a:rPr>
              <a:t>7月管理口径完全成本</a:t>
            </a:r>
            <a:r>
              <a:rPr lang="en-US">
                <a:highlight>
                  <a:srgbClr val="FFFF00"/>
                </a:highlight>
              </a:rPr>
              <a:t>{{</a:t>
            </a:r>
            <a:r>
              <a:rPr lang="zh-CN" altLang="en-US">
                <a:highlight>
                  <a:srgbClr val="FFFF00"/>
                </a:highlight>
              </a:rPr>
              <a:t>管理口径完全成本</a:t>
            </a:r>
            <a:r>
              <a:rPr lang="en-US">
                <a:highlight>
                  <a:srgbClr val="FFFF00"/>
                </a:highlight>
              </a:rPr>
              <a:t>}}</a:t>
            </a:r>
            <a:r>
              <a:rPr>
                <a:highlight>
                  <a:srgbClr val="FFFF00"/>
                </a:highlight>
              </a:rPr>
              <a:t>元/吨，剔除2项特殊因素后1-7月管理口径完全成本</a:t>
            </a:r>
            <a:r>
              <a:rPr lang="en-US">
                <a:highlight>
                  <a:srgbClr val="FFFF00"/>
                </a:highlight>
                <a:sym typeface="+mn-ea"/>
              </a:rPr>
              <a:t>{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自行补充</a:t>
            </a:r>
            <a:r>
              <a:rPr lang="en-US">
                <a:highlight>
                  <a:srgbClr val="FFFF00"/>
                </a:highlight>
                <a:sym typeface="+mn-ea"/>
              </a:rPr>
              <a:t>}</a:t>
            </a:r>
            <a:r>
              <a:rPr>
                <a:highlight>
                  <a:srgbClr val="FFFF00"/>
                </a:highlight>
              </a:rPr>
              <a:t>元/吨</a:t>
            </a:r>
            <a:r>
              <a:t>，较集团业绩目标降低</a:t>
            </a:r>
            <a:r>
              <a:rPr lang="en-US"/>
              <a:t>{{</a:t>
            </a:r>
            <a:r>
              <a:rPr lang="zh-CN" altLang="en-US"/>
              <a:t>管理口径完全成本比集团业绩目标</a:t>
            </a:r>
            <a:r>
              <a:rPr lang="en-US"/>
              <a:t>}}</a:t>
            </a:r>
            <a:r>
              <a:t>元/吨。主要指标均完成集团进度目标。接下来包头能源将持续提高“14355”各项考核指标分值，增强生产经营稳定性和效益增长可持续性，确保高质量完成公司年度经营业绩目标。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09866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专项储备情况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7288859" y="1066677"/>
            <a:ext cx="3169732" cy="348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 {{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}}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专项储备使用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专项储备使用数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}}万元，比同期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专项储备使用数比同期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专项储备使用数比预算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万元。建议专项储备使用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进度及时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列支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本年结余</a:t>
            </a:r>
            <a:r>
              <a:rPr lang="en-US" alt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27648万元，比同期</a:t>
            </a:r>
            <a:r>
              <a:rPr lang="en-US" altLang="zh-CN" sz="158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747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en-US" altLang="zh-CN" sz="158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48431万元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期末结余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专项储备使用数期末结余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8224" y="4276711"/>
            <a:ext cx="3169732" cy="3032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580">
                <a:sym typeface="+mn-ea"/>
              </a:rPr>
              <a:t>【</a:t>
            </a:r>
            <a:r>
              <a:rPr lang="zh-CN" altLang="en-US" sz="1580">
                <a:highlight>
                  <a:srgbClr val="FFFF00"/>
                </a:highlight>
                <a:sym typeface="+mn-ea"/>
              </a:rPr>
              <a:t>结论】</a:t>
            </a:r>
            <a:endParaRPr lang="en-US" altLang="zh-CN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从累计使用情况来看，使用数较去年有所升高，但结余压力仍然巨大，本年结余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2.76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，期末结余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8.99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亿元。建议规划部会同使用单位，按照年初专项储备使用预算</a:t>
            </a:r>
            <a:r>
              <a:rPr lang="zh-CN" altLang="en-US" sz="1580" b="1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规范使用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，合理安排月度使用计划，并按照项目进度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及时结算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，避免年末突击结算，造成结算依据和结算数据不准确，存在审计风险。</a:t>
            </a:r>
            <a:endParaRPr lang="zh-CN" altLang="en-US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67970" y="999490"/>
          <a:ext cx="6800215" cy="341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267970" y="4417695"/>
          <a:ext cx="6800215" cy="299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0689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 dirty="0">
                <a:sym typeface="+mn-ea"/>
              </a:rPr>
              <a:t>月累计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五率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400050" y="4482465"/>
            <a:ext cx="10090785" cy="22510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93700" algn="just">
              <a:lnSpc>
                <a:spcPct val="170000"/>
              </a:lnSpc>
            </a:pPr>
            <a:r>
              <a:rPr lang="en-US" alt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全员劳动生产率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{{全员劳动生产率}}万元/人，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全员劳动生产率比同期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}}万元/人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全员劳动生产率比预算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</a:rPr>
              <a:t>资产负债率</a:t>
            </a:r>
            <a:r>
              <a:rPr lang="en-US" alt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资产负债率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资产负债率同期值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资产负债率比同期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个百分点，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资产负债率预算值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资产负债率比预算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}}个百分点，其中：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资产总额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资产总额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亿元，负债总额{{</a:t>
            </a:r>
            <a:r>
              <a:rPr lang="zh-CN" altLang="en-US" sz="158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负债总额</a:t>
            </a:r>
            <a:r>
              <a:rPr lang="en-US" altLang="zh-CN" sz="158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}}亿元。</a:t>
            </a:r>
            <a:r>
              <a:rPr 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研发投入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集团下达目标{{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研发投入集团下达目标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月累计发生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研发投入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万元，比集团考核指标减少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研发投入比预算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万元，研发投入强度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研发投入强度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}}。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建议科技投入按照项目进度及时统计，研发费用按照权责发生制及时入账，避免年末集中处理，导致错报漏报情况发生，有效规避科技投入专项审计风险。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1580" b="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93700" algn="just">
              <a:lnSpc>
                <a:spcPct val="220000"/>
              </a:lnSpc>
            </a:pPr>
            <a:endParaRPr lang="en-US" altLang="zh-CN" sz="1580" b="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70" y="307213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资产负债率情况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779770" y="162941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资产负债率情况</a:t>
            </a:r>
            <a:r>
              <a:rPr lang="en-US" altLang="zh-CN"/>
              <a:t>_</a:t>
            </a:r>
            <a:r>
              <a:rPr lang="zh-CN" altLang="en-US"/>
              <a:t>柱图组合图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5160" y="319913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全员劳动生产率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75310" y="173799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>
                <a:sym typeface="+mn-ea"/>
              </a:rPr>
              <a:t>全员劳动生产率</a:t>
            </a:r>
            <a:r>
              <a:rPr lang="en-US" altLang="zh-CN"/>
              <a:t>_</a:t>
            </a:r>
            <a:r>
              <a:rPr lang="zh-CN" altLang="en-US"/>
              <a:t>柱图组合图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77608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月度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五率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292735" y="4528185"/>
            <a:ext cx="10140315" cy="2804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4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净资产收益率</a:t>
            </a:r>
            <a:r>
              <a:rPr lang="en-US" alt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净资产收益率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，比同期</a:t>
            </a:r>
            <a:r>
              <a:rPr 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净资产收益率比同期</a:t>
            </a:r>
            <a:r>
              <a:rPr 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个百分点</a:t>
            </a:r>
            <a:r>
              <a:rPr lang="zh-CN" alt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en-US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净资产收益率比预算</a:t>
            </a:r>
            <a:r>
              <a:rPr lang="en-US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个百分点。</a:t>
            </a:r>
            <a:endParaRPr lang="en-US" altLang="zh-CN" sz="15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   </a:t>
            </a:r>
            <a:r>
              <a:rPr 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营业现金比率</a:t>
            </a:r>
            <a:r>
              <a:rPr lang="en-US" alt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营业现金比率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剔除梅林庙处置因素后营业现金比率</a:t>
            </a:r>
            <a:r>
              <a:rPr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6.18%，比同期</a:t>
            </a:r>
            <a:r>
              <a:rPr lang="en-US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营业现金比率比同期</a:t>
            </a:r>
            <a:r>
              <a:rPr lang="en-US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个百分点，比集团考核指标升高2.29个百分点</a:t>
            </a:r>
            <a:r>
              <a:rPr lang="zh-CN" altLang="en-US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。比同期降低</a:t>
            </a:r>
            <a:r>
              <a:rPr lang="en-US" altLang="zh-CN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5.53个百分点</a:t>
            </a:r>
            <a:r>
              <a:rPr lang="zh-CN" altLang="en-US" sz="15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15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主要原因是：</a:t>
            </a:r>
            <a:endParaRPr lang="zh-CN" altLang="en-US" sz="1500" b="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zh-CN" altLang="en-US" sz="15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500" b="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1500" b="0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1.经营支出同比增加2.</a:t>
            </a:r>
            <a:r>
              <a:rPr lang="en-US" altLang="zh-CN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亿元（本期支付集团公司公益捐赠1.68亿元，支付职工薪酬及福利费</a:t>
            </a:r>
            <a:r>
              <a:rPr lang="en-US" altLang="zh-CN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6.02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亿元，同比增加0.</a:t>
            </a:r>
            <a:r>
              <a:rPr lang="en-US" altLang="zh-CN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亿元），影响营业现金比率减少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en-US" altLang="zh-CN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%；</a:t>
            </a:r>
            <a:endParaRPr lang="zh-CN" altLang="en-US" sz="1500" b="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2.本期煤炭结算量1</a:t>
            </a:r>
            <a:r>
              <a:rPr lang="en-US" altLang="zh-CN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477.96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</a:t>
            </a:r>
            <a:r>
              <a:rPr lang="zh-CN" altLang="en-US" sz="15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同比增加</a:t>
            </a:r>
            <a:r>
              <a:rPr lang="en-US" altLang="zh-CN" sz="15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227.59</a:t>
            </a:r>
            <a:r>
              <a:rPr lang="zh-CN" altLang="en-US" sz="15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万吨；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</a:t>
            </a:r>
            <a:r>
              <a:rPr lang="en-US" altLang="zh-CN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51.14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亿元，营业收入同比增加</a:t>
            </a:r>
            <a:r>
              <a:rPr lang="en-US" altLang="zh-CN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6.17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亿元；影响营业现金比率减少</a:t>
            </a:r>
            <a:r>
              <a:rPr lang="en-US" altLang="zh-CN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1.36</a:t>
            </a:r>
            <a:r>
              <a:rPr lang="zh-CN" altLang="en-US" sz="1500" b="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%；</a:t>
            </a:r>
            <a:endParaRPr lang="en-US" altLang="zh-CN" sz="1500" b="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4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en-US" altLang="zh-CN" sz="1400" b="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002847" y="3666808"/>
          <a:ext cx="685800" cy="16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1651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5160" y="319913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>
                <a:sym typeface="+mn-ea"/>
              </a:rPr>
              <a:t>净资产收益</a:t>
            </a:r>
            <a:r>
              <a:rPr lang="zh-CN" altLang="en-US">
                <a:sym typeface="+mn-ea"/>
              </a:rPr>
              <a:t>率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5310" y="173799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净资产收益</a:t>
            </a:r>
            <a:r>
              <a:rPr lang="zh-CN" altLang="en-US">
                <a:sym typeface="+mn-ea"/>
              </a:rPr>
              <a:t>率</a:t>
            </a:r>
            <a:r>
              <a:rPr lang="en-US" altLang="zh-CN"/>
              <a:t>_</a:t>
            </a:r>
            <a:r>
              <a:rPr lang="zh-CN" altLang="en-US"/>
              <a:t>柱图组合图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61660" y="319913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>
                <a:sym typeface="+mn-ea"/>
              </a:rPr>
              <a:t>营业现金比率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91810" y="173799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营业现金比率</a:t>
            </a:r>
            <a:r>
              <a:rPr lang="en-US" altLang="zh-CN"/>
              <a:t>_</a:t>
            </a:r>
            <a:r>
              <a:rPr lang="zh-CN" altLang="en-US"/>
              <a:t>柱图组合图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408018"/>
            <a:ext cx="7474933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两金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情况（存货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645160" y="4276725"/>
            <a:ext cx="9481820" cy="1013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30000"/>
              </a:lnSpc>
              <a:buFont typeface="+mj-ea"/>
              <a:buNone/>
            </a:pPr>
            <a:r>
              <a:rPr lang="en-US" altLang="zh-CN" sz="1405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7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存货</a:t>
            </a:r>
            <a:r>
              <a:rPr lang="en-US" sz="158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58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存货</a:t>
            </a:r>
            <a:r>
              <a:rPr lang="en-US" sz="158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存货比年初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，比集团下达目标</a:t>
            </a:r>
            <a:r>
              <a:rPr lang="en-US" altLang="zh-CN" sz="158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存货比目标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。其中：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正常存货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正常存货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</a:t>
            </a:r>
            <a:r>
              <a:rPr lang="en-US" altLang="zh-CN" sz="158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正常存货比年初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，比集团下达目标增加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正常存货比目标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非正常存货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非正常存货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比年初减少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非正常存货比年初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，比集团下达目标减少{{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非正常存货比目标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61" y="5372662"/>
            <a:ext cx="9481910" cy="1450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580">
                <a:sym typeface="+mn-ea"/>
              </a:rPr>
              <a:t>【结论】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月累计存货较集团考核值升高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3958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万元，主要是原材料较年初升高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3983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万元，建议各生产单位</a:t>
            </a:r>
            <a:r>
              <a:rPr lang="zh-CN"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加强库存煤管理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，避免库存积压，造成库存居高不下；同时建议物资供应中心</a:t>
            </a:r>
            <a:r>
              <a:rPr lang="zh-CN"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加强物资管控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，按需采购，及时消耗，加快无使用价值物资的处置工作，保证</a:t>
            </a:r>
            <a:r>
              <a:rPr lang="zh-CN"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正常存货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非正常存货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完成集团年度考核目标。</a:t>
            </a:r>
            <a:endParaRPr lang="zh-CN" altLang="en-US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525" y="1478915"/>
            <a:ext cx="356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两金</a:t>
            </a:r>
            <a:r>
              <a:rPr lang="en-US" altLang="zh-CN"/>
              <a:t>_</a:t>
            </a:r>
            <a:r>
              <a:rPr lang="zh-CN" altLang="en-US"/>
              <a:t>存货</a:t>
            </a:r>
            <a:r>
              <a:rPr lang="en-US" altLang="zh-CN"/>
              <a:t>_</a:t>
            </a:r>
            <a:r>
              <a:rPr lang="zh-CN" altLang="en-US"/>
              <a:t>正常与非正常</a:t>
            </a:r>
            <a:r>
              <a:rPr lang="en-US" altLang="zh-CN"/>
              <a:t>_</a:t>
            </a:r>
            <a:r>
              <a:rPr lang="zh-CN" altLang="en-US"/>
              <a:t>饼图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78220" y="158813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两金</a:t>
            </a:r>
            <a:r>
              <a:rPr lang="en-US" altLang="zh-CN"/>
              <a:t>_</a:t>
            </a:r>
            <a:r>
              <a:rPr lang="zh-CN" altLang="en-US"/>
              <a:t>存货</a:t>
            </a:r>
            <a:r>
              <a:rPr lang="en-US" altLang="zh-CN"/>
              <a:t>_</a:t>
            </a:r>
            <a:r>
              <a:rPr lang="zh-CN" altLang="en-US"/>
              <a:t>非正常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86805" y="270637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两金</a:t>
            </a:r>
            <a:r>
              <a:rPr lang="en-US" altLang="zh-CN"/>
              <a:t>_</a:t>
            </a:r>
            <a:r>
              <a:rPr lang="zh-CN" altLang="en-US"/>
              <a:t>存货</a:t>
            </a:r>
            <a:r>
              <a:rPr lang="en-US" altLang="zh-CN"/>
              <a:t>_</a:t>
            </a:r>
            <a:r>
              <a:rPr lang="zh-CN" altLang="en-US"/>
              <a:t>非正常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26175" y="996950"/>
            <a:ext cx="4234180" cy="304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en-US" altLang="zh-CN" sz="1405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{{月度}}</a:t>
            </a:r>
            <a:r>
              <a:rPr lang="zh-CN" altLang="en-US" sz="15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应收账款余额</a:t>
            </a:r>
            <a:r>
              <a:rPr lang="en-US" sz="158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应收账款余额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年初{{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应收账款年初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应收账款比年初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}}万元，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比集团考核值增加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应收账款比考核值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比年初增加的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主要原因为：</a:t>
            </a:r>
            <a:endParaRPr lang="en-US" sz="158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1.本期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未结算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商品煤量0.69万吨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，应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款307万元，较年初0.54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未结算量</a:t>
            </a:r>
            <a:r>
              <a:rPr lang="en-US" altLang="zh-CN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0.15</a:t>
            </a:r>
            <a:r>
              <a:rPr lang="en-US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应收账款增加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72万元；</a:t>
            </a:r>
            <a:endParaRPr lang="en-US" sz="158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2.公路未</a:t>
            </a:r>
            <a:r>
              <a:rPr lang="zh-CN" alt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收回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ETC收入20万元，较年初</a:t>
            </a:r>
            <a:r>
              <a:rPr lang="zh-CN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</a:t>
            </a:r>
            <a:r>
              <a:rPr lang="en-US" sz="158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en-US" sz="158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6175" y="4358640"/>
            <a:ext cx="4233545" cy="305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70000"/>
              </a:lnSpc>
              <a:buFont typeface="+mj-ea"/>
              <a:buNone/>
            </a:pPr>
            <a:r>
              <a:rPr lang="zh-CN" altLang="en-US" sz="1580">
                <a:sym typeface="+mn-ea"/>
              </a:rPr>
              <a:t>【</a:t>
            </a:r>
            <a:r>
              <a:rPr lang="zh-CN" altLang="en-US" sz="1580">
                <a:highlight>
                  <a:srgbClr val="FFFF00"/>
                </a:highlight>
                <a:sym typeface="+mn-ea"/>
              </a:rPr>
              <a:t>结论】</a:t>
            </a:r>
            <a:endParaRPr lang="en-US" altLang="zh-CN" sz="158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70000"/>
              </a:lnSpc>
              <a:buFont typeface="+mj-ea"/>
              <a:buNone/>
            </a:pP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应收账款期末数升高，主要因下游电厂未实现全部结算，导致销售集团东胜财务管理中心未能对当月煤款实现全部结算。</a:t>
            </a:r>
            <a:endParaRPr lang="zh-CN" altLang="en-US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70000"/>
              </a:lnSpc>
              <a:buFont typeface="+mj-ea"/>
              <a:buNone/>
            </a:pP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建议运销分公司特别关注此考核指标，按照集团考核时点，与销售集团接洽沟通，</a:t>
            </a:r>
            <a:r>
              <a:rPr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及时清理应收煤款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，保证完成集团考核目标。</a:t>
            </a:r>
            <a:endParaRPr lang="zh-CN" altLang="en-US" sz="1580">
              <a:solidFill>
                <a:schemeClr val="tx1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45160" y="427355"/>
            <a:ext cx="7842250" cy="42989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两金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应收账款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文本框 1"/>
          <p:cNvSpPr txBox="1"/>
          <p:nvPr/>
        </p:nvSpPr>
        <p:spPr>
          <a:xfrm>
            <a:off x="1089025" y="179451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应收账款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89025" y="36722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应收账款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0515" y="4928235"/>
            <a:ext cx="5045075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期初货币资金余额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{{期初货币资金}}亿元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（含应收票据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10.2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亿元）。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{{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月累计资金流入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资金流入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}}亿元，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其中:煤款收入57.77亿元(不含应收票据到期解付10.21亿元)，乌审旗蒙格沁公司拍卖探矿权收入55.55亿元，乌审旗国有资产投资有限公司注资款0.1亿元，车辆通行收入0.76亿元，利息收入及其他收入0.32亿元。</a:t>
            </a:r>
            <a:endParaRPr sz="1580">
              <a:highlight>
                <a:srgbClr val="FFFF00"/>
              </a:highlight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</a:pPr>
            <a:endParaRPr lang="zh-CN" altLang="en-US" sz="1580" b="1">
              <a:solidFill>
                <a:srgbClr val="FF33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5590" y="4928235"/>
            <a:ext cx="5050790" cy="2604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{{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月累计资金流出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资金流出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</a:t>
            </a:r>
            <a:r>
              <a:rPr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:支付外购煤款及运费15.75亿元，支付材料、设备及工程款10.07亿元，缴纳各项税费27.69亿元，支付职工薪酬及福利费6.07亿元，水电费及维修费支出3.12亿元，其他支出3.02亿元(其中:公益性捐赠1.68亿元，征地补偿费1.31亿元)。</a:t>
            </a:r>
            <a:endParaRPr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期末货币资金余额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{{期末货币资金}}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5160" y="327660"/>
            <a:ext cx="714502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rgbClr val="202020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rgbClr val="202020"/>
                </a:solidFill>
                <a:sym typeface="+mn-ea"/>
              </a:rPr>
              <a:t>——</a:t>
            </a:r>
            <a:r>
              <a:rPr lang="zh-CN" altLang="en-US" sz="2665" kern="100" dirty="0" smtClean="0">
                <a:solidFill>
                  <a:srgbClr val="202020"/>
                </a:solidFill>
                <a:cs typeface="+mn-ea"/>
                <a:sym typeface="+mn-ea"/>
              </a:rPr>
              <a:t>资金收支情况</a:t>
            </a:r>
            <a:endParaRPr lang="zh-CN" altLang="en-US" sz="2665" kern="100" dirty="0" smtClean="0">
              <a:solidFill>
                <a:srgbClr val="202020"/>
              </a:solidFill>
              <a:cs typeface="+mn-ea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graphicFrame>
        <p:nvGraphicFramePr>
          <p:cNvPr id="12" name="图表 11"/>
          <p:cNvGraphicFramePr/>
          <p:nvPr/>
        </p:nvGraphicFramePr>
        <p:xfrm>
          <a:off x="5147310" y="978535"/>
          <a:ext cx="5258435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239395" y="978535"/>
          <a:ext cx="4907915" cy="394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8500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ym typeface="+mn-ea"/>
              </a:rPr>
              <a:t>月累计主要经济指标</a:t>
            </a:r>
            <a:r>
              <a:rPr lang="en-US" altLang="zh-CN" sz="2665" dirty="0"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税费情况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44861" y="5205046"/>
            <a:ext cx="9231317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ts val="2800"/>
              </a:lnSpc>
              <a:buClrTx/>
              <a:buSzTx/>
              <a:buFontTx/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应交税费总额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税费合计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税费比预算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税费全年预算完成率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%，超进度预算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税费超进度预算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%。其中：增值税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增值税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增值税全年预算完成率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%；企业所得税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企业所得税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企业所得税全年预算完成率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%；资源税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资源税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资源税全年预算完成率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%；其他税费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其他税费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其他税费全年预算完成率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%。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应交税费增加的主要原因：煤炭收入增加以及梅林庙探矿权转让事项，导致税费增加。</a:t>
            </a:r>
            <a:endParaRPr lang="zh-CN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1495" y="15417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税费情况各税种情况</a:t>
            </a:r>
            <a:r>
              <a:rPr lang="en-US" altLang="zh-CN"/>
              <a:t>_</a:t>
            </a:r>
            <a:r>
              <a:rPr lang="zh-CN" altLang="en-US"/>
              <a:t>柱图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01495" y="319341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税费情况各税种情况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04088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税费情况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6219737" y="1800873"/>
            <a:ext cx="4266776" cy="5554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1-{{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月实</a:t>
            </a:r>
            <a:r>
              <a:rPr 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缴税费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应交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税费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合计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元，主要缴纳地区分布在包头市和鄂尔多斯市，其中：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包头市稀土高新区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高新区应交税费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高新区应交税费占比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          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包头市土右旗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土右旗应交税费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土右旗应交税费占比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包头市石拐区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石拐区应交税费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石拐区应交税费占比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鄂尔多斯市东胜区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东胜区应交税费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东胜区应交税费占比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鄂尔多斯市准格尔旗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准格尔旗应交税费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准格尔旗应交税费占比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鄂尔多斯市乌审旗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乌审旗应交税费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乌审旗应交税费占比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295" y="21101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税费按地区统计情况</a:t>
            </a:r>
            <a:r>
              <a:rPr lang="en-US" altLang="zh-CN"/>
              <a:t>_</a:t>
            </a:r>
            <a:r>
              <a:rPr lang="zh-CN" altLang="en-US"/>
              <a:t>饼图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6970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362854" y="2485822"/>
            <a:ext cx="5196757" cy="357514"/>
          </a:xfrm>
        </p:spPr>
        <p:txBody>
          <a:bodyPr/>
          <a:p>
            <a:pPr algn="l" defTabSz="914400">
              <a:spcBef>
                <a:spcPts val="1000"/>
              </a:spcBef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6300" y="634719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36285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/>
              <a:t>8-12</a:t>
            </a:r>
            <a:r>
              <a:rPr lang="zh-CN" altLang="en-US" sz="2105"/>
              <a:t>月主要经济指标测算情况</a:t>
            </a:r>
            <a:endParaRPr lang="zh-CN" altLang="en-US" sz="2105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36285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存在的问题及解决措施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标题 3"/>
          <p:cNvSpPr>
            <a:spLocks noGrp="1"/>
          </p:cNvSpPr>
          <p:nvPr/>
        </p:nvSpPr>
        <p:spPr>
          <a:xfrm>
            <a:off x="526970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四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526970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/>
              <a:t>二</a:t>
            </a:r>
            <a:endParaRPr lang="zh-CN" altLang="en-US" sz="3155"/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5269708" y="3979361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三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36285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工作亮点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526970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五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636285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下一步工作安排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二、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8-12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月生产经营测算情况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644861" y="1133596"/>
            <a:ext cx="9709115" cy="6089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just">
              <a:lnSpc>
                <a:spcPct val="130000"/>
              </a:lnSpc>
              <a:buClrTx/>
              <a:buSzTx/>
              <a:buFontTx/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.商品煤量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   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预计8-12月商品煤量922万吨，比预算增加55万吨。其中：自产煤量696万吨，比预算增加50万吨；外购煤226万吨，比预算增加5万吨。</a:t>
            </a:r>
            <a:r>
              <a:rPr sz="1580">
                <a:cs typeface="仿宋" panose="02010609060101010101" charset="-122"/>
              </a:rPr>
              <a:t>  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二.商品煤结算量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   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预计8-12月商品煤结算922万吨，比预算增加55万吨。其中： 自产煤结算696万吨，比预算增加50万吨；外购煤结算226万吨，比预算增加5万吨。</a:t>
            </a:r>
            <a:endParaRPr sz="1580">
              <a:cs typeface="仿宋" panose="02010609060101010101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三.结算价格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   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预计8-12月车板价347.17元/吨，比预算降低9.63元/吨。其中：自产煤价格317.27元/吨，外购煤价格439.23元/吨。 </a:t>
            </a:r>
            <a:r>
              <a:rPr lang="en-US" sz="1405" b="0">
                <a:latin typeface="仿宋_GB2312" panose="02010609030101010101" charset="-122"/>
              </a:rPr>
              <a:t> </a:t>
            </a:r>
            <a:endParaRPr lang="zh-CN" sz="1405" b="0">
              <a:cs typeface="仿宋_GB2312" panose="02010609030101010101" charset="-122"/>
            </a:endParaRPr>
          </a:p>
          <a:p>
            <a:pPr algn="just"/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四.营业收入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    预计8-12月营业收入325364万元，比预算增加8001万元。其中：自产煤收入220797万元，外购煤收入99267万元，矿业收入5300万元。 </a:t>
            </a:r>
            <a:endParaRPr sz="1580">
              <a:cs typeface="仿宋" panose="02010609060101010101" charset="-122"/>
              <a:sym typeface="+mn-ea"/>
            </a:endParaRPr>
          </a:p>
          <a:p>
            <a:pPr algn="just"/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五.完全成本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   预计8-12月自产煤完全成本244.51元/吨，比预算274.60元/吨减少30.09元/吨，主要原因是：（1）由于产量增加50万吨，影响完全成本降低18.96元/吨；（2）由于总成本减少7190万元，影响完全成本降低11.13元/吨。</a:t>
            </a:r>
            <a:endParaRPr sz="1580">
              <a:cs typeface="仿宋" panose="02010609060101010101" charset="-122"/>
              <a:sym typeface="+mn-ea"/>
            </a:endParaRPr>
          </a:p>
          <a:p>
            <a:pPr algn="just"/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六.利润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     预计8-12月盈利58500万元，（能源公司57267万元，矿业公司1233万元），比预算41667万元增加16783万元。其中：李家壕煤矿盈利27137万元，超预算7754万元；万利一矿盈利30353万元，超预算10103万元；神山露天煤矿盈利1937万元，欠预算390万元；水泉露天煤矿盈利1132万元（含水泉矿征地费用1206万元），欠预算1607万元；本部、运销分公司及水泉洗煤厂共发生费用10461万元，欠预算1475万元；洗选中心盈利7169万元，欠预算1078万元；矿业公司盈利1233万元，超预算575万元。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98233" y="2367765"/>
            <a:ext cx="922742" cy="645160"/>
          </a:xfrm>
        </p:spPr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991379" y="2485822"/>
            <a:ext cx="5196757" cy="357514"/>
          </a:xfrm>
        </p:spPr>
        <p:txBody>
          <a:bodyPr/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{{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月度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}}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月累计主要经济指标完成情况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991379" y="3286609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{{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当前月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}}-12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月主要经济指标测算情况</a:t>
            </a:r>
            <a:endParaRPr lang="zh-CN" altLang="en-US">
              <a:sym typeface="+mn-ea"/>
            </a:endParaRPr>
          </a:p>
        </p:txBody>
      </p:sp>
      <p:sp>
        <p:nvSpPr>
          <p:cNvPr id="14" name="标题 3"/>
          <p:cNvSpPr>
            <a:spLocks noGrp="1"/>
          </p:cNvSpPr>
          <p:nvPr/>
        </p:nvSpPr>
        <p:spPr>
          <a:xfrm>
            <a:off x="4898233" y="4785159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四</a:t>
            </a:r>
            <a:endParaRPr lang="zh-CN" altLang="en-US" sz="3970">
              <a:sym typeface="+mn-ea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898233" y="3173563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二</a:t>
            </a:r>
            <a:endParaRPr lang="zh-CN" altLang="en-US" sz="3970">
              <a:sym typeface="+mn-ea"/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898233" y="3979361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三</a:t>
            </a:r>
            <a:endParaRPr lang="zh-CN" altLang="en-US" sz="3970">
              <a:sym typeface="+mn-ea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6049164" y="4957396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zh-CN" altLang="en-US">
                <a:sym typeface="+mn-ea"/>
              </a:rPr>
              <a:t>工作亮点</a:t>
            </a:r>
            <a:endParaRPr lang="zh-CN" altLang="en-US">
              <a:sym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/>
        </p:nvSpPr>
        <p:spPr>
          <a:xfrm>
            <a:off x="5991379" y="4151581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zh-CN" altLang="en-US">
                <a:sym typeface="+mn-ea"/>
              </a:rPr>
              <a:t>存在的问题及解决措施</a:t>
            </a:r>
            <a:endParaRPr lang="zh-CN" altLang="en-US">
              <a:sym typeface="+mn-ea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4898233" y="5647489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五</a:t>
            </a:r>
            <a:endParaRPr lang="zh-CN" altLang="en-US" sz="3970">
              <a:sym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49164" y="5763211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zh-CN" altLang="en-US">
                <a:sym typeface="+mn-ea"/>
              </a:rPr>
              <a:t>下一步工作安排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395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77104" y="2485822"/>
            <a:ext cx="5196757" cy="357514"/>
          </a:xfrm>
        </p:spPr>
        <p:txBody>
          <a:bodyPr/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6300" y="634719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07710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>
                <a:solidFill>
                  <a:schemeClr val="bg1">
                    <a:lumMod val="85000"/>
                  </a:schemeClr>
                </a:solidFill>
              </a:rPr>
              <a:t>8-12</a:t>
            </a: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月主要经济指标测算情况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07710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ym typeface="+mn-ea"/>
              </a:rPr>
              <a:t>存在的问题及解决的措施</a:t>
            </a:r>
            <a:endParaRPr lang="zh-CN" altLang="en-US" sz="2105"/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98395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二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983958" y="3979361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/>
              <a:t>三</a:t>
            </a:r>
            <a:endParaRPr lang="zh-CN" altLang="en-US" sz="3155"/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498395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四</a:t>
            </a:r>
            <a:endParaRPr lang="zh-CN" altLang="en-US" sz="3155"/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7710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工作亮点</a:t>
            </a:r>
            <a:endParaRPr lang="zh-CN" altLang="en-US" sz="2105"/>
          </a:p>
        </p:txBody>
      </p:sp>
      <p:sp>
        <p:nvSpPr>
          <p:cNvPr id="12" name="标题 3"/>
          <p:cNvSpPr>
            <a:spLocks noGrp="1"/>
          </p:cNvSpPr>
          <p:nvPr/>
        </p:nvSpPr>
        <p:spPr>
          <a:xfrm>
            <a:off x="498395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五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607710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下一步工作安排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存在的问题及解决措施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1125855"/>
            <a:ext cx="10184130" cy="5881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 fontAlgn="auto">
              <a:lnSpc>
                <a:spcPts val="2500"/>
              </a:lnSpc>
            </a:pPr>
            <a:r>
              <a:rPr lang="en-US" altLang="zh-CN" sz="1600"/>
              <a:t>     </a:t>
            </a:r>
            <a:r>
              <a:rPr lang="en-US" altLang="zh-CN"/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+mn-ea"/>
                <a:cs typeface="+mn-ea"/>
              </a:rPr>
              <a:t>1.月度滚动预算偏差率大</a:t>
            </a:r>
            <a:endParaRPr lang="zh-CN" altLang="en-US"/>
          </a:p>
          <a:p>
            <a:pPr indent="0" algn="just" fontAlgn="auto">
              <a:lnSpc>
                <a:spcPts val="2500"/>
              </a:lnSpc>
            </a:pPr>
            <a:r>
              <a:rPr lang="zh-CN" altLang="en-US"/>
              <a:t>    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存在的问题：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各单位报送月度滚动预算时预计费用与实际费用出入较大，导致月末利润偏差率大，影响公司月度业绩考评。7月利润偏差率较大的单位有4家,其中:集装站偏差率44.45%;神山露天煤矿偏差率 42.10%；李家壕煤矿偏差率11.84%；公路分公司偏差率11.15%。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解决的措施：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根据集团公司月度考核指标计分细则中的利润总额档级要求，各单位月度滚动预计数与实际数偏差率不得超过2.5%。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>
                <a:latin typeface="+mn-ea"/>
                <a:cs typeface="+mn-ea"/>
              </a:rPr>
              <a:t>   </a:t>
            </a:r>
            <a:r>
              <a:rPr lang="en-US" altLang="zh-CN" b="1">
                <a:latin typeface="+mn-ea"/>
                <a:cs typeface="+mn-ea"/>
              </a:rPr>
              <a:t>2.</a:t>
            </a:r>
            <a:r>
              <a:rPr lang="zh-CN" altLang="en-US" b="1">
                <a:latin typeface="+mn-ea"/>
                <a:cs typeface="+mn-ea"/>
              </a:rPr>
              <a:t>福利费超支问题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存在的问题：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024年7月万利一矿工资总额12575.14万元，职工福利费比例16.51%，超计提比例2.51个百分点。按比例应提福利费1760.52万元，实际发生2076.43万元，超支315.91万元；公路分公司工资总额736.65万元，职工福利费比例17.52%，超计提比例3.52个百分点。按比例应提福利费103.13万元，实际发生129.04万元，超支25.91万元；蒙格沁乌审旗煤矿工资总额382.8万元，职工福利费比例16.67%，超计提比例2.67个百分点。按比例应提福利费53.59万元，实际发生63.8万元，超支10.21万元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解决的措施：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福利费超支的单位务必按照《国能包头能源有限责任公司职工福利费管理办法》对超支情况进行管控，明确职工福利费的列支范围，加强审批流程和监督机制，原则上控制在当年发生额的14%以内。各单位负责人作为福利费管理工作的第一责任人，应安排相关人员对福利费超支原因进行深入分析，建立福利费支出台账，并于8月底将福利费说明报送至财务部。上述福利费使用超支的单位均存在集体福利设施管理经费占比较高，请各单位严格审核福利费入账项目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200"/>
              </a:lnSpc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存在的问题及解决措施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5750" y="1066165"/>
            <a:ext cx="10119995" cy="6158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2500"/>
              </a:lnSpc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3.安全环保罚款问题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存在的问题：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截止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月末，营业外支出发生17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970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其中：万利一矿按照集团要求向国家能源公益基金会捐赠16800万元；水泉露天矿发生非法占地罚款982万元、水泉露天矿国家矿山安全罚款12万，万利一矿因甲烷传感器超限报警等11项问题被国家矿山安全监察局罚款38万元；李家壕煤矿因甲烷传感器标校测量值稳定持续时间不足90s等6项问题被国家矿山安全监察局罚款14.7万元；李家壕煤矿因中水处置方式不符合取水许可证批复要求(取水许可证不允许退水)产生滞纳金5.82万元；神山露天煤矿因坑下运输道路有3处未设置道口路标等4项问题被国家矿山安全监察局罚款13.5万元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解决的措施：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要求各单位及相关责任部门严格遵守国家及地方法律法规，及时与相关职能部门加强沟通，定期梳理梳理各类罚款，分析罚款原因，制定管理制度，对失职失责的责任单位和责任人进行问责，避免产生其它罚款风险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ts val="2500"/>
              </a:lnSpc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4.工程结算问题</a:t>
            </a:r>
            <a:endParaRPr lang="en-US" altLang="zh-CN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存在问题：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截止到7月29号，已经竣工但未完成决算审计的工程共计10项，其中：正在一审的工程共计1项（李家壕绿化工程1项）、正在进行二审的共计3项（财务共享中心1项、洗选公司绿化工程1项、万利矿更换管路工程1项）、进入三审的工程共计6项（李家壕井下喷大白、职工浴室工程、绿化工程3项；万利矿绿色矿山工程1项、水泉矿排土工程1项、洗选公司皮带走廊工程1项）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解决的措施：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工程项目管理中心和各单位要及时办理工程决算，本年度工程应于工程结束后3个月之内决算完毕，年度内完工的工程不得跨年，避免跨期导致的各项风险，同时将工程结算件及验工计价单及时交回相关部门进行归档统计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200"/>
              </a:lnSpc>
            </a:pPr>
            <a:r>
              <a:rPr lang="zh-CN" altLang="en-US" sz="2000">
                <a:sym typeface="+mn-ea"/>
              </a:rPr>
              <a:t>  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395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77104" y="2485822"/>
            <a:ext cx="5196757" cy="357514"/>
          </a:xfrm>
        </p:spPr>
        <p:txBody>
          <a:bodyPr/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6300" y="634719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07710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>
                <a:solidFill>
                  <a:schemeClr val="bg1">
                    <a:lumMod val="85000"/>
                  </a:schemeClr>
                </a:solidFill>
              </a:rPr>
              <a:t>8-12</a:t>
            </a: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月主要经济指标测算情况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07710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  <a:sym typeface="+mn-ea"/>
              </a:rPr>
              <a:t>存在的问题及解决的措施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98395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二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983958" y="3988251"/>
            <a:ext cx="922742" cy="52260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 </a:t>
            </a:r>
            <a:r>
              <a:rPr lang="zh-CN" altLang="en-US"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三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498395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endParaRPr lang="zh-CN" altLang="en-US" sz="31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7710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工作亮点</a:t>
            </a:r>
            <a:endParaRPr lang="zh-CN" altLang="en-US" sz="210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标题 3"/>
          <p:cNvSpPr>
            <a:spLocks noGrp="1"/>
          </p:cNvSpPr>
          <p:nvPr/>
        </p:nvSpPr>
        <p:spPr>
          <a:xfrm>
            <a:off x="498395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五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607710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下一步工作安排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/>
              <a:t>工作亮点</a:t>
            </a:r>
            <a:endParaRPr lang="zh-CN" altLang="en-US" sz="2665"/>
          </a:p>
        </p:txBody>
      </p:sp>
      <p:sp>
        <p:nvSpPr>
          <p:cNvPr id="100" name="文本框 99"/>
          <p:cNvSpPr txBox="1"/>
          <p:nvPr/>
        </p:nvSpPr>
        <p:spPr>
          <a:xfrm>
            <a:off x="483870" y="1062355"/>
            <a:ext cx="9899015" cy="634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81000" algn="just">
              <a:lnSpc>
                <a:spcPct val="190000"/>
              </a:lnSpc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0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“1415”财务管理中心系统项目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工作开展以来，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基于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前期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调研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成果，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了包括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零基预算、作业成本、资产分析、决策支持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等多个模块系统。精准对接包头能源实际需求，出具了作业成本法方案，并推进了全面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预算管理系统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的试运行。</a:t>
            </a:r>
            <a:endParaRPr lang="zh-CN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90000"/>
              </a:lnSpc>
            </a:pP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全面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预算管理系统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以零基预算为基础，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以李家壕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矿为试点，建立专项工作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小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组，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通过开展专业化培训加强宣贯，厚植预算管理理念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统筹推进预算管理应用系统建设，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目前各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子分公司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已在系统中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全年预计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编制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工作，为接下来的开发与应用奠定了坚实的基础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90000"/>
              </a:lnSpc>
            </a:pPr>
            <a:r>
              <a:rPr 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财务部按照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2024年2月1日起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新施行的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《产业结构调整指导目录（2024年本）》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要求，积极与相关部门沟通协调，依照“提高资源回收率的采煤方法”项目，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2024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年继续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享受西部大开发减按15%征收优惠政策，1-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月享受企业所得税减免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7641.36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endParaRPr lang="zh-CN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80000"/>
              </a:lnSpc>
            </a:pP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/>
              <a:t>工作亮点</a:t>
            </a:r>
            <a:endParaRPr lang="zh-CN" altLang="en-US" sz="2665"/>
          </a:p>
        </p:txBody>
      </p:sp>
      <p:sp>
        <p:nvSpPr>
          <p:cNvPr id="100" name="文本框 99"/>
          <p:cNvSpPr txBox="1"/>
          <p:nvPr/>
        </p:nvSpPr>
        <p:spPr>
          <a:xfrm>
            <a:off x="483870" y="1062355"/>
            <a:ext cx="9841230" cy="634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81000" algn="just">
              <a:lnSpc>
                <a:spcPct val="220000"/>
              </a:lnSpc>
            </a:pP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因集团公司资金池迁移，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2023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月起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集团公司不再向下属全资子公司支付资金归集利息，公司财务部经过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长期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与集团财资部的沟通协调，自本年二季度起集团按照年利率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0.03%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向我公司结算股份资金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归集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利息，本月末取得利息收入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642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220000"/>
              </a:lnSpc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4.2024年7月19日，财务共享中心正式揭牌成立。财务共享中心聚焦于会计集中核算、资金集中结算、账户集中管控、财务数智化转型等专业共享服务。中心共设立4个核算组，承接13家单体单位十类标准化业务和及9家单体报表业务。共享中心的正式运营，为包头能源“低成本”经营战略目标贡献着财务力量，为建成具有煤炭行业、区域市场一流的业财整合新体系具有重要的示范作用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395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77104" y="2485822"/>
            <a:ext cx="5196757" cy="357514"/>
          </a:xfrm>
        </p:spPr>
        <p:txBody>
          <a:bodyPr/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10380" y="681963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07710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>
                <a:solidFill>
                  <a:schemeClr val="bg1">
                    <a:lumMod val="85000"/>
                  </a:schemeClr>
                </a:solidFill>
              </a:rPr>
              <a:t>8-12</a:t>
            </a: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月主要经济指标测算情况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07710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  <a:sym typeface="+mn-ea"/>
              </a:rPr>
              <a:t>存在的问题及解决的措施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98395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二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983958" y="3988251"/>
            <a:ext cx="922742" cy="52260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 </a:t>
            </a:r>
            <a:r>
              <a:rPr lang="zh-CN" altLang="en-US"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三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498395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四</a:t>
            </a:r>
            <a:endParaRPr lang="zh-CN" altLang="en-US" sz="3155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7710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工作亮点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标题 3"/>
          <p:cNvSpPr>
            <a:spLocks noGrp="1"/>
          </p:cNvSpPr>
          <p:nvPr/>
        </p:nvSpPr>
        <p:spPr>
          <a:xfrm>
            <a:off x="498395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endParaRPr lang="zh-CN" altLang="en-US" sz="31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607710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下一步工作安排</a:t>
            </a:r>
            <a:endParaRPr lang="zh-CN" altLang="en-US" sz="210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1725" y="6666865"/>
            <a:ext cx="3996690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>
                <a:sym typeface="+mn-ea"/>
              </a:rPr>
              <a:t>下一步工作安排</a:t>
            </a:r>
            <a:endParaRPr lang="zh-CN" altLang="en-US" sz="2665"/>
          </a:p>
        </p:txBody>
      </p:sp>
      <p:sp>
        <p:nvSpPr>
          <p:cNvPr id="100" name="文本框 99"/>
          <p:cNvSpPr txBox="1"/>
          <p:nvPr/>
        </p:nvSpPr>
        <p:spPr>
          <a:xfrm>
            <a:off x="444500" y="1062355"/>
            <a:ext cx="9984740" cy="634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81000" algn="just">
              <a:lnSpc>
                <a:spcPct val="170000"/>
              </a:lnSpc>
            </a:pPr>
            <a:r>
              <a:rPr lang="en-US" altLang="zh-CN" sz="1755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加强预算管理</a:t>
            </a:r>
            <a:endParaRPr lang="zh-CN" altLang="en-US" b="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zh-CN" altLang="en-US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算管理是企业进行成本费用控制的重要工具，加强预算管理体系建设，在预算编制过程中采用零基预算的方法，对各项成本费用进行重新评估和审核。同时，加强预实成本的监控和分析，及时发现预算执行过程中的偏差，对每月的预实情况进行分析和总结，采用相应措施进行调整。</a:t>
            </a:r>
            <a:endParaRPr lang="zh-CN" altLang="en-US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2.进一步提升资金安全管控水平</a:t>
            </a:r>
            <a:endParaRPr lang="en-US" altLang="zh-CN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资金安全管理制度化、流程化、智能化持续夯实，事前审批、事中控制、事后监督的闭环管理体系不断优化，依托司库管理体系实时监控收支业务，有效推动存量资金“看得清”，流量资金“管得住”，资金风险“控得严”的。</a:t>
            </a:r>
            <a:endParaRPr lang="en-US" altLang="zh-CN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充分发挥财务共享中心的效能</a:t>
            </a:r>
            <a:endParaRPr lang="zh-CN" altLang="en-US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zh-CN" altLang="en-US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财务共享中心主要职能是发挥运营管控效能，执行公司战略规划，协助公司财务战略规划实施落地。通过集中管理财务数据和信息，实现对企业财务状况的实时监控和分析，加强对下属单位的财务管控。并且标准化和规范化的处理流程，可以提高财务数据准确性和及时性，为企业提供全面、准确的财务数据和信息，支持企业的战略决策。</a:t>
            </a:r>
            <a:endParaRPr lang="zh-CN" altLang="en-US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657260" y="3863531"/>
            <a:ext cx="309880" cy="334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5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31609" y="1650510"/>
            <a:ext cx="922742" cy="645160"/>
          </a:xfrm>
        </p:spPr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13450" y="1739900"/>
            <a:ext cx="4652645" cy="357505"/>
          </a:xfrm>
        </p:spPr>
        <p:txBody>
          <a:bodyPr/>
          <a:p>
            <a:r>
              <a:rPr lang="en-US" altLang="zh-CN"/>
              <a:t>{{</a:t>
            </a:r>
            <a:r>
              <a:rPr lang="zh-CN" altLang="en-US"/>
              <a:t>月度</a:t>
            </a:r>
            <a:r>
              <a:rPr lang="en-US" altLang="zh-CN"/>
              <a:t>}}</a:t>
            </a:r>
            <a:r>
              <a:rPr lang="zh-CN" altLang="en-US"/>
              <a:t>月累计主要经济指标完成情况</a:t>
            </a:r>
            <a:endParaRPr lang="zh-CN" altLang="en-US"/>
          </a:p>
        </p:txBody>
      </p:sp>
      <p:sp>
        <p:nvSpPr>
          <p:cNvPr id="8" name="文本占位符 4"/>
          <p:cNvSpPr>
            <a:spLocks noGrp="1"/>
          </p:cNvSpPr>
          <p:nvPr/>
        </p:nvSpPr>
        <p:spPr>
          <a:xfrm>
            <a:off x="7137400" y="2202815"/>
            <a:ext cx="1927225" cy="55435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1800"/>
              <a:t>商品煤销量</a:t>
            </a:r>
            <a:endParaRPr lang="zh-CN" altLang="en-US" sz="1800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7137692" y="255424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商品煤车板价</a:t>
            </a:r>
            <a:endParaRPr lang="zh-CN" sz="1800">
              <a:sym typeface="+mn-ea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7137692" y="290095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完全成本</a:t>
            </a:r>
            <a:endParaRPr lang="zh-CN" sz="1800">
              <a:sym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7137692" y="324258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财务费用</a:t>
            </a:r>
            <a:endParaRPr lang="zh-CN" sz="1800">
              <a:sym typeface="+mn-ea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7107847" y="361596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外购煤情况</a:t>
            </a:r>
            <a:endParaRPr lang="zh-CN" sz="1800">
              <a:sym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/>
        </p:nvSpPr>
        <p:spPr>
          <a:xfrm>
            <a:off x="7108482" y="3968391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利润情况</a:t>
            </a:r>
            <a:endParaRPr lang="zh-CN" sz="1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7692" y="4306846"/>
            <a:ext cx="1102360" cy="589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zh-CN" b="1"/>
              <a:t>专项储备</a:t>
            </a:r>
            <a:endParaRPr lang="zh-CN" b="1"/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7106920" y="4693920"/>
            <a:ext cx="1600200" cy="5099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五率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情况</a:t>
            </a:r>
            <a:endParaRPr lang="zh-CN" altLang="en-US" sz="1800">
              <a:sym typeface="+mn-ea"/>
            </a:endParaRPr>
          </a:p>
        </p:txBody>
      </p:sp>
      <p:sp>
        <p:nvSpPr>
          <p:cNvPr id="16" name="文本占位符 4"/>
          <p:cNvSpPr>
            <a:spLocks noGrp="1"/>
          </p:cNvSpPr>
          <p:nvPr/>
        </p:nvSpPr>
        <p:spPr>
          <a:xfrm>
            <a:off x="7106920" y="5081905"/>
            <a:ext cx="2346960" cy="56832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两金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情况</a:t>
            </a:r>
            <a:endParaRPr lang="zh-CN" altLang="en-US" sz="1800">
              <a:sym typeface="+mn-ea"/>
            </a:endParaRPr>
          </a:p>
        </p:txBody>
      </p:sp>
      <p:sp>
        <p:nvSpPr>
          <p:cNvPr id="18" name="文本占位符 4"/>
          <p:cNvSpPr>
            <a:spLocks noGrp="1"/>
          </p:cNvSpPr>
          <p:nvPr/>
        </p:nvSpPr>
        <p:spPr>
          <a:xfrm>
            <a:off x="7106920" y="5443220"/>
            <a:ext cx="2346960" cy="4337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资金收支情况</a:t>
            </a:r>
            <a:endParaRPr lang="zh-CN" sz="1800">
              <a:sym typeface="+mn-ea"/>
            </a:endParaRPr>
          </a:p>
        </p:txBody>
      </p:sp>
      <p:sp>
        <p:nvSpPr>
          <p:cNvPr id="19" name="文本占位符 4"/>
          <p:cNvSpPr>
            <a:spLocks noGrp="1"/>
          </p:cNvSpPr>
          <p:nvPr/>
        </p:nvSpPr>
        <p:spPr>
          <a:xfrm>
            <a:off x="7138035" y="5788025"/>
            <a:ext cx="2346960" cy="604520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税费情况</a:t>
            </a:r>
            <a:endParaRPr lang="zh-CN" sz="18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2264" y="2521861"/>
            <a:ext cx="385357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2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2264" y="2879366"/>
            <a:ext cx="393154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3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2264" y="3236871"/>
            <a:ext cx="38480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4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22264" y="3594376"/>
            <a:ext cx="394824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5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22264" y="3951881"/>
            <a:ext cx="39649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6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22264" y="4309386"/>
            <a:ext cx="355286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7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22264" y="4666891"/>
            <a:ext cx="394267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8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22264" y="5035191"/>
            <a:ext cx="39649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9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92900" y="5404485"/>
            <a:ext cx="42418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0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2585" y="5760720"/>
            <a:ext cx="40449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22264" y="2164356"/>
            <a:ext cx="311785" cy="589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376" y="388968"/>
            <a:ext cx="7642552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月度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商品煤生产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商品煤产量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万吨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737360" y="1300878"/>
            <a:ext cx="3712129" cy="422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基本情况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】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    {{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生产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商品煤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 {{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商品煤产量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商品煤产量比同期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商品煤产量比预算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商品煤产量预算完成率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。其中：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自产商品煤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生产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自产煤产量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自产煤产量比同期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自产煤产量比预算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自产煤预算完成率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外购商品煤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生产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{{外购煤产量}}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外购煤产量比同期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外购煤产量比预算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外购煤产量预算完成率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215" y="4982210"/>
            <a:ext cx="9873615" cy="2239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600">
                <a:sym typeface="+mn-ea"/>
              </a:rPr>
              <a:t>【结论】</a:t>
            </a:r>
            <a:endParaRPr lang="en-US" altLang="zh-CN" sz="1600"/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上半年商品煤产量</a:t>
            </a:r>
            <a:r>
              <a:rPr lang="zh-CN" altLang="en-US" sz="16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较同期和预算均显著升高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，增幅分别为：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16.92%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23.56%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其中：</a:t>
            </a:r>
            <a:r>
              <a:rPr lang="zh-CN" altLang="en-US" sz="16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自产商品煤比同期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上升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14.09%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，上升幅度较大的单位有：万利一矿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142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40.69%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；部分单位有所下降，下降的单位有：神山露天煤矿减少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39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54.17%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；水泉露天煤矿减少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28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25.69%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sz="16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大幅增长，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26.45%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，上升幅度较大的单位有：李家壕煤矿增加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100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36.36%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；万利一矿增加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76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18.31%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47.27%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6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外购商品煤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较同期较预算均有所增长，较同期增幅为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27.08%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，较预算增幅为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15.09%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5050" y="16941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商品煤产量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35050" y="305689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商品煤产量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7405" y="38150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增加原始的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105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表格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376" y="388968"/>
            <a:ext cx="7642552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月度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商品煤结算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商品煤结算量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万吨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737360" y="1300878"/>
            <a:ext cx="3712129" cy="4810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基本情况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】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    {{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结算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商品煤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商品煤结算量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商品煤结算量比同期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商品煤结算量比预算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结算量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预算完成率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。其中：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自产商品煤结算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自产煤结算量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自产煤结算量比同期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自产煤结算量比预算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自产煤结算量预算完成率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外购商品煤结算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外购煤结算量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外购煤结算量比同期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外购煤结算量比预算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外购煤结算量预算完成率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240" y="3615055"/>
            <a:ext cx="6514465" cy="402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【结论】</a:t>
            </a:r>
            <a:endParaRPr lang="en-US" altLang="zh-CN" sz="1600">
              <a:highlight>
                <a:srgbClr val="FFFF00"/>
              </a:highlight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highlight>
                  <a:srgbClr val="FFFF00"/>
                </a:highlight>
              </a:rPr>
              <a:t>    </a:t>
            </a:r>
            <a:r>
              <a:rPr lang="en-US" altLang="zh-CN" sz="1400">
                <a:highlight>
                  <a:srgbClr val="FFFF00"/>
                </a:highlight>
              </a:rPr>
              <a:t>   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商品煤结算量受产量上升影响，</a:t>
            </a:r>
            <a:r>
              <a:rPr lang="zh-CN" altLang="en-US" sz="140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比同期和预算均显著升高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，增幅分别为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18.24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%和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21.85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%，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销量较预算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增加导致营业收入增加</a:t>
            </a:r>
            <a:r>
              <a:rPr 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9.44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亿元（量差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264.63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预算车板价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356.80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400">
              <a:solidFill>
                <a:srgbClr val="202020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其中：</a:t>
            </a:r>
            <a:r>
              <a:rPr lang="zh-CN" altLang="en-US" sz="14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自产商品煤比同期</a:t>
            </a:r>
            <a:r>
              <a:rPr 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上升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17.17%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，主要是万利一矿</a:t>
            </a:r>
            <a:r>
              <a:rPr 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177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43.17%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；李家壕煤矿增加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68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18.48%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；部分单位有所下降，神山露天煤矿减少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48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55.81%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；水泉露天煤矿减少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28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23.33%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sz="14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27.54%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导致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收入增加</a:t>
            </a:r>
            <a:r>
              <a:rPr 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7.77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亿元（量差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248.44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预算自产煤价格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312.65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吨），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主要是李家壕煤矿增加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115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35.83%</a:t>
            </a:r>
            <a:r>
              <a:rPr 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万利一矿增加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103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21.28%</a:t>
            </a:r>
            <a:r>
              <a:rPr 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；水泉露天煤矿增加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28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43.75%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；神山露天煤矿</a:t>
            </a:r>
            <a:r>
              <a:rPr 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8.57%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en-US" altLang="zh-CN" sz="14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40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外购商品煤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较同期较预算均有所增长，较同期增幅为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22.18%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，较预算增幅为</a:t>
            </a:r>
            <a:r>
              <a:rPr lang="en-US" altLang="zh-CN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5.18%</a:t>
            </a:r>
            <a:r>
              <a:rPr lang="zh-CN" altLang="en-US" sz="14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导致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收入增加</a:t>
            </a:r>
            <a:r>
              <a:rPr 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0.79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亿元（量差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16.18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预算外购煤价格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485.94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solidFill>
                  <a:srgbClr val="20202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吨）。</a:t>
            </a:r>
            <a:endParaRPr lang="zh-CN" altLang="en-US" sz="1400">
              <a:solidFill>
                <a:srgbClr val="FF0000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400">
              <a:solidFill>
                <a:srgbClr val="FF0000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050" y="16941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商品煤结算量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35050" y="305689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商品煤结算量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446405"/>
            <a:ext cx="8166100" cy="42989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月度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元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44525" y="4273550"/>
            <a:ext cx="9766935" cy="178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00000"/>
              </a:lnSpc>
            </a:pPr>
            <a:r>
              <a:rPr lang="en-US" altLang="zh-CN" sz="1600" b="1">
                <a:latin typeface="+mn-ea"/>
                <a:cs typeface="仿宋" panose="02010609060101010101" charset="-122"/>
              </a:rPr>
              <a:t>    {{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月度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}}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月累计</a:t>
            </a:r>
            <a:r>
              <a:rPr lang="zh-CN" sz="1600" b="1">
                <a:latin typeface="+mn-ea"/>
                <a:cs typeface="仿宋" panose="02010609060101010101" charset="-122"/>
              </a:rPr>
              <a:t>车板价</a:t>
            </a:r>
            <a:r>
              <a:rPr lang="en-US" altLang="zh-CN" sz="1600">
                <a:latin typeface="+mn-ea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车板价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吨，比同期降低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车板价比同期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车板价比预算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}}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吨。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剔除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预结算及自产标外购影响因素后车板价为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315.04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</a:t>
            </a:r>
            <a:r>
              <a:rPr lang="zh-CN" altLang="en-US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应结算价</a:t>
            </a:r>
            <a:r>
              <a:rPr lang="zh-CN" altLang="en-US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8.7</a:t>
            </a:r>
            <a:r>
              <a:rPr lang="zh-CN" altLang="en-US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同期降低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44.59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41.76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比应结算价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8.7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主要原因是：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1.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装船已结算质量考核影响收入减少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21980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万元，影响综合价降低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14.87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吨；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2.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直达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影响收入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267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万元，影响综合价升高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0.18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3.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涨吨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影响收入</a:t>
            </a:r>
            <a:r>
              <a:rPr 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8854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万元，影响综合价升高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5.99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370" y="6144895"/>
            <a:ext cx="986409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受市场影响，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</a:rPr>
              <a:t>煤炭价格逐渐下行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，综合长协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买断价已从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月份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336.40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吨下降到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327.76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吨，下降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8.64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吨，降幅</a:t>
            </a:r>
            <a:r>
              <a:rPr lang="en-US" altLang="zh-CN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2.57%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，整体走势不容乐观。上半年除市场因素影响外，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煤质扣款较大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应引起重视，运销分公司和洗选分公司要按照合同要求</a:t>
            </a:r>
            <a:r>
              <a:rPr lang="zh-CN" sz="160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狠抓煤质</a:t>
            </a:r>
            <a:r>
              <a:rPr lang="zh-CN" altLang="en-US" sz="160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，达到提质提效目标。</a:t>
            </a:r>
            <a:endParaRPr lang="zh-CN" altLang="en-US" sz="16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748" y="3977132"/>
            <a:ext cx="425450" cy="1295400"/>
          </a:xfrm>
          <a:prstGeom prst="rect">
            <a:avLst/>
          </a:prstGeom>
          <a:noFill/>
        </p:spPr>
        <p:txBody>
          <a:bodyPr vert="mongolianVert" wrap="none" rtlCol="0">
            <a:spAutoFit/>
          </a:bodyPr>
          <a:p>
            <a:r>
              <a:rPr lang="zh-CN" altLang="en-US" sz="1580"/>
              <a:t>【基本情况】</a:t>
            </a:r>
            <a:endParaRPr lang="zh-CN" altLang="en-US" sz="1580"/>
          </a:p>
        </p:txBody>
      </p:sp>
      <p:sp>
        <p:nvSpPr>
          <p:cNvPr id="7" name="文本框 6"/>
          <p:cNvSpPr txBox="1"/>
          <p:nvPr/>
        </p:nvSpPr>
        <p:spPr>
          <a:xfrm>
            <a:off x="121958" y="5973712"/>
            <a:ext cx="425450" cy="894080"/>
          </a:xfrm>
          <a:prstGeom prst="rect">
            <a:avLst/>
          </a:prstGeom>
          <a:noFill/>
        </p:spPr>
        <p:txBody>
          <a:bodyPr vert="mongolianVert" wrap="none" rtlCol="0">
            <a:spAutoFit/>
          </a:bodyPr>
          <a:p>
            <a:r>
              <a:rPr lang="zh-CN" altLang="en-US" sz="1580"/>
              <a:t>【结论】</a:t>
            </a:r>
            <a:endParaRPr lang="zh-CN" altLang="en-US" sz="1580"/>
          </a:p>
        </p:txBody>
      </p:sp>
      <p:sp>
        <p:nvSpPr>
          <p:cNvPr id="3" name="文本框 2"/>
          <p:cNvSpPr txBox="1"/>
          <p:nvPr/>
        </p:nvSpPr>
        <p:spPr>
          <a:xfrm>
            <a:off x="1035050" y="169418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35050" y="305689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</a:t>
            </a:r>
            <a:r>
              <a:rPr lang="en-US"/>
              <a:t>#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526" y="379443"/>
            <a:ext cx="7592434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月度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车板价按销售结构分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688340" y="4253230"/>
            <a:ext cx="8853170" cy="1440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车板价按销售结构分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其中：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自产煤车板价比同期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自产煤车板价比预算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外购煤车板价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altLang="en-US" sz="1580" b="1">
                <a:solidFill>
                  <a:srgbClr val="FF33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外购煤车板价比同期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 b="1">
                <a:solidFill>
                  <a:srgbClr val="FF33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外购煤车板价比预算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endParaRPr 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5267325"/>
            <a:ext cx="10040620" cy="1908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1580">
                <a:highlight>
                  <a:srgbClr val="FFFF00"/>
                </a:highlight>
                <a:sym typeface="+mn-ea"/>
              </a:rPr>
              <a:t>【结论】</a:t>
            </a:r>
            <a:endParaRPr lang="en-US" altLang="zh-CN" sz="1580">
              <a:highlight>
                <a:srgbClr val="FFFF00"/>
              </a:highlight>
            </a:endParaRPr>
          </a:p>
          <a:p>
            <a:pPr algn="just">
              <a:lnSpc>
                <a:spcPct val="130000"/>
              </a:lnSpc>
            </a:pP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1-7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煤炭价格持续走低，从销售结构看，</a:t>
            </a:r>
            <a:r>
              <a:rPr lang="zh-CN" altLang="en-US"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自产煤区内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销量较同期较预算分别</a:t>
            </a:r>
            <a:r>
              <a:rPr lang="zh-CN" altLang="en-US" sz="1580" b="1">
                <a:solidFill>
                  <a:srgbClr val="FF33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18.96%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10.19%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 b="1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自产煤区外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销量较同期较预算分别升高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47.06%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58.09%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，高回报率的区外流向煤种结构升高，较同期为公司增收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5.33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168.65*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同期自产煤价格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315.91)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，较预算为公司增收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7.77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248.44*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预算自产煤价格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312.65)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，要在保持现有销售结构的基础上，持续增加出区销售量，优先考虑转运成本较低的黄骅港销售。</a:t>
            </a:r>
            <a:endParaRPr lang="zh-CN" altLang="en-US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69875" y="2440305"/>
          <a:ext cx="4946650" cy="1196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97915" y="122682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车板价按销售结构分饼图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70880" y="140589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{{&amp;自产外购价格情况表_</a:t>
            </a:r>
            <a:r>
              <a:rPr lang="zh-CN" altLang="en-US"/>
              <a:t>柱</a:t>
            </a:r>
            <a:r>
              <a:rPr lang="zh-CN" altLang="en-US"/>
              <a:t>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70880" y="25165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{{&amp;自产外购价格情况表_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911" y="388968"/>
            <a:ext cx="7583524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{{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月度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车板价按主力煤种分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76835" y="3151505"/>
            <a:ext cx="10614660" cy="2470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  {{月度}}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5000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大卡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自产煤4500大卡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车板价比同期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区内价格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区内车板价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501}}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502}}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吨；区外价格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区外车板价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503}}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504}}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38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00大卡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3800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505}}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en-US" alt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506}}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月度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外购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439.62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81.49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46.32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70" y="5420995"/>
            <a:ext cx="10485755" cy="2138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1580">
                <a:sym typeface="+mn-ea"/>
              </a:rPr>
              <a:t>【</a:t>
            </a:r>
            <a:r>
              <a:rPr lang="zh-CN" altLang="en-US" sz="1580">
                <a:highlight>
                  <a:srgbClr val="FFFF00"/>
                </a:highlight>
                <a:sym typeface="+mn-ea"/>
              </a:rPr>
              <a:t>结论】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58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自产4500大卡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煤种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已供应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840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万吨，比同期增加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269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万吨，影响收入增加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9.72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亿元；价格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348.46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12.30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，影响收入减少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.03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亿元，量价对冲后收入增加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8.69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自产</a:t>
            </a:r>
            <a:r>
              <a:rPr lang="en-US" alt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38</a:t>
            </a:r>
            <a:r>
              <a:rPr lang="zh-CN" sz="1580" b="1">
                <a:highlight>
                  <a:srgbClr val="FFFF00"/>
                </a:highlight>
                <a:latin typeface="+mn-ea"/>
                <a:cs typeface="仿宋" panose="02010609060101010101" charset="-122"/>
                <a:sym typeface="+mn-ea"/>
              </a:rPr>
              <a:t>00大卡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煤种已供应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278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46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万吨，影响收入减少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0.97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亿元；价格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218.75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9.31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吨，影响收入增加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0.26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亿元，量价对冲后收入减少</a:t>
            </a:r>
            <a:r>
              <a:rPr 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0.71</a:t>
            </a:r>
            <a:r>
              <a:rPr lang="zh-CN" altLang="en-US" sz="1580">
                <a:highlight>
                  <a:srgbClr val="FFFF00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亿元。建议保持现状，优化提升主力煤种的销售结构，优先选择热值高的煤种进行销售，实现稳产稳收目标。</a:t>
            </a:r>
            <a:endParaRPr lang="zh-CN" altLang="en-US" sz="1580" b="1">
              <a:solidFill>
                <a:srgbClr val="FFFF00"/>
              </a:solidFill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135255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自产煤</a:t>
            </a:r>
            <a:r>
              <a:rPr lang="en-US" altLang="zh-CN"/>
              <a:t>4500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4710" y="225425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自产煤</a:t>
            </a:r>
            <a:r>
              <a:rPr lang="en-US" altLang="zh-CN"/>
              <a:t>4500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88050" y="135255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外购煤</a:t>
            </a:r>
            <a:r>
              <a:rPr lang="en-US" altLang="zh-CN"/>
              <a:t>4500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988050" y="225425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外购煤</a:t>
            </a:r>
            <a:r>
              <a:rPr lang="en-US" altLang="zh-CN"/>
              <a:t>4500</a:t>
            </a:r>
            <a:r>
              <a:rPr lang="zh-CN" altLang="en-US"/>
              <a:t>车板价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793*385"/>
  <p:tag name="TABLE_ENDDRAG_RECT" val="27*79*793*38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16384</Words>
  <Application>WPS 演示</Application>
  <PresentationFormat>宽屏</PresentationFormat>
  <Paragraphs>770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Impact</vt:lpstr>
      <vt:lpstr>黑体</vt:lpstr>
      <vt:lpstr>仿宋</vt:lpstr>
      <vt:lpstr>Arial Unicode MS</vt:lpstr>
      <vt:lpstr>Arial Black</vt:lpstr>
      <vt:lpstr>等线</vt:lpstr>
      <vt:lpstr>仿宋_GB2312</vt:lpstr>
      <vt:lpstr>Office 主题​​</vt:lpstr>
      <vt:lpstr>{{月度}}月</vt:lpstr>
      <vt:lpstr>前   言</vt:lpstr>
      <vt:lpstr>一</vt:lpstr>
      <vt:lpstr>一</vt:lpstr>
      <vt:lpstr>一、{{月度}}月累计主要经济指标——商品煤生产{{商品煤产量}}万吨</vt:lpstr>
      <vt:lpstr>一、{{月度}}月累计主要经济指标——商品煤结算{{商品煤结算量}}万吨</vt:lpstr>
      <vt:lpstr>一、{{月度}}月累计主要经济指标——车板价{{车板价}}元/吨</vt:lpstr>
      <vt:lpstr>一、{{月度}}月累计主要经济指标——车板价按销售结构分</vt:lpstr>
      <vt:lpstr>一、{{月度}}月累计主要经济指标——车板价按主力煤种分</vt:lpstr>
      <vt:lpstr>一、{{月度}}月累计主要经济指标——车板价按流向分</vt:lpstr>
      <vt:lpstr>一、{{月度}}月累计主要经济指标——车板价按流向分</vt:lpstr>
      <vt:lpstr>一、{{月度}}月累计主要经济指标——营业收入{{营业收入}}亿元</vt:lpstr>
      <vt:lpstr>一、{{月度}}月累计主要经济指标——完全成本{{剔除后完全成本}}元/吨</vt:lpstr>
      <vt:lpstr>一、{{月度}}月累计主要经济指标——财务费用情况</vt:lpstr>
      <vt:lpstr>一、{{月度}}月累计主要经济指标——外购煤情况</vt:lpstr>
      <vt:lpstr>一、{{月度}}月累计主要经济指标——外购煤情况</vt:lpstr>
      <vt:lpstr>一、{{月度}}月累计主要经济指标——利润总额{{利润总额}}亿元</vt:lpstr>
      <vt:lpstr>一、{{月度}}月累计主要经济指标——各单位利润指标</vt:lpstr>
      <vt:lpstr>一、{{月度}}月累计主要经济指标——专项储备情况</vt:lpstr>
      <vt:lpstr>一、{{月度}}月累计主要经济指标——专项储备情况</vt:lpstr>
      <vt:lpstr>一、{{月度}}月累计主要经济指标——“五率”情况</vt:lpstr>
      <vt:lpstr>一、{{月度}}月累计主要经济指标——“五率”情况</vt:lpstr>
      <vt:lpstr>一、{{月度}}月累计主要经济指标——“两金”情况（存货)</vt:lpstr>
      <vt:lpstr>一、{{月度}}月累计主要经济指标——“两金”情况(应收账款)</vt:lpstr>
      <vt:lpstr>一、{{月度}}月累计主要经济指标——资金收支情况</vt:lpstr>
      <vt:lpstr>一、{{月度}}月累计主要经济指标——税费情况</vt:lpstr>
      <vt:lpstr>一、{{月度}}月累计主要经济指标——税费情况</vt:lpstr>
      <vt:lpstr>一</vt:lpstr>
      <vt:lpstr>二、8-12月生产经营测算情况</vt:lpstr>
      <vt:lpstr>一</vt:lpstr>
      <vt:lpstr>存在的问题及解决措施</vt:lpstr>
      <vt:lpstr>存在的问题及解决措施</vt:lpstr>
      <vt:lpstr>一</vt:lpstr>
      <vt:lpstr>工作亮点</vt:lpstr>
      <vt:lpstr>工作亮点</vt:lpstr>
      <vt:lpstr>一</vt:lpstr>
      <vt:lpstr>下一步工作安排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1028</cp:revision>
  <dcterms:created xsi:type="dcterms:W3CDTF">2019-09-19T02:01:00Z</dcterms:created>
  <dcterms:modified xsi:type="dcterms:W3CDTF">2024-10-18T06:48:19Z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6FFFE2E5096C4742AD57B85F21B9430F</vt:lpwstr>
  </property>
</Properties>
</file>