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42"/>
  </p:handoutMasterIdLst>
  <p:sldIdLst>
    <p:sldId id="256" r:id="rId3"/>
    <p:sldId id="462" r:id="rId4"/>
    <p:sldId id="500" r:id="rId5"/>
    <p:sldId id="641" r:id="rId6"/>
    <p:sldId id="337" r:id="rId7"/>
    <p:sldId id="347" r:id="rId8"/>
    <p:sldId id="348" r:id="rId9"/>
    <p:sldId id="354" r:id="rId10"/>
    <p:sldId id="536" r:id="rId12"/>
    <p:sldId id="568" r:id="rId13"/>
    <p:sldId id="569" r:id="rId14"/>
    <p:sldId id="570" r:id="rId15"/>
    <p:sldId id="634" r:id="rId16"/>
    <p:sldId id="636" r:id="rId17"/>
    <p:sldId id="377" r:id="rId18"/>
    <p:sldId id="603" r:id="rId19"/>
    <p:sldId id="688" r:id="rId20"/>
    <p:sldId id="380" r:id="rId21"/>
    <p:sldId id="379" r:id="rId22"/>
    <p:sldId id="378" r:id="rId23"/>
    <p:sldId id="361" r:id="rId24"/>
    <p:sldId id="366" r:id="rId25"/>
    <p:sldId id="365" r:id="rId26"/>
    <p:sldId id="370" r:id="rId27"/>
    <p:sldId id="373" r:id="rId28"/>
    <p:sldId id="392" r:id="rId29"/>
    <p:sldId id="632" r:id="rId30"/>
    <p:sldId id="458" r:id="rId31"/>
    <p:sldId id="642" r:id="rId32"/>
    <p:sldId id="630" r:id="rId33"/>
    <p:sldId id="643" r:id="rId34"/>
    <p:sldId id="460" r:id="rId35"/>
    <p:sldId id="644" r:id="rId36"/>
    <p:sldId id="629" r:id="rId37"/>
    <p:sldId id="684" r:id="rId38"/>
    <p:sldId id="679" r:id="rId39"/>
    <p:sldId id="681" r:id="rId40"/>
    <p:sldId id="287" r:id="rId41"/>
  </p:sldIdLst>
  <p:sldSz cx="10691495" cy="7559675"/>
  <p:notesSz cx="7103745" cy="10234295"/>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6" userDrawn="1">
          <p15:clr>
            <a:srgbClr val="A4A3A4"/>
          </p15:clr>
        </p15:guide>
        <p15:guide id="2" pos="343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ulf" initials="wulf" lastIdx="5" clrIdx="0"/>
  <p:cmAuthor id="43" name="ZJK" initials="Z" lastIdx="5" clrIdx="42"/>
  <p:cmAuthor id="1" name="1" initials="1" lastIdx="12" clrIdx="0"/>
  <p:cmAuthor id="2" name="user" initials="" lastIdx="4" clrIdx="0"/>
  <p:cmAuthor id="3" name="guosheng.huang" initials="g" lastIdx="1" clrIdx="0"/>
  <p:cmAuthor id="4" name="z" initials="z" lastIdx="3" clrIdx="0"/>
  <p:cmAuthor id="5" name="Microsoft Office 用户" initials="M" lastIdx="1" clrIdx="4"/>
  <p:cmAuthor id="6" name="Ryan" initials="R" lastIdx="1" clrIdx="5"/>
  <p:cmAuthor id="7" name="laoke1984@outlook.com" initials="l" lastIdx="3" clrIdx="6"/>
  <p:cmAuthor id="8" name="xu_zhong@sina.com" initials="x" lastIdx="3" clrIdx="7"/>
  <p:cmAuthor id="9" name="未知用户1" initials="未知用户1" lastIdx="1" clrIdx="4"/>
  <p:cmAuthor id="10" name="Wen" initials="W" lastIdx="2" clrIdx="9"/>
  <p:cmAuthor id="11" name="未知用户2" initials="未知用户2" lastIdx="1" clrIdx="5"/>
  <p:cmAuthor id="12" name="未知用户3" initials="未知用户3" lastIdx="1" clrIdx="6"/>
  <p:cmAuthor id="13" name="未知用户8" initials="未知用户8" lastIdx="1" clrIdx="11"/>
  <p:cmAuthor id="14" name="未知用户9" initials="未知用户9" lastIdx="1" clrIdx="12"/>
  <p:cmAuthor id="15" name="未知用户10" initials="未知用户10" lastIdx="1" clrIdx="13"/>
  <p:cmAuthor id="16" name="未知用户11" initials="未知用户11" lastIdx="1" clrIdx="14"/>
  <p:cmAuthor id="17" name="未知用户4" initials="未知用户4" lastIdx="1" clrIdx="7"/>
  <p:cmAuthor id="18" name="未知用户13" initials="未知用户13" lastIdx="1" clrIdx="16"/>
  <p:cmAuthor id="19" name="未知用户5" initials="未知用户5" lastIdx="1" clrIdx="8"/>
  <p:cmAuthor id="20" name="未知用户15" initials="未知用户15" lastIdx="1" clrIdx="18"/>
  <p:cmAuthor id="21" name="未知用户16" initials="未知用户16" lastIdx="1" clrIdx="19"/>
  <p:cmAuthor id="22" name="未知用户17" initials="未知用户17" lastIdx="1" clrIdx="20"/>
  <p:cmAuthor id="23" name="未知用户18" initials="未知用户18" lastIdx="1" clrIdx="21"/>
  <p:cmAuthor id="24" name="未知用户19" initials="未知用户19" lastIdx="1" clrIdx="22"/>
  <p:cmAuthor id="25" name="未知用户20" initials="未知用户20" lastIdx="1" clrIdx="23"/>
  <p:cmAuthor id="26" name="未知用户21" initials="未知用户21" lastIdx="1" clrIdx="24"/>
  <p:cmAuthor id="27" name="未知用户22" initials="未知用户22" lastIdx="1" clrIdx="25"/>
  <p:cmAuthor id="28" name="未知用户23" initials="未知用户23" lastIdx="1" clrIdx="26"/>
  <p:cmAuthor id="29" name="未知用户24" initials="未知用户24" lastIdx="1" clrIdx="27"/>
  <p:cmAuthor id="30" name="未知用户25" initials="未知用户25" lastIdx="1" clrIdx="28"/>
  <p:cmAuthor id="31" name="未知用户26" initials="未知用户26" lastIdx="1" clrIdx="29"/>
  <p:cmAuthor id="32" name="未知用户27" initials="未知用户27" lastIdx="1" clrIdx="30"/>
  <p:cmAuthor id="33" name="未知用户28" initials="未知用户28" lastIdx="1" clrIdx="31"/>
  <p:cmAuthor id="34" name="未知用户6" initials="未知用户6" lastIdx="1" clrIdx="9"/>
  <p:cmAuthor id="35" name="未知用户30" initials="未知用户30" lastIdx="1" clrIdx="33"/>
  <p:cmAuthor id="36" name="未知用户31" initials="未知用户31" lastIdx="1" clrIdx="34"/>
  <p:cmAuthor id="37" name="未知用户32" initials="未知用户32" lastIdx="1" clrIdx="35"/>
  <p:cmAuthor id="38" name="未知用户33" initials="未知用户33" lastIdx="1" clrIdx="36"/>
  <p:cmAuthor id="39" name="未知用户34" initials="未知用户34" lastIdx="1" clrIdx="37"/>
  <p:cmAuthor id="40" name="未知用户35" initials="未知用户35" lastIdx="1" clrIdx="38"/>
  <p:cmAuthor id="42" name="hm" initials="h" lastIdx="10" clrIdx="41"/>
  <p:cmAuthor id="41" name="hp hp" initials="hh" lastIdx="1" clrIdx="39"/>
  <p:cmAuthor id="1411827" name="黄晓平" initials="黄" lastIdx="0" clrIdx="0"/>
  <p:cmAuthor id="2001" name="wangchao" initials="w" lastIdx="1" clrIdx="2"/>
  <p:cmAuthor id="2000" name="东方_b3dea543bad08e97" initials="authorId_278826930" lastIdx="0" clrIdx="0"/>
  <p:cmAuthor id="45" name="艾thinkpad" initials="艾" lastIdx="1" clrIdx="44"/>
  <p:cmAuthor id="49" name="lee" initials="l" lastIdx="1" clrIdx="48"/>
  <p:cmAuthor id="48" name="jianglai" initials="j" lastIdx="6" clrIdx="47"/>
  <p:cmAuthor id="51" name="姜来" initials="姜" lastIdx="2" clrIdx="50"/>
  <p:cmAuthor id="52" name="史明慧-项目管理办公室" initials="史" lastIdx="1" clrIdx="5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CC0000"/>
    <a:srgbClr val="FF3300"/>
    <a:srgbClr val="CC3300"/>
    <a:srgbClr val="323232"/>
    <a:srgbClr val="B2B2B2"/>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356"/>
        <p:guide pos="343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6.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10071" y="1279525"/>
            <a:ext cx="4885509"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36500" y="1458383"/>
            <a:ext cx="8019000" cy="2410867"/>
          </a:xfrm>
        </p:spPr>
        <p:txBody>
          <a:bodyPr anchor="b">
            <a:normAutofit/>
          </a:bodyPr>
          <a:lstStyle>
            <a:lvl1pPr algn="ctr">
              <a:lnSpc>
                <a:spcPct val="130000"/>
              </a:lnSpc>
              <a:defRPr sz="6615">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336500" y="3970751"/>
            <a:ext cx="8019000" cy="1825249"/>
          </a:xfrm>
        </p:spPr>
        <p:txBody>
          <a:bodyPr>
            <a:normAutofit/>
          </a:bodyPr>
          <a:lstStyle>
            <a:lvl1pPr marL="0" indent="0" algn="ctr">
              <a:buNone/>
              <a:defRPr sz="1985">
                <a:solidFill>
                  <a:schemeClr val="tx1">
                    <a:lumMod val="75000"/>
                    <a:lumOff val="25000"/>
                  </a:schemeClr>
                </a:solidFill>
                <a:effectLst/>
                <a:latin typeface="+mj-lt"/>
                <a:ea typeface="+mj-ea"/>
              </a:defRPr>
            </a:lvl1pPr>
            <a:lvl2pPr marL="504190" indent="0" algn="ctr">
              <a:buNone/>
              <a:defRPr sz="2205"/>
            </a:lvl2pPr>
            <a:lvl3pPr marL="1007745" indent="0" algn="ctr">
              <a:buNone/>
              <a:defRPr sz="1985"/>
            </a:lvl3pPr>
            <a:lvl4pPr marL="1511935" indent="0" algn="ctr">
              <a:buNone/>
              <a:defRPr sz="1765"/>
            </a:lvl4pPr>
            <a:lvl5pPr marL="2016125" indent="0" algn="ctr">
              <a:buNone/>
              <a:defRPr sz="1765"/>
            </a:lvl5pPr>
            <a:lvl6pPr marL="2520315" indent="0" algn="ctr">
              <a:buNone/>
              <a:defRPr sz="1765"/>
            </a:lvl6pPr>
            <a:lvl7pPr marL="3023870" indent="0" algn="ctr">
              <a:buNone/>
              <a:defRPr sz="1765"/>
            </a:lvl7pPr>
            <a:lvl8pPr marL="3528060" indent="0" algn="ctr">
              <a:buNone/>
              <a:defRPr sz="1765"/>
            </a:lvl8pPr>
            <a:lvl9pPr marL="4032250" indent="0" algn="ctr">
              <a:buNone/>
              <a:defRPr sz="1765"/>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67177" y="140000"/>
            <a:ext cx="3652749" cy="1764000"/>
          </a:xfrm>
        </p:spPr>
        <p:txBody>
          <a:bodyPr anchor="ctr" anchorCtr="0">
            <a:normAutofit/>
          </a:bodyPr>
          <a:lstStyle>
            <a:lvl1pPr>
              <a:defRPr sz="2645"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546205" y="844800"/>
            <a:ext cx="5101655" cy="5615925"/>
          </a:xfrm>
        </p:spPr>
        <p:txBody>
          <a:bodyPr/>
          <a:lstStyle>
            <a:lvl1pPr marL="0" indent="0">
              <a:buNone/>
              <a:defRPr sz="3530"/>
            </a:lvl1pPr>
            <a:lvl2pPr marL="504190" indent="0">
              <a:buNone/>
              <a:defRPr sz="3085"/>
            </a:lvl2pPr>
            <a:lvl3pPr marL="1007745" indent="0">
              <a:buNone/>
              <a:defRPr sz="2645"/>
            </a:lvl3pPr>
            <a:lvl4pPr marL="1511935" indent="0">
              <a:buNone/>
              <a:defRPr sz="2205"/>
            </a:lvl4pPr>
            <a:lvl5pPr marL="2016125" indent="0">
              <a:buNone/>
              <a:defRPr sz="2205"/>
            </a:lvl5pPr>
            <a:lvl6pPr marL="2520315" indent="0">
              <a:buNone/>
              <a:defRPr sz="2205"/>
            </a:lvl6pPr>
            <a:lvl7pPr marL="3023870" indent="0">
              <a:buNone/>
              <a:defRPr sz="2205"/>
            </a:lvl7pPr>
            <a:lvl8pPr marL="3528060" indent="0">
              <a:buNone/>
              <a:defRPr sz="2205"/>
            </a:lvl8pPr>
            <a:lvl9pPr marL="4032250" indent="0">
              <a:buNone/>
              <a:defRPr sz="2205"/>
            </a:lvl9pPr>
          </a:lstStyle>
          <a:p>
            <a:endParaRPr lang="zh-CN" altLang="en-US" dirty="0"/>
          </a:p>
        </p:txBody>
      </p:sp>
      <p:sp>
        <p:nvSpPr>
          <p:cNvPr id="4" name="文本占位符 3"/>
          <p:cNvSpPr>
            <a:spLocks noGrp="1"/>
          </p:cNvSpPr>
          <p:nvPr>
            <p:ph type="body" sz="half" idx="2"/>
          </p:nvPr>
        </p:nvSpPr>
        <p:spPr>
          <a:xfrm>
            <a:off x="571632" y="2268000"/>
            <a:ext cx="3652749" cy="4201751"/>
          </a:xfrm>
        </p:spPr>
        <p:txBody>
          <a:bodyPr>
            <a:normAutofit/>
          </a:bodyPr>
          <a:lstStyle>
            <a:lvl1pPr marL="0" indent="0">
              <a:lnSpc>
                <a:spcPct val="150000"/>
              </a:lnSpc>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20315" indent="0">
              <a:buNone/>
              <a:defRPr sz="1100"/>
            </a:lvl6pPr>
            <a:lvl7pPr marL="3023870" indent="0">
              <a:buNone/>
              <a:defRPr sz="1100"/>
            </a:lvl7pPr>
            <a:lvl8pPr marL="3528060" indent="0">
              <a:buNone/>
              <a:defRPr sz="1100"/>
            </a:lvl8pPr>
            <a:lvl9pPr marL="4032250" indent="0">
              <a:buNone/>
              <a:defRPr sz="11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5763" y="402500"/>
            <a:ext cx="1341162" cy="6406751"/>
          </a:xfrm>
        </p:spPr>
        <p:txBody>
          <a:bodyPr vert="eaVert">
            <a:normAutofit/>
          </a:bodyPr>
          <a:lstStyle>
            <a:lvl1pPr>
              <a:defRPr sz="397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35075" y="402500"/>
            <a:ext cx="7787443" cy="6406751"/>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735075" y="608000"/>
            <a:ext cx="9221850" cy="612799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5994759" y="844200"/>
            <a:ext cx="4109181" cy="1738100"/>
          </a:xfrm>
          <a:prstGeom prst="rect">
            <a:avLst/>
          </a:prstGeom>
        </p:spPr>
      </p:pic>
      <p:sp>
        <p:nvSpPr>
          <p:cNvPr id="7" name="文本框 6"/>
          <p:cNvSpPr txBox="1"/>
          <p:nvPr userDrawn="1"/>
        </p:nvSpPr>
        <p:spPr>
          <a:xfrm>
            <a:off x="1187257" y="1795500"/>
            <a:ext cx="2766555" cy="1703070"/>
          </a:xfrm>
          <a:prstGeom prst="rect">
            <a:avLst/>
          </a:prstGeom>
          <a:noFill/>
        </p:spPr>
        <p:txBody>
          <a:bodyPr wrap="square" rtlCol="0">
            <a:spAutoFit/>
          </a:bodyPr>
          <a:p>
            <a:pPr algn="ctr"/>
            <a:r>
              <a:rPr lang="zh-CN" sz="3155"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rPr>
              <a:t>包头能源公司</a:t>
            </a:r>
            <a:endParaRPr lang="zh-CN" sz="3155"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endParaRPr>
          </a:p>
          <a:p>
            <a:pPr algn="ctr" fontAlgn="auto">
              <a:spcBef>
                <a:spcPts val="1200"/>
              </a:spcBef>
            </a:pPr>
            <a:r>
              <a:rPr lang="zh-CN" sz="3155"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rPr>
              <a:t>经营简报</a:t>
            </a:r>
            <a:endParaRPr lang="zh-CN" altLang="en-US" sz="3155"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endParaRPr>
          </a:p>
        </p:txBody>
      </p:sp>
      <p:sp>
        <p:nvSpPr>
          <p:cNvPr id="9" name="矩形 8"/>
          <p:cNvSpPr/>
          <p:nvPr userDrawn="1"/>
        </p:nvSpPr>
        <p:spPr>
          <a:xfrm>
            <a:off x="2727574" y="448000"/>
            <a:ext cx="7972779" cy="116200"/>
          </a:xfrm>
          <a:prstGeom prst="rec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sp>
        <p:nvSpPr>
          <p:cNvPr id="10" name="矩形 9"/>
          <p:cNvSpPr/>
          <p:nvPr userDrawn="1"/>
        </p:nvSpPr>
        <p:spPr>
          <a:xfrm>
            <a:off x="-17263" y="6859300"/>
            <a:ext cx="7972779" cy="116200"/>
          </a:xfrm>
          <a:prstGeom prst="rec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pic>
        <p:nvPicPr>
          <p:cNvPr id="12" name="图片 11"/>
          <p:cNvPicPr>
            <a:picLocks noChangeAspect="1"/>
          </p:cNvPicPr>
          <p:nvPr userDrawn="1"/>
        </p:nvPicPr>
        <p:blipFill>
          <a:blip r:embed="rId3"/>
          <a:stretch>
            <a:fillRect/>
          </a:stretch>
        </p:blipFill>
        <p:spPr>
          <a:xfrm>
            <a:off x="275653" y="35000"/>
            <a:ext cx="2196315" cy="970200"/>
          </a:xfrm>
          <a:prstGeom prst="rect">
            <a:avLst/>
          </a:prstGeom>
        </p:spPr>
      </p:pic>
      <p:grpSp>
        <p:nvGrpSpPr>
          <p:cNvPr id="15" name="组合 14"/>
          <p:cNvGrpSpPr/>
          <p:nvPr userDrawn="1"/>
        </p:nvGrpSpPr>
        <p:grpSpPr>
          <a:xfrm>
            <a:off x="8275955" y="6337935"/>
            <a:ext cx="2196315" cy="949846"/>
            <a:chOff x="14412" y="8930"/>
            <a:chExt cx="3944" cy="1470"/>
          </a:xfrm>
        </p:grpSpPr>
        <p:pic>
          <p:nvPicPr>
            <p:cNvPr id="13" name="图片 12"/>
            <p:cNvPicPr>
              <a:picLocks noChangeAspect="1"/>
            </p:cNvPicPr>
            <p:nvPr/>
          </p:nvPicPr>
          <p:blipFill>
            <a:blip r:embed="rId3"/>
            <a:stretch>
              <a:fillRect/>
            </a:stretch>
          </p:blipFill>
          <p:spPr>
            <a:xfrm>
              <a:off x="14412" y="8930"/>
              <a:ext cx="3944" cy="1386"/>
            </a:xfrm>
            <a:prstGeom prst="rect">
              <a:avLst/>
            </a:prstGeom>
          </p:spPr>
        </p:pic>
        <p:sp>
          <p:nvSpPr>
            <p:cNvPr id="14" name="文本框 13"/>
            <p:cNvSpPr txBox="1"/>
            <p:nvPr/>
          </p:nvSpPr>
          <p:spPr>
            <a:xfrm>
              <a:off x="16776" y="9883"/>
              <a:ext cx="1580" cy="517"/>
            </a:xfrm>
            <a:prstGeom prst="rect">
              <a:avLst/>
            </a:prstGeom>
            <a:noFill/>
          </p:spPr>
          <p:txBody>
            <a:bodyPr wrap="square" rtlCol="0">
              <a:spAutoFit/>
            </a:bodyPr>
            <a:p>
              <a:r>
                <a:rPr lang="zh-CN" altLang="en-US" sz="1580" b="1">
                  <a:latin typeface="+mj-ea"/>
                  <a:ea typeface="+mj-ea"/>
                </a:rPr>
                <a:t>财务部</a:t>
              </a:r>
              <a:endParaRPr lang="zh-CN" altLang="en-US" sz="1580" b="1">
                <a:latin typeface="+mj-ea"/>
                <a:ea typeface="+mj-ea"/>
              </a:endParaRPr>
            </a:p>
          </p:txBody>
        </p:sp>
      </p:grpSp>
      <p:grpSp>
        <p:nvGrpSpPr>
          <p:cNvPr id="18" name="组合 17"/>
          <p:cNvGrpSpPr/>
          <p:nvPr userDrawn="1"/>
        </p:nvGrpSpPr>
        <p:grpSpPr>
          <a:xfrm>
            <a:off x="5188961" y="2646000"/>
            <a:ext cx="4914422" cy="1733200"/>
            <a:chOff x="8432" y="4389"/>
            <a:chExt cx="8825" cy="2476"/>
          </a:xfrm>
        </p:grpSpPr>
        <p:pic>
          <p:nvPicPr>
            <p:cNvPr id="11" name="图片 10"/>
            <p:cNvPicPr>
              <a:picLocks noChangeAspect="1"/>
            </p:cNvPicPr>
            <p:nvPr/>
          </p:nvPicPr>
          <p:blipFill>
            <a:blip r:embed="rId4"/>
            <a:stretch>
              <a:fillRect/>
            </a:stretch>
          </p:blipFill>
          <p:spPr>
            <a:xfrm>
              <a:off x="8432" y="4389"/>
              <a:ext cx="3855" cy="2476"/>
            </a:xfrm>
            <a:prstGeom prst="rect">
              <a:avLst/>
            </a:prstGeom>
          </p:spPr>
        </p:pic>
        <p:pic>
          <p:nvPicPr>
            <p:cNvPr id="16" name="图片 15"/>
            <p:cNvPicPr>
              <a:picLocks noChangeAspect="1"/>
            </p:cNvPicPr>
            <p:nvPr/>
          </p:nvPicPr>
          <p:blipFill>
            <a:blip r:embed="rId5"/>
            <a:stretch>
              <a:fillRect/>
            </a:stretch>
          </p:blipFill>
          <p:spPr>
            <a:xfrm>
              <a:off x="14945" y="4422"/>
              <a:ext cx="2313" cy="2443"/>
            </a:xfrm>
            <a:prstGeom prst="rect">
              <a:avLst/>
            </a:prstGeom>
          </p:spPr>
        </p:pic>
        <p:pic>
          <p:nvPicPr>
            <p:cNvPr id="17" name="图片 16"/>
            <p:cNvPicPr>
              <a:picLocks noChangeAspect="1"/>
            </p:cNvPicPr>
            <p:nvPr/>
          </p:nvPicPr>
          <p:blipFill>
            <a:blip r:embed="rId6"/>
            <a:stretch>
              <a:fillRect/>
            </a:stretch>
          </p:blipFill>
          <p:spPr>
            <a:xfrm>
              <a:off x="12418" y="4422"/>
              <a:ext cx="2363" cy="2443"/>
            </a:xfrm>
            <a:prstGeom prst="rect">
              <a:avLst/>
            </a:prstGeom>
          </p:spPr>
        </p:pic>
      </p:grpSp>
      <p:grpSp>
        <p:nvGrpSpPr>
          <p:cNvPr id="19" name="组合 18"/>
          <p:cNvGrpSpPr/>
          <p:nvPr userDrawn="1"/>
        </p:nvGrpSpPr>
        <p:grpSpPr>
          <a:xfrm>
            <a:off x="4112522" y="4466000"/>
            <a:ext cx="5991418" cy="1839600"/>
            <a:chOff x="4898" y="7018"/>
            <a:chExt cx="12360" cy="2628"/>
          </a:xfrm>
        </p:grpSpPr>
        <p:pic>
          <p:nvPicPr>
            <p:cNvPr id="20" name="图片 19"/>
            <p:cNvPicPr>
              <a:picLocks noChangeAspect="1"/>
            </p:cNvPicPr>
            <p:nvPr/>
          </p:nvPicPr>
          <p:blipFill>
            <a:blip r:embed="rId7"/>
            <a:stretch>
              <a:fillRect/>
            </a:stretch>
          </p:blipFill>
          <p:spPr>
            <a:xfrm>
              <a:off x="4898" y="7018"/>
              <a:ext cx="5970" cy="2628"/>
            </a:xfrm>
            <a:prstGeom prst="rect">
              <a:avLst/>
            </a:prstGeom>
          </p:spPr>
        </p:pic>
        <p:pic>
          <p:nvPicPr>
            <p:cNvPr id="21" name="图片 20"/>
            <p:cNvPicPr>
              <a:picLocks noChangeAspect="1"/>
            </p:cNvPicPr>
            <p:nvPr/>
          </p:nvPicPr>
          <p:blipFill>
            <a:blip r:embed="rId8"/>
            <a:stretch>
              <a:fillRect/>
            </a:stretch>
          </p:blipFill>
          <p:spPr>
            <a:xfrm>
              <a:off x="11048" y="7018"/>
              <a:ext cx="6210" cy="2550"/>
            </a:xfrm>
            <a:prstGeom prst="rect">
              <a:avLst/>
            </a:prstGeom>
          </p:spPr>
        </p:pic>
      </p:grpSp>
      <p:sp>
        <p:nvSpPr>
          <p:cNvPr id="22" name="标题 21"/>
          <p:cNvSpPr>
            <a:spLocks noGrp="1"/>
          </p:cNvSpPr>
          <p:nvPr>
            <p:ph type="ctrTitle" hasCustomPrompt="1"/>
          </p:nvPr>
        </p:nvSpPr>
        <p:spPr>
          <a:xfrm>
            <a:off x="710572" y="4466000"/>
            <a:ext cx="3134649" cy="850500"/>
          </a:xfrm>
          <a:ln>
            <a:noFill/>
          </a:ln>
        </p:spPr>
        <p:txBody>
          <a:bodyPr anchor="b">
            <a:normAutofit/>
          </a:bodyPr>
          <a:lstStyle>
            <a:lvl1pPr algn="ctr">
              <a:lnSpc>
                <a:spcPct val="130000"/>
              </a:lnSpc>
              <a:defRPr sz="3970" b="1">
                <a:solidFill>
                  <a:schemeClr val="accent5">
                    <a:lumMod val="75000"/>
                  </a:schemeClr>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defRPr>
            </a:lvl1pPr>
          </a:lstStyle>
          <a:p>
            <a:r>
              <a:rPr lang="zh-CN" altLang="en-US" dirty="0"/>
              <a:t>1-**月份</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任意多边形: 形状 4"/>
          <p:cNvSpPr/>
          <p:nvPr userDrawn="1"/>
        </p:nvSpPr>
        <p:spPr>
          <a:xfrm>
            <a:off x="-1" y="-21000"/>
            <a:ext cx="5954676" cy="7602000"/>
          </a:xfrm>
          <a:custGeom>
            <a:avLst/>
            <a:gdLst>
              <a:gd name="connsiteX0" fmla="*/ 1753995 w 6790068"/>
              <a:gd name="connsiteY0" fmla="*/ 0 h 6896100"/>
              <a:gd name="connsiteX1" fmla="*/ 6790068 w 6790068"/>
              <a:gd name="connsiteY1" fmla="*/ 0 h 6896100"/>
              <a:gd name="connsiteX2" fmla="*/ 6790068 w 6790068"/>
              <a:gd name="connsiteY2" fmla="*/ 8771 h 6896100"/>
              <a:gd name="connsiteX3" fmla="*/ 6631057 w 6790068"/>
              <a:gd name="connsiteY3" fmla="*/ 228010 h 6896100"/>
              <a:gd name="connsiteX4" fmla="*/ 6649846 w 6790068"/>
              <a:gd name="connsiteY4" fmla="*/ 228010 h 6896100"/>
              <a:gd name="connsiteX5" fmla="*/ 4368432 w 6790068"/>
              <a:gd name="connsiteY5" fmla="*/ 3096688 h 6896100"/>
              <a:gd name="connsiteX6" fmla="*/ 5344237 w 6790068"/>
              <a:gd name="connsiteY6" fmla="*/ 3872730 h 6896100"/>
              <a:gd name="connsiteX7" fmla="*/ 2954948 w 6790068"/>
              <a:gd name="connsiteY7" fmla="*/ 6877050 h 6896100"/>
              <a:gd name="connsiteX8" fmla="*/ 2188508 w 6790068"/>
              <a:gd name="connsiteY8" fmla="*/ 6877050 h 6896100"/>
              <a:gd name="connsiteX9" fmla="*/ 2188508 w 6790068"/>
              <a:gd name="connsiteY9" fmla="*/ 6896100 h 6896100"/>
              <a:gd name="connsiteX10" fmla="*/ 0 w 6790068"/>
              <a:gd name="connsiteY10" fmla="*/ 6896100 h 6896100"/>
              <a:gd name="connsiteX11" fmla="*/ 0 w 6790068"/>
              <a:gd name="connsiteY11" fmla="*/ 19050 h 6896100"/>
              <a:gd name="connsiteX12" fmla="*/ 742951 w 6790068"/>
              <a:gd name="connsiteY12" fmla="*/ 19050 h 6896100"/>
              <a:gd name="connsiteX13" fmla="*/ 1753995 w 6790068"/>
              <a:gd name="connsiteY13" fmla="*/ 19050 h 689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90068" h="6896100">
                <a:moveTo>
                  <a:pt x="1753995" y="0"/>
                </a:moveTo>
                <a:lnTo>
                  <a:pt x="6790068" y="0"/>
                </a:lnTo>
                <a:lnTo>
                  <a:pt x="6790068" y="8771"/>
                </a:lnTo>
                <a:lnTo>
                  <a:pt x="6631057" y="228010"/>
                </a:lnTo>
                <a:lnTo>
                  <a:pt x="6649846" y="228010"/>
                </a:lnTo>
                <a:lnTo>
                  <a:pt x="4368432" y="3096688"/>
                </a:lnTo>
                <a:lnTo>
                  <a:pt x="5344237" y="3872730"/>
                </a:lnTo>
                <a:lnTo>
                  <a:pt x="2954948" y="6877050"/>
                </a:lnTo>
                <a:lnTo>
                  <a:pt x="2188508" y="6877050"/>
                </a:lnTo>
                <a:lnTo>
                  <a:pt x="2188508" y="6896100"/>
                </a:lnTo>
                <a:lnTo>
                  <a:pt x="0" y="6896100"/>
                </a:lnTo>
                <a:lnTo>
                  <a:pt x="0" y="19050"/>
                </a:lnTo>
                <a:lnTo>
                  <a:pt x="742951" y="19050"/>
                </a:lnTo>
                <a:lnTo>
                  <a:pt x="1753995" y="19050"/>
                </a:lnTo>
                <a:close/>
              </a:path>
            </a:pathLst>
          </a:cu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80"/>
          </a:p>
        </p:txBody>
      </p:sp>
      <p:sp>
        <p:nvSpPr>
          <p:cNvPr id="7" name="任意多边形: 形状 5"/>
          <p:cNvSpPr/>
          <p:nvPr userDrawn="1"/>
        </p:nvSpPr>
        <p:spPr>
          <a:xfrm rot="2309681">
            <a:off x="4872251" y="-575577"/>
            <a:ext cx="229473" cy="4277344"/>
          </a:xfrm>
          <a:custGeom>
            <a:avLst/>
            <a:gdLst>
              <a:gd name="connsiteX0" fmla="*/ 0 w 261666"/>
              <a:gd name="connsiteY0" fmla="*/ 208099 h 3880162"/>
              <a:gd name="connsiteX1" fmla="*/ 261666 w 261666"/>
              <a:gd name="connsiteY1" fmla="*/ 0 h 3880162"/>
              <a:gd name="connsiteX2" fmla="*/ 261666 w 261666"/>
              <a:gd name="connsiteY2" fmla="*/ 3880162 h 3880162"/>
              <a:gd name="connsiteX3" fmla="*/ 0 w 261666"/>
              <a:gd name="connsiteY3" fmla="*/ 3880162 h 3880162"/>
            </a:gdLst>
            <a:ahLst/>
            <a:cxnLst>
              <a:cxn ang="0">
                <a:pos x="connsiteX0" y="connsiteY0"/>
              </a:cxn>
              <a:cxn ang="0">
                <a:pos x="connsiteX1" y="connsiteY1"/>
              </a:cxn>
              <a:cxn ang="0">
                <a:pos x="connsiteX2" y="connsiteY2"/>
              </a:cxn>
              <a:cxn ang="0">
                <a:pos x="connsiteX3" y="connsiteY3"/>
              </a:cxn>
            </a:cxnLst>
            <a:rect l="l" t="t" r="r" b="b"/>
            <a:pathLst>
              <a:path w="261666" h="3880162">
                <a:moveTo>
                  <a:pt x="0" y="208099"/>
                </a:moveTo>
                <a:lnTo>
                  <a:pt x="261666" y="0"/>
                </a:lnTo>
                <a:lnTo>
                  <a:pt x="261666" y="3880162"/>
                </a:lnTo>
                <a:lnTo>
                  <a:pt x="0" y="3880162"/>
                </a:lnTo>
                <a:close/>
              </a:path>
            </a:pathLst>
          </a:custGeom>
          <a:solidFill>
            <a:srgbClr val="048C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80"/>
          </a:p>
        </p:txBody>
      </p:sp>
      <p:sp>
        <p:nvSpPr>
          <p:cNvPr id="8" name="任意多边形: 形状 6"/>
          <p:cNvSpPr/>
          <p:nvPr userDrawn="1"/>
        </p:nvSpPr>
        <p:spPr>
          <a:xfrm rot="2309681">
            <a:off x="3449410" y="4025963"/>
            <a:ext cx="229473" cy="4065607"/>
          </a:xfrm>
          <a:custGeom>
            <a:avLst/>
            <a:gdLst>
              <a:gd name="connsiteX0" fmla="*/ 0 w 261666"/>
              <a:gd name="connsiteY0" fmla="*/ 0 h 3688086"/>
              <a:gd name="connsiteX1" fmla="*/ 261666 w 261666"/>
              <a:gd name="connsiteY1" fmla="*/ 0 h 3688086"/>
              <a:gd name="connsiteX2" fmla="*/ 261666 w 261666"/>
              <a:gd name="connsiteY2" fmla="*/ 3479987 h 3688086"/>
              <a:gd name="connsiteX3" fmla="*/ 0 w 261666"/>
              <a:gd name="connsiteY3" fmla="*/ 3688086 h 3688086"/>
            </a:gdLst>
            <a:ahLst/>
            <a:cxnLst>
              <a:cxn ang="0">
                <a:pos x="connsiteX0" y="connsiteY0"/>
              </a:cxn>
              <a:cxn ang="0">
                <a:pos x="connsiteX1" y="connsiteY1"/>
              </a:cxn>
              <a:cxn ang="0">
                <a:pos x="connsiteX2" y="connsiteY2"/>
              </a:cxn>
              <a:cxn ang="0">
                <a:pos x="connsiteX3" y="connsiteY3"/>
              </a:cxn>
            </a:cxnLst>
            <a:rect l="l" t="t" r="r" b="b"/>
            <a:pathLst>
              <a:path w="261666" h="3688086">
                <a:moveTo>
                  <a:pt x="0" y="0"/>
                </a:moveTo>
                <a:lnTo>
                  <a:pt x="261666" y="0"/>
                </a:lnTo>
                <a:lnTo>
                  <a:pt x="261666" y="3479987"/>
                </a:lnTo>
                <a:lnTo>
                  <a:pt x="0" y="3688086"/>
                </a:lnTo>
                <a:close/>
              </a:path>
            </a:pathLst>
          </a:custGeom>
          <a:solidFill>
            <a:srgbClr val="048C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80"/>
          </a:p>
        </p:txBody>
      </p:sp>
      <p:pic>
        <p:nvPicPr>
          <p:cNvPr id="9" name="图片 8"/>
          <p:cNvPicPr>
            <a:picLocks noChangeAspect="1"/>
          </p:cNvPicPr>
          <p:nvPr userDrawn="1"/>
        </p:nvPicPr>
        <p:blipFill>
          <a:blip r:embed="rId2"/>
          <a:stretch>
            <a:fillRect/>
          </a:stretch>
        </p:blipFill>
        <p:spPr>
          <a:xfrm>
            <a:off x="-2656481" y="-21000"/>
            <a:ext cx="6494651" cy="7661481"/>
          </a:xfrm>
          <a:prstGeom prst="rect">
            <a:avLst/>
          </a:prstGeom>
        </p:spPr>
      </p:pic>
      <p:grpSp>
        <p:nvGrpSpPr>
          <p:cNvPr id="10" name="组合 9"/>
          <p:cNvGrpSpPr/>
          <p:nvPr userDrawn="1"/>
        </p:nvGrpSpPr>
        <p:grpSpPr>
          <a:xfrm>
            <a:off x="3001611" y="3009616"/>
            <a:ext cx="2042529" cy="2567489"/>
            <a:chOff x="2198233" y="1895128"/>
            <a:chExt cx="2329079" cy="2329079"/>
          </a:xfrm>
          <a:effectLst>
            <a:outerShdw blurRad="63500" sx="102000" sy="102000" algn="ctr" rotWithShape="0">
              <a:prstClr val="black">
                <a:alpha val="40000"/>
              </a:prstClr>
            </a:outerShdw>
          </a:effectLst>
        </p:grpSpPr>
        <p:sp>
          <p:nvSpPr>
            <p:cNvPr id="11" name="椭圆 10"/>
            <p:cNvSpPr/>
            <p:nvPr/>
          </p:nvSpPr>
          <p:spPr>
            <a:xfrm>
              <a:off x="2198233" y="1895128"/>
              <a:ext cx="2329079" cy="2329079"/>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12" name="椭圆 11"/>
            <p:cNvSpPr/>
            <p:nvPr/>
          </p:nvSpPr>
          <p:spPr>
            <a:xfrm>
              <a:off x="2423539" y="2120434"/>
              <a:ext cx="1878467" cy="1878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grpSp>
      <p:grpSp>
        <p:nvGrpSpPr>
          <p:cNvPr id="13" name="组合 12"/>
          <p:cNvGrpSpPr/>
          <p:nvPr userDrawn="1"/>
        </p:nvGrpSpPr>
        <p:grpSpPr>
          <a:xfrm>
            <a:off x="3206659" y="3711484"/>
            <a:ext cx="1619114" cy="1051137"/>
            <a:chOff x="9483842" y="1067933"/>
            <a:chExt cx="1846262" cy="201553"/>
          </a:xfrm>
        </p:grpSpPr>
        <p:sp>
          <p:nvSpPr>
            <p:cNvPr id="14" name="文本框 32"/>
            <p:cNvSpPr txBox="1"/>
            <p:nvPr/>
          </p:nvSpPr>
          <p:spPr>
            <a:xfrm>
              <a:off x="9483842" y="1067933"/>
              <a:ext cx="1846262" cy="1106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155" b="1" i="1" spc="600" dirty="0">
                  <a:solidFill>
                    <a:schemeClr val="tx1">
                      <a:lumMod val="85000"/>
                      <a:lumOff val="15000"/>
                    </a:schemeClr>
                  </a:solidFill>
                  <a:latin typeface="Impact" panose="020B0806030902050204" pitchFamily="34" charset="0"/>
                  <a:ea typeface="微软雅黑" panose="020B0503020204020204" charset="-122"/>
                </a:rPr>
                <a:t>目录</a:t>
              </a:r>
              <a:endParaRPr lang="zh-CN" altLang="en-US" sz="3155" b="1" i="1" spc="600" dirty="0">
                <a:solidFill>
                  <a:schemeClr val="tx1">
                    <a:lumMod val="85000"/>
                    <a:lumOff val="15000"/>
                  </a:schemeClr>
                </a:solidFill>
                <a:latin typeface="Impact" panose="020B0806030902050204" pitchFamily="34" charset="0"/>
                <a:ea typeface="微软雅黑" panose="020B0503020204020204" charset="-122"/>
              </a:endParaRPr>
            </a:p>
          </p:txBody>
        </p:sp>
        <p:sp>
          <p:nvSpPr>
            <p:cNvPr id="15" name="文本框 34"/>
            <p:cNvSpPr txBox="1"/>
            <p:nvPr/>
          </p:nvSpPr>
          <p:spPr>
            <a:xfrm>
              <a:off x="9607121" y="1179506"/>
              <a:ext cx="1599705" cy="899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55" i="1" dirty="0">
                  <a:solidFill>
                    <a:schemeClr val="tx1">
                      <a:lumMod val="85000"/>
                      <a:lumOff val="15000"/>
                    </a:schemeClr>
                  </a:solidFill>
                  <a:latin typeface="Impact" panose="020B0806030902050204" pitchFamily="34" charset="0"/>
                  <a:ea typeface="微软雅黑" panose="020B0503020204020204" charset="-122"/>
                </a:rPr>
                <a:t>Contents</a:t>
              </a:r>
              <a:endParaRPr lang="zh-CN" altLang="en-US" sz="2455" i="1" dirty="0">
                <a:solidFill>
                  <a:schemeClr val="tx1">
                    <a:lumMod val="85000"/>
                    <a:lumOff val="15000"/>
                  </a:schemeClr>
                </a:solidFill>
                <a:latin typeface="Impact" panose="020B0806030902050204" pitchFamily="34" charset="0"/>
                <a:ea typeface="微软雅黑" panose="020B0503020204020204" charset="-122"/>
              </a:endParaRPr>
            </a:p>
          </p:txBody>
        </p:sp>
      </p:grpSp>
      <p:grpSp>
        <p:nvGrpSpPr>
          <p:cNvPr id="18" name="组合 17"/>
          <p:cNvGrpSpPr/>
          <p:nvPr userDrawn="1"/>
        </p:nvGrpSpPr>
        <p:grpSpPr>
          <a:xfrm>
            <a:off x="8013700" y="225425"/>
            <a:ext cx="2446020" cy="940826"/>
            <a:chOff x="14412" y="8930"/>
            <a:chExt cx="3944" cy="1456"/>
          </a:xfrm>
        </p:grpSpPr>
        <p:pic>
          <p:nvPicPr>
            <p:cNvPr id="19" name="图片 18"/>
            <p:cNvPicPr>
              <a:picLocks noChangeAspect="1"/>
            </p:cNvPicPr>
            <p:nvPr/>
          </p:nvPicPr>
          <p:blipFill>
            <a:blip r:embed="rId3"/>
            <a:stretch>
              <a:fillRect/>
            </a:stretch>
          </p:blipFill>
          <p:spPr>
            <a:xfrm>
              <a:off x="14412" y="8930"/>
              <a:ext cx="3944" cy="1386"/>
            </a:xfrm>
            <a:prstGeom prst="rect">
              <a:avLst/>
            </a:prstGeom>
          </p:spPr>
        </p:pic>
        <p:sp>
          <p:nvSpPr>
            <p:cNvPr id="20" name="文本框 19"/>
            <p:cNvSpPr txBox="1"/>
            <p:nvPr/>
          </p:nvSpPr>
          <p:spPr>
            <a:xfrm>
              <a:off x="16776" y="9869"/>
              <a:ext cx="1368" cy="517"/>
            </a:xfrm>
            <a:prstGeom prst="rect">
              <a:avLst/>
            </a:prstGeom>
            <a:noFill/>
          </p:spPr>
          <p:txBody>
            <a:bodyPr wrap="square" rtlCol="0">
              <a:spAutoFit/>
            </a:bodyPr>
            <a:p>
              <a:r>
                <a:rPr lang="zh-CN" altLang="en-US" sz="1580" b="1">
                  <a:latin typeface="+mj-ea"/>
                  <a:ea typeface="+mj-ea"/>
                </a:rPr>
                <a:t>财务部</a:t>
              </a:r>
              <a:endParaRPr lang="zh-CN" altLang="en-US" sz="1580" b="1">
                <a:latin typeface="+mj-ea"/>
                <a:ea typeface="+mj-ea"/>
              </a:endParaRPr>
            </a:p>
          </p:txBody>
        </p:sp>
      </p:grpSp>
      <p:sp>
        <p:nvSpPr>
          <p:cNvPr id="22" name="标题 21"/>
          <p:cNvSpPr txBox="1">
            <a:spLocks noGrp="1"/>
          </p:cNvSpPr>
          <p:nvPr>
            <p:ph type="title" hasCustomPrompt="1"/>
          </p:nvPr>
        </p:nvSpPr>
        <p:spPr>
          <a:xfrm>
            <a:off x="5212907" y="2004800"/>
            <a:ext cx="922742" cy="711200"/>
          </a:xfrm>
          <a:noFill/>
        </p:spPr>
        <p:txBody>
          <a:bodyPr wrap="square" rtlCol="0" anchor="t">
            <a:spAutoFit/>
          </a:bodyPr>
          <a:lstStyle>
            <a:defPPr>
              <a:defRPr lang="zh-CN"/>
            </a:defPPr>
            <a:lvl1pPr marL="0" marR="0" algn="ctr" defTabSz="914400" rtl="0" eaLnBrk="1" fontAlgn="auto" latinLnBrk="0" hangingPunct="1">
              <a:lnSpc>
                <a:spcPct val="100000"/>
              </a:lnSpc>
              <a:buClrTx/>
              <a:buSzTx/>
              <a:buFontTx/>
              <a:buNone/>
              <a:defRPr kumimoji="0" lang="en-US" altLang="zh-CN" sz="397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504190" algn="l" defTabSz="914400" rtl="0" eaLnBrk="1" latinLnBrk="0" hangingPunct="1">
              <a:defRPr sz="1985" kern="1200">
                <a:solidFill>
                  <a:schemeClr val="tx1"/>
                </a:solidFill>
                <a:latin typeface="+mn-lt"/>
                <a:ea typeface="+mn-ea"/>
                <a:cs typeface="+mn-cs"/>
              </a:defRPr>
            </a:lvl2pPr>
            <a:lvl3pPr marL="1007745" algn="l" defTabSz="914400" rtl="0" eaLnBrk="1" latinLnBrk="0" hangingPunct="1">
              <a:defRPr sz="1985" kern="1200">
                <a:solidFill>
                  <a:schemeClr val="tx1"/>
                </a:solidFill>
                <a:latin typeface="+mn-lt"/>
                <a:ea typeface="+mn-ea"/>
                <a:cs typeface="+mn-cs"/>
              </a:defRPr>
            </a:lvl3pPr>
            <a:lvl4pPr marL="1511935" algn="l" defTabSz="914400" rtl="0" eaLnBrk="1" latinLnBrk="0" hangingPunct="1">
              <a:defRPr sz="1985" kern="1200">
                <a:solidFill>
                  <a:schemeClr val="tx1"/>
                </a:solidFill>
                <a:latin typeface="+mn-lt"/>
                <a:ea typeface="+mn-ea"/>
                <a:cs typeface="+mn-cs"/>
              </a:defRPr>
            </a:lvl4pPr>
            <a:lvl5pPr marL="2016125" algn="l" defTabSz="914400" rtl="0" eaLnBrk="1" latinLnBrk="0" hangingPunct="1">
              <a:defRPr sz="1985" kern="1200">
                <a:solidFill>
                  <a:schemeClr val="tx1"/>
                </a:solidFill>
                <a:latin typeface="+mn-lt"/>
                <a:ea typeface="+mn-ea"/>
                <a:cs typeface="+mn-cs"/>
              </a:defRPr>
            </a:lvl5pPr>
            <a:lvl6pPr marL="2520315" algn="l" defTabSz="914400" rtl="0" eaLnBrk="1" latinLnBrk="0" hangingPunct="1">
              <a:defRPr sz="1985" kern="1200">
                <a:solidFill>
                  <a:schemeClr val="tx1"/>
                </a:solidFill>
                <a:latin typeface="+mn-lt"/>
                <a:ea typeface="+mn-ea"/>
                <a:cs typeface="+mn-cs"/>
              </a:defRPr>
            </a:lvl6pPr>
            <a:lvl7pPr marL="3023870" algn="l" defTabSz="914400" rtl="0" eaLnBrk="1" latinLnBrk="0" hangingPunct="1">
              <a:defRPr sz="1985" kern="1200">
                <a:solidFill>
                  <a:schemeClr val="tx1"/>
                </a:solidFill>
                <a:latin typeface="+mn-lt"/>
                <a:ea typeface="+mn-ea"/>
                <a:cs typeface="+mn-cs"/>
              </a:defRPr>
            </a:lvl7pPr>
            <a:lvl8pPr marL="3528060" algn="l" defTabSz="914400" rtl="0" eaLnBrk="1" latinLnBrk="0" hangingPunct="1">
              <a:defRPr sz="1985" kern="1200">
                <a:solidFill>
                  <a:schemeClr val="tx1"/>
                </a:solidFill>
                <a:latin typeface="+mn-lt"/>
                <a:ea typeface="+mn-ea"/>
                <a:cs typeface="+mn-cs"/>
              </a:defRPr>
            </a:lvl8pPr>
            <a:lvl9pPr marL="4032250" algn="l" defTabSz="914400" rtl="0" eaLnBrk="1" latinLnBrk="0" hangingPunct="1">
              <a:defRPr sz="1985" kern="1200">
                <a:solidFill>
                  <a:schemeClr val="tx1"/>
                </a:solidFill>
                <a:latin typeface="+mn-lt"/>
                <a:ea typeface="+mn-ea"/>
                <a:cs typeface="+mn-cs"/>
              </a:defRPr>
            </a:lvl9pPr>
          </a:lstStyle>
          <a:p>
            <a:pPr lvl="0"/>
            <a:r>
              <a:rPr>
                <a:sym typeface="+mn-ea"/>
              </a:rPr>
              <a:t>单</a:t>
            </a:r>
            <a:endParaRPr>
              <a:sym typeface="+mn-ea"/>
            </a:endParaRPr>
          </a:p>
        </p:txBody>
      </p:sp>
      <p:sp>
        <p:nvSpPr>
          <p:cNvPr id="25" name="文本占位符 24"/>
          <p:cNvSpPr>
            <a:spLocks noGrp="1"/>
          </p:cNvSpPr>
          <p:nvPr>
            <p:ph type="body" idx="1"/>
          </p:nvPr>
        </p:nvSpPr>
        <p:spPr>
          <a:xfrm>
            <a:off x="6284891" y="2153200"/>
            <a:ext cx="5196757" cy="449400"/>
          </a:xfrm>
        </p:spPr>
        <p:txBody>
          <a:bodyPr>
            <a:noAutofit/>
          </a:bodyPr>
          <a:lstStyle>
            <a:lvl1pPr marL="0" indent="0">
              <a:buNone/>
              <a:defRPr sz="2645" b="1">
                <a:solidFill>
                  <a:schemeClr val="tx1"/>
                </a:solidFill>
              </a:defRPr>
            </a:lvl1pPr>
            <a:lvl2pPr marL="504190" indent="0">
              <a:buNone/>
              <a:defRPr sz="2205">
                <a:solidFill>
                  <a:schemeClr val="tx1">
                    <a:tint val="75000"/>
                  </a:schemeClr>
                </a:solidFill>
              </a:defRPr>
            </a:lvl2pPr>
            <a:lvl3pPr marL="1007745" indent="0">
              <a:buNone/>
              <a:defRPr sz="1985">
                <a:solidFill>
                  <a:schemeClr val="tx1">
                    <a:tint val="75000"/>
                  </a:schemeClr>
                </a:solidFill>
              </a:defRPr>
            </a:lvl3pPr>
            <a:lvl4pPr marL="1511935" indent="0">
              <a:buNone/>
              <a:defRPr sz="1765">
                <a:solidFill>
                  <a:schemeClr val="tx1">
                    <a:tint val="75000"/>
                  </a:schemeClr>
                </a:solidFill>
              </a:defRPr>
            </a:lvl4pPr>
            <a:lvl5pPr marL="2016125" indent="0">
              <a:buNone/>
              <a:defRPr sz="1765">
                <a:solidFill>
                  <a:schemeClr val="tx1">
                    <a:tint val="75000"/>
                  </a:schemeClr>
                </a:solidFill>
              </a:defRPr>
            </a:lvl5pPr>
            <a:lvl6pPr marL="2520315" indent="0">
              <a:buNone/>
              <a:defRPr sz="1765">
                <a:solidFill>
                  <a:schemeClr val="tx1">
                    <a:tint val="75000"/>
                  </a:schemeClr>
                </a:solidFill>
              </a:defRPr>
            </a:lvl6pPr>
            <a:lvl7pPr marL="3023870" indent="0">
              <a:buNone/>
              <a:defRPr sz="1765">
                <a:solidFill>
                  <a:schemeClr val="tx1">
                    <a:tint val="75000"/>
                  </a:schemeClr>
                </a:solidFill>
              </a:defRPr>
            </a:lvl7pPr>
            <a:lvl8pPr marL="3528060" indent="0">
              <a:buNone/>
              <a:defRPr sz="1765">
                <a:solidFill>
                  <a:schemeClr val="tx1">
                    <a:tint val="75000"/>
                  </a:schemeClr>
                </a:solidFill>
              </a:defRPr>
            </a:lvl8pPr>
            <a:lvl9pPr marL="4032250" indent="0">
              <a:buNone/>
              <a:defRPr sz="1765">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b="1" u="sng"/>
            </a:lvl1pPr>
          </a:lstStyle>
          <a:p>
            <a:fld id="{49AE70B2-8BF9-45C0-BB95-33D1B9D3A854}" type="slidenum">
              <a:rPr lang="zh-CN" altLang="en-US" smtClean="0"/>
            </a:fld>
            <a:endParaRPr lang="zh-CN" altLang="en-US"/>
          </a:p>
        </p:txBody>
      </p:sp>
      <p:pic>
        <p:nvPicPr>
          <p:cNvPr id="3" name="图片 2" descr="世界地图"/>
          <p:cNvPicPr>
            <a:picLocks noChangeAspect="1"/>
          </p:cNvPicPr>
          <p:nvPr userDrawn="1"/>
        </p:nvPicPr>
        <p:blipFill>
          <a:blip r:embed="rId2">
            <a:alphaModFix amt="8000"/>
          </a:blip>
          <a:stretch>
            <a:fillRect/>
          </a:stretch>
        </p:blipFill>
        <p:spPr>
          <a:xfrm>
            <a:off x="-327999" y="988400"/>
            <a:ext cx="11342430" cy="7028000"/>
          </a:xfrm>
          <a:prstGeom prst="rect">
            <a:avLst/>
          </a:prstGeom>
          <a:effectLst>
            <a:outerShdw blurRad="50800" dist="50800" dir="5400000" sx="56000" sy="56000" algn="ctr" rotWithShape="0">
              <a:schemeClr val="bg1">
                <a:alpha val="100000"/>
              </a:schemeClr>
            </a:outerShdw>
            <a:softEdge rad="825500"/>
          </a:effectLst>
        </p:spPr>
      </p:pic>
      <p:grpSp>
        <p:nvGrpSpPr>
          <p:cNvPr id="11" name="组合 10"/>
          <p:cNvGrpSpPr/>
          <p:nvPr userDrawn="1"/>
        </p:nvGrpSpPr>
        <p:grpSpPr>
          <a:xfrm>
            <a:off x="0" y="310211"/>
            <a:ext cx="644698" cy="557832"/>
            <a:chOff x="0" y="294067"/>
            <a:chExt cx="735144" cy="590549"/>
          </a:xfrm>
        </p:grpSpPr>
        <p:sp>
          <p:nvSpPr>
            <p:cNvPr id="12" name="任意多边形: 形状 11"/>
            <p:cNvSpPr/>
            <p:nvPr/>
          </p:nvSpPr>
          <p:spPr>
            <a:xfrm>
              <a:off x="0" y="294067"/>
              <a:ext cx="665925" cy="590549"/>
            </a:xfrm>
            <a:custGeom>
              <a:avLst/>
              <a:gdLst>
                <a:gd name="connsiteX0" fmla="*/ 0 w 665925"/>
                <a:gd name="connsiteY0" fmla="*/ 0 h 590549"/>
                <a:gd name="connsiteX1" fmla="*/ 492095 w 665925"/>
                <a:gd name="connsiteY1" fmla="*/ 0 h 590549"/>
                <a:gd name="connsiteX2" fmla="*/ 665925 w 665925"/>
                <a:gd name="connsiteY2" fmla="*/ 590549 h 590549"/>
                <a:gd name="connsiteX3" fmla="*/ 0 w 665925"/>
                <a:gd name="connsiteY3" fmla="*/ 590549 h 590549"/>
              </a:gdLst>
              <a:ahLst/>
              <a:cxnLst>
                <a:cxn ang="0">
                  <a:pos x="connsiteX0" y="connsiteY0"/>
                </a:cxn>
                <a:cxn ang="0">
                  <a:pos x="connsiteX1" y="connsiteY1"/>
                </a:cxn>
                <a:cxn ang="0">
                  <a:pos x="connsiteX2" y="connsiteY2"/>
                </a:cxn>
                <a:cxn ang="0">
                  <a:pos x="connsiteX3" y="connsiteY3"/>
                </a:cxn>
              </a:cxnLst>
              <a:rect l="l" t="t" r="r" b="b"/>
              <a:pathLst>
                <a:path w="665925" h="590549">
                  <a:moveTo>
                    <a:pt x="0" y="0"/>
                  </a:moveTo>
                  <a:lnTo>
                    <a:pt x="492095" y="0"/>
                  </a:lnTo>
                  <a:lnTo>
                    <a:pt x="665925" y="590549"/>
                  </a:lnTo>
                  <a:lnTo>
                    <a:pt x="0" y="590549"/>
                  </a:lnTo>
                  <a:close/>
                </a:path>
              </a:pathLst>
            </a:cu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cxnSp>
          <p:nvCxnSpPr>
            <p:cNvPr id="13" name="直接连接符 12"/>
            <p:cNvCxnSpPr/>
            <p:nvPr/>
          </p:nvCxnSpPr>
          <p:spPr>
            <a:xfrm>
              <a:off x="561314" y="294067"/>
              <a:ext cx="173830" cy="590549"/>
            </a:xfrm>
            <a:prstGeom prst="line">
              <a:avLst/>
            </a:prstGeom>
            <a:ln>
              <a:solidFill>
                <a:srgbClr val="0066CC"/>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userDrawn="1"/>
        </p:nvCxnSpPr>
        <p:spPr>
          <a:xfrm>
            <a:off x="644703" y="960000"/>
            <a:ext cx="9786968" cy="0"/>
          </a:xfrm>
          <a:prstGeom prst="line">
            <a:avLst/>
          </a:prstGeom>
          <a:ln w="28575">
            <a:solidFill>
              <a:srgbClr val="0066CC"/>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3"/>
          <a:stretch>
            <a:fillRect/>
          </a:stretch>
        </p:blipFill>
        <p:spPr>
          <a:xfrm>
            <a:off x="8342622" y="27810"/>
            <a:ext cx="2089395" cy="932400"/>
          </a:xfrm>
          <a:prstGeom prst="rect">
            <a:avLst/>
          </a:prstGeom>
          <a:effectLst>
            <a:softEdge rad="50800"/>
          </a:effectLst>
        </p:spPr>
      </p:pic>
      <p:sp>
        <p:nvSpPr>
          <p:cNvPr id="2" name="标题 1"/>
          <p:cNvSpPr>
            <a:spLocks noGrp="1"/>
          </p:cNvSpPr>
          <p:nvPr>
            <p:ph type="title"/>
          </p:nvPr>
        </p:nvSpPr>
        <p:spPr>
          <a:xfrm>
            <a:off x="644861" y="327600"/>
            <a:ext cx="5516404" cy="540400"/>
          </a:xfrm>
        </p:spPr>
        <p:txBody>
          <a:bodyPr>
            <a:noAutofit/>
          </a:bodyPr>
          <a:lstStyle>
            <a:lvl1pPr>
              <a:defRPr sz="2800" b="1" i="0">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5994759" y="844200"/>
            <a:ext cx="4109181" cy="1738100"/>
          </a:xfrm>
          <a:prstGeom prst="rect">
            <a:avLst/>
          </a:prstGeom>
        </p:spPr>
      </p:pic>
      <p:sp>
        <p:nvSpPr>
          <p:cNvPr id="7" name="文本框 6"/>
          <p:cNvSpPr txBox="1"/>
          <p:nvPr userDrawn="1"/>
        </p:nvSpPr>
        <p:spPr>
          <a:xfrm>
            <a:off x="466104" y="1681400"/>
            <a:ext cx="4560806" cy="2179955"/>
          </a:xfrm>
          <a:prstGeom prst="rect">
            <a:avLst/>
          </a:prstGeom>
          <a:noFill/>
        </p:spPr>
        <p:txBody>
          <a:bodyPr wrap="square" rtlCol="0">
            <a:spAutoFit/>
          </a:bodyPr>
          <a:p>
            <a:pPr algn="ctr"/>
            <a:r>
              <a:rPr lang="zh-CN" sz="3860"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rPr>
              <a:t>汇报完毕！谢谢！</a:t>
            </a:r>
            <a:endParaRPr lang="zh-CN" sz="3860"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endParaRPr>
          </a:p>
          <a:p>
            <a:pPr algn="ctr" fontAlgn="auto">
              <a:spcBef>
                <a:spcPts val="2400"/>
              </a:spcBef>
            </a:pPr>
            <a:endParaRPr lang="zh-CN" sz="3860"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endParaRPr>
          </a:p>
          <a:p>
            <a:pPr algn="ctr"/>
            <a:r>
              <a:rPr lang="zh-CN" sz="3860"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rPr>
              <a:t>保密责任重于泰山</a:t>
            </a:r>
            <a:endParaRPr lang="zh-CN" altLang="en-US" sz="3860" b="1" spc="300" dirty="0">
              <a:solidFill>
                <a:schemeClr val="accent5">
                  <a:lumMod val="75000"/>
                </a:schemeClr>
              </a:solidFill>
              <a:effectLst>
                <a:outerShdw blurRad="38100" dist="38100" dir="2700000" algn="tl">
                  <a:srgbClr val="000000">
                    <a:alpha val="43137"/>
                  </a:srgbClr>
                </a:outerShdw>
              </a:effectLst>
              <a:uFillTx/>
              <a:latin typeface="微软雅黑" panose="020B0503020204020204" charset="-122"/>
              <a:ea typeface="微软雅黑" panose="020B0503020204020204" charset="-122"/>
              <a:cs typeface="+mj-cs"/>
            </a:endParaRPr>
          </a:p>
        </p:txBody>
      </p:sp>
      <p:sp>
        <p:nvSpPr>
          <p:cNvPr id="9" name="矩形 8"/>
          <p:cNvSpPr/>
          <p:nvPr userDrawn="1"/>
        </p:nvSpPr>
        <p:spPr>
          <a:xfrm>
            <a:off x="2727574" y="448000"/>
            <a:ext cx="7972779" cy="116200"/>
          </a:xfrm>
          <a:prstGeom prst="rec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sp>
        <p:nvSpPr>
          <p:cNvPr id="10" name="矩形 9"/>
          <p:cNvSpPr/>
          <p:nvPr userDrawn="1"/>
        </p:nvSpPr>
        <p:spPr>
          <a:xfrm>
            <a:off x="-17263" y="6859300"/>
            <a:ext cx="7972779" cy="116200"/>
          </a:xfrm>
          <a:prstGeom prst="rec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pic>
        <p:nvPicPr>
          <p:cNvPr id="12" name="图片 11"/>
          <p:cNvPicPr>
            <a:picLocks noChangeAspect="1"/>
          </p:cNvPicPr>
          <p:nvPr userDrawn="1"/>
        </p:nvPicPr>
        <p:blipFill>
          <a:blip r:embed="rId3"/>
          <a:stretch>
            <a:fillRect/>
          </a:stretch>
        </p:blipFill>
        <p:spPr>
          <a:xfrm>
            <a:off x="275653" y="35000"/>
            <a:ext cx="2196315" cy="970200"/>
          </a:xfrm>
          <a:prstGeom prst="rect">
            <a:avLst/>
          </a:prstGeom>
        </p:spPr>
      </p:pic>
      <p:grpSp>
        <p:nvGrpSpPr>
          <p:cNvPr id="15" name="组合 14"/>
          <p:cNvGrpSpPr/>
          <p:nvPr userDrawn="1"/>
        </p:nvGrpSpPr>
        <p:grpSpPr>
          <a:xfrm>
            <a:off x="8025682" y="6329400"/>
            <a:ext cx="2196315" cy="931754"/>
            <a:chOff x="14412" y="8930"/>
            <a:chExt cx="3944" cy="1442"/>
          </a:xfrm>
        </p:grpSpPr>
        <p:pic>
          <p:nvPicPr>
            <p:cNvPr id="13" name="图片 12"/>
            <p:cNvPicPr>
              <a:picLocks noChangeAspect="1"/>
            </p:cNvPicPr>
            <p:nvPr/>
          </p:nvPicPr>
          <p:blipFill>
            <a:blip r:embed="rId3"/>
            <a:stretch>
              <a:fillRect/>
            </a:stretch>
          </p:blipFill>
          <p:spPr>
            <a:xfrm>
              <a:off x="14412" y="8930"/>
              <a:ext cx="3944" cy="1386"/>
            </a:xfrm>
            <a:prstGeom prst="rect">
              <a:avLst/>
            </a:prstGeom>
          </p:spPr>
        </p:pic>
        <p:sp>
          <p:nvSpPr>
            <p:cNvPr id="14" name="文本框 13"/>
            <p:cNvSpPr txBox="1"/>
            <p:nvPr/>
          </p:nvSpPr>
          <p:spPr>
            <a:xfrm>
              <a:off x="16776" y="9855"/>
              <a:ext cx="1468" cy="517"/>
            </a:xfrm>
            <a:prstGeom prst="rect">
              <a:avLst/>
            </a:prstGeom>
            <a:noFill/>
          </p:spPr>
          <p:txBody>
            <a:bodyPr wrap="square" rtlCol="0">
              <a:spAutoFit/>
            </a:bodyPr>
            <a:p>
              <a:r>
                <a:rPr lang="zh-CN" altLang="en-US" sz="1580" b="1">
                  <a:latin typeface="+mj-ea"/>
                  <a:ea typeface="+mj-ea"/>
                </a:rPr>
                <a:t>财务部</a:t>
              </a:r>
              <a:endParaRPr lang="zh-CN" altLang="en-US" sz="1580" b="1">
                <a:latin typeface="+mj-ea"/>
                <a:ea typeface="+mj-ea"/>
              </a:endParaRPr>
            </a:p>
          </p:txBody>
        </p:sp>
      </p:grpSp>
      <p:grpSp>
        <p:nvGrpSpPr>
          <p:cNvPr id="18" name="组合 17"/>
          <p:cNvGrpSpPr/>
          <p:nvPr userDrawn="1"/>
        </p:nvGrpSpPr>
        <p:grpSpPr>
          <a:xfrm>
            <a:off x="5188961" y="2646000"/>
            <a:ext cx="4914422" cy="1733200"/>
            <a:chOff x="8432" y="4389"/>
            <a:chExt cx="8825" cy="2476"/>
          </a:xfrm>
        </p:grpSpPr>
        <p:pic>
          <p:nvPicPr>
            <p:cNvPr id="11" name="图片 10"/>
            <p:cNvPicPr>
              <a:picLocks noChangeAspect="1"/>
            </p:cNvPicPr>
            <p:nvPr/>
          </p:nvPicPr>
          <p:blipFill>
            <a:blip r:embed="rId4"/>
            <a:stretch>
              <a:fillRect/>
            </a:stretch>
          </p:blipFill>
          <p:spPr>
            <a:xfrm>
              <a:off x="8432" y="4389"/>
              <a:ext cx="3855" cy="2476"/>
            </a:xfrm>
            <a:prstGeom prst="rect">
              <a:avLst/>
            </a:prstGeom>
          </p:spPr>
        </p:pic>
        <p:pic>
          <p:nvPicPr>
            <p:cNvPr id="16" name="图片 15"/>
            <p:cNvPicPr>
              <a:picLocks noChangeAspect="1"/>
            </p:cNvPicPr>
            <p:nvPr/>
          </p:nvPicPr>
          <p:blipFill>
            <a:blip r:embed="rId5"/>
            <a:stretch>
              <a:fillRect/>
            </a:stretch>
          </p:blipFill>
          <p:spPr>
            <a:xfrm>
              <a:off x="14945" y="4422"/>
              <a:ext cx="2313" cy="2443"/>
            </a:xfrm>
            <a:prstGeom prst="rect">
              <a:avLst/>
            </a:prstGeom>
          </p:spPr>
        </p:pic>
        <p:pic>
          <p:nvPicPr>
            <p:cNvPr id="17" name="图片 16"/>
            <p:cNvPicPr>
              <a:picLocks noChangeAspect="1"/>
            </p:cNvPicPr>
            <p:nvPr/>
          </p:nvPicPr>
          <p:blipFill>
            <a:blip r:embed="rId6"/>
            <a:stretch>
              <a:fillRect/>
            </a:stretch>
          </p:blipFill>
          <p:spPr>
            <a:xfrm>
              <a:off x="12418" y="4422"/>
              <a:ext cx="2363" cy="2443"/>
            </a:xfrm>
            <a:prstGeom prst="rect">
              <a:avLst/>
            </a:prstGeom>
          </p:spPr>
        </p:pic>
      </p:grpSp>
      <p:grpSp>
        <p:nvGrpSpPr>
          <p:cNvPr id="19" name="组合 18"/>
          <p:cNvGrpSpPr/>
          <p:nvPr userDrawn="1"/>
        </p:nvGrpSpPr>
        <p:grpSpPr>
          <a:xfrm>
            <a:off x="4112522" y="4466000"/>
            <a:ext cx="5991418" cy="1839600"/>
            <a:chOff x="4898" y="7018"/>
            <a:chExt cx="12360" cy="2628"/>
          </a:xfrm>
        </p:grpSpPr>
        <p:pic>
          <p:nvPicPr>
            <p:cNvPr id="20" name="图片 19"/>
            <p:cNvPicPr>
              <a:picLocks noChangeAspect="1"/>
            </p:cNvPicPr>
            <p:nvPr/>
          </p:nvPicPr>
          <p:blipFill>
            <a:blip r:embed="rId7"/>
            <a:stretch>
              <a:fillRect/>
            </a:stretch>
          </p:blipFill>
          <p:spPr>
            <a:xfrm>
              <a:off x="4898" y="7018"/>
              <a:ext cx="5970" cy="2628"/>
            </a:xfrm>
            <a:prstGeom prst="rect">
              <a:avLst/>
            </a:prstGeom>
          </p:spPr>
        </p:pic>
        <p:pic>
          <p:nvPicPr>
            <p:cNvPr id="21" name="图片 20"/>
            <p:cNvPicPr>
              <a:picLocks noChangeAspect="1"/>
            </p:cNvPicPr>
            <p:nvPr/>
          </p:nvPicPr>
          <p:blipFill>
            <a:blip r:embed="rId8"/>
            <a:stretch>
              <a:fillRect/>
            </a:stretch>
          </p:blipFill>
          <p:spPr>
            <a:xfrm>
              <a:off x="11048" y="7018"/>
              <a:ext cx="6210" cy="2550"/>
            </a:xfrm>
            <a:prstGeom prst="rect">
              <a:avLst/>
            </a:prstGeom>
          </p:spPr>
        </p:pic>
      </p:gr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9506" y="4135090"/>
            <a:ext cx="6420769" cy="894409"/>
          </a:xfrm>
        </p:spPr>
        <p:txBody>
          <a:bodyPr anchor="b">
            <a:normAutofit/>
          </a:bodyPr>
          <a:lstStyle>
            <a:lvl1pPr>
              <a:defRPr sz="441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9506" y="5081921"/>
            <a:ext cx="6420769" cy="713840"/>
          </a:xfrm>
        </p:spPr>
        <p:txBody>
          <a:bodyPr>
            <a:normAutofit/>
          </a:bodyPr>
          <a:lstStyle>
            <a:lvl1pPr marL="0" indent="0">
              <a:buNone/>
              <a:defRPr sz="1985">
                <a:solidFill>
                  <a:schemeClr val="tx1"/>
                </a:solidFill>
              </a:defRPr>
            </a:lvl1pPr>
            <a:lvl2pPr marL="504190" indent="0">
              <a:buNone/>
              <a:defRPr sz="2205">
                <a:solidFill>
                  <a:schemeClr val="tx1">
                    <a:tint val="75000"/>
                  </a:schemeClr>
                </a:solidFill>
              </a:defRPr>
            </a:lvl2pPr>
            <a:lvl3pPr marL="1007745" indent="0">
              <a:buNone/>
              <a:defRPr sz="1985">
                <a:solidFill>
                  <a:schemeClr val="tx1">
                    <a:tint val="75000"/>
                  </a:schemeClr>
                </a:solidFill>
              </a:defRPr>
            </a:lvl3pPr>
            <a:lvl4pPr marL="1511935" indent="0">
              <a:buNone/>
              <a:defRPr sz="1765">
                <a:solidFill>
                  <a:schemeClr val="tx1">
                    <a:tint val="75000"/>
                  </a:schemeClr>
                </a:solidFill>
              </a:defRPr>
            </a:lvl4pPr>
            <a:lvl5pPr marL="2016125" indent="0">
              <a:buNone/>
              <a:defRPr sz="1765">
                <a:solidFill>
                  <a:schemeClr val="tx1">
                    <a:tint val="75000"/>
                  </a:schemeClr>
                </a:solidFill>
              </a:defRPr>
            </a:lvl5pPr>
            <a:lvl6pPr marL="2520315" indent="0">
              <a:buNone/>
              <a:defRPr sz="1765">
                <a:solidFill>
                  <a:schemeClr val="tx1">
                    <a:tint val="75000"/>
                  </a:schemeClr>
                </a:solidFill>
              </a:defRPr>
            </a:lvl6pPr>
            <a:lvl7pPr marL="3023870" indent="0">
              <a:buNone/>
              <a:defRPr sz="1765">
                <a:solidFill>
                  <a:schemeClr val="tx1">
                    <a:tint val="75000"/>
                  </a:schemeClr>
                </a:solidFill>
              </a:defRPr>
            </a:lvl7pPr>
            <a:lvl8pPr marL="3528060" indent="0">
              <a:buNone/>
              <a:defRPr sz="1765">
                <a:solidFill>
                  <a:schemeClr val="tx1">
                    <a:tint val="75000"/>
                  </a:schemeClr>
                </a:solidFill>
              </a:defRPr>
            </a:lvl8pPr>
            <a:lvl9pPr marL="4032250" indent="0">
              <a:buNone/>
              <a:defRPr sz="1765">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68012" y="284900"/>
            <a:ext cx="9221850" cy="1461251"/>
          </a:xfrm>
        </p:spPr>
        <p:txBody>
          <a:bodyPr>
            <a:normAutofit/>
          </a:bodyPr>
          <a:lstStyle>
            <a:lvl1pPr>
              <a:defRPr sz="2645"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568012" y="2012500"/>
            <a:ext cx="4544100" cy="4796751"/>
          </a:xfrm>
        </p:spPr>
        <p:txBody>
          <a:bodyPr>
            <a:normAutofit/>
          </a:bodyPr>
          <a:lstStyle>
            <a:lvl1pPr>
              <a:lnSpc>
                <a:spcPct val="150000"/>
              </a:lnSpc>
              <a:defRPr sz="2205">
                <a:solidFill>
                  <a:schemeClr val="tx1">
                    <a:lumMod val="75000"/>
                    <a:lumOff val="25000"/>
                  </a:schemeClr>
                </a:solidFill>
              </a:defRPr>
            </a:lvl1pPr>
            <a:lvl2pPr>
              <a:lnSpc>
                <a:spcPct val="150000"/>
              </a:lnSpc>
              <a:defRPr sz="1985">
                <a:solidFill>
                  <a:schemeClr val="tx1">
                    <a:lumMod val="75000"/>
                    <a:lumOff val="25000"/>
                  </a:schemeClr>
                </a:solidFill>
              </a:defRPr>
            </a:lvl2pPr>
            <a:lvl3pPr>
              <a:lnSpc>
                <a:spcPct val="150000"/>
              </a:lnSpc>
              <a:defRPr sz="1765">
                <a:solidFill>
                  <a:schemeClr val="tx1">
                    <a:lumMod val="75000"/>
                    <a:lumOff val="25000"/>
                  </a:schemeClr>
                </a:solidFill>
              </a:defRPr>
            </a:lvl3pPr>
            <a:lvl4pPr>
              <a:lnSpc>
                <a:spcPct val="150000"/>
              </a:lnSpc>
              <a:defRPr sz="1765">
                <a:solidFill>
                  <a:schemeClr val="tx1">
                    <a:lumMod val="75000"/>
                    <a:lumOff val="25000"/>
                  </a:schemeClr>
                </a:solidFill>
              </a:defRPr>
            </a:lvl4pPr>
            <a:lvl5pPr>
              <a:lnSpc>
                <a:spcPct val="150000"/>
              </a:lnSpc>
              <a:defRPr sz="1765">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245762" y="2012500"/>
            <a:ext cx="4544100" cy="4796751"/>
          </a:xfrm>
        </p:spPr>
        <p:txBody>
          <a:bodyPr>
            <a:normAutofit/>
          </a:bodyPr>
          <a:lstStyle>
            <a:lvl1pPr>
              <a:lnSpc>
                <a:spcPct val="150000"/>
              </a:lnSpc>
              <a:defRPr sz="2205">
                <a:solidFill>
                  <a:schemeClr val="tx1">
                    <a:lumMod val="75000"/>
                    <a:lumOff val="25000"/>
                  </a:schemeClr>
                </a:solidFill>
              </a:defRPr>
            </a:lvl1pPr>
            <a:lvl2pPr>
              <a:lnSpc>
                <a:spcPct val="150000"/>
              </a:lnSpc>
              <a:defRPr sz="1985">
                <a:solidFill>
                  <a:schemeClr val="tx1">
                    <a:lumMod val="75000"/>
                    <a:lumOff val="25000"/>
                  </a:schemeClr>
                </a:solidFill>
              </a:defRPr>
            </a:lvl2pPr>
            <a:lvl3pPr>
              <a:lnSpc>
                <a:spcPct val="150000"/>
              </a:lnSpc>
              <a:defRPr sz="1765">
                <a:solidFill>
                  <a:schemeClr val="tx1">
                    <a:lumMod val="75000"/>
                    <a:lumOff val="25000"/>
                  </a:schemeClr>
                </a:solidFill>
              </a:defRPr>
            </a:lvl3pPr>
            <a:lvl4pPr>
              <a:lnSpc>
                <a:spcPct val="150000"/>
              </a:lnSpc>
              <a:defRPr sz="1765">
                <a:solidFill>
                  <a:schemeClr val="tx1">
                    <a:lumMod val="75000"/>
                    <a:lumOff val="25000"/>
                  </a:schemeClr>
                </a:solidFill>
              </a:defRPr>
            </a:lvl4pPr>
            <a:lvl5pPr>
              <a:lnSpc>
                <a:spcPct val="150000"/>
              </a:lnSpc>
              <a:defRPr sz="1765">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6468" y="402500"/>
            <a:ext cx="9221850" cy="1461251"/>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736468" y="1923579"/>
            <a:ext cx="4523217" cy="908249"/>
          </a:xfrm>
        </p:spPr>
        <p:txBody>
          <a:bodyPr anchor="b"/>
          <a:lstStyle>
            <a:lvl1pPr marL="0" indent="0">
              <a:buNone/>
              <a:defRPr sz="2645" b="1"/>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20315" indent="0">
              <a:buNone/>
              <a:defRPr sz="1765" b="1"/>
            </a:lvl6pPr>
            <a:lvl7pPr marL="3023870" indent="0">
              <a:buNone/>
              <a:defRPr sz="1765" b="1"/>
            </a:lvl7pPr>
            <a:lvl8pPr marL="3528060" indent="0">
              <a:buNone/>
              <a:defRPr sz="1765" b="1"/>
            </a:lvl8pPr>
            <a:lvl9pPr marL="4032250" indent="0">
              <a:buNone/>
              <a:defRPr sz="1765"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36468" y="2883348"/>
            <a:ext cx="4523217" cy="393990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5412825" y="1923579"/>
            <a:ext cx="4545493" cy="908249"/>
          </a:xfrm>
        </p:spPr>
        <p:txBody>
          <a:bodyPr anchor="b"/>
          <a:lstStyle>
            <a:lvl1pPr marL="0" indent="0">
              <a:buNone/>
              <a:defRPr sz="2645" b="1"/>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20315" indent="0">
              <a:buNone/>
              <a:defRPr sz="1765" b="1"/>
            </a:lvl6pPr>
            <a:lvl7pPr marL="3023870" indent="0">
              <a:buNone/>
              <a:defRPr sz="1765" b="1"/>
            </a:lvl7pPr>
            <a:lvl8pPr marL="3528060" indent="0">
              <a:buNone/>
              <a:defRPr sz="1765" b="1"/>
            </a:lvl8pPr>
            <a:lvl9pPr marL="4032250" indent="0">
              <a:buNone/>
              <a:defRPr sz="1765"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5412825" y="2883348"/>
            <a:ext cx="4545493" cy="393990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5075" y="3049375"/>
            <a:ext cx="9221850" cy="1461251"/>
          </a:xfrm>
        </p:spPr>
        <p:txBody>
          <a:bodyPr>
            <a:normAutofit/>
          </a:bodyPr>
          <a:lstStyle>
            <a:lvl1pPr algn="ctr">
              <a:defRPr sz="529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5075" y="402500"/>
            <a:ext cx="9221850" cy="146125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35075" y="2012500"/>
            <a:ext cx="9221850" cy="4796751"/>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735075" y="7007000"/>
            <a:ext cx="2405700" cy="402500"/>
          </a:xfrm>
          <a:prstGeom prst="rect">
            <a:avLst/>
          </a:prstGeom>
        </p:spPr>
        <p:txBody>
          <a:bodyPr vert="horz" lIns="91440" tIns="45720" rIns="91440" bIns="45720" rtlCol="0" anchor="ctr">
            <a:normAutofit/>
          </a:bodyPr>
          <a:lstStyle>
            <a:lvl1pPr algn="l">
              <a:defRPr sz="132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541725" y="7007000"/>
            <a:ext cx="3608550" cy="402500"/>
          </a:xfrm>
          <a:prstGeom prst="rect">
            <a:avLst/>
          </a:prstGeom>
        </p:spPr>
        <p:txBody>
          <a:bodyPr vert="horz" lIns="91440" tIns="45720" rIns="91440" bIns="45720" rtlCol="0" anchor="ctr">
            <a:normAutofit/>
          </a:bodyPr>
          <a:lstStyle>
            <a:lvl1pPr algn="ctr">
              <a:defRPr sz="132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51225" y="7007000"/>
            <a:ext cx="2405700" cy="402500"/>
          </a:xfrm>
          <a:prstGeom prst="rect">
            <a:avLst/>
          </a:prstGeom>
        </p:spPr>
        <p:txBody>
          <a:bodyPr vert="horz" lIns="91440" tIns="45720" rIns="91440" bIns="45720" rtlCol="0" anchor="ctr">
            <a:normAutofit/>
          </a:bodyPr>
          <a:lstStyle>
            <a:lvl1pPr algn="r">
              <a:defRPr sz="1325">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1007745" rtl="0" eaLnBrk="1" latinLnBrk="0" hangingPunct="1">
        <a:lnSpc>
          <a:spcPct val="90000"/>
        </a:lnSpc>
        <a:spcBef>
          <a:spcPct val="0"/>
        </a:spcBef>
        <a:buNone/>
        <a:defRPr sz="4410" kern="1200">
          <a:solidFill>
            <a:schemeClr val="tx1"/>
          </a:solidFill>
          <a:latin typeface="+mj-lt"/>
          <a:ea typeface="+mj-ea"/>
          <a:cs typeface="+mj-cs"/>
        </a:defRPr>
      </a:lvl1pPr>
    </p:titleStyle>
    <p:bodyStyle>
      <a:lvl1pPr marL="252095" indent="-252095" algn="l" defTabSz="1007745" rtl="0" eaLnBrk="1" latinLnBrk="0" hangingPunct="1">
        <a:lnSpc>
          <a:spcPct val="90000"/>
        </a:lnSpc>
        <a:spcBef>
          <a:spcPct val="221000"/>
        </a:spcBef>
        <a:buFont typeface="Arial" panose="020B0604020202020204" pitchFamily="34" charset="0"/>
        <a:buChar char="•"/>
        <a:defRPr sz="2645" kern="1200">
          <a:solidFill>
            <a:schemeClr val="tx1"/>
          </a:solidFill>
          <a:latin typeface="+mn-lt"/>
          <a:ea typeface="+mn-ea"/>
          <a:cs typeface="+mn-cs"/>
        </a:defRPr>
      </a:lvl1pPr>
      <a:lvl2pPr marL="756285" indent="-252095" algn="l" defTabSz="1007745" rtl="0" eaLnBrk="1" latinLnBrk="0" hangingPunct="1">
        <a:lnSpc>
          <a:spcPct val="90000"/>
        </a:lnSpc>
        <a:spcBef>
          <a:spcPts val="550"/>
        </a:spcBef>
        <a:buFont typeface="Arial" panose="020B0604020202020204" pitchFamily="34" charset="0"/>
        <a:buChar char="•"/>
        <a:defRPr sz="2205" kern="1200">
          <a:solidFill>
            <a:schemeClr val="tx1"/>
          </a:solidFill>
          <a:latin typeface="+mn-lt"/>
          <a:ea typeface="+mn-ea"/>
          <a:cs typeface="+mn-cs"/>
        </a:defRPr>
      </a:lvl2pPr>
      <a:lvl3pPr marL="125984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3pPr>
      <a:lvl4pPr marL="176403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4pPr>
      <a:lvl5pPr marL="226822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5pPr>
      <a:lvl6pPr marL="277177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6pPr>
      <a:lvl7pPr marL="327596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7pPr>
      <a:lvl8pPr marL="378015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8pPr>
      <a:lvl9pPr marL="428371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9pPr>
    </p:bodyStyle>
    <p:otherStyle>
      <a:defPPr>
        <a:defRPr lang="zh-CN"/>
      </a:defPPr>
      <a:lvl1pPr marL="0" algn="l" defTabSz="1007745" rtl="0" eaLnBrk="1" latinLnBrk="0" hangingPunct="1">
        <a:defRPr sz="1985" kern="1200">
          <a:solidFill>
            <a:schemeClr val="tx1"/>
          </a:solidFill>
          <a:latin typeface="+mn-lt"/>
          <a:ea typeface="+mn-ea"/>
          <a:cs typeface="+mn-cs"/>
        </a:defRPr>
      </a:lvl1pPr>
      <a:lvl2pPr marL="504190" algn="l" defTabSz="1007745" rtl="0" eaLnBrk="1" latinLnBrk="0" hangingPunct="1">
        <a:defRPr sz="1985" kern="1200">
          <a:solidFill>
            <a:schemeClr val="tx1"/>
          </a:solidFill>
          <a:latin typeface="+mn-lt"/>
          <a:ea typeface="+mn-ea"/>
          <a:cs typeface="+mn-cs"/>
        </a:defRPr>
      </a:lvl2pPr>
      <a:lvl3pPr marL="1007745" algn="l" defTabSz="1007745" rtl="0" eaLnBrk="1" latinLnBrk="0" hangingPunct="1">
        <a:defRPr sz="1985" kern="1200">
          <a:solidFill>
            <a:schemeClr val="tx1"/>
          </a:solidFill>
          <a:latin typeface="+mn-lt"/>
          <a:ea typeface="+mn-ea"/>
          <a:cs typeface="+mn-cs"/>
        </a:defRPr>
      </a:lvl3pPr>
      <a:lvl4pPr marL="1511935" algn="l" defTabSz="1007745" rtl="0" eaLnBrk="1" latinLnBrk="0" hangingPunct="1">
        <a:defRPr sz="1985" kern="1200">
          <a:solidFill>
            <a:schemeClr val="tx1"/>
          </a:solidFill>
          <a:latin typeface="+mn-lt"/>
          <a:ea typeface="+mn-ea"/>
          <a:cs typeface="+mn-cs"/>
        </a:defRPr>
      </a:lvl4pPr>
      <a:lvl5pPr marL="2016125" algn="l" defTabSz="1007745" rtl="0" eaLnBrk="1" latinLnBrk="0" hangingPunct="1">
        <a:defRPr sz="1985" kern="1200">
          <a:solidFill>
            <a:schemeClr val="tx1"/>
          </a:solidFill>
          <a:latin typeface="+mn-lt"/>
          <a:ea typeface="+mn-ea"/>
          <a:cs typeface="+mn-cs"/>
        </a:defRPr>
      </a:lvl5pPr>
      <a:lvl6pPr marL="2520315" algn="l" defTabSz="1007745" rtl="0" eaLnBrk="1" latinLnBrk="0" hangingPunct="1">
        <a:defRPr sz="1985" kern="1200">
          <a:solidFill>
            <a:schemeClr val="tx1"/>
          </a:solidFill>
          <a:latin typeface="+mn-lt"/>
          <a:ea typeface="+mn-ea"/>
          <a:cs typeface="+mn-cs"/>
        </a:defRPr>
      </a:lvl6pPr>
      <a:lvl7pPr marL="3023870" algn="l" defTabSz="1007745" rtl="0" eaLnBrk="1" latinLnBrk="0" hangingPunct="1">
        <a:defRPr sz="1985" kern="1200">
          <a:solidFill>
            <a:schemeClr val="tx1"/>
          </a:solidFill>
          <a:latin typeface="+mn-lt"/>
          <a:ea typeface="+mn-ea"/>
          <a:cs typeface="+mn-cs"/>
        </a:defRPr>
      </a:lvl7pPr>
      <a:lvl8pPr marL="3528060" algn="l" defTabSz="1007745" rtl="0" eaLnBrk="1" latinLnBrk="0" hangingPunct="1">
        <a:defRPr sz="1985" kern="1200">
          <a:solidFill>
            <a:schemeClr val="tx1"/>
          </a:solidFill>
          <a:latin typeface="+mn-lt"/>
          <a:ea typeface="+mn-ea"/>
          <a:cs typeface="+mn-cs"/>
        </a:defRPr>
      </a:lvl8pPr>
      <a:lvl9pPr marL="4032250" algn="l" defTabSz="1007745"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05479" y="4316827"/>
            <a:ext cx="3134649" cy="676603"/>
          </a:xfrm>
        </p:spPr>
        <p:txBody>
          <a:bodyPr>
            <a:normAutofit fontScale="90000"/>
          </a:bodyPr>
          <a:p>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t>季度</a:t>
            </a:r>
            <a:endParaRPr lang="zh-CN"/>
          </a:p>
        </p:txBody>
      </p:sp>
      <p:sp>
        <p:nvSpPr>
          <p:cNvPr id="7" name="矩形 6"/>
          <p:cNvSpPr/>
          <p:nvPr/>
        </p:nvSpPr>
        <p:spPr>
          <a:xfrm>
            <a:off x="635951" y="1898319"/>
            <a:ext cx="3482696" cy="188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80"/>
          </a:p>
        </p:txBody>
      </p:sp>
      <p:sp>
        <p:nvSpPr>
          <p:cNvPr id="8" name="文本框 7"/>
          <p:cNvSpPr txBox="1"/>
          <p:nvPr/>
        </p:nvSpPr>
        <p:spPr>
          <a:xfrm>
            <a:off x="819163" y="2160608"/>
            <a:ext cx="3220965" cy="1354455"/>
          </a:xfrm>
          <a:prstGeom prst="rect">
            <a:avLst/>
          </a:prstGeom>
          <a:noFill/>
        </p:spPr>
        <p:txBody>
          <a:bodyPr wrap="square" rtlCol="0">
            <a:spAutoFit/>
          </a:bodyPr>
          <a:p>
            <a:pPr algn="ctr">
              <a:lnSpc>
                <a:spcPct val="130000"/>
              </a:lnSpc>
              <a:buClrTx/>
              <a:buSzTx/>
              <a:buFontTx/>
            </a:pPr>
            <a:r>
              <a:rPr lang="zh-CN" sz="3155" b="1">
                <a:solidFill>
                  <a:schemeClr val="accent5">
                    <a:lumMod val="75000"/>
                  </a:schemeClr>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rPr>
              <a:t>包头能源公司经营汇报</a:t>
            </a:r>
            <a:endParaRPr lang="zh-CN" sz="3155" b="1">
              <a:solidFill>
                <a:schemeClr val="accent5">
                  <a:lumMod val="75000"/>
                </a:schemeClr>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1526" y="379443"/>
            <a:ext cx="7592434"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车板价按销售结构分</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4" name="文本框 3"/>
          <p:cNvSpPr txBox="1"/>
          <p:nvPr>
            <p:custDataLst>
              <p:tags r:id="rId1"/>
            </p:custDataLst>
          </p:nvPr>
        </p:nvSpPr>
        <p:spPr>
          <a:xfrm>
            <a:off x="632053" y="3974826"/>
            <a:ext cx="4584752" cy="2133600"/>
          </a:xfrm>
          <a:prstGeom prst="rect">
            <a:avLst/>
          </a:prstGeom>
          <a:noFill/>
        </p:spPr>
        <p:txBody>
          <a:bodyPr wrap="square" rtlCol="0">
            <a:spAutoFit/>
          </a:bodyPr>
          <a:p>
            <a:pPr algn="just">
              <a:lnSpc>
                <a:spcPct val="120000"/>
              </a:lnSpc>
            </a:pPr>
            <a:r>
              <a:rPr lang="en-US" altLang="zh-CN" sz="1580" b="1">
                <a:latin typeface="+mn-ea"/>
                <a:cs typeface="仿宋" panose="02010609060101010101" charset="-122"/>
              </a:rPr>
              <a:t>    </a:t>
            </a:r>
            <a:r>
              <a:rPr lang="zh-CN" sz="1580" b="1">
                <a:latin typeface="+mn-ea"/>
                <a:cs typeface="仿宋" panose="02010609060101010101" charset="-122"/>
              </a:rPr>
              <a:t>一季度</a:t>
            </a:r>
            <a:r>
              <a:rPr lang="zh-CN" sz="1580" b="1">
                <a:latin typeface="+mn-ea"/>
                <a:cs typeface="仿宋" panose="02010609060101010101" charset="-122"/>
                <a:sym typeface="+mn-ea"/>
              </a:rPr>
              <a:t>结算</a:t>
            </a:r>
            <a:r>
              <a:rPr lang="zh-CN" sz="1580" b="1">
                <a:latin typeface="+mn-ea"/>
                <a:cs typeface="仿宋" panose="02010609060101010101" charset="-122"/>
              </a:rPr>
              <a:t>商品煤</a:t>
            </a:r>
            <a:r>
              <a:rPr lang="en-US" altLang="zh-CN" sz="1580">
                <a:latin typeface="仿宋" panose="02010609060101010101" charset="-122"/>
                <a:ea typeface="仿宋" panose="02010609060101010101" charset="-122"/>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商品煤结算量</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万吨，比同期</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580" dirty="0">
                <a:solidFill>
                  <a:srgbClr val="002060"/>
                </a:solidFill>
                <a:sym typeface="+mn-ea"/>
              </a:rPr>
              <a:t>{{</a:t>
            </a:r>
            <a:r>
              <a:rPr lang="zh-CN" altLang="en-US" sz="1580" dirty="0">
                <a:solidFill>
                  <a:srgbClr val="002060"/>
                </a:solidFill>
                <a:sym typeface="+mn-ea"/>
              </a:rPr>
              <a:t>结算量比同期</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万吨，比进度预算</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580" dirty="0">
                <a:solidFill>
                  <a:srgbClr val="002060"/>
                </a:solidFill>
                <a:sym typeface="+mn-ea"/>
              </a:rPr>
              <a:t>{{</a:t>
            </a:r>
            <a:r>
              <a:rPr lang="zh-CN" altLang="en-US" sz="1580" dirty="0">
                <a:solidFill>
                  <a:srgbClr val="002060"/>
                </a:solidFill>
                <a:sym typeface="+mn-ea"/>
              </a:rPr>
              <a:t>结算量比进度预算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万吨。其中：</a:t>
            </a:r>
            <a:r>
              <a:rPr lang="zh-CN" sz="1580" b="1">
                <a:latin typeface="+mn-ea"/>
                <a:cs typeface="仿宋" panose="02010609060101010101" charset="-122"/>
                <a:sym typeface="+mn-ea"/>
              </a:rPr>
              <a:t>自产</a:t>
            </a:r>
            <a:r>
              <a:rPr lang="en-US" altLang="zh-CN" sz="1580" dirty="0">
                <a:solidFill>
                  <a:srgbClr val="002060"/>
                </a:solidFill>
                <a:sym typeface="+mn-ea"/>
              </a:rPr>
              <a:t>{{</a:t>
            </a:r>
            <a:r>
              <a:rPr lang="zh-CN" altLang="en-US" sz="1580" dirty="0">
                <a:solidFill>
                  <a:srgbClr val="002060"/>
                </a:solidFill>
                <a:sym typeface="+mn-ea"/>
              </a:rPr>
              <a:t>自商产量</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万吨，比同期</a:t>
            </a:r>
            <a:r>
              <a:rPr lang="zh-CN" sz="158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580" dirty="0">
                <a:solidFill>
                  <a:srgbClr val="002060"/>
                </a:solidFill>
                <a:sym typeface="+mn-ea"/>
              </a:rPr>
              <a:t>{{</a:t>
            </a:r>
            <a:r>
              <a:rPr lang="zh-CN" altLang="en-US" sz="1580" dirty="0">
                <a:solidFill>
                  <a:srgbClr val="002060"/>
                </a:solidFill>
                <a:sym typeface="+mn-ea"/>
              </a:rPr>
              <a:t>自商结算比同期</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万吨，比进度预算增加</a:t>
            </a:r>
            <a:r>
              <a:rPr lang="en-US" altLang="zh-CN" sz="1580" dirty="0">
                <a:solidFill>
                  <a:srgbClr val="002060"/>
                </a:solidFill>
                <a:sym typeface="+mn-ea"/>
              </a:rPr>
              <a:t>{{</a:t>
            </a:r>
            <a:r>
              <a:rPr lang="zh-CN" altLang="en-US" sz="1580" dirty="0">
                <a:solidFill>
                  <a:srgbClr val="002060"/>
                </a:solidFill>
                <a:sym typeface="+mn-ea"/>
              </a:rPr>
              <a:t>自商比进度预算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万吨</a:t>
            </a:r>
            <a:r>
              <a:rPr lang="zh-CN" altLang="en-US" sz="1580">
                <a:latin typeface="仿宋" panose="02010609060101010101" charset="-122"/>
                <a:ea typeface="仿宋" panose="02010609060101010101" charset="-122"/>
                <a:cs typeface="仿宋" panose="02010609060101010101" charset="-122"/>
                <a:sym typeface="+mn-ea"/>
              </a:rPr>
              <a:t>；</a:t>
            </a:r>
            <a:r>
              <a:rPr lang="zh-CN" sz="1580" b="1">
                <a:latin typeface="+mn-ea"/>
                <a:cs typeface="仿宋" panose="02010609060101010101" charset="-122"/>
                <a:sym typeface="+mn-ea"/>
              </a:rPr>
              <a:t>外购</a:t>
            </a:r>
            <a:r>
              <a:rPr lang="en-US" altLang="zh-CN" sz="1580" dirty="0">
                <a:solidFill>
                  <a:srgbClr val="002060"/>
                </a:solidFill>
                <a:sym typeface="+mn-ea"/>
              </a:rPr>
              <a:t>{{</a:t>
            </a:r>
            <a:r>
              <a:rPr lang="zh-CN" altLang="en-US" sz="1580" dirty="0">
                <a:solidFill>
                  <a:srgbClr val="002060"/>
                </a:solidFill>
                <a:sym typeface="+mn-ea"/>
              </a:rPr>
              <a:t>外商产量</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万吨，比同期增加</a:t>
            </a:r>
            <a:r>
              <a:rPr lang="en-US" altLang="zh-CN" sz="1580" dirty="0">
                <a:solidFill>
                  <a:srgbClr val="002060"/>
                </a:solidFill>
                <a:sym typeface="+mn-ea"/>
              </a:rPr>
              <a:t>{{</a:t>
            </a:r>
            <a:r>
              <a:rPr lang="zh-CN" altLang="en-US" sz="1580" dirty="0">
                <a:solidFill>
                  <a:srgbClr val="002060"/>
                </a:solidFill>
                <a:sym typeface="+mn-ea"/>
              </a:rPr>
              <a:t>外商结算比同期</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万吨，比进度预算</a:t>
            </a:r>
            <a:r>
              <a:rPr lang="zh-CN" sz="158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580" dirty="0">
                <a:solidFill>
                  <a:srgbClr val="002060"/>
                </a:solidFill>
                <a:sym typeface="+mn-ea"/>
              </a:rPr>
              <a:t>{{</a:t>
            </a:r>
            <a:r>
              <a:rPr lang="zh-CN" altLang="en-US" sz="1580" dirty="0">
                <a:solidFill>
                  <a:srgbClr val="002060"/>
                </a:solidFill>
                <a:sym typeface="+mn-ea"/>
              </a:rPr>
              <a:t>外商产量比进度预算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万吨</a:t>
            </a:r>
            <a:r>
              <a:rPr lang="zh-CN" altLang="en-US" sz="1580">
                <a:latin typeface="仿宋" panose="02010609060101010101" charset="-122"/>
                <a:ea typeface="仿宋" panose="02010609060101010101" charset="-122"/>
                <a:cs typeface="仿宋" panose="02010609060101010101" charset="-122"/>
              </a:rPr>
              <a:t>。</a:t>
            </a:r>
            <a:endParaRPr lang="zh-CN" altLang="en-US" sz="1580">
              <a:latin typeface="仿宋" panose="02010609060101010101" charset="-122"/>
              <a:ea typeface="仿宋" panose="02010609060101010101" charset="-122"/>
              <a:cs typeface="仿宋" panose="02010609060101010101" charset="-122"/>
            </a:endParaRPr>
          </a:p>
        </p:txBody>
      </p:sp>
      <p:sp>
        <p:nvSpPr>
          <p:cNvPr id="7" name="文本框 6"/>
          <p:cNvSpPr txBox="1"/>
          <p:nvPr>
            <p:custDataLst>
              <p:tags r:id="rId2"/>
            </p:custDataLst>
          </p:nvPr>
        </p:nvSpPr>
        <p:spPr>
          <a:xfrm>
            <a:off x="5339317" y="3977412"/>
            <a:ext cx="4940038" cy="2133600"/>
          </a:xfrm>
          <a:prstGeom prst="rect">
            <a:avLst/>
          </a:prstGeom>
          <a:noFill/>
        </p:spPr>
        <p:txBody>
          <a:bodyPr wrap="square" rtlCol="0">
            <a:spAutoFit/>
          </a:bodyPr>
          <a:p>
            <a:pPr algn="just">
              <a:lnSpc>
                <a:spcPct val="120000"/>
              </a:lnSpc>
              <a:buClrTx/>
              <a:buSzTx/>
              <a:buFontTx/>
            </a:pPr>
            <a:r>
              <a:rPr lang="en-US" altLang="zh-CN" sz="1580" b="1">
                <a:latin typeface="+mn-ea"/>
                <a:cs typeface="仿宋" panose="02010609060101010101" charset="-122"/>
                <a:sym typeface="+mn-ea"/>
              </a:rPr>
              <a:t>    </a:t>
            </a:r>
            <a:r>
              <a:rPr lang="zh-CN" sz="1580" b="1">
                <a:latin typeface="+mn-ea"/>
                <a:cs typeface="仿宋" panose="02010609060101010101" charset="-122"/>
                <a:sym typeface="+mn-ea"/>
              </a:rPr>
              <a:t>一季度商品煤车板价</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车板价</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吨，比同期降低</a:t>
            </a:r>
            <a:r>
              <a:rPr lang="en-US" altLang="zh-CN" sz="1580" dirty="0">
                <a:solidFill>
                  <a:srgbClr val="002060"/>
                </a:solidFill>
                <a:sym typeface="+mn-ea"/>
              </a:rPr>
              <a:t>{{</a:t>
            </a:r>
            <a:r>
              <a:rPr lang="zh-CN" altLang="en-US" sz="1580" dirty="0">
                <a:solidFill>
                  <a:srgbClr val="002060"/>
                </a:solidFill>
                <a:sym typeface="+mn-ea"/>
              </a:rPr>
              <a:t>车板价比同期</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吨，比预算降低</a:t>
            </a:r>
            <a:r>
              <a:rPr lang="en-US" altLang="zh-CN" sz="1580" dirty="0">
                <a:solidFill>
                  <a:srgbClr val="002060"/>
                </a:solidFill>
                <a:sym typeface="+mn-ea"/>
              </a:rPr>
              <a:t>{{</a:t>
            </a:r>
            <a:r>
              <a:rPr lang="zh-CN" altLang="en-US" sz="1580" dirty="0">
                <a:solidFill>
                  <a:srgbClr val="002060"/>
                </a:solidFill>
                <a:sym typeface="+mn-ea"/>
              </a:rPr>
              <a:t>车板价比预算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吨。其中：</a:t>
            </a:r>
            <a:r>
              <a:rPr lang="zh-CN" sz="1580" b="1">
                <a:latin typeface="+mn-ea"/>
                <a:cs typeface="仿宋" panose="02010609060101010101" charset="-122"/>
                <a:sym typeface="+mn-ea"/>
              </a:rPr>
              <a:t>自产</a:t>
            </a:r>
            <a:r>
              <a:rPr lang="en-US" altLang="zh-CN" sz="1580" dirty="0">
                <a:solidFill>
                  <a:srgbClr val="002060"/>
                </a:solidFill>
                <a:sym typeface="+mn-ea"/>
              </a:rPr>
              <a:t>{{</a:t>
            </a:r>
            <a:r>
              <a:rPr lang="zh-CN" altLang="en-US" sz="1580" dirty="0">
                <a:solidFill>
                  <a:srgbClr val="002060"/>
                </a:solidFill>
                <a:sym typeface="+mn-ea"/>
              </a:rPr>
              <a:t>自产车板价</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吨，比同期</a:t>
            </a:r>
            <a:r>
              <a:rPr lang="zh-CN" sz="1580" b="1">
                <a:solidFill>
                  <a:srgbClr val="FF0000"/>
                </a:solidFill>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自产车板价比同期</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吨，比预算</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升高</a:t>
            </a:r>
            <a:r>
              <a:rPr lang="en-US" altLang="zh-CN" sz="1580" dirty="0">
                <a:solidFill>
                  <a:srgbClr val="002060"/>
                </a:solidFill>
                <a:sym typeface="+mn-ea"/>
              </a:rPr>
              <a:t>{{</a:t>
            </a:r>
            <a:r>
              <a:rPr lang="zh-CN" altLang="en-US" sz="1580" dirty="0">
                <a:solidFill>
                  <a:srgbClr val="002060"/>
                </a:solidFill>
                <a:sym typeface="+mn-ea"/>
              </a:rPr>
              <a:t>自产车板价比预算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zh-CN" sz="1580" b="1">
                <a:latin typeface="+mn-ea"/>
                <a:cs typeface="仿宋" panose="02010609060101010101" charset="-122"/>
                <a:sym typeface="+mn-ea"/>
              </a:rPr>
              <a:t>外购</a:t>
            </a:r>
            <a:r>
              <a:rPr lang="en-US" altLang="zh-CN" sz="1580" dirty="0">
                <a:solidFill>
                  <a:srgbClr val="002060"/>
                </a:solidFill>
                <a:sym typeface="+mn-ea"/>
              </a:rPr>
              <a:t>{{</a:t>
            </a:r>
            <a:r>
              <a:rPr lang="zh-CN" altLang="en-US" sz="1580" dirty="0">
                <a:solidFill>
                  <a:srgbClr val="002060"/>
                </a:solidFill>
                <a:sym typeface="+mn-ea"/>
              </a:rPr>
              <a:t>外购车板价</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吨，比同期</a:t>
            </a:r>
            <a:r>
              <a:rPr lang="zh-CN" altLang="en-US" sz="1580" b="1">
                <a:solidFill>
                  <a:srgbClr val="FF3300"/>
                </a:solidFill>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外购车板价比同期</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吨，比预算</a:t>
            </a:r>
            <a:r>
              <a:rPr lang="zh-CN" altLang="en-US" sz="1580" b="1">
                <a:solidFill>
                  <a:srgbClr val="FF3300"/>
                </a:solidFill>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外购车板价比预算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endParaRPr lang="zh-CN" sz="158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632053" y="6056914"/>
            <a:ext cx="9635051" cy="1353185"/>
          </a:xfrm>
          <a:prstGeom prst="rect">
            <a:avLst/>
          </a:prstGeom>
          <a:noFill/>
        </p:spPr>
        <p:txBody>
          <a:bodyPr wrap="square" rtlCol="0">
            <a:spAutoFit/>
          </a:bodyPr>
          <a:p>
            <a:pPr>
              <a:lnSpc>
                <a:spcPct val="130000"/>
              </a:lnSpc>
            </a:pPr>
            <a:r>
              <a:rPr lang="zh-CN" altLang="en-US" sz="1580">
                <a:highlight>
                  <a:srgbClr val="FFFF00"/>
                </a:highlight>
                <a:sym typeface="+mn-ea"/>
              </a:rPr>
              <a:t>【结论】</a:t>
            </a:r>
            <a:endParaRPr lang="en-US" altLang="zh-CN" sz="1580">
              <a:highlight>
                <a:srgbClr val="FFFF00"/>
              </a:highlight>
            </a:endParaRPr>
          </a:p>
          <a:p>
            <a:pPr algn="just">
              <a:lnSpc>
                <a:spcPct val="130000"/>
              </a:lnSpc>
            </a:pPr>
            <a:r>
              <a:rPr lang="en-US" altLang="zh-CN" sz="1580">
                <a:highlight>
                  <a:srgbClr val="FFFF00"/>
                </a:highlight>
                <a:latin typeface="仿宋" panose="02010609060101010101" charset="-122"/>
                <a:ea typeface="仿宋" panose="02010609060101010101" charset="-122"/>
                <a:cs typeface="仿宋" panose="02010609060101010101" charset="-122"/>
              </a:rPr>
              <a:t>    </a:t>
            </a:r>
            <a:r>
              <a:rPr lang="zh-CN" altLang="en-US" sz="1580">
                <a:highlight>
                  <a:srgbClr val="FFFF00"/>
                </a:highlight>
                <a:latin typeface="仿宋" panose="02010609060101010101" charset="-122"/>
                <a:ea typeface="仿宋" panose="02010609060101010101" charset="-122"/>
                <a:cs typeface="仿宋" panose="02010609060101010101" charset="-122"/>
              </a:rPr>
              <a:t>一季度煤炭价格持续走低，从销售结构看，一季度</a:t>
            </a:r>
            <a:r>
              <a:rPr lang="zh-CN" altLang="en-US" sz="1580" b="1">
                <a:highlight>
                  <a:srgbClr val="FFFF00"/>
                </a:highlight>
                <a:latin typeface="黑体" panose="02010609060101010101" charset="-122"/>
                <a:ea typeface="黑体" panose="02010609060101010101" charset="-122"/>
                <a:cs typeface="仿宋" panose="02010609060101010101" charset="-122"/>
              </a:rPr>
              <a:t>自产煤区内</a:t>
            </a:r>
            <a:r>
              <a:rPr lang="zh-CN" altLang="en-US" sz="1580">
                <a:highlight>
                  <a:srgbClr val="FFFF00"/>
                </a:highlight>
                <a:latin typeface="仿宋" panose="02010609060101010101" charset="-122"/>
                <a:ea typeface="仿宋" panose="02010609060101010101" charset="-122"/>
                <a:cs typeface="仿宋" panose="02010609060101010101" charset="-122"/>
              </a:rPr>
              <a:t>销量较同期较预算分别</a:t>
            </a:r>
            <a:r>
              <a:rPr lang="zh-CN" altLang="en-US" sz="1580" b="1">
                <a:solidFill>
                  <a:srgbClr val="FF3300"/>
                </a:solidFill>
                <a:highlight>
                  <a:srgbClr val="FFFF00"/>
                </a:highlight>
                <a:latin typeface="仿宋" panose="02010609060101010101" charset="-122"/>
                <a:ea typeface="仿宋" panose="02010609060101010101" charset="-122"/>
                <a:cs typeface="仿宋" panose="02010609060101010101" charset="-122"/>
              </a:rPr>
              <a:t>降低</a:t>
            </a:r>
            <a:r>
              <a:rPr lang="en-US" altLang="zh-CN" sz="1580">
                <a:highlight>
                  <a:srgbClr val="FFFF00"/>
                </a:highlight>
                <a:latin typeface="仿宋" panose="02010609060101010101" charset="-122"/>
                <a:ea typeface="仿宋" panose="02010609060101010101" charset="-122"/>
                <a:cs typeface="仿宋" panose="02010609060101010101" charset="-122"/>
              </a:rPr>
              <a:t>33.34%</a:t>
            </a:r>
            <a:r>
              <a:rPr lang="zh-CN" altLang="en-US" sz="1580">
                <a:highlight>
                  <a:srgbClr val="FFFF00"/>
                </a:highlight>
                <a:latin typeface="仿宋" panose="02010609060101010101" charset="-122"/>
                <a:ea typeface="仿宋" panose="02010609060101010101" charset="-122"/>
                <a:cs typeface="仿宋" panose="02010609060101010101" charset="-122"/>
              </a:rPr>
              <a:t>和</a:t>
            </a:r>
            <a:r>
              <a:rPr lang="en-US" altLang="zh-CN" sz="1580">
                <a:highlight>
                  <a:srgbClr val="FFFF00"/>
                </a:highlight>
                <a:latin typeface="仿宋" panose="02010609060101010101" charset="-122"/>
                <a:ea typeface="仿宋" panose="02010609060101010101" charset="-122"/>
                <a:cs typeface="仿宋" panose="02010609060101010101" charset="-122"/>
              </a:rPr>
              <a:t>20.58%</a:t>
            </a:r>
            <a:r>
              <a:rPr lang="zh-CN" altLang="en-US" sz="1580">
                <a:highlight>
                  <a:srgbClr val="FFFF00"/>
                </a:highlight>
                <a:latin typeface="仿宋" panose="02010609060101010101" charset="-122"/>
                <a:ea typeface="仿宋" panose="02010609060101010101" charset="-122"/>
                <a:cs typeface="仿宋" panose="02010609060101010101" charset="-122"/>
              </a:rPr>
              <a:t>，区外销量较</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同期较预算分别升高</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46.51%</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和</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51.78%</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，高回报率的区外流向煤种结构升高，要继续保持现有销售结构，增加出区销售量，优先考虑转运成本较低的黄骅港销售。</a:t>
            </a:r>
            <a:endParaRPr lang="zh-CN" altLang="en-US" sz="1580">
              <a:highlight>
                <a:srgbClr val="FFFF00"/>
              </a:highlight>
              <a:latin typeface="仿宋" panose="02010609060101010101" charset="-122"/>
              <a:ea typeface="仿宋" panose="02010609060101010101" charset="-122"/>
              <a:cs typeface="仿宋" panose="02010609060101010101" charset="-122"/>
              <a:sym typeface="+mn-ea"/>
            </a:endParaRPr>
          </a:p>
        </p:txBody>
      </p:sp>
      <p:sp>
        <p:nvSpPr>
          <p:cNvPr id="10" name="文本框 9"/>
          <p:cNvSpPr txBox="1"/>
          <p:nvPr/>
        </p:nvSpPr>
        <p:spPr>
          <a:xfrm>
            <a:off x="287154" y="1152463"/>
            <a:ext cx="3312368" cy="368300"/>
          </a:xfrm>
          <a:prstGeom prst="rect">
            <a:avLst/>
          </a:prstGeom>
          <a:noFill/>
        </p:spPr>
        <p:txBody>
          <a:bodyPr wrap="square">
            <a:spAutoFit/>
          </a:bodyPr>
          <a:p>
            <a:r>
              <a:rPr lang="zh-CN" altLang="en-US" dirty="0"/>
              <a:t>{{&amp;车板价按销售结构分图}}</a:t>
            </a:r>
            <a:endParaRPr lang="zh-CN" altLang="en-US" dirty="0"/>
          </a:p>
        </p:txBody>
      </p:sp>
      <p:sp>
        <p:nvSpPr>
          <p:cNvPr id="11" name="文本框 10"/>
          <p:cNvSpPr txBox="1"/>
          <p:nvPr/>
        </p:nvSpPr>
        <p:spPr>
          <a:xfrm>
            <a:off x="6548889" y="1152463"/>
            <a:ext cx="3312368" cy="368300"/>
          </a:xfrm>
          <a:prstGeom prst="rect">
            <a:avLst/>
          </a:prstGeom>
          <a:noFill/>
        </p:spPr>
        <p:txBody>
          <a:bodyPr wrap="square">
            <a:spAutoFit/>
          </a:bodyPr>
          <a:p>
            <a:r>
              <a:rPr lang="zh-CN" altLang="en-US" dirty="0"/>
              <a:t>{{&amp;自产外购价格情况图}}</a:t>
            </a:r>
            <a:endParaRPr lang="zh-CN" altLang="en-US" dirty="0"/>
          </a:p>
        </p:txBody>
      </p:sp>
      <p:sp>
        <p:nvSpPr>
          <p:cNvPr id="8" name="文本框 7"/>
          <p:cNvSpPr txBox="1"/>
          <p:nvPr/>
        </p:nvSpPr>
        <p:spPr>
          <a:xfrm>
            <a:off x="6676524" y="2597088"/>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自产外购价格情况</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3911" y="388968"/>
            <a:ext cx="7583524"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车板价按主力煤种分</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3" name="文本框 2"/>
          <p:cNvSpPr txBox="1"/>
          <p:nvPr/>
        </p:nvSpPr>
        <p:spPr>
          <a:xfrm>
            <a:off x="367537" y="3918827"/>
            <a:ext cx="9793760" cy="1790065"/>
          </a:xfrm>
          <a:prstGeom prst="rect">
            <a:avLst/>
          </a:prstGeom>
          <a:noFill/>
        </p:spPr>
        <p:txBody>
          <a:bodyPr wrap="square" rtlCol="0">
            <a:spAutoFit/>
          </a:bodyPr>
          <a:p>
            <a:pPr algn="just">
              <a:lnSpc>
                <a:spcPct val="140000"/>
              </a:lnSpc>
            </a:pPr>
            <a:r>
              <a:rPr lang="en-US" altLang="zh-CN" sz="1580">
                <a:latin typeface="仿宋" panose="02010609060101010101" charset="-122"/>
                <a:ea typeface="仿宋" panose="02010609060101010101" charset="-122"/>
                <a:cs typeface="仿宋" panose="02010609060101010101" charset="-122"/>
                <a:sym typeface="+mn-ea"/>
              </a:rPr>
              <a:t>    </a:t>
            </a:r>
            <a:r>
              <a:rPr lang="zh-CN" sz="1580" b="1">
                <a:latin typeface="+mn-ea"/>
                <a:cs typeface="仿宋" panose="02010609060101010101" charset="-122"/>
                <a:sym typeface="+mn-ea"/>
              </a:rPr>
              <a:t>一季度自产煤车板价</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自产车板价</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元/吨，比同期</a:t>
            </a:r>
            <a:r>
              <a:rPr sz="1580" b="1">
                <a:solidFill>
                  <a:srgbClr val="FF0000"/>
                </a:solidFill>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自产车板价比同期</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/吨</a:t>
            </a:r>
            <a:r>
              <a:rPr lang="zh-CN" sz="1580">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主要原因是一季度</a:t>
            </a:r>
            <a:r>
              <a:rPr lang="zh-CN" sz="1580">
                <a:highlight>
                  <a:srgbClr val="FFFF00"/>
                </a:highlight>
                <a:latin typeface="仿宋" panose="02010609060101010101" charset="-122"/>
                <a:ea typeface="仿宋" panose="02010609060101010101" charset="-122"/>
                <a:cs typeface="仿宋" panose="02010609060101010101" charset="-122"/>
                <a:sym typeface="+mn-ea"/>
              </a:rPr>
              <a:t>自产煤</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4500</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大卡</a:t>
            </a:r>
            <a:r>
              <a:rPr lang="zh-CN" sz="1580" b="1">
                <a:highlight>
                  <a:srgbClr val="FFFF00"/>
                </a:highlight>
                <a:latin typeface="+mn-ea"/>
                <a:cs typeface="仿宋" panose="02010609060101010101" charset="-122"/>
                <a:sym typeface="+mn-ea"/>
              </a:rPr>
              <a:t>剔除</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预结算及自产标外购影响因素后</a:t>
            </a:r>
            <a:r>
              <a:rPr lang="zh-CN" sz="1580">
                <a:highlight>
                  <a:srgbClr val="FFFF00"/>
                </a:highlight>
                <a:latin typeface="仿宋" panose="02010609060101010101" charset="-122"/>
                <a:ea typeface="仿宋" panose="02010609060101010101" charset="-122"/>
                <a:cs typeface="仿宋" panose="02010609060101010101" charset="-122"/>
                <a:sym typeface="+mn-ea"/>
              </a:rPr>
              <a:t>价格</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316.31</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吨，比同期</a:t>
            </a:r>
            <a:r>
              <a:rPr lang="zh-CN" altLang="en-US" sz="1580" b="1">
                <a:solidFill>
                  <a:srgbClr val="FF0000"/>
                </a:solidFill>
                <a:highlight>
                  <a:srgbClr val="FFFF00"/>
                </a:highlight>
                <a:latin typeface="仿宋" panose="02010609060101010101" charset="-122"/>
                <a:ea typeface="仿宋" panose="02010609060101010101" charset="-122"/>
                <a:cs typeface="仿宋" panose="02010609060101010101" charset="-122"/>
                <a:sym typeface="+mn-ea"/>
              </a:rPr>
              <a:t>降低</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41.03</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a:t>
            </a:r>
            <a:r>
              <a:rPr lang="zh-CN" altLang="en-US" sz="1580">
                <a:latin typeface="仿宋" panose="02010609060101010101" charset="-122"/>
                <a:ea typeface="仿宋" panose="02010609060101010101" charset="-122"/>
                <a:cs typeface="仿宋" panose="02010609060101010101" charset="-122"/>
                <a:sym typeface="+mn-ea"/>
              </a:rPr>
              <a:t>；</a:t>
            </a:r>
            <a:r>
              <a:rPr lang="zh-CN" sz="1580" b="1">
                <a:latin typeface="+mn-ea"/>
                <a:cs typeface="仿宋" panose="02010609060101010101" charset="-122"/>
                <a:sym typeface="+mn-ea"/>
              </a:rPr>
              <a:t>一季度外购煤车板价 </a:t>
            </a:r>
            <a:r>
              <a:rPr lang="en-US" altLang="zh-CN" sz="1580" dirty="0">
                <a:solidFill>
                  <a:srgbClr val="002060"/>
                </a:solidFill>
                <a:sym typeface="+mn-ea"/>
              </a:rPr>
              <a:t>{{</a:t>
            </a:r>
            <a:r>
              <a:rPr lang="zh-CN" altLang="en-US" sz="1580" dirty="0">
                <a:solidFill>
                  <a:srgbClr val="002060"/>
                </a:solidFill>
                <a:sym typeface="+mn-ea"/>
              </a:rPr>
              <a:t>外购车板价</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元/吨，比同期</a:t>
            </a:r>
            <a:r>
              <a:rPr sz="1580" b="1">
                <a:solidFill>
                  <a:srgbClr val="FF0000"/>
                </a:solidFill>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外购车板价比同期</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元/吨，比预算</a:t>
            </a:r>
            <a:r>
              <a:rPr sz="1580" b="1">
                <a:solidFill>
                  <a:srgbClr val="FF0000"/>
                </a:solidFill>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外购车板价比预算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元/吨</a:t>
            </a:r>
            <a:r>
              <a:rPr lang="zh-CN" sz="1580">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主要原因是一季度</a:t>
            </a:r>
            <a:r>
              <a:rPr lang="zh-CN" sz="1580">
                <a:highlight>
                  <a:srgbClr val="FFFF00"/>
                </a:highlight>
                <a:latin typeface="仿宋" panose="02010609060101010101" charset="-122"/>
                <a:ea typeface="仿宋" panose="02010609060101010101" charset="-122"/>
                <a:cs typeface="仿宋" panose="02010609060101010101" charset="-122"/>
                <a:sym typeface="+mn-ea"/>
              </a:rPr>
              <a:t>外购煤</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4500</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大卡</a:t>
            </a:r>
            <a:r>
              <a:rPr lang="zh-CN" sz="1580">
                <a:highlight>
                  <a:srgbClr val="FFFF00"/>
                </a:highlight>
                <a:latin typeface="仿宋" panose="02010609060101010101" charset="-122"/>
                <a:ea typeface="仿宋" panose="02010609060101010101" charset="-122"/>
                <a:cs typeface="仿宋" panose="02010609060101010101" charset="-122"/>
                <a:sym typeface="+mn-ea"/>
              </a:rPr>
              <a:t>价格</a:t>
            </a:r>
            <a:r>
              <a:rPr lang="zh-CN" sz="1580" b="1">
                <a:highlight>
                  <a:srgbClr val="FFFF00"/>
                </a:highlight>
                <a:latin typeface="+mn-ea"/>
                <a:cs typeface="仿宋" panose="02010609060101010101" charset="-122"/>
                <a:sym typeface="+mn-ea"/>
              </a:rPr>
              <a:t>剔除</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预结算及自产标外购影响因素后</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379.76</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吨，比同期</a:t>
            </a:r>
            <a:r>
              <a:rPr lang="zh-CN" altLang="en-US" sz="1580" b="1">
                <a:solidFill>
                  <a:srgbClr val="FF0000"/>
                </a:solidFill>
                <a:highlight>
                  <a:srgbClr val="FFFF00"/>
                </a:highlight>
                <a:latin typeface="仿宋" panose="02010609060101010101" charset="-122"/>
                <a:ea typeface="仿宋" panose="02010609060101010101" charset="-122"/>
                <a:cs typeface="仿宋" panose="02010609060101010101" charset="-122"/>
                <a:sym typeface="+mn-ea"/>
              </a:rPr>
              <a:t>降低</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205.90</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吨，比预算</a:t>
            </a:r>
            <a:r>
              <a:rPr lang="zh-CN" altLang="en-US" sz="1580" b="1">
                <a:solidFill>
                  <a:srgbClr val="FF0000"/>
                </a:solidFill>
                <a:highlight>
                  <a:srgbClr val="FFFF00"/>
                </a:highlight>
                <a:latin typeface="仿宋" panose="02010609060101010101" charset="-122"/>
                <a:ea typeface="仿宋" panose="02010609060101010101" charset="-122"/>
                <a:cs typeface="仿宋" panose="02010609060101010101" charset="-122"/>
                <a:sym typeface="+mn-ea"/>
              </a:rPr>
              <a:t>降低</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106.18</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a:t>
            </a:r>
            <a:endParaRPr lang="zh-CN" altLang="en-US" sz="1580">
              <a:highlight>
                <a:srgbClr val="FFFF00"/>
              </a:highlight>
              <a:latin typeface="仿宋" panose="02010609060101010101" charset="-122"/>
              <a:ea typeface="仿宋" panose="02010609060101010101" charset="-122"/>
              <a:cs typeface="仿宋" panose="02010609060101010101" charset="-122"/>
              <a:sym typeface="+mn-ea"/>
            </a:endParaRPr>
          </a:p>
        </p:txBody>
      </p:sp>
      <p:sp>
        <p:nvSpPr>
          <p:cNvPr id="5" name="文本框 4"/>
          <p:cNvSpPr txBox="1"/>
          <p:nvPr/>
        </p:nvSpPr>
        <p:spPr>
          <a:xfrm>
            <a:off x="367537" y="5641385"/>
            <a:ext cx="9693523" cy="1450340"/>
          </a:xfrm>
          <a:prstGeom prst="rect">
            <a:avLst/>
          </a:prstGeom>
          <a:noFill/>
        </p:spPr>
        <p:txBody>
          <a:bodyPr wrap="square" rtlCol="0">
            <a:spAutoFit/>
          </a:bodyPr>
          <a:p>
            <a:pPr algn="l">
              <a:lnSpc>
                <a:spcPct val="140000"/>
              </a:lnSpc>
            </a:pPr>
            <a:r>
              <a:rPr lang="zh-CN" altLang="en-US" sz="1580">
                <a:sym typeface="+mn-ea"/>
              </a:rPr>
              <a:t>【结论】</a:t>
            </a:r>
            <a:r>
              <a:rPr lang="en-US" altLang="zh-CN" sz="1580">
                <a:latin typeface="仿宋" panose="02010609060101010101" charset="-122"/>
                <a:ea typeface="仿宋" panose="02010609060101010101" charset="-122"/>
                <a:cs typeface="仿宋" panose="02010609060101010101" charset="-122"/>
              </a:rPr>
              <a:t>    </a:t>
            </a:r>
            <a:endParaRPr lang="en-US" altLang="zh-CN" sz="1580">
              <a:latin typeface="仿宋" panose="02010609060101010101" charset="-122"/>
              <a:ea typeface="仿宋" panose="02010609060101010101" charset="-122"/>
              <a:cs typeface="仿宋" panose="02010609060101010101" charset="-122"/>
            </a:endParaRPr>
          </a:p>
          <a:p>
            <a:pPr algn="l">
              <a:lnSpc>
                <a:spcPct val="140000"/>
              </a:lnSpc>
            </a:pPr>
            <a:r>
              <a:rPr lang="en-US" altLang="zh-CN" sz="1580">
                <a:latin typeface="仿宋" panose="02010609060101010101" charset="-122"/>
                <a:ea typeface="仿宋" panose="02010609060101010101" charset="-122"/>
                <a:cs typeface="仿宋" panose="02010609060101010101" charset="-122"/>
              </a:rPr>
              <a:t>  </a:t>
            </a:r>
            <a:r>
              <a:rPr lang="en-US" altLang="zh-CN" sz="1580">
                <a:highlight>
                  <a:srgbClr val="FFFF00"/>
                </a:highlight>
                <a:latin typeface="仿宋" panose="02010609060101010101" charset="-122"/>
                <a:ea typeface="仿宋" panose="02010609060101010101" charset="-122"/>
                <a:cs typeface="仿宋" panose="02010609060101010101" charset="-122"/>
              </a:rPr>
              <a:t>  </a:t>
            </a:r>
            <a:r>
              <a:rPr lang="zh-CN" altLang="en-US" sz="1580">
                <a:highlight>
                  <a:srgbClr val="FFFF00"/>
                </a:highlight>
                <a:latin typeface="仿宋" panose="02010609060101010101" charset="-122"/>
                <a:ea typeface="仿宋" panose="02010609060101010101" charset="-122"/>
                <a:cs typeface="仿宋" panose="02010609060101010101" charset="-122"/>
              </a:rPr>
              <a:t>一季度</a:t>
            </a:r>
            <a:r>
              <a:rPr lang="zh-CN" sz="1580" b="1">
                <a:highlight>
                  <a:srgbClr val="FFFF00"/>
                </a:highlight>
                <a:latin typeface="+mn-ea"/>
                <a:cs typeface="仿宋" panose="02010609060101010101" charset="-122"/>
                <a:sym typeface="+mn-ea"/>
              </a:rPr>
              <a:t>自产4500大卡</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煤种</a:t>
            </a:r>
            <a:r>
              <a:rPr lang="zh-CN" altLang="en-US" sz="1580">
                <a:highlight>
                  <a:srgbClr val="FFFF00"/>
                </a:highlight>
                <a:latin typeface="仿宋" panose="02010609060101010101" charset="-122"/>
                <a:ea typeface="仿宋" panose="02010609060101010101" charset="-122"/>
                <a:cs typeface="仿宋" panose="02010609060101010101" charset="-122"/>
              </a:rPr>
              <a:t>区内已供应</a:t>
            </a:r>
            <a:r>
              <a:rPr lang="en-US" altLang="zh-CN" sz="1580">
                <a:highlight>
                  <a:srgbClr val="FFFF00"/>
                </a:highlight>
                <a:latin typeface="仿宋" panose="02010609060101010101" charset="-122"/>
                <a:ea typeface="仿宋" panose="02010609060101010101" charset="-122"/>
                <a:cs typeface="仿宋" panose="02010609060101010101" charset="-122"/>
              </a:rPr>
              <a:t>45</a:t>
            </a:r>
            <a:r>
              <a:rPr lang="zh-CN" altLang="en-US" sz="1580">
                <a:highlight>
                  <a:srgbClr val="FFFF00"/>
                </a:highlight>
                <a:latin typeface="仿宋" panose="02010609060101010101" charset="-122"/>
                <a:ea typeface="仿宋" panose="02010609060101010101" charset="-122"/>
                <a:cs typeface="仿宋" panose="02010609060101010101" charset="-122"/>
              </a:rPr>
              <a:t>万吨，比同期减少</a:t>
            </a:r>
            <a:r>
              <a:rPr lang="en-US" altLang="zh-CN" sz="1580">
                <a:highlight>
                  <a:srgbClr val="FFFF00"/>
                </a:highlight>
                <a:latin typeface="仿宋" panose="02010609060101010101" charset="-122"/>
                <a:ea typeface="仿宋" panose="02010609060101010101" charset="-122"/>
                <a:cs typeface="仿宋" panose="02010609060101010101" charset="-122"/>
              </a:rPr>
              <a:t>27</a:t>
            </a:r>
            <a:r>
              <a:rPr lang="zh-CN" altLang="en-US" sz="1580">
                <a:highlight>
                  <a:srgbClr val="FFFF00"/>
                </a:highlight>
                <a:latin typeface="仿宋" panose="02010609060101010101" charset="-122"/>
                <a:ea typeface="仿宋" panose="02010609060101010101" charset="-122"/>
                <a:cs typeface="仿宋" panose="02010609060101010101" charset="-122"/>
              </a:rPr>
              <a:t>万吨，降幅</a:t>
            </a:r>
            <a:r>
              <a:rPr lang="en-US" altLang="zh-CN" sz="1580">
                <a:highlight>
                  <a:srgbClr val="FFFF00"/>
                </a:highlight>
                <a:latin typeface="仿宋" panose="02010609060101010101" charset="-122"/>
                <a:ea typeface="仿宋" panose="02010609060101010101" charset="-122"/>
                <a:cs typeface="仿宋" panose="02010609060101010101" charset="-122"/>
              </a:rPr>
              <a:t>37.73%</a:t>
            </a:r>
            <a:r>
              <a:rPr lang="zh-CN" altLang="en-US" sz="1580">
                <a:highlight>
                  <a:srgbClr val="FFFF00"/>
                </a:highlight>
                <a:latin typeface="仿宋" panose="02010609060101010101" charset="-122"/>
                <a:ea typeface="仿宋" panose="02010609060101010101" charset="-122"/>
                <a:cs typeface="仿宋" panose="02010609060101010101" charset="-122"/>
              </a:rPr>
              <a:t>；区外销售</a:t>
            </a:r>
            <a:r>
              <a:rPr lang="en-US" altLang="zh-CN" sz="1580">
                <a:highlight>
                  <a:srgbClr val="FFFF00"/>
                </a:highlight>
                <a:latin typeface="仿宋" panose="02010609060101010101" charset="-122"/>
                <a:ea typeface="仿宋" panose="02010609060101010101" charset="-122"/>
                <a:cs typeface="仿宋" panose="02010609060101010101" charset="-122"/>
              </a:rPr>
              <a:t>324</a:t>
            </a:r>
            <a:r>
              <a:rPr lang="zh-CN" altLang="en-US" sz="1580">
                <a:highlight>
                  <a:srgbClr val="FFFF00"/>
                </a:highlight>
                <a:latin typeface="仿宋" panose="02010609060101010101" charset="-122"/>
                <a:ea typeface="仿宋" panose="02010609060101010101" charset="-122"/>
                <a:cs typeface="仿宋" panose="02010609060101010101" charset="-122"/>
              </a:rPr>
              <a:t>万吨，比同期增加</a:t>
            </a:r>
            <a:r>
              <a:rPr lang="en-US" altLang="zh-CN" sz="1580">
                <a:highlight>
                  <a:srgbClr val="FFFF00"/>
                </a:highlight>
                <a:latin typeface="仿宋" panose="02010609060101010101" charset="-122"/>
                <a:ea typeface="仿宋" panose="02010609060101010101" charset="-122"/>
                <a:cs typeface="仿宋" panose="02010609060101010101" charset="-122"/>
              </a:rPr>
              <a:t>103</a:t>
            </a:r>
            <a:r>
              <a:rPr lang="zh-CN" altLang="en-US" sz="1580">
                <a:highlight>
                  <a:srgbClr val="FFFF00"/>
                </a:highlight>
                <a:latin typeface="仿宋" panose="02010609060101010101" charset="-122"/>
                <a:ea typeface="仿宋" panose="02010609060101010101" charset="-122"/>
                <a:cs typeface="仿宋" panose="02010609060101010101" charset="-122"/>
              </a:rPr>
              <a:t>万吨，</a:t>
            </a:r>
            <a:r>
              <a:rPr lang="zh-CN" sz="1580">
                <a:highlight>
                  <a:srgbClr val="FFFF00"/>
                </a:highlight>
                <a:latin typeface="仿宋" panose="02010609060101010101" charset="-122"/>
                <a:ea typeface="仿宋" panose="02010609060101010101" charset="-122"/>
                <a:cs typeface="仿宋" panose="02010609060101010101" charset="-122"/>
              </a:rPr>
              <a:t>增幅</a:t>
            </a:r>
            <a:r>
              <a:rPr lang="en-US" altLang="zh-CN" sz="1580">
                <a:highlight>
                  <a:srgbClr val="FFFF00"/>
                </a:highlight>
                <a:latin typeface="仿宋" panose="02010609060101010101" charset="-122"/>
                <a:ea typeface="仿宋" panose="02010609060101010101" charset="-122"/>
                <a:cs typeface="仿宋" panose="02010609060101010101" charset="-122"/>
              </a:rPr>
              <a:t>46.51%</a:t>
            </a:r>
            <a:r>
              <a:rPr lang="zh-CN" altLang="en-US" sz="1580">
                <a:highlight>
                  <a:srgbClr val="FFFF00"/>
                </a:highlight>
                <a:latin typeface="仿宋" panose="02010609060101010101" charset="-122"/>
                <a:ea typeface="仿宋" panose="02010609060101010101" charset="-122"/>
                <a:cs typeface="仿宋" panose="02010609060101010101" charset="-122"/>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建议按照合同要求煤质供应达标煤种，保持现状优先选择售价高的区外流向进行销售，实现稳产稳收目标。</a:t>
            </a:r>
            <a:endParaRPr lang="zh-CN" altLang="en-US" sz="1580">
              <a:highlight>
                <a:srgbClr val="FFFF00"/>
              </a:highlight>
              <a:latin typeface="仿宋" panose="02010609060101010101" charset="-122"/>
              <a:ea typeface="仿宋" panose="02010609060101010101" charset="-122"/>
              <a:cs typeface="仿宋" panose="02010609060101010101" charset="-122"/>
              <a:sym typeface="+mn-ea"/>
            </a:endParaRPr>
          </a:p>
        </p:txBody>
      </p:sp>
      <p:sp>
        <p:nvSpPr>
          <p:cNvPr id="11" name="文本框 10"/>
          <p:cNvSpPr txBox="1"/>
          <p:nvPr/>
        </p:nvSpPr>
        <p:spPr>
          <a:xfrm>
            <a:off x="837699" y="1152463"/>
            <a:ext cx="3312368" cy="368300"/>
          </a:xfrm>
          <a:prstGeom prst="rect">
            <a:avLst/>
          </a:prstGeom>
          <a:noFill/>
        </p:spPr>
        <p:txBody>
          <a:bodyPr wrap="square">
            <a:spAutoFit/>
          </a:bodyPr>
          <a:p>
            <a:r>
              <a:rPr lang="zh-CN" altLang="en-US" dirty="0"/>
              <a:t>{{&amp;自产</a:t>
            </a:r>
            <a:r>
              <a:rPr lang="en-US" altLang="zh-CN" dirty="0"/>
              <a:t>4500</a:t>
            </a:r>
            <a:r>
              <a:rPr lang="zh-CN" altLang="en-US" dirty="0"/>
              <a:t>大卡车板价图}}</a:t>
            </a:r>
            <a:endParaRPr lang="zh-CN" altLang="en-US" dirty="0"/>
          </a:p>
        </p:txBody>
      </p:sp>
      <p:sp>
        <p:nvSpPr>
          <p:cNvPr id="6" name="文本框 5"/>
          <p:cNvSpPr txBox="1"/>
          <p:nvPr/>
        </p:nvSpPr>
        <p:spPr>
          <a:xfrm>
            <a:off x="762769" y="2414208"/>
            <a:ext cx="3312368" cy="368300"/>
          </a:xfrm>
          <a:prstGeom prst="rect">
            <a:avLst/>
          </a:prstGeom>
          <a:noFill/>
        </p:spPr>
        <p:txBody>
          <a:bodyPr wrap="square">
            <a:spAutoFit/>
          </a:bodyPr>
          <a:p>
            <a:r>
              <a:rPr lang="zh-CN" altLang="en-US" dirty="0"/>
              <a:t>{{&amp;</a:t>
            </a:r>
            <a:r>
              <a:rPr lang="zh-CN" altLang="en-US" dirty="0">
                <a:sym typeface="+mn-ea"/>
              </a:rPr>
              <a:t>自产</a:t>
            </a:r>
            <a:r>
              <a:rPr lang="en-US" altLang="zh-CN" dirty="0">
                <a:sym typeface="+mn-ea"/>
              </a:rPr>
              <a:t>4500</a:t>
            </a:r>
            <a:r>
              <a:rPr lang="zh-CN" altLang="en-US" dirty="0">
                <a:sym typeface="+mn-ea"/>
              </a:rPr>
              <a:t>大卡车板价</a:t>
            </a:r>
            <a:r>
              <a:rPr lang="zh-CN" altLang="en-US" dirty="0"/>
              <a:t>表}}</a:t>
            </a:r>
            <a:endParaRPr lang="zh-CN" altLang="en-US" dirty="0"/>
          </a:p>
        </p:txBody>
      </p:sp>
      <p:sp>
        <p:nvSpPr>
          <p:cNvPr id="7" name="文本框 6"/>
          <p:cNvSpPr txBox="1"/>
          <p:nvPr/>
        </p:nvSpPr>
        <p:spPr>
          <a:xfrm>
            <a:off x="5683384" y="1279463"/>
            <a:ext cx="3312368" cy="368300"/>
          </a:xfrm>
          <a:prstGeom prst="rect">
            <a:avLst/>
          </a:prstGeom>
          <a:noFill/>
        </p:spPr>
        <p:txBody>
          <a:bodyPr wrap="square">
            <a:spAutoFit/>
          </a:bodyPr>
          <a:p>
            <a:r>
              <a:rPr lang="zh-CN" altLang="en-US" dirty="0"/>
              <a:t>{{&amp;外购</a:t>
            </a:r>
            <a:r>
              <a:rPr lang="en-US" altLang="zh-CN" dirty="0"/>
              <a:t>4500</a:t>
            </a:r>
            <a:r>
              <a:rPr lang="zh-CN" altLang="en-US" dirty="0"/>
              <a:t>大卡车板价图}}</a:t>
            </a:r>
            <a:endParaRPr lang="zh-CN" altLang="en-US" dirty="0"/>
          </a:p>
        </p:txBody>
      </p:sp>
      <p:sp>
        <p:nvSpPr>
          <p:cNvPr id="8" name="文本框 7"/>
          <p:cNvSpPr txBox="1"/>
          <p:nvPr/>
        </p:nvSpPr>
        <p:spPr>
          <a:xfrm>
            <a:off x="5608454" y="2541208"/>
            <a:ext cx="3312368" cy="368300"/>
          </a:xfrm>
          <a:prstGeom prst="rect">
            <a:avLst/>
          </a:prstGeom>
          <a:noFill/>
        </p:spPr>
        <p:txBody>
          <a:bodyPr wrap="square">
            <a:spAutoFit/>
          </a:bodyPr>
          <a:p>
            <a:r>
              <a:rPr lang="zh-CN" altLang="en-US" dirty="0"/>
              <a:t>{{</a:t>
            </a:r>
            <a:r>
              <a:rPr lang="en-US" altLang="zh-CN" dirty="0">
                <a:sym typeface="+mn-ea"/>
              </a:rPr>
              <a:t>#</a:t>
            </a:r>
            <a:r>
              <a:rPr lang="zh-CN" altLang="en-US" dirty="0"/>
              <a:t>外购</a:t>
            </a:r>
            <a:r>
              <a:rPr lang="en-US" altLang="zh-CN" dirty="0">
                <a:sym typeface="+mn-ea"/>
              </a:rPr>
              <a:t>4500</a:t>
            </a:r>
            <a:r>
              <a:rPr lang="zh-CN" altLang="en-US" dirty="0">
                <a:sym typeface="+mn-ea"/>
              </a:rPr>
              <a:t>大卡车板价</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2486" y="361028"/>
            <a:ext cx="7618050"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dirty="0">
                <a:solidFill>
                  <a:schemeClr val="tx1"/>
                </a:solidFill>
                <a:sym typeface="+mn-ea"/>
              </a:rPr>
              <a:t>营业收入</a:t>
            </a:r>
            <a:r>
              <a:rPr lang="en-US" altLang="zh-CN" dirty="0">
                <a:solidFill>
                  <a:srgbClr val="002060"/>
                </a:solidFill>
                <a:sym typeface="+mn-ea"/>
              </a:rPr>
              <a:t>{{</a:t>
            </a:r>
            <a:r>
              <a:rPr lang="zh-CN" altLang="en-US" dirty="0">
                <a:solidFill>
                  <a:srgbClr val="002060"/>
                </a:solidFill>
                <a:sym typeface="+mn-ea"/>
              </a:rPr>
              <a:t>营收</a:t>
            </a:r>
            <a:r>
              <a:rPr lang="en-US" altLang="zh-CN" dirty="0">
                <a:solidFill>
                  <a:srgbClr val="002060"/>
                </a:solidFill>
                <a:sym typeface="+mn-ea"/>
              </a:rPr>
              <a:t>}}</a:t>
            </a:r>
            <a:r>
              <a:rPr lang="zh-CN" altLang="en-US" dirty="0">
                <a:solidFill>
                  <a:schemeClr val="tx1"/>
                </a:solidFill>
                <a:sym typeface="+mn-ea"/>
              </a:rPr>
              <a:t>亿元</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100" name="文本框 99"/>
          <p:cNvSpPr txBox="1"/>
          <p:nvPr/>
        </p:nvSpPr>
        <p:spPr>
          <a:xfrm>
            <a:off x="376555" y="5448935"/>
            <a:ext cx="9755505" cy="2033905"/>
          </a:xfrm>
          <a:prstGeom prst="rect">
            <a:avLst/>
          </a:prstGeom>
          <a:noFill/>
          <a:ln w="9525">
            <a:noFill/>
          </a:ln>
        </p:spPr>
        <p:txBody>
          <a:bodyPr wrap="square">
            <a:spAutoFit/>
          </a:bodyPr>
          <a:p>
            <a:pPr indent="0" algn="just">
              <a:lnSpc>
                <a:spcPct val="160000"/>
              </a:lnSpc>
            </a:pPr>
            <a:r>
              <a:rPr lang="en-US" altLang="zh-CN" sz="1580" b="0">
                <a:latin typeface="仿宋" panose="02010609060101010101" charset="-122"/>
                <a:ea typeface="仿宋" panose="02010609060101010101" charset="-122"/>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季度营业收入</a:t>
            </a: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营收</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亿元，比同期增加</a:t>
            </a:r>
            <a:r>
              <a:rPr lang="en-US" altLang="zh-CN" sz="1580" dirty="0">
                <a:solidFill>
                  <a:srgbClr val="002060"/>
                </a:solidFill>
                <a:sym typeface="+mn-ea"/>
              </a:rPr>
              <a:t>{{</a:t>
            </a:r>
            <a:r>
              <a:rPr lang="zh-CN" altLang="en-US" sz="1580" dirty="0">
                <a:solidFill>
                  <a:srgbClr val="002060"/>
                </a:solidFill>
                <a:sym typeface="+mn-ea"/>
              </a:rPr>
              <a:t>营收同比</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亿元，比预算增加</a:t>
            </a:r>
            <a:r>
              <a:rPr lang="en-US" altLang="zh-CN" sz="1580" dirty="0">
                <a:solidFill>
                  <a:srgbClr val="002060"/>
                </a:solidFill>
                <a:sym typeface="+mn-ea"/>
              </a:rPr>
              <a:t>{{</a:t>
            </a:r>
            <a:r>
              <a:rPr lang="zh-CN" altLang="en-US" sz="1580" dirty="0">
                <a:solidFill>
                  <a:srgbClr val="002060"/>
                </a:solidFill>
                <a:sym typeface="+mn-ea"/>
              </a:rPr>
              <a:t>营收比预算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亿元，完成全年预算</a:t>
            </a:r>
            <a:r>
              <a:rPr lang="en-US" altLang="zh-CN" sz="1580" dirty="0">
                <a:solidFill>
                  <a:srgbClr val="002060"/>
                </a:solidFill>
                <a:sym typeface="+mn-ea"/>
              </a:rPr>
              <a:t>{{</a:t>
            </a:r>
            <a:r>
              <a:rPr lang="zh-CN" altLang="en-US" sz="1580" dirty="0">
                <a:solidFill>
                  <a:srgbClr val="002060"/>
                </a:solidFill>
                <a:sym typeface="+mn-ea"/>
              </a:rPr>
              <a:t>营收完成全年预算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a:t>
            </a:r>
            <a:r>
              <a:rPr lang="zh-CN" altLang="en-US" sz="1580" b="0">
                <a:latin typeface="仿宋" panose="02010609060101010101" charset="-122"/>
                <a:ea typeface="仿宋" panose="02010609060101010101" charset="-122"/>
                <a:cs typeface="仿宋" panose="02010609060101010101" charset="-122"/>
              </a:rPr>
              <a:t>；</a:t>
            </a:r>
            <a:r>
              <a:rPr lang="zh-CN" altLang="en-US" sz="1580">
                <a:latin typeface="仿宋" panose="02010609060101010101" charset="-122"/>
                <a:ea typeface="仿宋" panose="02010609060101010101" charset="-122"/>
                <a:cs typeface="仿宋" panose="02010609060101010101" charset="-122"/>
              </a:rPr>
              <a:t>一季度自产煤收入</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自产煤收入</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亿元，比同期增加</a:t>
            </a:r>
            <a:r>
              <a:rPr lang="en-US" altLang="zh-CN" sz="1580" dirty="0">
                <a:solidFill>
                  <a:srgbClr val="002060"/>
                </a:solidFill>
                <a:sym typeface="+mn-ea"/>
              </a:rPr>
              <a:t>{{</a:t>
            </a:r>
            <a:r>
              <a:rPr lang="zh-CN" altLang="en-US" sz="1580" dirty="0">
                <a:solidFill>
                  <a:srgbClr val="002060"/>
                </a:solidFill>
                <a:sym typeface="+mn-ea"/>
              </a:rPr>
              <a:t>自产煤收入同比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亿元，比预算增加</a:t>
            </a:r>
            <a:r>
              <a:rPr lang="en-US" altLang="zh-CN" sz="1580" dirty="0">
                <a:solidFill>
                  <a:srgbClr val="002060"/>
                </a:solidFill>
                <a:sym typeface="+mn-ea"/>
              </a:rPr>
              <a:t>{{</a:t>
            </a:r>
            <a:r>
              <a:rPr lang="zh-CN" altLang="en-US" sz="1580" dirty="0">
                <a:solidFill>
                  <a:srgbClr val="002060"/>
                </a:solidFill>
                <a:sym typeface="+mn-ea"/>
              </a:rPr>
              <a:t>自产煤收入比预算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亿元，完成全年预算</a:t>
            </a:r>
            <a:r>
              <a:rPr lang="en-US" altLang="zh-CN" sz="1580" dirty="0">
                <a:solidFill>
                  <a:srgbClr val="002060"/>
                </a:solidFill>
                <a:sym typeface="+mn-ea"/>
              </a:rPr>
              <a:t>{{</a:t>
            </a:r>
            <a:r>
              <a:rPr lang="zh-CN" altLang="en-US" sz="1580" dirty="0">
                <a:solidFill>
                  <a:srgbClr val="002060"/>
                </a:solidFill>
                <a:sym typeface="+mn-ea"/>
              </a:rPr>
              <a:t>自产煤收入完成全年预算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%；一季度外购煤收入</a:t>
            </a:r>
            <a:r>
              <a:rPr lang="en-US" altLang="zh-CN" sz="1580" dirty="0">
                <a:solidFill>
                  <a:srgbClr val="002060"/>
                </a:solidFill>
                <a:sym typeface="+mn-ea"/>
              </a:rPr>
              <a:t>{{</a:t>
            </a:r>
            <a:r>
              <a:rPr lang="zh-CN" altLang="en-US" sz="1580" dirty="0">
                <a:solidFill>
                  <a:srgbClr val="002060"/>
                </a:solidFill>
                <a:sym typeface="+mn-ea"/>
              </a:rPr>
              <a:t>外购煤收入</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亿元，比同期增加</a:t>
            </a:r>
            <a:r>
              <a:rPr lang="en-US" altLang="zh-CN" sz="1580" dirty="0">
                <a:solidFill>
                  <a:srgbClr val="002060"/>
                </a:solidFill>
                <a:sym typeface="+mn-ea"/>
              </a:rPr>
              <a:t>{{</a:t>
            </a:r>
            <a:r>
              <a:rPr lang="zh-CN" altLang="en-US" sz="1580" dirty="0">
                <a:solidFill>
                  <a:srgbClr val="002060"/>
                </a:solidFill>
                <a:sym typeface="+mn-ea"/>
              </a:rPr>
              <a:t>外购煤收入比同期</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亿元，比预算增加</a:t>
            </a:r>
            <a:r>
              <a:rPr lang="en-US" altLang="zh-CN" sz="1580" dirty="0">
                <a:solidFill>
                  <a:srgbClr val="002060"/>
                </a:solidFill>
                <a:sym typeface="+mn-ea"/>
              </a:rPr>
              <a:t>{{</a:t>
            </a:r>
            <a:r>
              <a:rPr lang="zh-CN" altLang="en-US" sz="1580" dirty="0">
                <a:solidFill>
                  <a:srgbClr val="002060"/>
                </a:solidFill>
                <a:sym typeface="+mn-ea"/>
              </a:rPr>
              <a:t>外购煤收入比预算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亿元，完成全年预算</a:t>
            </a:r>
            <a:r>
              <a:rPr lang="en-US" altLang="zh-CN" sz="1580" dirty="0">
                <a:solidFill>
                  <a:srgbClr val="002060"/>
                </a:solidFill>
                <a:sym typeface="+mn-ea"/>
              </a:rPr>
              <a:t>{{</a:t>
            </a:r>
            <a:r>
              <a:rPr lang="zh-CN" altLang="en-US" sz="1580" dirty="0">
                <a:solidFill>
                  <a:srgbClr val="002060"/>
                </a:solidFill>
                <a:sym typeface="+mn-ea"/>
              </a:rPr>
              <a:t>外购煤收入完成全年预算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a:t>
            </a:r>
            <a:endParaRPr lang="zh-CN" altLang="en-US" sz="1580">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5683384" y="1279463"/>
            <a:ext cx="3312368" cy="368300"/>
          </a:xfrm>
          <a:prstGeom prst="rect">
            <a:avLst/>
          </a:prstGeom>
          <a:noFill/>
        </p:spPr>
        <p:txBody>
          <a:bodyPr wrap="square">
            <a:spAutoFit/>
          </a:bodyPr>
          <a:p>
            <a:r>
              <a:rPr lang="zh-CN" altLang="en-US" dirty="0"/>
              <a:t>{{&amp;营业收入图}}</a:t>
            </a:r>
            <a:endParaRPr lang="zh-CN" altLang="en-US" dirty="0"/>
          </a:p>
        </p:txBody>
      </p:sp>
      <p:sp>
        <p:nvSpPr>
          <p:cNvPr id="8" name="文本框 7"/>
          <p:cNvSpPr txBox="1"/>
          <p:nvPr/>
        </p:nvSpPr>
        <p:spPr>
          <a:xfrm>
            <a:off x="5608454" y="2541208"/>
            <a:ext cx="3312368" cy="368300"/>
          </a:xfrm>
          <a:prstGeom prst="rect">
            <a:avLst/>
          </a:prstGeom>
          <a:noFill/>
        </p:spPr>
        <p:txBody>
          <a:bodyPr wrap="square">
            <a:spAutoFit/>
          </a:bodyPr>
          <a:p>
            <a:r>
              <a:rPr lang="zh-CN" altLang="en-US" dirty="0"/>
              <a:t>{{</a:t>
            </a:r>
            <a:r>
              <a:rPr lang="en-US" altLang="zh-CN" dirty="0">
                <a:sym typeface="+mn-ea"/>
              </a:rPr>
              <a:t>#</a:t>
            </a:r>
            <a:r>
              <a:rPr lang="zh-CN" dirty="0"/>
              <a:t>营业收入</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2801" y="379443"/>
            <a:ext cx="7634199"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完全成本</a:t>
            </a:r>
            <a:r>
              <a:rPr lang="en-US" altLang="zh-CN" dirty="0">
                <a:solidFill>
                  <a:srgbClr val="002060"/>
                </a:solidFill>
                <a:sym typeface="+mn-ea"/>
              </a:rPr>
              <a:t>{{</a:t>
            </a:r>
            <a:r>
              <a:rPr lang="zh-CN" altLang="en-US" dirty="0">
                <a:solidFill>
                  <a:srgbClr val="002060"/>
                </a:solidFill>
                <a:sym typeface="+mn-ea"/>
              </a:rPr>
              <a:t>完全成本</a:t>
            </a:r>
            <a:r>
              <a:rPr lang="en-US" altLang="zh-CN" dirty="0">
                <a:solidFill>
                  <a:srgbClr val="002060"/>
                </a:solidFill>
                <a:sym typeface="+mn-ea"/>
              </a:rPr>
              <a:t>}}</a:t>
            </a:r>
            <a:r>
              <a:rPr lang="zh-CN" altLang="en-US" dirty="0">
                <a:solidFill>
                  <a:schemeClr val="tx1"/>
                </a:solidFill>
                <a:sym typeface="+mn-ea"/>
              </a:rPr>
              <a:t>元</a:t>
            </a:r>
            <a:r>
              <a:rPr lang="en-US" altLang="zh-CN" dirty="0">
                <a:solidFill>
                  <a:schemeClr val="tx1"/>
                </a:solidFill>
                <a:sym typeface="+mn-ea"/>
              </a:rPr>
              <a:t>/</a:t>
            </a:r>
            <a:r>
              <a:rPr lang="zh-CN" altLang="en-US" dirty="0">
                <a:solidFill>
                  <a:schemeClr val="tx1"/>
                </a:solidFill>
                <a:sym typeface="+mn-ea"/>
              </a:rPr>
              <a:t>吨</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4" name="文本框 3"/>
          <p:cNvSpPr txBox="1"/>
          <p:nvPr/>
        </p:nvSpPr>
        <p:spPr>
          <a:xfrm>
            <a:off x="6104890" y="1080135"/>
            <a:ext cx="4361815" cy="6245225"/>
          </a:xfrm>
          <a:prstGeom prst="rect">
            <a:avLst/>
          </a:prstGeom>
          <a:noFill/>
        </p:spPr>
        <p:txBody>
          <a:bodyPr wrap="square" rtlCol="0">
            <a:spAutoFit/>
          </a:bodyPr>
          <a:p>
            <a:pPr algn="just"/>
            <a:r>
              <a:rPr lang="en-US" altLang="zh-CN" sz="1300" b="1">
                <a:latin typeface="+mn-ea"/>
                <a:cs typeface="仿宋" panose="02010609060101010101" charset="-122"/>
                <a:sym typeface="+mn-ea"/>
              </a:rPr>
              <a:t>    </a:t>
            </a:r>
            <a:r>
              <a:rPr lang="zh-CN" sz="1300" b="1">
                <a:latin typeface="+mn-ea"/>
                <a:cs typeface="仿宋" panose="02010609060101010101" charset="-122"/>
                <a:sym typeface="+mn-ea"/>
              </a:rPr>
              <a:t>一季度完全成本</a:t>
            </a:r>
            <a:r>
              <a:rPr lang="en-US" altLang="zh-CN" sz="1300" b="1">
                <a:latin typeface="+mn-ea"/>
                <a:cs typeface="仿宋" panose="02010609060101010101" charset="-122"/>
                <a:sym typeface="+mn-ea"/>
              </a:rPr>
              <a:t> </a:t>
            </a:r>
            <a:r>
              <a:rPr lang="en-US" altLang="zh-CN" sz="1300" dirty="0">
                <a:solidFill>
                  <a:srgbClr val="002060"/>
                </a:solidFill>
                <a:sym typeface="+mn-ea"/>
              </a:rPr>
              <a:t>{{</a:t>
            </a:r>
            <a:r>
              <a:rPr lang="zh-CN" altLang="en-US" sz="1300" dirty="0">
                <a:solidFill>
                  <a:srgbClr val="002060"/>
                </a:solidFill>
                <a:sym typeface="+mn-ea"/>
              </a:rPr>
              <a:t>完全成本</a:t>
            </a:r>
            <a:r>
              <a:rPr lang="en-US" altLang="zh-CN" sz="1300" dirty="0">
                <a:solidFill>
                  <a:srgbClr val="002060"/>
                </a:solidFill>
                <a:sym typeface="+mn-ea"/>
              </a:rPr>
              <a:t>}}</a:t>
            </a:r>
            <a:r>
              <a:rPr sz="1300">
                <a:latin typeface="仿宋" panose="02010609060101010101" charset="-122"/>
                <a:ea typeface="仿宋" panose="02010609060101010101" charset="-122"/>
                <a:cs typeface="仿宋" panose="02010609060101010101" charset="-122"/>
                <a:sym typeface="+mn-ea"/>
              </a:rPr>
              <a:t>元/吨，比同期</a:t>
            </a:r>
            <a:r>
              <a:rPr lang="en-US" altLang="zh-CN" sz="1300" dirty="0">
                <a:solidFill>
                  <a:srgbClr val="002060"/>
                </a:solidFill>
                <a:sym typeface="+mn-ea"/>
              </a:rPr>
              <a:t>{{</a:t>
            </a:r>
            <a:r>
              <a:rPr lang="zh-CN" altLang="en-US" sz="1300" dirty="0">
                <a:solidFill>
                  <a:srgbClr val="002060"/>
                </a:solidFill>
                <a:sym typeface="+mn-ea"/>
              </a:rPr>
              <a:t>完全成本同期</a:t>
            </a:r>
            <a:r>
              <a:rPr lang="en-US" altLang="zh-CN" sz="1300" dirty="0">
                <a:solidFill>
                  <a:srgbClr val="002060"/>
                </a:solidFill>
                <a:sym typeface="+mn-ea"/>
              </a:rPr>
              <a:t>}}</a:t>
            </a:r>
            <a:r>
              <a:rPr sz="1300">
                <a:latin typeface="仿宋" panose="02010609060101010101" charset="-122"/>
                <a:ea typeface="仿宋" panose="02010609060101010101" charset="-122"/>
                <a:cs typeface="仿宋" panose="02010609060101010101" charset="-122"/>
                <a:sym typeface="+mn-ea"/>
              </a:rPr>
              <a:t>元/吨升高</a:t>
            </a:r>
            <a:r>
              <a:rPr lang="en-US" altLang="zh-CN" sz="1300" dirty="0">
                <a:solidFill>
                  <a:srgbClr val="002060"/>
                </a:solidFill>
                <a:sym typeface="+mn-ea"/>
              </a:rPr>
              <a:t>{{</a:t>
            </a:r>
            <a:r>
              <a:rPr lang="zh-CN" altLang="en-US" sz="1300" dirty="0">
                <a:solidFill>
                  <a:srgbClr val="002060"/>
                </a:solidFill>
                <a:sym typeface="+mn-ea"/>
              </a:rPr>
              <a:t>完全成本比同期</a:t>
            </a:r>
            <a:r>
              <a:rPr lang="en-US" altLang="zh-CN" sz="1300" dirty="0">
                <a:solidFill>
                  <a:srgbClr val="002060"/>
                </a:solidFill>
                <a:sym typeface="+mn-ea"/>
              </a:rPr>
              <a:t>}}</a:t>
            </a:r>
            <a:r>
              <a:rPr sz="1300">
                <a:latin typeface="仿宋" panose="02010609060101010101" charset="-122"/>
                <a:ea typeface="仿宋" panose="02010609060101010101" charset="-122"/>
                <a:cs typeface="仿宋" panose="02010609060101010101" charset="-122"/>
                <a:sym typeface="+mn-ea"/>
              </a:rPr>
              <a:t>元/吨，比预算</a:t>
            </a:r>
            <a:r>
              <a:rPr lang="en-US" altLang="zh-CN" sz="1300" dirty="0">
                <a:solidFill>
                  <a:srgbClr val="002060"/>
                </a:solidFill>
                <a:sym typeface="+mn-ea"/>
              </a:rPr>
              <a:t>{{</a:t>
            </a:r>
            <a:r>
              <a:rPr lang="zh-CN" altLang="en-US" sz="1300" dirty="0">
                <a:solidFill>
                  <a:srgbClr val="002060"/>
                </a:solidFill>
                <a:sym typeface="+mn-ea"/>
              </a:rPr>
              <a:t>完全成本预算</a:t>
            </a:r>
            <a:r>
              <a:rPr lang="en-US" altLang="zh-CN" sz="1300" dirty="0">
                <a:solidFill>
                  <a:srgbClr val="002060"/>
                </a:solidFill>
                <a:sym typeface="+mn-ea"/>
              </a:rPr>
              <a:t>}}</a:t>
            </a:r>
            <a:r>
              <a:rPr sz="1300">
                <a:latin typeface="仿宋" panose="02010609060101010101" charset="-122"/>
                <a:ea typeface="仿宋" panose="02010609060101010101" charset="-122"/>
                <a:cs typeface="仿宋" panose="02010609060101010101" charset="-122"/>
                <a:sym typeface="+mn-ea"/>
              </a:rPr>
              <a:t>元/吨降低</a:t>
            </a:r>
            <a:r>
              <a:rPr lang="en-US" altLang="zh-CN" sz="1300" dirty="0">
                <a:solidFill>
                  <a:srgbClr val="002060"/>
                </a:solidFill>
                <a:sym typeface="+mn-ea"/>
              </a:rPr>
              <a:t>{{</a:t>
            </a:r>
            <a:r>
              <a:rPr lang="zh-CN" altLang="en-US" sz="1300" dirty="0">
                <a:solidFill>
                  <a:srgbClr val="002060"/>
                </a:solidFill>
                <a:sym typeface="+mn-ea"/>
              </a:rPr>
              <a:t>完全成本比预算</a:t>
            </a:r>
            <a:r>
              <a:rPr lang="en-US" altLang="zh-CN" sz="1300" dirty="0">
                <a:solidFill>
                  <a:srgbClr val="002060"/>
                </a:solidFill>
                <a:sym typeface="+mn-ea"/>
              </a:rPr>
              <a:t>}}</a:t>
            </a:r>
            <a:r>
              <a:rPr sz="1300">
                <a:latin typeface="仿宋" panose="02010609060101010101" charset="-122"/>
                <a:ea typeface="仿宋" panose="02010609060101010101" charset="-122"/>
                <a:cs typeface="仿宋" panose="02010609060101010101" charset="-122"/>
                <a:sym typeface="+mn-ea"/>
              </a:rPr>
              <a:t>元/吨。</a:t>
            </a:r>
            <a:r>
              <a:rPr lang="zh-CN" altLang="en-US" sz="1300"/>
              <a:t> </a:t>
            </a:r>
            <a:r>
              <a:rPr lang="en-US" altLang="zh-CN" sz="1300"/>
              <a:t>              </a:t>
            </a:r>
            <a:r>
              <a:rPr sz="1300" b="1">
                <a:highlight>
                  <a:srgbClr val="FFFF00"/>
                </a:highlight>
                <a:latin typeface="仿宋" panose="02010609060101010101" charset="-122"/>
                <a:ea typeface="仿宋" panose="02010609060101010101" charset="-122"/>
                <a:cs typeface="仿宋" panose="02010609060101010101" charset="-122"/>
                <a:sym typeface="+mn-ea"/>
              </a:rPr>
              <a:t>比同期升高</a:t>
            </a:r>
            <a:r>
              <a:rPr lang="en-US" sz="1300">
                <a:highlight>
                  <a:srgbClr val="FFFF00"/>
                </a:highlight>
                <a:latin typeface="仿宋" panose="02010609060101010101" charset="-122"/>
                <a:ea typeface="仿宋" panose="02010609060101010101" charset="-122"/>
                <a:cs typeface="仿宋" panose="02010609060101010101" charset="-122"/>
                <a:sym typeface="+mn-ea"/>
              </a:rPr>
              <a:t>25.14</a:t>
            </a:r>
            <a:r>
              <a:rPr sz="1300">
                <a:highlight>
                  <a:srgbClr val="FFFF00"/>
                </a:highlight>
                <a:latin typeface="仿宋" panose="02010609060101010101" charset="-122"/>
                <a:ea typeface="仿宋" panose="02010609060101010101" charset="-122"/>
                <a:cs typeface="仿宋" panose="02010609060101010101" charset="-122"/>
                <a:sym typeface="+mn-ea"/>
              </a:rPr>
              <a:t>元/吨原因</a:t>
            </a:r>
            <a:r>
              <a:rPr lang="zh-CN" sz="1300">
                <a:highlight>
                  <a:srgbClr val="FFFF00"/>
                </a:highlight>
                <a:latin typeface="仿宋" panose="02010609060101010101" charset="-122"/>
                <a:ea typeface="仿宋" panose="02010609060101010101" charset="-122"/>
                <a:cs typeface="仿宋" panose="02010609060101010101" charset="-122"/>
                <a:sym typeface="+mn-ea"/>
              </a:rPr>
              <a:t>，</a:t>
            </a:r>
            <a:r>
              <a:rPr sz="1300">
                <a:highlight>
                  <a:srgbClr val="FFFF00"/>
                </a:highlight>
                <a:latin typeface="仿宋" panose="02010609060101010101" charset="-122"/>
                <a:ea typeface="仿宋" panose="02010609060101010101" charset="-122"/>
                <a:cs typeface="仿宋" panose="02010609060101010101" charset="-122"/>
                <a:sym typeface="+mn-ea"/>
              </a:rPr>
              <a:t>由于自产煤量较同期增加39万吨，影响完全成本降低22.56元/吨；由于成本总额较</a:t>
            </a:r>
            <a:r>
              <a:rPr lang="zh-CN" sz="1300">
                <a:highlight>
                  <a:srgbClr val="FFFF00"/>
                </a:highlight>
                <a:latin typeface="仿宋" panose="02010609060101010101" charset="-122"/>
                <a:ea typeface="仿宋" panose="02010609060101010101" charset="-122"/>
                <a:cs typeface="仿宋" panose="02010609060101010101" charset="-122"/>
                <a:sym typeface="+mn-ea"/>
              </a:rPr>
              <a:t>同期</a:t>
            </a:r>
            <a:r>
              <a:rPr sz="1300">
                <a:highlight>
                  <a:srgbClr val="FFFF00"/>
                </a:highlight>
                <a:latin typeface="仿宋" panose="02010609060101010101" charset="-122"/>
                <a:ea typeface="仿宋" panose="02010609060101010101" charset="-122"/>
                <a:cs typeface="仿宋" panose="02010609060101010101" charset="-122"/>
                <a:sym typeface="+mn-ea"/>
              </a:rPr>
              <a:t>增加20882万元，影响完全成本升高47.70元/吨。成本总额增加主要是：</a:t>
            </a:r>
            <a:endParaRPr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sz="1300">
                <a:highlight>
                  <a:srgbClr val="FFFF00"/>
                </a:highlight>
                <a:latin typeface="仿宋" panose="02010609060101010101" charset="-122"/>
                <a:ea typeface="仿宋" panose="02010609060101010101" charset="-122"/>
                <a:cs typeface="仿宋" panose="02010609060101010101" charset="-122"/>
                <a:sym typeface="+mn-ea"/>
              </a:rPr>
              <a:t>（1）按照集团要求预提工资总额及附加费用7950万元，影响单位成本升高16.65元/吨 ；</a:t>
            </a:r>
            <a:endParaRPr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sz="1300">
                <a:highlight>
                  <a:srgbClr val="FFFF00"/>
                </a:highlight>
                <a:latin typeface="仿宋" panose="02010609060101010101" charset="-122"/>
                <a:ea typeface="仿宋" panose="02010609060101010101" charset="-122"/>
                <a:cs typeface="仿宋" panose="02010609060101010101" charset="-122"/>
                <a:sym typeface="+mn-ea"/>
              </a:rPr>
              <a:t>（2）搬家倒面费用1800万元，技术服务费1400万元，合计影响单位成本升高6.70元/吨 ；</a:t>
            </a:r>
            <a:endParaRPr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sz="1300">
                <a:highlight>
                  <a:srgbClr val="FFFF00"/>
                </a:highlight>
                <a:latin typeface="仿宋" panose="02010609060101010101" charset="-122"/>
                <a:ea typeface="仿宋" panose="02010609060101010101" charset="-122"/>
                <a:cs typeface="仿宋" panose="02010609060101010101" charset="-122"/>
                <a:sym typeface="+mn-ea"/>
              </a:rPr>
              <a:t>（3）矿务工程费比同期增加4012万元，影响单位成本升高8.40元/吨 ；</a:t>
            </a:r>
            <a:endParaRPr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lang="zh-CN" sz="1300">
                <a:highlight>
                  <a:srgbClr val="FFFF00"/>
                </a:highlight>
                <a:latin typeface="仿宋" panose="02010609060101010101" charset="-122"/>
                <a:ea typeface="仿宋" panose="02010609060101010101" charset="-122"/>
                <a:cs typeface="仿宋" panose="02010609060101010101" charset="-122"/>
                <a:sym typeface="+mn-ea"/>
              </a:rPr>
              <a:t>（</a:t>
            </a:r>
            <a:r>
              <a:rPr lang="en-US" altLang="zh-CN" sz="1300">
                <a:highlight>
                  <a:srgbClr val="FFFF00"/>
                </a:highlight>
                <a:latin typeface="仿宋" panose="02010609060101010101" charset="-122"/>
                <a:ea typeface="仿宋" panose="02010609060101010101" charset="-122"/>
                <a:cs typeface="仿宋" panose="02010609060101010101" charset="-122"/>
                <a:sym typeface="+mn-ea"/>
              </a:rPr>
              <a:t>4</a:t>
            </a:r>
            <a:r>
              <a:rPr lang="zh-CN" altLang="en-US" sz="1300">
                <a:highlight>
                  <a:srgbClr val="FFFF00"/>
                </a:highlight>
                <a:latin typeface="仿宋" panose="02010609060101010101" charset="-122"/>
                <a:ea typeface="仿宋" panose="02010609060101010101" charset="-122"/>
                <a:cs typeface="仿宋" panose="02010609060101010101" charset="-122"/>
                <a:sym typeface="+mn-ea"/>
              </a:rPr>
              <a:t>）万利一矿无纸化办公及调度可视化系统导致专业化服务费增加3623万元，影响单位成本升高7.59元/吨 ；</a:t>
            </a:r>
            <a:endParaRPr lang="zh-CN" altLang="en-US"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lang="zh-CN" altLang="en-US" sz="1300">
                <a:highlight>
                  <a:srgbClr val="FFFF00"/>
                </a:highlight>
                <a:latin typeface="仿宋" panose="02010609060101010101" charset="-122"/>
                <a:ea typeface="仿宋" panose="02010609060101010101" charset="-122"/>
                <a:cs typeface="仿宋" panose="02010609060101010101" charset="-122"/>
                <a:sym typeface="+mn-ea"/>
              </a:rPr>
              <a:t>（</a:t>
            </a:r>
            <a:r>
              <a:rPr lang="en-US" altLang="zh-CN" sz="1300">
                <a:highlight>
                  <a:srgbClr val="FFFF00"/>
                </a:highlight>
                <a:latin typeface="仿宋" panose="02010609060101010101" charset="-122"/>
                <a:ea typeface="仿宋" panose="02010609060101010101" charset="-122"/>
                <a:cs typeface="仿宋" panose="02010609060101010101" charset="-122"/>
                <a:sym typeface="+mn-ea"/>
              </a:rPr>
              <a:t>5</a:t>
            </a:r>
            <a:r>
              <a:rPr lang="zh-CN" altLang="en-US" sz="1300">
                <a:highlight>
                  <a:srgbClr val="FFFF00"/>
                </a:highlight>
                <a:latin typeface="仿宋" panose="02010609060101010101" charset="-122"/>
                <a:ea typeface="仿宋" panose="02010609060101010101" charset="-122"/>
                <a:cs typeface="仿宋" panose="02010609060101010101" charset="-122"/>
                <a:sym typeface="+mn-ea"/>
              </a:rPr>
              <a:t>）水泉露天矿未办理农用地转用及国有建设用地审批手续罚款978万元，影响单位成本升高2.05元/吨 ；</a:t>
            </a:r>
            <a:endParaRPr lang="zh-CN" altLang="en-US"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lang="zh-CN" altLang="en-US" sz="1300">
                <a:highlight>
                  <a:srgbClr val="FFFF00"/>
                </a:highlight>
                <a:latin typeface="仿宋" panose="02010609060101010101" charset="-122"/>
                <a:ea typeface="仿宋" panose="02010609060101010101" charset="-122"/>
                <a:cs typeface="仿宋" panose="02010609060101010101" charset="-122"/>
                <a:sym typeface="+mn-ea"/>
              </a:rPr>
              <a:t>（</a:t>
            </a:r>
            <a:r>
              <a:rPr lang="en-US" altLang="zh-CN" sz="1300">
                <a:highlight>
                  <a:srgbClr val="FFFF00"/>
                </a:highlight>
                <a:latin typeface="仿宋" panose="02010609060101010101" charset="-122"/>
                <a:ea typeface="仿宋" panose="02010609060101010101" charset="-122"/>
                <a:cs typeface="仿宋" panose="02010609060101010101" charset="-122"/>
                <a:sym typeface="+mn-ea"/>
              </a:rPr>
              <a:t>6</a:t>
            </a:r>
            <a:r>
              <a:rPr lang="zh-CN" altLang="en-US" sz="1300">
                <a:highlight>
                  <a:srgbClr val="FFFF00"/>
                </a:highlight>
                <a:latin typeface="仿宋" panose="02010609060101010101" charset="-122"/>
                <a:ea typeface="仿宋" panose="02010609060101010101" charset="-122"/>
                <a:cs typeface="仿宋" panose="02010609060101010101" charset="-122"/>
                <a:sym typeface="+mn-ea"/>
              </a:rPr>
              <a:t>）安全管理信息系统二期、财务共享中心平台系统建设等信息化建设856万元，影响单位成本升高1.79元/吨 ；</a:t>
            </a:r>
            <a:endParaRPr lang="zh-CN" altLang="en-US"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sz="1300" b="1">
                <a:highlight>
                  <a:srgbClr val="FFFF00"/>
                </a:highlight>
                <a:latin typeface="仿宋" panose="02010609060101010101" charset="-122"/>
                <a:ea typeface="仿宋" panose="02010609060101010101" charset="-122"/>
                <a:cs typeface="仿宋" panose="02010609060101010101" charset="-122"/>
                <a:sym typeface="+mn-ea"/>
              </a:rPr>
              <a:t>比预算降低</a:t>
            </a:r>
            <a:r>
              <a:rPr sz="1300">
                <a:highlight>
                  <a:srgbClr val="FFFF00"/>
                </a:highlight>
                <a:latin typeface="仿宋" panose="02010609060101010101" charset="-122"/>
                <a:ea typeface="仿宋" panose="02010609060101010101" charset="-122"/>
                <a:cs typeface="仿宋" panose="02010609060101010101" charset="-122"/>
                <a:sym typeface="+mn-ea"/>
              </a:rPr>
              <a:t>25.04元/吨原因</a:t>
            </a:r>
            <a:r>
              <a:rPr lang="zh-CN" sz="1300">
                <a:highlight>
                  <a:srgbClr val="FFFF00"/>
                </a:highlight>
                <a:latin typeface="仿宋" panose="02010609060101010101" charset="-122"/>
                <a:ea typeface="仿宋" panose="02010609060101010101" charset="-122"/>
                <a:cs typeface="仿宋" panose="02010609060101010101" charset="-122"/>
                <a:sym typeface="+mn-ea"/>
              </a:rPr>
              <a:t>，</a:t>
            </a:r>
            <a:r>
              <a:rPr sz="1300">
                <a:highlight>
                  <a:srgbClr val="FFFF00"/>
                </a:highlight>
                <a:latin typeface="仿宋" panose="02010609060101010101" charset="-122"/>
                <a:ea typeface="仿宋" panose="02010609060101010101" charset="-122"/>
                <a:cs typeface="仿宋" panose="02010609060101010101" charset="-122"/>
                <a:sym typeface="+mn-ea"/>
              </a:rPr>
              <a:t>由于自产煤量较预算增加89万吨，影响完全成本降低57.86元/吨；由于成本总额较预算增加12716万元，影响完全成本升高32.82元/吨。成本总额增加主要是：</a:t>
            </a:r>
            <a:endParaRPr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sz="1300">
                <a:highlight>
                  <a:srgbClr val="FFFF00"/>
                </a:highlight>
                <a:latin typeface="仿宋" panose="02010609060101010101" charset="-122"/>
                <a:ea typeface="仿宋" panose="02010609060101010101" charset="-122"/>
                <a:cs typeface="仿宋" panose="02010609060101010101" charset="-122"/>
                <a:sym typeface="+mn-ea"/>
              </a:rPr>
              <a:t>（1）按照集团要求预提工资总额及附加费用7950万元，影响单位成本升高16.65元/吨 ； </a:t>
            </a:r>
            <a:endParaRPr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lang="zh-CN" sz="1300">
                <a:highlight>
                  <a:srgbClr val="FFFF00"/>
                </a:highlight>
                <a:latin typeface="仿宋" panose="02010609060101010101" charset="-122"/>
                <a:ea typeface="仿宋" panose="02010609060101010101" charset="-122"/>
                <a:cs typeface="仿宋" panose="02010609060101010101" charset="-122"/>
                <a:sym typeface="+mn-ea"/>
              </a:rPr>
              <a:t>（</a:t>
            </a:r>
            <a:r>
              <a:rPr lang="en-US" altLang="zh-CN" sz="1300">
                <a:highlight>
                  <a:srgbClr val="FFFF00"/>
                </a:highlight>
                <a:latin typeface="仿宋" panose="02010609060101010101" charset="-122"/>
                <a:ea typeface="仿宋" panose="02010609060101010101" charset="-122"/>
                <a:cs typeface="仿宋" panose="02010609060101010101" charset="-122"/>
                <a:sym typeface="+mn-ea"/>
              </a:rPr>
              <a:t>2</a:t>
            </a:r>
            <a:r>
              <a:rPr lang="zh-CN" altLang="en-US" sz="1300">
                <a:highlight>
                  <a:srgbClr val="FFFF00"/>
                </a:highlight>
                <a:latin typeface="仿宋" panose="02010609060101010101" charset="-122"/>
                <a:ea typeface="仿宋" panose="02010609060101010101" charset="-122"/>
                <a:cs typeface="仿宋" panose="02010609060101010101" charset="-122"/>
                <a:sym typeface="+mn-ea"/>
              </a:rPr>
              <a:t>）</a:t>
            </a:r>
            <a:r>
              <a:rPr sz="1300">
                <a:highlight>
                  <a:srgbClr val="FFFF00"/>
                </a:highlight>
                <a:latin typeface="仿宋" panose="02010609060101010101" charset="-122"/>
                <a:ea typeface="仿宋" panose="02010609060101010101" charset="-122"/>
                <a:cs typeface="仿宋" panose="02010609060101010101" charset="-122"/>
                <a:sym typeface="+mn-ea"/>
              </a:rPr>
              <a:t>水泉露天矿未办理农用地转用及国有建设用地审批手续罚款978万元，影响单位成本升高2.05元/吨 </a:t>
            </a:r>
            <a:r>
              <a:rPr lang="zh-CN" sz="1300">
                <a:highlight>
                  <a:srgbClr val="FFFF00"/>
                </a:highlight>
                <a:latin typeface="仿宋" panose="02010609060101010101" charset="-122"/>
                <a:ea typeface="仿宋" panose="02010609060101010101" charset="-122"/>
                <a:cs typeface="仿宋" panose="02010609060101010101" charset="-122"/>
                <a:sym typeface="+mn-ea"/>
              </a:rPr>
              <a:t>；</a:t>
            </a:r>
            <a:endParaRPr lang="zh-CN" sz="1300">
              <a:highlight>
                <a:srgbClr val="FFFF00"/>
              </a:highlight>
              <a:latin typeface="仿宋" panose="02010609060101010101" charset="-122"/>
              <a:ea typeface="仿宋" panose="02010609060101010101" charset="-122"/>
              <a:cs typeface="仿宋" panose="02010609060101010101" charset="-122"/>
              <a:sym typeface="+mn-ea"/>
            </a:endParaRPr>
          </a:p>
          <a:p>
            <a:pPr algn="just"/>
            <a:r>
              <a:rPr lang="zh-CN" sz="1300">
                <a:highlight>
                  <a:srgbClr val="FFFF00"/>
                </a:highlight>
                <a:latin typeface="仿宋" panose="02010609060101010101" charset="-122"/>
                <a:ea typeface="仿宋" panose="02010609060101010101" charset="-122"/>
                <a:cs typeface="仿宋" panose="02010609060101010101" charset="-122"/>
                <a:sym typeface="+mn-ea"/>
              </a:rPr>
              <a:t>（</a:t>
            </a:r>
            <a:r>
              <a:rPr lang="en-US" altLang="zh-CN" sz="1300">
                <a:highlight>
                  <a:srgbClr val="FFFF00"/>
                </a:highlight>
                <a:latin typeface="仿宋" panose="02010609060101010101" charset="-122"/>
                <a:ea typeface="仿宋" panose="02010609060101010101" charset="-122"/>
                <a:cs typeface="仿宋" panose="02010609060101010101" charset="-122"/>
                <a:sym typeface="+mn-ea"/>
              </a:rPr>
              <a:t>3</a:t>
            </a:r>
            <a:r>
              <a:rPr lang="zh-CN" altLang="en-US" sz="1300">
                <a:highlight>
                  <a:srgbClr val="FFFF00"/>
                </a:highlight>
                <a:latin typeface="仿宋" panose="02010609060101010101" charset="-122"/>
                <a:ea typeface="仿宋" panose="02010609060101010101" charset="-122"/>
                <a:cs typeface="仿宋" panose="02010609060101010101" charset="-122"/>
                <a:sym typeface="+mn-ea"/>
              </a:rPr>
              <a:t>）万利一矿无纸化办公及调度可视化系统导致专业化服务费增加3623万元，影响单位成本升高7.59元/吨 ；</a:t>
            </a:r>
            <a:endParaRPr lang="zh-CN" altLang="en-US" sz="1750">
              <a:latin typeface="仿宋" panose="02010609060101010101" charset="-122"/>
              <a:ea typeface="仿宋" panose="02010609060101010101" charset="-122"/>
              <a:cs typeface="仿宋" panose="02010609060101010101" charset="-122"/>
              <a:sym typeface="+mn-ea"/>
            </a:endParaRPr>
          </a:p>
          <a:p>
            <a:pPr algn="just">
              <a:lnSpc>
                <a:spcPct val="130000"/>
              </a:lnSpc>
            </a:pPr>
            <a:r>
              <a:rPr lang="zh-CN" altLang="en-US" sz="1755">
                <a:latin typeface="仿宋" panose="02010609060101010101" charset="-122"/>
                <a:ea typeface="仿宋" panose="02010609060101010101" charset="-122"/>
                <a:cs typeface="仿宋" panose="02010609060101010101" charset="-122"/>
                <a:sym typeface="+mn-ea"/>
              </a:rPr>
              <a:t> </a:t>
            </a:r>
            <a:r>
              <a:rPr lang="en-US" altLang="zh-CN" sz="1755">
                <a:latin typeface="仿宋" panose="02010609060101010101" charset="-122"/>
                <a:ea typeface="仿宋" panose="02010609060101010101" charset="-122"/>
                <a:cs typeface="仿宋" panose="02010609060101010101" charset="-122"/>
                <a:sym typeface="+mn-ea"/>
              </a:rPr>
              <a:t>   </a:t>
            </a:r>
            <a:endParaRPr lang="zh-CN" altLang="en-US" sz="1755">
              <a:latin typeface="仿宋" panose="02010609060101010101" charset="-122"/>
              <a:ea typeface="仿宋" panose="02010609060101010101" charset="-122"/>
              <a:cs typeface="仿宋" panose="02010609060101010101" charset="-122"/>
              <a:sym typeface="+mn-ea"/>
            </a:endParaRPr>
          </a:p>
        </p:txBody>
      </p:sp>
      <p:sp>
        <p:nvSpPr>
          <p:cNvPr id="6" name="文本框 5"/>
          <p:cNvSpPr txBox="1"/>
          <p:nvPr/>
        </p:nvSpPr>
        <p:spPr>
          <a:xfrm>
            <a:off x="278765" y="6428740"/>
            <a:ext cx="5968365" cy="847725"/>
          </a:xfrm>
          <a:prstGeom prst="rect">
            <a:avLst/>
          </a:prstGeom>
          <a:noFill/>
        </p:spPr>
        <p:txBody>
          <a:bodyPr wrap="square" rtlCol="0">
            <a:spAutoFit/>
          </a:bodyPr>
          <a:p>
            <a:r>
              <a:rPr lang="en-US" altLang="zh-CN" sz="1230">
                <a:solidFill>
                  <a:schemeClr val="tx1"/>
                </a:solidFill>
                <a:latin typeface="仿宋" panose="02010609060101010101" charset="-122"/>
                <a:ea typeface="仿宋" panose="02010609060101010101" charset="-122"/>
                <a:cs typeface="仿宋" panose="02010609060101010101" charset="-122"/>
                <a:sym typeface="+mn-ea"/>
              </a:rPr>
              <a:t>    </a:t>
            </a:r>
            <a:r>
              <a:rPr lang="zh-CN" sz="1230" b="1">
                <a:solidFill>
                  <a:srgbClr val="FF0000"/>
                </a:solidFill>
                <a:latin typeface="仿宋" panose="02010609060101010101" charset="-122"/>
                <a:ea typeface="仿宋" panose="02010609060101010101" charset="-122"/>
                <a:cs typeface="仿宋" panose="02010609060101010101" charset="-122"/>
                <a:sym typeface="+mn-ea"/>
              </a:rPr>
              <a:t>剔除因素（</a:t>
            </a:r>
            <a:r>
              <a:rPr lang="en-US" altLang="zh-CN" sz="1230" b="1">
                <a:solidFill>
                  <a:srgbClr val="FF0000"/>
                </a:solidFill>
                <a:latin typeface="仿宋" panose="02010609060101010101" charset="-122"/>
                <a:ea typeface="仿宋" panose="02010609060101010101" charset="-122"/>
                <a:cs typeface="仿宋" panose="02010609060101010101" charset="-122"/>
                <a:sym typeface="+mn-ea"/>
              </a:rPr>
              <a:t>16800</a:t>
            </a:r>
            <a:r>
              <a:rPr lang="zh-CN" altLang="en-US" sz="1230" b="1">
                <a:solidFill>
                  <a:srgbClr val="FF0000"/>
                </a:solidFill>
                <a:latin typeface="仿宋" panose="02010609060101010101" charset="-122"/>
                <a:ea typeface="仿宋" panose="02010609060101010101" charset="-122"/>
                <a:cs typeface="仿宋" panose="02010609060101010101" charset="-122"/>
                <a:sym typeface="+mn-ea"/>
              </a:rPr>
              <a:t>万元</a:t>
            </a:r>
            <a:r>
              <a:rPr lang="zh-CN" sz="1230" b="1">
                <a:solidFill>
                  <a:srgbClr val="FF0000"/>
                </a:solidFill>
                <a:latin typeface="仿宋" panose="02010609060101010101" charset="-122"/>
                <a:ea typeface="仿宋" panose="02010609060101010101" charset="-122"/>
                <a:cs typeface="仿宋" panose="02010609060101010101" charset="-122"/>
                <a:sym typeface="+mn-ea"/>
              </a:rPr>
              <a:t>）：</a:t>
            </a:r>
            <a:r>
              <a:rPr lang="en-US" sz="1230" b="1">
                <a:solidFill>
                  <a:srgbClr val="FF0000"/>
                </a:solidFill>
                <a:latin typeface="仿宋" panose="02010609060101010101" charset="-122"/>
                <a:ea typeface="仿宋" panose="02010609060101010101" charset="-122"/>
                <a:cs typeface="仿宋" panose="02010609060101010101" charset="-122"/>
                <a:sym typeface="+mn-ea"/>
              </a:rPr>
              <a:t>2024年3月按集团要求向国家能源集团公益基金会捐赠1.68</a:t>
            </a:r>
            <a:r>
              <a:rPr lang="zh-CN" altLang="en-US" sz="1230" b="1">
                <a:solidFill>
                  <a:srgbClr val="FF0000"/>
                </a:solidFill>
                <a:latin typeface="仿宋" panose="02010609060101010101" charset="-122"/>
                <a:ea typeface="仿宋" panose="02010609060101010101" charset="-122"/>
                <a:cs typeface="仿宋" panose="02010609060101010101" charset="-122"/>
                <a:sym typeface="+mn-ea"/>
              </a:rPr>
              <a:t>亿</a:t>
            </a:r>
            <a:r>
              <a:rPr lang="en-US" sz="1230" b="1">
                <a:solidFill>
                  <a:srgbClr val="FF0000"/>
                </a:solidFill>
                <a:latin typeface="仿宋" panose="02010609060101010101" charset="-122"/>
                <a:ea typeface="仿宋" panose="02010609060101010101" charset="-122"/>
                <a:cs typeface="仿宋" panose="02010609060101010101" charset="-122"/>
                <a:sym typeface="+mn-ea"/>
              </a:rPr>
              <a:t>元</a:t>
            </a:r>
            <a:r>
              <a:rPr lang="zh-CN" altLang="en-US" sz="1230" b="1">
                <a:solidFill>
                  <a:srgbClr val="FF0000"/>
                </a:solidFill>
                <a:latin typeface="仿宋" panose="02010609060101010101" charset="-122"/>
                <a:ea typeface="仿宋" panose="02010609060101010101" charset="-122"/>
                <a:cs typeface="仿宋" panose="02010609060101010101" charset="-122"/>
                <a:sym typeface="+mn-ea"/>
              </a:rPr>
              <a:t>，一季度账面</a:t>
            </a:r>
            <a:r>
              <a:rPr lang="en-US" sz="1230" b="1">
                <a:solidFill>
                  <a:srgbClr val="FF0000"/>
                </a:solidFill>
                <a:latin typeface="仿宋" panose="02010609060101010101" charset="-122"/>
                <a:ea typeface="仿宋" panose="02010609060101010101" charset="-122"/>
                <a:cs typeface="仿宋" panose="02010609060101010101" charset="-122"/>
                <a:sym typeface="+mn-ea"/>
              </a:rPr>
              <a:t>自产煤完全成本284.75</a:t>
            </a:r>
            <a:r>
              <a:rPr lang="zh-CN" altLang="en-US" sz="1230" b="1">
                <a:solidFill>
                  <a:srgbClr val="FF0000"/>
                </a:solidFill>
                <a:latin typeface="仿宋" panose="02010609060101010101" charset="-122"/>
                <a:ea typeface="仿宋" panose="02010609060101010101" charset="-122"/>
                <a:cs typeface="仿宋" panose="02010609060101010101" charset="-122"/>
                <a:sym typeface="+mn-ea"/>
              </a:rPr>
              <a:t>元</a:t>
            </a:r>
            <a:r>
              <a:rPr lang="en-US" altLang="zh-CN" sz="1230" b="1">
                <a:solidFill>
                  <a:srgbClr val="FF0000"/>
                </a:solidFill>
                <a:latin typeface="仿宋" panose="02010609060101010101" charset="-122"/>
                <a:ea typeface="仿宋" panose="02010609060101010101" charset="-122"/>
                <a:cs typeface="仿宋" panose="02010609060101010101" charset="-122"/>
                <a:sym typeface="+mn-ea"/>
              </a:rPr>
              <a:t>/</a:t>
            </a:r>
            <a:r>
              <a:rPr lang="zh-CN" altLang="en-US" sz="1230" b="1">
                <a:solidFill>
                  <a:srgbClr val="FF0000"/>
                </a:solidFill>
                <a:latin typeface="仿宋" panose="02010609060101010101" charset="-122"/>
                <a:ea typeface="仿宋" panose="02010609060101010101" charset="-122"/>
                <a:cs typeface="仿宋" panose="02010609060101010101" charset="-122"/>
                <a:sym typeface="+mn-ea"/>
              </a:rPr>
              <a:t>吨，</a:t>
            </a:r>
            <a:r>
              <a:rPr lang="en-US" sz="1230" b="1">
                <a:solidFill>
                  <a:srgbClr val="FF0000"/>
                </a:solidFill>
                <a:latin typeface="仿宋" panose="02010609060101010101" charset="-122"/>
                <a:ea typeface="仿宋" panose="02010609060101010101" charset="-122"/>
                <a:cs typeface="仿宋" panose="02010609060101010101" charset="-122"/>
                <a:sym typeface="+mn-ea"/>
              </a:rPr>
              <a:t>剔除特殊因素后</a:t>
            </a:r>
            <a:r>
              <a:rPr lang="zh-CN" sz="1230" b="1">
                <a:solidFill>
                  <a:srgbClr val="FF0000"/>
                </a:solidFill>
                <a:latin typeface="仿宋" panose="02010609060101010101" charset="-122"/>
                <a:ea typeface="仿宋" panose="02010609060101010101" charset="-122"/>
                <a:cs typeface="仿宋" panose="02010609060101010101" charset="-122"/>
                <a:sym typeface="+mn-ea"/>
              </a:rPr>
              <a:t>一季度</a:t>
            </a:r>
            <a:r>
              <a:rPr lang="en-US" sz="1230" b="1">
                <a:solidFill>
                  <a:srgbClr val="FF0000"/>
                </a:solidFill>
                <a:latin typeface="仿宋" panose="02010609060101010101" charset="-122"/>
                <a:ea typeface="仿宋" panose="02010609060101010101" charset="-122"/>
                <a:cs typeface="仿宋" panose="02010609060101010101" charset="-122"/>
                <a:sym typeface="+mn-ea"/>
              </a:rPr>
              <a:t>完全成本249.56元/吨</a:t>
            </a:r>
            <a:r>
              <a:rPr lang="zh-CN" altLang="en-US" sz="1230" b="1">
                <a:solidFill>
                  <a:srgbClr val="FF0000"/>
                </a:solidFill>
                <a:latin typeface="仿宋" panose="02010609060101010101" charset="-122"/>
                <a:ea typeface="仿宋" panose="02010609060101010101" charset="-122"/>
                <a:cs typeface="仿宋" panose="02010609060101010101" charset="-122"/>
                <a:sym typeface="+mn-ea"/>
              </a:rPr>
              <a:t>，剔除预提费用后</a:t>
            </a:r>
            <a:r>
              <a:rPr lang="zh-CN" sz="1230" b="1">
                <a:solidFill>
                  <a:srgbClr val="FF0000"/>
                </a:solidFill>
                <a:latin typeface="仿宋" panose="02010609060101010101" charset="-122"/>
                <a:ea typeface="仿宋" panose="02010609060101010101" charset="-122"/>
                <a:cs typeface="仿宋" panose="02010609060101010101" charset="-122"/>
                <a:sym typeface="+mn-ea"/>
              </a:rPr>
              <a:t>一季度</a:t>
            </a:r>
            <a:r>
              <a:rPr lang="en-US" sz="1230" b="1">
                <a:solidFill>
                  <a:srgbClr val="FF0000"/>
                </a:solidFill>
                <a:latin typeface="仿宋" panose="02010609060101010101" charset="-122"/>
                <a:ea typeface="仿宋" panose="02010609060101010101" charset="-122"/>
                <a:cs typeface="仿宋" panose="02010609060101010101" charset="-122"/>
                <a:sym typeface="+mn-ea"/>
              </a:rPr>
              <a:t>完全成本216.74元/吨.</a:t>
            </a:r>
            <a:endParaRPr lang="en-US" sz="1230" b="1">
              <a:solidFill>
                <a:srgbClr val="FF0000"/>
              </a:solidFill>
              <a:latin typeface="仿宋" panose="02010609060101010101" charset="-122"/>
              <a:ea typeface="仿宋" panose="02010609060101010101" charset="-122"/>
              <a:cs typeface="仿宋" panose="02010609060101010101" charset="-122"/>
              <a:sym typeface="+mn-ea"/>
            </a:endParaRPr>
          </a:p>
          <a:p>
            <a:endParaRPr lang="zh-CN" altLang="en-US" sz="1230">
              <a:solidFill>
                <a:srgbClr val="FF0000"/>
              </a:solidFill>
              <a:latin typeface="仿宋" panose="02010609060101010101" charset="-122"/>
              <a:ea typeface="仿宋" panose="02010609060101010101" charset="-122"/>
              <a:cs typeface="仿宋" panose="02010609060101010101" charset="-122"/>
              <a:sym typeface="+mn-ea"/>
            </a:endParaRPr>
          </a:p>
        </p:txBody>
      </p:sp>
      <p:sp>
        <p:nvSpPr>
          <p:cNvPr id="7" name="文本框 6"/>
          <p:cNvSpPr txBox="1"/>
          <p:nvPr/>
        </p:nvSpPr>
        <p:spPr>
          <a:xfrm>
            <a:off x="1167264" y="2068768"/>
            <a:ext cx="3312368" cy="368300"/>
          </a:xfrm>
          <a:prstGeom prst="rect">
            <a:avLst/>
          </a:prstGeom>
          <a:noFill/>
        </p:spPr>
        <p:txBody>
          <a:bodyPr wrap="square">
            <a:spAutoFit/>
          </a:bodyPr>
          <a:p>
            <a:r>
              <a:rPr lang="zh-CN" altLang="en-US" dirty="0"/>
              <a:t>{{</a:t>
            </a:r>
            <a:r>
              <a:rPr lang="en-US" altLang="zh-CN" dirty="0">
                <a:sym typeface="+mn-ea"/>
              </a:rPr>
              <a:t>#</a:t>
            </a:r>
            <a:r>
              <a:rPr lang="zh-CN" altLang="en-US" dirty="0"/>
              <a:t>完全成本构成图}}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7" name="文本框 6"/>
          <p:cNvSpPr txBox="1"/>
          <p:nvPr/>
        </p:nvSpPr>
        <p:spPr>
          <a:xfrm>
            <a:off x="367030" y="1078230"/>
            <a:ext cx="10088245" cy="6758305"/>
          </a:xfrm>
          <a:prstGeom prst="rect">
            <a:avLst/>
          </a:prstGeom>
          <a:noFill/>
        </p:spPr>
        <p:txBody>
          <a:bodyPr wrap="square" rtlCol="0">
            <a:spAutoFit/>
          </a:bodyPr>
          <a:p>
            <a:pPr algn="just">
              <a:lnSpc>
                <a:spcPct val="100000"/>
              </a:lnSpc>
              <a:buClrTx/>
              <a:buSzTx/>
              <a:buFontTx/>
            </a:pPr>
            <a:r>
              <a:rPr lang="en-US" altLang="zh-CN" sz="2105" b="1">
                <a:latin typeface="+mn-ea"/>
                <a:cs typeface="仿宋" panose="02010609060101010101" charset="-122"/>
                <a:sym typeface="+mn-ea"/>
              </a:rPr>
              <a:t>   </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b="1">
                <a:latin typeface="+mn-ea"/>
                <a:cs typeface="仿宋" panose="02010609060101010101" charset="-122"/>
                <a:sym typeface="+mn-ea"/>
              </a:rPr>
              <a:t>季度</a:t>
            </a:r>
            <a:r>
              <a:rPr lang="zh-CN" b="1">
                <a:latin typeface="+mn-ea"/>
                <a:cs typeface="仿宋" panose="02010609060101010101" charset="-122"/>
              </a:rPr>
              <a:t>固定成本</a:t>
            </a:r>
            <a:r>
              <a:rPr lang="en-US" altLang="zh-CN" dirty="0">
                <a:solidFill>
                  <a:srgbClr val="002060"/>
                </a:solidFill>
                <a:sym typeface="+mn-ea"/>
              </a:rPr>
              <a:t>{{</a:t>
            </a:r>
            <a:r>
              <a:rPr lang="zh-CN" altLang="en-US" dirty="0">
                <a:solidFill>
                  <a:srgbClr val="002060"/>
                </a:solidFill>
                <a:sym typeface="+mn-ea"/>
              </a:rPr>
              <a:t>固定成本</a:t>
            </a:r>
            <a:r>
              <a:rPr lang="en-US" altLang="zh-CN" dirty="0">
                <a:solidFill>
                  <a:srgbClr val="002060"/>
                </a:solidFill>
                <a:sym typeface="+mn-ea"/>
              </a:rPr>
              <a:t>}}</a:t>
            </a:r>
            <a:r>
              <a:rPr lang="zh-CN">
                <a:latin typeface="仿宋" panose="02010609060101010101" charset="-122"/>
                <a:ea typeface="仿宋" panose="02010609060101010101" charset="-122"/>
                <a:cs typeface="仿宋" panose="02010609060101010101" charset="-122"/>
              </a:rPr>
              <a:t>亿元，</a:t>
            </a:r>
            <a:r>
              <a:rPr lang="zh-CN" b="1">
                <a:latin typeface="+mn-ea"/>
                <a:cs typeface="仿宋" panose="02010609060101010101" charset="-122"/>
              </a:rPr>
              <a:t>比同期</a:t>
            </a:r>
            <a:r>
              <a:rPr lang="zh-CN">
                <a:latin typeface="仿宋" panose="02010609060101010101" charset="-122"/>
                <a:ea typeface="仿宋" panose="02010609060101010101" charset="-122"/>
                <a:cs typeface="仿宋" panose="02010609060101010101" charset="-122"/>
              </a:rPr>
              <a:t>增加</a:t>
            </a:r>
            <a:r>
              <a:rPr lang="en-US" altLang="zh-CN" dirty="0">
                <a:solidFill>
                  <a:srgbClr val="002060"/>
                </a:solidFill>
                <a:sym typeface="+mn-ea"/>
              </a:rPr>
              <a:t>{{</a:t>
            </a:r>
            <a:r>
              <a:rPr lang="zh-CN" altLang="en-US" dirty="0">
                <a:solidFill>
                  <a:srgbClr val="002060"/>
                </a:solidFill>
                <a:sym typeface="+mn-ea"/>
              </a:rPr>
              <a:t>固定成本比同期</a:t>
            </a:r>
            <a:r>
              <a:rPr lang="en-US" altLang="zh-CN" dirty="0">
                <a:solidFill>
                  <a:srgbClr val="002060"/>
                </a:solidFill>
                <a:sym typeface="+mn-ea"/>
              </a:rPr>
              <a:t>}}</a:t>
            </a:r>
            <a:r>
              <a:rPr lang="zh-CN">
                <a:latin typeface="仿宋" panose="02010609060101010101" charset="-122"/>
                <a:ea typeface="仿宋" panose="02010609060101010101" charset="-122"/>
                <a:cs typeface="仿宋" panose="02010609060101010101" charset="-122"/>
              </a:rPr>
              <a:t>亿元，主要是因为：</a:t>
            </a:r>
            <a:endParaRPr lang="zh-CN">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latin typeface="仿宋" panose="02010609060101010101" charset="-122"/>
                <a:ea typeface="仿宋" panose="02010609060101010101" charset="-122"/>
                <a:cs typeface="仿宋" panose="02010609060101010101" charset="-122"/>
              </a:rPr>
              <a:t> </a:t>
            </a:r>
            <a:r>
              <a:rPr lang="zh-CN">
                <a:highlight>
                  <a:srgbClr val="FFFF00"/>
                </a:highlight>
                <a:latin typeface="仿宋" panose="02010609060101010101" charset="-122"/>
                <a:ea typeface="仿宋" panose="02010609060101010101" charset="-122"/>
                <a:cs typeface="仿宋" panose="02010609060101010101" charset="-122"/>
              </a:rPr>
              <a:t>（1）人工成本同比增加0.79亿元，主要是按集团要求，对人工成本进行均衡计提，造成同比增加。</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（2）外部专业化服务费同比增加0.36亿元，主要原因是万利一矿无纸化办公及调度可视化系统0.36亿元。</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（3）管理费用同比增加0.18亿元，是由于安全管理信息系统二期、财务共享中心平台系统建设等信息化建设0.09亿元，人工成本按均衡工资预入0.11亿元。</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（4）财务费用同比增加0.29亿元，主要是由于本年万利一矿采矿权、矿山治理恢复基金、租赁折现财务费用造成财务费用同比增加。</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（5）营业外支出同比增加1.76亿元，主要是由于向集团公益基金会捐赠1.68亿元，水泉露天矿非法占地罚款0.1亿元。</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ltLang="en-US" b="1">
                <a:latin typeface="+mn-ea"/>
                <a:cs typeface="仿宋" panose="02010609060101010101" charset="-122"/>
                <a:sym typeface="+mn-ea"/>
              </a:rPr>
              <a:t>    一季度</a:t>
            </a:r>
            <a:r>
              <a:rPr lang="zh-CN" b="1">
                <a:latin typeface="+mn-ea"/>
                <a:cs typeface="仿宋" panose="02010609060101010101" charset="-122"/>
                <a:sym typeface="+mn-ea"/>
              </a:rPr>
              <a:t>固定成本</a:t>
            </a:r>
            <a:r>
              <a:rPr lang="en-US" altLang="zh-CN" dirty="0">
                <a:solidFill>
                  <a:srgbClr val="002060"/>
                </a:solidFill>
                <a:sym typeface="+mn-ea"/>
              </a:rPr>
              <a:t>{{</a:t>
            </a:r>
            <a:r>
              <a:rPr lang="zh-CN" altLang="en-US" dirty="0">
                <a:solidFill>
                  <a:srgbClr val="002060"/>
                </a:solidFill>
                <a:sym typeface="+mn-ea"/>
              </a:rPr>
              <a:t>固定成本</a:t>
            </a:r>
            <a:r>
              <a:rPr lang="en-US" altLang="zh-CN" dirty="0">
                <a:solidFill>
                  <a:srgbClr val="002060"/>
                </a:solidFill>
                <a:sym typeface="+mn-ea"/>
              </a:rPr>
              <a:t>}}</a:t>
            </a:r>
            <a:r>
              <a:rPr lang="zh-CN">
                <a:latin typeface="仿宋" panose="02010609060101010101" charset="-122"/>
                <a:ea typeface="仿宋" panose="02010609060101010101" charset="-122"/>
                <a:cs typeface="仿宋" panose="02010609060101010101" charset="-122"/>
                <a:sym typeface="+mn-ea"/>
              </a:rPr>
              <a:t>亿元，</a:t>
            </a:r>
            <a:r>
              <a:rPr lang="zh-CN" b="1">
                <a:latin typeface="+mn-ea"/>
                <a:cs typeface="仿宋" panose="02010609060101010101" charset="-122"/>
              </a:rPr>
              <a:t>比进度预算</a:t>
            </a:r>
            <a:r>
              <a:rPr lang="zh-CN">
                <a:latin typeface="仿宋" panose="02010609060101010101" charset="-122"/>
                <a:ea typeface="仿宋" panose="02010609060101010101" charset="-122"/>
                <a:cs typeface="仿宋" panose="02010609060101010101" charset="-122"/>
              </a:rPr>
              <a:t>增加</a:t>
            </a:r>
            <a:r>
              <a:rPr lang="en-US" altLang="zh-CN" dirty="0">
                <a:solidFill>
                  <a:srgbClr val="002060"/>
                </a:solidFill>
                <a:sym typeface="+mn-ea"/>
              </a:rPr>
              <a:t>{{</a:t>
            </a:r>
            <a:r>
              <a:rPr lang="zh-CN" altLang="en-US" dirty="0">
                <a:solidFill>
                  <a:srgbClr val="002060"/>
                </a:solidFill>
                <a:sym typeface="+mn-ea"/>
              </a:rPr>
              <a:t>固定成本比进度预算</a:t>
            </a:r>
            <a:r>
              <a:rPr lang="en-US" altLang="zh-CN" dirty="0">
                <a:solidFill>
                  <a:srgbClr val="002060"/>
                </a:solidFill>
                <a:sym typeface="+mn-ea"/>
              </a:rPr>
              <a:t>}}</a:t>
            </a:r>
            <a:r>
              <a:rPr lang="zh-CN">
                <a:latin typeface="仿宋" panose="02010609060101010101" charset="-122"/>
                <a:ea typeface="仿宋" panose="02010609060101010101" charset="-122"/>
                <a:cs typeface="仿宋" panose="02010609060101010101" charset="-122"/>
              </a:rPr>
              <a:t>元，主要是因为：</a:t>
            </a:r>
            <a:endParaRPr lang="zh-CN">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（1）人工成本比预算增加0.4亿元，主要是按集团要求，对人工成本进行均衡计提，造成比预算增加。</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（2）折旧费比预算增加0.06亿元，主要原因是2023年新增5.05亿元，造成折旧费比预算增加。</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（3）外部专业化服务费比预算增加0.34亿元，主要原因是主要原因是万利一矿无纸化办公及调度可视化系统0.36亿元。</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highlight>
                  <a:srgbClr val="FFFF00"/>
                </a:highlight>
                <a:latin typeface="仿宋" panose="02010609060101010101" charset="-122"/>
                <a:ea typeface="仿宋" panose="02010609060101010101" charset="-122"/>
                <a:cs typeface="仿宋" panose="02010609060101010101" charset="-122"/>
              </a:rPr>
              <a:t> （4）营业外支出比预算增加1.78亿元，主要是由于向集团公益基金会捐赠1.68亿元，水泉露天矿未办理农用地转用及国有建设用地审批手续罚款0.1亿元。</a:t>
            </a:r>
            <a:endParaRPr lang="zh-CN">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ltLang="en-US" b="1">
                <a:latin typeface="+mn-ea"/>
                <a:cs typeface="仿宋" panose="02010609060101010101" charset="-122"/>
              </a:rPr>
              <a:t>    一季度可控成本</a:t>
            </a:r>
            <a:r>
              <a:rPr lang="en-US" altLang="zh-CN" dirty="0">
                <a:solidFill>
                  <a:srgbClr val="002060"/>
                </a:solidFill>
                <a:sym typeface="+mn-ea"/>
              </a:rPr>
              <a:t>{{</a:t>
            </a:r>
            <a:r>
              <a:rPr lang="zh-CN" altLang="en-US" dirty="0">
                <a:solidFill>
                  <a:srgbClr val="002060"/>
                </a:solidFill>
                <a:sym typeface="+mn-ea"/>
              </a:rPr>
              <a:t>可控成本</a:t>
            </a:r>
            <a:r>
              <a:rPr lang="en-US" altLang="zh-CN" dirty="0">
                <a:solidFill>
                  <a:srgbClr val="002060"/>
                </a:solidFill>
                <a:sym typeface="+mn-ea"/>
              </a:rPr>
              <a:t>}}</a:t>
            </a:r>
            <a:r>
              <a:rPr lang="zh-CN" altLang="en-US">
                <a:latin typeface="仿宋" panose="02010609060101010101" charset="-122"/>
                <a:ea typeface="仿宋" panose="02010609060101010101" charset="-122"/>
                <a:cs typeface="仿宋" panose="02010609060101010101" charset="-122"/>
              </a:rPr>
              <a:t>亿元，</a:t>
            </a:r>
            <a:r>
              <a:rPr lang="zh-CN" b="1">
                <a:latin typeface="+mn-ea"/>
                <a:cs typeface="仿宋" panose="02010609060101010101" charset="-122"/>
                <a:sym typeface="+mn-ea"/>
              </a:rPr>
              <a:t>比同期</a:t>
            </a:r>
            <a:r>
              <a:rPr lang="zh-CN">
                <a:latin typeface="仿宋" panose="02010609060101010101" charset="-122"/>
                <a:ea typeface="仿宋" panose="02010609060101010101" charset="-122"/>
                <a:cs typeface="仿宋" panose="02010609060101010101" charset="-122"/>
                <a:sym typeface="+mn-ea"/>
              </a:rPr>
              <a:t>增加</a:t>
            </a:r>
            <a:r>
              <a:rPr lang="en-US" altLang="zh-CN" dirty="0">
                <a:solidFill>
                  <a:srgbClr val="002060"/>
                </a:solidFill>
                <a:sym typeface="+mn-ea"/>
              </a:rPr>
              <a:t>{{</a:t>
            </a:r>
            <a:r>
              <a:rPr lang="zh-CN" altLang="en-US" dirty="0">
                <a:solidFill>
                  <a:srgbClr val="002060"/>
                </a:solidFill>
                <a:sym typeface="+mn-ea"/>
              </a:rPr>
              <a:t>可控成本比同期</a:t>
            </a:r>
            <a:r>
              <a:rPr lang="en-US" altLang="zh-CN" dirty="0">
                <a:solidFill>
                  <a:srgbClr val="002060"/>
                </a:solidFill>
                <a:sym typeface="+mn-ea"/>
              </a:rPr>
              <a:t>}}</a:t>
            </a:r>
            <a:r>
              <a:rPr lang="zh-CN">
                <a:latin typeface="仿宋" panose="02010609060101010101" charset="-122"/>
                <a:ea typeface="仿宋" panose="02010609060101010101" charset="-122"/>
                <a:cs typeface="仿宋" panose="02010609060101010101" charset="-122"/>
                <a:sym typeface="+mn-ea"/>
              </a:rPr>
              <a:t>亿元，主要是因为矿务工程费同比增加</a:t>
            </a:r>
            <a:r>
              <a:rPr lang="en-US" altLang="zh-CN">
                <a:latin typeface="仿宋" panose="02010609060101010101" charset="-122"/>
                <a:ea typeface="仿宋" panose="02010609060101010101" charset="-122"/>
                <a:cs typeface="仿宋" panose="02010609060101010101" charset="-122"/>
                <a:sym typeface="+mn-ea"/>
              </a:rPr>
              <a:t>0.28</a:t>
            </a:r>
            <a:r>
              <a:rPr lang="zh-CN">
                <a:latin typeface="仿宋" panose="02010609060101010101" charset="-122"/>
                <a:ea typeface="仿宋" panose="02010609060101010101" charset="-122"/>
                <a:cs typeface="仿宋" panose="02010609060101010101" charset="-122"/>
                <a:sym typeface="+mn-ea"/>
              </a:rPr>
              <a:t>亿元。</a:t>
            </a:r>
            <a:endParaRPr lang="zh-CN">
              <a:latin typeface="仿宋" panose="02010609060101010101" charset="-122"/>
              <a:ea typeface="仿宋" panose="02010609060101010101" charset="-122"/>
              <a:cs typeface="仿宋" panose="02010609060101010101" charset="-122"/>
              <a:sym typeface="+mn-ea"/>
            </a:endParaRPr>
          </a:p>
          <a:p>
            <a:pPr algn="just">
              <a:lnSpc>
                <a:spcPct val="100000"/>
              </a:lnSpc>
              <a:buClrTx/>
              <a:buSzTx/>
              <a:buFontTx/>
            </a:pPr>
            <a:r>
              <a:rPr lang="zh-CN" altLang="en-US" b="1">
                <a:latin typeface="+mn-ea"/>
                <a:cs typeface="仿宋" panose="02010609060101010101" charset="-122"/>
                <a:sym typeface="+mn-ea"/>
              </a:rPr>
              <a:t>    一季度可控成本</a:t>
            </a:r>
            <a:r>
              <a:rPr lang="en-US" altLang="zh-CN" dirty="0">
                <a:solidFill>
                  <a:srgbClr val="002060"/>
                </a:solidFill>
                <a:sym typeface="+mn-ea"/>
              </a:rPr>
              <a:t>{{</a:t>
            </a:r>
            <a:r>
              <a:rPr lang="zh-CN" altLang="en-US" dirty="0">
                <a:solidFill>
                  <a:srgbClr val="002060"/>
                </a:solidFill>
                <a:sym typeface="+mn-ea"/>
              </a:rPr>
              <a:t>可控成本</a:t>
            </a:r>
            <a:r>
              <a:rPr lang="en-US" altLang="zh-CN" dirty="0">
                <a:solidFill>
                  <a:srgbClr val="002060"/>
                </a:solidFill>
                <a:sym typeface="+mn-ea"/>
              </a:rPr>
              <a:t>}}</a:t>
            </a:r>
            <a:r>
              <a:rPr lang="zh-CN" altLang="en-US">
                <a:latin typeface="仿宋" panose="02010609060101010101" charset="-122"/>
                <a:ea typeface="仿宋" panose="02010609060101010101" charset="-122"/>
                <a:cs typeface="仿宋" panose="02010609060101010101" charset="-122"/>
                <a:sym typeface="+mn-ea"/>
              </a:rPr>
              <a:t>亿元，</a:t>
            </a:r>
            <a:r>
              <a:rPr lang="zh-CN" b="1">
                <a:latin typeface="+mn-ea"/>
                <a:cs typeface="仿宋" panose="02010609060101010101" charset="-122"/>
              </a:rPr>
              <a:t>比预算</a:t>
            </a:r>
            <a:r>
              <a:rPr lang="zh-CN">
                <a:latin typeface="仿宋" panose="02010609060101010101" charset="-122"/>
                <a:ea typeface="仿宋" panose="02010609060101010101" charset="-122"/>
                <a:cs typeface="仿宋" panose="02010609060101010101" charset="-122"/>
              </a:rPr>
              <a:t>增加</a:t>
            </a:r>
            <a:r>
              <a:rPr lang="en-US" altLang="zh-CN" dirty="0">
                <a:solidFill>
                  <a:srgbClr val="002060"/>
                </a:solidFill>
                <a:sym typeface="+mn-ea"/>
              </a:rPr>
              <a:t>{{</a:t>
            </a:r>
            <a:r>
              <a:rPr lang="zh-CN" altLang="en-US" dirty="0">
                <a:solidFill>
                  <a:srgbClr val="002060"/>
                </a:solidFill>
                <a:sym typeface="+mn-ea"/>
              </a:rPr>
              <a:t>可控成本比预算</a:t>
            </a:r>
            <a:r>
              <a:rPr lang="en-US" altLang="zh-CN" dirty="0">
                <a:solidFill>
                  <a:srgbClr val="002060"/>
                </a:solidFill>
                <a:sym typeface="+mn-ea"/>
              </a:rPr>
              <a:t>}}</a:t>
            </a:r>
            <a:r>
              <a:rPr lang="zh-CN" altLang="en-US">
                <a:latin typeface="仿宋" panose="02010609060101010101" charset="-122"/>
                <a:ea typeface="仿宋" panose="02010609060101010101" charset="-122"/>
                <a:cs typeface="仿宋" panose="02010609060101010101" charset="-122"/>
              </a:rPr>
              <a:t>亿</a:t>
            </a:r>
            <a:r>
              <a:rPr lang="zh-CN">
                <a:latin typeface="仿宋" panose="02010609060101010101" charset="-122"/>
                <a:ea typeface="仿宋" panose="02010609060101010101" charset="-122"/>
                <a:cs typeface="仿宋" panose="02010609060101010101" charset="-122"/>
              </a:rPr>
              <a:t>元，</a:t>
            </a:r>
            <a:r>
              <a:rPr lang="zh-CN">
                <a:latin typeface="仿宋" panose="02010609060101010101" charset="-122"/>
                <a:ea typeface="仿宋" panose="02010609060101010101" charset="-122"/>
                <a:cs typeface="仿宋" panose="02010609060101010101" charset="-122"/>
                <a:sym typeface="+mn-ea"/>
              </a:rPr>
              <a:t>主要是因为：</a:t>
            </a:r>
            <a:endParaRPr lang="zh-CN">
              <a:latin typeface="仿宋" panose="02010609060101010101" charset="-122"/>
              <a:ea typeface="仿宋" panose="02010609060101010101" charset="-122"/>
              <a:cs typeface="仿宋" panose="02010609060101010101" charset="-122"/>
              <a:sym typeface="+mn-ea"/>
            </a:endParaRPr>
          </a:p>
          <a:p>
            <a:pPr algn="just">
              <a:lnSpc>
                <a:spcPct val="100000"/>
              </a:lnSpc>
              <a:buClrTx/>
              <a:buSzTx/>
              <a:buFontTx/>
            </a:pPr>
            <a:r>
              <a:rPr lang="zh-CN">
                <a:latin typeface="仿宋" panose="02010609060101010101" charset="-122"/>
                <a:ea typeface="仿宋" panose="02010609060101010101" charset="-122"/>
                <a:cs typeface="仿宋" panose="02010609060101010101" charset="-122"/>
              </a:rPr>
              <a:t> （</a:t>
            </a:r>
            <a:r>
              <a:rPr lang="en-US" altLang="zh-CN">
                <a:latin typeface="仿宋" panose="02010609060101010101" charset="-122"/>
                <a:ea typeface="仿宋" panose="02010609060101010101" charset="-122"/>
                <a:cs typeface="仿宋" panose="02010609060101010101" charset="-122"/>
              </a:rPr>
              <a:t>1</a:t>
            </a:r>
            <a:r>
              <a:rPr lang="zh-CN" altLang="en-US">
                <a:latin typeface="仿宋" panose="02010609060101010101" charset="-122"/>
                <a:ea typeface="仿宋" panose="02010609060101010101" charset="-122"/>
                <a:cs typeface="仿宋" panose="02010609060101010101" charset="-122"/>
              </a:rPr>
              <a:t>）</a:t>
            </a:r>
            <a:r>
              <a:rPr lang="zh-CN">
                <a:latin typeface="仿宋" panose="02010609060101010101" charset="-122"/>
                <a:ea typeface="仿宋" panose="02010609060101010101" charset="-122"/>
                <a:cs typeface="仿宋" panose="02010609060101010101" charset="-122"/>
              </a:rPr>
              <a:t>产量比预算增加90万吨，电耗增加，造成电费增加</a:t>
            </a:r>
            <a:r>
              <a:rPr lang="en-US" altLang="zh-CN">
                <a:latin typeface="仿宋" panose="02010609060101010101" charset="-122"/>
                <a:ea typeface="仿宋" panose="02010609060101010101" charset="-122"/>
                <a:cs typeface="仿宋" panose="02010609060101010101" charset="-122"/>
              </a:rPr>
              <a:t>0.17</a:t>
            </a:r>
            <a:r>
              <a:rPr lang="zh-CN" altLang="en-US">
                <a:latin typeface="仿宋" panose="02010609060101010101" charset="-122"/>
                <a:ea typeface="仿宋" panose="02010609060101010101" charset="-122"/>
                <a:cs typeface="仿宋" panose="02010609060101010101" charset="-122"/>
              </a:rPr>
              <a:t>亿</a:t>
            </a:r>
            <a:r>
              <a:rPr lang="zh-CN">
                <a:latin typeface="仿宋" panose="02010609060101010101" charset="-122"/>
                <a:ea typeface="仿宋" panose="02010609060101010101" charset="-122"/>
                <a:cs typeface="仿宋" panose="02010609060101010101" charset="-122"/>
              </a:rPr>
              <a:t>元；</a:t>
            </a:r>
            <a:endParaRPr lang="zh-CN">
              <a:latin typeface="仿宋" panose="02010609060101010101" charset="-122"/>
              <a:ea typeface="仿宋" panose="02010609060101010101" charset="-122"/>
              <a:cs typeface="仿宋" panose="02010609060101010101" charset="-122"/>
            </a:endParaRPr>
          </a:p>
          <a:p>
            <a:pPr algn="just">
              <a:lnSpc>
                <a:spcPct val="100000"/>
              </a:lnSpc>
              <a:buClrTx/>
              <a:buSzTx/>
              <a:buFontTx/>
            </a:pPr>
            <a:r>
              <a:rPr lang="zh-CN">
                <a:latin typeface="仿宋" panose="02010609060101010101" charset="-122"/>
                <a:ea typeface="仿宋" panose="02010609060101010101" charset="-122"/>
                <a:cs typeface="仿宋" panose="02010609060101010101" charset="-122"/>
              </a:rPr>
              <a:t> （</a:t>
            </a:r>
            <a:r>
              <a:rPr lang="en-US" altLang="zh-CN">
                <a:latin typeface="仿宋" panose="02010609060101010101" charset="-122"/>
                <a:ea typeface="仿宋" panose="02010609060101010101" charset="-122"/>
                <a:cs typeface="仿宋" panose="02010609060101010101" charset="-122"/>
              </a:rPr>
              <a:t>2</a:t>
            </a:r>
            <a:r>
              <a:rPr lang="zh-CN" altLang="en-US">
                <a:latin typeface="仿宋" panose="02010609060101010101" charset="-122"/>
                <a:ea typeface="仿宋" panose="02010609060101010101" charset="-122"/>
                <a:cs typeface="仿宋" panose="02010609060101010101" charset="-122"/>
              </a:rPr>
              <a:t>）</a:t>
            </a:r>
            <a:r>
              <a:rPr lang="zh-CN">
                <a:latin typeface="仿宋" panose="02010609060101010101" charset="-122"/>
                <a:ea typeface="仿宋" panose="02010609060101010101" charset="-122"/>
                <a:cs typeface="仿宋" panose="02010609060101010101" charset="-122"/>
              </a:rPr>
              <a:t>矿务工程费比预算增加</a:t>
            </a:r>
            <a:r>
              <a:rPr lang="en-US" altLang="zh-CN">
                <a:latin typeface="仿宋" panose="02010609060101010101" charset="-122"/>
                <a:ea typeface="仿宋" panose="02010609060101010101" charset="-122"/>
                <a:cs typeface="仿宋" panose="02010609060101010101" charset="-122"/>
              </a:rPr>
              <a:t>0.0</a:t>
            </a:r>
            <a:r>
              <a:rPr lang="zh-CN">
                <a:latin typeface="仿宋" panose="02010609060101010101" charset="-122"/>
                <a:ea typeface="仿宋" panose="02010609060101010101" charset="-122"/>
                <a:cs typeface="仿宋" panose="02010609060101010101" charset="-122"/>
              </a:rPr>
              <a:t>4亿元。</a:t>
            </a:r>
            <a:endParaRPr lang="zh-CN">
              <a:latin typeface="仿宋" panose="02010609060101010101" charset="-122"/>
              <a:ea typeface="仿宋" panose="02010609060101010101" charset="-122"/>
              <a:cs typeface="仿宋" panose="02010609060101010101" charset="-122"/>
            </a:endParaRPr>
          </a:p>
          <a:p>
            <a:pPr algn="just">
              <a:lnSpc>
                <a:spcPct val="90000"/>
              </a:lnSpc>
              <a:buClrTx/>
              <a:buSzTx/>
              <a:buFontTx/>
            </a:pPr>
            <a:endParaRPr lang="zh-CN">
              <a:latin typeface="仿宋" panose="02010609060101010101" charset="-122"/>
              <a:ea typeface="仿宋" panose="02010609060101010101" charset="-122"/>
              <a:cs typeface="仿宋" panose="02010609060101010101" charset="-122"/>
            </a:endParaRPr>
          </a:p>
        </p:txBody>
      </p:sp>
      <p:sp>
        <p:nvSpPr>
          <p:cNvPr id="5" name="标题 4"/>
          <p:cNvSpPr>
            <a:spLocks noGrp="1"/>
          </p:cNvSpPr>
          <p:nvPr>
            <p:ph type="title"/>
          </p:nvPr>
        </p:nvSpPr>
        <p:spPr>
          <a:xfrm>
            <a:off x="672801" y="379443"/>
            <a:ext cx="7634199"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完全成本</a:t>
            </a:r>
            <a:r>
              <a:rPr lang="en-US" altLang="zh-CN" dirty="0">
                <a:solidFill>
                  <a:srgbClr val="002060"/>
                </a:solidFill>
                <a:sym typeface="+mn-ea"/>
              </a:rPr>
              <a:t>{{</a:t>
            </a:r>
            <a:r>
              <a:rPr lang="zh-CN" altLang="en-US" dirty="0">
                <a:solidFill>
                  <a:srgbClr val="002060"/>
                </a:solidFill>
                <a:sym typeface="+mn-ea"/>
              </a:rPr>
              <a:t>完全成本</a:t>
            </a:r>
            <a:r>
              <a:rPr lang="en-US" altLang="zh-CN" dirty="0">
                <a:solidFill>
                  <a:srgbClr val="002060"/>
                </a:solidFill>
                <a:sym typeface="+mn-ea"/>
              </a:rPr>
              <a:t>}}</a:t>
            </a:r>
            <a:r>
              <a:rPr lang="zh-CN" altLang="en-US" dirty="0">
                <a:solidFill>
                  <a:schemeClr val="tx1"/>
                </a:solidFill>
                <a:sym typeface="+mn-ea"/>
              </a:rPr>
              <a:t>元</a:t>
            </a:r>
            <a:r>
              <a:rPr lang="en-US" altLang="zh-CN" dirty="0">
                <a:solidFill>
                  <a:schemeClr val="tx1"/>
                </a:solidFill>
                <a:sym typeface="+mn-ea"/>
              </a:rPr>
              <a:t>/</a:t>
            </a:r>
            <a:r>
              <a:rPr lang="zh-CN" altLang="en-US" dirty="0">
                <a:solidFill>
                  <a:schemeClr val="tx1"/>
                </a:solidFill>
                <a:sym typeface="+mn-ea"/>
              </a:rPr>
              <a:t>吨</a:t>
            </a:r>
            <a:endParaRPr lang="zh-CN" altLang="en-US"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7334885"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财务费用情况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100" name="文本框 99"/>
          <p:cNvSpPr txBox="1"/>
          <p:nvPr/>
        </p:nvSpPr>
        <p:spPr>
          <a:xfrm>
            <a:off x="644861" y="6183136"/>
            <a:ext cx="9456294" cy="721995"/>
          </a:xfrm>
          <a:prstGeom prst="rect">
            <a:avLst/>
          </a:prstGeom>
          <a:noFill/>
          <a:ln w="9525">
            <a:noFill/>
          </a:ln>
        </p:spPr>
        <p:txBody>
          <a:bodyPr wrap="square">
            <a:spAutoFit/>
          </a:bodyPr>
          <a:p>
            <a:pPr indent="0" algn="just">
              <a:lnSpc>
                <a:spcPct val="130000"/>
              </a:lnSpc>
            </a:pPr>
            <a:r>
              <a:rPr lang="en-US" altLang="zh-CN" sz="1580" b="0">
                <a:latin typeface="仿宋" panose="02010609060101010101" charset="-122"/>
                <a:ea typeface="仿宋" panose="02010609060101010101" charset="-122"/>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季度财务费用</a:t>
            </a: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财务费用</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万元，比同期</a:t>
            </a:r>
            <a:r>
              <a:rPr lang="zh-CN" altLang="en-US" sz="1580" b="1">
                <a:solidFill>
                  <a:srgbClr val="FF0000"/>
                </a:solidFill>
                <a:latin typeface="仿宋" panose="02010609060101010101" charset="-122"/>
                <a:ea typeface="仿宋" panose="02010609060101010101" charset="-122"/>
                <a:cs typeface="仿宋" panose="02010609060101010101" charset="-122"/>
              </a:rPr>
              <a:t>增加</a:t>
            </a:r>
            <a:r>
              <a:rPr lang="en-US" altLang="zh-CN" sz="1580" dirty="0">
                <a:solidFill>
                  <a:srgbClr val="002060"/>
                </a:solidFill>
                <a:sym typeface="+mn-ea"/>
              </a:rPr>
              <a:t>{{</a:t>
            </a:r>
            <a:r>
              <a:rPr lang="zh-CN" altLang="en-US" sz="1580" dirty="0">
                <a:solidFill>
                  <a:srgbClr val="002060"/>
                </a:solidFill>
                <a:sym typeface="+mn-ea"/>
              </a:rPr>
              <a:t>财务费用比同期</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万元，比预算</a:t>
            </a:r>
            <a:r>
              <a:rPr lang="zh-CN" sz="1580" b="1">
                <a:solidFill>
                  <a:srgbClr val="FF0000"/>
                </a:solidFill>
                <a:latin typeface="仿宋" panose="02010609060101010101" charset="-122"/>
                <a:ea typeface="仿宋" panose="02010609060101010101" charset="-122"/>
                <a:cs typeface="仿宋" panose="02010609060101010101" charset="-122"/>
              </a:rPr>
              <a:t>增加</a:t>
            </a:r>
            <a:r>
              <a:rPr lang="en-US" altLang="zh-CN" sz="1580" dirty="0">
                <a:solidFill>
                  <a:srgbClr val="002060"/>
                </a:solidFill>
                <a:sym typeface="+mn-ea"/>
              </a:rPr>
              <a:t>{{</a:t>
            </a:r>
            <a:r>
              <a:rPr lang="zh-CN" altLang="en-US" sz="1580" dirty="0">
                <a:solidFill>
                  <a:srgbClr val="002060"/>
                </a:solidFill>
                <a:sym typeface="+mn-ea"/>
              </a:rPr>
              <a:t>财务费用比同预算</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万元。增加主要原因是预提万利一矿扩大区无形资产摊销折现导致财务费用增加1129万元。</a:t>
            </a:r>
            <a:endParaRPr lang="zh-CN" altLang="en-US" sz="1580" b="0">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5683384" y="1279463"/>
            <a:ext cx="3312368" cy="368300"/>
          </a:xfrm>
          <a:prstGeom prst="rect">
            <a:avLst/>
          </a:prstGeom>
          <a:noFill/>
        </p:spPr>
        <p:txBody>
          <a:bodyPr wrap="square">
            <a:spAutoFit/>
          </a:bodyPr>
          <a:p>
            <a:r>
              <a:rPr lang="zh-CN" altLang="en-US" dirty="0"/>
              <a:t>{{&amp;财务费用情况图}}</a:t>
            </a:r>
            <a:endParaRPr lang="zh-CN" altLang="en-US" dirty="0"/>
          </a:p>
        </p:txBody>
      </p:sp>
      <p:sp>
        <p:nvSpPr>
          <p:cNvPr id="8" name="文本框 7"/>
          <p:cNvSpPr txBox="1"/>
          <p:nvPr/>
        </p:nvSpPr>
        <p:spPr>
          <a:xfrm>
            <a:off x="5608454" y="2541208"/>
            <a:ext cx="3312368" cy="368300"/>
          </a:xfrm>
          <a:prstGeom prst="rect">
            <a:avLst/>
          </a:prstGeom>
          <a:noFill/>
        </p:spPr>
        <p:txBody>
          <a:bodyPr wrap="square">
            <a:spAutoFit/>
          </a:bodyPr>
          <a:p>
            <a:r>
              <a:rPr lang="zh-CN" altLang="en-US" dirty="0"/>
              <a:t>{{</a:t>
            </a:r>
            <a:r>
              <a:rPr lang="en-US" altLang="zh-CN" dirty="0">
                <a:sym typeface="+mn-ea"/>
              </a:rPr>
              <a:t>#</a:t>
            </a:r>
            <a:r>
              <a:rPr lang="zh-CN" altLang="en-US" dirty="0"/>
              <a:t>财务费用情况表}}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6906260"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dirty="0">
                <a:solidFill>
                  <a:schemeClr val="tx1"/>
                </a:solidFill>
                <a:sym typeface="+mn-ea"/>
              </a:rPr>
              <a:t>外购煤情况</a:t>
            </a:r>
            <a:endParaRPr lang="zh-CN"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4" name="文本框 3"/>
          <p:cNvSpPr txBox="1"/>
          <p:nvPr/>
        </p:nvSpPr>
        <p:spPr>
          <a:xfrm>
            <a:off x="6541135" y="4521835"/>
            <a:ext cx="2719705" cy="2888615"/>
          </a:xfrm>
          <a:prstGeom prst="rect">
            <a:avLst/>
          </a:prstGeom>
          <a:noFill/>
        </p:spPr>
        <p:txBody>
          <a:bodyPr wrap="square" rtlCol="0">
            <a:noAutofit/>
          </a:bodyPr>
          <a:p>
            <a:pPr algn="just">
              <a:lnSpc>
                <a:spcPct val="120000"/>
              </a:lnSpc>
              <a:buClrTx/>
              <a:buSzTx/>
              <a:buFontTx/>
            </a:pP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季度外购煤价格 </a:t>
            </a:r>
            <a:r>
              <a:rPr lang="en-US" altLang="zh-CN" sz="1580" dirty="0">
                <a:solidFill>
                  <a:srgbClr val="002060"/>
                </a:solidFill>
                <a:sym typeface="+mn-ea"/>
              </a:rPr>
              <a:t>{{</a:t>
            </a:r>
            <a:r>
              <a:rPr lang="zh-CN" altLang="en-US" sz="1580" dirty="0">
                <a:solidFill>
                  <a:srgbClr val="002060"/>
                </a:solidFill>
                <a:sym typeface="+mn-ea"/>
              </a:rPr>
              <a:t>外购煤吨价格</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rPr>
              <a:t>元/</a:t>
            </a:r>
            <a:r>
              <a:rPr lang="zh-CN" altLang="en-US" sz="1580">
                <a:latin typeface="仿宋" panose="02010609060101010101" charset="-122"/>
                <a:ea typeface="仿宋" panose="02010609060101010101" charset="-122"/>
                <a:cs typeface="仿宋" panose="02010609060101010101" charset="-122"/>
              </a:rPr>
              <a:t>吨</a:t>
            </a:r>
            <a:r>
              <a:rPr lang="en-US" altLang="zh-CN" sz="1580">
                <a:latin typeface="仿宋" panose="02010609060101010101" charset="-122"/>
                <a:ea typeface="仿宋" panose="02010609060101010101" charset="-122"/>
                <a:cs typeface="仿宋" panose="02010609060101010101" charset="-122"/>
              </a:rPr>
              <a:t>，比同期</a:t>
            </a:r>
            <a:r>
              <a:rPr lang="zh-CN" altLang="en-US" sz="1580">
                <a:latin typeface="仿宋" panose="02010609060101010101" charset="-122"/>
                <a:ea typeface="仿宋" panose="02010609060101010101" charset="-122"/>
                <a:cs typeface="仿宋" panose="02010609060101010101" charset="-122"/>
              </a:rPr>
              <a:t>降低</a:t>
            </a:r>
            <a:r>
              <a:rPr lang="en-US" altLang="zh-CN" sz="1580" dirty="0">
                <a:solidFill>
                  <a:srgbClr val="002060"/>
                </a:solidFill>
                <a:sym typeface="+mn-ea"/>
              </a:rPr>
              <a:t>{{</a:t>
            </a:r>
            <a:r>
              <a:rPr lang="zh-CN" altLang="en-US" sz="1580" dirty="0">
                <a:solidFill>
                  <a:srgbClr val="002060"/>
                </a:solidFill>
                <a:sym typeface="+mn-ea"/>
              </a:rPr>
              <a:t>外购煤吨价格同比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元</a:t>
            </a:r>
            <a:r>
              <a:rPr lang="en-US" altLang="zh-CN" sz="1580">
                <a:latin typeface="仿宋" panose="02010609060101010101" charset="-122"/>
                <a:ea typeface="仿宋" panose="02010609060101010101" charset="-122"/>
                <a:cs typeface="仿宋" panose="02010609060101010101" charset="-122"/>
              </a:rPr>
              <a:t>/</a:t>
            </a:r>
            <a:r>
              <a:rPr lang="zh-CN" altLang="en-US" sz="1580">
                <a:latin typeface="仿宋" panose="02010609060101010101" charset="-122"/>
                <a:ea typeface="仿宋" panose="02010609060101010101" charset="-122"/>
                <a:cs typeface="仿宋" panose="02010609060101010101" charset="-122"/>
              </a:rPr>
              <a:t>吨</a:t>
            </a:r>
            <a:r>
              <a:rPr lang="en-US" altLang="zh-CN" sz="1580">
                <a:latin typeface="仿宋" panose="02010609060101010101" charset="-122"/>
                <a:ea typeface="仿宋" panose="02010609060101010101" charset="-122"/>
                <a:cs typeface="仿宋" panose="02010609060101010101" charset="-122"/>
              </a:rPr>
              <a:t>，比预算</a:t>
            </a:r>
            <a:r>
              <a:rPr lang="zh-CN" sz="1580">
                <a:latin typeface="仿宋" panose="02010609060101010101" charset="-122"/>
                <a:ea typeface="仿宋" panose="02010609060101010101" charset="-122"/>
                <a:cs typeface="仿宋" panose="02010609060101010101" charset="-122"/>
              </a:rPr>
              <a:t>降低</a:t>
            </a:r>
            <a:r>
              <a:rPr lang="en-US" altLang="zh-CN" sz="1580" dirty="0">
                <a:solidFill>
                  <a:srgbClr val="002060"/>
                </a:solidFill>
                <a:sym typeface="+mn-ea"/>
              </a:rPr>
              <a:t>{{</a:t>
            </a:r>
            <a:r>
              <a:rPr lang="zh-CN" altLang="en-US" sz="1580" dirty="0">
                <a:solidFill>
                  <a:srgbClr val="002060"/>
                </a:solidFill>
                <a:sym typeface="+mn-ea"/>
              </a:rPr>
              <a:t>外购煤吨价格比预算</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元</a:t>
            </a:r>
            <a:r>
              <a:rPr lang="en-US" altLang="zh-CN" sz="1580">
                <a:latin typeface="仿宋" panose="02010609060101010101" charset="-122"/>
                <a:ea typeface="仿宋" panose="02010609060101010101" charset="-122"/>
                <a:cs typeface="仿宋" panose="02010609060101010101" charset="-122"/>
              </a:rPr>
              <a:t>/</a:t>
            </a:r>
            <a:r>
              <a:rPr lang="zh-CN" altLang="en-US" sz="1580">
                <a:latin typeface="仿宋" panose="02010609060101010101" charset="-122"/>
                <a:ea typeface="仿宋" panose="02010609060101010101" charset="-122"/>
                <a:cs typeface="仿宋" panose="02010609060101010101" charset="-122"/>
              </a:rPr>
              <a:t>吨</a:t>
            </a:r>
            <a:r>
              <a:rPr lang="en-US" altLang="zh-CN" sz="1580">
                <a:latin typeface="仿宋" panose="02010609060101010101" charset="-122"/>
                <a:ea typeface="仿宋" panose="02010609060101010101" charset="-122"/>
                <a:cs typeface="仿宋" panose="02010609060101010101" charset="-122"/>
              </a:rPr>
              <a:t>。       </a:t>
            </a:r>
            <a:endParaRPr lang="en-US" altLang="zh-CN" sz="1580">
              <a:latin typeface="仿宋" panose="02010609060101010101" charset="-122"/>
              <a:ea typeface="仿宋" panose="02010609060101010101" charset="-122"/>
              <a:cs typeface="仿宋" panose="02010609060101010101" charset="-122"/>
            </a:endParaRPr>
          </a:p>
          <a:p>
            <a:pPr algn="just">
              <a:lnSpc>
                <a:spcPct val="120000"/>
              </a:lnSpc>
              <a:buClrTx/>
              <a:buSzTx/>
              <a:buFontTx/>
            </a:pP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en-US" altLang="zh-CN" sz="1580" b="1">
                <a:latin typeface="+mn-ea"/>
                <a:cs typeface="仿宋" panose="02010609060101010101" charset="-122"/>
              </a:rPr>
              <a:t>季度外购煤利润 </a:t>
            </a:r>
            <a:r>
              <a:rPr lang="en-US" altLang="zh-CN" sz="1580" dirty="0">
                <a:solidFill>
                  <a:srgbClr val="002060"/>
                </a:solidFill>
                <a:sym typeface="+mn-ea"/>
              </a:rPr>
              <a:t>{{</a:t>
            </a:r>
            <a:r>
              <a:rPr lang="zh-CN" altLang="en-US" sz="1580" dirty="0">
                <a:solidFill>
                  <a:srgbClr val="002060"/>
                </a:solidFill>
                <a:sym typeface="+mn-ea"/>
              </a:rPr>
              <a:t>外购煤吨利润</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rPr>
              <a:t>元/吨，比同期</a:t>
            </a:r>
            <a:r>
              <a:rPr lang="zh-CN" sz="1580">
                <a:latin typeface="仿宋" panose="02010609060101010101" charset="-122"/>
                <a:ea typeface="仿宋" panose="02010609060101010101" charset="-122"/>
                <a:cs typeface="仿宋" panose="02010609060101010101" charset="-122"/>
              </a:rPr>
              <a:t>升高</a:t>
            </a:r>
            <a:r>
              <a:rPr lang="en-US" altLang="zh-CN" sz="1580" dirty="0">
                <a:solidFill>
                  <a:srgbClr val="002060"/>
                </a:solidFill>
                <a:sym typeface="+mn-ea"/>
              </a:rPr>
              <a:t>{{</a:t>
            </a:r>
            <a:r>
              <a:rPr lang="zh-CN" altLang="en-US" sz="1580" dirty="0">
                <a:solidFill>
                  <a:srgbClr val="002060"/>
                </a:solidFill>
                <a:sym typeface="+mn-ea"/>
              </a:rPr>
              <a:t>外购煤吨利润同比</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rPr>
              <a:t>元/吨，比预算</a:t>
            </a:r>
            <a:r>
              <a:rPr lang="zh-CN" sz="1580">
                <a:latin typeface="仿宋" panose="02010609060101010101" charset="-122"/>
                <a:ea typeface="仿宋" panose="02010609060101010101" charset="-122"/>
                <a:cs typeface="仿宋" panose="02010609060101010101" charset="-122"/>
              </a:rPr>
              <a:t>升高</a:t>
            </a:r>
            <a:r>
              <a:rPr lang="en-US" altLang="zh-CN" sz="1580" dirty="0">
                <a:solidFill>
                  <a:srgbClr val="002060"/>
                </a:solidFill>
                <a:sym typeface="+mn-ea"/>
              </a:rPr>
              <a:t>{{</a:t>
            </a:r>
            <a:r>
              <a:rPr lang="zh-CN" altLang="en-US" sz="1580" dirty="0">
                <a:solidFill>
                  <a:srgbClr val="002060"/>
                </a:solidFill>
                <a:sym typeface="+mn-ea"/>
              </a:rPr>
              <a:t>外购煤吨利润比预算</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rPr>
              <a:t>元/吨。</a:t>
            </a:r>
            <a:endParaRPr lang="zh-CN" altLang="en-US" sz="1580">
              <a:gradFill>
                <a:gsLst>
                  <a:gs pos="0">
                    <a:srgbClr val="E30000"/>
                  </a:gs>
                  <a:gs pos="100000">
                    <a:srgbClr val="760303"/>
                  </a:gs>
                </a:gsLst>
                <a:lin scaled="0"/>
              </a:gra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645294" y="1279463"/>
            <a:ext cx="3312368" cy="368300"/>
          </a:xfrm>
          <a:prstGeom prst="rect">
            <a:avLst/>
          </a:prstGeom>
          <a:noFill/>
        </p:spPr>
        <p:txBody>
          <a:bodyPr wrap="square">
            <a:spAutoFit/>
          </a:bodyPr>
          <a:p>
            <a:r>
              <a:rPr lang="zh-CN" altLang="en-US" dirty="0"/>
              <a:t>{{&amp;外购煤价格图}}</a:t>
            </a:r>
            <a:endParaRPr lang="zh-CN" altLang="en-US" dirty="0"/>
          </a:p>
        </p:txBody>
      </p:sp>
      <p:sp>
        <p:nvSpPr>
          <p:cNvPr id="8" name="文本框 7"/>
          <p:cNvSpPr txBox="1"/>
          <p:nvPr/>
        </p:nvSpPr>
        <p:spPr>
          <a:xfrm>
            <a:off x="645294" y="1963358"/>
            <a:ext cx="3312368" cy="368300"/>
          </a:xfrm>
          <a:prstGeom prst="rect">
            <a:avLst/>
          </a:prstGeom>
          <a:noFill/>
        </p:spPr>
        <p:txBody>
          <a:bodyPr wrap="square">
            <a:spAutoFit/>
          </a:bodyPr>
          <a:p>
            <a:r>
              <a:rPr lang="zh-CN" altLang="en-US" dirty="0"/>
              <a:t>{{</a:t>
            </a:r>
            <a:r>
              <a:rPr lang="en-US" altLang="zh-CN" dirty="0">
                <a:sym typeface="+mn-ea"/>
              </a:rPr>
              <a:t>#</a:t>
            </a:r>
            <a:r>
              <a:rPr lang="zh-CN" altLang="en-US" dirty="0"/>
              <a:t>外购煤价格表}}</a:t>
            </a:r>
            <a:endParaRPr lang="zh-CN" altLang="en-US" dirty="0"/>
          </a:p>
        </p:txBody>
      </p:sp>
      <p:sp>
        <p:nvSpPr>
          <p:cNvPr id="3" name="文本框 2"/>
          <p:cNvSpPr txBox="1"/>
          <p:nvPr/>
        </p:nvSpPr>
        <p:spPr>
          <a:xfrm>
            <a:off x="6087879" y="1279463"/>
            <a:ext cx="3312368" cy="368300"/>
          </a:xfrm>
          <a:prstGeom prst="rect">
            <a:avLst/>
          </a:prstGeom>
          <a:noFill/>
        </p:spPr>
        <p:txBody>
          <a:bodyPr wrap="square">
            <a:spAutoFit/>
          </a:bodyPr>
          <a:p>
            <a:r>
              <a:rPr lang="zh-CN" altLang="en-US" dirty="0"/>
              <a:t>{{&amp;外购煤成本图}}</a:t>
            </a:r>
            <a:endParaRPr lang="zh-CN" altLang="en-US" dirty="0"/>
          </a:p>
        </p:txBody>
      </p:sp>
      <p:sp>
        <p:nvSpPr>
          <p:cNvPr id="10" name="文本框 9"/>
          <p:cNvSpPr txBox="1"/>
          <p:nvPr/>
        </p:nvSpPr>
        <p:spPr>
          <a:xfrm>
            <a:off x="6087879" y="1963358"/>
            <a:ext cx="3312368" cy="368300"/>
          </a:xfrm>
          <a:prstGeom prst="rect">
            <a:avLst/>
          </a:prstGeom>
          <a:noFill/>
        </p:spPr>
        <p:txBody>
          <a:bodyPr wrap="square">
            <a:spAutoFit/>
          </a:bodyPr>
          <a:p>
            <a:r>
              <a:rPr lang="zh-CN" altLang="en-US" dirty="0"/>
              <a:t>{{</a:t>
            </a:r>
            <a:r>
              <a:rPr lang="en-US" altLang="zh-CN" dirty="0">
                <a:sym typeface="+mn-ea"/>
              </a:rPr>
              <a:t>#</a:t>
            </a:r>
            <a:r>
              <a:rPr lang="zh-CN" altLang="en-US" dirty="0"/>
              <a:t>外购煤成本表}}</a:t>
            </a:r>
            <a:endParaRPr lang="zh-CN" altLang="en-US" dirty="0"/>
          </a:p>
        </p:txBody>
      </p:sp>
      <p:sp>
        <p:nvSpPr>
          <p:cNvPr id="11" name="文本框 10"/>
          <p:cNvSpPr txBox="1"/>
          <p:nvPr/>
        </p:nvSpPr>
        <p:spPr>
          <a:xfrm>
            <a:off x="704984" y="4103308"/>
            <a:ext cx="3312368" cy="368300"/>
          </a:xfrm>
          <a:prstGeom prst="rect">
            <a:avLst/>
          </a:prstGeom>
          <a:noFill/>
        </p:spPr>
        <p:txBody>
          <a:bodyPr wrap="square">
            <a:spAutoFit/>
          </a:bodyPr>
          <a:p>
            <a:r>
              <a:rPr lang="zh-CN" altLang="en-US" dirty="0"/>
              <a:t>{{&amp;外购煤利润图}}</a:t>
            </a:r>
            <a:endParaRPr lang="zh-CN" altLang="en-US" dirty="0"/>
          </a:p>
        </p:txBody>
      </p:sp>
      <p:sp>
        <p:nvSpPr>
          <p:cNvPr id="12" name="文本框 11"/>
          <p:cNvSpPr txBox="1"/>
          <p:nvPr/>
        </p:nvSpPr>
        <p:spPr>
          <a:xfrm>
            <a:off x="704984" y="4787203"/>
            <a:ext cx="3312368" cy="368300"/>
          </a:xfrm>
          <a:prstGeom prst="rect">
            <a:avLst/>
          </a:prstGeom>
          <a:noFill/>
        </p:spPr>
        <p:txBody>
          <a:bodyPr wrap="square">
            <a:spAutoFit/>
          </a:bodyPr>
          <a:p>
            <a:r>
              <a:rPr lang="zh-CN" altLang="en-US" dirty="0"/>
              <a:t>{{</a:t>
            </a:r>
            <a:r>
              <a:rPr lang="en-US" altLang="zh-CN" dirty="0">
                <a:sym typeface="+mn-ea"/>
              </a:rPr>
              <a:t>#</a:t>
            </a:r>
            <a:r>
              <a:rPr lang="zh-CN" altLang="en-US" dirty="0"/>
              <a:t>外购煤利润表}}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6906260"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dirty="0">
                <a:solidFill>
                  <a:schemeClr val="tx1"/>
                </a:solidFill>
                <a:sym typeface="+mn-ea"/>
              </a:rPr>
              <a:t>外购煤情况</a:t>
            </a:r>
            <a:endParaRPr lang="zh-CN"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7" name="文本框 6"/>
          <p:cNvSpPr txBox="1"/>
          <p:nvPr/>
        </p:nvSpPr>
        <p:spPr>
          <a:xfrm>
            <a:off x="552450" y="6161405"/>
            <a:ext cx="9802495" cy="845820"/>
          </a:xfrm>
          <a:prstGeom prst="rect">
            <a:avLst/>
          </a:prstGeom>
          <a:noFill/>
        </p:spPr>
        <p:txBody>
          <a:bodyPr wrap="square" rtlCol="0">
            <a:noAutofit/>
          </a:bodyPr>
          <a:p>
            <a:pPr algn="just">
              <a:lnSpc>
                <a:spcPct val="120000"/>
              </a:lnSpc>
              <a:buClrTx/>
              <a:buSzTx/>
              <a:buFontTx/>
            </a:pP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季度外购煤利润</a:t>
            </a:r>
            <a:r>
              <a:rPr lang="en-US" altLang="zh-CN" sz="1580" dirty="0">
                <a:solidFill>
                  <a:srgbClr val="002060"/>
                </a:solidFill>
                <a:sym typeface="+mn-ea"/>
              </a:rPr>
              <a:t>{{</a:t>
            </a:r>
            <a:r>
              <a:rPr lang="zh-CN" altLang="en-US" sz="1580" dirty="0">
                <a:solidFill>
                  <a:srgbClr val="002060"/>
                </a:solidFill>
                <a:sym typeface="+mn-ea"/>
              </a:rPr>
              <a:t>外购煤利润</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亿元，其中：洗选分公司</a:t>
            </a:r>
            <a:r>
              <a:rPr lang="en-US" altLang="zh-CN" sz="1580" dirty="0">
                <a:solidFill>
                  <a:srgbClr val="002060"/>
                </a:solidFill>
                <a:sym typeface="+mn-ea"/>
              </a:rPr>
              <a:t>{{</a:t>
            </a:r>
            <a:r>
              <a:rPr lang="zh-CN" altLang="en-US" sz="1580" dirty="0">
                <a:solidFill>
                  <a:srgbClr val="002060"/>
                </a:solidFill>
                <a:sym typeface="+mn-ea"/>
              </a:rPr>
              <a:t>洗选外购煤利润</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亿元，运销分公司</a:t>
            </a:r>
            <a:r>
              <a:rPr lang="en-US" altLang="zh-CN" sz="1580" dirty="0">
                <a:solidFill>
                  <a:srgbClr val="002060"/>
                </a:solidFill>
                <a:sym typeface="+mn-ea"/>
              </a:rPr>
              <a:t>{{</a:t>
            </a:r>
            <a:r>
              <a:rPr lang="zh-CN" altLang="en-US" sz="1580" dirty="0">
                <a:solidFill>
                  <a:srgbClr val="002060"/>
                </a:solidFill>
                <a:sym typeface="+mn-ea"/>
              </a:rPr>
              <a:t>运销外购煤利润</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rPr>
              <a:t>亿元。</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sym typeface="+mn-ea"/>
              </a:rPr>
              <a:t>季度外购煤吨煤利润</a:t>
            </a:r>
            <a:r>
              <a:rPr lang="en-US" altLang="zh-CN" sz="1580" dirty="0">
                <a:solidFill>
                  <a:srgbClr val="002060"/>
                </a:solidFill>
                <a:sym typeface="+mn-ea"/>
              </a:rPr>
              <a:t>{{</a:t>
            </a:r>
            <a:r>
              <a:rPr lang="zh-CN" altLang="en-US" sz="1580" dirty="0">
                <a:solidFill>
                  <a:srgbClr val="002060"/>
                </a:solidFill>
                <a:sym typeface="+mn-ea"/>
              </a:rPr>
              <a:t>外购煤吨利润</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吨，其中：洗选分公司</a:t>
            </a:r>
            <a:r>
              <a:rPr lang="en-US" altLang="zh-CN" sz="1580" dirty="0">
                <a:solidFill>
                  <a:srgbClr val="002060"/>
                </a:solidFill>
                <a:sym typeface="+mn-ea"/>
              </a:rPr>
              <a:t>{{</a:t>
            </a:r>
            <a:r>
              <a:rPr lang="zh-CN" altLang="en-US" sz="1580" dirty="0">
                <a:solidFill>
                  <a:srgbClr val="002060"/>
                </a:solidFill>
                <a:sym typeface="+mn-ea"/>
              </a:rPr>
              <a:t>洗选外购吨利润</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吨，运销分公司</a:t>
            </a:r>
            <a:r>
              <a:rPr lang="en-US" altLang="zh-CN" sz="1580" dirty="0">
                <a:solidFill>
                  <a:srgbClr val="002060"/>
                </a:solidFill>
                <a:sym typeface="+mn-ea"/>
              </a:rPr>
              <a:t>{{</a:t>
            </a:r>
            <a:r>
              <a:rPr lang="zh-CN" altLang="en-US" sz="1580" dirty="0">
                <a:solidFill>
                  <a:srgbClr val="002060"/>
                </a:solidFill>
                <a:sym typeface="+mn-ea"/>
              </a:rPr>
              <a:t>运销外购吨利润</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rPr>
              <a:t> </a:t>
            </a:r>
            <a:endParaRPr lang="en-US" altLang="zh-CN" sz="1580">
              <a:latin typeface="仿宋" panose="02010609060101010101" charset="-122"/>
              <a:ea typeface="仿宋" panose="02010609060101010101" charset="-122"/>
              <a:cs typeface="仿宋" panose="02010609060101010101" charset="-122"/>
            </a:endParaRPr>
          </a:p>
          <a:p>
            <a:pPr algn="just">
              <a:lnSpc>
                <a:spcPct val="120000"/>
              </a:lnSpc>
              <a:buClrTx/>
              <a:buSzTx/>
              <a:buFontTx/>
            </a:pPr>
            <a:r>
              <a:rPr lang="en-US" altLang="zh-CN" sz="1580" b="1">
                <a:latin typeface="+mn-ea"/>
                <a:cs typeface="仿宋" panose="02010609060101010101" charset="-122"/>
              </a:rPr>
              <a:t>   </a:t>
            </a:r>
            <a:endParaRPr lang="zh-CN" altLang="en-US" sz="1580">
              <a:gradFill>
                <a:gsLst>
                  <a:gs pos="0">
                    <a:srgbClr val="E30000"/>
                  </a:gs>
                  <a:gs pos="100000">
                    <a:srgbClr val="760303"/>
                  </a:gs>
                </a:gsLst>
                <a:lin scaled="0"/>
              </a:gradFill>
              <a:latin typeface="仿宋" panose="02010609060101010101" charset="-122"/>
              <a:ea typeface="仿宋" panose="02010609060101010101" charset="-122"/>
              <a:cs typeface="仿宋" panose="02010609060101010101" charset="-122"/>
            </a:endParaRPr>
          </a:p>
        </p:txBody>
      </p:sp>
      <p:sp>
        <p:nvSpPr>
          <p:cNvPr id="12" name="文本框 11"/>
          <p:cNvSpPr txBox="1"/>
          <p:nvPr/>
        </p:nvSpPr>
        <p:spPr>
          <a:xfrm>
            <a:off x="1619384" y="1416623"/>
            <a:ext cx="3312368" cy="368300"/>
          </a:xfrm>
          <a:prstGeom prst="rect">
            <a:avLst/>
          </a:prstGeom>
          <a:noFill/>
        </p:spPr>
        <p:txBody>
          <a:bodyPr wrap="square">
            <a:spAutoFit/>
          </a:bodyPr>
          <a:p>
            <a:r>
              <a:rPr lang="zh-CN" altLang="en-US" dirty="0"/>
              <a:t>{{&amp;外购煤炭经营情况表}}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4861" y="408018"/>
            <a:ext cx="7575727"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各单位利润指标</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100" name="文本框 99"/>
          <p:cNvSpPr txBox="1"/>
          <p:nvPr/>
        </p:nvSpPr>
        <p:spPr>
          <a:xfrm>
            <a:off x="644861" y="5554761"/>
            <a:ext cx="9393924" cy="1983740"/>
          </a:xfrm>
          <a:prstGeom prst="rect">
            <a:avLst/>
          </a:prstGeom>
          <a:noFill/>
          <a:ln w="9525">
            <a:noFill/>
          </a:ln>
        </p:spPr>
        <p:txBody>
          <a:bodyPr wrap="square">
            <a:spAutoFit/>
          </a:bodyPr>
          <a:p>
            <a:pPr indent="0" algn="just">
              <a:lnSpc>
                <a:spcPct val="130000"/>
              </a:lnSpc>
            </a:pP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季度能源公司利润总额</a:t>
            </a:r>
            <a:r>
              <a:rPr lang="en-US" altLang="zh-CN" sz="1580" b="0">
                <a:latin typeface="仿宋" panose="02010609060101010101" charset="-122"/>
                <a:ea typeface="仿宋" panose="02010609060101010101" charset="-122"/>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利润总额</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 万元，比同期</a:t>
            </a:r>
            <a:r>
              <a:rPr lang="en-US" altLang="zh-CN" sz="1580" b="1">
                <a:solidFill>
                  <a:srgbClr val="FF0000"/>
                </a:solidFill>
                <a:latin typeface="仿宋" panose="02010609060101010101" charset="-122"/>
                <a:ea typeface="仿宋" panose="02010609060101010101" charset="-122"/>
                <a:cs typeface="仿宋" panose="02010609060101010101" charset="-122"/>
              </a:rPr>
              <a:t>降低</a:t>
            </a:r>
            <a:r>
              <a:rPr lang="en-US" altLang="zh-CN" sz="1580" dirty="0">
                <a:solidFill>
                  <a:srgbClr val="002060"/>
                </a:solidFill>
                <a:sym typeface="+mn-ea"/>
              </a:rPr>
              <a:t>{{</a:t>
            </a:r>
            <a:r>
              <a:rPr lang="zh-CN" altLang="en-US" sz="1580" dirty="0">
                <a:solidFill>
                  <a:srgbClr val="002060"/>
                </a:solidFill>
                <a:sym typeface="+mn-ea"/>
              </a:rPr>
              <a:t>利润总额比同期</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万元，比预算升高</a:t>
            </a:r>
            <a:r>
              <a:rPr lang="en-US" altLang="zh-CN" sz="1580" dirty="0">
                <a:solidFill>
                  <a:srgbClr val="002060"/>
                </a:solidFill>
                <a:sym typeface="+mn-ea"/>
              </a:rPr>
              <a:t>{{</a:t>
            </a:r>
            <a:r>
              <a:rPr lang="zh-CN" altLang="en-US" sz="1580" dirty="0">
                <a:solidFill>
                  <a:srgbClr val="002060"/>
                </a:solidFill>
                <a:sym typeface="+mn-ea"/>
              </a:rPr>
              <a:t>利润总额比预期</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万元，</a:t>
            </a:r>
            <a:r>
              <a:rPr lang="zh-CN" altLang="en-US" sz="1580" b="0">
                <a:latin typeface="仿宋" panose="02010609060101010101" charset="-122"/>
                <a:ea typeface="仿宋" panose="02010609060101010101" charset="-122"/>
                <a:cs typeface="仿宋" panose="02010609060101010101" charset="-122"/>
              </a:rPr>
              <a:t>完成</a:t>
            </a:r>
            <a:r>
              <a:rPr lang="en-US" altLang="zh-CN" sz="1580" b="0">
                <a:latin typeface="仿宋" panose="02010609060101010101" charset="-122"/>
                <a:ea typeface="仿宋" panose="02010609060101010101" charset="-122"/>
                <a:cs typeface="仿宋" panose="02010609060101010101" charset="-122"/>
              </a:rPr>
              <a:t>进度预算</a:t>
            </a:r>
            <a:r>
              <a:rPr lang="en-US" altLang="zh-CN" sz="1580" dirty="0">
                <a:solidFill>
                  <a:srgbClr val="002060"/>
                </a:solidFill>
                <a:sym typeface="+mn-ea"/>
              </a:rPr>
              <a:t>{{</a:t>
            </a:r>
            <a:r>
              <a:rPr lang="zh-CN" altLang="en-US" sz="1580" dirty="0">
                <a:solidFill>
                  <a:srgbClr val="002060"/>
                </a:solidFill>
                <a:sym typeface="+mn-ea"/>
              </a:rPr>
              <a:t>利润总额完成进度预算</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%，完成全年预算</a:t>
            </a:r>
            <a:r>
              <a:rPr lang="en-US" altLang="zh-CN" sz="1580" dirty="0">
                <a:solidFill>
                  <a:srgbClr val="002060"/>
                </a:solidFill>
                <a:sym typeface="+mn-ea"/>
              </a:rPr>
              <a:t>{{</a:t>
            </a:r>
            <a:r>
              <a:rPr lang="zh-CN" altLang="en-US" sz="1580" dirty="0">
                <a:solidFill>
                  <a:srgbClr val="002060"/>
                </a:solidFill>
                <a:sym typeface="+mn-ea"/>
              </a:rPr>
              <a:t>利润总额完成全年预算</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a:t>
            </a:r>
            <a:r>
              <a:rPr lang="zh-CN" altLang="en-US" sz="1580" b="0">
                <a:latin typeface="仿宋" panose="02010609060101010101" charset="-122"/>
                <a:ea typeface="仿宋" panose="02010609060101010101" charset="-122"/>
                <a:cs typeface="仿宋" panose="02010609060101010101" charset="-122"/>
              </a:rPr>
              <a:t>。</a:t>
            </a:r>
            <a:endParaRPr lang="zh-CN" altLang="en-US" sz="1580" b="0">
              <a:latin typeface="仿宋" panose="02010609060101010101" charset="-122"/>
              <a:ea typeface="仿宋" panose="02010609060101010101" charset="-122"/>
              <a:cs typeface="仿宋" panose="02010609060101010101" charset="-122"/>
            </a:endParaRPr>
          </a:p>
          <a:p>
            <a:pPr indent="0" algn="just">
              <a:lnSpc>
                <a:spcPct val="130000"/>
              </a:lnSpc>
            </a:pP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季度矿业公司利润总额</a:t>
            </a:r>
            <a:r>
              <a:rPr lang="zh-CN" altLang="en-US" sz="1580" b="0">
                <a:latin typeface="仿宋" panose="02010609060101010101" charset="-122"/>
                <a:ea typeface="仿宋" panose="02010609060101010101" charset="-122"/>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矿业利润总额</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 </a:t>
            </a:r>
            <a:r>
              <a:rPr lang="zh-CN" altLang="en-US" sz="1580" b="0">
                <a:latin typeface="仿宋" panose="02010609060101010101" charset="-122"/>
                <a:ea typeface="仿宋" panose="02010609060101010101" charset="-122"/>
                <a:cs typeface="仿宋" panose="02010609060101010101" charset="-122"/>
              </a:rPr>
              <a:t>万元，比同期</a:t>
            </a:r>
            <a:r>
              <a:rPr lang="zh-CN" altLang="en-US" sz="1580" b="1">
                <a:solidFill>
                  <a:srgbClr val="FF0000"/>
                </a:solidFill>
                <a:latin typeface="仿宋" panose="02010609060101010101" charset="-122"/>
                <a:ea typeface="仿宋" panose="02010609060101010101" charset="-122"/>
                <a:cs typeface="仿宋" panose="02010609060101010101" charset="-122"/>
              </a:rPr>
              <a:t>降低</a:t>
            </a:r>
            <a:r>
              <a:rPr lang="en-US" altLang="zh-CN" sz="1580" dirty="0">
                <a:solidFill>
                  <a:srgbClr val="002060"/>
                </a:solidFill>
                <a:sym typeface="+mn-ea"/>
              </a:rPr>
              <a:t>{{</a:t>
            </a:r>
            <a:r>
              <a:rPr lang="zh-CN" altLang="en-US" sz="1580" dirty="0">
                <a:solidFill>
                  <a:srgbClr val="002060"/>
                </a:solidFill>
                <a:sym typeface="+mn-ea"/>
              </a:rPr>
              <a:t>矿业利润总额比同期</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万元，比预算</a:t>
            </a:r>
            <a:r>
              <a:rPr lang="zh-CN" altLang="en-US" sz="1580">
                <a:solidFill>
                  <a:schemeClr val="tx1"/>
                </a:solidFill>
                <a:latin typeface="仿宋" panose="02010609060101010101" charset="-122"/>
                <a:ea typeface="仿宋" panose="02010609060101010101" charset="-122"/>
                <a:cs typeface="仿宋" panose="02010609060101010101" charset="-122"/>
              </a:rPr>
              <a:t>升高</a:t>
            </a:r>
            <a:r>
              <a:rPr lang="en-US" altLang="zh-CN" sz="1580" dirty="0">
                <a:solidFill>
                  <a:srgbClr val="002060"/>
                </a:solidFill>
                <a:sym typeface="+mn-ea"/>
              </a:rPr>
              <a:t>{{</a:t>
            </a:r>
            <a:r>
              <a:rPr lang="zh-CN" altLang="en-US" sz="1580" dirty="0">
                <a:solidFill>
                  <a:srgbClr val="002060"/>
                </a:solidFill>
                <a:sym typeface="+mn-ea"/>
              </a:rPr>
              <a:t>矿业利润总额比预算</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万元，完成进度预算</a:t>
            </a:r>
            <a:r>
              <a:rPr lang="en-US" altLang="zh-CN" sz="1580" dirty="0">
                <a:solidFill>
                  <a:srgbClr val="002060"/>
                </a:solidFill>
                <a:sym typeface="+mn-ea"/>
              </a:rPr>
              <a:t>{{</a:t>
            </a:r>
            <a:r>
              <a:rPr lang="zh-CN" altLang="en-US" sz="1580" dirty="0">
                <a:solidFill>
                  <a:srgbClr val="002060"/>
                </a:solidFill>
                <a:sym typeface="+mn-ea"/>
              </a:rPr>
              <a:t>矿业利润总额比完成预算</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%，完成全年预算</a:t>
            </a:r>
            <a:r>
              <a:rPr lang="en-US" altLang="zh-CN" sz="1580" dirty="0">
                <a:solidFill>
                  <a:srgbClr val="002060"/>
                </a:solidFill>
                <a:sym typeface="+mn-ea"/>
              </a:rPr>
              <a:t>{{</a:t>
            </a:r>
            <a:r>
              <a:rPr lang="zh-CN" altLang="en-US" sz="1580" dirty="0">
                <a:solidFill>
                  <a:srgbClr val="002060"/>
                </a:solidFill>
                <a:sym typeface="+mn-ea"/>
              </a:rPr>
              <a:t>利润总额完成全年预算</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a:t>
            </a:r>
            <a:endParaRPr lang="zh-CN" altLang="en-US" sz="1580" b="0">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645294" y="1279463"/>
            <a:ext cx="3312368" cy="368300"/>
          </a:xfrm>
          <a:prstGeom prst="rect">
            <a:avLst/>
          </a:prstGeom>
          <a:noFill/>
        </p:spPr>
        <p:txBody>
          <a:bodyPr wrap="square">
            <a:spAutoFit/>
          </a:bodyPr>
          <a:p>
            <a:r>
              <a:rPr lang="zh-CN" altLang="en-US" dirty="0"/>
              <a:t>{{&amp;各单位利润情况图}}</a:t>
            </a:r>
            <a:endParaRPr lang="zh-CN" altLang="en-US" dirty="0"/>
          </a:p>
        </p:txBody>
      </p:sp>
      <p:sp>
        <p:nvSpPr>
          <p:cNvPr id="8" name="文本框 7"/>
          <p:cNvSpPr txBox="1"/>
          <p:nvPr/>
        </p:nvSpPr>
        <p:spPr>
          <a:xfrm>
            <a:off x="645929" y="3380678"/>
            <a:ext cx="3312368" cy="368300"/>
          </a:xfrm>
          <a:prstGeom prst="rect">
            <a:avLst/>
          </a:prstGeom>
          <a:noFill/>
        </p:spPr>
        <p:txBody>
          <a:bodyPr wrap="square">
            <a:spAutoFit/>
          </a:bodyPr>
          <a:p>
            <a:r>
              <a:rPr lang="zh-CN" altLang="en-US" dirty="0"/>
              <a:t>{{&amp;</a:t>
            </a:r>
            <a:r>
              <a:rPr lang="zh-CN" altLang="en-US" dirty="0">
                <a:sym typeface="+mn-ea"/>
              </a:rPr>
              <a:t>各单位利润情况</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4861" y="408018"/>
            <a:ext cx="7180346"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利润总额</a:t>
            </a:r>
            <a:r>
              <a:rPr lang="en-US" altLang="zh-CN" dirty="0">
                <a:solidFill>
                  <a:srgbClr val="002060"/>
                </a:solidFill>
                <a:sym typeface="+mn-ea"/>
              </a:rPr>
              <a:t>{{</a:t>
            </a:r>
            <a:r>
              <a:rPr lang="zh-CN" altLang="en-US" dirty="0">
                <a:solidFill>
                  <a:srgbClr val="002060"/>
                </a:solidFill>
                <a:sym typeface="+mn-ea"/>
              </a:rPr>
              <a:t>利润总额</a:t>
            </a:r>
            <a:r>
              <a:rPr lang="en-US" altLang="zh-CN" dirty="0">
                <a:solidFill>
                  <a:srgbClr val="002060"/>
                </a:solidFill>
                <a:sym typeface="+mn-ea"/>
              </a:rPr>
              <a:t>}}</a:t>
            </a:r>
            <a:r>
              <a:rPr lang="zh-CN" altLang="en-US" dirty="0">
                <a:solidFill>
                  <a:schemeClr val="tx1"/>
                </a:solidFill>
                <a:sym typeface="+mn-ea"/>
              </a:rPr>
              <a:t>亿元</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100" name="文本框 99"/>
          <p:cNvSpPr txBox="1"/>
          <p:nvPr/>
        </p:nvSpPr>
        <p:spPr>
          <a:xfrm>
            <a:off x="5958840" y="1272540"/>
            <a:ext cx="4319905" cy="3433445"/>
          </a:xfrm>
          <a:prstGeom prst="rect">
            <a:avLst/>
          </a:prstGeom>
          <a:noFill/>
          <a:ln w="9525">
            <a:noFill/>
          </a:ln>
        </p:spPr>
        <p:txBody>
          <a:bodyPr wrap="square">
            <a:noAutofit/>
          </a:bodyPr>
          <a:p>
            <a:pPr indent="0" algn="just">
              <a:lnSpc>
                <a:spcPct val="150000"/>
              </a:lnSpc>
            </a:pPr>
            <a:r>
              <a:rPr lang="en-US" altLang="zh-CN" sz="1580" b="1">
                <a:latin typeface="+mn-ea"/>
                <a:cs typeface="仿宋" panose="02010609060101010101" charset="-122"/>
              </a:rPr>
              <a:t>    </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季度管理口径账面利润总额</a:t>
            </a:r>
            <a:r>
              <a:rPr lang="zh-CN" sz="1405" b="0">
                <a:ea typeface="宋体" panose="02010600030101010101" pitchFamily="2" charset="-122"/>
              </a:rPr>
              <a:t> </a:t>
            </a:r>
            <a:r>
              <a:rPr lang="en-US" altLang="zh-CN" sz="1580" dirty="0">
                <a:solidFill>
                  <a:srgbClr val="002060"/>
                </a:solidFill>
                <a:sym typeface="+mn-ea"/>
              </a:rPr>
              <a:t>{{</a:t>
            </a:r>
            <a:r>
              <a:rPr lang="zh-CN" altLang="en-US" sz="1580" dirty="0">
                <a:solidFill>
                  <a:srgbClr val="002060"/>
                </a:solidFill>
                <a:sym typeface="+mn-ea"/>
              </a:rPr>
              <a:t>管理口径账面利润</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万元，2024年3月按集团要求向国家能源集团公益基金会捐赠16800万元，剔除该项特殊因素后</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季度管理口径业绩利润总额</a:t>
            </a:r>
            <a:r>
              <a:rPr lang="en-US" altLang="zh-CN" sz="1580" dirty="0">
                <a:solidFill>
                  <a:srgbClr val="002060"/>
                </a:solidFill>
                <a:sym typeface="+mn-ea"/>
              </a:rPr>
              <a:t>{{</a:t>
            </a:r>
            <a:r>
              <a:rPr lang="zh-CN" altLang="en-US" sz="1580" dirty="0">
                <a:solidFill>
                  <a:srgbClr val="002060"/>
                </a:solidFill>
                <a:sym typeface="+mn-ea"/>
              </a:rPr>
              <a:t>管理口径业绩利润</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万元，比同期</a:t>
            </a:r>
            <a:r>
              <a:rPr lang="en-US" altLang="zh-CN" sz="1580" dirty="0">
                <a:solidFill>
                  <a:srgbClr val="002060"/>
                </a:solidFill>
                <a:sym typeface="+mn-ea"/>
              </a:rPr>
              <a:t>{{</a:t>
            </a:r>
            <a:r>
              <a:rPr lang="zh-CN" altLang="en-US" sz="1580" dirty="0">
                <a:solidFill>
                  <a:srgbClr val="002060"/>
                </a:solidFill>
                <a:sym typeface="+mn-ea"/>
              </a:rPr>
              <a:t>管理口径业绩利润同比</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万元减少</a:t>
            </a:r>
            <a:r>
              <a:rPr lang="en-US" altLang="zh-CN" sz="1580" dirty="0">
                <a:solidFill>
                  <a:srgbClr val="002060"/>
                </a:solidFill>
                <a:sym typeface="+mn-ea"/>
              </a:rPr>
              <a:t>{{</a:t>
            </a:r>
            <a:r>
              <a:rPr lang="zh-CN" altLang="en-US" sz="1580" dirty="0">
                <a:solidFill>
                  <a:srgbClr val="002060"/>
                </a:solidFill>
                <a:sym typeface="+mn-ea"/>
              </a:rPr>
              <a:t>管理口径业绩利润比同期</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万元，比预算</a:t>
            </a:r>
            <a:r>
              <a:rPr lang="en-US" altLang="zh-CN" sz="1580" dirty="0">
                <a:solidFill>
                  <a:srgbClr val="002060"/>
                </a:solidFill>
                <a:sym typeface="+mn-ea"/>
              </a:rPr>
              <a:t>{{</a:t>
            </a:r>
            <a:r>
              <a:rPr lang="zh-CN" altLang="en-US" sz="1580" dirty="0">
                <a:solidFill>
                  <a:srgbClr val="002060"/>
                </a:solidFill>
                <a:sym typeface="+mn-ea"/>
              </a:rPr>
              <a:t>管理口径业绩利润预算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万元增加</a:t>
            </a:r>
            <a:r>
              <a:rPr lang="en-US" altLang="zh-CN" sz="1580" dirty="0">
                <a:solidFill>
                  <a:srgbClr val="002060"/>
                </a:solidFill>
                <a:sym typeface="+mn-ea"/>
              </a:rPr>
              <a:t>{{</a:t>
            </a:r>
            <a:r>
              <a:rPr lang="zh-CN" altLang="en-US" sz="1580" dirty="0">
                <a:solidFill>
                  <a:srgbClr val="002060"/>
                </a:solidFill>
                <a:sym typeface="+mn-ea"/>
              </a:rPr>
              <a:t>管理口径业绩利润比预算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万元，完成全年预算的</a:t>
            </a:r>
            <a:r>
              <a:rPr lang="en-US" altLang="zh-CN" sz="1580" dirty="0">
                <a:solidFill>
                  <a:srgbClr val="002060"/>
                </a:solidFill>
                <a:sym typeface="+mn-ea"/>
              </a:rPr>
              <a:t>{{</a:t>
            </a:r>
            <a:r>
              <a:rPr lang="zh-CN" altLang="en-US" sz="1580" dirty="0">
                <a:solidFill>
                  <a:srgbClr val="002060"/>
                </a:solidFill>
                <a:sym typeface="+mn-ea"/>
              </a:rPr>
              <a:t>管理口径业绩利润完成全年预算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rPr>
              <a:t>%</a:t>
            </a:r>
            <a:r>
              <a:rPr lang="zh-CN" sz="1580">
                <a:latin typeface="仿宋" panose="02010609060101010101" charset="-122"/>
                <a:ea typeface="仿宋" panose="02010609060101010101" charset="-122"/>
                <a:cs typeface="仿宋" panose="02010609060101010101" charset="-122"/>
              </a:rPr>
              <a:t>。</a:t>
            </a:r>
            <a:endParaRPr sz="1580">
              <a:latin typeface="仿宋" panose="02010609060101010101" charset="-122"/>
              <a:ea typeface="仿宋" panose="02010609060101010101" charset="-122"/>
              <a:cs typeface="仿宋" panose="02010609060101010101" charset="-122"/>
            </a:endParaRPr>
          </a:p>
          <a:p>
            <a:pPr indent="0" algn="just">
              <a:lnSpc>
                <a:spcPct val="150000"/>
              </a:lnSpc>
            </a:pPr>
            <a:r>
              <a:rPr lang="zh-CN" altLang="en-US" sz="1580" b="0">
                <a:solidFill>
                  <a:schemeClr val="tx1"/>
                </a:solidFill>
                <a:latin typeface="仿宋" panose="02010609060101010101" charset="-122"/>
                <a:ea typeface="仿宋" panose="02010609060101010101" charset="-122"/>
                <a:cs typeface="仿宋" panose="02010609060101010101" charset="-122"/>
              </a:rPr>
              <a:t>（李家壕煤矿利润总额比同期减少</a:t>
            </a:r>
            <a:r>
              <a:rPr lang="en-US" altLang="zh-CN" sz="1580" b="0">
                <a:solidFill>
                  <a:schemeClr val="tx1"/>
                </a:solidFill>
                <a:latin typeface="仿宋" panose="02010609060101010101" charset="-122"/>
                <a:ea typeface="仿宋" panose="02010609060101010101" charset="-122"/>
                <a:cs typeface="仿宋" panose="02010609060101010101" charset="-122"/>
              </a:rPr>
              <a:t>13666</a:t>
            </a:r>
            <a:r>
              <a:rPr lang="zh-CN" altLang="en-US" sz="1580" b="0">
                <a:solidFill>
                  <a:schemeClr val="tx1"/>
                </a:solidFill>
                <a:latin typeface="仿宋" panose="02010609060101010101" charset="-122"/>
                <a:ea typeface="仿宋" panose="02010609060101010101" charset="-122"/>
                <a:cs typeface="仿宋" panose="02010609060101010101" charset="-122"/>
              </a:rPr>
              <a:t>万元，</a:t>
            </a:r>
            <a:r>
              <a:rPr lang="zh-CN" altLang="en-US" sz="1580">
                <a:latin typeface="仿宋" panose="02010609060101010101" charset="-122"/>
                <a:ea typeface="仿宋" panose="02010609060101010101" charset="-122"/>
                <a:cs typeface="仿宋" panose="02010609060101010101" charset="-122"/>
                <a:sym typeface="+mn-ea"/>
              </a:rPr>
              <a:t>水泉露天煤矿利润总额比同期减少</a:t>
            </a:r>
            <a:r>
              <a:rPr lang="en-US" altLang="zh-CN" sz="1580">
                <a:latin typeface="仿宋" panose="02010609060101010101" charset="-122"/>
                <a:ea typeface="仿宋" panose="02010609060101010101" charset="-122"/>
                <a:cs typeface="仿宋" panose="02010609060101010101" charset="-122"/>
                <a:sym typeface="+mn-ea"/>
              </a:rPr>
              <a:t>3283</a:t>
            </a:r>
            <a:r>
              <a:rPr lang="zh-CN" altLang="en-US" sz="1580">
                <a:latin typeface="仿宋" panose="02010609060101010101" charset="-122"/>
                <a:ea typeface="仿宋" panose="02010609060101010101" charset="-122"/>
                <a:cs typeface="仿宋" panose="02010609060101010101" charset="-122"/>
                <a:sym typeface="+mn-ea"/>
              </a:rPr>
              <a:t>万元，神山露天煤矿利润总额比同期减少</a:t>
            </a:r>
            <a:r>
              <a:rPr lang="en-US" altLang="zh-CN" sz="1580">
                <a:latin typeface="仿宋" panose="02010609060101010101" charset="-122"/>
                <a:ea typeface="仿宋" panose="02010609060101010101" charset="-122"/>
                <a:cs typeface="仿宋" panose="02010609060101010101" charset="-122"/>
                <a:sym typeface="+mn-ea"/>
              </a:rPr>
              <a:t>2270</a:t>
            </a:r>
            <a:r>
              <a:rPr lang="zh-CN" altLang="en-US" sz="1580">
                <a:latin typeface="仿宋" panose="02010609060101010101" charset="-122"/>
                <a:ea typeface="仿宋" panose="02010609060101010101" charset="-122"/>
                <a:cs typeface="仿宋" panose="02010609060101010101" charset="-122"/>
                <a:sym typeface="+mn-ea"/>
              </a:rPr>
              <a:t>万元）</a:t>
            </a:r>
            <a:endParaRPr lang="zh-CN" altLang="en-US" sz="1580" b="0">
              <a:solidFill>
                <a:schemeClr val="tx1"/>
              </a:solidFill>
              <a:latin typeface="仿宋" panose="02010609060101010101" charset="-122"/>
              <a:ea typeface="仿宋" panose="02010609060101010101" charset="-122"/>
              <a:cs typeface="仿宋" panose="02010609060101010101" charset="-122"/>
              <a:sym typeface="+mn-ea"/>
            </a:endParaRPr>
          </a:p>
          <a:p>
            <a:pPr indent="0" algn="just">
              <a:lnSpc>
                <a:spcPct val="150000"/>
              </a:lnSpc>
            </a:pPr>
            <a:endParaRPr lang="zh-CN" altLang="en-US" sz="1580" b="0">
              <a:solidFill>
                <a:schemeClr val="tx1"/>
              </a:solidFill>
              <a:latin typeface="仿宋" panose="02010609060101010101" charset="-122"/>
              <a:ea typeface="仿宋" panose="02010609060101010101" charset="-122"/>
              <a:cs typeface="仿宋" panose="02010609060101010101" charset="-122"/>
              <a:sym typeface="+mn-ea"/>
            </a:endParaRPr>
          </a:p>
        </p:txBody>
      </p:sp>
      <p:sp>
        <p:nvSpPr>
          <p:cNvPr id="3" name="文本框 2"/>
          <p:cNvSpPr txBox="1"/>
          <p:nvPr/>
        </p:nvSpPr>
        <p:spPr>
          <a:xfrm>
            <a:off x="221615" y="4576445"/>
            <a:ext cx="9970135" cy="2506980"/>
          </a:xfrm>
          <a:prstGeom prst="rect">
            <a:avLst/>
          </a:prstGeom>
          <a:noFill/>
        </p:spPr>
        <p:txBody>
          <a:bodyPr wrap="square" rtlCol="0">
            <a:noAutofit/>
          </a:bodyPr>
          <a:p>
            <a:pPr>
              <a:lnSpc>
                <a:spcPct val="140000"/>
              </a:lnSpc>
            </a:pPr>
            <a:r>
              <a:rPr lang="zh-CN" altLang="en-US" sz="1580">
                <a:sym typeface="+mn-ea"/>
              </a:rPr>
              <a:t>【结论】</a:t>
            </a:r>
            <a:endParaRPr lang="en-US" altLang="zh-CN" sz="1580">
              <a:latin typeface="仿宋" panose="02010609060101010101" charset="-122"/>
              <a:ea typeface="仿宋" panose="02010609060101010101" charset="-122"/>
              <a:cs typeface="仿宋" panose="02010609060101010101" charset="-122"/>
            </a:endParaRPr>
          </a:p>
          <a:p>
            <a:pPr algn="just">
              <a:lnSpc>
                <a:spcPct val="140000"/>
              </a:lnSpc>
            </a:pPr>
            <a:r>
              <a:rPr lang="en-US" altLang="zh-CN" sz="1580">
                <a:latin typeface="仿宋" panose="02010609060101010101" charset="-122"/>
                <a:ea typeface="仿宋" panose="02010609060101010101" charset="-122"/>
                <a:cs typeface="仿宋" panose="02010609060101010101" charset="-122"/>
              </a:rPr>
              <a:t>    </a:t>
            </a:r>
            <a:r>
              <a:rPr lang="zh-CN" altLang="en-US" sz="1580">
                <a:latin typeface="仿宋" panose="02010609060101010101" charset="-122"/>
                <a:ea typeface="仿宋" panose="02010609060101010101" charset="-122"/>
                <a:cs typeface="仿宋" panose="02010609060101010101" charset="-122"/>
              </a:rPr>
              <a:t>一季度利润虽完成季度考核目标，但我们也要清醒的认识到，整体经营效益情况</a:t>
            </a:r>
            <a:r>
              <a:rPr lang="zh-CN" sz="1580" b="1">
                <a:latin typeface="+mn-ea"/>
                <a:cs typeface="仿宋" panose="02010609060101010101" charset="-122"/>
              </a:rPr>
              <a:t>劣于去年</a:t>
            </a:r>
            <a:r>
              <a:rPr lang="zh-CN" altLang="en-US" sz="1580">
                <a:latin typeface="仿宋" panose="02010609060101010101" charset="-122"/>
                <a:ea typeface="仿宋" panose="02010609060101010101" charset="-122"/>
                <a:cs typeface="仿宋" panose="02010609060101010101" charset="-122"/>
              </a:rPr>
              <a:t>，</a:t>
            </a:r>
            <a:r>
              <a:rPr lang="zh-CN" sz="1580" b="1">
                <a:latin typeface="+mn-ea"/>
                <a:cs typeface="仿宋" panose="02010609060101010101" charset="-122"/>
              </a:rPr>
              <a:t>优于预算</a:t>
            </a:r>
            <a:r>
              <a:rPr lang="zh-CN" altLang="en-US" sz="1580">
                <a:latin typeface="仿宋" panose="02010609060101010101" charset="-122"/>
                <a:ea typeface="仿宋" panose="02010609060101010101" charset="-122"/>
                <a:cs typeface="仿宋" panose="02010609060101010101" charset="-122"/>
              </a:rPr>
              <a:t>，</a:t>
            </a:r>
            <a:r>
              <a:rPr lang="zh-CN" altLang="en-US" sz="1580">
                <a:latin typeface="仿宋" panose="02010609060101010101" charset="-122"/>
                <a:ea typeface="仿宋" panose="02010609060101010101" charset="-122"/>
                <a:cs typeface="仿宋" panose="02010609060101010101" charset="-122"/>
                <a:sym typeface="+mn-ea"/>
              </a:rPr>
              <a:t>因市场价格不断下跌，尤其是</a:t>
            </a:r>
            <a:r>
              <a:rPr lang="zh-CN" sz="1580" b="1">
                <a:latin typeface="+mn-ea"/>
                <a:cs typeface="仿宋" panose="02010609060101010101" charset="-122"/>
                <a:sym typeface="+mn-ea"/>
              </a:rPr>
              <a:t>自产煤价格</a:t>
            </a:r>
            <a:r>
              <a:rPr lang="zh-CN" altLang="en-US" sz="1580">
                <a:latin typeface="仿宋" panose="02010609060101010101" charset="-122"/>
                <a:ea typeface="仿宋" panose="02010609060101010101" charset="-122"/>
                <a:cs typeface="仿宋" panose="02010609060101010101" charset="-122"/>
                <a:sym typeface="+mn-ea"/>
              </a:rPr>
              <a:t>，</a:t>
            </a:r>
            <a:r>
              <a:rPr lang="en-US" altLang="zh-CN" sz="1580">
                <a:latin typeface="仿宋" panose="02010609060101010101" charset="-122"/>
                <a:ea typeface="仿宋" panose="02010609060101010101" charset="-122"/>
                <a:cs typeface="仿宋" panose="02010609060101010101" charset="-122"/>
                <a:sym typeface="+mn-ea"/>
              </a:rPr>
              <a:t>1</a:t>
            </a:r>
            <a:r>
              <a:rPr lang="zh-CN" altLang="en-US" sz="1580">
                <a:latin typeface="仿宋" panose="02010609060101010101" charset="-122"/>
                <a:ea typeface="仿宋" panose="02010609060101010101" charset="-122"/>
                <a:cs typeface="仿宋" panose="02010609060101010101" charset="-122"/>
                <a:sym typeface="+mn-ea"/>
              </a:rPr>
              <a:t>月份</a:t>
            </a:r>
            <a:r>
              <a:rPr lang="zh-CN" sz="1580">
                <a:latin typeface="仿宋" panose="02010609060101010101" charset="-122"/>
                <a:ea typeface="仿宋" panose="02010609060101010101" charset="-122"/>
                <a:cs typeface="仿宋" panose="02010609060101010101" charset="-122"/>
                <a:sym typeface="+mn-ea"/>
              </a:rPr>
              <a:t>自产煤价格</a:t>
            </a:r>
            <a:r>
              <a:rPr lang="en-US" altLang="zh-CN" sz="1580">
                <a:latin typeface="仿宋" panose="02010609060101010101" charset="-122"/>
                <a:ea typeface="仿宋" panose="02010609060101010101" charset="-122"/>
                <a:cs typeface="仿宋" panose="02010609060101010101" charset="-122"/>
                <a:sym typeface="+mn-ea"/>
              </a:rPr>
              <a:t>317.96</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sym typeface="+mn-ea"/>
              </a:rPr>
              <a:t>3</a:t>
            </a:r>
            <a:r>
              <a:rPr lang="zh-CN" altLang="en-US" sz="1580">
                <a:latin typeface="仿宋" panose="02010609060101010101" charset="-122"/>
                <a:ea typeface="仿宋" panose="02010609060101010101" charset="-122"/>
                <a:cs typeface="仿宋" panose="02010609060101010101" charset="-122"/>
                <a:sym typeface="+mn-ea"/>
              </a:rPr>
              <a:t>月份</a:t>
            </a:r>
            <a:r>
              <a:rPr lang="zh-CN" sz="1580">
                <a:latin typeface="仿宋" panose="02010609060101010101" charset="-122"/>
                <a:ea typeface="仿宋" panose="02010609060101010101" charset="-122"/>
                <a:cs typeface="仿宋" panose="02010609060101010101" charset="-122"/>
                <a:sym typeface="+mn-ea"/>
              </a:rPr>
              <a:t>下降到</a:t>
            </a:r>
            <a:r>
              <a:rPr lang="en-US" altLang="zh-CN" sz="1580">
                <a:latin typeface="仿宋" panose="02010609060101010101" charset="-122"/>
                <a:ea typeface="仿宋" panose="02010609060101010101" charset="-122"/>
                <a:cs typeface="仿宋" panose="02010609060101010101" charset="-122"/>
                <a:sym typeface="+mn-ea"/>
              </a:rPr>
              <a:t>309.66元/吨</a:t>
            </a:r>
            <a:r>
              <a:rPr lang="zh-CN" altLang="en-US" sz="1580">
                <a:latin typeface="仿宋" panose="02010609060101010101" charset="-122"/>
                <a:ea typeface="仿宋" panose="02010609060101010101" charset="-122"/>
                <a:cs typeface="仿宋" panose="02010609060101010101" charset="-122"/>
                <a:sym typeface="+mn-ea"/>
              </a:rPr>
              <a:t>，</a:t>
            </a:r>
            <a:r>
              <a:rPr lang="zh-CN" sz="1580">
                <a:latin typeface="仿宋" panose="02010609060101010101" charset="-122"/>
                <a:ea typeface="仿宋" panose="02010609060101010101" charset="-122"/>
                <a:cs typeface="仿宋" panose="02010609060101010101" charset="-122"/>
                <a:sym typeface="+mn-ea"/>
              </a:rPr>
              <a:t>差额</a:t>
            </a:r>
            <a:r>
              <a:rPr lang="en-US" altLang="zh-CN" sz="1580">
                <a:latin typeface="仿宋" panose="02010609060101010101" charset="-122"/>
                <a:ea typeface="仿宋" panose="02010609060101010101" charset="-122"/>
                <a:cs typeface="仿宋" panose="02010609060101010101" charset="-122"/>
                <a:sym typeface="+mn-ea"/>
              </a:rPr>
              <a:t>8.3</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吨，自产煤利润比同期降低</a:t>
            </a:r>
            <a:r>
              <a:rPr lang="en-US" altLang="zh-CN" sz="1580">
                <a:latin typeface="仿宋" panose="02010609060101010101" charset="-122"/>
                <a:ea typeface="仿宋" panose="02010609060101010101" charset="-122"/>
                <a:cs typeface="仿宋" panose="02010609060101010101" charset="-122"/>
                <a:sym typeface="+mn-ea"/>
              </a:rPr>
              <a:t>73.07</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sym typeface="+mn-ea"/>
              </a:rPr>
              <a:t>37.16-110.23</a:t>
            </a:r>
            <a:r>
              <a:rPr lang="zh-CN" altLang="en-US" sz="1580">
                <a:latin typeface="仿宋" panose="02010609060101010101" charset="-122"/>
                <a:ea typeface="仿宋" panose="02010609060101010101" charset="-122"/>
                <a:cs typeface="仿宋" panose="02010609060101010101" charset="-122"/>
                <a:sym typeface="+mn-ea"/>
              </a:rPr>
              <a:t>），比预算</a:t>
            </a:r>
            <a:r>
              <a:rPr lang="zh-CN" sz="1580">
                <a:latin typeface="仿宋" panose="02010609060101010101" charset="-122"/>
                <a:ea typeface="仿宋" panose="02010609060101010101" charset="-122"/>
                <a:cs typeface="仿宋" panose="02010609060101010101" charset="-122"/>
                <a:sym typeface="+mn-ea"/>
              </a:rPr>
              <a:t>降低</a:t>
            </a:r>
            <a:r>
              <a:rPr lang="en-US" altLang="zh-CN" sz="1580">
                <a:latin typeface="仿宋" panose="02010609060101010101" charset="-122"/>
                <a:ea typeface="仿宋" panose="02010609060101010101" charset="-122"/>
                <a:cs typeface="仿宋" panose="02010609060101010101" charset="-122"/>
                <a:sym typeface="+mn-ea"/>
              </a:rPr>
              <a:t>13.49</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sym typeface="+mn-ea"/>
              </a:rPr>
              <a:t>37.16-50.65</a:t>
            </a:r>
            <a:r>
              <a:rPr lang="zh-CN" altLang="en-US" sz="1580">
                <a:latin typeface="仿宋" panose="02010609060101010101" charset="-122"/>
                <a:ea typeface="仿宋" panose="02010609060101010101" charset="-122"/>
                <a:cs typeface="仿宋" panose="02010609060101010101" charset="-122"/>
                <a:sym typeface="+mn-ea"/>
              </a:rPr>
              <a:t>），造成利润总额比同期波动巨大。外购煤</a:t>
            </a:r>
            <a:r>
              <a:rPr lang="zh-CN" sz="1580">
                <a:latin typeface="仿宋" panose="02010609060101010101" charset="-122"/>
                <a:ea typeface="仿宋" panose="02010609060101010101" charset="-122"/>
                <a:cs typeface="仿宋" panose="02010609060101010101" charset="-122"/>
                <a:sym typeface="+mn-ea"/>
              </a:rPr>
              <a:t>较为均衡</a:t>
            </a:r>
            <a:r>
              <a:rPr lang="zh-CN" altLang="en-US" sz="1580">
                <a:latin typeface="仿宋" panose="02010609060101010101" charset="-122"/>
                <a:ea typeface="仿宋" panose="02010609060101010101" charset="-122"/>
                <a:cs typeface="仿宋" panose="02010609060101010101" charset="-122"/>
                <a:sym typeface="+mn-ea"/>
              </a:rPr>
              <a:t>，略有提高，外购煤利润比同期</a:t>
            </a:r>
            <a:r>
              <a:rPr lang="zh-CN" sz="1580">
                <a:latin typeface="仿宋" panose="02010609060101010101" charset="-122"/>
                <a:ea typeface="仿宋" panose="02010609060101010101" charset="-122"/>
                <a:cs typeface="仿宋" panose="02010609060101010101" charset="-122"/>
                <a:sym typeface="+mn-ea"/>
              </a:rPr>
              <a:t>升高</a:t>
            </a:r>
            <a:r>
              <a:rPr lang="en-US" altLang="zh-CN" sz="1580">
                <a:latin typeface="仿宋" panose="02010609060101010101" charset="-122"/>
                <a:ea typeface="仿宋" panose="02010609060101010101" charset="-122"/>
                <a:cs typeface="仿宋" panose="02010609060101010101" charset="-122"/>
                <a:sym typeface="+mn-ea"/>
              </a:rPr>
              <a:t>6.48</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sym typeface="+mn-ea"/>
              </a:rPr>
              <a:t>43.47-36.99</a:t>
            </a:r>
            <a:r>
              <a:rPr lang="zh-CN" altLang="en-US" sz="1580">
                <a:latin typeface="仿宋" panose="02010609060101010101" charset="-122"/>
                <a:ea typeface="仿宋" panose="02010609060101010101" charset="-122"/>
                <a:cs typeface="仿宋" panose="02010609060101010101" charset="-122"/>
                <a:sym typeface="+mn-ea"/>
              </a:rPr>
              <a:t>），比预算</a:t>
            </a:r>
            <a:r>
              <a:rPr lang="zh-CN" sz="1580">
                <a:latin typeface="仿宋" panose="02010609060101010101" charset="-122"/>
                <a:ea typeface="仿宋" panose="02010609060101010101" charset="-122"/>
                <a:cs typeface="仿宋" panose="02010609060101010101" charset="-122"/>
                <a:sym typeface="+mn-ea"/>
              </a:rPr>
              <a:t>升高</a:t>
            </a:r>
            <a:r>
              <a:rPr lang="en-US" altLang="zh-CN" sz="1580">
                <a:latin typeface="仿宋" panose="02010609060101010101" charset="-122"/>
                <a:ea typeface="仿宋" panose="02010609060101010101" charset="-122"/>
                <a:cs typeface="仿宋" panose="02010609060101010101" charset="-122"/>
                <a:sym typeface="+mn-ea"/>
              </a:rPr>
              <a:t>2.9</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sym typeface="+mn-ea"/>
              </a:rPr>
              <a:t>43.47-40.67</a:t>
            </a:r>
            <a:r>
              <a:rPr lang="zh-CN" altLang="en-US"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rPr>
              <a:t>。</a:t>
            </a:r>
            <a:r>
              <a:rPr lang="en-US" altLang="zh-CN" sz="1580">
                <a:latin typeface="仿宋" panose="02010609060101010101" charset="-122"/>
                <a:ea typeface="仿宋" panose="02010609060101010101" charset="-122"/>
                <a:cs typeface="仿宋" panose="02010609060101010101" charset="-122"/>
              </a:rPr>
              <a:t>1-3</a:t>
            </a:r>
            <a:r>
              <a:rPr lang="zh-CN" altLang="en-US" sz="1580">
                <a:latin typeface="仿宋" panose="02010609060101010101" charset="-122"/>
                <a:ea typeface="仿宋" panose="02010609060101010101" charset="-122"/>
                <a:cs typeface="仿宋" panose="02010609060101010101" charset="-122"/>
              </a:rPr>
              <a:t>月综合吨煤利润分别为：</a:t>
            </a:r>
            <a:r>
              <a:rPr lang="en-US" altLang="zh-CN" sz="1580">
                <a:latin typeface="仿宋" panose="02010609060101010101" charset="-122"/>
                <a:ea typeface="仿宋" panose="02010609060101010101" charset="-122"/>
                <a:cs typeface="仿宋" panose="02010609060101010101" charset="-122"/>
              </a:rPr>
              <a:t>57.02</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sym typeface="+mn-ea"/>
              </a:rPr>
              <a:t>55.31</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r>
              <a:rPr lang="en-US" altLang="zh-CN" sz="1580">
                <a:latin typeface="仿宋" panose="02010609060101010101" charset="-122"/>
                <a:ea typeface="仿宋" panose="02010609060101010101" charset="-122"/>
                <a:cs typeface="仿宋" panose="02010609060101010101" charset="-122"/>
                <a:sym typeface="+mn-ea"/>
              </a:rPr>
              <a:t>87.37</a:t>
            </a:r>
            <a:r>
              <a:rPr lang="zh-CN" altLang="en-US" sz="1580">
                <a:latin typeface="仿宋" panose="02010609060101010101" charset="-122"/>
                <a:ea typeface="仿宋" panose="02010609060101010101" charset="-122"/>
                <a:cs typeface="仿宋" panose="02010609060101010101" charset="-122"/>
                <a:sym typeface="+mn-ea"/>
              </a:rPr>
              <a:t>元</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吨。</a:t>
            </a:r>
            <a:endParaRPr lang="zh-CN" altLang="en-US" sz="1580">
              <a:latin typeface="仿宋" panose="02010609060101010101" charset="-122"/>
              <a:ea typeface="仿宋" panose="02010609060101010101" charset="-122"/>
              <a:cs typeface="仿宋" panose="02010609060101010101" charset="-122"/>
              <a:sym typeface="+mn-ea"/>
            </a:endParaRPr>
          </a:p>
        </p:txBody>
      </p:sp>
      <p:sp>
        <p:nvSpPr>
          <p:cNvPr id="7" name="文本框 6"/>
          <p:cNvSpPr txBox="1"/>
          <p:nvPr/>
        </p:nvSpPr>
        <p:spPr>
          <a:xfrm>
            <a:off x="645294" y="1279463"/>
            <a:ext cx="3312368" cy="368300"/>
          </a:xfrm>
          <a:prstGeom prst="rect">
            <a:avLst/>
          </a:prstGeom>
          <a:noFill/>
        </p:spPr>
        <p:txBody>
          <a:bodyPr wrap="square">
            <a:spAutoFit/>
          </a:bodyPr>
          <a:p>
            <a:r>
              <a:rPr lang="zh-CN" altLang="en-US" dirty="0"/>
              <a:t>{{&amp;各月利润完成情况图}}</a:t>
            </a:r>
            <a:endParaRPr lang="zh-CN" altLang="en-US" dirty="0"/>
          </a:p>
        </p:txBody>
      </p:sp>
      <p:sp>
        <p:nvSpPr>
          <p:cNvPr id="8" name="文本框 7"/>
          <p:cNvSpPr txBox="1"/>
          <p:nvPr/>
        </p:nvSpPr>
        <p:spPr>
          <a:xfrm>
            <a:off x="645929" y="3380678"/>
            <a:ext cx="3312368" cy="368300"/>
          </a:xfrm>
          <a:prstGeom prst="rect">
            <a:avLst/>
          </a:prstGeom>
          <a:noFill/>
        </p:spPr>
        <p:txBody>
          <a:bodyPr wrap="square">
            <a:spAutoFit/>
          </a:bodyPr>
          <a:p>
            <a:r>
              <a:rPr lang="zh-CN" altLang="en-US" dirty="0"/>
              <a:t>{{&amp;</a:t>
            </a:r>
            <a:r>
              <a:rPr lang="zh-CN" altLang="en-US" dirty="0">
                <a:sym typeface="+mn-ea"/>
              </a:rPr>
              <a:t>各月利润完成</a:t>
            </a:r>
            <a:r>
              <a:rPr lang="zh-CN" altLang="en-US" dirty="0">
                <a:sym typeface="+mn-ea"/>
              </a:rPr>
              <a:t>情况</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zh-CN" altLang="en-US"/>
              <a:t>前</a:t>
            </a:r>
            <a:r>
              <a:rPr lang="en-US" altLang="zh-CN"/>
              <a:t>   </a:t>
            </a:r>
            <a:r>
              <a:rPr lang="zh-CN" altLang="en-US"/>
              <a:t>言</a:t>
            </a:r>
            <a:endParaRPr lang="zh-CN" altLang="en-US"/>
          </a:p>
        </p:txBody>
      </p:sp>
      <p:sp>
        <p:nvSpPr>
          <p:cNvPr id="4" name="文本框 3"/>
          <p:cNvSpPr txBox="1"/>
          <p:nvPr/>
        </p:nvSpPr>
        <p:spPr>
          <a:xfrm>
            <a:off x="581025" y="991235"/>
            <a:ext cx="9858375" cy="6904990"/>
          </a:xfrm>
          <a:prstGeom prst="rect">
            <a:avLst/>
          </a:prstGeom>
          <a:noFill/>
        </p:spPr>
        <p:txBody>
          <a:bodyPr wrap="square" rtlCol="0" anchor="t">
            <a:spAutoFit/>
          </a:bodyPr>
          <a:p>
            <a:pPr algn="just">
              <a:lnSpc>
                <a:spcPct val="200000"/>
              </a:lnSpc>
            </a:pPr>
            <a:r>
              <a:rPr lang="en-US" altLang="zh-CN" sz="2105"/>
              <a:t>       </a:t>
            </a:r>
            <a:r>
              <a:rPr lang="zh-CN" altLang="en-US" sz="2105"/>
              <a:t>包头能源公司深入落实集团公司“136”发展战略和“14355”财务发展目标框架，以“完成任务，提高能力，安全合规，争创一流”为目标，一是深刻领会刘国跃董事长、冯来法总会计师在财资金融工作会议上的讲话精神，不折不扣落实工作要求。二是扎实开展好“财务数智化转型深化应用年”专项行动，建设具有包头能源特色的数据中台，进一步提升业财一体化能力，实现业务流程自动化、财务核算智能化、财务分析数智化。三是持续提高“14355”各项考核指标分值，引导各基层单位不断提高月度利润精准管控水平，增强生产经营稳定性和效益增长可持续性，高质量完成年度各项目标任务。</a:t>
            </a:r>
            <a:r>
              <a:rPr lang="en-US" altLang="zh-CN" sz="2105" dirty="0">
                <a:solidFill>
                  <a:srgbClr val="002060"/>
                </a:solidFill>
                <a:sym typeface="+mn-ea"/>
              </a:rPr>
              <a:t>{{</a:t>
            </a:r>
            <a:r>
              <a:rPr lang="zh-CN" altLang="en-US" sz="2105" dirty="0">
                <a:solidFill>
                  <a:srgbClr val="002060"/>
                </a:solidFill>
                <a:sym typeface="+mn-ea"/>
              </a:rPr>
              <a:t>季度</a:t>
            </a:r>
            <a:r>
              <a:rPr lang="en-US" altLang="zh-CN" sz="2105" dirty="0">
                <a:solidFill>
                  <a:srgbClr val="002060"/>
                </a:solidFill>
                <a:sym typeface="+mn-ea"/>
              </a:rPr>
              <a:t>}}</a:t>
            </a:r>
            <a:r>
              <a:rPr lang="zh-CN" altLang="en-US" sz="2105"/>
              <a:t>季度各项关键指标均完成集团下达目标任务，完成业绩利润</a:t>
            </a:r>
            <a:r>
              <a:rPr lang="en-US" altLang="zh-CN" sz="2105" dirty="0">
                <a:solidFill>
                  <a:srgbClr val="002060"/>
                </a:solidFill>
                <a:sym typeface="+mn-ea"/>
              </a:rPr>
              <a:t>{{</a:t>
            </a:r>
            <a:r>
              <a:rPr lang="zh-CN" altLang="en-US" sz="2105" dirty="0">
                <a:solidFill>
                  <a:srgbClr val="002060"/>
                </a:solidFill>
                <a:sym typeface="+mn-ea"/>
              </a:rPr>
              <a:t>业绩利润</a:t>
            </a:r>
            <a:r>
              <a:rPr lang="en-US" altLang="zh-CN" sz="2105" dirty="0">
                <a:solidFill>
                  <a:srgbClr val="002060"/>
                </a:solidFill>
                <a:sym typeface="+mn-ea"/>
              </a:rPr>
              <a:t>}}</a:t>
            </a:r>
            <a:r>
              <a:rPr lang="zh-CN" altLang="en-US" sz="2105"/>
              <a:t>亿元，实现经营效益</a:t>
            </a:r>
            <a:r>
              <a:rPr lang="en-US" altLang="zh-CN" sz="2105"/>
              <a:t>“</a:t>
            </a:r>
            <a:r>
              <a:rPr lang="zh-CN" altLang="en-US" sz="2105"/>
              <a:t>开门红</a:t>
            </a:r>
            <a:r>
              <a:rPr lang="en-US" altLang="zh-CN" sz="2105"/>
              <a:t>”</a:t>
            </a:r>
            <a:r>
              <a:rPr lang="zh-CN" altLang="en-US" sz="2105"/>
              <a:t>。</a:t>
            </a:r>
            <a:endParaRPr lang="zh-CN" altLang="en-US" sz="2105"/>
          </a:p>
          <a:p>
            <a:pPr>
              <a:lnSpc>
                <a:spcPct val="200000"/>
              </a:lnSpc>
            </a:pPr>
            <a:endParaRPr lang="zh-CN" altLang="en-US" sz="2105"/>
          </a:p>
          <a:p>
            <a:endParaRPr lang="zh-CN" altLang="en-US" sz="2105"/>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7089140"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dirty="0">
                <a:solidFill>
                  <a:schemeClr val="tx1"/>
                </a:solidFill>
                <a:sym typeface="+mn-ea"/>
              </a:rPr>
              <a:t>专项储备情况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7" name="文本框 6"/>
          <p:cNvSpPr txBox="1"/>
          <p:nvPr/>
        </p:nvSpPr>
        <p:spPr>
          <a:xfrm>
            <a:off x="5242560" y="4670425"/>
            <a:ext cx="4916170" cy="3041015"/>
          </a:xfrm>
          <a:prstGeom prst="rect">
            <a:avLst/>
          </a:prstGeom>
          <a:noFill/>
        </p:spPr>
        <p:txBody>
          <a:bodyPr wrap="square" rtlCol="0">
            <a:spAutoFit/>
          </a:bodyPr>
          <a:p>
            <a:pPr algn="just">
              <a:lnSpc>
                <a:spcPct val="150000"/>
              </a:lnSpc>
            </a:pPr>
            <a:r>
              <a:rPr lang="en-US" altLang="zh-CN" sz="1580" b="1">
                <a:latin typeface="+mn-ea"/>
                <a:cs typeface="仿宋" panose="02010609060101010101" charset="-122"/>
              </a:rPr>
              <a:t> </a:t>
            </a:r>
            <a:r>
              <a:rPr lang="en-US" altLang="zh-CN" sz="1400" b="1">
                <a:latin typeface="+mn-ea"/>
                <a:cs typeface="仿宋" panose="02010609060101010101" charset="-122"/>
              </a:rPr>
              <a:t>   </a:t>
            </a:r>
            <a:r>
              <a:rPr lang="en-US" altLang="zh-CN" sz="1400" b="1">
                <a:latin typeface="+mn-ea"/>
                <a:cs typeface="仿宋" panose="02010609060101010101" charset="-122"/>
                <a:sym typeface="+mn-ea"/>
              </a:rPr>
              <a:t> </a:t>
            </a:r>
            <a:r>
              <a:rPr lang="en-US" altLang="zh-CN" sz="1400" dirty="0">
                <a:solidFill>
                  <a:srgbClr val="002060"/>
                </a:solidFill>
                <a:sym typeface="+mn-ea"/>
              </a:rPr>
              <a:t>{{</a:t>
            </a:r>
            <a:r>
              <a:rPr lang="zh-CN" altLang="en-US" sz="1400" dirty="0">
                <a:solidFill>
                  <a:srgbClr val="002060"/>
                </a:solidFill>
                <a:sym typeface="+mn-ea"/>
              </a:rPr>
              <a:t>季度</a:t>
            </a:r>
            <a:r>
              <a:rPr lang="en-US" altLang="zh-CN" sz="1400" dirty="0">
                <a:solidFill>
                  <a:srgbClr val="002060"/>
                </a:solidFill>
                <a:sym typeface="+mn-ea"/>
              </a:rPr>
              <a:t>}}</a:t>
            </a:r>
            <a:r>
              <a:rPr lang="zh-CN" sz="1400" b="1">
                <a:latin typeface="+mn-ea"/>
                <a:cs typeface="仿宋" panose="02010609060101010101" charset="-122"/>
              </a:rPr>
              <a:t>季度专项储备提取</a:t>
            </a:r>
            <a:r>
              <a:rPr lang="en-US" altLang="zh-CN" sz="1400" b="1">
                <a:latin typeface="+mn-ea"/>
                <a:cs typeface="仿宋" panose="02010609060101010101" charset="-122"/>
              </a:rPr>
              <a:t> </a:t>
            </a:r>
            <a:r>
              <a:rPr lang="en-US" altLang="zh-CN" sz="1400" dirty="0">
                <a:solidFill>
                  <a:srgbClr val="002060"/>
                </a:solidFill>
                <a:sym typeface="+mn-ea"/>
              </a:rPr>
              <a:t>{{</a:t>
            </a:r>
            <a:r>
              <a:rPr lang="zh-CN" altLang="en-US" sz="1400" dirty="0">
                <a:solidFill>
                  <a:srgbClr val="002060"/>
                </a:solidFill>
                <a:sym typeface="+mn-ea"/>
              </a:rPr>
              <a:t>专项储备提取</a:t>
            </a:r>
            <a:r>
              <a:rPr lang="en-US" altLang="zh-CN" sz="1400" dirty="0">
                <a:solidFill>
                  <a:srgbClr val="002060"/>
                </a:solidFill>
                <a:sym typeface="+mn-ea"/>
              </a:rPr>
              <a:t>}}</a:t>
            </a:r>
            <a:r>
              <a:rPr lang="en-US" altLang="zh-CN" sz="1400">
                <a:latin typeface="仿宋" panose="02010609060101010101" charset="-122"/>
                <a:ea typeface="仿宋" panose="02010609060101010101" charset="-122"/>
                <a:cs typeface="仿宋" panose="02010609060101010101" charset="-122"/>
              </a:rPr>
              <a:t>万元，比同期增加</a:t>
            </a:r>
            <a:r>
              <a:rPr lang="en-US" altLang="zh-CN" sz="1400" dirty="0">
                <a:solidFill>
                  <a:srgbClr val="002060"/>
                </a:solidFill>
                <a:sym typeface="+mn-ea"/>
              </a:rPr>
              <a:t>{{</a:t>
            </a:r>
            <a:r>
              <a:rPr lang="zh-CN" altLang="en-US" sz="1400" dirty="0">
                <a:solidFill>
                  <a:srgbClr val="002060"/>
                </a:solidFill>
                <a:sym typeface="+mn-ea"/>
              </a:rPr>
              <a:t>专项储备提取比同期</a:t>
            </a:r>
            <a:r>
              <a:rPr lang="en-US" altLang="zh-CN" sz="1400" dirty="0">
                <a:solidFill>
                  <a:srgbClr val="002060"/>
                </a:solidFill>
                <a:sym typeface="+mn-ea"/>
              </a:rPr>
              <a:t>}}</a:t>
            </a:r>
            <a:r>
              <a:rPr lang="en-US" altLang="zh-CN" sz="1400">
                <a:latin typeface="仿宋" panose="02010609060101010101" charset="-122"/>
                <a:ea typeface="仿宋" panose="02010609060101010101" charset="-122"/>
                <a:cs typeface="仿宋" panose="02010609060101010101" charset="-122"/>
              </a:rPr>
              <a:t>万元，比预算增加</a:t>
            </a:r>
            <a:r>
              <a:rPr lang="en-US" altLang="zh-CN" sz="1400" dirty="0">
                <a:solidFill>
                  <a:srgbClr val="002060"/>
                </a:solidFill>
                <a:sym typeface="+mn-ea"/>
              </a:rPr>
              <a:t>{{</a:t>
            </a:r>
            <a:r>
              <a:rPr lang="zh-CN" altLang="en-US" sz="1400" dirty="0">
                <a:solidFill>
                  <a:srgbClr val="002060"/>
                </a:solidFill>
                <a:sym typeface="+mn-ea"/>
              </a:rPr>
              <a:t>专项储备提取比预期</a:t>
            </a:r>
            <a:r>
              <a:rPr lang="en-US" altLang="zh-CN" sz="1400" dirty="0">
                <a:solidFill>
                  <a:srgbClr val="002060"/>
                </a:solidFill>
                <a:sym typeface="+mn-ea"/>
              </a:rPr>
              <a:t>}}</a:t>
            </a:r>
            <a:r>
              <a:rPr lang="en-US" altLang="zh-CN" sz="1400">
                <a:latin typeface="仿宋" panose="02010609060101010101" charset="-122"/>
                <a:ea typeface="仿宋" panose="02010609060101010101" charset="-122"/>
                <a:cs typeface="仿宋" panose="02010609060101010101" charset="-122"/>
              </a:rPr>
              <a:t>万元。</a:t>
            </a:r>
            <a:r>
              <a:rPr lang="en-US" altLang="zh-CN" sz="1400">
                <a:highlight>
                  <a:srgbClr val="FFFF00"/>
                </a:highlight>
                <a:latin typeface="仿宋" panose="02010609060101010101" charset="-122"/>
                <a:ea typeface="仿宋" panose="02010609060101010101" charset="-122"/>
                <a:cs typeface="仿宋" panose="02010609060101010101" charset="-122"/>
              </a:rPr>
              <a:t>主要原因是</a:t>
            </a:r>
            <a:r>
              <a:rPr lang="zh-CN" altLang="en-US" sz="1400">
                <a:highlight>
                  <a:srgbClr val="FFFF00"/>
                </a:highlight>
                <a:latin typeface="仿宋" panose="02010609060101010101" charset="-122"/>
                <a:ea typeface="仿宋" panose="02010609060101010101" charset="-122"/>
                <a:cs typeface="仿宋" panose="02010609060101010101" charset="-122"/>
                <a:sym typeface="+mn-ea"/>
              </a:rPr>
              <a:t>一季度产量较同期较预算均增幅较大，提取金额增加</a:t>
            </a:r>
            <a:r>
              <a:rPr lang="zh-CN" altLang="en-US" sz="1400">
                <a:highlight>
                  <a:srgbClr val="FFFF00"/>
                </a:highlight>
                <a:latin typeface="仿宋" panose="02010609060101010101" charset="-122"/>
                <a:ea typeface="仿宋" panose="02010609060101010101" charset="-122"/>
                <a:cs typeface="仿宋" panose="02010609060101010101" charset="-122"/>
              </a:rPr>
              <a:t>。</a:t>
            </a:r>
            <a:r>
              <a:rPr lang="en-US" altLang="zh-CN" sz="1400" b="1">
                <a:highlight>
                  <a:srgbClr val="FFFF00"/>
                </a:highlight>
                <a:latin typeface="+mn-ea"/>
                <a:cs typeface="仿宋" panose="02010609060101010101" charset="-122"/>
                <a:sym typeface="+mn-ea"/>
              </a:rPr>
              <a:t> </a:t>
            </a:r>
            <a:r>
              <a:rPr lang="en-US" altLang="zh-CN" sz="1400" dirty="0">
                <a:solidFill>
                  <a:srgbClr val="002060"/>
                </a:solidFill>
                <a:highlight>
                  <a:srgbClr val="FFFF00"/>
                </a:highlight>
                <a:sym typeface="+mn-ea"/>
              </a:rPr>
              <a:t>{{</a:t>
            </a:r>
            <a:r>
              <a:rPr lang="zh-CN" altLang="en-US" sz="1400" dirty="0">
                <a:solidFill>
                  <a:srgbClr val="002060"/>
                </a:solidFill>
                <a:highlight>
                  <a:srgbClr val="FFFF00"/>
                </a:highlight>
                <a:sym typeface="+mn-ea"/>
              </a:rPr>
              <a:t>季度</a:t>
            </a:r>
            <a:r>
              <a:rPr lang="en-US" altLang="zh-CN" sz="1400" dirty="0">
                <a:solidFill>
                  <a:srgbClr val="002060"/>
                </a:solidFill>
                <a:highlight>
                  <a:srgbClr val="FFFF00"/>
                </a:highlight>
                <a:sym typeface="+mn-ea"/>
              </a:rPr>
              <a:t>}}</a:t>
            </a:r>
            <a:r>
              <a:rPr lang="zh-CN" altLang="en-US" sz="1400">
                <a:latin typeface="仿宋" panose="02010609060101010101" charset="-122"/>
                <a:ea typeface="仿宋" panose="02010609060101010101" charset="-122"/>
                <a:cs typeface="仿宋" panose="02010609060101010101" charset="-122"/>
              </a:rPr>
              <a:t>季度</a:t>
            </a:r>
            <a:r>
              <a:rPr lang="en-US" altLang="zh-CN" sz="1400">
                <a:latin typeface="仿宋" panose="02010609060101010101" charset="-122"/>
                <a:ea typeface="仿宋" panose="02010609060101010101" charset="-122"/>
                <a:cs typeface="仿宋" panose="02010609060101010101" charset="-122"/>
              </a:rPr>
              <a:t>安全费提取</a:t>
            </a:r>
            <a:r>
              <a:rPr lang="en-US" altLang="zh-CN" sz="1400" dirty="0">
                <a:solidFill>
                  <a:srgbClr val="002060"/>
                </a:solidFill>
                <a:sym typeface="+mn-ea"/>
              </a:rPr>
              <a:t>{{</a:t>
            </a:r>
            <a:r>
              <a:rPr lang="zh-CN" altLang="en-US" sz="1400" dirty="0">
                <a:solidFill>
                  <a:srgbClr val="002060"/>
                </a:solidFill>
                <a:sym typeface="+mn-ea"/>
              </a:rPr>
              <a:t>安全费用提取</a:t>
            </a:r>
            <a:r>
              <a:rPr lang="en-US" altLang="zh-CN" sz="1400" dirty="0">
                <a:solidFill>
                  <a:srgbClr val="002060"/>
                </a:solidFill>
                <a:sym typeface="+mn-ea"/>
              </a:rPr>
              <a:t>}}</a:t>
            </a:r>
            <a:r>
              <a:rPr lang="en-US" altLang="zh-CN" sz="1400">
                <a:latin typeface="仿宋" panose="02010609060101010101" charset="-122"/>
                <a:ea typeface="仿宋" panose="02010609060101010101" charset="-122"/>
                <a:cs typeface="仿宋" panose="02010609060101010101" charset="-122"/>
              </a:rPr>
              <a:t>万元，比同期</a:t>
            </a:r>
            <a:r>
              <a:rPr lang="en-US" altLang="zh-CN" sz="1400">
                <a:solidFill>
                  <a:schemeClr val="tx1"/>
                </a:solidFill>
                <a:latin typeface="仿宋" panose="02010609060101010101" charset="-122"/>
                <a:ea typeface="仿宋" panose="02010609060101010101" charset="-122"/>
                <a:cs typeface="仿宋" panose="02010609060101010101" charset="-122"/>
              </a:rPr>
              <a:t>增加</a:t>
            </a:r>
            <a:r>
              <a:rPr lang="en-US" altLang="zh-CN" sz="1400" dirty="0">
                <a:solidFill>
                  <a:srgbClr val="002060"/>
                </a:solidFill>
                <a:sym typeface="+mn-ea"/>
              </a:rPr>
              <a:t>{{</a:t>
            </a:r>
            <a:r>
              <a:rPr lang="zh-CN" altLang="en-US" sz="1400" dirty="0">
                <a:solidFill>
                  <a:srgbClr val="002060"/>
                </a:solidFill>
                <a:sym typeface="+mn-ea"/>
              </a:rPr>
              <a:t>安全费用提取比同期</a:t>
            </a:r>
            <a:r>
              <a:rPr lang="en-US" altLang="zh-CN" sz="1400" dirty="0">
                <a:solidFill>
                  <a:srgbClr val="002060"/>
                </a:solidFill>
                <a:sym typeface="+mn-ea"/>
              </a:rPr>
              <a:t>}}</a:t>
            </a:r>
            <a:r>
              <a:rPr lang="en-US" altLang="zh-CN" sz="1400">
                <a:latin typeface="仿宋" panose="02010609060101010101" charset="-122"/>
                <a:ea typeface="仿宋" panose="02010609060101010101" charset="-122"/>
                <a:cs typeface="仿宋" panose="02010609060101010101" charset="-122"/>
              </a:rPr>
              <a:t>万元，比预算</a:t>
            </a:r>
            <a:r>
              <a:rPr lang="en-US" altLang="zh-CN" sz="1400">
                <a:solidFill>
                  <a:schemeClr val="tx1"/>
                </a:solidFill>
                <a:latin typeface="仿宋" panose="02010609060101010101" charset="-122"/>
                <a:ea typeface="仿宋" panose="02010609060101010101" charset="-122"/>
                <a:cs typeface="仿宋" panose="02010609060101010101" charset="-122"/>
              </a:rPr>
              <a:t>增加</a:t>
            </a:r>
            <a:r>
              <a:rPr lang="en-US" altLang="zh-CN" sz="1400" dirty="0">
                <a:solidFill>
                  <a:srgbClr val="002060"/>
                </a:solidFill>
                <a:sym typeface="+mn-ea"/>
              </a:rPr>
              <a:t>{{</a:t>
            </a:r>
            <a:r>
              <a:rPr lang="zh-CN" altLang="en-US" sz="1400" dirty="0">
                <a:solidFill>
                  <a:srgbClr val="002060"/>
                </a:solidFill>
                <a:sym typeface="+mn-ea"/>
              </a:rPr>
              <a:t>安全费用提取比预算</a:t>
            </a:r>
            <a:r>
              <a:rPr lang="en-US" altLang="zh-CN" sz="1400" dirty="0">
                <a:solidFill>
                  <a:srgbClr val="002060"/>
                </a:solidFill>
                <a:sym typeface="+mn-ea"/>
              </a:rPr>
              <a:t>}}</a:t>
            </a:r>
            <a:r>
              <a:rPr lang="en-US" altLang="zh-CN" sz="1400">
                <a:latin typeface="仿宋" panose="02010609060101010101" charset="-122"/>
                <a:ea typeface="仿宋" panose="02010609060101010101" charset="-122"/>
                <a:cs typeface="仿宋" panose="02010609060101010101" charset="-122"/>
              </a:rPr>
              <a:t>万元</a:t>
            </a:r>
            <a:r>
              <a:rPr lang="zh-CN" sz="1400">
                <a:latin typeface="仿宋" panose="02010609060101010101" charset="-122"/>
                <a:ea typeface="仿宋" panose="02010609060101010101" charset="-122"/>
                <a:cs typeface="仿宋" panose="02010609060101010101" charset="-122"/>
              </a:rPr>
              <a:t>；</a:t>
            </a:r>
            <a:r>
              <a:rPr lang="zh-CN" altLang="en-US" sz="1400">
                <a:latin typeface="仿宋" panose="02010609060101010101" charset="-122"/>
                <a:ea typeface="仿宋" panose="02010609060101010101" charset="-122"/>
                <a:cs typeface="仿宋" panose="02010609060101010101" charset="-122"/>
                <a:sym typeface="+mn-ea"/>
              </a:rPr>
              <a:t>按照审计要求，维简费计提标准由</a:t>
            </a:r>
            <a:r>
              <a:rPr lang="en-US" altLang="zh-CN" sz="1400">
                <a:latin typeface="仿宋" panose="02010609060101010101" charset="-122"/>
                <a:ea typeface="仿宋" panose="02010609060101010101" charset="-122"/>
                <a:cs typeface="仿宋" panose="02010609060101010101" charset="-122"/>
                <a:sym typeface="+mn-ea"/>
              </a:rPr>
              <a:t>9.5</a:t>
            </a:r>
            <a:r>
              <a:rPr lang="zh-CN" altLang="en-US" sz="1400">
                <a:latin typeface="仿宋" panose="02010609060101010101" charset="-122"/>
                <a:ea typeface="仿宋" panose="02010609060101010101" charset="-122"/>
                <a:cs typeface="仿宋" panose="02010609060101010101" charset="-122"/>
                <a:sym typeface="+mn-ea"/>
              </a:rPr>
              <a:t>元</a:t>
            </a:r>
            <a:r>
              <a:rPr lang="en-US" altLang="zh-CN" sz="1400">
                <a:latin typeface="仿宋" panose="02010609060101010101" charset="-122"/>
                <a:ea typeface="仿宋" panose="02010609060101010101" charset="-122"/>
                <a:cs typeface="仿宋" panose="02010609060101010101" charset="-122"/>
                <a:sym typeface="+mn-ea"/>
              </a:rPr>
              <a:t>/</a:t>
            </a:r>
            <a:r>
              <a:rPr lang="zh-CN" altLang="en-US" sz="1400">
                <a:latin typeface="仿宋" panose="02010609060101010101" charset="-122"/>
                <a:ea typeface="仿宋" panose="02010609060101010101" charset="-122"/>
                <a:cs typeface="仿宋" panose="02010609060101010101" charset="-122"/>
                <a:sym typeface="+mn-ea"/>
              </a:rPr>
              <a:t>吨调整为</a:t>
            </a:r>
            <a:r>
              <a:rPr lang="en-US" altLang="zh-CN" sz="1400">
                <a:latin typeface="仿宋" panose="02010609060101010101" charset="-122"/>
                <a:ea typeface="仿宋" panose="02010609060101010101" charset="-122"/>
                <a:cs typeface="仿宋" panose="02010609060101010101" charset="-122"/>
                <a:sym typeface="+mn-ea"/>
              </a:rPr>
              <a:t>7</a:t>
            </a:r>
            <a:r>
              <a:rPr lang="zh-CN" altLang="en-US" sz="1400">
                <a:latin typeface="仿宋" panose="02010609060101010101" charset="-122"/>
                <a:ea typeface="仿宋" panose="02010609060101010101" charset="-122"/>
                <a:cs typeface="仿宋" panose="02010609060101010101" charset="-122"/>
                <a:sym typeface="+mn-ea"/>
              </a:rPr>
              <a:t>元</a:t>
            </a:r>
            <a:r>
              <a:rPr lang="en-US" altLang="zh-CN" sz="1400">
                <a:latin typeface="仿宋" panose="02010609060101010101" charset="-122"/>
                <a:ea typeface="仿宋" panose="02010609060101010101" charset="-122"/>
                <a:cs typeface="仿宋" panose="02010609060101010101" charset="-122"/>
                <a:sym typeface="+mn-ea"/>
              </a:rPr>
              <a:t>/</a:t>
            </a:r>
            <a:r>
              <a:rPr lang="zh-CN" altLang="en-US" sz="1400">
                <a:latin typeface="仿宋" panose="02010609060101010101" charset="-122"/>
                <a:ea typeface="仿宋" panose="02010609060101010101" charset="-122"/>
                <a:cs typeface="仿宋" panose="02010609060101010101" charset="-122"/>
                <a:sym typeface="+mn-ea"/>
              </a:rPr>
              <a:t>吨，</a:t>
            </a:r>
            <a:r>
              <a:rPr lang="en-US" altLang="zh-CN" sz="1400" b="1">
                <a:latin typeface="+mn-ea"/>
                <a:cs typeface="仿宋" panose="02010609060101010101" charset="-122"/>
                <a:sym typeface="+mn-ea"/>
              </a:rPr>
              <a:t> </a:t>
            </a:r>
            <a:r>
              <a:rPr lang="en-US" altLang="zh-CN" sz="1400" dirty="0">
                <a:solidFill>
                  <a:srgbClr val="002060"/>
                </a:solidFill>
                <a:sym typeface="+mn-ea"/>
              </a:rPr>
              <a:t>{{</a:t>
            </a:r>
            <a:r>
              <a:rPr lang="zh-CN" altLang="en-US" sz="1400" dirty="0">
                <a:solidFill>
                  <a:srgbClr val="002060"/>
                </a:solidFill>
                <a:sym typeface="+mn-ea"/>
              </a:rPr>
              <a:t>季度</a:t>
            </a:r>
            <a:r>
              <a:rPr lang="en-US" altLang="zh-CN" sz="1400" dirty="0">
                <a:solidFill>
                  <a:srgbClr val="002060"/>
                </a:solidFill>
                <a:sym typeface="+mn-ea"/>
              </a:rPr>
              <a:t>}}</a:t>
            </a:r>
            <a:r>
              <a:rPr lang="zh-CN" altLang="en-US" sz="1400">
                <a:latin typeface="仿宋" panose="02010609060101010101" charset="-122"/>
                <a:ea typeface="仿宋" panose="02010609060101010101" charset="-122"/>
                <a:cs typeface="仿宋" panose="02010609060101010101" charset="-122"/>
                <a:sym typeface="+mn-ea"/>
              </a:rPr>
              <a:t>季度维简费提取</a:t>
            </a:r>
            <a:r>
              <a:rPr lang="en-US" altLang="zh-CN" sz="1400" dirty="0">
                <a:solidFill>
                  <a:srgbClr val="002060"/>
                </a:solidFill>
                <a:sym typeface="+mn-ea"/>
              </a:rPr>
              <a:t>{{</a:t>
            </a:r>
            <a:r>
              <a:rPr lang="zh-CN" altLang="en-US" sz="1400" dirty="0">
                <a:solidFill>
                  <a:srgbClr val="002060"/>
                </a:solidFill>
                <a:sym typeface="+mn-ea"/>
              </a:rPr>
              <a:t>维简费提取</a:t>
            </a:r>
            <a:r>
              <a:rPr lang="en-US" altLang="zh-CN" sz="1400" dirty="0">
                <a:solidFill>
                  <a:srgbClr val="002060"/>
                </a:solidFill>
                <a:sym typeface="+mn-ea"/>
              </a:rPr>
              <a:t>}}</a:t>
            </a:r>
            <a:r>
              <a:rPr lang="zh-CN" altLang="en-US" sz="1400">
                <a:latin typeface="仿宋" panose="02010609060101010101" charset="-122"/>
                <a:ea typeface="仿宋" panose="02010609060101010101" charset="-122"/>
                <a:cs typeface="仿宋" panose="02010609060101010101" charset="-122"/>
                <a:sym typeface="+mn-ea"/>
              </a:rPr>
              <a:t>万元，比同期</a:t>
            </a:r>
            <a:r>
              <a:rPr lang="zh-CN" altLang="en-US" sz="1400" b="1">
                <a:solidFill>
                  <a:srgbClr val="FF0000"/>
                </a:solidFill>
                <a:latin typeface="仿宋" panose="02010609060101010101" charset="-122"/>
                <a:ea typeface="仿宋" panose="02010609060101010101" charset="-122"/>
                <a:cs typeface="仿宋" panose="02010609060101010101" charset="-122"/>
                <a:sym typeface="+mn-ea"/>
              </a:rPr>
              <a:t>减少</a:t>
            </a:r>
            <a:r>
              <a:rPr lang="en-US" altLang="zh-CN" sz="1400" dirty="0">
                <a:solidFill>
                  <a:srgbClr val="002060"/>
                </a:solidFill>
                <a:sym typeface="+mn-ea"/>
              </a:rPr>
              <a:t>{{</a:t>
            </a:r>
            <a:r>
              <a:rPr lang="zh-CN" altLang="en-US" sz="1400" dirty="0">
                <a:solidFill>
                  <a:srgbClr val="002060"/>
                </a:solidFill>
                <a:sym typeface="+mn-ea"/>
              </a:rPr>
              <a:t>维简费提取比同期</a:t>
            </a:r>
            <a:r>
              <a:rPr lang="en-US" altLang="zh-CN" sz="1400" dirty="0">
                <a:solidFill>
                  <a:srgbClr val="002060"/>
                </a:solidFill>
                <a:sym typeface="+mn-ea"/>
              </a:rPr>
              <a:t>}}</a:t>
            </a:r>
            <a:r>
              <a:rPr lang="zh-CN" altLang="en-US" sz="1400">
                <a:latin typeface="仿宋" panose="02010609060101010101" charset="-122"/>
                <a:ea typeface="仿宋" panose="02010609060101010101" charset="-122"/>
                <a:cs typeface="仿宋" panose="02010609060101010101" charset="-122"/>
                <a:sym typeface="+mn-ea"/>
              </a:rPr>
              <a:t>万元，比预算</a:t>
            </a:r>
            <a:r>
              <a:rPr lang="zh-CN" altLang="en-US" sz="1400" b="1">
                <a:solidFill>
                  <a:srgbClr val="FF0000"/>
                </a:solidFill>
                <a:latin typeface="仿宋" panose="02010609060101010101" charset="-122"/>
                <a:ea typeface="仿宋" panose="02010609060101010101" charset="-122"/>
                <a:cs typeface="仿宋" panose="02010609060101010101" charset="-122"/>
                <a:sym typeface="+mn-ea"/>
              </a:rPr>
              <a:t>减少</a:t>
            </a:r>
            <a:r>
              <a:rPr lang="en-US" altLang="zh-CN" sz="1400" dirty="0">
                <a:solidFill>
                  <a:srgbClr val="002060"/>
                </a:solidFill>
                <a:sym typeface="+mn-ea"/>
              </a:rPr>
              <a:t>{{</a:t>
            </a:r>
            <a:r>
              <a:rPr lang="zh-CN" altLang="en-US" sz="1400" dirty="0">
                <a:solidFill>
                  <a:srgbClr val="002060"/>
                </a:solidFill>
                <a:sym typeface="+mn-ea"/>
              </a:rPr>
              <a:t>维简费提取比预算</a:t>
            </a:r>
            <a:r>
              <a:rPr lang="en-US" altLang="zh-CN" sz="1400" dirty="0">
                <a:solidFill>
                  <a:srgbClr val="002060"/>
                </a:solidFill>
                <a:sym typeface="+mn-ea"/>
              </a:rPr>
              <a:t>}}</a:t>
            </a:r>
            <a:r>
              <a:rPr lang="zh-CN" altLang="en-US" sz="1400">
                <a:latin typeface="仿宋" panose="02010609060101010101" charset="-122"/>
                <a:ea typeface="仿宋" panose="02010609060101010101" charset="-122"/>
                <a:cs typeface="仿宋" panose="02010609060101010101" charset="-122"/>
                <a:sym typeface="+mn-ea"/>
              </a:rPr>
              <a:t>万元。</a:t>
            </a:r>
            <a:endParaRPr lang="zh-CN" altLang="en-US" sz="1400">
              <a:latin typeface="仿宋" panose="02010609060101010101" charset="-122"/>
              <a:ea typeface="仿宋" panose="02010609060101010101" charset="-122"/>
              <a:cs typeface="仿宋" panose="02010609060101010101" charset="-122"/>
              <a:sym typeface="+mn-ea"/>
            </a:endParaRPr>
          </a:p>
        </p:txBody>
      </p:sp>
      <p:sp>
        <p:nvSpPr>
          <p:cNvPr id="3" name="文本框 2"/>
          <p:cNvSpPr txBox="1"/>
          <p:nvPr/>
        </p:nvSpPr>
        <p:spPr>
          <a:xfrm>
            <a:off x="645294" y="1086423"/>
            <a:ext cx="3312368" cy="368300"/>
          </a:xfrm>
          <a:prstGeom prst="rect">
            <a:avLst/>
          </a:prstGeom>
          <a:noFill/>
        </p:spPr>
        <p:txBody>
          <a:bodyPr wrap="square">
            <a:spAutoFit/>
          </a:bodyPr>
          <a:p>
            <a:r>
              <a:rPr lang="zh-CN" altLang="en-US" dirty="0"/>
              <a:t>{{&amp;专项储备提取情况图}}</a:t>
            </a:r>
            <a:endParaRPr lang="zh-CN" altLang="en-US" dirty="0"/>
          </a:p>
        </p:txBody>
      </p:sp>
      <p:sp>
        <p:nvSpPr>
          <p:cNvPr id="8" name="文本框 7"/>
          <p:cNvSpPr txBox="1"/>
          <p:nvPr/>
        </p:nvSpPr>
        <p:spPr>
          <a:xfrm>
            <a:off x="645294" y="230181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专项储备提取</a:t>
            </a:r>
            <a:r>
              <a:rPr lang="zh-CN" altLang="en-US" dirty="0">
                <a:sym typeface="+mn-ea"/>
              </a:rPr>
              <a:t>情况</a:t>
            </a:r>
            <a:r>
              <a:rPr lang="zh-CN" altLang="en-US" dirty="0"/>
              <a:t>表}}</a:t>
            </a:r>
            <a:endParaRPr lang="zh-CN" altLang="en-US" dirty="0"/>
          </a:p>
        </p:txBody>
      </p:sp>
      <p:sp>
        <p:nvSpPr>
          <p:cNvPr id="5" name="文本框 4"/>
          <p:cNvSpPr txBox="1"/>
          <p:nvPr/>
        </p:nvSpPr>
        <p:spPr>
          <a:xfrm>
            <a:off x="6435224" y="1328993"/>
            <a:ext cx="3312368" cy="368300"/>
          </a:xfrm>
          <a:prstGeom prst="rect">
            <a:avLst/>
          </a:prstGeom>
          <a:noFill/>
        </p:spPr>
        <p:txBody>
          <a:bodyPr wrap="square">
            <a:spAutoFit/>
          </a:bodyPr>
          <a:p>
            <a:r>
              <a:rPr lang="zh-CN" altLang="en-US" dirty="0"/>
              <a:t>{{&amp;安全费提取情况图}}</a:t>
            </a:r>
            <a:endParaRPr lang="zh-CN" altLang="en-US" dirty="0"/>
          </a:p>
        </p:txBody>
      </p:sp>
      <p:sp>
        <p:nvSpPr>
          <p:cNvPr id="9" name="文本框 8"/>
          <p:cNvSpPr txBox="1"/>
          <p:nvPr/>
        </p:nvSpPr>
        <p:spPr>
          <a:xfrm>
            <a:off x="6435224" y="254438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安全费提取</a:t>
            </a:r>
            <a:r>
              <a:rPr lang="zh-CN" altLang="en-US" dirty="0">
                <a:sym typeface="+mn-ea"/>
              </a:rPr>
              <a:t>情况</a:t>
            </a:r>
            <a:r>
              <a:rPr lang="zh-CN" altLang="en-US" dirty="0"/>
              <a:t>表}}</a:t>
            </a:r>
            <a:endParaRPr lang="zh-CN" altLang="en-US" dirty="0"/>
          </a:p>
        </p:txBody>
      </p:sp>
      <p:sp>
        <p:nvSpPr>
          <p:cNvPr id="10" name="文本框 9"/>
          <p:cNvSpPr txBox="1"/>
          <p:nvPr/>
        </p:nvSpPr>
        <p:spPr>
          <a:xfrm>
            <a:off x="570364" y="4949763"/>
            <a:ext cx="3312368" cy="368300"/>
          </a:xfrm>
          <a:prstGeom prst="rect">
            <a:avLst/>
          </a:prstGeom>
          <a:noFill/>
        </p:spPr>
        <p:txBody>
          <a:bodyPr wrap="square">
            <a:spAutoFit/>
          </a:bodyPr>
          <a:p>
            <a:r>
              <a:rPr lang="zh-CN" altLang="en-US" dirty="0"/>
              <a:t>{{&amp;维简费提取情况图}}</a:t>
            </a:r>
            <a:endParaRPr lang="zh-CN" altLang="en-US" dirty="0"/>
          </a:p>
        </p:txBody>
      </p:sp>
      <p:sp>
        <p:nvSpPr>
          <p:cNvPr id="11" name="文本框 10"/>
          <p:cNvSpPr txBox="1"/>
          <p:nvPr/>
        </p:nvSpPr>
        <p:spPr>
          <a:xfrm>
            <a:off x="570364" y="616515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维简费提取</a:t>
            </a:r>
            <a:r>
              <a:rPr lang="zh-CN" altLang="en-US" dirty="0">
                <a:sym typeface="+mn-ea"/>
              </a:rPr>
              <a:t>情况</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7098665"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dirty="0">
                <a:solidFill>
                  <a:schemeClr val="tx1"/>
                </a:solidFill>
                <a:sym typeface="+mn-ea"/>
              </a:rPr>
              <a:t>专项储备情况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7" name="文本框 6"/>
          <p:cNvSpPr txBox="1"/>
          <p:nvPr/>
        </p:nvSpPr>
        <p:spPr>
          <a:xfrm>
            <a:off x="7288859" y="1066677"/>
            <a:ext cx="3169732" cy="3804285"/>
          </a:xfrm>
          <a:prstGeom prst="rect">
            <a:avLst/>
          </a:prstGeom>
          <a:noFill/>
        </p:spPr>
        <p:txBody>
          <a:bodyPr wrap="square" rtlCol="0">
            <a:spAutoFit/>
          </a:bodyPr>
          <a:p>
            <a:pPr algn="just">
              <a:lnSpc>
                <a:spcPct val="130000"/>
              </a:lnSpc>
            </a:pPr>
            <a:r>
              <a:rPr lang="en-US" altLang="zh-CN" sz="1580" b="1">
                <a:latin typeface="+mn-ea"/>
                <a:cs typeface="仿宋" panose="02010609060101010101" charset="-122"/>
              </a:rPr>
              <a:t>    </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季度专项储备使用</a:t>
            </a: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专项储备使用</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rPr>
              <a:t>万元，比同期</a:t>
            </a:r>
            <a:r>
              <a:rPr lang="zh-CN" altLang="en-US" sz="1580">
                <a:solidFill>
                  <a:schemeClr val="tx1"/>
                </a:solidFill>
                <a:latin typeface="仿宋" panose="02010609060101010101" charset="-122"/>
                <a:ea typeface="仿宋" panose="02010609060101010101" charset="-122"/>
                <a:cs typeface="仿宋" panose="02010609060101010101" charset="-122"/>
              </a:rPr>
              <a:t>增加</a:t>
            </a:r>
            <a:r>
              <a:rPr lang="en-US" altLang="zh-CN" sz="1580" dirty="0">
                <a:solidFill>
                  <a:srgbClr val="002060"/>
                </a:solidFill>
                <a:sym typeface="+mn-ea"/>
              </a:rPr>
              <a:t>{{</a:t>
            </a:r>
            <a:r>
              <a:rPr lang="zh-CN" altLang="en-US" sz="1580" dirty="0">
                <a:solidFill>
                  <a:srgbClr val="002060"/>
                </a:solidFill>
                <a:sym typeface="+mn-ea"/>
              </a:rPr>
              <a:t>专项储备使用比同期</a:t>
            </a:r>
            <a:r>
              <a:rPr lang="en-US" altLang="zh-CN" sz="1580" dirty="0">
                <a:solidFill>
                  <a:srgbClr val="002060"/>
                </a:solidFill>
                <a:sym typeface="+mn-ea"/>
              </a:rPr>
              <a:t>}}</a:t>
            </a:r>
            <a:r>
              <a:rPr lang="en-US" altLang="zh-CN" sz="1580">
                <a:solidFill>
                  <a:schemeClr val="tx1"/>
                </a:solidFill>
                <a:latin typeface="仿宋" panose="02010609060101010101" charset="-122"/>
                <a:ea typeface="仿宋" panose="02010609060101010101" charset="-122"/>
                <a:cs typeface="仿宋" panose="02010609060101010101" charset="-122"/>
              </a:rPr>
              <a:t>万元，比预算</a:t>
            </a:r>
            <a:r>
              <a:rPr lang="en-US" altLang="zh-CN" sz="1580" b="1">
                <a:solidFill>
                  <a:srgbClr val="FF0000"/>
                </a:solidFill>
                <a:latin typeface="仿宋" panose="02010609060101010101" charset="-122"/>
                <a:ea typeface="仿宋" panose="02010609060101010101" charset="-122"/>
                <a:cs typeface="仿宋" panose="02010609060101010101" charset="-122"/>
              </a:rPr>
              <a:t>减少</a:t>
            </a:r>
            <a:r>
              <a:rPr lang="en-US" altLang="zh-CN" sz="1580" dirty="0">
                <a:solidFill>
                  <a:srgbClr val="002060"/>
                </a:solidFill>
                <a:sym typeface="+mn-ea"/>
              </a:rPr>
              <a:t>{{</a:t>
            </a:r>
            <a:r>
              <a:rPr lang="zh-CN" altLang="en-US" sz="1580" dirty="0">
                <a:solidFill>
                  <a:srgbClr val="002060"/>
                </a:solidFill>
                <a:sym typeface="+mn-ea"/>
              </a:rPr>
              <a:t>专项储备使用比预算</a:t>
            </a:r>
            <a:r>
              <a:rPr lang="en-US" altLang="zh-CN" sz="1580" dirty="0">
                <a:solidFill>
                  <a:srgbClr val="002060"/>
                </a:solidFill>
                <a:sym typeface="+mn-ea"/>
              </a:rPr>
              <a:t>}}</a:t>
            </a:r>
            <a:r>
              <a:rPr lang="en-US" altLang="zh-CN" sz="1580">
                <a:solidFill>
                  <a:schemeClr val="tx1"/>
                </a:solidFill>
                <a:latin typeface="仿宋" panose="02010609060101010101" charset="-122"/>
                <a:ea typeface="仿宋" panose="02010609060101010101" charset="-122"/>
                <a:cs typeface="仿宋" panose="02010609060101010101" charset="-122"/>
              </a:rPr>
              <a:t>万元。建议专项储备使用</a:t>
            </a:r>
            <a:r>
              <a:rPr lang="en-US" altLang="zh-CN" sz="1580">
                <a:latin typeface="仿宋" panose="02010609060101010101" charset="-122"/>
                <a:ea typeface="仿宋" panose="02010609060101010101" charset="-122"/>
                <a:cs typeface="仿宋" panose="02010609060101010101" charset="-122"/>
              </a:rPr>
              <a:t>按</a:t>
            </a:r>
            <a:r>
              <a:rPr lang="zh-CN" altLang="en-US" sz="1580">
                <a:latin typeface="仿宋" panose="02010609060101010101" charset="-122"/>
                <a:ea typeface="仿宋" panose="02010609060101010101" charset="-122"/>
                <a:cs typeface="仿宋" panose="02010609060101010101" charset="-122"/>
              </a:rPr>
              <a:t>项目</a:t>
            </a:r>
            <a:r>
              <a:rPr lang="en-US" altLang="zh-CN" sz="1580">
                <a:latin typeface="仿宋" panose="02010609060101010101" charset="-122"/>
                <a:ea typeface="仿宋" panose="02010609060101010101" charset="-122"/>
                <a:cs typeface="仿宋" panose="02010609060101010101" charset="-122"/>
              </a:rPr>
              <a:t>进度及时</a:t>
            </a:r>
            <a:r>
              <a:rPr lang="zh-CN" altLang="en-US" sz="1580">
                <a:latin typeface="仿宋" panose="02010609060101010101" charset="-122"/>
                <a:ea typeface="仿宋" panose="02010609060101010101" charset="-122"/>
                <a:cs typeface="仿宋" panose="02010609060101010101" charset="-122"/>
              </a:rPr>
              <a:t>列支</a:t>
            </a:r>
            <a:r>
              <a:rPr lang="en-US" altLang="zh-CN" sz="1580">
                <a:latin typeface="仿宋" panose="02010609060101010101" charset="-122"/>
                <a:ea typeface="仿宋" panose="02010609060101010101" charset="-122"/>
                <a:cs typeface="仿宋" panose="02010609060101010101" charset="-122"/>
              </a:rPr>
              <a:t>。</a:t>
            </a:r>
            <a:r>
              <a:rPr lang="zh-CN" sz="1580" b="1">
                <a:latin typeface="+mn-ea"/>
                <a:cs typeface="仿宋" panose="02010609060101010101" charset="-122"/>
                <a:sym typeface="+mn-ea"/>
              </a:rPr>
              <a:t>本年结余</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专项储备结余</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万元，比同期</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减少</a:t>
            </a:r>
            <a:r>
              <a:rPr lang="en-US" altLang="zh-CN" sz="1580" dirty="0">
                <a:solidFill>
                  <a:srgbClr val="002060"/>
                </a:solidFill>
                <a:sym typeface="+mn-ea"/>
              </a:rPr>
              <a:t>{{</a:t>
            </a:r>
            <a:r>
              <a:rPr lang="zh-CN" altLang="en-US" sz="1580" dirty="0">
                <a:solidFill>
                  <a:srgbClr val="002060"/>
                </a:solidFill>
                <a:sym typeface="+mn-ea"/>
              </a:rPr>
              <a:t>专项储备结余比同期</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万元，比预算</a:t>
            </a:r>
            <a:r>
              <a:rPr lang="en-US" altLang="zh-CN" sz="1580" b="1">
                <a:solidFill>
                  <a:srgbClr val="FF0000"/>
                </a:solidFill>
                <a:latin typeface="仿宋" panose="02010609060101010101" charset="-122"/>
                <a:ea typeface="仿宋" panose="02010609060101010101" charset="-122"/>
                <a:cs typeface="仿宋" panose="02010609060101010101" charset="-122"/>
                <a:sym typeface="+mn-ea"/>
              </a:rPr>
              <a:t>增加</a:t>
            </a:r>
            <a:r>
              <a:rPr lang="en-US" altLang="zh-CN" sz="1580" dirty="0">
                <a:solidFill>
                  <a:srgbClr val="002060"/>
                </a:solidFill>
                <a:sym typeface="+mn-ea"/>
              </a:rPr>
              <a:t>{{</a:t>
            </a:r>
            <a:r>
              <a:rPr lang="zh-CN" altLang="en-US" sz="1580" dirty="0">
                <a:solidFill>
                  <a:srgbClr val="002060"/>
                </a:solidFill>
                <a:sym typeface="+mn-ea"/>
              </a:rPr>
              <a:t>专项储备结余比预算</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a:t>
            </a:r>
            <a:r>
              <a:rPr lang="zh-CN" altLang="en-US" sz="1580">
                <a:latin typeface="仿宋" panose="02010609060101010101" charset="-122"/>
                <a:ea typeface="仿宋" panose="02010609060101010101" charset="-122"/>
                <a:cs typeface="仿宋" panose="02010609060101010101" charset="-122"/>
                <a:sym typeface="+mn-ea"/>
              </a:rPr>
              <a:t>。</a:t>
            </a:r>
            <a:r>
              <a:rPr lang="zh-CN" sz="1580" b="1">
                <a:latin typeface="+mn-ea"/>
                <a:cs typeface="仿宋" panose="02010609060101010101" charset="-122"/>
                <a:sym typeface="+mn-ea"/>
              </a:rPr>
              <a:t>期末结余</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期末专项储备结余</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a:t>
            </a:r>
            <a:endParaRPr lang="zh-CN" altLang="en-US" sz="1580">
              <a:latin typeface="仿宋" panose="02010609060101010101" charset="-122"/>
              <a:ea typeface="仿宋" panose="02010609060101010101" charset="-122"/>
              <a:cs typeface="仿宋" panose="02010609060101010101" charset="-122"/>
            </a:endParaRPr>
          </a:p>
          <a:p>
            <a:pPr algn="just"/>
            <a:endParaRPr lang="en-US" altLang="zh-CN" sz="1580">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7289494" y="4263376"/>
            <a:ext cx="3169732" cy="3032125"/>
          </a:xfrm>
          <a:prstGeom prst="rect">
            <a:avLst/>
          </a:prstGeom>
          <a:noFill/>
        </p:spPr>
        <p:txBody>
          <a:bodyPr wrap="square" rtlCol="0">
            <a:spAutoFit/>
          </a:bodyPr>
          <a:p>
            <a:pPr>
              <a:lnSpc>
                <a:spcPct val="110000"/>
              </a:lnSpc>
            </a:pPr>
            <a:r>
              <a:rPr lang="zh-CN" altLang="en-US" sz="1580">
                <a:sym typeface="+mn-ea"/>
              </a:rPr>
              <a:t>【结论】</a:t>
            </a:r>
            <a:endParaRPr lang="en-US" altLang="zh-CN" sz="1580">
              <a:latin typeface="仿宋" panose="02010609060101010101" charset="-122"/>
              <a:ea typeface="仿宋" panose="02010609060101010101" charset="-122"/>
              <a:cs typeface="仿宋" panose="02010609060101010101" charset="-122"/>
            </a:endParaRPr>
          </a:p>
          <a:p>
            <a:pPr>
              <a:lnSpc>
                <a:spcPct val="110000"/>
              </a:lnSpc>
            </a:pPr>
            <a:r>
              <a:rPr lang="en-US" altLang="zh-CN" sz="1580">
                <a:latin typeface="仿宋" panose="02010609060101010101" charset="-122"/>
                <a:ea typeface="仿宋" panose="02010609060101010101" charset="-122"/>
                <a:cs typeface="仿宋" panose="02010609060101010101" charset="-122"/>
              </a:rPr>
              <a:t>    </a:t>
            </a:r>
            <a:r>
              <a:rPr lang="zh-CN" altLang="en-US" sz="1580">
                <a:latin typeface="仿宋" panose="02010609060101010101" charset="-122"/>
                <a:ea typeface="仿宋" panose="02010609060101010101" charset="-122"/>
                <a:cs typeface="仿宋" panose="02010609060101010101" charset="-122"/>
              </a:rPr>
              <a:t>从一季度使用情况来看，使用数较去年有所升高，但结余压力仍然巨大，本年结余</a:t>
            </a:r>
            <a:r>
              <a:rPr lang="en-US" altLang="zh-CN" sz="1580">
                <a:latin typeface="仿宋" panose="02010609060101010101" charset="-122"/>
                <a:ea typeface="仿宋" panose="02010609060101010101" charset="-122"/>
                <a:cs typeface="仿宋" panose="02010609060101010101" charset="-122"/>
              </a:rPr>
              <a:t>1.01</a:t>
            </a:r>
            <a:r>
              <a:rPr lang="zh-CN" altLang="en-US" sz="1580">
                <a:latin typeface="仿宋" panose="02010609060101010101" charset="-122"/>
                <a:ea typeface="仿宋" panose="02010609060101010101" charset="-122"/>
                <a:cs typeface="仿宋" panose="02010609060101010101" charset="-122"/>
              </a:rPr>
              <a:t>亿</a:t>
            </a:r>
            <a:r>
              <a:rPr lang="zh-CN" altLang="en-US" sz="1580">
                <a:latin typeface="仿宋" panose="02010609060101010101" charset="-122"/>
                <a:ea typeface="仿宋" panose="02010609060101010101" charset="-122"/>
                <a:cs typeface="仿宋" panose="02010609060101010101" charset="-122"/>
                <a:sym typeface="+mn-ea"/>
              </a:rPr>
              <a:t>元</a:t>
            </a:r>
            <a:r>
              <a:rPr lang="zh-CN" altLang="en-US" sz="1580">
                <a:latin typeface="仿宋" panose="02010609060101010101" charset="-122"/>
                <a:ea typeface="仿宋" panose="02010609060101010101" charset="-122"/>
                <a:cs typeface="仿宋" panose="02010609060101010101" charset="-122"/>
              </a:rPr>
              <a:t>，期末结余</a:t>
            </a:r>
            <a:r>
              <a:rPr lang="en-US" altLang="zh-CN" sz="1580">
                <a:latin typeface="仿宋" panose="02010609060101010101" charset="-122"/>
                <a:ea typeface="仿宋" panose="02010609060101010101" charset="-122"/>
                <a:cs typeface="仿宋" panose="02010609060101010101" charset="-122"/>
              </a:rPr>
              <a:t>7.24</a:t>
            </a:r>
            <a:r>
              <a:rPr lang="zh-CN" altLang="en-US" sz="1580">
                <a:latin typeface="仿宋" panose="02010609060101010101" charset="-122"/>
                <a:ea typeface="仿宋" panose="02010609060101010101" charset="-122"/>
                <a:cs typeface="仿宋" panose="02010609060101010101" charset="-122"/>
              </a:rPr>
              <a:t>亿元。建议规划部会同使用单位，按照年初专项储备使用预算，合理安排月度使用计划，并按照项目进度</a:t>
            </a:r>
            <a:r>
              <a:rPr lang="zh-CN" sz="1580" b="1">
                <a:latin typeface="+mn-ea"/>
                <a:cs typeface="仿宋" panose="02010609060101010101" charset="-122"/>
              </a:rPr>
              <a:t>及时结算</a:t>
            </a:r>
            <a:r>
              <a:rPr lang="zh-CN" altLang="en-US" sz="1580">
                <a:latin typeface="仿宋" panose="02010609060101010101" charset="-122"/>
                <a:ea typeface="仿宋" panose="02010609060101010101" charset="-122"/>
                <a:cs typeface="仿宋" panose="02010609060101010101" charset="-122"/>
              </a:rPr>
              <a:t>，避免年末突击结算，造成结算依据和结算数据不准确，存在审计风险。</a:t>
            </a:r>
            <a:endParaRPr lang="zh-CN" altLang="en-US" sz="158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645294" y="1086423"/>
            <a:ext cx="3312368" cy="368300"/>
          </a:xfrm>
          <a:prstGeom prst="rect">
            <a:avLst/>
          </a:prstGeom>
          <a:noFill/>
        </p:spPr>
        <p:txBody>
          <a:bodyPr wrap="square">
            <a:spAutoFit/>
          </a:bodyPr>
          <a:p>
            <a:r>
              <a:rPr lang="zh-CN" altLang="en-US" dirty="0"/>
              <a:t>{{&amp;专项储备使用情况图}}</a:t>
            </a:r>
            <a:endParaRPr lang="zh-CN" altLang="en-US" dirty="0"/>
          </a:p>
        </p:txBody>
      </p:sp>
      <p:sp>
        <p:nvSpPr>
          <p:cNvPr id="4" name="文本框 3"/>
          <p:cNvSpPr txBox="1"/>
          <p:nvPr/>
        </p:nvSpPr>
        <p:spPr>
          <a:xfrm>
            <a:off x="645294" y="230181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专项储备使用</a:t>
            </a:r>
            <a:r>
              <a:rPr lang="zh-CN" altLang="en-US" dirty="0">
                <a:sym typeface="+mn-ea"/>
              </a:rPr>
              <a:t>情况</a:t>
            </a:r>
            <a:r>
              <a:rPr lang="zh-CN" altLang="en-US" dirty="0"/>
              <a:t>表}}</a:t>
            </a:r>
            <a:endParaRPr lang="zh-CN" altLang="en-US" dirty="0"/>
          </a:p>
        </p:txBody>
      </p:sp>
      <p:sp>
        <p:nvSpPr>
          <p:cNvPr id="9" name="文本框 8"/>
          <p:cNvSpPr txBox="1"/>
          <p:nvPr/>
        </p:nvSpPr>
        <p:spPr>
          <a:xfrm>
            <a:off x="3977139" y="1607758"/>
            <a:ext cx="3312368" cy="368300"/>
          </a:xfrm>
          <a:prstGeom prst="rect">
            <a:avLst/>
          </a:prstGeom>
          <a:noFill/>
        </p:spPr>
        <p:txBody>
          <a:bodyPr wrap="square">
            <a:spAutoFit/>
          </a:bodyPr>
          <a:p>
            <a:r>
              <a:rPr lang="zh-CN" altLang="en-US" dirty="0"/>
              <a:t>{{&amp;专项储备结余情况图}}</a:t>
            </a:r>
            <a:endParaRPr lang="zh-CN" altLang="en-US" dirty="0"/>
          </a:p>
        </p:txBody>
      </p:sp>
      <p:sp>
        <p:nvSpPr>
          <p:cNvPr id="10" name="文本框 9"/>
          <p:cNvSpPr txBox="1"/>
          <p:nvPr/>
        </p:nvSpPr>
        <p:spPr>
          <a:xfrm>
            <a:off x="3977139" y="2823148"/>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专项储备</a:t>
            </a:r>
            <a:r>
              <a:rPr lang="zh-CN" altLang="en-US" dirty="0">
                <a:sym typeface="+mn-ea"/>
              </a:rPr>
              <a:t>结余</a:t>
            </a:r>
            <a:r>
              <a:rPr lang="zh-CN" altLang="en-US" dirty="0">
                <a:sym typeface="+mn-ea"/>
              </a:rPr>
              <a:t>情况</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6906895"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五率</a:t>
            </a:r>
            <a:r>
              <a:rPr lang="en-US" altLang="zh-CN" dirty="0">
                <a:solidFill>
                  <a:schemeClr val="tx1"/>
                </a:solidFill>
                <a:sym typeface="+mn-ea"/>
              </a:rPr>
              <a:t>”</a:t>
            </a:r>
            <a:r>
              <a:rPr lang="zh-CN" altLang="en-US" dirty="0">
                <a:solidFill>
                  <a:schemeClr val="tx1"/>
                </a:solidFill>
                <a:sym typeface="+mn-ea"/>
              </a:rPr>
              <a:t>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100" name="文本框 99"/>
          <p:cNvSpPr txBox="1"/>
          <p:nvPr/>
        </p:nvSpPr>
        <p:spPr>
          <a:xfrm>
            <a:off x="941070" y="5497830"/>
            <a:ext cx="8879840" cy="1695450"/>
          </a:xfrm>
          <a:prstGeom prst="rect">
            <a:avLst/>
          </a:prstGeom>
          <a:noFill/>
          <a:ln w="9525">
            <a:noFill/>
          </a:ln>
        </p:spPr>
        <p:txBody>
          <a:bodyPr wrap="square">
            <a:spAutoFit/>
          </a:bodyPr>
          <a:p>
            <a:pPr indent="393700" algn="just">
              <a:lnSpc>
                <a:spcPct val="220000"/>
              </a:lnSpc>
            </a:pPr>
            <a:r>
              <a:rPr lang="en-US" altLang="zh-CN" sz="1580" b="1">
                <a:latin typeface="+mn-ea"/>
                <a:cs typeface="仿宋" panose="02010609060101010101" charset="-122"/>
              </a:rPr>
              <a:t> </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sym typeface="+mn-ea"/>
              </a:rPr>
              <a:t>季度全员劳动生产率</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全员劳动生产率</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万元/人，同比</a:t>
            </a:r>
            <a:r>
              <a:rPr lang="zh-CN" altLang="en-US" sz="1580">
                <a:latin typeface="仿宋" panose="02010609060101010101" charset="-122"/>
                <a:ea typeface="仿宋" panose="02010609060101010101" charset="-122"/>
                <a:cs typeface="仿宋" panose="02010609060101010101" charset="-122"/>
                <a:sym typeface="+mn-ea"/>
              </a:rPr>
              <a:t>增加</a:t>
            </a:r>
            <a:r>
              <a:rPr lang="en-US" altLang="zh-CN" sz="1580" dirty="0">
                <a:solidFill>
                  <a:srgbClr val="002060"/>
                </a:solidFill>
                <a:sym typeface="+mn-ea"/>
              </a:rPr>
              <a:t>{{</a:t>
            </a:r>
            <a:r>
              <a:rPr lang="zh-CN" altLang="en-US" sz="1580" dirty="0">
                <a:solidFill>
                  <a:srgbClr val="002060"/>
                </a:solidFill>
                <a:sym typeface="+mn-ea"/>
              </a:rPr>
              <a:t>全员劳动生产率比同期</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万元/人；</a:t>
            </a:r>
            <a:r>
              <a:rPr lang="zh-CN" sz="1580" b="1">
                <a:latin typeface="+mn-ea"/>
                <a:cs typeface="仿宋" panose="02010609060101010101" charset="-122"/>
              </a:rPr>
              <a:t>资产负债率</a:t>
            </a: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资产负债率</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a:t>
            </a:r>
            <a:r>
              <a:rPr lang="zh-CN" altLang="en-US" sz="1580">
                <a:latin typeface="仿宋" panose="02010609060101010101" charset="-122"/>
                <a:ea typeface="仿宋" panose="02010609060101010101" charset="-122"/>
                <a:cs typeface="仿宋" panose="02010609060101010101" charset="-122"/>
                <a:sym typeface="+mn-ea"/>
              </a:rPr>
              <a:t>比预算</a:t>
            </a:r>
            <a:r>
              <a:rPr lang="en-US" altLang="zh-CN" sz="1580" dirty="0">
                <a:solidFill>
                  <a:srgbClr val="002060"/>
                </a:solidFill>
                <a:sym typeface="+mn-ea"/>
              </a:rPr>
              <a:t>{{</a:t>
            </a:r>
            <a:r>
              <a:rPr lang="zh-CN" altLang="en-US" sz="1580" dirty="0">
                <a:solidFill>
                  <a:srgbClr val="002060"/>
                </a:solidFill>
                <a:sym typeface="+mn-ea"/>
              </a:rPr>
              <a:t>资产负债率预算</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资产负债率比预算</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个百分点，其中：资产总额</a:t>
            </a:r>
            <a:r>
              <a:rPr lang="en-US" altLang="zh-CN" sz="1580" dirty="0">
                <a:solidFill>
                  <a:srgbClr val="002060"/>
                </a:solidFill>
                <a:sym typeface="+mn-ea"/>
              </a:rPr>
              <a:t>{{</a:t>
            </a:r>
            <a:r>
              <a:rPr lang="zh-CN" altLang="en-US" sz="1580" dirty="0">
                <a:solidFill>
                  <a:srgbClr val="002060"/>
                </a:solidFill>
                <a:sym typeface="+mn-ea"/>
              </a:rPr>
              <a:t>资产总额</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亿元，负债总额</a:t>
            </a:r>
            <a:r>
              <a:rPr lang="en-US" altLang="zh-CN" sz="1580" dirty="0">
                <a:solidFill>
                  <a:srgbClr val="002060"/>
                </a:solidFill>
                <a:sym typeface="+mn-ea"/>
              </a:rPr>
              <a:t>{{</a:t>
            </a:r>
            <a:r>
              <a:rPr lang="zh-CN" altLang="en-US" sz="1580" dirty="0">
                <a:solidFill>
                  <a:srgbClr val="002060"/>
                </a:solidFill>
                <a:sym typeface="+mn-ea"/>
              </a:rPr>
              <a:t>负债总额</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亿元。</a:t>
            </a:r>
            <a:r>
              <a:rPr lang="zh-CN" sz="1360" b="0">
                <a:solidFill>
                  <a:srgbClr val="000000"/>
                </a:solidFill>
                <a:ea typeface="宋体" panose="02010600030101010101" pitchFamily="2" charset="-122"/>
              </a:rPr>
              <a:t> </a:t>
            </a:r>
            <a:endParaRPr lang="zh-CN" altLang="en-US" sz="1580"/>
          </a:p>
        </p:txBody>
      </p:sp>
      <p:sp>
        <p:nvSpPr>
          <p:cNvPr id="3" name="文本框 2"/>
          <p:cNvSpPr txBox="1"/>
          <p:nvPr/>
        </p:nvSpPr>
        <p:spPr>
          <a:xfrm>
            <a:off x="645294" y="1086423"/>
            <a:ext cx="3312368" cy="368300"/>
          </a:xfrm>
          <a:prstGeom prst="rect">
            <a:avLst/>
          </a:prstGeom>
          <a:noFill/>
        </p:spPr>
        <p:txBody>
          <a:bodyPr wrap="square">
            <a:spAutoFit/>
          </a:bodyPr>
          <a:p>
            <a:r>
              <a:rPr lang="zh-CN" altLang="en-US" dirty="0"/>
              <a:t>{{&amp;全员劳动生产率图}}</a:t>
            </a:r>
            <a:endParaRPr lang="zh-CN" altLang="en-US" dirty="0"/>
          </a:p>
        </p:txBody>
      </p:sp>
      <p:sp>
        <p:nvSpPr>
          <p:cNvPr id="5" name="文本框 4"/>
          <p:cNvSpPr txBox="1"/>
          <p:nvPr/>
        </p:nvSpPr>
        <p:spPr>
          <a:xfrm>
            <a:off x="645294" y="230181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全员劳动生产率</a:t>
            </a:r>
            <a:r>
              <a:rPr lang="zh-CN" altLang="en-US" dirty="0"/>
              <a:t>表}}</a:t>
            </a:r>
            <a:endParaRPr lang="zh-CN" altLang="en-US" dirty="0"/>
          </a:p>
        </p:txBody>
      </p:sp>
      <p:sp>
        <p:nvSpPr>
          <p:cNvPr id="7" name="文本框 6"/>
          <p:cNvSpPr txBox="1"/>
          <p:nvPr/>
        </p:nvSpPr>
        <p:spPr>
          <a:xfrm>
            <a:off x="5943734" y="1280733"/>
            <a:ext cx="3312368" cy="368300"/>
          </a:xfrm>
          <a:prstGeom prst="rect">
            <a:avLst/>
          </a:prstGeom>
          <a:noFill/>
        </p:spPr>
        <p:txBody>
          <a:bodyPr wrap="square">
            <a:spAutoFit/>
          </a:bodyPr>
          <a:p>
            <a:r>
              <a:rPr lang="zh-CN" altLang="en-US" dirty="0"/>
              <a:t>{{&amp;资产负债情况图}}</a:t>
            </a:r>
            <a:endParaRPr lang="zh-CN" altLang="en-US" dirty="0"/>
          </a:p>
        </p:txBody>
      </p:sp>
      <p:sp>
        <p:nvSpPr>
          <p:cNvPr id="8" name="文本框 7"/>
          <p:cNvSpPr txBox="1"/>
          <p:nvPr/>
        </p:nvSpPr>
        <p:spPr>
          <a:xfrm>
            <a:off x="5943734" y="249612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资产负债情况</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6776085" cy="540385"/>
          </a:xfrm>
        </p:spPr>
        <p:txBody>
          <a:bodyPr>
            <a:normAutofit fontScale="90000"/>
          </a:bodyPr>
          <a:p>
            <a:r>
              <a:rPr lang="zh-CN" altLang="en-US" dirty="0">
                <a:sym typeface="+mn-ea"/>
              </a:rPr>
              <a:t>一</a:t>
            </a:r>
            <a:r>
              <a:rPr lang="zh-CN" altLang="en-US" dirty="0">
                <a:solidFill>
                  <a:schemeClr val="tx1"/>
                </a:solidFill>
                <a:sym typeface="+mn-ea"/>
              </a:rPr>
              <a:t>、</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五率</a:t>
            </a:r>
            <a:r>
              <a:rPr lang="en-US" altLang="zh-CN" dirty="0">
                <a:solidFill>
                  <a:schemeClr val="tx1"/>
                </a:solidFill>
                <a:sym typeface="+mn-ea"/>
              </a:rPr>
              <a:t>”</a:t>
            </a:r>
            <a:r>
              <a:rPr lang="zh-CN" altLang="en-US" dirty="0">
                <a:solidFill>
                  <a:schemeClr val="tx1"/>
                </a:solidFill>
                <a:sym typeface="+mn-ea"/>
              </a:rPr>
              <a:t>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100" name="文本框 99"/>
          <p:cNvSpPr txBox="1"/>
          <p:nvPr/>
        </p:nvSpPr>
        <p:spPr>
          <a:xfrm>
            <a:off x="645795" y="5546090"/>
            <a:ext cx="9611995" cy="1790065"/>
          </a:xfrm>
          <a:prstGeom prst="rect">
            <a:avLst/>
          </a:prstGeom>
          <a:noFill/>
          <a:ln w="9525">
            <a:noFill/>
          </a:ln>
        </p:spPr>
        <p:txBody>
          <a:bodyPr wrap="square">
            <a:spAutoFit/>
          </a:bodyPr>
          <a:p>
            <a:pPr algn="just">
              <a:lnSpc>
                <a:spcPct val="140000"/>
              </a:lnSpc>
              <a:buClrTx/>
              <a:buSzTx/>
              <a:buFontTx/>
            </a:pP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mn-ea"/>
                <a:cs typeface="仿宋" panose="02010609060101010101" charset="-122"/>
              </a:rPr>
              <a:t>季度净资产收益率</a:t>
            </a: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净资产收益率</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%，比同期下降</a:t>
            </a:r>
            <a:r>
              <a:rPr lang="en-US" altLang="zh-CN" sz="1580" dirty="0">
                <a:solidFill>
                  <a:srgbClr val="002060"/>
                </a:solidFill>
                <a:sym typeface="+mn-ea"/>
              </a:rPr>
              <a:t>{{</a:t>
            </a:r>
            <a:r>
              <a:rPr lang="zh-CN" altLang="en-US" sz="1580" dirty="0">
                <a:solidFill>
                  <a:srgbClr val="002060"/>
                </a:solidFill>
                <a:sym typeface="+mn-ea"/>
              </a:rPr>
              <a:t>净资产收益率比同期</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个百分点；</a:t>
            </a:r>
            <a:r>
              <a:rPr lang="zh-CN" sz="1580" b="1">
                <a:latin typeface="+mn-ea"/>
                <a:cs typeface="仿宋" panose="02010609060101010101" charset="-122"/>
              </a:rPr>
              <a:t>营业现金比率</a:t>
            </a:r>
            <a:r>
              <a:rPr lang="en-US" altLang="zh-CN" sz="1580" b="1">
                <a:latin typeface="+mn-ea"/>
                <a:cs typeface="仿宋" panose="02010609060101010101" charset="-122"/>
              </a:rPr>
              <a:t> </a:t>
            </a:r>
            <a:r>
              <a:rPr lang="en-US" altLang="zh-CN" sz="1580" dirty="0">
                <a:solidFill>
                  <a:srgbClr val="002060"/>
                </a:solidFill>
                <a:sym typeface="+mn-ea"/>
              </a:rPr>
              <a:t>{{</a:t>
            </a:r>
            <a:r>
              <a:rPr lang="zh-CN" altLang="en-US" sz="1580" dirty="0">
                <a:solidFill>
                  <a:srgbClr val="002060"/>
                </a:solidFill>
                <a:sym typeface="+mn-ea"/>
              </a:rPr>
              <a:t>营业现金比率</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a:t>
            </a:r>
            <a:r>
              <a:rPr lang="zh-CN" altLang="en-US" sz="1580" b="0">
                <a:latin typeface="仿宋" panose="02010609060101010101" charset="-122"/>
                <a:ea typeface="仿宋" panose="02010609060101010101" charset="-122"/>
                <a:cs typeface="仿宋" panose="02010609060101010101" charset="-122"/>
              </a:rPr>
              <a:t>比同期</a:t>
            </a:r>
            <a:r>
              <a:rPr lang="en-US" altLang="zh-CN" sz="1580" b="0">
                <a:latin typeface="仿宋" panose="02010609060101010101" charset="-122"/>
                <a:ea typeface="仿宋" panose="02010609060101010101" charset="-122"/>
                <a:cs typeface="仿宋" panose="02010609060101010101" charset="-122"/>
              </a:rPr>
              <a:t>升高</a:t>
            </a:r>
            <a:r>
              <a:rPr lang="en-US" altLang="zh-CN" sz="1580" dirty="0">
                <a:solidFill>
                  <a:srgbClr val="002060"/>
                </a:solidFill>
                <a:sym typeface="+mn-ea"/>
              </a:rPr>
              <a:t>{{</a:t>
            </a:r>
            <a:r>
              <a:rPr lang="zh-CN" altLang="en-US" sz="1580" dirty="0">
                <a:solidFill>
                  <a:srgbClr val="002060"/>
                </a:solidFill>
                <a:sym typeface="+mn-ea"/>
              </a:rPr>
              <a:t>营业现金比同期</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个百分点；</a:t>
            </a:r>
            <a:r>
              <a:rPr lang="zh-CN" sz="1580" b="1">
                <a:latin typeface="+mn-ea"/>
                <a:cs typeface="仿宋" panose="02010609060101010101" charset="-122"/>
              </a:rPr>
              <a:t>研发投入</a:t>
            </a:r>
            <a:r>
              <a:rPr lang="en-US" altLang="zh-CN" sz="1580" b="0">
                <a:latin typeface="仿宋" panose="02010609060101010101" charset="-122"/>
                <a:ea typeface="仿宋" panose="02010609060101010101" charset="-122"/>
                <a:cs typeface="仿宋" panose="02010609060101010101" charset="-122"/>
              </a:rPr>
              <a:t>集团下达目标8000</a:t>
            </a:r>
            <a:r>
              <a:rPr lang="zh-CN" altLang="en-US" sz="1580" b="0">
                <a:latin typeface="仿宋" panose="02010609060101010101" charset="-122"/>
                <a:ea typeface="仿宋" panose="02010609060101010101" charset="-122"/>
                <a:cs typeface="仿宋" panose="02010609060101010101" charset="-122"/>
              </a:rPr>
              <a:t>万</a:t>
            </a:r>
            <a:r>
              <a:rPr lang="en-US" altLang="zh-CN" sz="1580" b="0">
                <a:latin typeface="仿宋" panose="02010609060101010101" charset="-122"/>
                <a:ea typeface="仿宋" panose="02010609060101010101" charset="-122"/>
                <a:cs typeface="仿宋" panose="02010609060101010101" charset="-122"/>
              </a:rPr>
              <a:t>，</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季度发生</a:t>
            </a:r>
            <a:r>
              <a:rPr lang="en-US" altLang="zh-CN" sz="1580" dirty="0">
                <a:solidFill>
                  <a:srgbClr val="002060"/>
                </a:solidFill>
                <a:sym typeface="+mn-ea"/>
              </a:rPr>
              <a:t>{{</a:t>
            </a:r>
            <a:r>
              <a:rPr lang="zh-CN" altLang="en-US" sz="1580" dirty="0">
                <a:solidFill>
                  <a:srgbClr val="002060"/>
                </a:solidFill>
                <a:sym typeface="+mn-ea"/>
              </a:rPr>
              <a:t>研发投入</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万元，比进度预算减少</a:t>
            </a:r>
            <a:r>
              <a:rPr lang="en-US" altLang="zh-CN" sz="1580" dirty="0">
                <a:solidFill>
                  <a:srgbClr val="002060"/>
                </a:solidFill>
                <a:sym typeface="+mn-ea"/>
              </a:rPr>
              <a:t>{{</a:t>
            </a:r>
            <a:r>
              <a:rPr lang="zh-CN" altLang="en-US" sz="1580" dirty="0">
                <a:solidFill>
                  <a:srgbClr val="002060"/>
                </a:solidFill>
                <a:sym typeface="+mn-ea"/>
              </a:rPr>
              <a:t>研发投入比预算</a:t>
            </a:r>
            <a:r>
              <a:rPr lang="en-US" altLang="zh-CN" sz="1580" dirty="0">
                <a:solidFill>
                  <a:srgbClr val="002060"/>
                </a:solidFill>
                <a:sym typeface="+mn-ea"/>
              </a:rPr>
              <a:t>}}</a:t>
            </a:r>
            <a:r>
              <a:rPr lang="zh-CN" altLang="en-US" sz="1580" b="0">
                <a:latin typeface="仿宋" panose="02010609060101010101" charset="-122"/>
                <a:ea typeface="仿宋" panose="02010609060101010101" charset="-122"/>
                <a:cs typeface="仿宋" panose="02010609060101010101" charset="-122"/>
              </a:rPr>
              <a:t>万元，研发投入强度</a:t>
            </a:r>
            <a:r>
              <a:rPr lang="en-US" altLang="zh-CN" sz="1580" dirty="0">
                <a:solidFill>
                  <a:srgbClr val="002060"/>
                </a:solidFill>
                <a:sym typeface="+mn-ea"/>
              </a:rPr>
              <a:t>{{</a:t>
            </a:r>
            <a:r>
              <a:rPr lang="zh-CN" altLang="en-US" sz="1580" dirty="0">
                <a:solidFill>
                  <a:srgbClr val="002060"/>
                </a:solidFill>
                <a:sym typeface="+mn-ea"/>
              </a:rPr>
              <a:t>研发投入强度</a:t>
            </a:r>
            <a:r>
              <a:rPr lang="en-US" altLang="zh-CN" sz="1580" dirty="0">
                <a:solidFill>
                  <a:srgbClr val="002060"/>
                </a:solidFill>
                <a:sym typeface="+mn-ea"/>
              </a:rPr>
              <a:t>}}</a:t>
            </a:r>
            <a:r>
              <a:rPr lang="en-US" altLang="zh-CN" sz="1580" b="0">
                <a:latin typeface="仿宋" panose="02010609060101010101" charset="-122"/>
                <a:ea typeface="仿宋" panose="02010609060101010101" charset="-122"/>
                <a:cs typeface="仿宋" panose="02010609060101010101" charset="-122"/>
              </a:rPr>
              <a:t>%。</a:t>
            </a:r>
            <a:r>
              <a:rPr lang="zh-CN" altLang="en-US" sz="1580" b="0">
                <a:latin typeface="仿宋" panose="02010609060101010101" charset="-122"/>
                <a:ea typeface="仿宋" panose="02010609060101010101" charset="-122"/>
                <a:cs typeface="仿宋" panose="02010609060101010101" charset="-122"/>
              </a:rPr>
              <a:t>建议科技投入按照项目进度及时统计，研发费用按照权责发生制及时入账，避免年末集中处理，导致错报漏报情况发生，有效规避</a:t>
            </a:r>
            <a:r>
              <a:rPr lang="zh-CN" altLang="en-US" sz="1580">
                <a:latin typeface="仿宋" panose="02010609060101010101" charset="-122"/>
                <a:ea typeface="仿宋" panose="02010609060101010101" charset="-122"/>
                <a:cs typeface="仿宋" panose="02010609060101010101" charset="-122"/>
                <a:sym typeface="+mn-ea"/>
              </a:rPr>
              <a:t>科技投入</a:t>
            </a:r>
            <a:r>
              <a:rPr lang="zh-CN" altLang="en-US" sz="1580" b="0">
                <a:latin typeface="仿宋" panose="02010609060101010101" charset="-122"/>
                <a:ea typeface="仿宋" panose="02010609060101010101" charset="-122"/>
                <a:cs typeface="仿宋" panose="02010609060101010101" charset="-122"/>
              </a:rPr>
              <a:t>专项审计风险。</a:t>
            </a:r>
            <a:r>
              <a:rPr lang="en-US" altLang="zh-CN" sz="1580" b="0">
                <a:latin typeface="仿宋" panose="02010609060101010101" charset="-122"/>
                <a:ea typeface="仿宋" panose="02010609060101010101" charset="-122"/>
                <a:cs typeface="仿宋" panose="02010609060101010101" charset="-122"/>
              </a:rPr>
              <a:t> </a:t>
            </a:r>
            <a:endParaRPr lang="en-US" altLang="zh-CN" sz="158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645294" y="1086423"/>
            <a:ext cx="3312368" cy="368300"/>
          </a:xfrm>
          <a:prstGeom prst="rect">
            <a:avLst/>
          </a:prstGeom>
          <a:noFill/>
        </p:spPr>
        <p:txBody>
          <a:bodyPr wrap="square">
            <a:spAutoFit/>
          </a:bodyPr>
          <a:p>
            <a:r>
              <a:rPr lang="zh-CN" altLang="en-US" dirty="0"/>
              <a:t>{{&amp;净资产收益率图}}</a:t>
            </a:r>
            <a:endParaRPr lang="zh-CN" altLang="en-US" dirty="0"/>
          </a:p>
        </p:txBody>
      </p:sp>
      <p:sp>
        <p:nvSpPr>
          <p:cNvPr id="5" name="文本框 4"/>
          <p:cNvSpPr txBox="1"/>
          <p:nvPr/>
        </p:nvSpPr>
        <p:spPr>
          <a:xfrm>
            <a:off x="645294" y="230181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净资产收益率</a:t>
            </a:r>
            <a:r>
              <a:rPr lang="zh-CN" altLang="en-US" dirty="0"/>
              <a:t>表}}</a:t>
            </a:r>
            <a:endParaRPr lang="zh-CN" altLang="en-US" dirty="0"/>
          </a:p>
        </p:txBody>
      </p:sp>
      <p:sp>
        <p:nvSpPr>
          <p:cNvPr id="4" name="文本框 3"/>
          <p:cNvSpPr txBox="1"/>
          <p:nvPr/>
        </p:nvSpPr>
        <p:spPr>
          <a:xfrm>
            <a:off x="5982469" y="1213423"/>
            <a:ext cx="3312368" cy="368300"/>
          </a:xfrm>
          <a:prstGeom prst="rect">
            <a:avLst/>
          </a:prstGeom>
          <a:noFill/>
        </p:spPr>
        <p:txBody>
          <a:bodyPr wrap="square">
            <a:spAutoFit/>
          </a:bodyPr>
          <a:p>
            <a:r>
              <a:rPr lang="zh-CN" altLang="en-US" dirty="0"/>
              <a:t>{{&amp;营收现金比率图}}</a:t>
            </a:r>
            <a:endParaRPr lang="zh-CN" altLang="en-US" dirty="0"/>
          </a:p>
        </p:txBody>
      </p:sp>
      <p:sp>
        <p:nvSpPr>
          <p:cNvPr id="8" name="文本框 7"/>
          <p:cNvSpPr txBox="1"/>
          <p:nvPr/>
        </p:nvSpPr>
        <p:spPr>
          <a:xfrm>
            <a:off x="5982469" y="242881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营收现金比率</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4861" y="408018"/>
            <a:ext cx="7474933"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两金</a:t>
            </a:r>
            <a:r>
              <a:rPr lang="en-US" altLang="zh-CN" dirty="0">
                <a:solidFill>
                  <a:schemeClr val="tx1"/>
                </a:solidFill>
                <a:sym typeface="+mn-ea"/>
              </a:rPr>
              <a:t>”</a:t>
            </a:r>
            <a:r>
              <a:rPr lang="zh-CN" altLang="en-US" dirty="0">
                <a:solidFill>
                  <a:schemeClr val="tx1"/>
                </a:solidFill>
                <a:sym typeface="+mn-ea"/>
              </a:rPr>
              <a:t>情况（存货</a:t>
            </a:r>
            <a:r>
              <a:rPr lang="en-US" altLang="zh-CN" dirty="0">
                <a:solidFill>
                  <a:schemeClr val="tx1"/>
                </a:solidFill>
                <a:sym typeface="+mn-ea"/>
              </a:rPr>
              <a:t>)</a:t>
            </a:r>
            <a:endParaRPr lang="en-US" altLang="zh-CN"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9" name="文本框 8"/>
          <p:cNvSpPr txBox="1"/>
          <p:nvPr/>
        </p:nvSpPr>
        <p:spPr>
          <a:xfrm>
            <a:off x="645160" y="4276725"/>
            <a:ext cx="9481820" cy="1013460"/>
          </a:xfrm>
          <a:prstGeom prst="rect">
            <a:avLst/>
          </a:prstGeom>
          <a:noFill/>
        </p:spPr>
        <p:txBody>
          <a:bodyPr wrap="square" rtlCol="0">
            <a:noAutofit/>
          </a:bodyPr>
          <a:p>
            <a:pPr indent="0" algn="just" fontAlgn="auto">
              <a:lnSpc>
                <a:spcPct val="130000"/>
              </a:lnSpc>
              <a:buFont typeface="+mj-ea"/>
              <a:buNone/>
            </a:pPr>
            <a:r>
              <a:rPr lang="en-US" altLang="zh-CN" sz="1405" b="1">
                <a:latin typeface="黑体" panose="02010609060101010101" charset="-122"/>
                <a:ea typeface="黑体" panose="02010609060101010101" charset="-122"/>
                <a:cs typeface="仿宋" panose="02010609060101010101" charset="-122"/>
                <a:sym typeface="+mn-ea"/>
              </a:rPr>
              <a:t>  </a:t>
            </a:r>
            <a:r>
              <a:rPr lang="en-US" altLang="zh-CN" sz="1580" b="1">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黑体" panose="02010609060101010101" charset="-122"/>
                <a:ea typeface="黑体" panose="02010609060101010101" charset="-122"/>
                <a:cs typeface="仿宋" panose="02010609060101010101" charset="-122"/>
                <a:sym typeface="+mn-ea"/>
              </a:rPr>
              <a:t>季度存货</a:t>
            </a:r>
            <a:r>
              <a:rPr lang="en-US" sz="1580">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存货</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万元，</a:t>
            </a:r>
            <a:r>
              <a:rPr lang="zh-CN" sz="1580">
                <a:latin typeface="仿宋" panose="02010609060101010101" charset="-122"/>
                <a:ea typeface="仿宋" panose="02010609060101010101" charset="-122"/>
                <a:cs typeface="仿宋" panose="02010609060101010101" charset="-122"/>
                <a:sym typeface="+mn-ea"/>
              </a:rPr>
              <a:t>比年初增加</a:t>
            </a:r>
            <a:r>
              <a:rPr lang="en-US" altLang="zh-CN" sz="1580" dirty="0">
                <a:solidFill>
                  <a:srgbClr val="002060"/>
                </a:solidFill>
                <a:sym typeface="+mn-ea"/>
              </a:rPr>
              <a:t>{{</a:t>
            </a:r>
            <a:r>
              <a:rPr lang="zh-CN" altLang="en-US" sz="1580" dirty="0">
                <a:solidFill>
                  <a:srgbClr val="002060"/>
                </a:solidFill>
                <a:sym typeface="+mn-ea"/>
              </a:rPr>
              <a:t>存货比年初</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，比集团下达目标增加</a:t>
            </a:r>
            <a:r>
              <a:rPr lang="en-US" altLang="zh-CN" sz="1580" dirty="0">
                <a:solidFill>
                  <a:srgbClr val="002060"/>
                </a:solidFill>
                <a:sym typeface="+mn-ea"/>
              </a:rPr>
              <a:t>{{</a:t>
            </a:r>
            <a:r>
              <a:rPr lang="zh-CN" altLang="en-US" sz="1580" dirty="0">
                <a:solidFill>
                  <a:srgbClr val="002060"/>
                </a:solidFill>
                <a:sym typeface="+mn-ea"/>
              </a:rPr>
              <a:t>存货比集团下达目标</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a:t>
            </a:r>
            <a:r>
              <a:rPr lang="zh-CN" altLang="en-US" sz="1580">
                <a:latin typeface="仿宋" panose="02010609060101010101" charset="-122"/>
                <a:ea typeface="仿宋" panose="02010609060101010101" charset="-122"/>
                <a:cs typeface="仿宋" panose="02010609060101010101" charset="-122"/>
                <a:sym typeface="+mn-ea"/>
              </a:rPr>
              <a:t>。其中：</a:t>
            </a:r>
            <a:r>
              <a:rPr lang="zh-CN" sz="1580" b="1">
                <a:latin typeface="黑体" panose="02010609060101010101" charset="-122"/>
                <a:ea typeface="黑体" panose="02010609060101010101" charset="-122"/>
                <a:cs typeface="仿宋" panose="02010609060101010101" charset="-122"/>
                <a:sym typeface="+mn-ea"/>
              </a:rPr>
              <a:t>正常存货</a:t>
            </a:r>
            <a:r>
              <a:rPr lang="en-US" altLang="zh-CN" sz="1580" b="1">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正常存货</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a:t>
            </a:r>
            <a:r>
              <a:rPr lang="zh-CN" sz="1580">
                <a:latin typeface="仿宋" panose="02010609060101010101" charset="-122"/>
                <a:ea typeface="仿宋" panose="02010609060101010101" charset="-122"/>
                <a:cs typeface="仿宋" panose="02010609060101010101" charset="-122"/>
                <a:sym typeface="+mn-ea"/>
              </a:rPr>
              <a:t>比年初增加</a:t>
            </a:r>
            <a:r>
              <a:rPr lang="en-US" altLang="zh-CN" sz="1580" dirty="0">
                <a:solidFill>
                  <a:srgbClr val="002060"/>
                </a:solidFill>
                <a:sym typeface="+mn-ea"/>
              </a:rPr>
              <a:t>{{</a:t>
            </a:r>
            <a:r>
              <a:rPr lang="zh-CN" altLang="en-US" sz="1580" dirty="0">
                <a:solidFill>
                  <a:srgbClr val="002060"/>
                </a:solidFill>
                <a:sym typeface="+mn-ea"/>
              </a:rPr>
              <a:t>正常存货比年初</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，比集团下达目标增加</a:t>
            </a:r>
            <a:r>
              <a:rPr lang="en-US" altLang="zh-CN" sz="1580" dirty="0">
                <a:solidFill>
                  <a:srgbClr val="002060"/>
                </a:solidFill>
                <a:sym typeface="+mn-ea"/>
              </a:rPr>
              <a:t>{{</a:t>
            </a:r>
            <a:r>
              <a:rPr lang="zh-CN" altLang="en-US" sz="1580" dirty="0">
                <a:solidFill>
                  <a:srgbClr val="002060"/>
                </a:solidFill>
                <a:sym typeface="+mn-ea"/>
              </a:rPr>
              <a:t>正常存货比集团目标</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a:t>
            </a:r>
            <a:r>
              <a:rPr lang="zh-CN" altLang="en-US" sz="1580">
                <a:latin typeface="仿宋" panose="02010609060101010101" charset="-122"/>
                <a:ea typeface="仿宋" panose="02010609060101010101" charset="-122"/>
                <a:cs typeface="仿宋" panose="02010609060101010101" charset="-122"/>
                <a:sym typeface="+mn-ea"/>
              </a:rPr>
              <a:t>；</a:t>
            </a:r>
            <a:r>
              <a:rPr lang="zh-CN" sz="1580" b="1">
                <a:latin typeface="黑体" panose="02010609060101010101" charset="-122"/>
                <a:ea typeface="黑体" panose="02010609060101010101" charset="-122"/>
                <a:cs typeface="仿宋" panose="02010609060101010101" charset="-122"/>
                <a:sym typeface="+mn-ea"/>
              </a:rPr>
              <a:t>非正常存货</a:t>
            </a:r>
            <a:r>
              <a:rPr lang="en-US" altLang="zh-CN" sz="1580">
                <a:latin typeface="仿宋" panose="02010609060101010101" charset="-122"/>
                <a:ea typeface="仿宋"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非正常存货</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a:t>
            </a:r>
            <a:r>
              <a:rPr lang="zh-CN" sz="1580">
                <a:latin typeface="仿宋" panose="02010609060101010101" charset="-122"/>
                <a:ea typeface="仿宋" panose="02010609060101010101" charset="-122"/>
                <a:cs typeface="仿宋" panose="02010609060101010101" charset="-122"/>
                <a:sym typeface="+mn-ea"/>
              </a:rPr>
              <a:t>比年初减少</a:t>
            </a:r>
            <a:r>
              <a:rPr lang="en-US" altLang="zh-CN" sz="1580">
                <a:latin typeface="仿宋" panose="02010609060101010101" charset="-122"/>
                <a:ea typeface="仿宋"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非正常存货比年初</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，比集团下达目标减少</a:t>
            </a:r>
            <a:r>
              <a:rPr lang="en-US" altLang="zh-CN" sz="1580">
                <a:latin typeface="仿宋" panose="02010609060101010101" charset="-122"/>
                <a:ea typeface="仿宋"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非正常存货比集团目标</a:t>
            </a:r>
            <a:r>
              <a:rPr lang="en-US" altLang="zh-CN" sz="1580" dirty="0">
                <a:solidFill>
                  <a:srgbClr val="002060"/>
                </a:solidFill>
                <a:sym typeface="+mn-ea"/>
              </a:rPr>
              <a:t>}}</a:t>
            </a:r>
            <a:r>
              <a:rPr lang="en-US" altLang="zh-CN" sz="1580">
                <a:latin typeface="仿宋" panose="02010609060101010101" charset="-122"/>
                <a:ea typeface="仿宋" panose="02010609060101010101" charset="-122"/>
                <a:cs typeface="仿宋" panose="02010609060101010101" charset="-122"/>
                <a:sym typeface="+mn-ea"/>
              </a:rPr>
              <a:t>万元。</a:t>
            </a:r>
            <a:endParaRPr lang="en-US" altLang="zh-CN" sz="1580">
              <a:latin typeface="仿宋" panose="02010609060101010101" charset="-122"/>
              <a:ea typeface="仿宋" panose="02010609060101010101" charset="-122"/>
              <a:cs typeface="仿宋" panose="02010609060101010101" charset="-122"/>
              <a:sym typeface="+mn-ea"/>
            </a:endParaRPr>
          </a:p>
        </p:txBody>
      </p:sp>
      <p:sp>
        <p:nvSpPr>
          <p:cNvPr id="7" name="文本框 6"/>
          <p:cNvSpPr txBox="1"/>
          <p:nvPr/>
        </p:nvSpPr>
        <p:spPr>
          <a:xfrm>
            <a:off x="644861" y="5556812"/>
            <a:ext cx="9481910" cy="1450340"/>
          </a:xfrm>
          <a:prstGeom prst="rect">
            <a:avLst/>
          </a:prstGeom>
          <a:noFill/>
        </p:spPr>
        <p:txBody>
          <a:bodyPr wrap="square" rtlCol="0">
            <a:spAutoFit/>
          </a:bodyPr>
          <a:p>
            <a:pPr>
              <a:lnSpc>
                <a:spcPct val="140000"/>
              </a:lnSpc>
            </a:pPr>
            <a:r>
              <a:rPr lang="zh-CN" altLang="en-US" sz="1580">
                <a:sym typeface="+mn-ea"/>
              </a:rPr>
              <a:t>【结论】</a:t>
            </a:r>
            <a:endParaRPr lang="en-US" altLang="zh-CN" sz="1580">
              <a:latin typeface="仿宋" panose="02010609060101010101" charset="-122"/>
              <a:ea typeface="仿宋" panose="02010609060101010101" charset="-122"/>
              <a:cs typeface="仿宋" panose="02010609060101010101" charset="-122"/>
            </a:endParaRPr>
          </a:p>
          <a:p>
            <a:pPr>
              <a:lnSpc>
                <a:spcPct val="140000"/>
              </a:lnSpc>
            </a:pPr>
            <a:r>
              <a:rPr lang="en-US" altLang="zh-CN" sz="1580">
                <a:latin typeface="仿宋" panose="02010609060101010101" charset="-122"/>
                <a:ea typeface="仿宋" panose="02010609060101010101" charset="-122"/>
                <a:cs typeface="仿宋" panose="02010609060101010101" charset="-122"/>
              </a:rPr>
              <a:t>    </a:t>
            </a:r>
            <a:r>
              <a:rPr lang="zh-CN" altLang="en-US" sz="1580">
                <a:latin typeface="仿宋" panose="02010609060101010101" charset="-122"/>
                <a:ea typeface="仿宋" panose="02010609060101010101" charset="-122"/>
                <a:cs typeface="仿宋" panose="02010609060101010101" charset="-122"/>
              </a:rPr>
              <a:t>一季度存货较集团考核值升高</a:t>
            </a:r>
            <a:r>
              <a:rPr lang="en-US" altLang="zh-CN" sz="1580">
                <a:latin typeface="仿宋" panose="02010609060101010101" charset="-122"/>
                <a:ea typeface="仿宋" panose="02010609060101010101" charset="-122"/>
                <a:cs typeface="仿宋" panose="02010609060101010101" charset="-122"/>
              </a:rPr>
              <a:t>8856</a:t>
            </a:r>
            <a:r>
              <a:rPr lang="zh-CN" altLang="en-US" sz="1580">
                <a:latin typeface="仿宋" panose="02010609060101010101" charset="-122"/>
                <a:ea typeface="仿宋" panose="02010609060101010101" charset="-122"/>
                <a:cs typeface="仿宋" panose="02010609060101010101" charset="-122"/>
              </a:rPr>
              <a:t>万元，主要是库存煤较年初升高</a:t>
            </a:r>
            <a:r>
              <a:rPr lang="en-US" altLang="zh-CN" sz="1580">
                <a:latin typeface="仿宋" panose="02010609060101010101" charset="-122"/>
                <a:ea typeface="仿宋" panose="02010609060101010101" charset="-122"/>
                <a:cs typeface="仿宋" panose="02010609060101010101" charset="-122"/>
              </a:rPr>
              <a:t>4256</a:t>
            </a:r>
            <a:r>
              <a:rPr lang="zh-CN" altLang="en-US" sz="1580">
                <a:latin typeface="仿宋" panose="02010609060101010101" charset="-122"/>
                <a:ea typeface="仿宋" panose="02010609060101010101" charset="-122"/>
                <a:cs typeface="仿宋" panose="02010609060101010101" charset="-122"/>
              </a:rPr>
              <a:t>万元，原材料较年初升高</a:t>
            </a:r>
            <a:r>
              <a:rPr lang="en-US" altLang="zh-CN" sz="1580">
                <a:latin typeface="仿宋" panose="02010609060101010101" charset="-122"/>
                <a:ea typeface="仿宋" panose="02010609060101010101" charset="-122"/>
                <a:cs typeface="仿宋" panose="02010609060101010101" charset="-122"/>
              </a:rPr>
              <a:t>3429</a:t>
            </a:r>
            <a:r>
              <a:rPr lang="zh-CN" altLang="en-US" sz="1580">
                <a:latin typeface="仿宋" panose="02010609060101010101" charset="-122"/>
                <a:ea typeface="仿宋" panose="02010609060101010101" charset="-122"/>
                <a:cs typeface="仿宋" panose="02010609060101010101" charset="-122"/>
              </a:rPr>
              <a:t>万元，建议各生产单位</a:t>
            </a:r>
            <a:r>
              <a:rPr lang="zh-CN" sz="1580" b="1">
                <a:latin typeface="黑体" panose="02010609060101010101" charset="-122"/>
                <a:ea typeface="黑体" panose="02010609060101010101" charset="-122"/>
                <a:cs typeface="仿宋" panose="02010609060101010101" charset="-122"/>
              </a:rPr>
              <a:t>加强库存煤管理</a:t>
            </a:r>
            <a:r>
              <a:rPr lang="zh-CN" altLang="en-US" sz="1580">
                <a:latin typeface="仿宋" panose="02010609060101010101" charset="-122"/>
                <a:ea typeface="仿宋" panose="02010609060101010101" charset="-122"/>
                <a:cs typeface="仿宋" panose="02010609060101010101" charset="-122"/>
              </a:rPr>
              <a:t>，避免库存积压，造成库存居高不下；同时建议物资供应中心</a:t>
            </a:r>
            <a:r>
              <a:rPr lang="zh-CN" sz="1580" b="1">
                <a:latin typeface="黑体" panose="02010609060101010101" charset="-122"/>
                <a:ea typeface="黑体" panose="02010609060101010101" charset="-122"/>
                <a:cs typeface="仿宋" panose="02010609060101010101" charset="-122"/>
              </a:rPr>
              <a:t>加强物资管控</a:t>
            </a:r>
            <a:r>
              <a:rPr lang="zh-CN" altLang="en-US" sz="1580">
                <a:latin typeface="仿宋" panose="02010609060101010101" charset="-122"/>
                <a:ea typeface="仿宋" panose="02010609060101010101" charset="-122"/>
                <a:cs typeface="仿宋" panose="02010609060101010101" charset="-122"/>
              </a:rPr>
              <a:t>，按需采购，及时消耗，保证</a:t>
            </a:r>
            <a:r>
              <a:rPr lang="zh-CN" sz="1580" b="1">
                <a:latin typeface="黑体" panose="02010609060101010101" charset="-122"/>
                <a:ea typeface="黑体" panose="02010609060101010101" charset="-122"/>
                <a:cs typeface="仿宋" panose="02010609060101010101" charset="-122"/>
              </a:rPr>
              <a:t>正常存货</a:t>
            </a:r>
            <a:r>
              <a:rPr lang="zh-CN" altLang="en-US" sz="1580">
                <a:latin typeface="仿宋" panose="02010609060101010101" charset="-122"/>
                <a:ea typeface="仿宋" panose="02010609060101010101" charset="-122"/>
                <a:cs typeface="仿宋" panose="02010609060101010101" charset="-122"/>
              </a:rPr>
              <a:t>和</a:t>
            </a:r>
            <a:r>
              <a:rPr lang="zh-CN" sz="1580" b="1">
                <a:latin typeface="黑体" panose="02010609060101010101" charset="-122"/>
                <a:ea typeface="黑体" panose="02010609060101010101" charset="-122"/>
                <a:cs typeface="仿宋" panose="02010609060101010101" charset="-122"/>
                <a:sym typeface="+mn-ea"/>
              </a:rPr>
              <a:t>非正常存货</a:t>
            </a:r>
            <a:r>
              <a:rPr lang="zh-CN" altLang="en-US" sz="1580">
                <a:latin typeface="仿宋" panose="02010609060101010101" charset="-122"/>
                <a:ea typeface="仿宋" panose="02010609060101010101" charset="-122"/>
                <a:cs typeface="仿宋" panose="02010609060101010101" charset="-122"/>
              </a:rPr>
              <a:t>完成集团年度考核目标。</a:t>
            </a:r>
            <a:endParaRPr lang="zh-CN" altLang="en-US" sz="158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645294" y="1086423"/>
            <a:ext cx="3312368" cy="368300"/>
          </a:xfrm>
          <a:prstGeom prst="rect">
            <a:avLst/>
          </a:prstGeom>
          <a:noFill/>
        </p:spPr>
        <p:txBody>
          <a:bodyPr wrap="square">
            <a:spAutoFit/>
          </a:bodyPr>
          <a:p>
            <a:r>
              <a:rPr lang="zh-CN" altLang="en-US" dirty="0"/>
              <a:t>{{&amp;正常与非正常存货占比图}}</a:t>
            </a:r>
            <a:endParaRPr lang="zh-CN" altLang="en-US" dirty="0"/>
          </a:p>
        </p:txBody>
      </p:sp>
      <p:sp>
        <p:nvSpPr>
          <p:cNvPr id="6" name="文本框 5"/>
          <p:cNvSpPr txBox="1"/>
          <p:nvPr/>
        </p:nvSpPr>
        <p:spPr>
          <a:xfrm>
            <a:off x="5982469" y="1213423"/>
            <a:ext cx="3312368" cy="368300"/>
          </a:xfrm>
          <a:prstGeom prst="rect">
            <a:avLst/>
          </a:prstGeom>
          <a:noFill/>
        </p:spPr>
        <p:txBody>
          <a:bodyPr wrap="square">
            <a:spAutoFit/>
          </a:bodyPr>
          <a:p>
            <a:r>
              <a:rPr lang="zh-CN" altLang="en-US" dirty="0"/>
              <a:t>{{&amp;非正常存货图}}</a:t>
            </a:r>
            <a:endParaRPr lang="zh-CN" altLang="en-US" dirty="0"/>
          </a:p>
        </p:txBody>
      </p:sp>
      <p:sp>
        <p:nvSpPr>
          <p:cNvPr id="8" name="文本框 7"/>
          <p:cNvSpPr txBox="1"/>
          <p:nvPr/>
        </p:nvSpPr>
        <p:spPr>
          <a:xfrm>
            <a:off x="5982469" y="2428813"/>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非正常存货</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226175" y="1414780"/>
            <a:ext cx="4234180" cy="3117215"/>
          </a:xfrm>
          <a:prstGeom prst="rect">
            <a:avLst/>
          </a:prstGeom>
          <a:noFill/>
        </p:spPr>
        <p:txBody>
          <a:bodyPr wrap="square" rtlCol="0">
            <a:noAutofit/>
          </a:bodyPr>
          <a:p>
            <a:pPr indent="0" algn="just" fontAlgn="auto">
              <a:lnSpc>
                <a:spcPct val="140000"/>
              </a:lnSpc>
              <a:buFont typeface="+mj-ea"/>
              <a:buNone/>
            </a:pPr>
            <a:r>
              <a:rPr lang="en-US" altLang="zh-CN" sz="1405" b="1">
                <a:latin typeface="黑体" panose="02010609060101010101" charset="-122"/>
                <a:ea typeface="黑体" panose="02010609060101010101" charset="-122"/>
                <a:cs typeface="仿宋" panose="02010609060101010101" charset="-122"/>
                <a:sym typeface="+mn-ea"/>
              </a:rPr>
              <a:t>  </a:t>
            </a:r>
            <a:r>
              <a:rPr lang="en-US" altLang="zh-CN" sz="1580" b="1">
                <a:latin typeface="黑体" panose="02010609060101010101" charset="-122"/>
                <a:ea typeface="黑体" panose="02010609060101010101" charset="-122"/>
                <a:cs typeface="仿宋" panose="02010609060101010101" charset="-122"/>
                <a:sym typeface="+mn-ea"/>
              </a:rPr>
              <a:t> </a:t>
            </a:r>
            <a:r>
              <a:rPr lang="en-US" altLang="zh-CN" sz="1580" b="1">
                <a:solidFill>
                  <a:srgbClr val="FF3300"/>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solidFill>
                  <a:schemeClr val="tx1"/>
                </a:solidFill>
                <a:latin typeface="黑体" panose="02010609060101010101" charset="-122"/>
                <a:ea typeface="黑体" panose="02010609060101010101" charset="-122"/>
                <a:cs typeface="仿宋" panose="02010609060101010101" charset="-122"/>
                <a:sym typeface="+mn-ea"/>
              </a:rPr>
              <a:t>季度</a:t>
            </a:r>
            <a:r>
              <a:rPr sz="1580" b="1">
                <a:solidFill>
                  <a:schemeClr val="tx1"/>
                </a:solidFill>
                <a:latin typeface="黑体" panose="02010609060101010101" charset="-122"/>
                <a:ea typeface="黑体" panose="02010609060101010101" charset="-122"/>
                <a:cs typeface="仿宋" panose="02010609060101010101" charset="-122"/>
                <a:sym typeface="+mn-ea"/>
              </a:rPr>
              <a:t>应收账款余额</a:t>
            </a:r>
            <a:r>
              <a:rPr lang="en-US" sz="1580">
                <a:solidFill>
                  <a:schemeClr val="tx1"/>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应收账款</a:t>
            </a:r>
            <a:r>
              <a:rPr lang="en-US" altLang="zh-CN" sz="1580" dirty="0">
                <a:solidFill>
                  <a:srgbClr val="002060"/>
                </a:solidFill>
                <a:sym typeface="+mn-ea"/>
              </a:rPr>
              <a:t>}}</a:t>
            </a:r>
            <a:r>
              <a:rPr lang="en-US" sz="1580">
                <a:solidFill>
                  <a:schemeClr val="tx1"/>
                </a:solidFill>
                <a:latin typeface="仿宋" panose="02010609060101010101" charset="-122"/>
                <a:ea typeface="仿宋" panose="02010609060101010101" charset="-122"/>
                <a:cs typeface="仿宋" panose="02010609060101010101" charset="-122"/>
                <a:sym typeface="+mn-ea"/>
              </a:rPr>
              <a:t>万元，</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比</a:t>
            </a:r>
            <a:r>
              <a:rPr lang="en-US" sz="1580">
                <a:solidFill>
                  <a:schemeClr val="tx1"/>
                </a:solidFill>
                <a:latin typeface="仿宋" panose="02010609060101010101" charset="-122"/>
                <a:ea typeface="仿宋" panose="02010609060101010101" charset="-122"/>
                <a:cs typeface="仿宋" panose="02010609060101010101" charset="-122"/>
                <a:sym typeface="+mn-ea"/>
              </a:rPr>
              <a:t>年初</a:t>
            </a:r>
            <a:r>
              <a:rPr lang="en-US" altLang="zh-CN" sz="1580" dirty="0">
                <a:solidFill>
                  <a:srgbClr val="002060"/>
                </a:solidFill>
                <a:sym typeface="+mn-ea"/>
              </a:rPr>
              <a:t>{{</a:t>
            </a:r>
            <a:r>
              <a:rPr lang="zh-CN" altLang="en-US" sz="1580" dirty="0">
                <a:solidFill>
                  <a:srgbClr val="002060"/>
                </a:solidFill>
                <a:sym typeface="+mn-ea"/>
              </a:rPr>
              <a:t>应收账款年初</a:t>
            </a:r>
            <a:r>
              <a:rPr lang="en-US" altLang="zh-CN" sz="1580" dirty="0">
                <a:solidFill>
                  <a:srgbClr val="002060"/>
                </a:solidFill>
                <a:sym typeface="+mn-ea"/>
              </a:rPr>
              <a:t>}}</a:t>
            </a:r>
            <a:r>
              <a:rPr lang="en-US" sz="1580">
                <a:solidFill>
                  <a:schemeClr val="tx1"/>
                </a:solidFill>
                <a:latin typeface="仿宋" panose="02010609060101010101" charset="-122"/>
                <a:ea typeface="仿宋" panose="02010609060101010101" charset="-122"/>
                <a:cs typeface="仿宋" panose="02010609060101010101" charset="-122"/>
                <a:sym typeface="+mn-ea"/>
              </a:rPr>
              <a:t>万元增加</a:t>
            </a:r>
            <a:r>
              <a:rPr lang="en-US" altLang="zh-CN" sz="1580" dirty="0">
                <a:solidFill>
                  <a:srgbClr val="002060"/>
                </a:solidFill>
                <a:sym typeface="+mn-ea"/>
              </a:rPr>
              <a:t>{{</a:t>
            </a:r>
            <a:r>
              <a:rPr lang="zh-CN" altLang="en-US" sz="1580" dirty="0">
                <a:solidFill>
                  <a:srgbClr val="002060"/>
                </a:solidFill>
                <a:sym typeface="+mn-ea"/>
              </a:rPr>
              <a:t>应收账款比年初</a:t>
            </a:r>
            <a:r>
              <a:rPr lang="en-US" altLang="zh-CN" sz="1580" dirty="0">
                <a:solidFill>
                  <a:srgbClr val="002060"/>
                </a:solidFill>
                <a:sym typeface="+mn-ea"/>
              </a:rPr>
              <a:t>}}</a:t>
            </a:r>
            <a:r>
              <a:rPr lang="en-US" sz="1580">
                <a:solidFill>
                  <a:schemeClr val="tx1"/>
                </a:solidFill>
                <a:latin typeface="仿宋" panose="02010609060101010101" charset="-122"/>
                <a:ea typeface="仿宋" panose="02010609060101010101" charset="-122"/>
                <a:cs typeface="仿宋" panose="02010609060101010101" charset="-122"/>
                <a:sym typeface="+mn-ea"/>
              </a:rPr>
              <a:t>万元，</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比集团考核值增加</a:t>
            </a:r>
            <a:r>
              <a:rPr lang="en-US" altLang="zh-CN" sz="1580" dirty="0">
                <a:solidFill>
                  <a:srgbClr val="002060"/>
                </a:solidFill>
                <a:sym typeface="+mn-ea"/>
              </a:rPr>
              <a:t>{{</a:t>
            </a:r>
            <a:r>
              <a:rPr lang="zh-CN" altLang="en-US" sz="1580" dirty="0">
                <a:solidFill>
                  <a:srgbClr val="002060"/>
                </a:solidFill>
                <a:sym typeface="+mn-ea"/>
              </a:rPr>
              <a:t>应收账款比考核</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indent="0" algn="just" fontAlgn="auto">
              <a:lnSpc>
                <a:spcPct val="140000"/>
              </a:lnSpc>
              <a:buFont typeface="+mj-ea"/>
              <a:buNone/>
            </a:pPr>
            <a:r>
              <a:rPr lang="zh-CN" altLang="en-US" sz="1580">
                <a:solidFill>
                  <a:schemeClr val="tx1"/>
                </a:solidFill>
                <a:latin typeface="仿宋" panose="02010609060101010101" charset="-122"/>
                <a:ea typeface="仿宋" panose="02010609060101010101" charset="-122"/>
                <a:cs typeface="仿宋" panose="02010609060101010101" charset="-122"/>
                <a:sym typeface="+mn-ea"/>
              </a:rPr>
              <a:t> </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  </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比年初增加的</a:t>
            </a:r>
            <a:r>
              <a:rPr lang="en-US" sz="1580">
                <a:solidFill>
                  <a:schemeClr val="tx1"/>
                </a:solidFill>
                <a:latin typeface="仿宋" panose="02010609060101010101" charset="-122"/>
                <a:ea typeface="仿宋" panose="02010609060101010101" charset="-122"/>
                <a:cs typeface="仿宋" panose="02010609060101010101" charset="-122"/>
                <a:sym typeface="+mn-ea"/>
              </a:rPr>
              <a:t>主要原因为：</a:t>
            </a:r>
            <a:endParaRPr lang="en-US" sz="1580">
              <a:solidFill>
                <a:schemeClr val="tx1"/>
              </a:solidFill>
              <a:latin typeface="仿宋" panose="02010609060101010101" charset="-122"/>
              <a:ea typeface="仿宋" panose="02010609060101010101" charset="-122"/>
              <a:cs typeface="仿宋" panose="02010609060101010101" charset="-122"/>
              <a:sym typeface="+mn-ea"/>
            </a:endParaRPr>
          </a:p>
          <a:p>
            <a:pPr indent="0" algn="just" fontAlgn="auto">
              <a:lnSpc>
                <a:spcPct val="140000"/>
              </a:lnSpc>
              <a:buFont typeface="+mj-ea"/>
              <a:buNone/>
            </a:pPr>
            <a:r>
              <a:rPr lang="en-US" sz="1580">
                <a:solidFill>
                  <a:schemeClr val="tx1"/>
                </a:solidFill>
                <a:latin typeface="仿宋" panose="02010609060101010101" charset="-122"/>
                <a:ea typeface="仿宋" panose="02010609060101010101" charset="-122"/>
                <a:cs typeface="仿宋" panose="02010609060101010101" charset="-122"/>
                <a:sym typeface="+mn-ea"/>
              </a:rPr>
              <a:t>    1.本期</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未结算</a:t>
            </a:r>
            <a:r>
              <a:rPr lang="en-US" sz="1580">
                <a:solidFill>
                  <a:schemeClr val="tx1"/>
                </a:solidFill>
                <a:latin typeface="仿宋" panose="02010609060101010101" charset="-122"/>
                <a:ea typeface="仿宋" panose="02010609060101010101" charset="-122"/>
                <a:cs typeface="仿宋" panose="02010609060101010101" charset="-122"/>
                <a:sym typeface="+mn-ea"/>
              </a:rPr>
              <a:t>商品煤量7.04万吨</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，未</a:t>
            </a:r>
            <a:r>
              <a:rPr lang="en-US" sz="1580">
                <a:solidFill>
                  <a:schemeClr val="tx1"/>
                </a:solidFill>
                <a:latin typeface="仿宋" panose="02010609060101010101" charset="-122"/>
                <a:ea typeface="仿宋" panose="02010609060101010101" charset="-122"/>
                <a:cs typeface="仿宋" panose="02010609060101010101" charset="-122"/>
                <a:sym typeface="+mn-ea"/>
              </a:rPr>
              <a:t>收</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回煤</a:t>
            </a:r>
            <a:r>
              <a:rPr lang="en-US" sz="1580">
                <a:solidFill>
                  <a:schemeClr val="tx1"/>
                </a:solidFill>
                <a:latin typeface="仿宋" panose="02010609060101010101" charset="-122"/>
                <a:ea typeface="仿宋" panose="02010609060101010101" charset="-122"/>
                <a:cs typeface="仿宋" panose="02010609060101010101" charset="-122"/>
                <a:sym typeface="+mn-ea"/>
              </a:rPr>
              <a:t>款2730万元，较年初增加2495万元；</a:t>
            </a:r>
            <a:endParaRPr lang="en-US" sz="1580">
              <a:solidFill>
                <a:schemeClr val="tx1"/>
              </a:solidFill>
              <a:latin typeface="仿宋" panose="02010609060101010101" charset="-122"/>
              <a:ea typeface="仿宋" panose="02010609060101010101" charset="-122"/>
              <a:cs typeface="仿宋" panose="02010609060101010101" charset="-122"/>
              <a:sym typeface="+mn-ea"/>
            </a:endParaRPr>
          </a:p>
          <a:p>
            <a:pPr indent="0" algn="just" fontAlgn="auto">
              <a:lnSpc>
                <a:spcPct val="140000"/>
              </a:lnSpc>
              <a:buFont typeface="+mj-ea"/>
              <a:buNone/>
            </a:pPr>
            <a:r>
              <a:rPr lang="en-US" sz="1580">
                <a:solidFill>
                  <a:schemeClr val="tx1"/>
                </a:solidFill>
                <a:latin typeface="仿宋" panose="02010609060101010101" charset="-122"/>
                <a:ea typeface="仿宋" panose="02010609060101010101" charset="-122"/>
                <a:cs typeface="仿宋" panose="02010609060101010101" charset="-122"/>
                <a:sym typeface="+mn-ea"/>
              </a:rPr>
              <a:t>    2.公路未</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收回</a:t>
            </a:r>
            <a:r>
              <a:rPr lang="en-US" sz="1580">
                <a:solidFill>
                  <a:schemeClr val="tx1"/>
                </a:solidFill>
                <a:latin typeface="仿宋" panose="02010609060101010101" charset="-122"/>
                <a:ea typeface="仿宋" panose="02010609060101010101" charset="-122"/>
                <a:cs typeface="仿宋" panose="02010609060101010101" charset="-122"/>
                <a:sym typeface="+mn-ea"/>
              </a:rPr>
              <a:t>ETC收入126万元，较年初</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74</a:t>
            </a:r>
            <a:r>
              <a:rPr lang="en-US" sz="1580">
                <a:solidFill>
                  <a:schemeClr val="tx1"/>
                </a:solidFill>
                <a:latin typeface="仿宋" panose="02010609060101010101" charset="-122"/>
                <a:ea typeface="仿宋" panose="02010609060101010101" charset="-122"/>
                <a:cs typeface="仿宋" panose="02010609060101010101" charset="-122"/>
                <a:sym typeface="+mn-ea"/>
              </a:rPr>
              <a:t>万元。</a:t>
            </a:r>
            <a:endParaRPr lang="en-US" sz="1580">
              <a:solidFill>
                <a:schemeClr val="tx1"/>
              </a:solidFill>
              <a:latin typeface="仿宋" panose="02010609060101010101" charset="-122"/>
              <a:ea typeface="仿宋" panose="02010609060101010101" charset="-122"/>
              <a:cs typeface="仿宋" panose="02010609060101010101" charset="-122"/>
              <a:sym typeface="+mn-ea"/>
            </a:endParaRPr>
          </a:p>
        </p:txBody>
      </p:sp>
      <p:sp>
        <p:nvSpPr>
          <p:cNvPr id="7" name="文本框 6"/>
          <p:cNvSpPr txBox="1"/>
          <p:nvPr/>
        </p:nvSpPr>
        <p:spPr>
          <a:xfrm>
            <a:off x="6226175" y="4352925"/>
            <a:ext cx="4233545" cy="2653665"/>
          </a:xfrm>
          <a:prstGeom prst="rect">
            <a:avLst/>
          </a:prstGeom>
          <a:noFill/>
        </p:spPr>
        <p:txBody>
          <a:bodyPr wrap="square" rtlCol="0">
            <a:noAutofit/>
          </a:bodyPr>
          <a:p>
            <a:pPr indent="0" algn="just" fontAlgn="auto">
              <a:lnSpc>
                <a:spcPct val="170000"/>
              </a:lnSpc>
              <a:buFont typeface="+mj-ea"/>
              <a:buNone/>
            </a:pPr>
            <a:r>
              <a:rPr lang="zh-CN" altLang="en-US" sz="1580">
                <a:solidFill>
                  <a:schemeClr val="tx1"/>
                </a:solidFill>
                <a:sym typeface="+mn-ea"/>
              </a:rPr>
              <a:t>【结论】</a:t>
            </a:r>
            <a:endParaRPr lang="en-US" altLang="zh-CN" sz="1580">
              <a:solidFill>
                <a:schemeClr val="tx1"/>
              </a:solidFill>
              <a:latin typeface="仿宋" panose="02010609060101010101" charset="-122"/>
              <a:ea typeface="仿宋" panose="02010609060101010101" charset="-122"/>
              <a:cs typeface="仿宋" panose="02010609060101010101" charset="-122"/>
              <a:sym typeface="+mn-ea"/>
            </a:endParaRPr>
          </a:p>
          <a:p>
            <a:pPr indent="0" algn="just" fontAlgn="auto">
              <a:lnSpc>
                <a:spcPct val="170000"/>
              </a:lnSpc>
              <a:buFont typeface="+mj-ea"/>
              <a:buNone/>
            </a:pPr>
            <a:r>
              <a:rPr lang="en-US" altLang="zh-CN" sz="1580">
                <a:solidFill>
                  <a:schemeClr val="tx1"/>
                </a:solidFill>
                <a:latin typeface="仿宋" panose="02010609060101010101" charset="-122"/>
                <a:ea typeface="仿宋" panose="02010609060101010101" charset="-122"/>
                <a:cs typeface="仿宋" panose="02010609060101010101" charset="-122"/>
                <a:sym typeface="+mn-ea"/>
              </a:rPr>
              <a:t>    </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应收账款期末数升高，主要是因应收销售集团</a:t>
            </a:r>
            <a:r>
              <a:rPr sz="1580" b="1">
                <a:solidFill>
                  <a:schemeClr val="tx1"/>
                </a:solidFill>
                <a:latin typeface="黑体" panose="02010609060101010101" charset="-122"/>
                <a:ea typeface="黑体" panose="02010609060101010101" charset="-122"/>
                <a:cs typeface="仿宋" panose="02010609060101010101" charset="-122"/>
                <a:sym typeface="+mn-ea"/>
              </a:rPr>
              <a:t>本期煤款</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增加，建议运销分公司特别关注此考核指标，按照集团考核时点，与销售集团接洽沟通，</a:t>
            </a:r>
            <a:r>
              <a:rPr sz="1580" b="1">
                <a:solidFill>
                  <a:schemeClr val="tx1"/>
                </a:solidFill>
                <a:latin typeface="黑体" panose="02010609060101010101" charset="-122"/>
                <a:ea typeface="黑体" panose="02010609060101010101" charset="-122"/>
                <a:cs typeface="仿宋" panose="02010609060101010101" charset="-122"/>
                <a:sym typeface="+mn-ea"/>
              </a:rPr>
              <a:t>及时清理应收煤款</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，保证完成集团考核目标。</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p:txBody>
      </p:sp>
      <p:sp>
        <p:nvSpPr>
          <p:cNvPr id="8" name="标题 7"/>
          <p:cNvSpPr>
            <a:spLocks noGrp="1"/>
          </p:cNvSpPr>
          <p:nvPr>
            <p:ph type="title"/>
          </p:nvPr>
        </p:nvSpPr>
        <p:spPr>
          <a:xfrm>
            <a:off x="645160" y="427355"/>
            <a:ext cx="7842250" cy="42989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ym typeface="+mn-ea"/>
              </a:rPr>
              <a:t>季度主要经济指标</a:t>
            </a:r>
            <a:r>
              <a:rPr lang="en-US" altLang="zh-CN" dirty="0">
                <a:sym typeface="+mn-ea"/>
              </a:rPr>
              <a:t>——“</a:t>
            </a:r>
            <a:r>
              <a:rPr lang="zh-CN" altLang="en-US" dirty="0">
                <a:sym typeface="+mn-ea"/>
              </a:rPr>
              <a:t>两金</a:t>
            </a:r>
            <a:r>
              <a:rPr lang="en-US" altLang="zh-CN" dirty="0">
                <a:sym typeface="+mn-ea"/>
              </a:rPr>
              <a:t>”</a:t>
            </a:r>
            <a:r>
              <a:rPr lang="zh-CN" altLang="en-US" dirty="0">
                <a:solidFill>
                  <a:schemeClr val="tx1"/>
                </a:solidFill>
                <a:sym typeface="+mn-ea"/>
              </a:rPr>
              <a:t>情况</a:t>
            </a:r>
            <a:r>
              <a:rPr lang="en-US" altLang="zh-CN" dirty="0">
                <a:solidFill>
                  <a:schemeClr val="tx1"/>
                </a:solidFill>
                <a:sym typeface="+mn-ea"/>
              </a:rPr>
              <a:t>(</a:t>
            </a:r>
            <a:r>
              <a:rPr lang="zh-CN" altLang="en-US" dirty="0">
                <a:solidFill>
                  <a:schemeClr val="tx1"/>
                </a:solidFill>
                <a:sym typeface="+mn-ea"/>
              </a:rPr>
              <a:t>应收账款</a:t>
            </a:r>
            <a:r>
              <a:rPr lang="en-US" altLang="zh-CN" dirty="0">
                <a:solidFill>
                  <a:schemeClr val="tx1"/>
                </a:solidFill>
                <a:sym typeface="+mn-ea"/>
              </a:rPr>
              <a:t>)</a:t>
            </a:r>
            <a:endParaRPr lang="en-US" altLang="zh-CN"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6" name="文本框 5"/>
          <p:cNvSpPr txBox="1"/>
          <p:nvPr/>
        </p:nvSpPr>
        <p:spPr>
          <a:xfrm>
            <a:off x="1012959" y="1362013"/>
            <a:ext cx="3312368" cy="368300"/>
          </a:xfrm>
          <a:prstGeom prst="rect">
            <a:avLst/>
          </a:prstGeom>
          <a:noFill/>
        </p:spPr>
        <p:txBody>
          <a:bodyPr wrap="square">
            <a:spAutoFit/>
          </a:bodyPr>
          <a:p>
            <a:r>
              <a:rPr lang="zh-CN" altLang="en-US" dirty="0"/>
              <a:t>{{&amp;应收账款图}}</a:t>
            </a:r>
            <a:endParaRPr lang="zh-CN" altLang="en-US" dirty="0"/>
          </a:p>
        </p:txBody>
      </p:sp>
      <p:sp>
        <p:nvSpPr>
          <p:cNvPr id="2" name="文本框 1"/>
          <p:cNvSpPr txBox="1"/>
          <p:nvPr/>
        </p:nvSpPr>
        <p:spPr>
          <a:xfrm>
            <a:off x="1012959" y="2577403"/>
            <a:ext cx="3312368" cy="368300"/>
          </a:xfrm>
          <a:prstGeom prst="rect">
            <a:avLst/>
          </a:prstGeom>
          <a:noFill/>
        </p:spPr>
        <p:txBody>
          <a:bodyPr wrap="square">
            <a:spAutoFit/>
          </a:bodyPr>
          <a:p>
            <a:r>
              <a:rPr lang="zh-CN" altLang="en-US" dirty="0"/>
              <a:t>{{&amp;</a:t>
            </a:r>
            <a:r>
              <a:rPr lang="zh-CN" altLang="en-US" dirty="0">
                <a:sym typeface="+mn-ea"/>
              </a:rPr>
              <a:t>应收账款</a:t>
            </a:r>
            <a:r>
              <a:rPr lang="zh-CN" altLang="en-US" dirty="0"/>
              <a:t>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0736" y="4928276"/>
            <a:ext cx="4666612" cy="2604770"/>
          </a:xfrm>
          <a:prstGeom prst="rect">
            <a:avLst/>
          </a:prstGeom>
          <a:noFill/>
        </p:spPr>
        <p:txBody>
          <a:bodyPr wrap="square" rtlCol="0">
            <a:spAutoFit/>
          </a:bodyPr>
          <a:p>
            <a:pPr indent="0" algn="just" fontAlgn="auto">
              <a:lnSpc>
                <a:spcPts val="2800"/>
              </a:lnSpc>
            </a:pPr>
            <a:r>
              <a:rPr lang="en-US" altLang="zh-CN" sz="1580" b="1">
                <a:latin typeface="黑体" panose="02010609060101010101" charset="-122"/>
                <a:ea typeface="黑体" panose="02010609060101010101" charset="-122"/>
                <a:cs typeface="仿宋" panose="02010609060101010101" charset="-122"/>
                <a:sym typeface="+mn-ea"/>
              </a:rPr>
              <a:t>  </a:t>
            </a:r>
            <a:r>
              <a:rPr lang="en-US" altLang="zh-CN" sz="1580" b="1">
                <a:solidFill>
                  <a:srgbClr val="FF3300"/>
                </a:solidFill>
                <a:latin typeface="黑体" panose="02010609060101010101" charset="-122"/>
                <a:ea typeface="黑体" panose="02010609060101010101" charset="-122"/>
                <a:cs typeface="仿宋" panose="02010609060101010101" charset="-122"/>
                <a:sym typeface="+mn-ea"/>
              </a:rPr>
              <a:t>    </a:t>
            </a:r>
            <a:r>
              <a:rPr lang="zh-CN" sz="1580" b="1">
                <a:solidFill>
                  <a:schemeClr val="tx1"/>
                </a:solidFill>
                <a:latin typeface="黑体" panose="02010609060101010101" charset="-122"/>
                <a:ea typeface="黑体" panose="02010609060101010101" charset="-122"/>
                <a:cs typeface="仿宋" panose="02010609060101010101" charset="-122"/>
                <a:sym typeface="+mn-ea"/>
              </a:rPr>
              <a:t>期初货币资金余额</a:t>
            </a:r>
            <a:r>
              <a:rPr lang="en-US" altLang="zh-CN" sz="1580" b="1">
                <a:solidFill>
                  <a:schemeClr val="tx1"/>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期初货币资金余额</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万元（含应收票据</a:t>
            </a:r>
            <a:r>
              <a:rPr lang="en-US" altLang="zh-CN" sz="1580" dirty="0">
                <a:solidFill>
                  <a:srgbClr val="002060"/>
                </a:solidFill>
                <a:sym typeface="+mn-ea"/>
              </a:rPr>
              <a:t>{{</a:t>
            </a:r>
            <a:r>
              <a:rPr lang="zh-CN" altLang="en-US" sz="1580" dirty="0">
                <a:solidFill>
                  <a:srgbClr val="002060"/>
                </a:solidFill>
                <a:sym typeface="+mn-ea"/>
              </a:rPr>
              <a:t>应收票据</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a:t>
            </a:r>
            <a:endParaRPr lang="zh-CN" altLang="en-US" sz="1580">
              <a:solidFill>
                <a:schemeClr val="tx1"/>
              </a:solidFill>
              <a:latin typeface="仿宋" panose="02010609060101010101" charset="-122"/>
              <a:ea typeface="仿宋" panose="02010609060101010101" charset="-122"/>
              <a:cs typeface="仿宋" panose="02010609060101010101" charset="-122"/>
            </a:endParaRPr>
          </a:p>
          <a:p>
            <a:pPr indent="0" algn="just" fontAlgn="auto">
              <a:lnSpc>
                <a:spcPts val="2800"/>
              </a:lnSpc>
            </a:pPr>
            <a:r>
              <a:rPr lang="en-US" altLang="zh-CN" sz="1580" b="1">
                <a:solidFill>
                  <a:schemeClr val="tx1"/>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solidFill>
                  <a:schemeClr val="tx1"/>
                </a:solidFill>
                <a:latin typeface="黑体" panose="02010609060101010101" charset="-122"/>
                <a:ea typeface="黑体" panose="02010609060101010101" charset="-122"/>
                <a:cs typeface="仿宋" panose="02010609060101010101" charset="-122"/>
                <a:sym typeface="+mn-ea"/>
              </a:rPr>
              <a:t>季度资金流入</a:t>
            </a:r>
            <a:r>
              <a:rPr lang="en-US" altLang="zh-CN" sz="1580" b="1">
                <a:solidFill>
                  <a:schemeClr val="tx1"/>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季资金流入</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万元，其中：煤款收入</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239933</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万元（剔除应收票据</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102057</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万元），车辆通行收入</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2696</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万元，代垫费用等其他收入</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753</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a:t>
            </a:r>
            <a:endParaRPr lang="zh-CN" altLang="en-US" sz="1580">
              <a:solidFill>
                <a:srgbClr val="FF3300"/>
              </a:solidFill>
              <a:latin typeface="微软雅黑" panose="020B0503020204020204" charset="-122"/>
              <a:ea typeface="微软雅黑" panose="020B0503020204020204" charset="-122"/>
              <a:cs typeface="微软雅黑" panose="020B0503020204020204" charset="-122"/>
              <a:sym typeface="+mn-ea"/>
            </a:endParaRPr>
          </a:p>
          <a:p>
            <a:pPr indent="0" algn="just" fontAlgn="auto">
              <a:lnSpc>
                <a:spcPts val="2800"/>
              </a:lnSpc>
            </a:pPr>
            <a:endParaRPr lang="en-US" altLang="zh-CN" sz="1580" b="1">
              <a:solidFill>
                <a:srgbClr val="FF3300"/>
              </a:solidFill>
              <a:latin typeface="黑体" panose="02010609060101010101" charset="-122"/>
              <a:ea typeface="黑体" panose="02010609060101010101" charset="-122"/>
              <a:cs typeface="仿宋" panose="02010609060101010101" charset="-122"/>
              <a:sym typeface="+mn-ea"/>
            </a:endParaRPr>
          </a:p>
        </p:txBody>
      </p:sp>
      <p:sp>
        <p:nvSpPr>
          <p:cNvPr id="4" name="文本框 3"/>
          <p:cNvSpPr txBox="1"/>
          <p:nvPr/>
        </p:nvSpPr>
        <p:spPr>
          <a:xfrm>
            <a:off x="5355467" y="4928276"/>
            <a:ext cx="5238523" cy="2245360"/>
          </a:xfrm>
          <a:prstGeom prst="rect">
            <a:avLst/>
          </a:prstGeom>
          <a:noFill/>
        </p:spPr>
        <p:txBody>
          <a:bodyPr wrap="square" rtlCol="0" anchor="t">
            <a:spAutoFit/>
          </a:bodyPr>
          <a:p>
            <a:pPr indent="0" algn="just" fontAlgn="auto">
              <a:lnSpc>
                <a:spcPts val="2800"/>
              </a:lnSpc>
            </a:pPr>
            <a:r>
              <a:rPr lang="en-US" altLang="zh-CN" sz="1580" b="1">
                <a:latin typeface="黑体" panose="02010609060101010101" charset="-122"/>
                <a:ea typeface="黑体" panose="02010609060101010101" charset="-122"/>
                <a:cs typeface="仿宋" panose="02010609060101010101" charset="-122"/>
                <a:sym typeface="+mn-ea"/>
              </a:rPr>
              <a:t>   </a:t>
            </a:r>
            <a:r>
              <a:rPr lang="en-US" altLang="zh-CN" sz="1580" b="1">
                <a:solidFill>
                  <a:srgbClr val="FF3300"/>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solidFill>
                  <a:schemeClr val="tx1"/>
                </a:solidFill>
                <a:latin typeface="黑体" panose="02010609060101010101" charset="-122"/>
                <a:ea typeface="黑体" panose="02010609060101010101" charset="-122"/>
                <a:cs typeface="仿宋" panose="02010609060101010101" charset="-122"/>
                <a:sym typeface="+mn-ea"/>
              </a:rPr>
              <a:t>季度资金流出</a:t>
            </a:r>
            <a:r>
              <a:rPr lang="en-US" altLang="zh-CN" sz="1580" b="1">
                <a:solidFill>
                  <a:schemeClr val="tx1"/>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资金流出</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万元，其中：</a:t>
            </a:r>
            <a:r>
              <a:rPr lang="zh-CN" sz="1580">
                <a:solidFill>
                  <a:schemeClr val="tx1"/>
                </a:solidFill>
                <a:latin typeface="仿宋" panose="02010609060101010101" charset="-122"/>
                <a:ea typeface="仿宋" panose="02010609060101010101" charset="-122"/>
                <a:cs typeface="仿宋" panose="02010609060101010101" charset="-122"/>
                <a:sym typeface="+mn-ea"/>
              </a:rPr>
              <a:t>支付外购煤款及运费</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72186</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万元，支付材料、设备及工程款</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44753</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万元，缴纳各项税费</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49178</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万元，支付职工薪酬及福利费</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24196</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万元，水电费及维修费支出</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14662</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万元，其他支出</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22534</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万元（其中：公益性捐赠</a:t>
            </a:r>
            <a:r>
              <a:rPr lang="en-US" altLang="zh-CN" sz="1580">
                <a:solidFill>
                  <a:schemeClr val="tx1"/>
                </a:solidFill>
                <a:latin typeface="仿宋" panose="02010609060101010101" charset="-122"/>
                <a:ea typeface="仿宋" panose="02010609060101010101" charset="-122"/>
                <a:cs typeface="仿宋" panose="02010609060101010101" charset="-122"/>
                <a:sym typeface="+mn-ea"/>
              </a:rPr>
              <a:t>16800</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indent="0" algn="just" fontAlgn="auto">
              <a:lnSpc>
                <a:spcPts val="2800"/>
              </a:lnSpc>
            </a:pPr>
            <a:r>
              <a:rPr lang="en-US" altLang="zh-CN" sz="1580" b="1">
                <a:solidFill>
                  <a:schemeClr val="tx1"/>
                </a:solidFill>
                <a:latin typeface="黑体" panose="02010609060101010101" charset="-122"/>
                <a:ea typeface="黑体" panose="02010609060101010101" charset="-122"/>
                <a:cs typeface="仿宋" panose="02010609060101010101" charset="-122"/>
                <a:sym typeface="+mn-ea"/>
              </a:rPr>
              <a:t>    </a:t>
            </a:r>
            <a:r>
              <a:rPr lang="zh-CN" sz="1580" b="1">
                <a:solidFill>
                  <a:schemeClr val="tx1"/>
                </a:solidFill>
                <a:latin typeface="黑体" panose="02010609060101010101" charset="-122"/>
                <a:ea typeface="黑体" panose="02010609060101010101" charset="-122"/>
                <a:cs typeface="仿宋" panose="02010609060101010101" charset="-122"/>
                <a:sym typeface="+mn-ea"/>
              </a:rPr>
              <a:t>期末货币资金余额</a:t>
            </a:r>
            <a:r>
              <a:rPr lang="en-US" altLang="zh-CN" sz="1580" b="1">
                <a:solidFill>
                  <a:schemeClr val="tx1"/>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期末货币资金余额</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p:txBody>
      </p:sp>
      <p:sp>
        <p:nvSpPr>
          <p:cNvPr id="7" name="标题 6"/>
          <p:cNvSpPr>
            <a:spLocks noGrp="1"/>
          </p:cNvSpPr>
          <p:nvPr>
            <p:ph type="title"/>
          </p:nvPr>
        </p:nvSpPr>
        <p:spPr>
          <a:xfrm>
            <a:off x="645160" y="327660"/>
            <a:ext cx="7145020"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ym typeface="+mn-ea"/>
              </a:rPr>
              <a:t>季度主要经济指标</a:t>
            </a:r>
            <a:r>
              <a:rPr lang="en-US" altLang="zh-CN" dirty="0">
                <a:sym typeface="+mn-ea"/>
              </a:rPr>
              <a:t>——</a:t>
            </a:r>
            <a:r>
              <a:rPr lang="zh-CN" altLang="en-US" kern="100" dirty="0" smtClean="0">
                <a:solidFill>
                  <a:schemeClr val="tx1"/>
                </a:solidFill>
                <a:cs typeface="+mn-ea"/>
                <a:sym typeface="+mn-ea"/>
              </a:rPr>
              <a:t>资金收支情况</a:t>
            </a:r>
            <a:endParaRPr lang="zh-CN" altLang="en-US" kern="100" dirty="0" smtClean="0">
              <a:solidFill>
                <a:schemeClr val="tx1"/>
              </a:solidFill>
              <a:cs typeface="+mn-ea"/>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6" name="文本框 5"/>
          <p:cNvSpPr txBox="1"/>
          <p:nvPr/>
        </p:nvSpPr>
        <p:spPr>
          <a:xfrm>
            <a:off x="1012959" y="1362013"/>
            <a:ext cx="3312368" cy="368300"/>
          </a:xfrm>
          <a:prstGeom prst="rect">
            <a:avLst/>
          </a:prstGeom>
          <a:noFill/>
        </p:spPr>
        <p:txBody>
          <a:bodyPr wrap="square">
            <a:spAutoFit/>
          </a:bodyPr>
          <a:p>
            <a:r>
              <a:rPr lang="zh-CN" altLang="en-US" dirty="0"/>
              <a:t>{{&amp;资金收入情况图}}</a:t>
            </a:r>
            <a:endParaRPr lang="zh-CN" altLang="en-US" dirty="0"/>
          </a:p>
        </p:txBody>
      </p:sp>
      <p:sp>
        <p:nvSpPr>
          <p:cNvPr id="2" name="文本框 1"/>
          <p:cNvSpPr txBox="1"/>
          <p:nvPr/>
        </p:nvSpPr>
        <p:spPr>
          <a:xfrm>
            <a:off x="6204084" y="1362013"/>
            <a:ext cx="3312368" cy="368300"/>
          </a:xfrm>
          <a:prstGeom prst="rect">
            <a:avLst/>
          </a:prstGeom>
          <a:noFill/>
        </p:spPr>
        <p:txBody>
          <a:bodyPr wrap="square">
            <a:spAutoFit/>
          </a:bodyPr>
          <a:p>
            <a:r>
              <a:rPr lang="zh-CN" altLang="en-US" dirty="0"/>
              <a:t>{{&amp;</a:t>
            </a:r>
            <a:r>
              <a:rPr lang="zh-CN" altLang="en-US" dirty="0">
                <a:sym typeface="+mn-ea"/>
              </a:rPr>
              <a:t>资金支出情况图</a:t>
            </a:r>
            <a:r>
              <a:rPr lang="zh-CN" altLang="en-US" dirty="0"/>
              <a:t>}}</a:t>
            </a:r>
            <a:endParaRPr lang="zh-CN" altLang="en-US" dirty="0"/>
          </a:p>
        </p:txBody>
      </p:sp>
      <p:sp>
        <p:nvSpPr>
          <p:cNvPr id="3" name="文本框 2"/>
          <p:cNvSpPr txBox="1"/>
          <p:nvPr/>
        </p:nvSpPr>
        <p:spPr>
          <a:xfrm>
            <a:off x="6523489" y="2933638"/>
            <a:ext cx="3312368" cy="368300"/>
          </a:xfrm>
          <a:prstGeom prst="rect">
            <a:avLst/>
          </a:prstGeom>
          <a:noFill/>
        </p:spPr>
        <p:txBody>
          <a:bodyPr wrap="square">
            <a:spAutoFit/>
          </a:bodyPr>
          <a:p>
            <a:r>
              <a:rPr lang="zh-CN" altLang="en-US" dirty="0"/>
              <a:t>{{</a:t>
            </a:r>
            <a:r>
              <a:rPr lang="en-US" altLang="zh-CN" dirty="0">
                <a:sym typeface="+mn-ea"/>
              </a:rPr>
              <a:t>#</a:t>
            </a:r>
            <a:r>
              <a:rPr lang="zh-CN" altLang="en-US" dirty="0">
                <a:sym typeface="+mn-ea"/>
              </a:rPr>
              <a:t>资金支出情况表</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6985000"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ym typeface="+mn-ea"/>
              </a:rPr>
              <a:t>季度主要经济指标</a:t>
            </a:r>
            <a:r>
              <a:rPr lang="en-US" altLang="zh-CN" dirty="0">
                <a:sym typeface="+mn-ea"/>
              </a:rPr>
              <a:t>——</a:t>
            </a:r>
            <a:r>
              <a:rPr lang="zh-CN" altLang="en-US" dirty="0">
                <a:solidFill>
                  <a:schemeClr val="tx1"/>
                </a:solidFill>
                <a:sym typeface="+mn-ea"/>
              </a:rPr>
              <a:t>税费情况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4" name="文本框 3"/>
          <p:cNvSpPr txBox="1"/>
          <p:nvPr/>
        </p:nvSpPr>
        <p:spPr>
          <a:xfrm>
            <a:off x="644861" y="5453966"/>
            <a:ext cx="9231317" cy="2130425"/>
          </a:xfrm>
          <a:prstGeom prst="rect">
            <a:avLst/>
          </a:prstGeom>
          <a:noFill/>
        </p:spPr>
        <p:txBody>
          <a:bodyPr wrap="square" rtlCol="0" anchor="t">
            <a:spAutoFit/>
          </a:bodyPr>
          <a:p>
            <a:pPr algn="just">
              <a:lnSpc>
                <a:spcPct val="140000"/>
              </a:lnSpc>
            </a:pPr>
            <a:r>
              <a:rPr lang="en-US" altLang="zh-CN" sz="1580">
                <a:sym typeface="+mn-ea"/>
              </a:rPr>
              <a:t>      </a:t>
            </a:r>
            <a:r>
              <a:rPr lang="zh-CN" sz="1580" b="1">
                <a:solidFill>
                  <a:schemeClr val="tx1"/>
                </a:solidFill>
                <a:latin typeface="黑体" panose="02010609060101010101" charset="-122"/>
                <a:ea typeface="黑体" panose="02010609060101010101" charset="-122"/>
                <a:cs typeface="仿宋" panose="02010609060101010101" charset="-122"/>
                <a:sym typeface="+mn-ea"/>
              </a:rPr>
              <a:t> 一季度税费总额</a:t>
            </a:r>
            <a:r>
              <a:rPr lang="en-US" altLang="zh-CN" sz="1580" b="1">
                <a:solidFill>
                  <a:schemeClr val="tx1"/>
                </a:solidFill>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税费总额</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万元，比预算</a:t>
            </a:r>
            <a:r>
              <a:rPr lang="zh-CN" sz="158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580" dirty="0">
                <a:solidFill>
                  <a:srgbClr val="002060"/>
                </a:solidFill>
                <a:sym typeface="+mn-ea"/>
              </a:rPr>
              <a:t>{{</a:t>
            </a:r>
            <a:r>
              <a:rPr lang="zh-CN" altLang="en-US" sz="1580" dirty="0">
                <a:solidFill>
                  <a:srgbClr val="002060"/>
                </a:solidFill>
                <a:sym typeface="+mn-ea"/>
              </a:rPr>
              <a:t>税费总额比预算</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万元，超进度预算</a:t>
            </a:r>
            <a:r>
              <a:rPr lang="en-US" altLang="zh-CN" sz="1580" dirty="0">
                <a:solidFill>
                  <a:srgbClr val="002060"/>
                </a:solidFill>
                <a:sym typeface="+mn-ea"/>
              </a:rPr>
              <a:t>{{</a:t>
            </a:r>
            <a:r>
              <a:rPr lang="zh-CN" altLang="en-US" sz="1580" dirty="0">
                <a:solidFill>
                  <a:srgbClr val="002060"/>
                </a:solidFill>
                <a:sym typeface="+mn-ea"/>
              </a:rPr>
              <a:t>税费总额超预算</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%。其中：增值税</a:t>
            </a:r>
            <a:r>
              <a:rPr lang="en-US" altLang="zh-CN" sz="1580" dirty="0">
                <a:solidFill>
                  <a:srgbClr val="002060"/>
                </a:solidFill>
                <a:sym typeface="+mn-ea"/>
              </a:rPr>
              <a:t>{{</a:t>
            </a:r>
            <a:r>
              <a:rPr lang="zh-CN" altLang="en-US" sz="1580" dirty="0">
                <a:solidFill>
                  <a:srgbClr val="002060"/>
                </a:solidFill>
                <a:sym typeface="+mn-ea"/>
              </a:rPr>
              <a:t>增值税</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万元，比预算增加</a:t>
            </a:r>
            <a:r>
              <a:rPr lang="en-US" altLang="zh-CN" sz="1580" dirty="0">
                <a:solidFill>
                  <a:srgbClr val="002060"/>
                </a:solidFill>
                <a:sym typeface="+mn-ea"/>
              </a:rPr>
              <a:t>{{</a:t>
            </a:r>
            <a:r>
              <a:rPr lang="zh-CN" altLang="en-US" sz="1580" dirty="0">
                <a:solidFill>
                  <a:srgbClr val="002060"/>
                </a:solidFill>
                <a:sym typeface="+mn-ea"/>
              </a:rPr>
              <a:t>增值税比预算</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万元；企业所得税</a:t>
            </a:r>
            <a:r>
              <a:rPr lang="en-US" altLang="zh-CN" sz="1580" dirty="0">
                <a:solidFill>
                  <a:srgbClr val="002060"/>
                </a:solidFill>
                <a:sym typeface="+mn-ea"/>
              </a:rPr>
              <a:t>{{</a:t>
            </a:r>
            <a:r>
              <a:rPr lang="zh-CN" altLang="en-US" sz="1580" dirty="0">
                <a:solidFill>
                  <a:srgbClr val="002060"/>
                </a:solidFill>
                <a:sym typeface="+mn-ea"/>
              </a:rPr>
              <a:t>企业所得税</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万元，比预算减少</a:t>
            </a:r>
            <a:r>
              <a:rPr lang="en-US" altLang="zh-CN" sz="1580" dirty="0">
                <a:solidFill>
                  <a:srgbClr val="002060"/>
                </a:solidFill>
                <a:sym typeface="+mn-ea"/>
              </a:rPr>
              <a:t>{{</a:t>
            </a:r>
            <a:r>
              <a:rPr lang="zh-CN" altLang="en-US" sz="1580" dirty="0">
                <a:solidFill>
                  <a:srgbClr val="002060"/>
                </a:solidFill>
                <a:sym typeface="+mn-ea"/>
              </a:rPr>
              <a:t>企业所得税比预算</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万元；资源税</a:t>
            </a:r>
            <a:r>
              <a:rPr lang="en-US" altLang="zh-CN" sz="1580" dirty="0">
                <a:solidFill>
                  <a:srgbClr val="002060"/>
                </a:solidFill>
                <a:sym typeface="+mn-ea"/>
              </a:rPr>
              <a:t>{{</a:t>
            </a:r>
            <a:r>
              <a:rPr lang="zh-CN" altLang="en-US" sz="1580" dirty="0">
                <a:solidFill>
                  <a:srgbClr val="002060"/>
                </a:solidFill>
                <a:sym typeface="+mn-ea"/>
              </a:rPr>
              <a:t>资源税</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万元，比预算增加</a:t>
            </a:r>
            <a:r>
              <a:rPr lang="en-US" altLang="zh-CN" sz="1580" dirty="0">
                <a:solidFill>
                  <a:srgbClr val="002060"/>
                </a:solidFill>
                <a:sym typeface="+mn-ea"/>
              </a:rPr>
              <a:t>{{</a:t>
            </a:r>
            <a:r>
              <a:rPr lang="zh-CN" altLang="en-US" sz="1580" dirty="0">
                <a:solidFill>
                  <a:srgbClr val="002060"/>
                </a:solidFill>
                <a:sym typeface="+mn-ea"/>
              </a:rPr>
              <a:t>资源税比预算</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万元；其他税费</a:t>
            </a:r>
            <a:r>
              <a:rPr lang="en-US" altLang="zh-CN" sz="1580" dirty="0">
                <a:solidFill>
                  <a:srgbClr val="002060"/>
                </a:solidFill>
                <a:sym typeface="+mn-ea"/>
              </a:rPr>
              <a:t>{{</a:t>
            </a:r>
            <a:r>
              <a:rPr lang="zh-CN" altLang="en-US" sz="1580" dirty="0">
                <a:solidFill>
                  <a:srgbClr val="002060"/>
                </a:solidFill>
                <a:sym typeface="+mn-ea"/>
              </a:rPr>
              <a:t>其他税费</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万元，比预算减少</a:t>
            </a:r>
            <a:r>
              <a:rPr lang="en-US" altLang="zh-CN" sz="1580" dirty="0">
                <a:solidFill>
                  <a:srgbClr val="002060"/>
                </a:solidFill>
                <a:sym typeface="+mn-ea"/>
              </a:rPr>
              <a:t>{{</a:t>
            </a:r>
            <a:r>
              <a:rPr lang="zh-CN" altLang="en-US" sz="1580" dirty="0">
                <a:solidFill>
                  <a:srgbClr val="002060"/>
                </a:solidFill>
                <a:sym typeface="+mn-ea"/>
              </a:rPr>
              <a:t>其他税费比预算</a:t>
            </a:r>
            <a:r>
              <a:rPr lang="en-US" altLang="zh-CN" sz="1580" dirty="0">
                <a:solidFill>
                  <a:srgbClr val="002060"/>
                </a:solidFill>
                <a:sym typeface="+mn-ea"/>
              </a:rPr>
              <a:t>}}</a:t>
            </a:r>
            <a:r>
              <a:rPr lang="zh-CN" altLang="en-US" sz="1580">
                <a:solidFill>
                  <a:schemeClr val="tx1"/>
                </a:solidFill>
                <a:latin typeface="仿宋" panose="02010609060101010101" charset="-122"/>
                <a:ea typeface="仿宋" panose="02010609060101010101" charset="-122"/>
                <a:cs typeface="仿宋" panose="02010609060101010101" charset="-122"/>
                <a:sym typeface="+mn-ea"/>
              </a:rPr>
              <a:t>万元。一季度税费增加的主要原因：煤炭收入增加，导致税费增加。</a:t>
            </a:r>
            <a:endParaRPr lang="zh-CN" altLang="en-US" sz="1580">
              <a:solidFill>
                <a:srgbClr val="FF0000"/>
              </a:solidFill>
              <a:latin typeface="仿宋" panose="02010609060101010101" charset="-122"/>
              <a:ea typeface="仿宋" panose="02010609060101010101" charset="-122"/>
              <a:cs typeface="仿宋" panose="02010609060101010101" charset="-122"/>
              <a:sym typeface="+mn-ea"/>
            </a:endParaRPr>
          </a:p>
          <a:p>
            <a:pPr algn="just">
              <a:lnSpc>
                <a:spcPct val="140000"/>
              </a:lnSpc>
            </a:pPr>
            <a:endParaRPr lang="zh-CN" altLang="en-US" sz="1580">
              <a:solidFill>
                <a:srgbClr val="FF0000"/>
              </a:solidFill>
              <a:latin typeface="仿宋" panose="02010609060101010101" charset="-122"/>
              <a:ea typeface="仿宋" panose="02010609060101010101" charset="-122"/>
              <a:cs typeface="仿宋" panose="02010609060101010101" charset="-122"/>
              <a:sym typeface="+mn-ea"/>
            </a:endParaRPr>
          </a:p>
        </p:txBody>
      </p:sp>
      <p:sp>
        <p:nvSpPr>
          <p:cNvPr id="3" name="文本框 2"/>
          <p:cNvSpPr txBox="1"/>
          <p:nvPr/>
        </p:nvSpPr>
        <p:spPr>
          <a:xfrm>
            <a:off x="3517399" y="1362013"/>
            <a:ext cx="3312368" cy="368300"/>
          </a:xfrm>
          <a:prstGeom prst="rect">
            <a:avLst/>
          </a:prstGeom>
          <a:noFill/>
        </p:spPr>
        <p:txBody>
          <a:bodyPr wrap="square">
            <a:spAutoFit/>
          </a:bodyPr>
          <a:p>
            <a:r>
              <a:rPr lang="zh-CN" altLang="en-US" dirty="0"/>
              <a:t>{{&amp;税费</a:t>
            </a:r>
            <a:r>
              <a:rPr lang="zh-CN" altLang="en-US" dirty="0">
                <a:sym typeface="+mn-ea"/>
              </a:rPr>
              <a:t>情况图</a:t>
            </a:r>
            <a:r>
              <a:rPr lang="zh-CN" altLang="en-US" dirty="0"/>
              <a:t>}}</a:t>
            </a:r>
            <a:endParaRPr lang="zh-CN" altLang="en-US" dirty="0"/>
          </a:p>
        </p:txBody>
      </p:sp>
      <p:sp>
        <p:nvSpPr>
          <p:cNvPr id="6" name="文本框 5"/>
          <p:cNvSpPr txBox="1"/>
          <p:nvPr/>
        </p:nvSpPr>
        <p:spPr>
          <a:xfrm>
            <a:off x="3836804" y="2933638"/>
            <a:ext cx="3312368" cy="368300"/>
          </a:xfrm>
          <a:prstGeom prst="rect">
            <a:avLst/>
          </a:prstGeom>
          <a:noFill/>
        </p:spPr>
        <p:txBody>
          <a:bodyPr wrap="square">
            <a:spAutoFit/>
          </a:bodyPr>
          <a:p>
            <a:r>
              <a:rPr lang="zh-CN" altLang="en-US" dirty="0"/>
              <a:t>{{</a:t>
            </a:r>
            <a:r>
              <a:rPr lang="en-US" altLang="zh-CN" dirty="0">
                <a:sym typeface="+mn-ea"/>
              </a:rPr>
              <a:t>#</a:t>
            </a:r>
            <a:r>
              <a:rPr lang="zh-CN" altLang="en-US" dirty="0"/>
              <a:t>税费</a:t>
            </a:r>
            <a:r>
              <a:rPr lang="zh-CN" altLang="en-US" dirty="0">
                <a:sym typeface="+mn-ea"/>
              </a:rPr>
              <a:t>情况表</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27660"/>
            <a:ext cx="7040880" cy="54038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ym typeface="+mn-ea"/>
              </a:rPr>
              <a:t>季度主要经济指标</a:t>
            </a:r>
            <a:r>
              <a:rPr lang="en-US" altLang="zh-CN" dirty="0">
                <a:sym typeface="+mn-ea"/>
              </a:rPr>
              <a:t>——</a:t>
            </a:r>
            <a:r>
              <a:rPr lang="zh-CN" altLang="en-US" dirty="0">
                <a:solidFill>
                  <a:schemeClr val="tx1"/>
                </a:solidFill>
                <a:sym typeface="+mn-ea"/>
              </a:rPr>
              <a:t>税费情况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3" name="文本框 2"/>
          <p:cNvSpPr txBox="1"/>
          <p:nvPr/>
        </p:nvSpPr>
        <p:spPr>
          <a:xfrm>
            <a:off x="6219737" y="2298713"/>
            <a:ext cx="4266776" cy="5189855"/>
          </a:xfrm>
          <a:prstGeom prst="rect">
            <a:avLst/>
          </a:prstGeom>
          <a:noFill/>
        </p:spPr>
        <p:txBody>
          <a:bodyPr wrap="square" rtlCol="0" anchor="t">
            <a:spAutoFit/>
          </a:bodyPr>
          <a:p>
            <a:pPr algn="just">
              <a:lnSpc>
                <a:spcPct val="150000"/>
              </a:lnSpc>
            </a:pPr>
            <a:r>
              <a:rPr lang="en-US" altLang="zh-CN" sz="1580">
                <a:gradFill>
                  <a:gsLst>
                    <a:gs pos="0">
                      <a:srgbClr val="007BD3"/>
                    </a:gs>
                    <a:gs pos="100000">
                      <a:srgbClr val="034373"/>
                    </a:gs>
                  </a:gsLst>
                  <a:lin ang="5400000" scaled="0"/>
                </a:gradFill>
                <a:sym typeface="+mn-ea"/>
              </a:rPr>
              <a:t>   </a:t>
            </a:r>
            <a:r>
              <a:rPr lang="en-US" altLang="zh-CN" sz="1580" dirty="0">
                <a:solidFill>
                  <a:srgbClr val="002060"/>
                </a:solidFill>
                <a:sym typeface="+mn-ea"/>
              </a:rPr>
              <a:t>{{</a:t>
            </a:r>
            <a:r>
              <a:rPr lang="zh-CN" altLang="en-US" sz="1580" dirty="0">
                <a:solidFill>
                  <a:srgbClr val="002060"/>
                </a:solidFill>
                <a:sym typeface="+mn-ea"/>
              </a:rPr>
              <a:t>季度</a:t>
            </a:r>
            <a:r>
              <a:rPr lang="en-US" altLang="zh-CN" sz="1580" dirty="0">
                <a:solidFill>
                  <a:srgbClr val="002060"/>
                </a:solidFill>
                <a:sym typeface="+mn-ea"/>
              </a:rPr>
              <a:t>}}</a:t>
            </a:r>
            <a:r>
              <a:rPr lang="zh-CN" sz="1580" b="1">
                <a:latin typeface="黑体" panose="02010609060101010101" charset="-122"/>
                <a:ea typeface="黑体" panose="02010609060101010101" charset="-122"/>
                <a:cs typeface="仿宋" panose="02010609060101010101" charset="-122"/>
                <a:sym typeface="+mn-ea"/>
              </a:rPr>
              <a:t>季度税费缴纳</a:t>
            </a:r>
            <a:r>
              <a:rPr lang="en-US" altLang="zh-CN" sz="1580" b="1">
                <a:latin typeface="黑体" panose="02010609060101010101" charset="-122"/>
                <a:ea typeface="黑体" panose="02010609060101010101" charset="-122"/>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税费缴纳</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万元，主要缴纳地区分布在包头市和鄂尔多斯市，其中：</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algn="just">
              <a:lnSpc>
                <a:spcPct val="150000"/>
              </a:lnSpc>
            </a:pP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b="1">
                <a:latin typeface="+mn-ea"/>
                <a:cs typeface="仿宋" panose="02010609060101010101" charset="-122"/>
                <a:sym typeface="+mn-ea"/>
              </a:rPr>
              <a:t>鄂尔多斯市东胜区</a:t>
            </a:r>
            <a:r>
              <a:rPr lang="en-US" altLang="zh-CN" sz="1580" dirty="0">
                <a:solidFill>
                  <a:srgbClr val="002060"/>
                </a:solidFill>
                <a:sym typeface="+mn-ea"/>
              </a:rPr>
              <a:t>{{</a:t>
            </a:r>
            <a:r>
              <a:rPr lang="zh-CN" altLang="en-US" sz="1580" dirty="0">
                <a:solidFill>
                  <a:srgbClr val="002060"/>
                </a:solidFill>
                <a:sym typeface="+mn-ea"/>
              </a:rPr>
              <a:t>鄂斯税费缴纳</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万元，占比</a:t>
            </a:r>
            <a:r>
              <a:rPr lang="en-US" altLang="zh-CN" sz="1580" dirty="0">
                <a:solidFill>
                  <a:srgbClr val="002060"/>
                </a:solidFill>
                <a:sym typeface="+mn-ea"/>
              </a:rPr>
              <a:t>{{</a:t>
            </a:r>
            <a:r>
              <a:rPr lang="zh-CN" altLang="en-US" sz="1580" dirty="0">
                <a:solidFill>
                  <a:srgbClr val="002060"/>
                </a:solidFill>
                <a:sym typeface="+mn-ea"/>
              </a:rPr>
              <a:t>鄂税费缴纳占比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algn="just">
              <a:lnSpc>
                <a:spcPct val="150000"/>
              </a:lnSpc>
            </a:pPr>
            <a:r>
              <a:rPr lang="zh-CN" altLang="en-US" sz="1580">
                <a:latin typeface="仿宋" panose="02010609060101010101" charset="-122"/>
                <a:ea typeface="仿宋" panose="02010609060101010101" charset="-122"/>
                <a:cs typeface="仿宋" panose="02010609060101010101" charset="-122"/>
                <a:sym typeface="+mn-ea"/>
              </a:rPr>
              <a:t> </a:t>
            </a: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b="1">
                <a:latin typeface="+mn-ea"/>
                <a:cs typeface="仿宋" panose="02010609060101010101" charset="-122"/>
                <a:sym typeface="+mn-ea"/>
              </a:rPr>
              <a:t>准格尔旗</a:t>
            </a:r>
            <a:r>
              <a:rPr lang="en-US" altLang="zh-CN" sz="1580" dirty="0">
                <a:solidFill>
                  <a:srgbClr val="002060"/>
                </a:solidFill>
                <a:sym typeface="+mn-ea"/>
              </a:rPr>
              <a:t>{{</a:t>
            </a:r>
            <a:r>
              <a:rPr lang="zh-CN" altLang="en-US" sz="1580" dirty="0">
                <a:solidFill>
                  <a:srgbClr val="002060"/>
                </a:solidFill>
                <a:sym typeface="+mn-ea"/>
              </a:rPr>
              <a:t>准旗税费缴纳</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万元，占比</a:t>
            </a:r>
            <a:r>
              <a:rPr lang="en-US" altLang="zh-CN" sz="1580" dirty="0">
                <a:solidFill>
                  <a:srgbClr val="002060"/>
                </a:solidFill>
                <a:sym typeface="+mn-ea"/>
              </a:rPr>
              <a:t>{{</a:t>
            </a:r>
            <a:r>
              <a:rPr lang="zh-CN" altLang="en-US" sz="1580" dirty="0">
                <a:solidFill>
                  <a:srgbClr val="002060"/>
                </a:solidFill>
                <a:sym typeface="+mn-ea"/>
              </a:rPr>
              <a:t>准旗税费缴纳占比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algn="just">
              <a:lnSpc>
                <a:spcPct val="150000"/>
              </a:lnSpc>
            </a:pP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b="1">
                <a:latin typeface="+mn-ea"/>
                <a:cs typeface="仿宋" panose="02010609060101010101" charset="-122"/>
                <a:sym typeface="+mn-ea"/>
              </a:rPr>
              <a:t>稀土高新区</a:t>
            </a:r>
            <a:r>
              <a:rPr lang="en-US" altLang="zh-CN" sz="1580" dirty="0">
                <a:solidFill>
                  <a:srgbClr val="002060"/>
                </a:solidFill>
                <a:sym typeface="+mn-ea"/>
              </a:rPr>
              <a:t>{{</a:t>
            </a:r>
            <a:r>
              <a:rPr lang="zh-CN" altLang="en-US" sz="1580" dirty="0">
                <a:solidFill>
                  <a:srgbClr val="002060"/>
                </a:solidFill>
                <a:sym typeface="+mn-ea"/>
              </a:rPr>
              <a:t>稀高税费缴纳</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万元，占比</a:t>
            </a:r>
            <a:r>
              <a:rPr lang="en-US" altLang="zh-CN" sz="1580" dirty="0">
                <a:solidFill>
                  <a:srgbClr val="002060"/>
                </a:solidFill>
                <a:sym typeface="+mn-ea"/>
              </a:rPr>
              <a:t>{{</a:t>
            </a:r>
            <a:r>
              <a:rPr lang="zh-CN" altLang="en-US" sz="1580" dirty="0">
                <a:solidFill>
                  <a:srgbClr val="002060"/>
                </a:solidFill>
                <a:sym typeface="+mn-ea"/>
              </a:rPr>
              <a:t>稀高税费缴纳占比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          </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algn="just">
              <a:lnSpc>
                <a:spcPct val="150000"/>
              </a:lnSpc>
            </a:pP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b="1">
                <a:latin typeface="+mn-ea"/>
                <a:cs typeface="仿宋" panose="02010609060101010101" charset="-122"/>
                <a:sym typeface="+mn-ea"/>
              </a:rPr>
              <a:t>土右区</a:t>
            </a:r>
            <a:r>
              <a:rPr lang="en-US" altLang="zh-CN" sz="1580" dirty="0">
                <a:solidFill>
                  <a:srgbClr val="002060"/>
                </a:solidFill>
                <a:sym typeface="+mn-ea"/>
              </a:rPr>
              <a:t>{{</a:t>
            </a:r>
            <a:r>
              <a:rPr lang="zh-CN" altLang="en-US" sz="1580" dirty="0">
                <a:solidFill>
                  <a:srgbClr val="002060"/>
                </a:solidFill>
                <a:sym typeface="+mn-ea"/>
              </a:rPr>
              <a:t>土右税费缴纳</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万元，占比</a:t>
            </a:r>
            <a:r>
              <a:rPr lang="en-US" altLang="zh-CN" sz="1580" dirty="0">
                <a:solidFill>
                  <a:srgbClr val="002060"/>
                </a:solidFill>
                <a:sym typeface="+mn-ea"/>
              </a:rPr>
              <a:t>{{</a:t>
            </a:r>
            <a:r>
              <a:rPr lang="zh-CN" altLang="en-US" sz="1580" dirty="0">
                <a:solidFill>
                  <a:srgbClr val="002060"/>
                </a:solidFill>
                <a:sym typeface="+mn-ea"/>
              </a:rPr>
              <a:t>土右税费缴纳占比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algn="just">
              <a:lnSpc>
                <a:spcPct val="150000"/>
              </a:lnSpc>
            </a:pPr>
            <a:r>
              <a:rPr lang="zh-CN" altLang="en-US" sz="1580">
                <a:latin typeface="仿宋" panose="02010609060101010101" charset="-122"/>
                <a:ea typeface="仿宋" panose="02010609060101010101" charset="-122"/>
                <a:cs typeface="仿宋" panose="02010609060101010101" charset="-122"/>
                <a:sym typeface="+mn-ea"/>
              </a:rPr>
              <a:t> </a:t>
            </a: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b="1">
                <a:latin typeface="+mn-ea"/>
                <a:cs typeface="仿宋" panose="02010609060101010101" charset="-122"/>
                <a:sym typeface="+mn-ea"/>
              </a:rPr>
              <a:t>石拐区</a:t>
            </a:r>
            <a:r>
              <a:rPr lang="en-US" altLang="zh-CN" sz="1580" dirty="0">
                <a:solidFill>
                  <a:srgbClr val="002060"/>
                </a:solidFill>
                <a:sym typeface="+mn-ea"/>
              </a:rPr>
              <a:t>{{</a:t>
            </a:r>
            <a:r>
              <a:rPr lang="zh-CN" altLang="en-US" sz="1580" dirty="0">
                <a:solidFill>
                  <a:srgbClr val="002060"/>
                </a:solidFill>
                <a:sym typeface="+mn-ea"/>
              </a:rPr>
              <a:t>石拐税费缴纳</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万元，占比</a:t>
            </a:r>
            <a:r>
              <a:rPr lang="en-US" altLang="zh-CN" sz="1580" dirty="0">
                <a:solidFill>
                  <a:srgbClr val="002060"/>
                </a:solidFill>
                <a:sym typeface="+mn-ea"/>
              </a:rPr>
              <a:t>{{</a:t>
            </a:r>
            <a:r>
              <a:rPr lang="zh-CN" altLang="en-US" sz="1580" dirty="0">
                <a:solidFill>
                  <a:srgbClr val="002060"/>
                </a:solidFill>
                <a:sym typeface="+mn-ea"/>
              </a:rPr>
              <a:t>石拐税费缴纳占比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a:p>
            <a:pPr algn="just">
              <a:lnSpc>
                <a:spcPct val="150000"/>
              </a:lnSpc>
            </a:pP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b="1">
                <a:latin typeface="+mn-ea"/>
                <a:cs typeface="仿宋" panose="02010609060101010101" charset="-122"/>
                <a:sym typeface="+mn-ea"/>
              </a:rPr>
              <a:t>乌审旗</a:t>
            </a:r>
            <a:r>
              <a:rPr lang="en-US" altLang="zh-CN" sz="1580" dirty="0">
                <a:solidFill>
                  <a:srgbClr val="002060"/>
                </a:solidFill>
                <a:sym typeface="+mn-ea"/>
              </a:rPr>
              <a:t>{{</a:t>
            </a:r>
            <a:r>
              <a:rPr lang="zh-CN" altLang="en-US" sz="1580" dirty="0">
                <a:solidFill>
                  <a:srgbClr val="002060"/>
                </a:solidFill>
                <a:sym typeface="+mn-ea"/>
              </a:rPr>
              <a:t>乌审税费缴纳</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万元，占比</a:t>
            </a:r>
            <a:r>
              <a:rPr lang="en-US" altLang="zh-CN" sz="1580" dirty="0">
                <a:solidFill>
                  <a:srgbClr val="002060"/>
                </a:solidFill>
                <a:sym typeface="+mn-ea"/>
              </a:rPr>
              <a:t>{{</a:t>
            </a:r>
            <a:r>
              <a:rPr lang="zh-CN" altLang="en-US" sz="1580" dirty="0">
                <a:solidFill>
                  <a:srgbClr val="002060"/>
                </a:solidFill>
                <a:sym typeface="+mn-ea"/>
              </a:rPr>
              <a:t>乌审税费缴纳占比</a:t>
            </a:r>
            <a:r>
              <a:rPr lang="en-US" altLang="zh-CN" sz="1580" dirty="0">
                <a:solidFill>
                  <a:srgbClr val="002060"/>
                </a:solidFill>
                <a:sym typeface="+mn-ea"/>
              </a:rPr>
              <a:t>}}</a:t>
            </a:r>
            <a:r>
              <a:rPr lang="zh-CN" altLang="en-US" sz="1580">
                <a:latin typeface="仿宋" panose="02010609060101010101" charset="-122"/>
                <a:ea typeface="仿宋" panose="02010609060101010101" charset="-122"/>
                <a:cs typeface="仿宋" panose="02010609060101010101" charset="-122"/>
                <a:sym typeface="+mn-ea"/>
              </a:rPr>
              <a:t>%。</a:t>
            </a:r>
            <a:endParaRPr lang="zh-CN" altLang="en-US" sz="1580">
              <a:solidFill>
                <a:schemeClr val="tx1"/>
              </a:solidFill>
              <a:latin typeface="仿宋" panose="02010609060101010101" charset="-122"/>
              <a:ea typeface="仿宋" panose="02010609060101010101" charset="-122"/>
              <a:cs typeface="仿宋" panose="02010609060101010101" charset="-122"/>
              <a:sym typeface="+mn-ea"/>
            </a:endParaRPr>
          </a:p>
        </p:txBody>
      </p:sp>
      <p:sp>
        <p:nvSpPr>
          <p:cNvPr id="4" name="文本框 3"/>
          <p:cNvSpPr txBox="1"/>
          <p:nvPr/>
        </p:nvSpPr>
        <p:spPr>
          <a:xfrm>
            <a:off x="1610494" y="1285178"/>
            <a:ext cx="3312368" cy="368300"/>
          </a:xfrm>
          <a:prstGeom prst="rect">
            <a:avLst/>
          </a:prstGeom>
          <a:noFill/>
        </p:spPr>
        <p:txBody>
          <a:bodyPr wrap="square">
            <a:spAutoFit/>
          </a:bodyPr>
          <a:p>
            <a:r>
              <a:rPr lang="zh-CN" altLang="en-US" dirty="0"/>
              <a:t>{{&amp;分地区税费缴纳</a:t>
            </a:r>
            <a:r>
              <a:rPr lang="zh-CN" altLang="en-US" dirty="0">
                <a:sym typeface="+mn-ea"/>
              </a:rPr>
              <a:t>情况图</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5269708" y="2367765"/>
            <a:ext cx="922742" cy="645160"/>
          </a:xfrm>
        </p:spPr>
        <p:txBody>
          <a:bodyPr/>
          <a:p>
            <a:r>
              <a:rPr lang="zh-CN" altLang="en-US">
                <a:solidFill>
                  <a:schemeClr val="bg1">
                    <a:lumMod val="85000"/>
                  </a:schemeClr>
                </a:solidFill>
              </a:rPr>
              <a:t>一</a:t>
            </a:r>
            <a:endParaRPr lang="zh-CN" altLang="en-US">
              <a:solidFill>
                <a:schemeClr val="bg1">
                  <a:lumMod val="85000"/>
                </a:schemeClr>
              </a:solidFill>
            </a:endParaRPr>
          </a:p>
        </p:txBody>
      </p:sp>
      <p:sp>
        <p:nvSpPr>
          <p:cNvPr id="5" name="文本占位符 4"/>
          <p:cNvSpPr>
            <a:spLocks noGrp="1"/>
          </p:cNvSpPr>
          <p:nvPr>
            <p:ph type="body" idx="1"/>
          </p:nvPr>
        </p:nvSpPr>
        <p:spPr>
          <a:xfrm>
            <a:off x="6362854" y="2485822"/>
            <a:ext cx="5196757" cy="357514"/>
          </a:xfrm>
        </p:spPr>
        <p:txBody>
          <a:bodyPr/>
          <a:p>
            <a:r>
              <a:rPr lang="zh-CN" altLang="en-US">
                <a:solidFill>
                  <a:schemeClr val="bg1">
                    <a:lumMod val="85000"/>
                  </a:schemeClr>
                </a:solidFill>
              </a:rPr>
              <a:t>一季度主要经济指标完成情况</a:t>
            </a:r>
            <a:endParaRPr lang="zh-CN" altLang="en-US">
              <a:solidFill>
                <a:schemeClr val="bg1">
                  <a:lumMod val="85000"/>
                </a:schemeClr>
              </a:solidFill>
            </a:endParaRPr>
          </a:p>
        </p:txBody>
      </p:sp>
      <p:sp>
        <p:nvSpPr>
          <p:cNvPr id="3" name="灯片编号占位符 2"/>
          <p:cNvSpPr>
            <a:spLocks noGrp="1"/>
          </p:cNvSpPr>
          <p:nvPr>
            <p:ph type="sldNum" sz="quarter" idx="4294967295"/>
          </p:nvPr>
        </p:nvSpPr>
        <p:spPr>
          <a:xfrm>
            <a:off x="8286300" y="6347194"/>
            <a:ext cx="2405700" cy="320203"/>
          </a:xfrm>
        </p:spPr>
        <p:txBody>
          <a:bodyPr/>
          <a:p>
            <a:fld id="{49AE70B2-8BF9-45C0-BB95-33D1B9D3A854}" type="slidenum">
              <a:rPr lang="zh-CN" altLang="en-US" sz="1050" smtClean="0"/>
            </a:fld>
            <a:endParaRPr lang="zh-CN" altLang="en-US" sz="1050"/>
          </a:p>
        </p:txBody>
      </p:sp>
      <p:sp>
        <p:nvSpPr>
          <p:cNvPr id="6" name="文本占位符 4"/>
          <p:cNvSpPr>
            <a:spLocks noGrp="1"/>
          </p:cNvSpPr>
          <p:nvPr/>
        </p:nvSpPr>
        <p:spPr>
          <a:xfrm>
            <a:off x="6362854" y="3286609"/>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sz="2105" dirty="0">
                <a:solidFill>
                  <a:srgbClr val="002060"/>
                </a:solidFill>
                <a:sym typeface="+mn-ea"/>
              </a:rPr>
              <a:t>{{</a:t>
            </a:r>
            <a:r>
              <a:rPr lang="zh-CN" altLang="en-US" sz="2105" dirty="0">
                <a:solidFill>
                  <a:srgbClr val="002060"/>
                </a:solidFill>
                <a:sym typeface="+mn-ea"/>
              </a:rPr>
              <a:t>下一季度</a:t>
            </a:r>
            <a:r>
              <a:rPr lang="en-US" altLang="zh-CN" sz="2105" dirty="0">
                <a:solidFill>
                  <a:srgbClr val="002060"/>
                </a:solidFill>
                <a:sym typeface="+mn-ea"/>
              </a:rPr>
              <a:t>}}</a:t>
            </a:r>
            <a:r>
              <a:rPr lang="zh-CN" altLang="en-US" sz="2105"/>
              <a:t>季度主要经济指标测算情况</a:t>
            </a:r>
            <a:endParaRPr lang="zh-CN" altLang="en-US" sz="2105"/>
          </a:p>
        </p:txBody>
      </p:sp>
      <p:sp>
        <p:nvSpPr>
          <p:cNvPr id="8" name="文本占位符 4"/>
          <p:cNvSpPr>
            <a:spLocks noGrp="1"/>
          </p:cNvSpPr>
          <p:nvPr/>
        </p:nvSpPr>
        <p:spPr>
          <a:xfrm>
            <a:off x="6362854" y="4087395"/>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solidFill>
                  <a:schemeClr val="bg1">
                    <a:lumMod val="85000"/>
                  </a:schemeClr>
                </a:solidFill>
              </a:rPr>
              <a:t>存在的问题</a:t>
            </a:r>
            <a:endParaRPr lang="zh-CN" altLang="en-US" sz="2105">
              <a:solidFill>
                <a:schemeClr val="bg1">
                  <a:lumMod val="85000"/>
                </a:schemeClr>
              </a:solidFill>
            </a:endParaRPr>
          </a:p>
        </p:txBody>
      </p:sp>
      <p:sp>
        <p:nvSpPr>
          <p:cNvPr id="9" name="文本占位符 4"/>
          <p:cNvSpPr>
            <a:spLocks noGrp="1"/>
          </p:cNvSpPr>
          <p:nvPr/>
        </p:nvSpPr>
        <p:spPr>
          <a:xfrm>
            <a:off x="6362854" y="4888181"/>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sz="2105">
                <a:solidFill>
                  <a:schemeClr val="bg1">
                    <a:lumMod val="85000"/>
                  </a:schemeClr>
                </a:solidFill>
                <a:sym typeface="+mn-ea"/>
              </a:rPr>
              <a:t>下一步经营工作努力方向</a:t>
            </a:r>
            <a:endParaRPr lang="zh-CN" altLang="en-US" sz="2105">
              <a:solidFill>
                <a:schemeClr val="bg1">
                  <a:lumMod val="85000"/>
                </a:schemeClr>
              </a:solidFill>
            </a:endParaRPr>
          </a:p>
          <a:p>
            <a:endParaRPr lang="zh-CN" altLang="en-US" sz="2105">
              <a:solidFill>
                <a:schemeClr val="bg1">
                  <a:lumMod val="85000"/>
                </a:schemeClr>
              </a:solidFill>
            </a:endParaRPr>
          </a:p>
        </p:txBody>
      </p:sp>
      <p:sp>
        <p:nvSpPr>
          <p:cNvPr id="14" name="标题 3"/>
          <p:cNvSpPr>
            <a:spLocks noGrp="1"/>
          </p:cNvSpPr>
          <p:nvPr/>
        </p:nvSpPr>
        <p:spPr>
          <a:xfrm>
            <a:off x="5269708" y="4785159"/>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四</a:t>
            </a:r>
            <a:endParaRPr lang="zh-CN" altLang="en-US" sz="3155">
              <a:solidFill>
                <a:schemeClr val="bg1">
                  <a:lumMod val="85000"/>
                </a:schemeClr>
              </a:solidFill>
            </a:endParaRPr>
          </a:p>
        </p:txBody>
      </p:sp>
      <p:sp>
        <p:nvSpPr>
          <p:cNvPr id="15" name="标题 3"/>
          <p:cNvSpPr>
            <a:spLocks noGrp="1"/>
          </p:cNvSpPr>
          <p:nvPr/>
        </p:nvSpPr>
        <p:spPr>
          <a:xfrm>
            <a:off x="5269708" y="3173563"/>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t>二</a:t>
            </a:r>
            <a:endParaRPr lang="zh-CN" altLang="en-US" sz="3155"/>
          </a:p>
        </p:txBody>
      </p:sp>
      <p:sp>
        <p:nvSpPr>
          <p:cNvPr id="17" name="标题 3"/>
          <p:cNvSpPr>
            <a:spLocks noGrp="1"/>
          </p:cNvSpPr>
          <p:nvPr/>
        </p:nvSpPr>
        <p:spPr>
          <a:xfrm>
            <a:off x="5269708" y="3979361"/>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三</a:t>
            </a:r>
            <a:endParaRPr lang="zh-CN" altLang="en-US" sz="3155">
              <a:solidFill>
                <a:schemeClr val="bg1">
                  <a:lumMod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898233" y="2367765"/>
            <a:ext cx="922742" cy="645160"/>
          </a:xfrm>
        </p:spPr>
        <p:txBody>
          <a:bodyPr/>
          <a:p>
            <a:r>
              <a:rPr lang="zh-CN" altLang="en-US"/>
              <a:t>一</a:t>
            </a:r>
            <a:endParaRPr lang="zh-CN" altLang="en-US"/>
          </a:p>
        </p:txBody>
      </p:sp>
      <p:sp>
        <p:nvSpPr>
          <p:cNvPr id="5" name="文本占位符 4"/>
          <p:cNvSpPr>
            <a:spLocks noGrp="1"/>
          </p:cNvSpPr>
          <p:nvPr>
            <p:ph type="body" idx="1"/>
          </p:nvPr>
        </p:nvSpPr>
        <p:spPr>
          <a:xfrm>
            <a:off x="5991379" y="2485822"/>
            <a:ext cx="5196757" cy="357514"/>
          </a:xfrm>
        </p:spPr>
        <p:txBody>
          <a:bodyPr/>
          <a:p>
            <a:r>
              <a:rPr lang="zh-CN" altLang="en-US"/>
              <a:t>一季度主要经济指标完成情况</a:t>
            </a:r>
            <a:endParaRPr lang="zh-CN" altLang="en-US"/>
          </a:p>
        </p:txBody>
      </p:sp>
      <p:sp>
        <p:nvSpPr>
          <p:cNvPr id="6" name="文本占位符 4"/>
          <p:cNvSpPr>
            <a:spLocks noGrp="1"/>
          </p:cNvSpPr>
          <p:nvPr/>
        </p:nvSpPr>
        <p:spPr>
          <a:xfrm>
            <a:off x="5991379" y="3286609"/>
            <a:ext cx="5196757" cy="357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defTabSz="1007745">
              <a:spcBef>
                <a:spcPct val="221000"/>
              </a:spcBef>
              <a:buClrTx/>
              <a:buSzTx/>
            </a:pPr>
            <a:r>
              <a:rPr lang="zh-CN" altLang="en-US" sz="2645">
                <a:sym typeface="+mn-ea"/>
              </a:rPr>
              <a:t>二季度主要经济指标测算情况</a:t>
            </a:r>
            <a:endParaRPr lang="zh-CN" altLang="en-US" sz="2645">
              <a:sym typeface="+mn-ea"/>
            </a:endParaRPr>
          </a:p>
        </p:txBody>
      </p:sp>
      <p:sp>
        <p:nvSpPr>
          <p:cNvPr id="8" name="文本占位符 4"/>
          <p:cNvSpPr>
            <a:spLocks noGrp="1"/>
          </p:cNvSpPr>
          <p:nvPr/>
        </p:nvSpPr>
        <p:spPr>
          <a:xfrm>
            <a:off x="5991379" y="4087395"/>
            <a:ext cx="5196757" cy="357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defTabSz="1007745">
              <a:spcBef>
                <a:spcPct val="221000"/>
              </a:spcBef>
              <a:buClrTx/>
              <a:buSzTx/>
            </a:pPr>
            <a:r>
              <a:rPr lang="zh-CN" altLang="en-US" sz="2645">
                <a:sym typeface="+mn-ea"/>
              </a:rPr>
              <a:t>存在的问题</a:t>
            </a:r>
            <a:endParaRPr lang="zh-CN" altLang="en-US" sz="2645">
              <a:sym typeface="+mn-ea"/>
            </a:endParaRPr>
          </a:p>
        </p:txBody>
      </p:sp>
      <p:sp>
        <p:nvSpPr>
          <p:cNvPr id="9" name="文本占位符 4"/>
          <p:cNvSpPr>
            <a:spLocks noGrp="1"/>
          </p:cNvSpPr>
          <p:nvPr/>
        </p:nvSpPr>
        <p:spPr>
          <a:xfrm>
            <a:off x="5991379" y="4888181"/>
            <a:ext cx="5196757" cy="357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defTabSz="1007745">
              <a:spcBef>
                <a:spcPct val="221000"/>
              </a:spcBef>
              <a:buClrTx/>
              <a:buSzTx/>
            </a:pPr>
            <a:r>
              <a:rPr lang="zh-CN" altLang="en-US" sz="2645">
                <a:sym typeface="+mn-ea"/>
              </a:rPr>
              <a:t>解决的措施</a:t>
            </a:r>
            <a:endParaRPr lang="zh-CN" altLang="en-US" sz="2645">
              <a:sym typeface="+mn-ea"/>
            </a:endParaRPr>
          </a:p>
          <a:p>
            <a:pPr lvl="0" algn="l" defTabSz="1007745">
              <a:spcBef>
                <a:spcPct val="221000"/>
              </a:spcBef>
              <a:buClrTx/>
              <a:buSzTx/>
            </a:pPr>
            <a:endParaRPr lang="zh-CN" altLang="en-US" sz="2645">
              <a:sym typeface="+mn-ea"/>
            </a:endParaRPr>
          </a:p>
        </p:txBody>
      </p:sp>
      <p:sp>
        <p:nvSpPr>
          <p:cNvPr id="14" name="标题 3"/>
          <p:cNvSpPr>
            <a:spLocks noGrp="1"/>
          </p:cNvSpPr>
          <p:nvPr/>
        </p:nvSpPr>
        <p:spPr>
          <a:xfrm>
            <a:off x="4898233" y="4785159"/>
            <a:ext cx="922742" cy="701675"/>
          </a:xfrm>
          <a:prstGeom prst="rect">
            <a:avLst/>
          </a:prstGeom>
          <a:noFill/>
        </p:spPr>
        <p:txBody>
          <a:bodyPr vert="horz" wrap="square" lIns="91440" tIns="45720" rIns="91440" bIns="45720"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zh-CN" altLang="en-US" sz="3970">
                <a:sym typeface="+mn-ea"/>
              </a:rPr>
              <a:t>四</a:t>
            </a:r>
            <a:endParaRPr lang="zh-CN" altLang="en-US" sz="3970">
              <a:sym typeface="+mn-ea"/>
            </a:endParaRPr>
          </a:p>
        </p:txBody>
      </p:sp>
      <p:sp>
        <p:nvSpPr>
          <p:cNvPr id="15" name="标题 3"/>
          <p:cNvSpPr>
            <a:spLocks noGrp="1"/>
          </p:cNvSpPr>
          <p:nvPr/>
        </p:nvSpPr>
        <p:spPr>
          <a:xfrm>
            <a:off x="4898233" y="3173563"/>
            <a:ext cx="922742" cy="701675"/>
          </a:xfrm>
          <a:prstGeom prst="rect">
            <a:avLst/>
          </a:prstGeom>
          <a:noFill/>
        </p:spPr>
        <p:txBody>
          <a:bodyPr vert="horz" wrap="square" lIns="91440" tIns="45720" rIns="91440" bIns="45720"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zh-CN" altLang="en-US" sz="3970">
                <a:sym typeface="+mn-ea"/>
              </a:rPr>
              <a:t>二</a:t>
            </a:r>
            <a:endParaRPr lang="zh-CN" altLang="en-US" sz="3970">
              <a:sym typeface="+mn-ea"/>
            </a:endParaRPr>
          </a:p>
        </p:txBody>
      </p:sp>
      <p:sp>
        <p:nvSpPr>
          <p:cNvPr id="17" name="标题 3"/>
          <p:cNvSpPr>
            <a:spLocks noGrp="1"/>
          </p:cNvSpPr>
          <p:nvPr/>
        </p:nvSpPr>
        <p:spPr>
          <a:xfrm>
            <a:off x="4898233" y="3979361"/>
            <a:ext cx="922742" cy="701675"/>
          </a:xfrm>
          <a:prstGeom prst="rect">
            <a:avLst/>
          </a:prstGeom>
          <a:noFill/>
        </p:spPr>
        <p:txBody>
          <a:bodyPr vert="horz" wrap="square" lIns="91440" tIns="45720" rIns="91440" bIns="45720"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zh-CN" altLang="en-US" sz="3970">
                <a:sym typeface="+mn-ea"/>
              </a:rPr>
              <a:t>三</a:t>
            </a:r>
            <a:endParaRPr lang="zh-CN" altLang="en-US" sz="3970">
              <a:sym typeface="+mn-ea"/>
            </a:endParaRPr>
          </a:p>
        </p:txBody>
      </p:sp>
      <p:sp>
        <p:nvSpPr>
          <p:cNvPr id="2" name="标题 3"/>
          <p:cNvSpPr>
            <a:spLocks noGrp="1"/>
          </p:cNvSpPr>
          <p:nvPr/>
        </p:nvSpPr>
        <p:spPr>
          <a:xfrm>
            <a:off x="4898233" y="5589704"/>
            <a:ext cx="922742" cy="701675"/>
          </a:xfrm>
          <a:prstGeom prst="rect">
            <a:avLst/>
          </a:prstGeom>
          <a:noFill/>
        </p:spPr>
        <p:txBody>
          <a:bodyPr vert="horz" wrap="square" lIns="91440" tIns="45720" rIns="91440" bIns="45720"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zh-CN" altLang="en-US" sz="3970">
                <a:sym typeface="+mn-ea"/>
              </a:rPr>
              <a:t>五</a:t>
            </a:r>
            <a:endParaRPr lang="zh-CN" altLang="en-US" sz="3970">
              <a:sym typeface="+mn-ea"/>
            </a:endParaRPr>
          </a:p>
        </p:txBody>
      </p:sp>
      <p:sp>
        <p:nvSpPr>
          <p:cNvPr id="3" name="文本占位符 4"/>
          <p:cNvSpPr>
            <a:spLocks noGrp="1"/>
          </p:cNvSpPr>
          <p:nvPr/>
        </p:nvSpPr>
        <p:spPr>
          <a:xfrm>
            <a:off x="5991379" y="5761941"/>
            <a:ext cx="5196757" cy="357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l" defTabSz="1007745">
              <a:spcBef>
                <a:spcPct val="221000"/>
              </a:spcBef>
              <a:buClrTx/>
              <a:buSzTx/>
            </a:pPr>
            <a:r>
              <a:rPr lang="zh-CN" altLang="en-US" sz="2645">
                <a:sym typeface="+mn-ea"/>
              </a:rPr>
              <a:t>工作亮点</a:t>
            </a:r>
            <a:endParaRPr lang="zh-CN" altLang="en-US" sz="2645">
              <a:sym typeface="+mn-ea"/>
            </a:endParaRPr>
          </a:p>
          <a:p>
            <a:pPr lvl="0" algn="l" defTabSz="1007745">
              <a:spcBef>
                <a:spcPct val="221000"/>
              </a:spcBef>
              <a:buClrTx/>
              <a:buSzTx/>
            </a:pPr>
            <a:endParaRPr lang="zh-CN" altLang="en-US" sz="2645">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dirty="0">
                <a:solidFill>
                  <a:schemeClr val="tx1"/>
                </a:solidFill>
                <a:sym typeface="+mn-ea"/>
              </a:rPr>
              <a:t>二、</a:t>
            </a:r>
            <a:r>
              <a:rPr lang="en-US" altLang="zh-CN" dirty="0">
                <a:solidFill>
                  <a:srgbClr val="002060"/>
                </a:solidFill>
                <a:sym typeface="+mn-ea"/>
              </a:rPr>
              <a:t>{{</a:t>
            </a:r>
            <a:r>
              <a:rPr lang="zh-CN" altLang="en-US" dirty="0">
                <a:solidFill>
                  <a:srgbClr val="002060"/>
                </a:solidFill>
                <a:sym typeface="+mn-ea"/>
              </a:rPr>
              <a:t>下一季度</a:t>
            </a:r>
            <a:r>
              <a:rPr lang="en-US" altLang="zh-CN" dirty="0">
                <a:solidFill>
                  <a:srgbClr val="002060"/>
                </a:solidFill>
                <a:sym typeface="+mn-ea"/>
              </a:rPr>
              <a:t>}}</a:t>
            </a:r>
            <a:r>
              <a:rPr lang="zh-CN" altLang="en-US" dirty="0">
                <a:solidFill>
                  <a:schemeClr val="tx1"/>
                </a:solidFill>
                <a:sym typeface="+mn-ea"/>
              </a:rPr>
              <a:t>季度生产经营测算情况</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100" name="文本框 99"/>
          <p:cNvSpPr txBox="1"/>
          <p:nvPr/>
        </p:nvSpPr>
        <p:spPr>
          <a:xfrm>
            <a:off x="644861" y="1133596"/>
            <a:ext cx="9709115" cy="6089650"/>
          </a:xfrm>
          <a:prstGeom prst="rect">
            <a:avLst/>
          </a:prstGeom>
          <a:noFill/>
          <a:ln w="9525">
            <a:noFill/>
          </a:ln>
        </p:spPr>
        <p:txBody>
          <a:bodyPr wrap="square">
            <a:spAutoFit/>
          </a:bodyPr>
          <a:p>
            <a:pPr indent="266700" algn="just">
              <a:lnSpc>
                <a:spcPct val="130000"/>
              </a:lnSpc>
            </a:pP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b="1">
                <a:latin typeface="黑体" panose="02010609060101010101" charset="-122"/>
                <a:ea typeface="黑体" panose="02010609060101010101" charset="-122"/>
                <a:cs typeface="黑体" panose="02010609060101010101" charset="-122"/>
                <a:sym typeface="+mn-ea"/>
              </a:rPr>
              <a:t>一</a:t>
            </a:r>
            <a:r>
              <a:rPr lang="en-US" altLang="zh-CN" sz="1580" b="1">
                <a:latin typeface="黑体" panose="02010609060101010101" charset="-122"/>
                <a:ea typeface="黑体" panose="02010609060101010101" charset="-122"/>
                <a:cs typeface="黑体" panose="02010609060101010101" charset="-122"/>
                <a:sym typeface="+mn-ea"/>
              </a:rPr>
              <a:t>.商品煤量</a:t>
            </a:r>
            <a:r>
              <a:rPr lang="en-US" altLang="zh-CN" sz="1580" b="0">
                <a:latin typeface="仿宋" panose="02010609060101010101" charset="-122"/>
                <a:ea typeface="仿宋" panose="02010609060101010101" charset="-122"/>
                <a:cs typeface="仿宋" panose="02010609060101010101" charset="-122"/>
              </a:rPr>
              <a:t>    预计</a:t>
            </a:r>
            <a:r>
              <a:rPr lang="zh-CN" altLang="en-US" sz="1580" b="0">
                <a:latin typeface="仿宋" panose="02010609060101010101" charset="-122"/>
                <a:ea typeface="仿宋" panose="02010609060101010101" charset="-122"/>
                <a:cs typeface="仿宋" panose="02010609060101010101" charset="-122"/>
              </a:rPr>
              <a:t>二季度</a:t>
            </a:r>
            <a:r>
              <a:rPr lang="zh-CN" sz="1580" b="1">
                <a:latin typeface="黑体" panose="02010609060101010101" charset="-122"/>
                <a:ea typeface="黑体" panose="02010609060101010101" charset="-122"/>
                <a:cs typeface="仿宋" panose="02010609060101010101" charset="-122"/>
              </a:rPr>
              <a:t>商品煤量</a:t>
            </a:r>
            <a:r>
              <a:rPr lang="en-US" altLang="zh-CN" sz="1580" b="0">
                <a:latin typeface="仿宋" panose="02010609060101010101" charset="-122"/>
                <a:ea typeface="仿宋" panose="02010609060101010101" charset="-122"/>
                <a:cs typeface="仿宋" panose="02010609060101010101" charset="-122"/>
              </a:rPr>
              <a:t>557万吨，比预算</a:t>
            </a:r>
            <a:r>
              <a:rPr lang="zh-CN" sz="1580" b="0">
                <a:latin typeface="仿宋" panose="02010609060101010101" charset="-122"/>
                <a:ea typeface="仿宋" panose="02010609060101010101" charset="-122"/>
                <a:cs typeface="仿宋" panose="02010609060101010101" charset="-122"/>
              </a:rPr>
              <a:t>增加</a:t>
            </a:r>
            <a:r>
              <a:rPr lang="en-US" altLang="zh-CN" sz="1580" b="0">
                <a:latin typeface="仿宋" panose="02010609060101010101" charset="-122"/>
                <a:ea typeface="仿宋" panose="02010609060101010101" charset="-122"/>
                <a:cs typeface="仿宋" panose="02010609060101010101" charset="-122"/>
              </a:rPr>
              <a:t>37万吨。其中：    自产煤量424万吨</a:t>
            </a:r>
            <a:r>
              <a:rPr lang="zh-CN" altLang="en-US" sz="1580" b="0">
                <a:latin typeface="仿宋" panose="02010609060101010101" charset="-122"/>
                <a:ea typeface="仿宋" panose="02010609060101010101" charset="-122"/>
                <a:cs typeface="仿宋" panose="02010609060101010101" charset="-122"/>
              </a:rPr>
              <a:t>，</a:t>
            </a:r>
            <a:r>
              <a:rPr lang="en-US" altLang="zh-CN" sz="1580" b="0">
                <a:latin typeface="仿宋" panose="02010609060101010101" charset="-122"/>
                <a:ea typeface="仿宋" panose="02010609060101010101" charset="-122"/>
                <a:cs typeface="仿宋" panose="02010609060101010101" charset="-122"/>
              </a:rPr>
              <a:t>比预算</a:t>
            </a:r>
            <a:r>
              <a:rPr lang="zh-CN" sz="1580" b="0">
                <a:latin typeface="仿宋" panose="02010609060101010101" charset="-122"/>
                <a:ea typeface="仿宋" panose="02010609060101010101" charset="-122"/>
                <a:cs typeface="仿宋" panose="02010609060101010101" charset="-122"/>
              </a:rPr>
              <a:t>增加</a:t>
            </a:r>
            <a:r>
              <a:rPr lang="en-US" altLang="zh-CN" sz="1580" b="0">
                <a:latin typeface="仿宋" panose="02010609060101010101" charset="-122"/>
                <a:ea typeface="仿宋" panose="02010609060101010101" charset="-122"/>
                <a:cs typeface="仿宋" panose="02010609060101010101" charset="-122"/>
              </a:rPr>
              <a:t>36万吨</a:t>
            </a:r>
            <a:r>
              <a:rPr lang="zh-CN" altLang="en-US" sz="1580" b="0">
                <a:latin typeface="仿宋" panose="02010609060101010101" charset="-122"/>
                <a:ea typeface="仿宋" panose="02010609060101010101" charset="-122"/>
                <a:cs typeface="仿宋" panose="02010609060101010101" charset="-122"/>
              </a:rPr>
              <a:t>；</a:t>
            </a:r>
            <a:r>
              <a:rPr lang="en-US" altLang="zh-CN" sz="1580" b="0">
                <a:latin typeface="仿宋" panose="02010609060101010101" charset="-122"/>
                <a:ea typeface="仿宋" panose="02010609060101010101" charset="-122"/>
                <a:cs typeface="仿宋" panose="02010609060101010101" charset="-122"/>
              </a:rPr>
              <a:t>外购煤133万吨，比预算增加1万吨。    </a:t>
            </a:r>
            <a:r>
              <a:rPr lang="zh-CN" altLang="en-US" sz="1580" b="1">
                <a:latin typeface="黑体" panose="02010609060101010101" charset="-122"/>
                <a:ea typeface="黑体" panose="02010609060101010101" charset="-122"/>
                <a:cs typeface="黑体" panose="02010609060101010101" charset="-122"/>
              </a:rPr>
              <a:t>二.商品煤结算量</a:t>
            </a:r>
            <a:r>
              <a:rPr lang="en-US" altLang="zh-CN" sz="1580" b="0">
                <a:latin typeface="仿宋" panose="02010609060101010101" charset="-122"/>
                <a:ea typeface="仿宋" panose="02010609060101010101" charset="-122"/>
                <a:cs typeface="仿宋" panose="02010609060101010101" charset="-122"/>
              </a:rPr>
              <a:t>    预计</a:t>
            </a:r>
            <a:r>
              <a:rPr lang="zh-CN" altLang="en-US" sz="1580">
                <a:latin typeface="仿宋" panose="02010609060101010101" charset="-122"/>
                <a:ea typeface="仿宋" panose="02010609060101010101" charset="-122"/>
                <a:cs typeface="仿宋" panose="02010609060101010101" charset="-122"/>
                <a:sym typeface="+mn-ea"/>
              </a:rPr>
              <a:t>二季度</a:t>
            </a:r>
            <a:r>
              <a:rPr lang="zh-CN" sz="1580" b="1">
                <a:latin typeface="黑体" panose="02010609060101010101" charset="-122"/>
                <a:ea typeface="黑体" panose="02010609060101010101" charset="-122"/>
                <a:cs typeface="仿宋" panose="02010609060101010101" charset="-122"/>
              </a:rPr>
              <a:t>商品煤结算</a:t>
            </a:r>
            <a:r>
              <a:rPr lang="en-US" altLang="zh-CN" sz="1580" b="0">
                <a:latin typeface="仿宋" panose="02010609060101010101" charset="-122"/>
                <a:ea typeface="仿宋" panose="02010609060101010101" charset="-122"/>
                <a:cs typeface="仿宋" panose="02010609060101010101" charset="-122"/>
              </a:rPr>
              <a:t>557万吨，比预算</a:t>
            </a:r>
            <a:r>
              <a:rPr lang="zh-CN" sz="1580" b="0">
                <a:latin typeface="仿宋" panose="02010609060101010101" charset="-122"/>
                <a:ea typeface="仿宋" panose="02010609060101010101" charset="-122"/>
                <a:cs typeface="仿宋" panose="02010609060101010101" charset="-122"/>
              </a:rPr>
              <a:t>增加</a:t>
            </a:r>
            <a:r>
              <a:rPr lang="en-US" altLang="zh-CN" sz="1580" b="0">
                <a:latin typeface="仿宋" panose="02010609060101010101" charset="-122"/>
                <a:ea typeface="仿宋" panose="02010609060101010101" charset="-122"/>
                <a:cs typeface="仿宋" panose="02010609060101010101" charset="-122"/>
              </a:rPr>
              <a:t>37万吨。其中：    自产煤结算424万吨，比预算</a:t>
            </a:r>
            <a:r>
              <a:rPr lang="zh-CN" altLang="en-US" sz="1580" b="0">
                <a:latin typeface="仿宋" panose="02010609060101010101" charset="-122"/>
                <a:ea typeface="仿宋" panose="02010609060101010101" charset="-122"/>
                <a:cs typeface="仿宋" panose="02010609060101010101" charset="-122"/>
              </a:rPr>
              <a:t>增加</a:t>
            </a:r>
            <a:r>
              <a:rPr lang="en-US" altLang="zh-CN" sz="1580" b="0">
                <a:latin typeface="仿宋" panose="02010609060101010101" charset="-122"/>
                <a:ea typeface="仿宋" panose="02010609060101010101" charset="-122"/>
                <a:cs typeface="仿宋" panose="02010609060101010101" charset="-122"/>
              </a:rPr>
              <a:t>36万吨</a:t>
            </a:r>
            <a:r>
              <a:rPr lang="zh-CN" altLang="en-US" sz="1580" b="0">
                <a:latin typeface="仿宋" panose="02010609060101010101" charset="-122"/>
                <a:ea typeface="仿宋" panose="02010609060101010101" charset="-122"/>
                <a:cs typeface="仿宋" panose="02010609060101010101" charset="-122"/>
              </a:rPr>
              <a:t>；</a:t>
            </a:r>
            <a:r>
              <a:rPr lang="en-US" altLang="zh-CN" sz="1580" b="0">
                <a:latin typeface="仿宋" panose="02010609060101010101" charset="-122"/>
                <a:ea typeface="仿宋" panose="02010609060101010101" charset="-122"/>
                <a:cs typeface="仿宋" panose="02010609060101010101" charset="-122"/>
              </a:rPr>
              <a:t>外购煤结算</a:t>
            </a:r>
            <a:r>
              <a:rPr lang="en-US" altLang="zh-CN" sz="1580">
                <a:latin typeface="仿宋" panose="02010609060101010101" charset="-122"/>
                <a:ea typeface="仿宋" panose="02010609060101010101" charset="-122"/>
                <a:cs typeface="仿宋" panose="02010609060101010101" charset="-122"/>
                <a:sym typeface="+mn-ea"/>
              </a:rPr>
              <a:t>133万吨，比预算增加1万吨。</a:t>
            </a:r>
            <a:r>
              <a:rPr lang="en-US" altLang="zh-CN" sz="1580" b="0">
                <a:latin typeface="仿宋" panose="02010609060101010101" charset="-122"/>
                <a:ea typeface="仿宋" panose="02010609060101010101" charset="-122"/>
                <a:cs typeface="仿宋" panose="02010609060101010101" charset="-122"/>
              </a:rPr>
              <a:t>   </a:t>
            </a:r>
            <a:r>
              <a:rPr lang="zh-CN" altLang="en-US" sz="1580" b="1">
                <a:latin typeface="黑体" panose="02010609060101010101" charset="-122"/>
                <a:ea typeface="黑体" panose="02010609060101010101" charset="-122"/>
                <a:cs typeface="黑体" panose="02010609060101010101" charset="-122"/>
              </a:rPr>
              <a:t> 三.结算价格</a:t>
            </a:r>
            <a:r>
              <a:rPr lang="en-US" altLang="zh-CN" sz="1580" b="0">
                <a:latin typeface="仿宋" panose="02010609060101010101" charset="-122"/>
                <a:ea typeface="仿宋" panose="02010609060101010101" charset="-122"/>
                <a:cs typeface="仿宋" panose="02010609060101010101" charset="-122"/>
              </a:rPr>
              <a:t>    </a:t>
            </a:r>
            <a:r>
              <a:rPr lang="zh-CN" altLang="en-US" sz="1580" b="0">
                <a:latin typeface="仿宋" panose="02010609060101010101" charset="-122"/>
                <a:ea typeface="仿宋" panose="02010609060101010101" charset="-122"/>
                <a:cs typeface="仿宋" panose="02010609060101010101" charset="-122"/>
              </a:rPr>
              <a:t>二季度</a:t>
            </a:r>
            <a:r>
              <a:rPr lang="en-US" altLang="zh-CN" sz="1580" b="0">
                <a:latin typeface="仿宋" panose="02010609060101010101" charset="-122"/>
                <a:ea typeface="仿宋" panose="02010609060101010101" charset="-122"/>
                <a:cs typeface="仿宋" panose="02010609060101010101" charset="-122"/>
              </a:rPr>
              <a:t>预计</a:t>
            </a:r>
            <a:r>
              <a:rPr lang="zh-CN" sz="1580" b="1">
                <a:latin typeface="黑体" panose="02010609060101010101" charset="-122"/>
                <a:ea typeface="黑体" panose="02010609060101010101" charset="-122"/>
                <a:cs typeface="仿宋" panose="02010609060101010101" charset="-122"/>
              </a:rPr>
              <a:t>车板价</a:t>
            </a:r>
            <a:r>
              <a:rPr lang="en-US" altLang="zh-CN" sz="1580" b="0">
                <a:latin typeface="仿宋" panose="02010609060101010101" charset="-122"/>
                <a:ea typeface="仿宋" panose="02010609060101010101" charset="-122"/>
                <a:cs typeface="仿宋" panose="02010609060101010101" charset="-122"/>
              </a:rPr>
              <a:t>337.69元/吨，比预算降低19.11元/吨。其中：自产煤价格306.23元/吨，外购煤价格438.07元/吨。</a:t>
            </a:r>
            <a:r>
              <a:rPr lang="en-US" sz="1405" b="0">
                <a:latin typeface="仿宋_GB2312" panose="02010609030101010101" charset="-122"/>
              </a:rPr>
              <a:t> </a:t>
            </a:r>
            <a:endParaRPr lang="zh-CN" sz="1405" b="0">
              <a:cs typeface="仿宋_GB2312" panose="02010609030101010101" charset="-122"/>
            </a:endParaRPr>
          </a:p>
          <a:p>
            <a:pPr algn="just"/>
            <a:r>
              <a:rPr lang="zh-CN" altLang="en-US" sz="1580" b="1">
                <a:latin typeface="黑体" panose="02010609060101010101" charset="-122"/>
                <a:ea typeface="黑体" panose="02010609060101010101" charset="-122"/>
                <a:cs typeface="黑体" panose="02010609060101010101" charset="-122"/>
                <a:sym typeface="+mn-ea"/>
              </a:rPr>
              <a:t>    四.营业收入</a:t>
            </a: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a:latin typeface="仿宋" panose="02010609060101010101" charset="-122"/>
                <a:ea typeface="仿宋" panose="02010609060101010101" charset="-122"/>
                <a:cs typeface="仿宋" panose="02010609060101010101" charset="-122"/>
                <a:sym typeface="+mn-ea"/>
              </a:rPr>
              <a:t>二季度</a:t>
            </a:r>
            <a:r>
              <a:rPr lang="en-US" altLang="zh-CN" sz="1580">
                <a:latin typeface="仿宋" panose="02010609060101010101" charset="-122"/>
                <a:ea typeface="仿宋" panose="02010609060101010101" charset="-122"/>
                <a:cs typeface="仿宋" panose="02010609060101010101" charset="-122"/>
                <a:sym typeface="+mn-ea"/>
              </a:rPr>
              <a:t>预计</a:t>
            </a:r>
            <a:r>
              <a:rPr lang="zh-CN" sz="1580" b="1">
                <a:latin typeface="黑体" panose="02010609060101010101" charset="-122"/>
                <a:ea typeface="黑体" panose="02010609060101010101" charset="-122"/>
                <a:cs typeface="仿宋" panose="02010609060101010101" charset="-122"/>
                <a:sym typeface="+mn-ea"/>
              </a:rPr>
              <a:t>营业收入</a:t>
            </a:r>
            <a:r>
              <a:rPr lang="en-US" altLang="zh-CN" sz="1580">
                <a:latin typeface="仿宋" panose="02010609060101010101" charset="-122"/>
                <a:ea typeface="仿宋" panose="02010609060101010101" charset="-122"/>
                <a:cs typeface="仿宋" panose="02010609060101010101" charset="-122"/>
                <a:sym typeface="+mn-ea"/>
              </a:rPr>
              <a:t>191413万元，比进度预算</a:t>
            </a:r>
            <a:r>
              <a:rPr lang="zh-CN" altLang="en-US" sz="1580">
                <a:latin typeface="仿宋" panose="02010609060101010101" charset="-122"/>
                <a:ea typeface="仿宋" panose="02010609060101010101" charset="-122"/>
                <a:cs typeface="仿宋" panose="02010609060101010101" charset="-122"/>
                <a:sym typeface="+mn-ea"/>
              </a:rPr>
              <a:t>增加</a:t>
            </a:r>
            <a:r>
              <a:rPr lang="en-US" altLang="zh-CN" sz="1580">
                <a:latin typeface="仿宋" panose="02010609060101010101" charset="-122"/>
                <a:ea typeface="仿宋" panose="02010609060101010101" charset="-122"/>
                <a:cs typeface="仿宋" panose="02010609060101010101" charset="-122"/>
                <a:sym typeface="+mn-ea"/>
              </a:rPr>
              <a:t>995万元。其中：自产煤收入129950万元，外购煤收入58263万元，矿业收入3200万元。    </a:t>
            </a:r>
            <a:r>
              <a:rPr lang="zh-CN" altLang="en-US" sz="1580" b="1">
                <a:latin typeface="黑体" panose="02010609060101010101" charset="-122"/>
                <a:ea typeface="黑体" panose="02010609060101010101" charset="-122"/>
                <a:cs typeface="黑体" panose="02010609060101010101" charset="-122"/>
                <a:sym typeface="+mn-ea"/>
              </a:rPr>
              <a:t> 五.完全成本</a:t>
            </a: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a:latin typeface="仿宋" panose="02010609060101010101" charset="-122"/>
                <a:ea typeface="仿宋" panose="02010609060101010101" charset="-122"/>
                <a:cs typeface="仿宋" panose="02010609060101010101" charset="-122"/>
                <a:sym typeface="+mn-ea"/>
              </a:rPr>
              <a:t>二季度预计</a:t>
            </a:r>
            <a:r>
              <a:rPr lang="zh-CN" sz="1580" b="1">
                <a:latin typeface="黑体" panose="02010609060101010101" charset="-122"/>
                <a:ea typeface="黑体" panose="02010609060101010101" charset="-122"/>
                <a:cs typeface="仿宋" panose="02010609060101010101" charset="-122"/>
                <a:sym typeface="+mn-ea"/>
              </a:rPr>
              <a:t>自产煤完全成本</a:t>
            </a:r>
            <a:r>
              <a:rPr lang="en-US" altLang="zh-CN" sz="1580">
                <a:latin typeface="仿宋" panose="02010609060101010101" charset="-122"/>
                <a:ea typeface="仿宋" panose="02010609060101010101" charset="-122"/>
                <a:cs typeface="仿宋" panose="02010609060101010101" charset="-122"/>
                <a:sym typeface="+mn-ea"/>
              </a:rPr>
              <a:t>244.53元/吨，比预算274.60元/吨</a:t>
            </a:r>
            <a:r>
              <a:rPr lang="zh-CN" sz="1580">
                <a:latin typeface="仿宋" panose="02010609060101010101" charset="-122"/>
                <a:ea typeface="仿宋" panose="02010609060101010101" charset="-122"/>
                <a:cs typeface="仿宋" panose="02010609060101010101" charset="-122"/>
                <a:sym typeface="+mn-ea"/>
              </a:rPr>
              <a:t>减少</a:t>
            </a:r>
            <a:r>
              <a:rPr lang="en-US" altLang="zh-CN" sz="1580">
                <a:latin typeface="仿宋" panose="02010609060101010101" charset="-122"/>
                <a:ea typeface="仿宋" panose="02010609060101010101" charset="-122"/>
                <a:cs typeface="仿宋" panose="02010609060101010101" charset="-122"/>
                <a:sym typeface="+mn-ea"/>
              </a:rPr>
              <a:t>30.07元/吨，主要原因是：（1）由于产量</a:t>
            </a:r>
            <a:r>
              <a:rPr lang="zh-CN" sz="1580">
                <a:latin typeface="仿宋" panose="02010609060101010101" charset="-122"/>
                <a:ea typeface="仿宋" panose="02010609060101010101" charset="-122"/>
                <a:cs typeface="仿宋" panose="02010609060101010101" charset="-122"/>
                <a:sym typeface="+mn-ea"/>
              </a:rPr>
              <a:t>增加</a:t>
            </a:r>
            <a:r>
              <a:rPr lang="en-US" altLang="zh-CN" sz="1580">
                <a:latin typeface="仿宋" panose="02010609060101010101" charset="-122"/>
                <a:ea typeface="仿宋" panose="02010609060101010101" charset="-122"/>
                <a:cs typeface="仿宋" panose="02010609060101010101" charset="-122"/>
                <a:sym typeface="+mn-ea"/>
              </a:rPr>
              <a:t>36万吨，影响完全成本</a:t>
            </a:r>
            <a:r>
              <a:rPr lang="zh-CN" sz="1580">
                <a:latin typeface="仿宋" panose="02010609060101010101" charset="-122"/>
                <a:ea typeface="仿宋" panose="02010609060101010101" charset="-122"/>
                <a:cs typeface="仿宋" panose="02010609060101010101" charset="-122"/>
                <a:sym typeface="+mn-ea"/>
              </a:rPr>
              <a:t>降低</a:t>
            </a:r>
            <a:r>
              <a:rPr lang="en-US" altLang="zh-CN" sz="1580">
                <a:latin typeface="仿宋" panose="02010609060101010101" charset="-122"/>
                <a:ea typeface="仿宋" panose="02010609060101010101" charset="-122"/>
                <a:cs typeface="仿宋" panose="02010609060101010101" charset="-122"/>
                <a:sym typeface="+mn-ea"/>
              </a:rPr>
              <a:t>23.25元/吨；（2）由于总成本减少2643万元，影响完全成本降低6.82元/吨。</a:t>
            </a:r>
            <a:endParaRPr lang="en-US" altLang="zh-CN" sz="1580">
              <a:latin typeface="仿宋" panose="02010609060101010101" charset="-122"/>
              <a:ea typeface="仿宋" panose="02010609060101010101" charset="-122"/>
              <a:cs typeface="仿宋" panose="02010609060101010101" charset="-122"/>
              <a:sym typeface="+mn-ea"/>
            </a:endParaRPr>
          </a:p>
          <a:p>
            <a:pPr algn="just"/>
            <a:r>
              <a:rPr lang="zh-CN" altLang="en-US" sz="1580" b="1">
                <a:latin typeface="黑体" panose="02010609060101010101" charset="-122"/>
                <a:ea typeface="黑体" panose="02010609060101010101" charset="-122"/>
                <a:cs typeface="黑体" panose="02010609060101010101" charset="-122"/>
                <a:sym typeface="+mn-ea"/>
              </a:rPr>
              <a:t>    六.利润</a:t>
            </a:r>
            <a:r>
              <a:rPr lang="en-US" altLang="zh-CN" sz="1580">
                <a:latin typeface="仿宋" panose="02010609060101010101" charset="-122"/>
                <a:ea typeface="仿宋" panose="02010609060101010101" charset="-122"/>
                <a:cs typeface="仿宋" panose="02010609060101010101" charset="-122"/>
                <a:sym typeface="+mn-ea"/>
              </a:rPr>
              <a:t>    </a:t>
            </a:r>
            <a:r>
              <a:rPr lang="zh-CN" altLang="en-US" sz="1580">
                <a:latin typeface="仿宋" panose="02010609060101010101" charset="-122"/>
                <a:ea typeface="仿宋" panose="02010609060101010101" charset="-122"/>
                <a:cs typeface="仿宋" panose="02010609060101010101" charset="-122"/>
                <a:sym typeface="+mn-ea"/>
              </a:rPr>
              <a:t>二季度预计</a:t>
            </a:r>
            <a:r>
              <a:rPr lang="zh-CN" sz="1580" b="1">
                <a:latin typeface="黑体" panose="02010609060101010101" charset="-122"/>
                <a:ea typeface="黑体" panose="02010609060101010101" charset="-122"/>
                <a:cs typeface="仿宋" panose="02010609060101010101" charset="-122"/>
                <a:sym typeface="+mn-ea"/>
              </a:rPr>
              <a:t>盈利</a:t>
            </a:r>
            <a:r>
              <a:rPr lang="en-US" altLang="zh-CN" sz="1580">
                <a:latin typeface="仿宋" panose="02010609060101010101" charset="-122"/>
                <a:ea typeface="仿宋" panose="02010609060101010101" charset="-122"/>
                <a:cs typeface="仿宋" panose="02010609060101010101" charset="-122"/>
                <a:sym typeface="+mn-ea"/>
              </a:rPr>
              <a:t>30542万元</a:t>
            </a:r>
            <a:r>
              <a:rPr lang="zh-CN" altLang="en-US" sz="1580">
                <a:latin typeface="仿宋" panose="02010609060101010101" charset="-122"/>
                <a:ea typeface="仿宋" panose="02010609060101010101" charset="-122"/>
                <a:cs typeface="仿宋" panose="02010609060101010101" charset="-122"/>
                <a:sym typeface="+mn-ea"/>
              </a:rPr>
              <a:t>，</a:t>
            </a:r>
            <a:r>
              <a:rPr lang="en-US" altLang="zh-CN" sz="1580">
                <a:latin typeface="仿宋" panose="02010609060101010101" charset="-122"/>
                <a:ea typeface="仿宋" panose="02010609060101010101" charset="-122"/>
                <a:cs typeface="仿宋" panose="02010609060101010101" charset="-122"/>
                <a:sym typeface="+mn-ea"/>
              </a:rPr>
              <a:t>（能源公司29917万元，矿业公司625万元），比预算25000万元</a:t>
            </a:r>
            <a:r>
              <a:rPr lang="zh-CN" altLang="en-US" sz="1580">
                <a:latin typeface="仿宋" panose="02010609060101010101" charset="-122"/>
                <a:ea typeface="仿宋" panose="02010609060101010101" charset="-122"/>
                <a:cs typeface="仿宋" panose="02010609060101010101" charset="-122"/>
                <a:sym typeface="+mn-ea"/>
              </a:rPr>
              <a:t>增加</a:t>
            </a:r>
            <a:r>
              <a:rPr lang="en-US" altLang="zh-CN" sz="1580">
                <a:latin typeface="仿宋" panose="02010609060101010101" charset="-122"/>
                <a:ea typeface="仿宋" panose="02010609060101010101" charset="-122"/>
                <a:cs typeface="仿宋" panose="02010609060101010101" charset="-122"/>
                <a:sym typeface="+mn-ea"/>
              </a:rPr>
              <a:t>5542万元。其中：李家壕煤矿盈利13294万元，</a:t>
            </a:r>
            <a:r>
              <a:rPr lang="zh-CN" altLang="en-US" sz="1580">
                <a:latin typeface="仿宋" panose="02010609060101010101" charset="-122"/>
                <a:ea typeface="仿宋" panose="02010609060101010101" charset="-122"/>
                <a:cs typeface="仿宋" panose="02010609060101010101" charset="-122"/>
                <a:sym typeface="+mn-ea"/>
              </a:rPr>
              <a:t>超进度预算</a:t>
            </a:r>
            <a:r>
              <a:rPr lang="en-US" altLang="zh-CN" sz="1580">
                <a:latin typeface="仿宋" panose="02010609060101010101" charset="-122"/>
                <a:ea typeface="仿宋" panose="02010609060101010101" charset="-122"/>
                <a:cs typeface="仿宋" panose="02010609060101010101" charset="-122"/>
                <a:sym typeface="+mn-ea"/>
              </a:rPr>
              <a:t>1664</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万利一矿盈利13829万元，</a:t>
            </a:r>
            <a:r>
              <a:rPr lang="zh-CN" altLang="en-US" sz="1580">
                <a:latin typeface="仿宋" panose="02010609060101010101" charset="-122"/>
                <a:ea typeface="仿宋" panose="02010609060101010101" charset="-122"/>
                <a:cs typeface="仿宋" panose="02010609060101010101" charset="-122"/>
                <a:sym typeface="+mn-ea"/>
              </a:rPr>
              <a:t>超进度预算</a:t>
            </a:r>
            <a:r>
              <a:rPr lang="en-US" altLang="zh-CN" sz="1580">
                <a:latin typeface="仿宋" panose="02010609060101010101" charset="-122"/>
                <a:ea typeface="仿宋" panose="02010609060101010101" charset="-122"/>
                <a:cs typeface="仿宋" panose="02010609060101010101" charset="-122"/>
                <a:sym typeface="+mn-ea"/>
              </a:rPr>
              <a:t>1679</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神山露天煤矿盈利1856万元，</a:t>
            </a:r>
            <a:r>
              <a:rPr lang="zh-CN" altLang="en-US" sz="1580">
                <a:latin typeface="仿宋" panose="02010609060101010101" charset="-122"/>
                <a:ea typeface="仿宋" panose="02010609060101010101" charset="-122"/>
                <a:cs typeface="仿宋" panose="02010609060101010101" charset="-122"/>
                <a:sym typeface="+mn-ea"/>
              </a:rPr>
              <a:t>超进度预算</a:t>
            </a:r>
            <a:r>
              <a:rPr lang="en-US" altLang="zh-CN" sz="1580">
                <a:latin typeface="仿宋" panose="02010609060101010101" charset="-122"/>
                <a:ea typeface="仿宋" panose="02010609060101010101" charset="-122"/>
                <a:cs typeface="仿宋" panose="02010609060101010101" charset="-122"/>
                <a:sym typeface="+mn-ea"/>
              </a:rPr>
              <a:t>460</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水泉露天煤矿盈利1878万元，</a:t>
            </a:r>
            <a:r>
              <a:rPr lang="zh-CN" altLang="en-US" sz="1580">
                <a:latin typeface="仿宋" panose="02010609060101010101" charset="-122"/>
                <a:ea typeface="仿宋" panose="02010609060101010101" charset="-122"/>
                <a:cs typeface="仿宋" panose="02010609060101010101" charset="-122"/>
                <a:sym typeface="+mn-ea"/>
              </a:rPr>
              <a:t>超进度预算</a:t>
            </a:r>
            <a:r>
              <a:rPr lang="en-US" altLang="zh-CN" sz="1580">
                <a:latin typeface="仿宋" panose="02010609060101010101" charset="-122"/>
                <a:ea typeface="仿宋" panose="02010609060101010101" charset="-122"/>
                <a:cs typeface="仿宋" panose="02010609060101010101" charset="-122"/>
                <a:sym typeface="+mn-ea"/>
              </a:rPr>
              <a:t>235</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本部及运销</a:t>
            </a:r>
            <a:r>
              <a:rPr lang="zh-CN" altLang="en-US" sz="1580">
                <a:latin typeface="仿宋" panose="02010609060101010101" charset="-122"/>
                <a:ea typeface="仿宋" panose="02010609060101010101" charset="-122"/>
                <a:cs typeface="仿宋" panose="02010609060101010101" charset="-122"/>
                <a:sym typeface="+mn-ea"/>
              </a:rPr>
              <a:t>分公司</a:t>
            </a:r>
            <a:r>
              <a:rPr lang="en-US" altLang="zh-CN" sz="1580">
                <a:latin typeface="仿宋" panose="02010609060101010101" charset="-122"/>
                <a:ea typeface="仿宋" panose="02010609060101010101" charset="-122"/>
                <a:cs typeface="仿宋" panose="02010609060101010101" charset="-122"/>
                <a:sym typeface="+mn-ea"/>
              </a:rPr>
              <a:t>共发生费用5276万元，</a:t>
            </a:r>
            <a:r>
              <a:rPr lang="zh-CN" altLang="en-US" sz="1580">
                <a:latin typeface="仿宋" panose="02010609060101010101" charset="-122"/>
                <a:ea typeface="仿宋" panose="02010609060101010101" charset="-122"/>
                <a:cs typeface="仿宋" panose="02010609060101010101" charset="-122"/>
                <a:sym typeface="+mn-ea"/>
              </a:rPr>
              <a:t>欠进度预算</a:t>
            </a:r>
            <a:r>
              <a:rPr lang="en-US" altLang="zh-CN" sz="1580">
                <a:latin typeface="仿宋" panose="02010609060101010101" charset="-122"/>
                <a:ea typeface="仿宋" panose="02010609060101010101" charset="-122"/>
                <a:cs typeface="仿宋" panose="02010609060101010101" charset="-122"/>
                <a:sym typeface="+mn-ea"/>
              </a:rPr>
              <a:t>1881</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水泉洗煤厂亏损10万元，</a:t>
            </a:r>
            <a:r>
              <a:rPr lang="zh-CN" altLang="en-US" sz="1580">
                <a:latin typeface="仿宋" panose="02010609060101010101" charset="-122"/>
                <a:ea typeface="仿宋" panose="02010609060101010101" charset="-122"/>
                <a:cs typeface="仿宋" panose="02010609060101010101" charset="-122"/>
                <a:sym typeface="+mn-ea"/>
              </a:rPr>
              <a:t>超进度预算</a:t>
            </a:r>
            <a:r>
              <a:rPr lang="en-US" altLang="zh-CN" sz="1580">
                <a:latin typeface="仿宋" panose="02010609060101010101" charset="-122"/>
                <a:ea typeface="仿宋" panose="02010609060101010101" charset="-122"/>
                <a:cs typeface="仿宋" panose="02010609060101010101" charset="-122"/>
                <a:sym typeface="+mn-ea"/>
              </a:rPr>
              <a:t>5</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洗选中心盈利4346万元，</a:t>
            </a:r>
            <a:r>
              <a:rPr lang="zh-CN" altLang="en-US" sz="1580">
                <a:latin typeface="仿宋" panose="02010609060101010101" charset="-122"/>
                <a:ea typeface="仿宋" panose="02010609060101010101" charset="-122"/>
                <a:cs typeface="仿宋" panose="02010609060101010101" charset="-122"/>
                <a:sym typeface="+mn-ea"/>
              </a:rPr>
              <a:t>欠进度预算</a:t>
            </a:r>
            <a:r>
              <a:rPr lang="en-US" altLang="zh-CN" sz="1580">
                <a:latin typeface="仿宋" panose="02010609060101010101" charset="-122"/>
                <a:ea typeface="仿宋" panose="02010609060101010101" charset="-122"/>
                <a:cs typeface="仿宋" panose="02010609060101010101" charset="-122"/>
                <a:sym typeface="+mn-ea"/>
              </a:rPr>
              <a:t>602</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矿业公司盈利625万元</a:t>
            </a:r>
            <a:r>
              <a:rPr lang="zh-CN" altLang="en-US" sz="1580">
                <a:latin typeface="仿宋" panose="02010609060101010101" charset="-122"/>
                <a:ea typeface="仿宋" panose="02010609060101010101" charset="-122"/>
                <a:cs typeface="仿宋" panose="02010609060101010101" charset="-122"/>
                <a:sym typeface="+mn-ea"/>
              </a:rPr>
              <a:t>，超进度预算</a:t>
            </a:r>
            <a:r>
              <a:rPr lang="en-US" altLang="zh-CN" sz="1580">
                <a:latin typeface="仿宋" panose="02010609060101010101" charset="-122"/>
                <a:ea typeface="仿宋" panose="02010609060101010101" charset="-122"/>
                <a:cs typeface="仿宋" panose="02010609060101010101" charset="-122"/>
                <a:sym typeface="+mn-ea"/>
              </a:rPr>
              <a:t>230</a:t>
            </a:r>
            <a:r>
              <a:rPr lang="zh-CN" altLang="en-US" sz="1580">
                <a:latin typeface="仿宋" panose="02010609060101010101" charset="-122"/>
                <a:ea typeface="仿宋" panose="02010609060101010101" charset="-122"/>
                <a:cs typeface="仿宋" panose="02010609060101010101" charset="-122"/>
                <a:sym typeface="+mn-ea"/>
              </a:rPr>
              <a:t>万元</a:t>
            </a:r>
            <a:r>
              <a:rPr lang="en-US" altLang="zh-CN" sz="1580">
                <a:latin typeface="仿宋" panose="02010609060101010101" charset="-122"/>
                <a:ea typeface="仿宋" panose="02010609060101010101" charset="-122"/>
                <a:cs typeface="仿宋" panose="02010609060101010101" charset="-122"/>
                <a:sym typeface="+mn-ea"/>
              </a:rPr>
              <a:t>。</a:t>
            </a:r>
            <a:endParaRPr lang="zh-CN" altLang="en-US" sz="158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917283" y="2367765"/>
            <a:ext cx="922742" cy="645160"/>
          </a:xfrm>
        </p:spPr>
        <p:txBody>
          <a:bodyPr/>
          <a:p>
            <a:r>
              <a:rPr lang="zh-CN" altLang="en-US">
                <a:solidFill>
                  <a:schemeClr val="bg1">
                    <a:lumMod val="85000"/>
                  </a:schemeClr>
                </a:solidFill>
              </a:rPr>
              <a:t>一</a:t>
            </a:r>
            <a:endParaRPr lang="zh-CN" altLang="en-US">
              <a:solidFill>
                <a:schemeClr val="bg1">
                  <a:lumMod val="85000"/>
                </a:schemeClr>
              </a:solidFill>
            </a:endParaRPr>
          </a:p>
        </p:txBody>
      </p:sp>
      <p:sp>
        <p:nvSpPr>
          <p:cNvPr id="5" name="文本占位符 4"/>
          <p:cNvSpPr>
            <a:spLocks noGrp="1"/>
          </p:cNvSpPr>
          <p:nvPr>
            <p:ph type="body" idx="1"/>
          </p:nvPr>
        </p:nvSpPr>
        <p:spPr>
          <a:xfrm>
            <a:off x="6010429" y="2485822"/>
            <a:ext cx="5196757" cy="357514"/>
          </a:xfrm>
        </p:spPr>
        <p:txBody>
          <a:bodyPr/>
          <a:p>
            <a:r>
              <a:rPr lang="zh-CN" altLang="en-US">
                <a:solidFill>
                  <a:schemeClr val="bg1">
                    <a:lumMod val="85000"/>
                  </a:schemeClr>
                </a:solidFill>
              </a:rPr>
              <a:t>一季度主要经济指标完成情况</a:t>
            </a:r>
            <a:endParaRPr lang="zh-CN" altLang="en-US">
              <a:solidFill>
                <a:schemeClr val="bg1">
                  <a:lumMod val="85000"/>
                </a:schemeClr>
              </a:solidFill>
            </a:endParaRPr>
          </a:p>
        </p:txBody>
      </p:sp>
      <p:sp>
        <p:nvSpPr>
          <p:cNvPr id="3" name="灯片编号占位符 2"/>
          <p:cNvSpPr>
            <a:spLocks noGrp="1"/>
          </p:cNvSpPr>
          <p:nvPr>
            <p:ph type="sldNum" sz="quarter" idx="4294967295"/>
          </p:nvPr>
        </p:nvSpPr>
        <p:spPr>
          <a:xfrm>
            <a:off x="8286300" y="6347194"/>
            <a:ext cx="2405700" cy="320203"/>
          </a:xfrm>
        </p:spPr>
        <p:txBody>
          <a:bodyPr/>
          <a:p>
            <a:fld id="{49AE70B2-8BF9-45C0-BB95-33D1B9D3A854}" type="slidenum">
              <a:rPr lang="zh-CN" altLang="en-US" sz="1050" smtClean="0"/>
            </a:fld>
            <a:endParaRPr lang="zh-CN" altLang="en-US" sz="1050"/>
          </a:p>
        </p:txBody>
      </p:sp>
      <p:sp>
        <p:nvSpPr>
          <p:cNvPr id="6" name="文本占位符 4"/>
          <p:cNvSpPr>
            <a:spLocks noGrp="1"/>
          </p:cNvSpPr>
          <p:nvPr/>
        </p:nvSpPr>
        <p:spPr>
          <a:xfrm>
            <a:off x="6010429" y="3286609"/>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solidFill>
                  <a:schemeClr val="bg1">
                    <a:lumMod val="85000"/>
                  </a:schemeClr>
                </a:solidFill>
              </a:rPr>
              <a:t>二季度主要经济指标测算情况</a:t>
            </a:r>
            <a:endParaRPr lang="zh-CN" altLang="en-US" sz="2105">
              <a:solidFill>
                <a:schemeClr val="bg1">
                  <a:lumMod val="85000"/>
                </a:schemeClr>
              </a:solidFill>
            </a:endParaRPr>
          </a:p>
        </p:txBody>
      </p:sp>
      <p:sp>
        <p:nvSpPr>
          <p:cNvPr id="8" name="文本占位符 4"/>
          <p:cNvSpPr>
            <a:spLocks noGrp="1"/>
          </p:cNvSpPr>
          <p:nvPr/>
        </p:nvSpPr>
        <p:spPr>
          <a:xfrm>
            <a:off x="6010429" y="4087395"/>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t>存在的问题</a:t>
            </a:r>
            <a:endParaRPr lang="zh-CN" altLang="en-US" sz="2105"/>
          </a:p>
        </p:txBody>
      </p:sp>
      <p:sp>
        <p:nvSpPr>
          <p:cNvPr id="9" name="文本占位符 4"/>
          <p:cNvSpPr>
            <a:spLocks noGrp="1"/>
          </p:cNvSpPr>
          <p:nvPr/>
        </p:nvSpPr>
        <p:spPr>
          <a:xfrm>
            <a:off x="6010429" y="4888181"/>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sz="2105">
                <a:solidFill>
                  <a:schemeClr val="bg1">
                    <a:lumMod val="85000"/>
                  </a:schemeClr>
                </a:solidFill>
                <a:sym typeface="+mn-ea"/>
              </a:rPr>
              <a:t>下一步经营工作努力方向</a:t>
            </a:r>
            <a:endParaRPr lang="zh-CN" altLang="en-US" sz="2105">
              <a:solidFill>
                <a:schemeClr val="bg1">
                  <a:lumMod val="85000"/>
                </a:schemeClr>
              </a:solidFill>
            </a:endParaRPr>
          </a:p>
          <a:p>
            <a:endParaRPr lang="zh-CN" altLang="en-US" sz="2105">
              <a:solidFill>
                <a:schemeClr val="bg1">
                  <a:lumMod val="85000"/>
                </a:schemeClr>
              </a:solidFill>
            </a:endParaRPr>
          </a:p>
        </p:txBody>
      </p:sp>
      <p:sp>
        <p:nvSpPr>
          <p:cNvPr id="14" name="标题 3"/>
          <p:cNvSpPr>
            <a:spLocks noGrp="1"/>
          </p:cNvSpPr>
          <p:nvPr/>
        </p:nvSpPr>
        <p:spPr>
          <a:xfrm>
            <a:off x="4917283" y="4785159"/>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四</a:t>
            </a:r>
            <a:endParaRPr lang="zh-CN" altLang="en-US" sz="3155">
              <a:solidFill>
                <a:schemeClr val="bg1">
                  <a:lumMod val="85000"/>
                </a:schemeClr>
              </a:solidFill>
            </a:endParaRPr>
          </a:p>
        </p:txBody>
      </p:sp>
      <p:sp>
        <p:nvSpPr>
          <p:cNvPr id="15" name="标题 3"/>
          <p:cNvSpPr>
            <a:spLocks noGrp="1"/>
          </p:cNvSpPr>
          <p:nvPr/>
        </p:nvSpPr>
        <p:spPr>
          <a:xfrm>
            <a:off x="4917283" y="3173563"/>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二</a:t>
            </a:r>
            <a:endParaRPr lang="zh-CN" altLang="en-US" sz="3155">
              <a:solidFill>
                <a:schemeClr val="bg1">
                  <a:lumMod val="85000"/>
                </a:schemeClr>
              </a:solidFill>
            </a:endParaRPr>
          </a:p>
        </p:txBody>
      </p:sp>
      <p:sp>
        <p:nvSpPr>
          <p:cNvPr id="17" name="标题 3"/>
          <p:cNvSpPr>
            <a:spLocks noGrp="1"/>
          </p:cNvSpPr>
          <p:nvPr/>
        </p:nvSpPr>
        <p:spPr>
          <a:xfrm>
            <a:off x="4917283" y="3979361"/>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t>三</a:t>
            </a:r>
            <a:endParaRPr lang="zh-CN" altLang="en-US" sz="3155"/>
          </a:p>
        </p:txBody>
      </p:sp>
      <p:sp>
        <p:nvSpPr>
          <p:cNvPr id="2" name="标题 3"/>
          <p:cNvSpPr>
            <a:spLocks noGrp="1"/>
          </p:cNvSpPr>
          <p:nvPr/>
        </p:nvSpPr>
        <p:spPr>
          <a:xfrm>
            <a:off x="4917283" y="5411904"/>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155">
                <a:solidFill>
                  <a:schemeClr val="bg1">
                    <a:lumMod val="85000"/>
                  </a:schemeClr>
                </a:solidFill>
              </a:rPr>
              <a:t>五</a:t>
            </a:r>
            <a:endParaRPr lang="zh-CN" altLang="en-US" sz="3155"/>
          </a:p>
        </p:txBody>
      </p:sp>
      <p:sp>
        <p:nvSpPr>
          <p:cNvPr id="7" name="文本占位符 4"/>
          <p:cNvSpPr>
            <a:spLocks noGrp="1"/>
          </p:cNvSpPr>
          <p:nvPr/>
        </p:nvSpPr>
        <p:spPr>
          <a:xfrm>
            <a:off x="6077104" y="5516196"/>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buClrTx/>
              <a:buSzTx/>
            </a:pPr>
            <a:r>
              <a:rPr lang="zh-CN" altLang="en-US" sz="2105">
                <a:solidFill>
                  <a:schemeClr val="bg1">
                    <a:lumMod val="85000"/>
                  </a:schemeClr>
                </a:solidFill>
              </a:rPr>
              <a:t>工作亮点</a:t>
            </a:r>
            <a:endParaRPr lang="zh-CN" altLang="en-US" sz="2105">
              <a:solidFill>
                <a:schemeClr val="bg1">
                  <a:lumMod val="85000"/>
                </a:schemeClr>
              </a:solidFill>
            </a:endParaRPr>
          </a:p>
          <a:p>
            <a:endParaRPr lang="zh-CN" altLang="en-US" sz="2105"/>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三、存在的问题</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4" name="文本框 3"/>
          <p:cNvSpPr txBox="1"/>
          <p:nvPr/>
        </p:nvSpPr>
        <p:spPr>
          <a:xfrm>
            <a:off x="698243" y="1013798"/>
            <a:ext cx="9294800" cy="6355715"/>
          </a:xfrm>
          <a:prstGeom prst="rect">
            <a:avLst/>
          </a:prstGeom>
          <a:noFill/>
        </p:spPr>
        <p:txBody>
          <a:bodyPr wrap="square" rtlCol="0">
            <a:spAutoFit/>
          </a:bodyPr>
          <a:p>
            <a:pPr algn="just">
              <a:lnSpc>
                <a:spcPct val="170000"/>
              </a:lnSpc>
            </a:pPr>
            <a:r>
              <a:rPr lang="en-US" altLang="zh-CN" sz="1755">
                <a:latin typeface="仿宋" panose="02010609060101010101" charset="-122"/>
                <a:ea typeface="仿宋" panose="02010609060101010101" charset="-122"/>
                <a:cs typeface="仿宋" panose="02010609060101010101" charset="-122"/>
              </a:rPr>
              <a:t>  </a:t>
            </a:r>
            <a:r>
              <a:rPr lang="en-US" altLang="zh-CN" sz="1600">
                <a:latin typeface="仿宋" panose="02010609060101010101" charset="-122"/>
                <a:ea typeface="仿宋" panose="02010609060101010101" charset="-122"/>
                <a:cs typeface="仿宋" panose="02010609060101010101" charset="-122"/>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1</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各单位各部门在从事外事活动中存在</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线下预订</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车票及酒店的情况，更有甚者预订金额</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超出报销标准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，此项指标直接影响集团统建系统商旅平台月度考评得分。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7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2</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部分单位存在往来账款期末余额、账龄金额为</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负数</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的情况，特别是应付账款、应付暂估，此项指标影响“14355”考评。</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7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3</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各单位报送月度滚动预算时预计费用与实际费用出入较大，导致月末利润</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偏差率大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，影响公司月度业绩考评。</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7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4</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低效无效资产处置工作。李家壕矿、神山矿、水泉矿、洗选分公司严重</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滞后于计划</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，要求2023年12月底各单位在国能E拍网挂牌处置，到目前为止已过去3个月仍然没有挂网处置。本月产运销平衡会虽已强调过此事项，但仍无进展。</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just">
              <a:lnSpc>
                <a:spcPct val="17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5</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工程决算</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进度缓慢</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，本年度工程应于工程结束后</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个月之内决算完毕，年度内完工的工程不得跨年。截止2024年3月末仍有</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27</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项工程未进行决算</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（201</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9</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项、20</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20</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2021</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2022</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12</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2023</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11</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，导致工程不能及时决算完毕。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7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6</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部分单位存在税收</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滞纳金</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的问题，对于罚款及税收滞纳金集团考核标准是零罚没，只要发生一笔无论金额大小均扣一分，此项指标影响“14355”考评。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pPr>
            <a:r>
              <a:rPr lang="en-US" altLang="zh-CN" sz="1600">
                <a:latin typeface="仿宋" panose="02010609060101010101" charset="-122"/>
                <a:ea typeface="仿宋" panose="02010609060101010101" charset="-122"/>
                <a:cs typeface="仿宋" panose="02010609060101010101"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983958" y="2367765"/>
            <a:ext cx="922742" cy="645160"/>
          </a:xfrm>
        </p:spPr>
        <p:txBody>
          <a:bodyPr/>
          <a:p>
            <a:r>
              <a:rPr lang="zh-CN" altLang="en-US">
                <a:solidFill>
                  <a:schemeClr val="bg1">
                    <a:lumMod val="85000"/>
                  </a:schemeClr>
                </a:solidFill>
              </a:rPr>
              <a:t>一</a:t>
            </a:r>
            <a:endParaRPr lang="zh-CN" altLang="en-US">
              <a:solidFill>
                <a:schemeClr val="bg1">
                  <a:lumMod val="85000"/>
                </a:schemeClr>
              </a:solidFill>
            </a:endParaRPr>
          </a:p>
        </p:txBody>
      </p:sp>
      <p:sp>
        <p:nvSpPr>
          <p:cNvPr id="5" name="文本占位符 4"/>
          <p:cNvSpPr>
            <a:spLocks noGrp="1"/>
          </p:cNvSpPr>
          <p:nvPr>
            <p:ph type="body" idx="1"/>
          </p:nvPr>
        </p:nvSpPr>
        <p:spPr>
          <a:xfrm>
            <a:off x="6077104" y="2485822"/>
            <a:ext cx="5196757" cy="357514"/>
          </a:xfrm>
        </p:spPr>
        <p:txBody>
          <a:bodyPr/>
          <a:p>
            <a:r>
              <a:rPr lang="zh-CN" altLang="en-US">
                <a:solidFill>
                  <a:schemeClr val="bg1">
                    <a:lumMod val="85000"/>
                  </a:schemeClr>
                </a:solidFill>
              </a:rPr>
              <a:t>一季度主要经济指标完成情况</a:t>
            </a:r>
            <a:endParaRPr lang="zh-CN" altLang="en-US">
              <a:solidFill>
                <a:schemeClr val="bg1">
                  <a:lumMod val="85000"/>
                </a:schemeClr>
              </a:solidFill>
            </a:endParaRPr>
          </a:p>
        </p:txBody>
      </p:sp>
      <p:sp>
        <p:nvSpPr>
          <p:cNvPr id="3" name="灯片编号占位符 2"/>
          <p:cNvSpPr>
            <a:spLocks noGrp="1"/>
          </p:cNvSpPr>
          <p:nvPr>
            <p:ph type="sldNum" sz="quarter" idx="4294967295"/>
          </p:nvPr>
        </p:nvSpPr>
        <p:spPr>
          <a:xfrm>
            <a:off x="8286300" y="6347194"/>
            <a:ext cx="2405700" cy="320203"/>
          </a:xfrm>
        </p:spPr>
        <p:txBody>
          <a:bodyPr/>
          <a:p>
            <a:fld id="{49AE70B2-8BF9-45C0-BB95-33D1B9D3A854}" type="slidenum">
              <a:rPr lang="zh-CN" altLang="en-US" sz="1050" smtClean="0"/>
            </a:fld>
            <a:endParaRPr lang="zh-CN" altLang="en-US" sz="1050"/>
          </a:p>
        </p:txBody>
      </p:sp>
      <p:sp>
        <p:nvSpPr>
          <p:cNvPr id="6" name="文本占位符 4"/>
          <p:cNvSpPr>
            <a:spLocks noGrp="1"/>
          </p:cNvSpPr>
          <p:nvPr/>
        </p:nvSpPr>
        <p:spPr>
          <a:xfrm>
            <a:off x="6077104" y="3286609"/>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solidFill>
                  <a:schemeClr val="bg1">
                    <a:lumMod val="85000"/>
                  </a:schemeClr>
                </a:solidFill>
              </a:rPr>
              <a:t>二季度主要经济指标测算情况</a:t>
            </a:r>
            <a:endParaRPr lang="zh-CN" altLang="en-US" sz="2105">
              <a:solidFill>
                <a:schemeClr val="bg1">
                  <a:lumMod val="85000"/>
                </a:schemeClr>
              </a:solidFill>
            </a:endParaRPr>
          </a:p>
        </p:txBody>
      </p:sp>
      <p:sp>
        <p:nvSpPr>
          <p:cNvPr id="8" name="文本占位符 4"/>
          <p:cNvSpPr>
            <a:spLocks noGrp="1"/>
          </p:cNvSpPr>
          <p:nvPr/>
        </p:nvSpPr>
        <p:spPr>
          <a:xfrm>
            <a:off x="6077104" y="4087395"/>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solidFill>
                  <a:schemeClr val="bg1">
                    <a:lumMod val="85000"/>
                  </a:schemeClr>
                </a:solidFill>
              </a:rPr>
              <a:t>存在的问题</a:t>
            </a:r>
            <a:endParaRPr lang="zh-CN" altLang="en-US" sz="2105">
              <a:solidFill>
                <a:schemeClr val="bg1">
                  <a:lumMod val="85000"/>
                </a:schemeClr>
              </a:solidFill>
            </a:endParaRPr>
          </a:p>
        </p:txBody>
      </p:sp>
      <p:sp>
        <p:nvSpPr>
          <p:cNvPr id="9" name="文本占位符 4"/>
          <p:cNvSpPr>
            <a:spLocks noGrp="1"/>
          </p:cNvSpPr>
          <p:nvPr/>
        </p:nvSpPr>
        <p:spPr>
          <a:xfrm>
            <a:off x="6077104" y="4888181"/>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sz="2105">
                <a:sym typeface="+mn-ea"/>
              </a:rPr>
              <a:t>解决的措施</a:t>
            </a:r>
            <a:endParaRPr lang="zh-CN" altLang="en-US" sz="2105"/>
          </a:p>
          <a:p>
            <a:endParaRPr lang="zh-CN" altLang="en-US" sz="2105"/>
          </a:p>
        </p:txBody>
      </p:sp>
      <p:sp>
        <p:nvSpPr>
          <p:cNvPr id="14" name="标题 3"/>
          <p:cNvSpPr>
            <a:spLocks noGrp="1"/>
          </p:cNvSpPr>
          <p:nvPr/>
        </p:nvSpPr>
        <p:spPr>
          <a:xfrm>
            <a:off x="4983958" y="4785159"/>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t>四</a:t>
            </a:r>
            <a:endParaRPr lang="zh-CN" altLang="en-US" sz="3155"/>
          </a:p>
        </p:txBody>
      </p:sp>
      <p:sp>
        <p:nvSpPr>
          <p:cNvPr id="15" name="标题 3"/>
          <p:cNvSpPr>
            <a:spLocks noGrp="1"/>
          </p:cNvSpPr>
          <p:nvPr/>
        </p:nvSpPr>
        <p:spPr>
          <a:xfrm>
            <a:off x="4983958" y="3173563"/>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二</a:t>
            </a:r>
            <a:endParaRPr lang="zh-CN" altLang="en-US" sz="3155">
              <a:solidFill>
                <a:schemeClr val="bg1">
                  <a:lumMod val="85000"/>
                </a:schemeClr>
              </a:solidFill>
            </a:endParaRPr>
          </a:p>
        </p:txBody>
      </p:sp>
      <p:sp>
        <p:nvSpPr>
          <p:cNvPr id="17" name="标题 3"/>
          <p:cNvSpPr>
            <a:spLocks noGrp="1"/>
          </p:cNvSpPr>
          <p:nvPr/>
        </p:nvSpPr>
        <p:spPr>
          <a:xfrm>
            <a:off x="4983958" y="3979361"/>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三</a:t>
            </a:r>
            <a:endParaRPr lang="zh-CN" altLang="en-US" sz="3155">
              <a:solidFill>
                <a:schemeClr val="bg1">
                  <a:lumMod val="85000"/>
                </a:schemeClr>
              </a:solidFill>
            </a:endParaRPr>
          </a:p>
        </p:txBody>
      </p:sp>
      <p:sp>
        <p:nvSpPr>
          <p:cNvPr id="2" name="标题 3"/>
          <p:cNvSpPr>
            <a:spLocks noGrp="1"/>
          </p:cNvSpPr>
          <p:nvPr/>
        </p:nvSpPr>
        <p:spPr>
          <a:xfrm>
            <a:off x="4983958" y="5411904"/>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155">
                <a:solidFill>
                  <a:schemeClr val="bg1">
                    <a:lumMod val="85000"/>
                  </a:schemeClr>
                </a:solidFill>
              </a:rPr>
              <a:t>五</a:t>
            </a:r>
            <a:endParaRPr lang="zh-CN" altLang="en-US" sz="3155"/>
          </a:p>
        </p:txBody>
      </p:sp>
      <p:sp>
        <p:nvSpPr>
          <p:cNvPr id="7" name="文本占位符 4"/>
          <p:cNvSpPr>
            <a:spLocks noGrp="1"/>
          </p:cNvSpPr>
          <p:nvPr/>
        </p:nvSpPr>
        <p:spPr>
          <a:xfrm>
            <a:off x="6077104" y="5516196"/>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buClrTx/>
              <a:buSzTx/>
            </a:pPr>
            <a:r>
              <a:rPr lang="zh-CN" altLang="en-US" sz="2105">
                <a:solidFill>
                  <a:schemeClr val="bg1">
                    <a:lumMod val="85000"/>
                  </a:schemeClr>
                </a:solidFill>
              </a:rPr>
              <a:t>工</a:t>
            </a:r>
            <a:r>
              <a:rPr lang="zh-CN" altLang="en-US" sz="2105">
                <a:solidFill>
                  <a:schemeClr val="bg1">
                    <a:lumMod val="85000"/>
                  </a:schemeClr>
                </a:solidFill>
              </a:rPr>
              <a:t>作亮点</a:t>
            </a:r>
            <a:endParaRPr lang="zh-CN" altLang="en-US" sz="2105">
              <a:solidFill>
                <a:schemeClr val="bg1">
                  <a:lumMod val="85000"/>
                </a:schemeClr>
              </a:solidFill>
            </a:endParaRPr>
          </a:p>
          <a:p>
            <a:endParaRPr lang="zh-CN" altLang="en-US" sz="2105"/>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四、解决的措施</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8" name="文本框 7"/>
          <p:cNvSpPr txBox="1"/>
          <p:nvPr/>
        </p:nvSpPr>
        <p:spPr>
          <a:xfrm>
            <a:off x="644861" y="1014042"/>
            <a:ext cx="9312620" cy="6202680"/>
          </a:xfrm>
          <a:prstGeom prst="rect">
            <a:avLst/>
          </a:prstGeom>
          <a:noFill/>
        </p:spPr>
        <p:txBody>
          <a:bodyPr wrap="square" rtlCol="0">
            <a:spAutoFit/>
          </a:bodyPr>
          <a:p>
            <a:pPr algn="just">
              <a:lnSpc>
                <a:spcPct val="130000"/>
              </a:lnSpc>
            </a:pPr>
            <a:r>
              <a:rPr lang="en-US" altLang="zh-CN" sz="1755">
                <a:latin typeface="仿宋" panose="02010609060101010101" charset="-122"/>
                <a:ea typeface="仿宋" panose="02010609060101010101" charset="-122"/>
                <a:cs typeface="仿宋" panose="02010609060101010101" charset="-122"/>
              </a:rPr>
              <a:t>   </a:t>
            </a:r>
            <a:r>
              <a:rPr lang="en-US" altLang="zh-CN" sz="1600">
                <a:latin typeface="仿宋" panose="02010609060101010101" charset="-122"/>
                <a:ea typeface="仿宋" panose="02010609060101010101" charset="-122"/>
                <a:cs typeface="仿宋" panose="02010609060101010101" charset="-122"/>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1</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为了严格贯彻落实中央八项规定精神，更好的保护干部，各单位各部门在从事外事活动中预订的交通工具和酒店必须通过商旅平台，</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不允许进行线下预订</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，否则不予报销；各部门提报人员严格审核差旅费中的住宿费、交通费等报销票据，</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凡有超出标准情况一律不予报销</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；商旅平台预订金额超出报销标准，报销人员必须将全额款项</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以银行转账方式交回财务</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，此票据不予报销。</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3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2</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按照公司绩效考核要求，各单位往来账款期末余额、账龄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不得出现负数</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，每月月末发现一处扣1分，请各单位引起重视并严格执行，以免影响组织绩效考评。</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3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3</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根据集团公司月度考核指标计分细则中的利润总额档级要求，各单位月度滚动预计数与实际数偏差率</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不得超过2.5%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3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4</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根据集团公司下达资产处置考核指标，各单位应指派专人，明确责任，制定详细处置计划，</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按时完成资产处置任务</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，否则提出通报批评并在组织绩效考核中予以扣分。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3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5</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工程项目管理中心和各单位要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及时办理工程决算</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，避免跨期导致的各项风险，同时将工程结算件及验工计价单及时交回相关部门进行归档统计。</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just">
              <a:lnSpc>
                <a:spcPct val="13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6</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要求严格遵守国家及地方税收法律法规，各单位须定期梳理涉税风险，相关责任部门应及时与政府职能部门加强沟通，做到</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应享尽享、应缴尽缴、足额缴纳</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，避免产生税收滞纳金及其它法律风险。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3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7.集团于2024年4月10日下发了新的《国家能源集团职工福利费管理办法（第二版）》，要求各单位严格执行预算管理，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未纳入职工福利费预算</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的项目</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严禁</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在福利费中列支，并严格要求福利费按照工资总额的14%计提使用。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30000"/>
              </a:lnSpc>
            </a:pPr>
            <a:r>
              <a:rPr lang="en-US" altLang="zh-CN" sz="1600">
                <a:latin typeface="宋体" panose="02010600030101010101" pitchFamily="2" charset="-122"/>
                <a:ea typeface="宋体" panose="02010600030101010101" pitchFamily="2" charset="-122"/>
                <a:cs typeface="宋体" panose="02010600030101010101" pitchFamily="2" charset="-122"/>
                <a:sym typeface="+mn-ea"/>
              </a:rPr>
              <a:t>    8.</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各单位要认真研究专项储备和矿山恢复治理基金相关国家和地方政策，合规使用，避免不必要的风险。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983958" y="2367765"/>
            <a:ext cx="922742" cy="645160"/>
          </a:xfrm>
        </p:spPr>
        <p:txBody>
          <a:bodyPr/>
          <a:p>
            <a:r>
              <a:rPr lang="zh-CN" altLang="en-US">
                <a:solidFill>
                  <a:schemeClr val="bg1">
                    <a:lumMod val="85000"/>
                  </a:schemeClr>
                </a:solidFill>
              </a:rPr>
              <a:t>一</a:t>
            </a:r>
            <a:endParaRPr lang="zh-CN" altLang="en-US">
              <a:solidFill>
                <a:schemeClr val="bg1">
                  <a:lumMod val="85000"/>
                </a:schemeClr>
              </a:solidFill>
            </a:endParaRPr>
          </a:p>
        </p:txBody>
      </p:sp>
      <p:sp>
        <p:nvSpPr>
          <p:cNvPr id="5" name="文本占位符 4"/>
          <p:cNvSpPr>
            <a:spLocks noGrp="1"/>
          </p:cNvSpPr>
          <p:nvPr>
            <p:ph type="body" idx="1"/>
          </p:nvPr>
        </p:nvSpPr>
        <p:spPr>
          <a:xfrm>
            <a:off x="6077104" y="2485822"/>
            <a:ext cx="5196757" cy="357514"/>
          </a:xfrm>
        </p:spPr>
        <p:txBody>
          <a:bodyPr/>
          <a:p>
            <a:r>
              <a:rPr lang="zh-CN" altLang="en-US">
                <a:solidFill>
                  <a:schemeClr val="bg1">
                    <a:lumMod val="85000"/>
                  </a:schemeClr>
                </a:solidFill>
              </a:rPr>
              <a:t>一季度主要经济指标完成情况</a:t>
            </a:r>
            <a:endParaRPr lang="zh-CN" altLang="en-US">
              <a:solidFill>
                <a:schemeClr val="bg1">
                  <a:lumMod val="85000"/>
                </a:schemeClr>
              </a:solidFill>
            </a:endParaRPr>
          </a:p>
        </p:txBody>
      </p:sp>
      <p:sp>
        <p:nvSpPr>
          <p:cNvPr id="3" name="灯片编号占位符 2"/>
          <p:cNvSpPr>
            <a:spLocks noGrp="1"/>
          </p:cNvSpPr>
          <p:nvPr>
            <p:ph type="sldNum" sz="quarter" idx="4294967295"/>
          </p:nvPr>
        </p:nvSpPr>
        <p:spPr>
          <a:xfrm>
            <a:off x="8286300" y="6347194"/>
            <a:ext cx="2405700" cy="320203"/>
          </a:xfrm>
        </p:spPr>
        <p:txBody>
          <a:bodyPr/>
          <a:p>
            <a:fld id="{49AE70B2-8BF9-45C0-BB95-33D1B9D3A854}" type="slidenum">
              <a:rPr lang="zh-CN" altLang="en-US" sz="1050" smtClean="0"/>
            </a:fld>
            <a:endParaRPr lang="zh-CN" altLang="en-US" sz="1050"/>
          </a:p>
        </p:txBody>
      </p:sp>
      <p:sp>
        <p:nvSpPr>
          <p:cNvPr id="6" name="文本占位符 4"/>
          <p:cNvSpPr>
            <a:spLocks noGrp="1"/>
          </p:cNvSpPr>
          <p:nvPr/>
        </p:nvSpPr>
        <p:spPr>
          <a:xfrm>
            <a:off x="6077104" y="3286609"/>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solidFill>
                  <a:schemeClr val="bg1">
                    <a:lumMod val="85000"/>
                  </a:schemeClr>
                </a:solidFill>
              </a:rPr>
              <a:t>二季度主要经济指标测算情况</a:t>
            </a:r>
            <a:endParaRPr lang="zh-CN" altLang="en-US" sz="2105">
              <a:solidFill>
                <a:schemeClr val="bg1">
                  <a:lumMod val="85000"/>
                </a:schemeClr>
              </a:solidFill>
            </a:endParaRPr>
          </a:p>
        </p:txBody>
      </p:sp>
      <p:sp>
        <p:nvSpPr>
          <p:cNvPr id="8" name="文本占位符 4"/>
          <p:cNvSpPr>
            <a:spLocks noGrp="1"/>
          </p:cNvSpPr>
          <p:nvPr/>
        </p:nvSpPr>
        <p:spPr>
          <a:xfrm>
            <a:off x="6077104" y="4087395"/>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solidFill>
                  <a:schemeClr val="bg1">
                    <a:lumMod val="85000"/>
                  </a:schemeClr>
                </a:solidFill>
              </a:rPr>
              <a:t>存在的问题</a:t>
            </a:r>
            <a:endParaRPr lang="zh-CN" altLang="en-US" sz="2105">
              <a:solidFill>
                <a:schemeClr val="bg1">
                  <a:lumMod val="85000"/>
                </a:schemeClr>
              </a:solidFill>
            </a:endParaRPr>
          </a:p>
        </p:txBody>
      </p:sp>
      <p:sp>
        <p:nvSpPr>
          <p:cNvPr id="9" name="文本占位符 4"/>
          <p:cNvSpPr>
            <a:spLocks noGrp="1"/>
          </p:cNvSpPr>
          <p:nvPr/>
        </p:nvSpPr>
        <p:spPr>
          <a:xfrm>
            <a:off x="6077104" y="5516196"/>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t>工作亮点</a:t>
            </a:r>
            <a:endParaRPr lang="zh-CN" altLang="en-US" sz="2105"/>
          </a:p>
          <a:p>
            <a:endParaRPr lang="zh-CN" altLang="en-US" sz="2105"/>
          </a:p>
        </p:txBody>
      </p:sp>
      <p:sp>
        <p:nvSpPr>
          <p:cNvPr id="14" name="标题 3"/>
          <p:cNvSpPr>
            <a:spLocks noGrp="1"/>
          </p:cNvSpPr>
          <p:nvPr/>
        </p:nvSpPr>
        <p:spPr>
          <a:xfrm>
            <a:off x="4983958" y="5411904"/>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rgbClr val="202020"/>
                </a:solidFill>
              </a:rPr>
              <a:t>五</a:t>
            </a:r>
            <a:endParaRPr lang="zh-CN" altLang="en-US" sz="3155">
              <a:solidFill>
                <a:srgbClr val="202020"/>
              </a:solidFill>
            </a:endParaRPr>
          </a:p>
        </p:txBody>
      </p:sp>
      <p:sp>
        <p:nvSpPr>
          <p:cNvPr id="15" name="标题 3"/>
          <p:cNvSpPr>
            <a:spLocks noGrp="1"/>
          </p:cNvSpPr>
          <p:nvPr/>
        </p:nvSpPr>
        <p:spPr>
          <a:xfrm>
            <a:off x="4983958" y="3173563"/>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二</a:t>
            </a:r>
            <a:endParaRPr lang="zh-CN" altLang="en-US" sz="3155">
              <a:solidFill>
                <a:schemeClr val="bg1">
                  <a:lumMod val="85000"/>
                </a:schemeClr>
              </a:solidFill>
            </a:endParaRPr>
          </a:p>
        </p:txBody>
      </p:sp>
      <p:sp>
        <p:nvSpPr>
          <p:cNvPr id="17" name="标题 3"/>
          <p:cNvSpPr>
            <a:spLocks noGrp="1"/>
          </p:cNvSpPr>
          <p:nvPr/>
        </p:nvSpPr>
        <p:spPr>
          <a:xfrm>
            <a:off x="4983958" y="3979361"/>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三</a:t>
            </a:r>
            <a:endParaRPr lang="zh-CN" altLang="en-US" sz="3155">
              <a:solidFill>
                <a:schemeClr val="bg1">
                  <a:lumMod val="85000"/>
                </a:schemeClr>
              </a:solidFill>
            </a:endParaRPr>
          </a:p>
        </p:txBody>
      </p:sp>
      <p:sp>
        <p:nvSpPr>
          <p:cNvPr id="2" name="标题 3"/>
          <p:cNvSpPr>
            <a:spLocks noGrp="1"/>
          </p:cNvSpPr>
          <p:nvPr/>
        </p:nvSpPr>
        <p:spPr>
          <a:xfrm>
            <a:off x="4983958" y="4741996"/>
            <a:ext cx="922742" cy="565785"/>
          </a:xfrm>
          <a:prstGeom prst="rect">
            <a:avLst/>
          </a:prstGeom>
          <a:noFill/>
        </p:spPr>
        <p:txBody>
          <a:bodyPr vert="horz" wrap="square" lIns="80189" tIns="40094" rIns="80189" bIns="40094" rtlCol="0" anchor="t">
            <a:spAutoFit/>
          </a:bodyPr>
          <a:lstStyle>
            <a:defPPr>
              <a:defRPr lang="zh-CN"/>
            </a:defPPr>
            <a:lvl1pPr marL="0" marR="0" algn="ctr" defTabSz="914400" rtl="0" eaLnBrk="1" fontAlgn="auto" latinLnBrk="0" hangingPunct="1">
              <a:lnSpc>
                <a:spcPct val="100000"/>
              </a:lnSpc>
              <a:spcBef>
                <a:spcPct val="0"/>
              </a:spcBef>
              <a:buClrTx/>
              <a:buSzTx/>
              <a:buFontTx/>
              <a:buNone/>
              <a:defRPr kumimoji="0" lang="en-US" altLang="zh-CN" sz="3600" b="0" i="0" u="none" strike="noStrike" kern="1200" cap="none" spc="0" normalizeH="0" baseline="0" noProof="1" dirty="0">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ea typeface="+mn-ea"/>
                <a:cs typeface="+mn-ea"/>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155">
                <a:solidFill>
                  <a:schemeClr val="bg1">
                    <a:lumMod val="85000"/>
                  </a:schemeClr>
                </a:solidFill>
              </a:rPr>
              <a:t>四</a:t>
            </a:r>
            <a:endParaRPr lang="zh-CN" altLang="en-US" sz="3155">
              <a:solidFill>
                <a:schemeClr val="bg1">
                  <a:lumMod val="85000"/>
                </a:schemeClr>
              </a:solidFill>
            </a:endParaRPr>
          </a:p>
        </p:txBody>
      </p:sp>
      <p:sp>
        <p:nvSpPr>
          <p:cNvPr id="7" name="文本占位符 4"/>
          <p:cNvSpPr>
            <a:spLocks noGrp="1"/>
          </p:cNvSpPr>
          <p:nvPr/>
        </p:nvSpPr>
        <p:spPr>
          <a:xfrm>
            <a:off x="6164734" y="4846220"/>
            <a:ext cx="5196757" cy="357514"/>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105">
                <a:solidFill>
                  <a:schemeClr val="bg1">
                    <a:lumMod val="85000"/>
                  </a:schemeClr>
                </a:solidFill>
              </a:rPr>
              <a:t>解决的措施</a:t>
            </a:r>
            <a:endParaRPr lang="zh-CN" altLang="en-US" sz="2105">
              <a:solidFill>
                <a:schemeClr val="bg1">
                  <a:lumMod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2" name="标题 1"/>
          <p:cNvSpPr>
            <a:spLocks noGrp="1"/>
          </p:cNvSpPr>
          <p:nvPr>
            <p:ph type="title"/>
          </p:nvPr>
        </p:nvSpPr>
        <p:spPr/>
        <p:txBody>
          <a:bodyPr>
            <a:normAutofit fontScale="90000"/>
          </a:bodyPr>
          <a:p>
            <a:r>
              <a:rPr lang="zh-CN" altLang="en-US"/>
              <a:t>月度绩效考评</a:t>
            </a:r>
            <a:endParaRPr lang="zh-CN" altLang="en-US"/>
          </a:p>
        </p:txBody>
      </p:sp>
      <p:graphicFrame>
        <p:nvGraphicFramePr>
          <p:cNvPr id="4" name="表格 3"/>
          <p:cNvGraphicFramePr/>
          <p:nvPr>
            <p:custDataLst>
              <p:tags r:id="rId1"/>
            </p:custDataLst>
          </p:nvPr>
        </p:nvGraphicFramePr>
        <p:xfrm>
          <a:off x="537210" y="1149350"/>
          <a:ext cx="9881870" cy="1805305"/>
        </p:xfrm>
        <a:graphic>
          <a:graphicData uri="http://schemas.openxmlformats.org/drawingml/2006/table">
            <a:tbl>
              <a:tblPr firstRow="1" bandRow="1">
                <a:tableStyleId>{5C22544A-7EE6-4342-B048-85BDC9FD1C3A}</a:tableStyleId>
              </a:tblPr>
              <a:tblGrid>
                <a:gridCol w="1696720"/>
                <a:gridCol w="925830"/>
                <a:gridCol w="925830"/>
                <a:gridCol w="993775"/>
                <a:gridCol w="994410"/>
                <a:gridCol w="925830"/>
                <a:gridCol w="925195"/>
                <a:gridCol w="925830"/>
                <a:gridCol w="1568450"/>
              </a:tblGrid>
              <a:tr h="556260">
                <a:tc gridSpan="9">
                  <a:txBody>
                    <a:bodyPr/>
                    <a:p>
                      <a:pPr indent="0" algn="ctr">
                        <a:buNone/>
                      </a:pPr>
                      <a:r>
                        <a:rPr lang="zh-CN" sz="1600" b="1">
                          <a:solidFill>
                            <a:srgbClr val="000000"/>
                          </a:solidFill>
                          <a:latin typeface="Arial" panose="020B0604020202020204" pitchFamily="34" charset="0"/>
                          <a:ea typeface="宋体" panose="02010600030101010101" pitchFamily="2" charset="-122"/>
                        </a:rPr>
                        <a:t>2024年1月份考核指标完成情况及得分</a:t>
                      </a:r>
                      <a:endParaRPr lang="en-US" altLang="en-US" sz="1600" b="1">
                        <a:solidFill>
                          <a:srgbClr val="000000"/>
                        </a:solidFill>
                        <a:latin typeface="宋体" panose="02010600030101010101" pitchFamily="2" charset="-122"/>
                      </a:endParaRPr>
                    </a:p>
                  </a:txBody>
                  <a:tcPr marL="12700" marR="12700" marT="12700" vert="horz" anchor="ctr" anchorCtr="0">
                    <a:lnL>
                      <a:noFill/>
                    </a:lnL>
                    <a:lnR cap="flat">
                      <a:noFill/>
                    </a:lnR>
                    <a:lnT cap="flat">
                      <a:noFill/>
                    </a:lnT>
                    <a:lnB w="6350" cap="flat" cmpd="sng">
                      <a:solidFill>
                        <a:srgbClr val="000000"/>
                      </a:solidFill>
                      <a:prstDash val="solid"/>
                      <a:headEnd type="none" w="med" len="med"/>
                      <a:tailEnd type="none" w="med" len="med"/>
                    </a:lnB>
                    <a:lnTlToBr>
                      <a:noFill/>
                    </a:lnTlToBr>
                    <a:lnBlToTr>
                      <a:noFill/>
                    </a:lnBlToTr>
                    <a:noFill/>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R cap="flat">
                      <a:noFill/>
                    </a:lnR>
                    <a:lnT cap="flat">
                      <a:noFill/>
                    </a:lnT>
                    <a:lnB w="6350" cap="flat" cmpd="sng">
                      <a:solidFill>
                        <a:srgbClr val="000000"/>
                      </a:solidFill>
                      <a:prstDash val="solid"/>
                      <a:headEnd type="none" w="med" len="med"/>
                      <a:tailEnd type="none" w="med" len="med"/>
                    </a:lnB>
                  </a:tcPr>
                </a:tc>
              </a:tr>
              <a:tr h="416560">
                <a:tc>
                  <a:txBody>
                    <a:bodyPr/>
                    <a:p>
                      <a:pPr indent="0" algn="ctr">
                        <a:buNone/>
                      </a:pPr>
                      <a:r>
                        <a:rPr lang="zh-CN" sz="1100" b="1">
                          <a:solidFill>
                            <a:srgbClr val="000000"/>
                          </a:solidFill>
                          <a:latin typeface="Arial" panose="020B0604020202020204" pitchFamily="34" charset="0"/>
                          <a:ea typeface="宋体" panose="02010600030101010101" pitchFamily="2" charset="-122"/>
                        </a:rPr>
                        <a:t>考核指标</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考核指标</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基础分值</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月度计划</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月度完成</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超欠比例</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上限分值</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实际得分</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实际比上限+ -</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15925">
                <a:tc>
                  <a:txBody>
                    <a:bodyPr/>
                    <a:p>
                      <a:pPr indent="0" algn="ctr">
                        <a:buNone/>
                      </a:pPr>
                      <a:r>
                        <a:rPr lang="zh-CN" sz="1100" b="0">
                          <a:solidFill>
                            <a:srgbClr val="000000"/>
                          </a:solidFill>
                          <a:latin typeface="Arial" panose="020B0604020202020204" pitchFamily="34" charset="0"/>
                          <a:ea typeface="宋体" panose="02010600030101010101" pitchFamily="2" charset="-122"/>
                        </a:rPr>
                        <a:t>利润总额</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万元</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12019.62</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12135.86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1.0%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24 </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22.44</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-1.56</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16560">
                <a:tc>
                  <a:txBody>
                    <a:bodyPr/>
                    <a:p>
                      <a:pPr indent="0" algn="ctr">
                        <a:buNone/>
                      </a:pPr>
                      <a:r>
                        <a:rPr lang="zh-CN" sz="1100" b="0">
                          <a:solidFill>
                            <a:srgbClr val="000000"/>
                          </a:solidFill>
                          <a:latin typeface="Arial" panose="020B0604020202020204" pitchFamily="34" charset="0"/>
                          <a:ea typeface="宋体" panose="02010600030101010101" pitchFamily="2" charset="-122"/>
                        </a:rPr>
                        <a:t>总分</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24 </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22 </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-1.56</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nvGraphicFramePr>
        <p:xfrm>
          <a:off x="537210" y="3268980"/>
          <a:ext cx="9881870" cy="1687195"/>
        </p:xfrm>
        <a:graphic>
          <a:graphicData uri="http://schemas.openxmlformats.org/drawingml/2006/table">
            <a:tbl>
              <a:tblPr firstRow="1" bandRow="1">
                <a:tableStyleId>{5C22544A-7EE6-4342-B048-85BDC9FD1C3A}</a:tableStyleId>
              </a:tblPr>
              <a:tblGrid>
                <a:gridCol w="1696720"/>
                <a:gridCol w="925830"/>
                <a:gridCol w="925830"/>
                <a:gridCol w="993775"/>
                <a:gridCol w="994410"/>
                <a:gridCol w="925830"/>
                <a:gridCol w="925195"/>
                <a:gridCol w="925830"/>
                <a:gridCol w="1568450"/>
              </a:tblGrid>
              <a:tr h="520065">
                <a:tc gridSpan="9">
                  <a:txBody>
                    <a:bodyPr/>
                    <a:p>
                      <a:pPr indent="0" algn="ctr">
                        <a:buNone/>
                      </a:pPr>
                      <a:r>
                        <a:rPr lang="zh-CN" sz="1600" b="1">
                          <a:solidFill>
                            <a:srgbClr val="000000"/>
                          </a:solidFill>
                          <a:latin typeface="Arial" panose="020B0604020202020204" pitchFamily="34" charset="0"/>
                          <a:ea typeface="宋体" panose="02010600030101010101" pitchFamily="2" charset="-122"/>
                        </a:rPr>
                        <a:t>2024年2月份考核指标完成情况及得分</a:t>
                      </a:r>
                      <a:endParaRPr lang="en-US" altLang="en-US" sz="1600" b="1">
                        <a:solidFill>
                          <a:srgbClr val="000000"/>
                        </a:solidFill>
                        <a:latin typeface="宋体" panose="02010600030101010101" pitchFamily="2" charset="-122"/>
                      </a:endParaRPr>
                    </a:p>
                  </a:txBody>
                  <a:tcPr marL="12700" marR="12700" marT="12700" vert="horz" anchor="ctr" anchorCtr="0">
                    <a:lnL>
                      <a:noFill/>
                    </a:lnL>
                    <a:lnR cap="flat">
                      <a:noFill/>
                    </a:lnR>
                    <a:lnT cap="flat">
                      <a:noFill/>
                    </a:lnT>
                    <a:lnB w="6350" cap="flat" cmpd="sng">
                      <a:solidFill>
                        <a:srgbClr val="000000"/>
                      </a:solidFill>
                      <a:prstDash val="solid"/>
                      <a:headEnd type="none" w="med" len="med"/>
                      <a:tailEnd type="none" w="med" len="med"/>
                    </a:lnB>
                    <a:lnTlToBr>
                      <a:noFill/>
                    </a:lnTlToBr>
                    <a:lnBlToTr>
                      <a:noFill/>
                    </a:lnBlToTr>
                    <a:noFill/>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R cap="flat">
                      <a:noFill/>
                    </a:lnR>
                    <a:lnT cap="flat">
                      <a:noFill/>
                    </a:lnT>
                    <a:lnB w="6350" cap="flat" cmpd="sng">
                      <a:solidFill>
                        <a:srgbClr val="000000"/>
                      </a:solidFill>
                      <a:prstDash val="solid"/>
                      <a:headEnd type="none" w="med" len="med"/>
                      <a:tailEnd type="none" w="med" len="med"/>
                    </a:lnB>
                  </a:tcPr>
                </a:tc>
              </a:tr>
              <a:tr h="389255">
                <a:tc>
                  <a:txBody>
                    <a:bodyPr/>
                    <a:p>
                      <a:pPr indent="0" algn="ctr">
                        <a:buNone/>
                      </a:pPr>
                      <a:r>
                        <a:rPr lang="zh-CN" sz="1100" b="1">
                          <a:solidFill>
                            <a:srgbClr val="000000"/>
                          </a:solidFill>
                          <a:latin typeface="Arial" panose="020B0604020202020204" pitchFamily="34" charset="0"/>
                          <a:ea typeface="宋体" panose="02010600030101010101" pitchFamily="2" charset="-122"/>
                        </a:rPr>
                        <a:t>考核指标</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考核指标</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基础分值</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月度计划</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月度完成</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超欠比例</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上限分值</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实际得分</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实际比上限+ -</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8620">
                <a:tc>
                  <a:txBody>
                    <a:bodyPr/>
                    <a:p>
                      <a:pPr indent="0" algn="ctr">
                        <a:buNone/>
                      </a:pPr>
                      <a:r>
                        <a:rPr lang="zh-CN" sz="1100" b="0">
                          <a:solidFill>
                            <a:srgbClr val="000000"/>
                          </a:solidFill>
                          <a:latin typeface="Arial" panose="020B0604020202020204" pitchFamily="34" charset="0"/>
                          <a:ea typeface="宋体" panose="02010600030101010101" pitchFamily="2" charset="-122"/>
                        </a:rPr>
                        <a:t>利润总额</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万元</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10827.86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11040.89</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24 </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24</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0</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9255">
                <a:tc>
                  <a:txBody>
                    <a:bodyPr/>
                    <a:p>
                      <a:pPr indent="0" algn="ctr">
                        <a:buNone/>
                      </a:pPr>
                      <a:r>
                        <a:rPr lang="zh-CN" sz="1100" b="0">
                          <a:solidFill>
                            <a:srgbClr val="000000"/>
                          </a:solidFill>
                          <a:latin typeface="Arial" panose="020B0604020202020204" pitchFamily="34" charset="0"/>
                          <a:ea typeface="宋体" panose="02010600030101010101" pitchFamily="2" charset="-122"/>
                        </a:rPr>
                        <a:t>总分</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24 </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24 </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0</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nvGraphicFramePr>
        <p:xfrm>
          <a:off x="537210" y="5379085"/>
          <a:ext cx="9881870" cy="1400175"/>
        </p:xfrm>
        <a:graphic>
          <a:graphicData uri="http://schemas.openxmlformats.org/drawingml/2006/table">
            <a:tbl>
              <a:tblPr firstRow="1" bandRow="1">
                <a:tableStyleId>{5C22544A-7EE6-4342-B048-85BDC9FD1C3A}</a:tableStyleId>
              </a:tblPr>
              <a:tblGrid>
                <a:gridCol w="1696720"/>
                <a:gridCol w="925830"/>
                <a:gridCol w="925830"/>
                <a:gridCol w="993775"/>
                <a:gridCol w="994410"/>
                <a:gridCol w="925830"/>
                <a:gridCol w="925195"/>
                <a:gridCol w="925830"/>
                <a:gridCol w="1568450"/>
              </a:tblGrid>
              <a:tr h="431800">
                <a:tc gridSpan="9">
                  <a:txBody>
                    <a:bodyPr/>
                    <a:p>
                      <a:pPr indent="0" algn="ctr">
                        <a:buNone/>
                      </a:pPr>
                      <a:r>
                        <a:rPr lang="zh-CN" sz="1600" b="1">
                          <a:solidFill>
                            <a:srgbClr val="000000"/>
                          </a:solidFill>
                          <a:latin typeface="Arial" panose="020B0604020202020204" pitchFamily="34" charset="0"/>
                          <a:ea typeface="宋体" panose="02010600030101010101" pitchFamily="2" charset="-122"/>
                        </a:rPr>
                        <a:t>2024年3月份考核指标完成情况及得分</a:t>
                      </a:r>
                      <a:endParaRPr lang="en-US" altLang="en-US" sz="1600" b="1">
                        <a:solidFill>
                          <a:srgbClr val="000000"/>
                        </a:solidFill>
                        <a:latin typeface="宋体" panose="02010600030101010101" pitchFamily="2" charset="-122"/>
                      </a:endParaRPr>
                    </a:p>
                  </a:txBody>
                  <a:tcPr marL="12700" marR="12700" marT="12700" vert="horz" anchor="ctr" anchorCtr="0">
                    <a:lnL>
                      <a:noFill/>
                    </a:lnL>
                    <a:lnR cap="flat">
                      <a:noFill/>
                    </a:lnR>
                    <a:lnT cap="flat">
                      <a:noFill/>
                    </a:lnT>
                    <a:lnB w="6350" cap="flat" cmpd="sng">
                      <a:solidFill>
                        <a:srgbClr val="000000"/>
                      </a:solidFill>
                      <a:prstDash val="solid"/>
                      <a:headEnd type="none" w="med" len="med"/>
                      <a:tailEnd type="none" w="med" len="med"/>
                    </a:lnB>
                    <a:lnTlToBr>
                      <a:noFill/>
                    </a:lnTlToBr>
                    <a:lnBlToTr>
                      <a:noFill/>
                    </a:lnBlToTr>
                    <a:noFill/>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T cap="flat">
                      <a:noFill/>
                    </a:lnT>
                    <a:lnB w="6350" cap="flat" cmpd="sng">
                      <a:solidFill>
                        <a:srgbClr val="000000"/>
                      </a:solidFill>
                      <a:prstDash val="solid"/>
                      <a:headEnd type="none" w="med" len="med"/>
                      <a:tailEnd type="none" w="med" len="med"/>
                    </a:lnB>
                  </a:tcPr>
                </a:tc>
                <a:tc hMerge="1">
                  <a:tcPr>
                    <a:lnR cap="flat">
                      <a:noFill/>
                    </a:lnR>
                    <a:lnT cap="flat">
                      <a:noFill/>
                    </a:lnT>
                    <a:lnB w="6350" cap="flat" cmpd="sng">
                      <a:solidFill>
                        <a:srgbClr val="000000"/>
                      </a:solidFill>
                      <a:prstDash val="solid"/>
                      <a:headEnd type="none" w="med" len="med"/>
                      <a:tailEnd type="none" w="med" len="med"/>
                    </a:lnB>
                  </a:tcPr>
                </a:tc>
              </a:tr>
              <a:tr h="322580">
                <a:tc>
                  <a:txBody>
                    <a:bodyPr/>
                    <a:p>
                      <a:pPr indent="0" algn="ctr">
                        <a:buNone/>
                      </a:pPr>
                      <a:r>
                        <a:rPr lang="zh-CN" sz="1100" b="1">
                          <a:solidFill>
                            <a:srgbClr val="000000"/>
                          </a:solidFill>
                          <a:latin typeface="Arial" panose="020B0604020202020204" pitchFamily="34" charset="0"/>
                          <a:ea typeface="宋体" panose="02010600030101010101" pitchFamily="2" charset="-122"/>
                        </a:rPr>
                        <a:t>考核指标</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考核指标</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基础分值</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月度计划</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月度完成</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超欠比例</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上限分值</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实际得分</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1">
                          <a:solidFill>
                            <a:srgbClr val="000000"/>
                          </a:solidFill>
                          <a:latin typeface="Arial" panose="020B0604020202020204" pitchFamily="34" charset="0"/>
                          <a:ea typeface="宋体" panose="02010600030101010101" pitchFamily="2" charset="-122"/>
                        </a:rPr>
                        <a:t>实际比上限+ -</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3215">
                <a:tc>
                  <a:txBody>
                    <a:bodyPr/>
                    <a:p>
                      <a:pPr indent="0" algn="ctr">
                        <a:buNone/>
                      </a:pPr>
                      <a:r>
                        <a:rPr lang="zh-CN" sz="1100" b="0">
                          <a:solidFill>
                            <a:srgbClr val="000000"/>
                          </a:solidFill>
                          <a:latin typeface="Arial" panose="020B0604020202020204" pitchFamily="34" charset="0"/>
                          <a:ea typeface="宋体" panose="02010600030101010101" pitchFamily="2" charset="-122"/>
                        </a:rPr>
                        <a:t>利润总额</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万元</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16854.99</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17189.47</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24 </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22.62</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-1.38</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2580">
                <a:tc>
                  <a:txBody>
                    <a:bodyPr/>
                    <a:p>
                      <a:pPr indent="0" algn="ctr">
                        <a:buNone/>
                      </a:pPr>
                      <a:r>
                        <a:rPr lang="zh-CN" sz="1100" b="0">
                          <a:solidFill>
                            <a:srgbClr val="000000"/>
                          </a:solidFill>
                          <a:latin typeface="Arial" panose="020B0604020202020204" pitchFamily="34" charset="0"/>
                          <a:ea typeface="宋体" panose="02010600030101010101" pitchFamily="2" charset="-122"/>
                        </a:rPr>
                        <a:t>总分</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rPr>
                        <a:t>24 </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23 </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1">
                          <a:solidFill>
                            <a:srgbClr val="000000"/>
                          </a:solidFill>
                          <a:latin typeface="宋体" panose="02010600030101010101" pitchFamily="2" charset="-122"/>
                        </a:rPr>
                        <a:t>-1.38</a:t>
                      </a:r>
                      <a:endParaRPr lang="en-US" altLang="en-US" sz="11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2" name="标题 1"/>
          <p:cNvSpPr>
            <a:spLocks noGrp="1"/>
          </p:cNvSpPr>
          <p:nvPr>
            <p:ph type="title"/>
          </p:nvPr>
        </p:nvSpPr>
        <p:spPr/>
        <p:txBody>
          <a:bodyPr>
            <a:normAutofit fontScale="90000"/>
          </a:bodyPr>
          <a:p>
            <a:r>
              <a:rPr lang="zh-CN" altLang="en-US"/>
              <a:t>工作亮点</a:t>
            </a:r>
            <a:endParaRPr lang="zh-CN" altLang="en-US"/>
          </a:p>
        </p:txBody>
      </p:sp>
      <p:sp>
        <p:nvSpPr>
          <p:cNvPr id="100" name="文本框 99"/>
          <p:cNvSpPr txBox="1"/>
          <p:nvPr/>
        </p:nvSpPr>
        <p:spPr>
          <a:xfrm>
            <a:off x="814070" y="1237615"/>
            <a:ext cx="9311005" cy="5741035"/>
          </a:xfrm>
          <a:prstGeom prst="rect">
            <a:avLst/>
          </a:prstGeom>
          <a:noFill/>
          <a:ln w="9525">
            <a:noFill/>
          </a:ln>
        </p:spPr>
        <p:txBody>
          <a:bodyPr wrap="square">
            <a:spAutoFit/>
          </a:bodyPr>
          <a:p>
            <a:pPr indent="381000" algn="just">
              <a:lnSpc>
                <a:spcPct val="150000"/>
              </a:lnSpc>
            </a:pPr>
            <a:r>
              <a:rPr lang="en-US" altLang="zh-CN" sz="1755" b="0">
                <a:latin typeface="仿宋" panose="02010609060101010101" charset="-122"/>
                <a:ea typeface="仿宋" panose="02010609060101010101" charset="-122"/>
                <a:cs typeface="仿宋" panose="02010609060101010101" charset="-122"/>
              </a:rPr>
              <a:t> 1.</a:t>
            </a:r>
            <a:r>
              <a:rPr lang="zh-CN" altLang="en-US" sz="1755" b="0">
                <a:latin typeface="仿宋" panose="02010609060101010101" charset="-122"/>
                <a:ea typeface="仿宋" panose="02010609060101010101" charset="-122"/>
                <a:cs typeface="仿宋" panose="02010609060101010101" charset="-122"/>
              </a:rPr>
              <a:t>3月份利润总额考核完成率超集团下达目标</a:t>
            </a:r>
            <a:r>
              <a:rPr lang="en-US" altLang="zh-CN" sz="1755" b="0">
                <a:latin typeface="仿宋" panose="02010609060101010101" charset="-122"/>
                <a:ea typeface="仿宋" panose="02010609060101010101" charset="-122"/>
                <a:cs typeface="仿宋" panose="02010609060101010101" charset="-122"/>
              </a:rPr>
              <a:t>2</a:t>
            </a:r>
            <a:r>
              <a:rPr lang="zh-CN" altLang="en-US" sz="1755" b="0">
                <a:latin typeface="仿宋" panose="02010609060101010101" charset="-122"/>
                <a:ea typeface="仿宋" panose="02010609060101010101" charset="-122"/>
                <a:cs typeface="仿宋" panose="02010609060101010101" charset="-122"/>
              </a:rPr>
              <a:t>%，一季度利润总额40366万元，完成集团预算目标40.37%，超进度预算15366万元，实现一季度经营效益</a:t>
            </a:r>
            <a:r>
              <a:rPr lang="en-US" altLang="zh-CN" sz="1755" b="0">
                <a:latin typeface="仿宋" panose="02010609060101010101" charset="-122"/>
                <a:ea typeface="仿宋" panose="02010609060101010101" charset="-122"/>
                <a:cs typeface="仿宋" panose="02010609060101010101" charset="-122"/>
              </a:rPr>
              <a:t>“</a:t>
            </a:r>
            <a:r>
              <a:rPr lang="zh-CN" altLang="en-US" sz="1755" b="0">
                <a:latin typeface="仿宋" panose="02010609060101010101" charset="-122"/>
                <a:ea typeface="仿宋" panose="02010609060101010101" charset="-122"/>
                <a:cs typeface="仿宋" panose="02010609060101010101" charset="-122"/>
              </a:rPr>
              <a:t>开门红</a:t>
            </a:r>
            <a:r>
              <a:rPr lang="en-US" altLang="zh-CN" sz="1755" b="0">
                <a:latin typeface="仿宋" panose="02010609060101010101" charset="-122"/>
                <a:ea typeface="仿宋" panose="02010609060101010101" charset="-122"/>
                <a:cs typeface="仿宋" panose="02010609060101010101" charset="-122"/>
              </a:rPr>
              <a:t>”</a:t>
            </a:r>
            <a:r>
              <a:rPr lang="zh-CN" altLang="en-US" sz="1755" b="0">
                <a:latin typeface="仿宋" panose="02010609060101010101" charset="-122"/>
                <a:ea typeface="仿宋" panose="02010609060101010101" charset="-122"/>
                <a:cs typeface="仿宋" panose="02010609060101010101" charset="-122"/>
              </a:rPr>
              <a:t>。财务部在每月的业绩考评中均完成了集团下达的目标任务，其中</a:t>
            </a:r>
            <a:r>
              <a:rPr lang="en-US" altLang="zh-CN" sz="1755" b="0">
                <a:latin typeface="仿宋" panose="02010609060101010101" charset="-122"/>
                <a:ea typeface="仿宋" panose="02010609060101010101" charset="-122"/>
                <a:cs typeface="仿宋" panose="02010609060101010101" charset="-122"/>
              </a:rPr>
              <a:t>2</a:t>
            </a:r>
            <a:r>
              <a:rPr lang="zh-CN" altLang="en-US" sz="1755" b="0">
                <a:latin typeface="仿宋" panose="02010609060101010101" charset="-122"/>
                <a:ea typeface="仿宋" panose="02010609060101010101" charset="-122"/>
                <a:cs typeface="仿宋" panose="02010609060101010101" charset="-122"/>
              </a:rPr>
              <a:t>月拿到了上限满分</a:t>
            </a:r>
            <a:r>
              <a:rPr lang="en-US" altLang="zh-CN" sz="1755" b="0">
                <a:latin typeface="仿宋" panose="02010609060101010101" charset="-122"/>
                <a:ea typeface="仿宋" panose="02010609060101010101" charset="-122"/>
                <a:cs typeface="仿宋" panose="02010609060101010101" charset="-122"/>
              </a:rPr>
              <a:t>24</a:t>
            </a:r>
            <a:r>
              <a:rPr lang="zh-CN" altLang="en-US" sz="1755" b="0">
                <a:latin typeface="仿宋" panose="02010609060101010101" charset="-122"/>
                <a:ea typeface="仿宋" panose="02010609060101010101" charset="-122"/>
                <a:cs typeface="仿宋" panose="02010609060101010101" charset="-122"/>
              </a:rPr>
              <a:t>分的好成绩。</a:t>
            </a:r>
            <a:endParaRPr lang="zh-CN" altLang="en-US" sz="1755" b="0">
              <a:latin typeface="仿宋" panose="02010609060101010101" charset="-122"/>
              <a:ea typeface="仿宋" panose="02010609060101010101" charset="-122"/>
              <a:cs typeface="仿宋" panose="02010609060101010101" charset="-122"/>
            </a:endParaRPr>
          </a:p>
          <a:p>
            <a:pPr indent="381000" algn="just">
              <a:lnSpc>
                <a:spcPct val="150000"/>
              </a:lnSpc>
            </a:pPr>
            <a:r>
              <a:rPr sz="1755">
                <a:latin typeface="仿宋" panose="02010609060101010101" charset="-122"/>
                <a:ea typeface="仿宋" panose="02010609060101010101" charset="-122"/>
                <a:cs typeface="仿宋" panose="02010609060101010101" charset="-122"/>
              </a:rPr>
              <a:t> </a:t>
            </a:r>
            <a:r>
              <a:rPr lang="en-US" sz="1755">
                <a:latin typeface="仿宋" panose="02010609060101010101" charset="-122"/>
                <a:ea typeface="仿宋" panose="02010609060101010101" charset="-122"/>
                <a:cs typeface="仿宋" panose="02010609060101010101" charset="-122"/>
              </a:rPr>
              <a:t>2.</a:t>
            </a:r>
            <a:r>
              <a:rPr sz="1755">
                <a:latin typeface="仿宋" panose="02010609060101010101" charset="-122"/>
                <a:ea typeface="仿宋" panose="02010609060101010101" charset="-122"/>
                <a:cs typeface="仿宋" panose="02010609060101010101" charset="-122"/>
              </a:rPr>
              <a:t>自“1415”财务管理中心系统实施项目启动以来，深入</a:t>
            </a:r>
            <a:r>
              <a:rPr lang="zh-CN" sz="1755">
                <a:latin typeface="仿宋" panose="02010609060101010101" charset="-122"/>
                <a:ea typeface="仿宋" panose="02010609060101010101" charset="-122"/>
                <a:cs typeface="仿宋" panose="02010609060101010101" charset="-122"/>
              </a:rPr>
              <a:t>基层</a:t>
            </a:r>
            <a:r>
              <a:rPr sz="1755">
                <a:latin typeface="仿宋" panose="02010609060101010101" charset="-122"/>
                <a:ea typeface="仿宋" panose="02010609060101010101" charset="-122"/>
                <a:cs typeface="仿宋" panose="02010609060101010101" charset="-122"/>
              </a:rPr>
              <a:t>单位开展了广泛而细致的需求调研工作。在调研过程中，采用了多种方法和工具，包括问卷调查、深度访谈、小组讨论等，并对收集到的信息进行了全面、深入的分析，全面了解公司财务管理现状及对新系统的期望，确保系统能够精准对接公司财务管理中心工程的实际需求。</a:t>
            </a:r>
            <a:endParaRPr sz="1755">
              <a:latin typeface="仿宋" panose="02010609060101010101" charset="-122"/>
              <a:ea typeface="仿宋" panose="02010609060101010101" charset="-122"/>
              <a:cs typeface="仿宋" panose="02010609060101010101" charset="-122"/>
            </a:endParaRPr>
          </a:p>
          <a:p>
            <a:pPr indent="381000" algn="just">
              <a:lnSpc>
                <a:spcPct val="150000"/>
              </a:lnSpc>
            </a:pPr>
            <a:r>
              <a:rPr sz="1755">
                <a:latin typeface="仿宋" panose="02010609060101010101" charset="-122"/>
                <a:ea typeface="仿宋" panose="02010609060101010101" charset="-122"/>
                <a:cs typeface="仿宋" panose="02010609060101010101" charset="-122"/>
              </a:rPr>
              <a:t>通过这一阶段的需求调研分析工作</a:t>
            </a:r>
            <a:r>
              <a:rPr lang="zh-CN" sz="1755">
                <a:latin typeface="仿宋" panose="02010609060101010101" charset="-122"/>
                <a:ea typeface="仿宋" panose="02010609060101010101" charset="-122"/>
                <a:cs typeface="仿宋" panose="02010609060101010101" charset="-122"/>
              </a:rPr>
              <a:t>，</a:t>
            </a:r>
            <a:r>
              <a:rPr sz="1755">
                <a:latin typeface="仿宋" panose="02010609060101010101" charset="-122"/>
                <a:ea typeface="仿宋" panose="02010609060101010101" charset="-122"/>
                <a:cs typeface="仿宋" panose="02010609060101010101" charset="-122"/>
              </a:rPr>
              <a:t>明确了系统的核心功能需求，包括成本核算、预算管理、资产管理、数据建模及分析等模块</a:t>
            </a:r>
            <a:r>
              <a:rPr lang="zh-CN" sz="1755">
                <a:latin typeface="仿宋" panose="02010609060101010101" charset="-122"/>
                <a:ea typeface="仿宋" panose="02010609060101010101" charset="-122"/>
                <a:cs typeface="仿宋" panose="02010609060101010101" charset="-122"/>
              </a:rPr>
              <a:t>，</a:t>
            </a:r>
            <a:r>
              <a:rPr sz="1755">
                <a:latin typeface="仿宋" panose="02010609060101010101" charset="-122"/>
                <a:ea typeface="仿宋" panose="02010609060101010101" charset="-122"/>
                <a:cs typeface="仿宋" panose="02010609060101010101" charset="-122"/>
              </a:rPr>
              <a:t>为后续的系统开发和实施奠定了坚实的基础。  </a:t>
            </a:r>
            <a:endParaRPr sz="1755">
              <a:latin typeface="仿宋" panose="02010609060101010101" charset="-122"/>
              <a:ea typeface="仿宋" panose="02010609060101010101" charset="-122"/>
              <a:cs typeface="仿宋" panose="02010609060101010101" charset="-122"/>
            </a:endParaRPr>
          </a:p>
          <a:p>
            <a:pPr indent="381000" algn="just">
              <a:lnSpc>
                <a:spcPct val="150000"/>
              </a:lnSpc>
            </a:pPr>
            <a:r>
              <a:rPr lang="en-US" sz="1755">
                <a:solidFill>
                  <a:schemeClr val="tx1"/>
                </a:solidFill>
                <a:latin typeface="仿宋" panose="02010609060101010101" charset="-122"/>
                <a:ea typeface="仿宋" panose="02010609060101010101" charset="-122"/>
                <a:cs typeface="仿宋" panose="02010609060101010101" charset="-122"/>
              </a:rPr>
              <a:t>3.</a:t>
            </a:r>
            <a:r>
              <a:rPr lang="zh-CN" altLang="en-US" sz="1755">
                <a:solidFill>
                  <a:schemeClr val="tx1"/>
                </a:solidFill>
                <a:latin typeface="仿宋" panose="02010609060101010101" charset="-122"/>
                <a:ea typeface="仿宋" panose="02010609060101010101" charset="-122"/>
                <a:cs typeface="仿宋" panose="02010609060101010101" charset="-122"/>
              </a:rPr>
              <a:t>包头能源公司实施的</a:t>
            </a:r>
            <a:r>
              <a:rPr lang="zh-CN" altLang="en-US" sz="1750">
                <a:solidFill>
                  <a:schemeClr val="tx1"/>
                </a:solidFill>
                <a:latin typeface="仿宋" panose="02010609060101010101" charset="-122"/>
                <a:ea typeface="仿宋" panose="02010609060101010101" charset="-122"/>
                <a:cs typeface="仿宋" panose="02010609060101010101" charset="-122"/>
                <a:sym typeface="+mn-ea"/>
              </a:rPr>
              <a:t>《可持续发展战略绩效管理体系的构建与应用》案例，作为内蒙古自治区财政厅</a:t>
            </a:r>
            <a:r>
              <a:rPr lang="zh-CN" sz="1750">
                <a:solidFill>
                  <a:schemeClr val="tx1"/>
                </a:solidFill>
                <a:latin typeface="仿宋" panose="02010609060101010101" charset="-122"/>
                <a:ea typeface="仿宋" panose="02010609060101010101" charset="-122"/>
                <a:cs typeface="仿宋" panose="02010609060101010101" charset="-122"/>
                <a:sym typeface="+mn-ea"/>
              </a:rPr>
              <a:t>评选的优秀管理会计</a:t>
            </a:r>
            <a:r>
              <a:rPr lang="zh-CN" altLang="en-US" sz="1750">
                <a:solidFill>
                  <a:schemeClr val="tx1"/>
                </a:solidFill>
                <a:latin typeface="仿宋" panose="02010609060101010101" charset="-122"/>
                <a:ea typeface="仿宋" panose="02010609060101010101" charset="-122"/>
                <a:cs typeface="仿宋" panose="02010609060101010101" charset="-122"/>
                <a:sym typeface="+mn-ea"/>
              </a:rPr>
              <a:t>案例</a:t>
            </a:r>
            <a:r>
              <a:rPr lang="zh-CN" sz="1750">
                <a:solidFill>
                  <a:schemeClr val="tx1"/>
                </a:solidFill>
                <a:latin typeface="仿宋" panose="02010609060101010101" charset="-122"/>
                <a:ea typeface="仿宋" panose="02010609060101010101" charset="-122"/>
                <a:cs typeface="仿宋" panose="02010609060101010101" charset="-122"/>
                <a:sym typeface="+mn-ea"/>
              </a:rPr>
              <a:t>报送到</a:t>
            </a:r>
            <a:r>
              <a:rPr lang="zh-CN" altLang="en-US" sz="1750">
                <a:solidFill>
                  <a:schemeClr val="tx1"/>
                </a:solidFill>
                <a:latin typeface="仿宋" panose="02010609060101010101" charset="-122"/>
                <a:ea typeface="仿宋" panose="02010609060101010101" charset="-122"/>
                <a:cs typeface="仿宋" panose="02010609060101010101" charset="-122"/>
                <a:sym typeface="+mn-ea"/>
              </a:rPr>
              <a:t>国家财政部，财政部于</a:t>
            </a:r>
            <a:r>
              <a:rPr lang="en-US" sz="1750">
                <a:solidFill>
                  <a:schemeClr val="tx1"/>
                </a:solidFill>
                <a:latin typeface="仿宋" panose="02010609060101010101" charset="-122"/>
                <a:ea typeface="仿宋" panose="02010609060101010101" charset="-122"/>
                <a:cs typeface="仿宋" panose="02010609060101010101" charset="-122"/>
                <a:sym typeface="+mn-ea"/>
              </a:rPr>
              <a:t>2024</a:t>
            </a:r>
            <a:r>
              <a:rPr lang="zh-CN" altLang="en-US" sz="1750">
                <a:solidFill>
                  <a:schemeClr val="tx1"/>
                </a:solidFill>
                <a:latin typeface="仿宋" panose="02010609060101010101" charset="-122"/>
                <a:ea typeface="仿宋" panose="02010609060101010101" charset="-122"/>
                <a:cs typeface="仿宋" panose="02010609060101010101" charset="-122"/>
                <a:sym typeface="+mn-ea"/>
              </a:rPr>
              <a:t>年</a:t>
            </a:r>
            <a:r>
              <a:rPr lang="en-US" altLang="zh-CN" sz="1750">
                <a:solidFill>
                  <a:schemeClr val="tx1"/>
                </a:solidFill>
                <a:latin typeface="仿宋" panose="02010609060101010101" charset="-122"/>
                <a:ea typeface="仿宋" panose="02010609060101010101" charset="-122"/>
                <a:cs typeface="仿宋" panose="02010609060101010101" charset="-122"/>
                <a:sym typeface="+mn-ea"/>
              </a:rPr>
              <a:t>4</a:t>
            </a:r>
            <a:r>
              <a:rPr lang="zh-CN" altLang="en-US" sz="1750">
                <a:solidFill>
                  <a:schemeClr val="tx1"/>
                </a:solidFill>
                <a:latin typeface="仿宋" panose="02010609060101010101" charset="-122"/>
                <a:ea typeface="仿宋" panose="02010609060101010101" charset="-122"/>
                <a:cs typeface="仿宋" panose="02010609060101010101" charset="-122"/>
                <a:sym typeface="+mn-ea"/>
              </a:rPr>
              <a:t>月</a:t>
            </a:r>
            <a:r>
              <a:rPr lang="en-US" altLang="zh-CN" sz="1750">
                <a:solidFill>
                  <a:schemeClr val="tx1"/>
                </a:solidFill>
                <a:latin typeface="仿宋" panose="02010609060101010101" charset="-122"/>
                <a:ea typeface="仿宋" panose="02010609060101010101" charset="-122"/>
                <a:cs typeface="仿宋" panose="02010609060101010101" charset="-122"/>
                <a:sym typeface="+mn-ea"/>
              </a:rPr>
              <a:t>11</a:t>
            </a:r>
            <a:r>
              <a:rPr lang="zh-CN" altLang="en-US" sz="1750">
                <a:solidFill>
                  <a:schemeClr val="tx1"/>
                </a:solidFill>
                <a:latin typeface="仿宋" panose="02010609060101010101" charset="-122"/>
                <a:ea typeface="仿宋" panose="02010609060101010101" charset="-122"/>
                <a:cs typeface="仿宋" panose="02010609060101010101" charset="-122"/>
                <a:sym typeface="+mn-ea"/>
              </a:rPr>
              <a:t>日公布管理会计案例征集遴选结果，我公司案例成为国家财政部入库案例。包头能源公司是内蒙古自治区入选的</a:t>
            </a:r>
            <a:r>
              <a:rPr lang="en-US" altLang="zh-CN" sz="1750">
                <a:solidFill>
                  <a:schemeClr val="tx1"/>
                </a:solidFill>
                <a:latin typeface="仿宋" panose="02010609060101010101" charset="-122"/>
                <a:ea typeface="仿宋" panose="02010609060101010101" charset="-122"/>
                <a:cs typeface="仿宋" panose="02010609060101010101" charset="-122"/>
                <a:sym typeface="+mn-ea"/>
              </a:rPr>
              <a:t>3</a:t>
            </a:r>
            <a:r>
              <a:rPr lang="zh-CN" altLang="en-US" sz="1750">
                <a:solidFill>
                  <a:schemeClr val="tx1"/>
                </a:solidFill>
                <a:latin typeface="仿宋" panose="02010609060101010101" charset="-122"/>
                <a:ea typeface="仿宋" panose="02010609060101010101" charset="-122"/>
                <a:cs typeface="仿宋" panose="02010609060101010101" charset="-122"/>
                <a:sym typeface="+mn-ea"/>
              </a:rPr>
              <a:t>篇案例中唯一获得优秀的案例，并被国家能源集团提名表扬。</a:t>
            </a:r>
            <a:endParaRPr lang="zh-CN" altLang="en-US" sz="1755">
              <a:solidFill>
                <a:srgbClr val="FF0000"/>
              </a:solidFill>
              <a:latin typeface="仿宋" panose="02010609060101010101" charset="-122"/>
              <a:ea typeface="仿宋" panose="02010609060101010101" charset="-122"/>
              <a:cs typeface="仿宋" panose="02010609060101010101" charset="-122"/>
            </a:endParaRPr>
          </a:p>
          <a:p>
            <a:pPr indent="381000" algn="just">
              <a:lnSpc>
                <a:spcPct val="140000"/>
              </a:lnSpc>
            </a:pPr>
            <a:endParaRPr lang="zh-CN" altLang="en-US" sz="1755">
              <a:solidFill>
                <a:srgbClr val="FF0000"/>
              </a:solidFill>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4294967295"/>
          </p:nvPr>
        </p:nvSpPr>
        <p:spPr>
          <a:xfrm>
            <a:off x="8286300" y="6347194"/>
            <a:ext cx="2405700" cy="320203"/>
          </a:xfrm>
        </p:spPr>
        <p:txBody>
          <a:bodyPr/>
          <a:p>
            <a:fld id="{49AE70B2-8BF9-45C0-BB95-33D1B9D3A854}" type="slidenum">
              <a:rPr lang="zh-CN" altLang="en-US" sz="1050" smtClean="0"/>
            </a:fld>
            <a:endParaRPr lang="zh-CN" altLang="en-US" sz="1050"/>
          </a:p>
        </p:txBody>
      </p:sp>
      <p:sp>
        <p:nvSpPr>
          <p:cNvPr id="6" name="文本框 5"/>
          <p:cNvSpPr txBox="1"/>
          <p:nvPr/>
        </p:nvSpPr>
        <p:spPr>
          <a:xfrm>
            <a:off x="1657260" y="3863531"/>
            <a:ext cx="309880" cy="334010"/>
          </a:xfrm>
          <a:prstGeom prst="rect">
            <a:avLst/>
          </a:prstGeom>
          <a:noFill/>
        </p:spPr>
        <p:txBody>
          <a:bodyPr wrap="none" rtlCol="0">
            <a:spAutoFit/>
          </a:bodyPr>
          <a:p>
            <a:endParaRPr lang="zh-CN" altLang="en-US" sz="158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5031609" y="1650510"/>
            <a:ext cx="922742" cy="645160"/>
          </a:xfrm>
        </p:spPr>
        <p:txBody>
          <a:bodyPr/>
          <a:p>
            <a:r>
              <a:rPr lang="zh-CN" altLang="en-US"/>
              <a:t>一</a:t>
            </a:r>
            <a:endParaRPr lang="zh-CN" altLang="en-US"/>
          </a:p>
        </p:txBody>
      </p:sp>
      <p:sp>
        <p:nvSpPr>
          <p:cNvPr id="5" name="文本占位符 4"/>
          <p:cNvSpPr>
            <a:spLocks noGrp="1"/>
          </p:cNvSpPr>
          <p:nvPr>
            <p:ph type="body" idx="1"/>
          </p:nvPr>
        </p:nvSpPr>
        <p:spPr>
          <a:xfrm>
            <a:off x="6013450" y="1739900"/>
            <a:ext cx="4652645" cy="357505"/>
          </a:xfrm>
        </p:spPr>
        <p:txBody>
          <a:bodyPr/>
          <a:p>
            <a:r>
              <a:rPr lang="zh-CN" altLang="en-US"/>
              <a:t>一季度主要经济指标完成情况</a:t>
            </a:r>
            <a:endParaRPr lang="zh-CN" altLang="en-US"/>
          </a:p>
        </p:txBody>
      </p:sp>
      <p:sp>
        <p:nvSpPr>
          <p:cNvPr id="6" name="文本占位符 4"/>
          <p:cNvSpPr>
            <a:spLocks noGrp="1"/>
          </p:cNvSpPr>
          <p:nvPr/>
        </p:nvSpPr>
        <p:spPr>
          <a:xfrm>
            <a:off x="7137692" y="2196741"/>
            <a:ext cx="2246434"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altLang="en-US" sz="1800"/>
              <a:t>商品煤产量</a:t>
            </a:r>
            <a:endParaRPr lang="zh-CN" altLang="en-US" sz="1800"/>
          </a:p>
        </p:txBody>
      </p:sp>
      <p:sp>
        <p:nvSpPr>
          <p:cNvPr id="8" name="文本占位符 4"/>
          <p:cNvSpPr>
            <a:spLocks noGrp="1"/>
          </p:cNvSpPr>
          <p:nvPr/>
        </p:nvSpPr>
        <p:spPr>
          <a:xfrm>
            <a:off x="7137692" y="2554246"/>
            <a:ext cx="1927344"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altLang="en-US" sz="1800"/>
              <a:t>商品煤销量</a:t>
            </a:r>
            <a:endParaRPr lang="zh-CN" altLang="en-US" sz="1800"/>
          </a:p>
        </p:txBody>
      </p:sp>
      <p:sp>
        <p:nvSpPr>
          <p:cNvPr id="9" name="文本占位符 4"/>
          <p:cNvSpPr>
            <a:spLocks noGrp="1"/>
          </p:cNvSpPr>
          <p:nvPr/>
        </p:nvSpPr>
        <p:spPr>
          <a:xfrm>
            <a:off x="7137692" y="2911751"/>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sz="1800">
                <a:sym typeface="+mn-ea"/>
              </a:rPr>
              <a:t>商品煤车板价</a:t>
            </a:r>
            <a:endParaRPr lang="zh-CN" sz="1800">
              <a:sym typeface="+mn-ea"/>
            </a:endParaRPr>
          </a:p>
        </p:txBody>
      </p:sp>
      <p:sp>
        <p:nvSpPr>
          <p:cNvPr id="2" name="文本占位符 4"/>
          <p:cNvSpPr>
            <a:spLocks noGrp="1"/>
          </p:cNvSpPr>
          <p:nvPr/>
        </p:nvSpPr>
        <p:spPr>
          <a:xfrm>
            <a:off x="7137692" y="3269256"/>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sz="1800">
                <a:sym typeface="+mn-ea"/>
              </a:rPr>
              <a:t>完全成本</a:t>
            </a:r>
            <a:endParaRPr lang="zh-CN" sz="1800">
              <a:sym typeface="+mn-ea"/>
            </a:endParaRPr>
          </a:p>
        </p:txBody>
      </p:sp>
      <p:sp>
        <p:nvSpPr>
          <p:cNvPr id="7" name="文本占位符 4"/>
          <p:cNvSpPr>
            <a:spLocks noGrp="1"/>
          </p:cNvSpPr>
          <p:nvPr/>
        </p:nvSpPr>
        <p:spPr>
          <a:xfrm>
            <a:off x="7137692" y="3626761"/>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sz="1800">
                <a:sym typeface="+mn-ea"/>
              </a:rPr>
              <a:t>财务费用</a:t>
            </a:r>
            <a:endParaRPr lang="zh-CN" sz="1800">
              <a:sym typeface="+mn-ea"/>
            </a:endParaRPr>
          </a:p>
        </p:txBody>
      </p:sp>
      <p:sp>
        <p:nvSpPr>
          <p:cNvPr id="10" name="文本占位符 4"/>
          <p:cNvSpPr>
            <a:spLocks noGrp="1"/>
          </p:cNvSpPr>
          <p:nvPr/>
        </p:nvSpPr>
        <p:spPr>
          <a:xfrm>
            <a:off x="7137692" y="3984266"/>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sz="1800">
                <a:sym typeface="+mn-ea"/>
              </a:rPr>
              <a:t>外购煤情况</a:t>
            </a:r>
            <a:endParaRPr lang="zh-CN" sz="1800">
              <a:sym typeface="+mn-ea"/>
            </a:endParaRPr>
          </a:p>
        </p:txBody>
      </p:sp>
      <p:sp>
        <p:nvSpPr>
          <p:cNvPr id="11" name="文本占位符 4"/>
          <p:cNvSpPr>
            <a:spLocks noGrp="1"/>
          </p:cNvSpPr>
          <p:nvPr/>
        </p:nvSpPr>
        <p:spPr>
          <a:xfrm>
            <a:off x="7137692" y="4341771"/>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sz="1800">
                <a:sym typeface="+mn-ea"/>
              </a:rPr>
              <a:t>利润情况</a:t>
            </a:r>
            <a:endParaRPr lang="zh-CN" sz="1800">
              <a:sym typeface="+mn-ea"/>
            </a:endParaRPr>
          </a:p>
        </p:txBody>
      </p:sp>
      <p:sp>
        <p:nvSpPr>
          <p:cNvPr id="12" name="文本框 11"/>
          <p:cNvSpPr txBox="1"/>
          <p:nvPr/>
        </p:nvSpPr>
        <p:spPr>
          <a:xfrm>
            <a:off x="7137692" y="4699276"/>
            <a:ext cx="1102360" cy="589280"/>
          </a:xfrm>
          <a:prstGeom prst="rect">
            <a:avLst/>
          </a:prstGeom>
          <a:noFill/>
        </p:spPr>
        <p:txBody>
          <a:bodyPr wrap="none" rtlCol="0">
            <a:spAutoFit/>
          </a:bodyPr>
          <a:p>
            <a:pPr>
              <a:lnSpc>
                <a:spcPct val="180000"/>
              </a:lnSpc>
            </a:pPr>
            <a:r>
              <a:rPr lang="zh-CN" b="1"/>
              <a:t>专项储备</a:t>
            </a:r>
            <a:endParaRPr lang="zh-CN" b="1"/>
          </a:p>
        </p:txBody>
      </p:sp>
      <p:sp>
        <p:nvSpPr>
          <p:cNvPr id="13" name="文本占位符 4"/>
          <p:cNvSpPr>
            <a:spLocks noGrp="1"/>
          </p:cNvSpPr>
          <p:nvPr/>
        </p:nvSpPr>
        <p:spPr>
          <a:xfrm>
            <a:off x="7137400" y="5067576"/>
            <a:ext cx="1600200" cy="31559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en-US" altLang="zh-CN" sz="1800">
                <a:sym typeface="+mn-ea"/>
              </a:rPr>
              <a:t>“</a:t>
            </a:r>
            <a:r>
              <a:rPr lang="zh-CN" altLang="en-US" sz="1800">
                <a:sym typeface="+mn-ea"/>
              </a:rPr>
              <a:t>五率</a:t>
            </a:r>
            <a:r>
              <a:rPr lang="en-US" altLang="zh-CN" sz="1800">
                <a:sym typeface="+mn-ea"/>
              </a:rPr>
              <a:t>”</a:t>
            </a:r>
            <a:r>
              <a:rPr lang="zh-CN" altLang="en-US" sz="1800">
                <a:sym typeface="+mn-ea"/>
              </a:rPr>
              <a:t>情况</a:t>
            </a:r>
            <a:endParaRPr lang="zh-CN" altLang="en-US" sz="1800">
              <a:sym typeface="+mn-ea"/>
            </a:endParaRPr>
          </a:p>
        </p:txBody>
      </p:sp>
      <p:sp>
        <p:nvSpPr>
          <p:cNvPr id="16" name="文本占位符 4"/>
          <p:cNvSpPr>
            <a:spLocks noGrp="1"/>
          </p:cNvSpPr>
          <p:nvPr/>
        </p:nvSpPr>
        <p:spPr>
          <a:xfrm>
            <a:off x="7137692" y="5383171"/>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en-US" altLang="zh-CN" sz="1800">
                <a:sym typeface="+mn-ea"/>
              </a:rPr>
              <a:t>“</a:t>
            </a:r>
            <a:r>
              <a:rPr lang="zh-CN" altLang="en-US" sz="1800">
                <a:sym typeface="+mn-ea"/>
              </a:rPr>
              <a:t>两金</a:t>
            </a:r>
            <a:r>
              <a:rPr lang="en-US" altLang="zh-CN" sz="1800">
                <a:sym typeface="+mn-ea"/>
              </a:rPr>
              <a:t>”</a:t>
            </a:r>
            <a:r>
              <a:rPr lang="zh-CN" altLang="en-US" sz="1800">
                <a:sym typeface="+mn-ea"/>
              </a:rPr>
              <a:t>情况</a:t>
            </a:r>
            <a:endParaRPr lang="zh-CN" altLang="en-US" sz="1800">
              <a:sym typeface="+mn-ea"/>
            </a:endParaRPr>
          </a:p>
        </p:txBody>
      </p:sp>
      <p:sp>
        <p:nvSpPr>
          <p:cNvPr id="18" name="文本占位符 4"/>
          <p:cNvSpPr>
            <a:spLocks noGrp="1"/>
          </p:cNvSpPr>
          <p:nvPr/>
        </p:nvSpPr>
        <p:spPr>
          <a:xfrm>
            <a:off x="7137692" y="5740676"/>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sz="1800">
                <a:sym typeface="+mn-ea"/>
              </a:rPr>
              <a:t>资金收支情况</a:t>
            </a:r>
            <a:endParaRPr lang="zh-CN" sz="1800">
              <a:sym typeface="+mn-ea"/>
            </a:endParaRPr>
          </a:p>
        </p:txBody>
      </p:sp>
      <p:sp>
        <p:nvSpPr>
          <p:cNvPr id="19" name="文本占位符 4"/>
          <p:cNvSpPr>
            <a:spLocks noGrp="1"/>
          </p:cNvSpPr>
          <p:nvPr/>
        </p:nvSpPr>
        <p:spPr>
          <a:xfrm>
            <a:off x="7137692" y="6098181"/>
            <a:ext cx="2347228" cy="357505"/>
          </a:xfrm>
          <a:prstGeom prst="rect">
            <a:avLst/>
          </a:prstGeom>
        </p:spPr>
        <p:txBody>
          <a:bodyPr vert="horz" lIns="80189" tIns="40094" rIns="80189" bIns="40094"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80000"/>
              </a:lnSpc>
            </a:pPr>
            <a:r>
              <a:rPr lang="zh-CN" sz="1800">
                <a:sym typeface="+mn-ea"/>
              </a:rPr>
              <a:t>税费情况</a:t>
            </a:r>
            <a:endParaRPr lang="zh-CN" sz="1800">
              <a:sym typeface="+mn-ea"/>
            </a:endParaRPr>
          </a:p>
        </p:txBody>
      </p:sp>
      <p:sp>
        <p:nvSpPr>
          <p:cNvPr id="20" name="文本框 19"/>
          <p:cNvSpPr txBox="1"/>
          <p:nvPr/>
        </p:nvSpPr>
        <p:spPr>
          <a:xfrm>
            <a:off x="6722264" y="2521861"/>
            <a:ext cx="385357"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2</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1" name="文本框 20"/>
          <p:cNvSpPr txBox="1"/>
          <p:nvPr/>
        </p:nvSpPr>
        <p:spPr>
          <a:xfrm>
            <a:off x="6722264" y="2879366"/>
            <a:ext cx="393154"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3</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2" name="文本框 21"/>
          <p:cNvSpPr txBox="1"/>
          <p:nvPr/>
        </p:nvSpPr>
        <p:spPr>
          <a:xfrm>
            <a:off x="6722264" y="3236871"/>
            <a:ext cx="384801"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4</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3" name="文本框 22"/>
          <p:cNvSpPr txBox="1"/>
          <p:nvPr/>
        </p:nvSpPr>
        <p:spPr>
          <a:xfrm>
            <a:off x="6722264" y="3594376"/>
            <a:ext cx="394824"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5</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4" name="文本框 23"/>
          <p:cNvSpPr txBox="1"/>
          <p:nvPr/>
        </p:nvSpPr>
        <p:spPr>
          <a:xfrm>
            <a:off x="6722264" y="3951881"/>
            <a:ext cx="396495"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6</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5" name="文本框 24"/>
          <p:cNvSpPr txBox="1"/>
          <p:nvPr/>
        </p:nvSpPr>
        <p:spPr>
          <a:xfrm>
            <a:off x="6722264" y="4309386"/>
            <a:ext cx="355286"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7</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6" name="文本框 25"/>
          <p:cNvSpPr txBox="1"/>
          <p:nvPr/>
        </p:nvSpPr>
        <p:spPr>
          <a:xfrm>
            <a:off x="6722264" y="4666891"/>
            <a:ext cx="394267"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8</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7" name="文本框 26"/>
          <p:cNvSpPr txBox="1"/>
          <p:nvPr/>
        </p:nvSpPr>
        <p:spPr>
          <a:xfrm>
            <a:off x="6722264" y="5035191"/>
            <a:ext cx="396495"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9</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8" name="文本框 27"/>
          <p:cNvSpPr txBox="1"/>
          <p:nvPr/>
        </p:nvSpPr>
        <p:spPr>
          <a:xfrm>
            <a:off x="6722264" y="5350786"/>
            <a:ext cx="603652" cy="589280"/>
          </a:xfrm>
          <a:prstGeom prst="rect">
            <a:avLst/>
          </a:prstGeom>
          <a:noFill/>
        </p:spPr>
        <p:txBody>
          <a:bodyPr wrap="square" rtlCol="0">
            <a:spAutoFit/>
          </a:bodyPr>
          <a:p>
            <a:pPr>
              <a:lnSpc>
                <a:spcPct val="180000"/>
              </a:lnSpc>
            </a:pP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1</a:t>
            </a: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0</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29" name="文本框 28"/>
          <p:cNvSpPr txBox="1"/>
          <p:nvPr/>
        </p:nvSpPr>
        <p:spPr>
          <a:xfrm>
            <a:off x="6722264" y="5708291"/>
            <a:ext cx="404291" cy="589280"/>
          </a:xfrm>
          <a:prstGeom prst="rect">
            <a:avLst/>
          </a:prstGeom>
          <a:noFill/>
        </p:spPr>
        <p:txBody>
          <a:bodyPr wrap="square" rtlCol="0">
            <a:spAutoFit/>
          </a:bodyPr>
          <a:p>
            <a:pPr>
              <a:lnSpc>
                <a:spcPct val="180000"/>
              </a:lnSpc>
            </a:pP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1</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1.</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30" name="文本框 29"/>
          <p:cNvSpPr txBox="1"/>
          <p:nvPr/>
        </p:nvSpPr>
        <p:spPr>
          <a:xfrm>
            <a:off x="6722264" y="6065796"/>
            <a:ext cx="489493" cy="589280"/>
          </a:xfrm>
          <a:prstGeom prst="rect">
            <a:avLst/>
          </a:prstGeom>
          <a:noFill/>
        </p:spPr>
        <p:txBody>
          <a:bodyPr wrap="square" rtlCol="0">
            <a:spAutoFit/>
          </a:bodyPr>
          <a:p>
            <a:pPr>
              <a:lnSpc>
                <a:spcPct val="180000"/>
              </a:lnSpc>
            </a:pP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1</a:t>
            </a:r>
            <a:r>
              <a:rPr lang="en-US" altLang="zh-CN">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2</a:t>
            </a: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
        <p:nvSpPr>
          <p:cNvPr id="31" name="文本框 30"/>
          <p:cNvSpPr txBox="1"/>
          <p:nvPr/>
        </p:nvSpPr>
        <p:spPr>
          <a:xfrm>
            <a:off x="6722264" y="2164356"/>
            <a:ext cx="311785" cy="589280"/>
          </a:xfrm>
          <a:prstGeom prst="rect">
            <a:avLst/>
          </a:prstGeom>
          <a:noFill/>
        </p:spPr>
        <p:txBody>
          <a:bodyPr wrap="none" rtlCol="0">
            <a:spAutoFit/>
          </a:bodyPr>
          <a:p>
            <a:pPr>
              <a:lnSpc>
                <a:spcPct val="180000"/>
              </a:lnSpc>
            </a:pPr>
            <a:r>
              <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rPr>
              <a:t>1.</a:t>
            </a:r>
            <a:endParaRPr lang="zh-CN" altLang="en-US">
              <a:solidFill>
                <a:schemeClr val="accent5">
                  <a:lumMod val="75000"/>
                </a:schemeClr>
              </a:solidFill>
              <a:effectLst>
                <a:outerShdw blurRad="38100" dist="25400" dir="5400000" algn="ctr" rotWithShape="0">
                  <a:srgbClr val="6E747A">
                    <a:alpha val="43000"/>
                  </a:srgbClr>
                </a:outerShdw>
              </a:effectLst>
              <a:latin typeface="Impact" panose="020B0806030902050204" pitchFamily="34" charset="0"/>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379730"/>
            <a:ext cx="7889875" cy="429895"/>
          </a:xfrm>
        </p:spPr>
        <p:txBody>
          <a:bodyPr>
            <a:normAutofit fontScale="90000"/>
          </a:bodyPr>
          <a:p>
            <a:r>
              <a:rPr lang="zh-CN" altLang="en-US" dirty="0">
                <a:solidFill>
                  <a:schemeClr val="tx1"/>
                </a:solidFill>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商品煤产量</a:t>
            </a:r>
            <a:r>
              <a:rPr lang="en-US" altLang="zh-CN" dirty="0">
                <a:solidFill>
                  <a:srgbClr val="002060"/>
                </a:solidFill>
                <a:sym typeface="+mn-ea"/>
              </a:rPr>
              <a:t>{{</a:t>
            </a:r>
            <a:r>
              <a:rPr lang="zh-CN" altLang="en-US" dirty="0">
                <a:solidFill>
                  <a:srgbClr val="002060"/>
                </a:solidFill>
                <a:sym typeface="+mn-ea"/>
              </a:rPr>
              <a:t>商煤产量</a:t>
            </a:r>
            <a:r>
              <a:rPr lang="en-US" altLang="zh-CN" dirty="0">
                <a:solidFill>
                  <a:srgbClr val="002060"/>
                </a:solidFill>
                <a:sym typeface="+mn-ea"/>
              </a:rPr>
              <a:t>}}</a:t>
            </a:r>
            <a:r>
              <a:rPr lang="zh-CN" altLang="en-US" dirty="0">
                <a:solidFill>
                  <a:schemeClr val="tx1"/>
                </a:solidFill>
                <a:sym typeface="+mn-ea"/>
              </a:rPr>
              <a:t>万吨</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7" name="文本框 6"/>
          <p:cNvSpPr txBox="1"/>
          <p:nvPr/>
        </p:nvSpPr>
        <p:spPr>
          <a:xfrm>
            <a:off x="6605443" y="1003353"/>
            <a:ext cx="3767816" cy="5850890"/>
          </a:xfrm>
          <a:prstGeom prst="rect">
            <a:avLst/>
          </a:prstGeom>
          <a:noFill/>
        </p:spPr>
        <p:txBody>
          <a:bodyPr wrap="square" rtlCol="0">
            <a:spAutoFit/>
          </a:bodyPr>
          <a:p>
            <a:pPr algn="just">
              <a:lnSpc>
                <a:spcPct val="130000"/>
              </a:lnSpc>
            </a:pPr>
            <a:r>
              <a:rPr lang="zh-CN" altLang="en-US" sz="1600">
                <a:latin typeface="仿宋" panose="02010609060101010101" charset="-122"/>
                <a:ea typeface="仿宋" panose="02010609060101010101" charset="-122"/>
                <a:cs typeface="仿宋" panose="02010609060101010101" charset="-122"/>
              </a:rPr>
              <a:t>【</a:t>
            </a:r>
            <a:r>
              <a:rPr lang="zh-CN" altLang="en-US" sz="1600">
                <a:latin typeface="黑体" panose="02010609060101010101" charset="-122"/>
                <a:ea typeface="黑体" panose="02010609060101010101" charset="-122"/>
                <a:cs typeface="仿宋" panose="02010609060101010101" charset="-122"/>
              </a:rPr>
              <a:t>基本情况</a:t>
            </a:r>
            <a:r>
              <a:rPr lang="zh-CN" altLang="en-US" sz="1600">
                <a:latin typeface="仿宋" panose="02010609060101010101" charset="-122"/>
                <a:ea typeface="仿宋" panose="02010609060101010101" charset="-122"/>
                <a:cs typeface="仿宋" panose="02010609060101010101" charset="-122"/>
              </a:rPr>
              <a:t>】</a:t>
            </a:r>
            <a:endParaRPr lang="en-US" altLang="zh-CN" sz="1600">
              <a:latin typeface="仿宋" panose="02010609060101010101" charset="-122"/>
              <a:ea typeface="仿宋" panose="02010609060101010101" charset="-122"/>
              <a:cs typeface="仿宋" panose="02010609060101010101" charset="-122"/>
            </a:endParaRPr>
          </a:p>
          <a:p>
            <a:pPr algn="just">
              <a:lnSpc>
                <a:spcPct val="130000"/>
              </a:lnSpc>
            </a:pPr>
            <a:r>
              <a:rPr lang="en-US" altLang="zh-CN" sz="1600" b="1">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季度</a:t>
            </a:r>
            <a:r>
              <a:rPr lang="en-US" altLang="zh-CN" sz="1600" dirty="0">
                <a:solidFill>
                  <a:srgbClr val="002060"/>
                </a:solidFill>
                <a:sym typeface="+mn-ea"/>
              </a:rPr>
              <a:t>}}</a:t>
            </a:r>
            <a:r>
              <a:rPr lang="zh-CN" sz="1600" b="1">
                <a:latin typeface="+mn-ea"/>
                <a:cs typeface="仿宋" panose="02010609060101010101" charset="-122"/>
              </a:rPr>
              <a:t>季度生产</a:t>
            </a:r>
            <a:r>
              <a:rPr lang="zh-CN" altLang="en-US" sz="1600" b="1">
                <a:latin typeface="+mn-ea"/>
                <a:cs typeface="仿宋" panose="02010609060101010101" charset="-122"/>
              </a:rPr>
              <a:t>商品煤</a:t>
            </a:r>
            <a:r>
              <a:rPr lang="en-US" altLang="zh-CN" sz="1600" b="1">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商煤产量</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万吨，比同期</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商煤产量比同期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万吨，比进度预算</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商煤产量比进度预算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万吨，超进度预算</a:t>
            </a:r>
            <a:r>
              <a:rPr lang="en-US" altLang="zh-CN" sz="1600" dirty="0">
                <a:solidFill>
                  <a:srgbClr val="002060"/>
                </a:solidFill>
                <a:sym typeface="+mn-ea"/>
              </a:rPr>
              <a:t>{{</a:t>
            </a:r>
            <a:r>
              <a:rPr lang="zh-CN" altLang="en-US" sz="1600" dirty="0">
                <a:solidFill>
                  <a:srgbClr val="002060"/>
                </a:solidFill>
                <a:sym typeface="+mn-ea"/>
              </a:rPr>
              <a:t>商煤产量超进度预算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%，完成全年预算</a:t>
            </a:r>
            <a:r>
              <a:rPr lang="en-US" altLang="zh-CN" sz="1600" dirty="0">
                <a:solidFill>
                  <a:srgbClr val="002060"/>
                </a:solidFill>
                <a:sym typeface="+mn-ea"/>
              </a:rPr>
              <a:t>{{</a:t>
            </a:r>
            <a:r>
              <a:rPr lang="zh-CN" altLang="en-US" sz="1600" dirty="0">
                <a:solidFill>
                  <a:srgbClr val="002060"/>
                </a:solidFill>
                <a:sym typeface="+mn-ea"/>
              </a:rPr>
              <a:t>商煤产量完成全年预算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%。其中：</a:t>
            </a:r>
            <a:endParaRPr lang="zh-CN" altLang="en-US" sz="1600">
              <a:latin typeface="仿宋" panose="02010609060101010101" charset="-122"/>
              <a:ea typeface="仿宋" panose="02010609060101010101" charset="-122"/>
              <a:cs typeface="仿宋" panose="02010609060101010101" charset="-122"/>
            </a:endParaRPr>
          </a:p>
          <a:p>
            <a:pPr algn="just">
              <a:lnSpc>
                <a:spcPct val="130000"/>
              </a:lnSpc>
            </a:pPr>
            <a:r>
              <a:rPr lang="en-US" altLang="zh-CN" sz="1600">
                <a:latin typeface="仿宋" panose="02010609060101010101" charset="-122"/>
                <a:ea typeface="仿宋" panose="02010609060101010101" charset="-122"/>
                <a:cs typeface="仿宋" panose="02010609060101010101" charset="-122"/>
              </a:rPr>
              <a:t>    </a:t>
            </a:r>
            <a:r>
              <a:rPr lang="zh-CN" sz="1600" b="1">
                <a:latin typeface="+mn-ea"/>
                <a:cs typeface="仿宋" panose="02010609060101010101" charset="-122"/>
              </a:rPr>
              <a:t>自产商品煤</a:t>
            </a:r>
            <a:r>
              <a:rPr lang="en-US" altLang="zh-CN" sz="1600" b="1">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自商产量</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万吨，比同期</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自商产量比同期</a:t>
            </a:r>
            <a:r>
              <a:rPr lang="en-US" altLang="zh-CN" sz="1600" dirty="0">
                <a:solidFill>
                  <a:srgbClr val="002060"/>
                </a:solidFill>
                <a:sym typeface="+mn-ea"/>
              </a:rPr>
              <a:t>}}</a:t>
            </a:r>
            <a:r>
              <a:rPr lang="zh-CN" altLang="en-US" sz="1600">
                <a:solidFill>
                  <a:schemeClr val="tx1"/>
                </a:solidFill>
                <a:latin typeface="仿宋" panose="02010609060101010101" charset="-122"/>
                <a:ea typeface="仿宋" panose="02010609060101010101" charset="-122"/>
                <a:cs typeface="仿宋" panose="02010609060101010101" charset="-122"/>
              </a:rPr>
              <a:t>万吨，比进度预算增加</a:t>
            </a:r>
            <a:r>
              <a:rPr lang="en-US" altLang="zh-CN" sz="1600" dirty="0">
                <a:solidFill>
                  <a:srgbClr val="002060"/>
                </a:solidFill>
                <a:sym typeface="+mn-ea"/>
              </a:rPr>
              <a:t>{{</a:t>
            </a:r>
            <a:r>
              <a:rPr lang="zh-CN" altLang="en-US" sz="1600" dirty="0">
                <a:solidFill>
                  <a:srgbClr val="002060"/>
                </a:solidFill>
                <a:sym typeface="+mn-ea"/>
              </a:rPr>
              <a:t>自商产量比预算</a:t>
            </a:r>
            <a:r>
              <a:rPr lang="en-US" altLang="zh-CN" sz="1600" dirty="0">
                <a:solidFill>
                  <a:srgbClr val="002060"/>
                </a:solidFill>
                <a:sym typeface="+mn-ea"/>
              </a:rPr>
              <a:t>}}</a:t>
            </a:r>
            <a:r>
              <a:rPr lang="zh-CN" altLang="en-US" sz="1600">
                <a:solidFill>
                  <a:schemeClr val="tx1"/>
                </a:solidFill>
                <a:latin typeface="仿宋" panose="02010609060101010101" charset="-122"/>
                <a:ea typeface="仿宋" panose="02010609060101010101" charset="-122"/>
                <a:cs typeface="仿宋" panose="02010609060101010101" charset="-122"/>
              </a:rPr>
              <a:t>万吨，</a:t>
            </a:r>
            <a:r>
              <a:rPr lang="zh-CN" altLang="en-US" sz="1600">
                <a:latin typeface="仿宋" panose="02010609060101010101" charset="-122"/>
                <a:ea typeface="仿宋" panose="02010609060101010101" charset="-122"/>
                <a:cs typeface="仿宋" panose="02010609060101010101" charset="-122"/>
              </a:rPr>
              <a:t>超进度预算</a:t>
            </a:r>
            <a:r>
              <a:rPr lang="en-US" altLang="zh-CN" sz="1600" dirty="0">
                <a:solidFill>
                  <a:srgbClr val="002060"/>
                </a:solidFill>
                <a:sym typeface="+mn-ea"/>
              </a:rPr>
              <a:t>{{</a:t>
            </a:r>
            <a:r>
              <a:rPr lang="zh-CN" altLang="en-US" sz="1600" dirty="0">
                <a:solidFill>
                  <a:srgbClr val="002060"/>
                </a:solidFill>
                <a:sym typeface="+mn-ea"/>
              </a:rPr>
              <a:t>自商超进度预算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%，完成全年预算</a:t>
            </a:r>
            <a:r>
              <a:rPr lang="en-US" altLang="zh-CN" sz="1600" dirty="0">
                <a:solidFill>
                  <a:srgbClr val="002060"/>
                </a:solidFill>
                <a:sym typeface="+mn-ea"/>
              </a:rPr>
              <a:t>{{</a:t>
            </a:r>
            <a:r>
              <a:rPr lang="zh-CN" altLang="en-US" sz="1600" dirty="0">
                <a:solidFill>
                  <a:srgbClr val="002060"/>
                </a:solidFill>
                <a:sym typeface="+mn-ea"/>
              </a:rPr>
              <a:t>自商完成全年预算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a:p>
            <a:pPr algn="just">
              <a:lnSpc>
                <a:spcPct val="130000"/>
              </a:lnSpc>
            </a:pPr>
            <a:r>
              <a:rPr lang="en-US" altLang="zh-CN" sz="1600">
                <a:latin typeface="仿宋" panose="02010609060101010101" charset="-122"/>
                <a:ea typeface="仿宋" panose="02010609060101010101" charset="-122"/>
                <a:cs typeface="仿宋" panose="02010609060101010101" charset="-122"/>
              </a:rPr>
              <a:t>    </a:t>
            </a:r>
            <a:r>
              <a:rPr lang="zh-CN" altLang="en-US" sz="1600" b="1">
                <a:latin typeface="+mn-ea"/>
                <a:cs typeface="仿宋" panose="02010609060101010101" charset="-122"/>
              </a:rPr>
              <a:t>外购商品煤</a:t>
            </a:r>
            <a:r>
              <a:rPr lang="en-US" altLang="zh-CN" sz="1600" b="1">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外商产量</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万吨，比同期增加</a:t>
            </a:r>
            <a:r>
              <a:rPr lang="en-US" altLang="zh-CN" sz="1600" dirty="0">
                <a:solidFill>
                  <a:srgbClr val="002060"/>
                </a:solidFill>
                <a:sym typeface="+mn-ea"/>
              </a:rPr>
              <a:t>{{</a:t>
            </a:r>
            <a:r>
              <a:rPr lang="zh-CN" altLang="en-US" sz="1600" dirty="0">
                <a:solidFill>
                  <a:srgbClr val="002060"/>
                </a:solidFill>
                <a:sym typeface="+mn-ea"/>
              </a:rPr>
              <a:t>外商产量比预算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万吨，比进度预算</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外商产量比进度预算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万吨，超进度预算</a:t>
            </a:r>
            <a:r>
              <a:rPr lang="en-US" altLang="zh-CN" sz="1600" dirty="0">
                <a:solidFill>
                  <a:srgbClr val="002060"/>
                </a:solidFill>
                <a:sym typeface="+mn-ea"/>
              </a:rPr>
              <a:t>{{</a:t>
            </a:r>
            <a:r>
              <a:rPr lang="zh-CN" altLang="en-US" sz="1600" dirty="0">
                <a:solidFill>
                  <a:srgbClr val="002060"/>
                </a:solidFill>
                <a:sym typeface="+mn-ea"/>
              </a:rPr>
              <a:t>外商产量超进度预算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%，完成全年预算</a:t>
            </a:r>
            <a:r>
              <a:rPr lang="en-US" altLang="zh-CN" sz="1600" dirty="0">
                <a:solidFill>
                  <a:srgbClr val="002060"/>
                </a:solidFill>
                <a:sym typeface="+mn-ea"/>
              </a:rPr>
              <a:t>{{</a:t>
            </a:r>
            <a:r>
              <a:rPr lang="zh-CN" altLang="en-US" sz="1600" dirty="0">
                <a:solidFill>
                  <a:srgbClr val="002060"/>
                </a:solidFill>
                <a:sym typeface="+mn-ea"/>
              </a:rPr>
              <a:t>外商产量完成全年预算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173869" y="6074106"/>
            <a:ext cx="9806569" cy="2651125"/>
          </a:xfrm>
          <a:prstGeom prst="rect">
            <a:avLst/>
          </a:prstGeom>
          <a:noFill/>
        </p:spPr>
        <p:txBody>
          <a:bodyPr wrap="square" rtlCol="0">
            <a:spAutoFit/>
          </a:bodyPr>
          <a:p>
            <a:pPr>
              <a:lnSpc>
                <a:spcPct val="130000"/>
              </a:lnSpc>
            </a:pPr>
            <a:r>
              <a:rPr lang="zh-CN" altLang="en-US" sz="1600"/>
              <a:t>【结论】</a:t>
            </a:r>
            <a:endParaRPr lang="en-US" altLang="zh-CN" sz="1600"/>
          </a:p>
          <a:p>
            <a:pPr>
              <a:lnSpc>
                <a:spcPct val="130000"/>
              </a:lnSpc>
            </a:pPr>
            <a:r>
              <a:rPr lang="en-US" altLang="zh-CN" sz="1600">
                <a:latin typeface="仿宋" panose="02010609060101010101" charset="-122"/>
                <a:ea typeface="仿宋" panose="02010609060101010101" charset="-122"/>
                <a:cs typeface="仿宋" panose="02010609060101010101" charset="-122"/>
              </a:rPr>
              <a:t>    </a:t>
            </a:r>
            <a:r>
              <a:rPr lang="zh-CN" altLang="en-US" sz="1600">
                <a:latin typeface="仿宋" panose="02010609060101010101" charset="-122"/>
                <a:ea typeface="仿宋" panose="02010609060101010101" charset="-122"/>
                <a:cs typeface="仿宋" panose="02010609060101010101" charset="-122"/>
              </a:rPr>
              <a:t>一季度商品煤产量</a:t>
            </a:r>
            <a:r>
              <a:rPr lang="zh-CN" altLang="en-US" sz="1600" b="1">
                <a:latin typeface="黑体" panose="02010609060101010101" charset="-122"/>
                <a:ea typeface="黑体" panose="02010609060101010101" charset="-122"/>
                <a:cs typeface="仿宋" panose="02010609060101010101" charset="-122"/>
              </a:rPr>
              <a:t>较同期和预算均有所上升</a:t>
            </a:r>
            <a:r>
              <a:rPr lang="zh-CN" altLang="en-US" sz="1600">
                <a:latin typeface="仿宋" panose="02010609060101010101" charset="-122"/>
                <a:ea typeface="仿宋" panose="02010609060101010101" charset="-122"/>
                <a:cs typeface="仿宋" panose="02010609060101010101" charset="-122"/>
              </a:rPr>
              <a:t>，增幅分别为：</a:t>
            </a:r>
            <a:r>
              <a:rPr lang="en-US" altLang="zh-CN" sz="1600" dirty="0">
                <a:solidFill>
                  <a:srgbClr val="002060"/>
                </a:solidFill>
                <a:sym typeface="+mn-ea"/>
              </a:rPr>
              <a:t>{{</a:t>
            </a:r>
            <a:r>
              <a:rPr lang="zh-CN" altLang="en-US" sz="1600" dirty="0">
                <a:solidFill>
                  <a:srgbClr val="002060"/>
                </a:solidFill>
                <a:sym typeface="+mn-ea"/>
              </a:rPr>
              <a:t>商煤产量超同比</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和</a:t>
            </a:r>
            <a:r>
              <a:rPr lang="en-US" altLang="zh-CN" sz="1600" dirty="0">
                <a:solidFill>
                  <a:srgbClr val="002060"/>
                </a:solidFill>
                <a:sym typeface="+mn-ea"/>
              </a:rPr>
              <a:t>{{</a:t>
            </a:r>
            <a:r>
              <a:rPr lang="zh-CN" altLang="en-US" sz="1600" dirty="0">
                <a:solidFill>
                  <a:srgbClr val="002060"/>
                </a:solidFill>
                <a:sym typeface="+mn-ea"/>
              </a:rPr>
              <a:t>商煤产量超进度预算</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a:p>
            <a:pPr>
              <a:lnSpc>
                <a:spcPct val="130000"/>
              </a:lnSpc>
            </a:pPr>
            <a:r>
              <a:rPr lang="zh-CN" altLang="en-US" sz="1600">
                <a:latin typeface="仿宋" panose="02010609060101010101" charset="-122"/>
                <a:ea typeface="仿宋" panose="02010609060101010101" charset="-122"/>
                <a:cs typeface="仿宋" panose="02010609060101010101" charset="-122"/>
              </a:rPr>
              <a:t> </a:t>
            </a:r>
            <a:r>
              <a:rPr lang="en-US" altLang="zh-CN" sz="1600">
                <a:latin typeface="仿宋" panose="02010609060101010101" charset="-122"/>
                <a:ea typeface="仿宋" panose="02010609060101010101" charset="-122"/>
                <a:cs typeface="仿宋" panose="02010609060101010101" charset="-122"/>
              </a:rPr>
              <a:t>   </a:t>
            </a:r>
            <a:r>
              <a:rPr lang="zh-CN" altLang="en-US" sz="1600">
                <a:latin typeface="仿宋" panose="02010609060101010101" charset="-122"/>
                <a:ea typeface="仿宋" panose="02010609060101010101" charset="-122"/>
                <a:cs typeface="仿宋" panose="02010609060101010101" charset="-122"/>
              </a:rPr>
              <a:t>其中：</a:t>
            </a:r>
            <a:r>
              <a:rPr lang="zh-CN" altLang="en-US" sz="1600" b="1">
                <a:latin typeface="黑体" panose="02010609060101010101" charset="-122"/>
                <a:ea typeface="黑体" panose="02010609060101010101" charset="-122"/>
                <a:cs typeface="仿宋" panose="02010609060101010101" charset="-122"/>
              </a:rPr>
              <a:t>自产商品煤</a:t>
            </a:r>
            <a:r>
              <a:rPr lang="zh-CN" altLang="en-US" sz="1600">
                <a:latin typeface="仿宋" panose="02010609060101010101" charset="-122"/>
                <a:ea typeface="仿宋" panose="02010609060101010101" charset="-122"/>
                <a:cs typeface="仿宋" panose="02010609060101010101" charset="-122"/>
              </a:rPr>
              <a:t>比同期上升</a:t>
            </a:r>
            <a:r>
              <a:rPr lang="en-US" altLang="zh-CN" sz="1600" dirty="0">
                <a:solidFill>
                  <a:srgbClr val="002060"/>
                </a:solidFill>
                <a:sym typeface="+mn-ea"/>
              </a:rPr>
              <a:t>{{</a:t>
            </a:r>
            <a:r>
              <a:rPr lang="zh-CN" altLang="en-US" sz="1600" dirty="0">
                <a:solidFill>
                  <a:srgbClr val="002060"/>
                </a:solidFill>
                <a:sym typeface="+mn-ea"/>
              </a:rPr>
              <a:t>自商产量同比</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上升幅度较大的单位有：万利一矿</a:t>
            </a:r>
            <a:r>
              <a:rPr lang="zh-CN" sz="1600">
                <a:highlight>
                  <a:srgbClr val="FFFF00"/>
                </a:highlight>
                <a:latin typeface="仿宋" panose="02010609060101010101" charset="-122"/>
                <a:ea typeface="仿宋" panose="02010609060101010101" charset="-122"/>
                <a:cs typeface="仿宋" panose="02010609060101010101" charset="-122"/>
              </a:rPr>
              <a:t>上升</a:t>
            </a:r>
            <a:r>
              <a:rPr lang="en-US" altLang="zh-CN" sz="1600">
                <a:highlight>
                  <a:srgbClr val="FFFF00"/>
                </a:highlight>
                <a:latin typeface="仿宋" panose="02010609060101010101" charset="-122"/>
                <a:ea typeface="仿宋" panose="02010609060101010101" charset="-122"/>
                <a:cs typeface="仿宋" panose="02010609060101010101" charset="-122"/>
              </a:rPr>
              <a:t>65</a:t>
            </a:r>
            <a:r>
              <a:rPr lang="zh-CN" altLang="en-US" sz="1600">
                <a:highlight>
                  <a:srgbClr val="FFFF00"/>
                </a:highlight>
                <a:latin typeface="仿宋" panose="02010609060101010101" charset="-122"/>
                <a:ea typeface="仿宋" panose="02010609060101010101" charset="-122"/>
                <a:cs typeface="仿宋" panose="02010609060101010101" charset="-122"/>
              </a:rPr>
              <a:t>万吨，增幅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36.72</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；部分单位有所下降，下降的单位有：神山露天煤矿下降</a:t>
            </a:r>
            <a:r>
              <a:rPr lang="en-US" altLang="zh-CN" sz="1600">
                <a:highlight>
                  <a:srgbClr val="FFFF00"/>
                </a:highlight>
                <a:latin typeface="仿宋" panose="02010609060101010101" charset="-122"/>
                <a:ea typeface="仿宋" panose="02010609060101010101" charset="-122"/>
                <a:cs typeface="仿宋" panose="02010609060101010101" charset="-122"/>
              </a:rPr>
              <a:t>19</a:t>
            </a:r>
            <a:r>
              <a:rPr lang="zh-CN" altLang="en-US" sz="1600">
                <a:highlight>
                  <a:srgbClr val="FFFF00"/>
                </a:highlight>
                <a:latin typeface="仿宋" panose="02010609060101010101" charset="-122"/>
                <a:ea typeface="仿宋" panose="02010609060101010101" charset="-122"/>
                <a:cs typeface="仿宋" panose="02010609060101010101" charset="-122"/>
              </a:rPr>
              <a:t>万吨，降幅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51.35</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水泉露天煤矿下降</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23</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万吨，降幅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43.40%</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600">
                <a:highlight>
                  <a:srgbClr val="FFFF00"/>
                </a:highlight>
                <a:latin typeface="仿宋" panose="02010609060101010101" charset="-122"/>
                <a:ea typeface="仿宋" panose="02010609060101010101" charset="-122"/>
                <a:cs typeface="仿宋" panose="02010609060101010101" charset="-122"/>
              </a:rPr>
              <a:t>与预算比大幅增长，</a:t>
            </a:r>
            <a:r>
              <a:rPr lang="zh-CN" sz="1600">
                <a:highlight>
                  <a:srgbClr val="FFFF00"/>
                </a:highlight>
                <a:latin typeface="仿宋" panose="02010609060101010101" charset="-122"/>
                <a:ea typeface="仿宋" panose="02010609060101010101" charset="-122"/>
                <a:cs typeface="仿宋" panose="02010609060101010101" charset="-122"/>
              </a:rPr>
              <a:t>增幅为</a:t>
            </a:r>
            <a:r>
              <a:rPr lang="en-US" altLang="zh-CN" sz="1600">
                <a:highlight>
                  <a:srgbClr val="FFFF00"/>
                </a:highlight>
                <a:latin typeface="仿宋" panose="02010609060101010101" charset="-122"/>
                <a:ea typeface="仿宋" panose="02010609060101010101" charset="-122"/>
                <a:cs typeface="仿宋" panose="02010609060101010101" charset="-122"/>
              </a:rPr>
              <a:t>22.94%</a:t>
            </a:r>
            <a:r>
              <a:rPr lang="zh-CN" altLang="en-US" sz="1600">
                <a:highlight>
                  <a:srgbClr val="FFFF00"/>
                </a:highlight>
                <a:latin typeface="仿宋" panose="02010609060101010101" charset="-122"/>
                <a:ea typeface="仿宋" panose="02010609060101010101" charset="-122"/>
                <a:cs typeface="仿宋" panose="02010609060101010101" charset="-122"/>
              </a:rPr>
              <a:t>。</a:t>
            </a:r>
            <a:endParaRPr lang="zh-CN" altLang="en-US" sz="1600">
              <a:highlight>
                <a:srgbClr val="FFFF00"/>
              </a:highlight>
              <a:latin typeface="仿宋" panose="02010609060101010101" charset="-122"/>
              <a:ea typeface="仿宋" panose="02010609060101010101" charset="-122"/>
              <a:cs typeface="仿宋" panose="02010609060101010101" charset="-122"/>
            </a:endParaRPr>
          </a:p>
          <a:p>
            <a:pPr>
              <a:lnSpc>
                <a:spcPct val="130000"/>
              </a:lnSpc>
            </a:pPr>
            <a:r>
              <a:rPr lang="en-US" altLang="zh-CN" sz="1600">
                <a:latin typeface="仿宋" panose="02010609060101010101" charset="-122"/>
                <a:ea typeface="仿宋" panose="02010609060101010101" charset="-122"/>
                <a:cs typeface="仿宋" panose="02010609060101010101" charset="-122"/>
              </a:rPr>
              <a:t>    </a:t>
            </a:r>
            <a:r>
              <a:rPr lang="zh-CN" altLang="en-US" sz="1600" b="1">
                <a:latin typeface="黑体" panose="02010609060101010101" charset="-122"/>
                <a:ea typeface="黑体" panose="02010609060101010101" charset="-122"/>
                <a:cs typeface="仿宋" panose="02010609060101010101" charset="-122"/>
              </a:rPr>
              <a:t>外购商品煤</a:t>
            </a:r>
            <a:r>
              <a:rPr lang="zh-CN" altLang="en-US" sz="1600">
                <a:latin typeface="仿宋" panose="02010609060101010101" charset="-122"/>
                <a:ea typeface="仿宋" panose="02010609060101010101" charset="-122"/>
                <a:cs typeface="仿宋" panose="02010609060101010101" charset="-122"/>
              </a:rPr>
              <a:t>较同期较预算均有所增长，较同期增幅为</a:t>
            </a:r>
            <a:r>
              <a:rPr lang="en-US" altLang="zh-CN" sz="1600" dirty="0">
                <a:solidFill>
                  <a:srgbClr val="002060"/>
                </a:solidFill>
                <a:sym typeface="+mn-ea"/>
              </a:rPr>
              <a:t>{{</a:t>
            </a:r>
            <a:r>
              <a:rPr lang="zh-CN" altLang="en-US" sz="1600" dirty="0">
                <a:solidFill>
                  <a:srgbClr val="002060"/>
                </a:solidFill>
                <a:sym typeface="+mn-ea"/>
              </a:rPr>
              <a:t>外商产量超同期</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，较预算增幅为</a:t>
            </a:r>
            <a:r>
              <a:rPr lang="en-US" altLang="zh-CN" sz="1600" dirty="0">
                <a:solidFill>
                  <a:srgbClr val="002060"/>
                </a:solidFill>
                <a:sym typeface="+mn-ea"/>
              </a:rPr>
              <a:t>{{</a:t>
            </a:r>
            <a:r>
              <a:rPr lang="zh-CN" altLang="en-US" sz="1600" dirty="0">
                <a:solidFill>
                  <a:srgbClr val="002060"/>
                </a:solidFill>
                <a:sym typeface="+mn-ea"/>
              </a:rPr>
              <a:t>自商超进度预算</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287154" y="1152463"/>
            <a:ext cx="3312368" cy="368300"/>
          </a:xfrm>
          <a:prstGeom prst="rect">
            <a:avLst/>
          </a:prstGeom>
          <a:noFill/>
        </p:spPr>
        <p:txBody>
          <a:bodyPr wrap="square">
            <a:spAutoFit/>
          </a:bodyPr>
          <a:p>
            <a:r>
              <a:rPr lang="zh-CN" altLang="en-US" dirty="0"/>
              <a:t>{{&amp;商品煤产量图}}</a:t>
            </a:r>
            <a:endParaRPr lang="zh-CN" altLang="en-US" dirty="0"/>
          </a:p>
        </p:txBody>
      </p:sp>
      <p:sp>
        <p:nvSpPr>
          <p:cNvPr id="6" name="文本框 5"/>
          <p:cNvSpPr txBox="1"/>
          <p:nvPr/>
        </p:nvSpPr>
        <p:spPr>
          <a:xfrm>
            <a:off x="1040264" y="2897443"/>
            <a:ext cx="3312368" cy="368300"/>
          </a:xfrm>
          <a:prstGeom prst="rect">
            <a:avLst/>
          </a:prstGeom>
          <a:noFill/>
        </p:spPr>
        <p:txBody>
          <a:bodyPr wrap="square">
            <a:spAutoFit/>
          </a:bodyPr>
          <a:p>
            <a:r>
              <a:rPr lang="zh-CN" altLang="en-US" dirty="0"/>
              <a:t>{{</a:t>
            </a:r>
            <a:r>
              <a:rPr lang="en-US" altLang="zh-CN" dirty="0"/>
              <a:t>#</a:t>
            </a:r>
            <a:r>
              <a:rPr lang="zh-CN" altLang="en-US" dirty="0"/>
              <a:t>商品煤产量表}}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1675" y="389255"/>
            <a:ext cx="8932545" cy="429895"/>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商品煤结算</a:t>
            </a:r>
            <a:r>
              <a:rPr lang="en-US" altLang="zh-CN" dirty="0">
                <a:solidFill>
                  <a:srgbClr val="002060"/>
                </a:solidFill>
                <a:sym typeface="+mn-ea"/>
              </a:rPr>
              <a:t>{{</a:t>
            </a:r>
            <a:r>
              <a:rPr lang="zh-CN" altLang="en-US" dirty="0">
                <a:solidFill>
                  <a:srgbClr val="002060"/>
                </a:solidFill>
                <a:sym typeface="+mn-ea"/>
              </a:rPr>
              <a:t>商品煤结算量</a:t>
            </a:r>
            <a:r>
              <a:rPr lang="en-US" altLang="zh-CN" dirty="0">
                <a:solidFill>
                  <a:srgbClr val="002060"/>
                </a:solidFill>
                <a:sym typeface="+mn-ea"/>
              </a:rPr>
              <a:t>}}</a:t>
            </a:r>
            <a:r>
              <a:rPr lang="zh-CN" altLang="en-US" dirty="0">
                <a:solidFill>
                  <a:schemeClr val="tx1"/>
                </a:solidFill>
                <a:sym typeface="+mn-ea"/>
              </a:rPr>
              <a:t>万吨</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4" name="文本框 3"/>
          <p:cNvSpPr txBox="1"/>
          <p:nvPr/>
        </p:nvSpPr>
        <p:spPr>
          <a:xfrm>
            <a:off x="6617345" y="1039893"/>
            <a:ext cx="3712129" cy="5400675"/>
          </a:xfrm>
          <a:prstGeom prst="rect">
            <a:avLst/>
          </a:prstGeom>
          <a:noFill/>
        </p:spPr>
        <p:txBody>
          <a:bodyPr wrap="square" rtlCol="0">
            <a:spAutoFit/>
          </a:bodyPr>
          <a:p>
            <a:pPr algn="just">
              <a:lnSpc>
                <a:spcPct val="120000"/>
              </a:lnSpc>
            </a:pPr>
            <a:r>
              <a:rPr lang="zh-CN" altLang="en-US" sz="1600">
                <a:latin typeface="仿宋" panose="02010609060101010101" charset="-122"/>
                <a:ea typeface="仿宋" panose="02010609060101010101" charset="-122"/>
                <a:cs typeface="仿宋" panose="02010609060101010101" charset="-122"/>
                <a:sym typeface="+mn-ea"/>
              </a:rPr>
              <a:t>【</a:t>
            </a:r>
            <a:r>
              <a:rPr lang="zh-CN" altLang="en-US" sz="1600">
                <a:latin typeface="黑体" panose="02010609060101010101" charset="-122"/>
                <a:ea typeface="黑体" panose="02010609060101010101" charset="-122"/>
                <a:cs typeface="仿宋" panose="02010609060101010101" charset="-122"/>
                <a:sym typeface="+mn-ea"/>
              </a:rPr>
              <a:t>基本情况</a:t>
            </a:r>
            <a:r>
              <a:rPr lang="zh-CN" altLang="en-US" sz="1600">
                <a:latin typeface="仿宋" panose="02010609060101010101" charset="-122"/>
                <a:ea typeface="仿宋" panose="02010609060101010101" charset="-122"/>
                <a:cs typeface="仿宋" panose="02010609060101010101" charset="-122"/>
                <a:sym typeface="+mn-ea"/>
              </a:rPr>
              <a:t>】</a:t>
            </a:r>
            <a:endParaRPr lang="en-US" altLang="zh-CN" sz="1600">
              <a:latin typeface="仿宋" panose="02010609060101010101" charset="-122"/>
              <a:ea typeface="仿宋" panose="02010609060101010101" charset="-122"/>
              <a:cs typeface="仿宋" panose="02010609060101010101" charset="-122"/>
            </a:endParaRPr>
          </a:p>
          <a:p>
            <a:pPr algn="just">
              <a:lnSpc>
                <a:spcPct val="120000"/>
              </a:lnSpc>
            </a:pPr>
            <a:r>
              <a:rPr lang="en-US" altLang="zh-CN" sz="1600" b="1">
                <a:solidFill>
                  <a:srgbClr val="202020"/>
                </a:solidFill>
                <a:latin typeface="+mn-ea"/>
                <a:cs typeface="仿宋" panose="02010609060101010101" charset="-122"/>
                <a:sym typeface="+mn-ea"/>
              </a:rPr>
              <a:t>    </a:t>
            </a:r>
            <a:r>
              <a:rPr lang="en-US" altLang="zh-CN" sz="1600" dirty="0">
                <a:solidFill>
                  <a:srgbClr val="002060"/>
                </a:solidFill>
                <a:sym typeface="+mn-ea"/>
              </a:rPr>
              <a:t>{{</a:t>
            </a:r>
            <a:r>
              <a:rPr lang="zh-CN" altLang="en-US" sz="1600" dirty="0">
                <a:solidFill>
                  <a:srgbClr val="002060"/>
                </a:solidFill>
                <a:sym typeface="+mn-ea"/>
              </a:rPr>
              <a:t>季度</a:t>
            </a:r>
            <a:r>
              <a:rPr lang="en-US" altLang="zh-CN" sz="1600" dirty="0">
                <a:solidFill>
                  <a:srgbClr val="002060"/>
                </a:solidFill>
                <a:sym typeface="+mn-ea"/>
              </a:rPr>
              <a:t>}}</a:t>
            </a:r>
            <a:r>
              <a:rPr lang="zh-CN" sz="1600" b="1">
                <a:solidFill>
                  <a:srgbClr val="202020"/>
                </a:solidFill>
                <a:latin typeface="+mn-ea"/>
                <a:cs typeface="仿宋" panose="02010609060101010101" charset="-122"/>
                <a:sym typeface="+mn-ea"/>
              </a:rPr>
              <a:t>季度结算</a:t>
            </a:r>
            <a:r>
              <a:rPr lang="zh-CN" altLang="en-US" sz="1600" b="1">
                <a:solidFill>
                  <a:srgbClr val="202020"/>
                </a:solidFill>
                <a:latin typeface="+mn-ea"/>
                <a:cs typeface="仿宋" panose="02010609060101010101" charset="-122"/>
              </a:rPr>
              <a:t>商品煤</a:t>
            </a:r>
            <a:r>
              <a:rPr lang="en-US" altLang="zh-CN" sz="1600" b="1">
                <a:solidFill>
                  <a:srgbClr val="202020"/>
                </a:solidFill>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商品煤结算量</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万吨，比同期</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结算量比同期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万吨，比进度预算</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结算量比进度预算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万吨，超进度预算</a:t>
            </a:r>
            <a:r>
              <a:rPr lang="en-US" altLang="zh-CN" sz="1600" dirty="0">
                <a:solidFill>
                  <a:srgbClr val="002060"/>
                </a:solidFill>
                <a:sym typeface="+mn-ea"/>
              </a:rPr>
              <a:t>{{</a:t>
            </a:r>
            <a:r>
              <a:rPr lang="zh-CN" altLang="en-US" sz="1600" dirty="0">
                <a:solidFill>
                  <a:srgbClr val="002060"/>
                </a:solidFill>
                <a:sym typeface="+mn-ea"/>
              </a:rPr>
              <a:t>超进度预算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%，完成全年预算</a:t>
            </a:r>
            <a:r>
              <a:rPr lang="en-US" altLang="zh-CN" sz="1600" dirty="0">
                <a:solidFill>
                  <a:srgbClr val="002060"/>
                </a:solidFill>
                <a:sym typeface="+mn-ea"/>
              </a:rPr>
              <a:t>{{</a:t>
            </a:r>
            <a:r>
              <a:rPr lang="zh-CN" altLang="en-US" sz="1600" dirty="0">
                <a:solidFill>
                  <a:srgbClr val="002060"/>
                </a:solidFill>
                <a:sym typeface="+mn-ea"/>
              </a:rPr>
              <a:t>完成全年预算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%。其中：</a:t>
            </a:r>
            <a:endParaRPr lang="zh-CN" altLang="en-US" sz="1600">
              <a:latin typeface="仿宋" panose="02010609060101010101" charset="-122"/>
              <a:ea typeface="仿宋" panose="02010609060101010101" charset="-122"/>
              <a:cs typeface="仿宋" panose="02010609060101010101" charset="-122"/>
            </a:endParaRPr>
          </a:p>
          <a:p>
            <a:pPr algn="just">
              <a:lnSpc>
                <a:spcPct val="120000"/>
              </a:lnSpc>
            </a:pPr>
            <a:r>
              <a:rPr lang="en-US" altLang="zh-CN" sz="1600" b="1">
                <a:latin typeface="仿宋" panose="02010609060101010101" charset="-122"/>
                <a:ea typeface="仿宋" panose="02010609060101010101" charset="-122"/>
                <a:cs typeface="仿宋" panose="02010609060101010101" charset="-122"/>
              </a:rPr>
              <a:t>    </a:t>
            </a:r>
            <a:r>
              <a:rPr lang="zh-CN" altLang="en-US" sz="1600" b="1">
                <a:latin typeface="+mn-ea"/>
                <a:cs typeface="仿宋" panose="02010609060101010101" charset="-122"/>
              </a:rPr>
              <a:t>自产商品煤结算</a:t>
            </a:r>
            <a:r>
              <a:rPr lang="en-US" altLang="zh-CN" sz="1600" b="1">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资产商品煤结算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万吨，比同期</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自商结算比同期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万吨，比进度预算增加</a:t>
            </a:r>
            <a:r>
              <a:rPr lang="en-US" altLang="zh-CN" sz="1600" dirty="0">
                <a:solidFill>
                  <a:srgbClr val="002060"/>
                </a:solidFill>
                <a:sym typeface="+mn-ea"/>
              </a:rPr>
              <a:t>{{</a:t>
            </a:r>
            <a:r>
              <a:rPr lang="zh-CN" altLang="en-US" sz="1600" dirty="0">
                <a:solidFill>
                  <a:srgbClr val="002060"/>
                </a:solidFill>
                <a:sym typeface="+mn-ea"/>
              </a:rPr>
              <a:t>自商比进度预算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万吨，超进度预算</a:t>
            </a:r>
            <a:r>
              <a:rPr lang="en-US" altLang="zh-CN" sz="1600" dirty="0">
                <a:solidFill>
                  <a:srgbClr val="002060"/>
                </a:solidFill>
                <a:sym typeface="+mn-ea"/>
              </a:rPr>
              <a:t>{{</a:t>
            </a:r>
            <a:r>
              <a:rPr lang="zh-CN" altLang="en-US" sz="1600" dirty="0">
                <a:solidFill>
                  <a:srgbClr val="002060"/>
                </a:solidFill>
                <a:sym typeface="+mn-ea"/>
              </a:rPr>
              <a:t>自商超进度预算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%，完成全年预算</a:t>
            </a:r>
            <a:r>
              <a:rPr lang="en-US" altLang="zh-CN" sz="1600" dirty="0">
                <a:solidFill>
                  <a:srgbClr val="002060"/>
                </a:solidFill>
                <a:sym typeface="+mn-ea"/>
              </a:rPr>
              <a:t>{{</a:t>
            </a:r>
            <a:r>
              <a:rPr lang="zh-CN" altLang="en-US" sz="1600" dirty="0">
                <a:solidFill>
                  <a:srgbClr val="002060"/>
                </a:solidFill>
                <a:sym typeface="+mn-ea"/>
              </a:rPr>
              <a:t>自商完成全年预算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a:p>
            <a:pPr algn="just">
              <a:lnSpc>
                <a:spcPct val="120000"/>
              </a:lnSpc>
            </a:pPr>
            <a:r>
              <a:rPr lang="en-US" altLang="zh-CN" sz="1600">
                <a:latin typeface="仿宋" panose="02010609060101010101" charset="-122"/>
                <a:ea typeface="仿宋" panose="02010609060101010101" charset="-122"/>
                <a:cs typeface="仿宋" panose="02010609060101010101" charset="-122"/>
              </a:rPr>
              <a:t>    </a:t>
            </a:r>
            <a:r>
              <a:rPr lang="zh-CN" altLang="en-US" sz="1600" b="1">
                <a:latin typeface="+mn-ea"/>
                <a:cs typeface="仿宋" panose="02010609060101010101" charset="-122"/>
              </a:rPr>
              <a:t>外购商品煤结算</a:t>
            </a:r>
            <a:r>
              <a:rPr lang="en-US" altLang="zh-CN" sz="1600" b="1">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外商结算量</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万吨，比同期增加</a:t>
            </a:r>
            <a:r>
              <a:rPr lang="en-US" altLang="zh-CN" sz="1600" dirty="0">
                <a:solidFill>
                  <a:srgbClr val="002060"/>
                </a:solidFill>
                <a:sym typeface="+mn-ea"/>
              </a:rPr>
              <a:t>{{</a:t>
            </a:r>
            <a:r>
              <a:rPr lang="zh-CN" altLang="en-US" sz="1600" dirty="0">
                <a:solidFill>
                  <a:srgbClr val="002060"/>
                </a:solidFill>
                <a:sym typeface="+mn-ea"/>
              </a:rPr>
              <a:t>外商结算比同期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万吨，比进度预算</a:t>
            </a:r>
            <a:r>
              <a:rPr lang="zh-CN" altLang="en-US" sz="1600">
                <a:solidFill>
                  <a:schemeClr val="tx1"/>
                </a:solidFill>
                <a:latin typeface="仿宋" panose="02010609060101010101" charset="-122"/>
                <a:ea typeface="仿宋" panose="02010609060101010101" charset="-122"/>
                <a:cs typeface="仿宋" panose="02010609060101010101" charset="-122"/>
              </a:rPr>
              <a:t>增加</a:t>
            </a:r>
            <a:r>
              <a:rPr lang="en-US" altLang="zh-CN" sz="1600" dirty="0">
                <a:solidFill>
                  <a:srgbClr val="002060"/>
                </a:solidFill>
                <a:sym typeface="+mn-ea"/>
              </a:rPr>
              <a:t>{{</a:t>
            </a:r>
            <a:r>
              <a:rPr lang="zh-CN" altLang="en-US" sz="1600" dirty="0">
                <a:solidFill>
                  <a:srgbClr val="002060"/>
                </a:solidFill>
                <a:sym typeface="+mn-ea"/>
              </a:rPr>
              <a:t>外商比进度预算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万吨，超进度预算</a:t>
            </a:r>
            <a:r>
              <a:rPr lang="en-US" altLang="zh-CN" sz="1600" dirty="0">
                <a:solidFill>
                  <a:srgbClr val="002060"/>
                </a:solidFill>
                <a:sym typeface="+mn-ea"/>
              </a:rPr>
              <a:t>{{</a:t>
            </a:r>
            <a:r>
              <a:rPr lang="zh-CN" altLang="en-US" sz="1600" dirty="0">
                <a:solidFill>
                  <a:srgbClr val="002060"/>
                </a:solidFill>
                <a:sym typeface="+mn-ea"/>
              </a:rPr>
              <a:t>外商超进度预算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%，完成全年预算</a:t>
            </a:r>
            <a:r>
              <a:rPr lang="en-US" altLang="zh-CN" sz="1600" dirty="0">
                <a:solidFill>
                  <a:srgbClr val="002060"/>
                </a:solidFill>
                <a:sym typeface="+mn-ea"/>
              </a:rPr>
              <a:t>{{</a:t>
            </a:r>
            <a:r>
              <a:rPr lang="zh-CN" altLang="en-US" sz="1600" dirty="0">
                <a:solidFill>
                  <a:srgbClr val="002060"/>
                </a:solidFill>
                <a:sym typeface="+mn-ea"/>
              </a:rPr>
              <a:t>外商完成全年预算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716405" y="6577330"/>
            <a:ext cx="9843770" cy="2711450"/>
          </a:xfrm>
          <a:prstGeom prst="rect">
            <a:avLst/>
          </a:prstGeom>
          <a:noFill/>
        </p:spPr>
        <p:txBody>
          <a:bodyPr wrap="square" rtlCol="0">
            <a:noAutofit/>
          </a:bodyPr>
          <a:p>
            <a:pPr algn="l">
              <a:lnSpc>
                <a:spcPct val="130000"/>
              </a:lnSpc>
            </a:pPr>
            <a:r>
              <a:rPr lang="zh-CN" altLang="en-US" sz="1600">
                <a:sym typeface="+mn-ea"/>
              </a:rPr>
              <a:t>【结论】</a:t>
            </a:r>
            <a:endParaRPr lang="en-US" altLang="zh-CN" sz="1600"/>
          </a:p>
          <a:p>
            <a:pPr algn="l">
              <a:lnSpc>
                <a:spcPct val="130000"/>
              </a:lnSpc>
            </a:pPr>
            <a:r>
              <a:rPr lang="en-US" altLang="zh-CN" sz="1600"/>
              <a:t>       </a:t>
            </a:r>
            <a:r>
              <a:rPr lang="zh-CN" altLang="en-US" sz="1600">
                <a:latin typeface="仿宋" panose="02010609060101010101" charset="-122"/>
                <a:ea typeface="仿宋" panose="02010609060101010101" charset="-122"/>
                <a:cs typeface="仿宋" panose="02010609060101010101" charset="-122"/>
              </a:rPr>
              <a:t>一季度商品煤结算量受产量上升影响，</a:t>
            </a:r>
            <a:r>
              <a:rPr lang="zh-CN" altLang="en-US" sz="1600" b="1">
                <a:latin typeface="+mn-ea"/>
                <a:cs typeface="仿宋" panose="02010609060101010101" charset="-122"/>
              </a:rPr>
              <a:t>比同期和预算均有所升高</a:t>
            </a:r>
            <a:r>
              <a:rPr lang="zh-CN" altLang="en-US" sz="1600">
                <a:latin typeface="仿宋" panose="02010609060101010101" charset="-122"/>
                <a:ea typeface="仿宋" panose="02010609060101010101" charset="-122"/>
                <a:cs typeface="仿宋" panose="02010609060101010101" charset="-122"/>
              </a:rPr>
              <a:t>，增幅分别为</a:t>
            </a:r>
            <a:r>
              <a:rPr lang="en-US" altLang="zh-CN" sz="1600" dirty="0">
                <a:solidFill>
                  <a:srgbClr val="002060"/>
                </a:solidFill>
                <a:sym typeface="+mn-ea"/>
              </a:rPr>
              <a:t>{{</a:t>
            </a:r>
            <a:r>
              <a:rPr lang="zh-CN" altLang="en-US" sz="1600" dirty="0">
                <a:solidFill>
                  <a:srgbClr val="002060"/>
                </a:solidFill>
                <a:sym typeface="+mn-ea"/>
              </a:rPr>
              <a:t>结算超同期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%和</a:t>
            </a:r>
            <a:r>
              <a:rPr lang="en-US" altLang="zh-CN" sz="1600" dirty="0">
                <a:solidFill>
                  <a:srgbClr val="002060"/>
                </a:solidFill>
                <a:sym typeface="+mn-ea"/>
              </a:rPr>
              <a:t>{{</a:t>
            </a:r>
            <a:r>
              <a:rPr lang="zh-CN" altLang="en-US" sz="1600" dirty="0">
                <a:solidFill>
                  <a:srgbClr val="002060"/>
                </a:solidFill>
                <a:sym typeface="+mn-ea"/>
              </a:rPr>
              <a:t>超进度预算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a:p>
            <a:pPr algn="l">
              <a:lnSpc>
                <a:spcPct val="130000"/>
              </a:lnSpc>
            </a:pPr>
            <a:r>
              <a:rPr lang="en-US" altLang="zh-CN" sz="1600">
                <a:latin typeface="仿宋" panose="02010609060101010101" charset="-122"/>
                <a:ea typeface="仿宋" panose="02010609060101010101" charset="-122"/>
                <a:cs typeface="仿宋" panose="02010609060101010101" charset="-122"/>
                <a:sym typeface="+mn-ea"/>
              </a:rPr>
              <a:t>    </a:t>
            </a:r>
            <a:r>
              <a:rPr lang="zh-CN" altLang="en-US" sz="1600">
                <a:latin typeface="仿宋" panose="02010609060101010101" charset="-122"/>
                <a:ea typeface="仿宋" panose="02010609060101010101" charset="-122"/>
                <a:cs typeface="仿宋" panose="02010609060101010101" charset="-122"/>
                <a:sym typeface="+mn-ea"/>
              </a:rPr>
              <a:t>其中：</a:t>
            </a:r>
            <a:r>
              <a:rPr lang="zh-CN" altLang="en-US" sz="1600" b="1">
                <a:latin typeface="黑体" panose="02010609060101010101" charset="-122"/>
                <a:ea typeface="黑体" panose="02010609060101010101" charset="-122"/>
                <a:cs typeface="仿宋" panose="02010609060101010101" charset="-122"/>
                <a:sym typeface="+mn-ea"/>
              </a:rPr>
              <a:t>自产商品煤</a:t>
            </a:r>
            <a:r>
              <a:rPr lang="zh-CN" altLang="en-US" sz="1600">
                <a:latin typeface="仿宋" panose="02010609060101010101" charset="-122"/>
                <a:ea typeface="仿宋" panose="02010609060101010101" charset="-122"/>
                <a:cs typeface="仿宋" panose="02010609060101010101" charset="-122"/>
                <a:sym typeface="+mn-ea"/>
              </a:rPr>
              <a:t>比同期</a:t>
            </a:r>
            <a:r>
              <a:rPr lang="zh-CN" sz="1600">
                <a:latin typeface="仿宋" panose="02010609060101010101" charset="-122"/>
                <a:ea typeface="仿宋" panose="02010609060101010101" charset="-122"/>
                <a:cs typeface="仿宋" panose="02010609060101010101" charset="-122"/>
                <a:sym typeface="+mn-ea"/>
              </a:rPr>
              <a:t>上升</a:t>
            </a:r>
            <a:r>
              <a:rPr lang="en-US" altLang="zh-CN" sz="1600" dirty="0">
                <a:solidFill>
                  <a:srgbClr val="002060"/>
                </a:solidFill>
                <a:sym typeface="+mn-ea"/>
              </a:rPr>
              <a:t>{{</a:t>
            </a:r>
            <a:r>
              <a:rPr lang="zh-CN" altLang="en-US" sz="1600" dirty="0">
                <a:solidFill>
                  <a:srgbClr val="002060"/>
                </a:solidFill>
                <a:sym typeface="+mn-ea"/>
              </a:rPr>
              <a:t>外商超进度预算</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主要是万利一矿</a:t>
            </a:r>
            <a:r>
              <a:rPr lang="zh-CN" sz="1600">
                <a:highlight>
                  <a:srgbClr val="FFFF00"/>
                </a:highlight>
                <a:latin typeface="仿宋" panose="02010609060101010101" charset="-122"/>
                <a:ea typeface="仿宋" panose="02010609060101010101" charset="-122"/>
                <a:cs typeface="仿宋" panose="02010609060101010101" charset="-122"/>
                <a:sym typeface="+mn-ea"/>
              </a:rPr>
              <a:t>升高</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63</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万吨，增幅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38.41%</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；部分单位有所下降，下降的单位有：神山露天煤矿下降</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19</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万吨，降幅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51.35%</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；水泉露天煤矿下降</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23</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万吨，降幅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43.40%</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；与预算升高</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19.07%</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，主要是李家壕煤矿比预算升高</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50</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万吨，增幅为</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36.50%</a:t>
            </a:r>
            <a:r>
              <a:rPr lang="zh-CN" sz="1600">
                <a:highlight>
                  <a:srgbClr val="FFFF00"/>
                </a:highlight>
                <a:latin typeface="仿宋" panose="02010609060101010101" charset="-122"/>
                <a:ea typeface="仿宋" panose="02010609060101010101" charset="-122"/>
                <a:cs typeface="仿宋" panose="02010609060101010101" charset="-122"/>
                <a:sym typeface="+mn-ea"/>
              </a:rPr>
              <a:t>；</a:t>
            </a:r>
            <a:r>
              <a:rPr lang="en-US" altLang="zh-CN" sz="1600">
                <a:latin typeface="仿宋" panose="02010609060101010101" charset="-122"/>
                <a:ea typeface="仿宋" panose="02010609060101010101" charset="-122"/>
                <a:cs typeface="仿宋" panose="02010609060101010101" charset="-122"/>
                <a:sym typeface="+mn-ea"/>
              </a:rPr>
              <a:t>    </a:t>
            </a:r>
            <a:endParaRPr lang="en-US" altLang="zh-CN" sz="1600">
              <a:latin typeface="仿宋" panose="02010609060101010101" charset="-122"/>
              <a:ea typeface="仿宋" panose="02010609060101010101" charset="-122"/>
              <a:cs typeface="仿宋" panose="02010609060101010101" charset="-122"/>
              <a:sym typeface="+mn-ea"/>
            </a:endParaRPr>
          </a:p>
          <a:p>
            <a:pPr algn="l">
              <a:lnSpc>
                <a:spcPct val="130000"/>
              </a:lnSpc>
            </a:pPr>
            <a:r>
              <a:rPr lang="en-US" altLang="zh-CN" sz="1600">
                <a:latin typeface="仿宋" panose="02010609060101010101" charset="-122"/>
                <a:ea typeface="仿宋" panose="02010609060101010101" charset="-122"/>
                <a:cs typeface="仿宋" panose="02010609060101010101" charset="-122"/>
                <a:sym typeface="+mn-ea"/>
              </a:rPr>
              <a:t>    </a:t>
            </a:r>
            <a:r>
              <a:rPr lang="zh-CN" altLang="en-US" sz="1600" b="1">
                <a:latin typeface="黑体" panose="02010609060101010101" charset="-122"/>
                <a:ea typeface="黑体" panose="02010609060101010101" charset="-122"/>
                <a:cs typeface="仿宋" panose="02010609060101010101" charset="-122"/>
                <a:sym typeface="+mn-ea"/>
              </a:rPr>
              <a:t>外购商品煤</a:t>
            </a:r>
            <a:r>
              <a:rPr lang="zh-CN" altLang="en-US" sz="1600">
                <a:latin typeface="仿宋" panose="02010609060101010101" charset="-122"/>
                <a:ea typeface="仿宋" panose="02010609060101010101" charset="-122"/>
                <a:cs typeface="仿宋" panose="02010609060101010101" charset="-122"/>
                <a:sym typeface="+mn-ea"/>
              </a:rPr>
              <a:t>较同期较预算均有所增长，较同期增幅为</a:t>
            </a:r>
            <a:r>
              <a:rPr lang="en-US" altLang="zh-CN" sz="1600" dirty="0">
                <a:solidFill>
                  <a:srgbClr val="002060"/>
                </a:solidFill>
                <a:sym typeface="+mn-ea"/>
              </a:rPr>
              <a:t>{{</a:t>
            </a:r>
            <a:r>
              <a:rPr lang="zh-CN" altLang="en-US" sz="1600" dirty="0">
                <a:solidFill>
                  <a:srgbClr val="002060"/>
                </a:solidFill>
                <a:sym typeface="+mn-ea"/>
              </a:rPr>
              <a:t>外商超同比</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，较预算增幅为</a:t>
            </a:r>
            <a:r>
              <a:rPr lang="en-US" altLang="zh-CN" sz="1600" dirty="0">
                <a:solidFill>
                  <a:srgbClr val="002060"/>
                </a:solidFill>
                <a:sym typeface="+mn-ea"/>
              </a:rPr>
              <a:t>{{</a:t>
            </a:r>
            <a:r>
              <a:rPr lang="zh-CN" altLang="en-US" sz="1600" dirty="0">
                <a:solidFill>
                  <a:srgbClr val="002060"/>
                </a:solidFill>
                <a:sym typeface="+mn-ea"/>
              </a:rPr>
              <a:t>外商超进度预算</a:t>
            </a:r>
            <a:r>
              <a:rPr lang="en-US" altLang="zh-CN" sz="1600" dirty="0">
                <a:solidFill>
                  <a:srgbClr val="002060"/>
                </a:solidFill>
                <a:sym typeface="+mn-ea"/>
              </a:rPr>
              <a:t>}}</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a:t>
            </a:r>
            <a:endParaRPr lang="zh-CN" altLang="en-US" sz="1600">
              <a:latin typeface="仿宋" panose="02010609060101010101" charset="-122"/>
              <a:ea typeface="仿宋" panose="02010609060101010101" charset="-122"/>
              <a:cs typeface="仿宋" panose="02010609060101010101" charset="-122"/>
            </a:endParaRPr>
          </a:p>
          <a:p>
            <a:endParaRPr lang="zh-CN" altLang="en-US" sz="1600"/>
          </a:p>
        </p:txBody>
      </p:sp>
      <p:sp>
        <p:nvSpPr>
          <p:cNvPr id="7" name="文本框 6"/>
          <p:cNvSpPr txBox="1"/>
          <p:nvPr/>
        </p:nvSpPr>
        <p:spPr>
          <a:xfrm>
            <a:off x="287154" y="1152463"/>
            <a:ext cx="3312368" cy="368300"/>
          </a:xfrm>
          <a:prstGeom prst="rect">
            <a:avLst/>
          </a:prstGeom>
          <a:noFill/>
        </p:spPr>
        <p:txBody>
          <a:bodyPr wrap="square">
            <a:spAutoFit/>
          </a:bodyPr>
          <a:p>
            <a:r>
              <a:rPr lang="zh-CN" altLang="en-US" dirty="0"/>
              <a:t>{{&amp;商品煤结算量图}}</a:t>
            </a:r>
            <a:endParaRPr lang="zh-CN" altLang="en-US" dirty="0"/>
          </a:p>
        </p:txBody>
      </p:sp>
      <p:sp>
        <p:nvSpPr>
          <p:cNvPr id="6" name="文本框 5"/>
          <p:cNvSpPr txBox="1"/>
          <p:nvPr/>
        </p:nvSpPr>
        <p:spPr>
          <a:xfrm>
            <a:off x="1040264" y="2897443"/>
            <a:ext cx="3312368" cy="368300"/>
          </a:xfrm>
          <a:prstGeom prst="rect">
            <a:avLst/>
          </a:prstGeom>
          <a:noFill/>
        </p:spPr>
        <p:txBody>
          <a:bodyPr wrap="square">
            <a:spAutoFit/>
          </a:bodyPr>
          <a:p>
            <a:r>
              <a:rPr lang="zh-CN" altLang="en-US" dirty="0"/>
              <a:t>{{</a:t>
            </a:r>
            <a:r>
              <a:rPr lang="en-US" altLang="zh-CN" dirty="0">
                <a:sym typeface="+mn-ea"/>
              </a:rPr>
              <a:t>#</a:t>
            </a:r>
            <a:r>
              <a:rPr lang="zh-CN" altLang="en-US" dirty="0"/>
              <a:t>商品煤结算量表}}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5160" y="446405"/>
            <a:ext cx="8166100" cy="429895"/>
          </a:xfrm>
        </p:spPr>
        <p:txBody>
          <a:bodyPr>
            <a:normAutofit fontScale="90000"/>
          </a:bodyPr>
          <a:p>
            <a:r>
              <a:rPr lang="zh-CN" altLang="en-US" dirty="0">
                <a:solidFill>
                  <a:schemeClr val="tx1"/>
                </a:solidFill>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车板价</a:t>
            </a:r>
            <a:r>
              <a:rPr lang="en-US" altLang="zh-CN" dirty="0">
                <a:solidFill>
                  <a:srgbClr val="002060"/>
                </a:solidFill>
                <a:sym typeface="+mn-ea"/>
              </a:rPr>
              <a:t>{{</a:t>
            </a:r>
            <a:r>
              <a:rPr lang="zh-CN" altLang="en-US" dirty="0">
                <a:solidFill>
                  <a:srgbClr val="002060"/>
                </a:solidFill>
                <a:sym typeface="+mn-ea"/>
              </a:rPr>
              <a:t>车板价</a:t>
            </a:r>
            <a:r>
              <a:rPr lang="en-US" altLang="zh-CN" dirty="0">
                <a:solidFill>
                  <a:srgbClr val="002060"/>
                </a:solidFill>
                <a:sym typeface="+mn-ea"/>
              </a:rPr>
              <a:t>}}</a:t>
            </a:r>
            <a:r>
              <a:rPr lang="zh-CN" altLang="en-US" dirty="0">
                <a:solidFill>
                  <a:schemeClr val="tx1"/>
                </a:solidFill>
                <a:sym typeface="+mn-ea"/>
              </a:rPr>
              <a:t>元</a:t>
            </a:r>
            <a:r>
              <a:rPr lang="en-US" altLang="zh-CN" dirty="0">
                <a:solidFill>
                  <a:schemeClr val="tx1"/>
                </a:solidFill>
                <a:sym typeface="+mn-ea"/>
              </a:rPr>
              <a:t>/</a:t>
            </a:r>
            <a:r>
              <a:rPr lang="zh-CN" altLang="en-US" dirty="0">
                <a:solidFill>
                  <a:schemeClr val="tx1"/>
                </a:solidFill>
                <a:sym typeface="+mn-ea"/>
              </a:rPr>
              <a:t>吨</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4" name="文本框 3"/>
          <p:cNvSpPr txBox="1"/>
          <p:nvPr/>
        </p:nvSpPr>
        <p:spPr>
          <a:xfrm>
            <a:off x="452739" y="4245783"/>
            <a:ext cx="9958595" cy="2061210"/>
          </a:xfrm>
          <a:prstGeom prst="rect">
            <a:avLst/>
          </a:prstGeom>
          <a:noFill/>
        </p:spPr>
        <p:txBody>
          <a:bodyPr wrap="square" rtlCol="0">
            <a:spAutoFit/>
          </a:bodyPr>
          <a:p>
            <a:pPr algn="just">
              <a:lnSpc>
                <a:spcPct val="100000"/>
              </a:lnSpc>
            </a:pPr>
            <a:r>
              <a:rPr lang="en-US" altLang="zh-CN" sz="1600" b="1">
                <a:latin typeface="+mn-ea"/>
                <a:cs typeface="仿宋" panose="02010609060101010101" charset="-122"/>
              </a:rPr>
              <a:t>    </a:t>
            </a:r>
            <a:r>
              <a:rPr lang="zh-CN" sz="1600" b="1">
                <a:latin typeface="+mn-ea"/>
                <a:cs typeface="仿宋" panose="02010609060101010101" charset="-122"/>
              </a:rPr>
              <a:t>一季度车板价</a:t>
            </a:r>
            <a:r>
              <a:rPr lang="en-US" altLang="zh-CN" sz="1600">
                <a:latin typeface="+mn-ea"/>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车板价</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元</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吨，比同期降低</a:t>
            </a:r>
            <a:r>
              <a:rPr lang="en-US" altLang="zh-CN" sz="1600" dirty="0">
                <a:solidFill>
                  <a:srgbClr val="002060"/>
                </a:solidFill>
                <a:sym typeface="+mn-ea"/>
              </a:rPr>
              <a:t>{{</a:t>
            </a:r>
            <a:r>
              <a:rPr lang="zh-CN" altLang="en-US" sz="1600" dirty="0">
                <a:solidFill>
                  <a:srgbClr val="002060"/>
                </a:solidFill>
                <a:sym typeface="+mn-ea"/>
              </a:rPr>
              <a:t>车板价比同期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元</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吨，比预算降低</a:t>
            </a:r>
            <a:r>
              <a:rPr lang="en-US" altLang="zh-CN" sz="1600" dirty="0">
                <a:solidFill>
                  <a:srgbClr val="002060"/>
                </a:solidFill>
                <a:sym typeface="+mn-ea"/>
              </a:rPr>
              <a:t>{{</a:t>
            </a:r>
            <a:r>
              <a:rPr lang="zh-CN" altLang="en-US" sz="1600" dirty="0">
                <a:solidFill>
                  <a:srgbClr val="002060"/>
                </a:solidFill>
                <a:sym typeface="+mn-ea"/>
              </a:rPr>
              <a:t>车板价比预算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元</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吨。</a:t>
            </a:r>
            <a:r>
              <a:rPr lang="zh-CN" sz="1600" b="1">
                <a:latin typeface="+mn-ea"/>
                <a:cs typeface="仿宋" panose="02010609060101010101" charset="-122"/>
              </a:rPr>
              <a:t>剔除</a:t>
            </a:r>
            <a:r>
              <a:rPr lang="zh-CN" altLang="en-US" sz="1600">
                <a:latin typeface="仿宋" panose="02010609060101010101" charset="-122"/>
                <a:ea typeface="仿宋" panose="02010609060101010101" charset="-122"/>
                <a:cs typeface="仿宋" panose="02010609060101010101" charset="-122"/>
              </a:rPr>
              <a:t>预结算及自产标外购影响因素后车板价为</a:t>
            </a:r>
            <a:r>
              <a:rPr lang="en-US" altLang="zh-CN" sz="1600" dirty="0">
                <a:solidFill>
                  <a:srgbClr val="002060"/>
                </a:solidFill>
                <a:sym typeface="+mn-ea"/>
              </a:rPr>
              <a:t>{{</a:t>
            </a:r>
            <a:r>
              <a:rPr lang="zh-CN" altLang="en-US" sz="1600" dirty="0">
                <a:solidFill>
                  <a:srgbClr val="002060"/>
                </a:solidFill>
                <a:sym typeface="+mn-ea"/>
              </a:rPr>
              <a:t>剔因车板价</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rPr>
              <a:t>元</a:t>
            </a:r>
            <a:r>
              <a:rPr lang="en-US" altLang="zh-CN" sz="1600">
                <a:latin typeface="仿宋" panose="02010609060101010101" charset="-122"/>
                <a:ea typeface="仿宋" panose="02010609060101010101" charset="-122"/>
                <a:cs typeface="仿宋" panose="02010609060101010101" charset="-122"/>
              </a:rPr>
              <a:t>/</a:t>
            </a:r>
            <a:r>
              <a:rPr lang="zh-CN" altLang="en-US" sz="1600">
                <a:latin typeface="仿宋" panose="02010609060101010101" charset="-122"/>
                <a:ea typeface="仿宋" panose="02010609060101010101" charset="-122"/>
                <a:cs typeface="仿宋" panose="02010609060101010101" charset="-122"/>
              </a:rPr>
              <a:t>吨，</a:t>
            </a:r>
            <a:r>
              <a:rPr lang="zh-CN" altLang="en-US" sz="1600">
                <a:solidFill>
                  <a:schemeClr val="tx1"/>
                </a:solidFill>
                <a:latin typeface="仿宋" panose="02010609060101010101" charset="-122"/>
                <a:ea typeface="仿宋" panose="02010609060101010101" charset="-122"/>
                <a:cs typeface="仿宋" panose="02010609060101010101" charset="-122"/>
                <a:sym typeface="+mn-ea"/>
              </a:rPr>
              <a:t>比</a:t>
            </a:r>
            <a:r>
              <a:rPr lang="zh-CN" sz="1600">
                <a:solidFill>
                  <a:schemeClr val="tx1"/>
                </a:solidFill>
                <a:latin typeface="仿宋" panose="02010609060101010101" charset="-122"/>
                <a:ea typeface="仿宋" panose="02010609060101010101" charset="-122"/>
                <a:cs typeface="仿宋" panose="02010609060101010101" charset="-122"/>
                <a:sym typeface="+mn-ea"/>
              </a:rPr>
              <a:t>应结算价</a:t>
            </a:r>
            <a:r>
              <a:rPr lang="zh-CN" altLang="en-US" sz="1600">
                <a:solidFill>
                  <a:schemeClr val="tx1"/>
                </a:solidFill>
                <a:latin typeface="仿宋" panose="02010609060101010101" charset="-122"/>
                <a:ea typeface="仿宋" panose="02010609060101010101" charset="-122"/>
                <a:cs typeface="仿宋" panose="02010609060101010101" charset="-122"/>
                <a:sym typeface="+mn-ea"/>
              </a:rPr>
              <a:t>降低</a:t>
            </a:r>
            <a:r>
              <a:rPr lang="en-US" altLang="zh-CN" sz="1600" dirty="0">
                <a:solidFill>
                  <a:srgbClr val="002060"/>
                </a:solidFill>
                <a:sym typeface="+mn-ea"/>
              </a:rPr>
              <a:t>{{</a:t>
            </a:r>
            <a:r>
              <a:rPr lang="zh-CN" altLang="en-US" sz="1600" dirty="0">
                <a:solidFill>
                  <a:srgbClr val="002060"/>
                </a:solidFill>
                <a:sym typeface="+mn-ea"/>
              </a:rPr>
              <a:t>剔因车板价比应结算</a:t>
            </a:r>
            <a:r>
              <a:rPr lang="en-US" altLang="zh-CN" sz="1600" dirty="0">
                <a:solidFill>
                  <a:srgbClr val="002060"/>
                </a:solidFill>
                <a:sym typeface="+mn-ea"/>
              </a:rPr>
              <a:t>}}</a:t>
            </a:r>
            <a:r>
              <a:rPr lang="zh-CN" altLang="en-US" sz="1600">
                <a:solidFill>
                  <a:schemeClr val="tx1"/>
                </a:solidFill>
                <a:latin typeface="仿宋" panose="02010609060101010101" charset="-122"/>
                <a:ea typeface="仿宋" panose="02010609060101010101" charset="-122"/>
                <a:cs typeface="仿宋" panose="02010609060101010101" charset="-122"/>
                <a:sym typeface="+mn-ea"/>
              </a:rPr>
              <a:t>元</a:t>
            </a:r>
            <a:r>
              <a:rPr lang="en-US" altLang="zh-CN" sz="1600">
                <a:solidFill>
                  <a:schemeClr val="tx1"/>
                </a:solidFill>
                <a:latin typeface="仿宋" panose="02010609060101010101" charset="-122"/>
                <a:ea typeface="仿宋" panose="02010609060101010101" charset="-122"/>
                <a:cs typeface="仿宋" panose="02010609060101010101" charset="-122"/>
                <a:sym typeface="+mn-ea"/>
              </a:rPr>
              <a:t>/</a:t>
            </a:r>
            <a:r>
              <a:rPr lang="zh-CN" altLang="en-US" sz="1600">
                <a:solidFill>
                  <a:schemeClr val="tx1"/>
                </a:solidFill>
                <a:latin typeface="仿宋" panose="02010609060101010101" charset="-122"/>
                <a:ea typeface="仿宋" panose="02010609060101010101" charset="-122"/>
                <a:cs typeface="仿宋" panose="02010609060101010101" charset="-122"/>
                <a:sym typeface="+mn-ea"/>
              </a:rPr>
              <a:t>吨，</a:t>
            </a:r>
            <a:r>
              <a:rPr lang="zh-CN" altLang="en-US" sz="1600">
                <a:latin typeface="仿宋" panose="02010609060101010101" charset="-122"/>
                <a:ea typeface="仿宋" panose="02010609060101010101" charset="-122"/>
                <a:cs typeface="仿宋" panose="02010609060101010101" charset="-122"/>
                <a:sym typeface="+mn-ea"/>
              </a:rPr>
              <a:t>比</a:t>
            </a:r>
            <a:r>
              <a:rPr lang="zh-CN" sz="1600">
                <a:latin typeface="仿宋" panose="02010609060101010101" charset="-122"/>
                <a:ea typeface="仿宋" panose="02010609060101010101" charset="-122"/>
                <a:cs typeface="仿宋" panose="02010609060101010101" charset="-122"/>
                <a:sym typeface="+mn-ea"/>
              </a:rPr>
              <a:t>同期降低</a:t>
            </a:r>
            <a:r>
              <a:rPr lang="en-US" altLang="zh-CN" sz="1600" dirty="0">
                <a:solidFill>
                  <a:srgbClr val="002060"/>
                </a:solidFill>
                <a:sym typeface="+mn-ea"/>
              </a:rPr>
              <a:t>{{</a:t>
            </a:r>
            <a:r>
              <a:rPr lang="zh-CN" altLang="en-US" sz="1600" dirty="0">
                <a:solidFill>
                  <a:srgbClr val="002060"/>
                </a:solidFill>
                <a:sym typeface="+mn-ea"/>
              </a:rPr>
              <a:t>剔因车板价比同期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吨，比预算</a:t>
            </a:r>
            <a:r>
              <a:rPr lang="zh-CN" sz="1600">
                <a:latin typeface="仿宋" panose="02010609060101010101" charset="-122"/>
                <a:ea typeface="仿宋" panose="02010609060101010101" charset="-122"/>
                <a:cs typeface="仿宋" panose="02010609060101010101" charset="-122"/>
                <a:sym typeface="+mn-ea"/>
              </a:rPr>
              <a:t>降低</a:t>
            </a:r>
            <a:r>
              <a:rPr lang="en-US" altLang="zh-CN" sz="1600" dirty="0">
                <a:solidFill>
                  <a:srgbClr val="002060"/>
                </a:solidFill>
                <a:sym typeface="+mn-ea"/>
              </a:rPr>
              <a:t>{{</a:t>
            </a:r>
            <a:r>
              <a:rPr lang="zh-CN" altLang="en-US" sz="1600" dirty="0">
                <a:solidFill>
                  <a:srgbClr val="002060"/>
                </a:solidFill>
                <a:sym typeface="+mn-ea"/>
              </a:rPr>
              <a:t>剔因车板价比预算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a:p>
            <a:pPr algn="just">
              <a:lnSpc>
                <a:spcPct val="100000"/>
              </a:lnSpc>
            </a:pPr>
            <a:r>
              <a:rPr lang="zh-CN" altLang="en-US" sz="1600">
                <a:latin typeface="仿宋" panose="02010609060101010101" charset="-122"/>
                <a:ea typeface="仿宋" panose="02010609060101010101" charset="-122"/>
                <a:cs typeface="仿宋" panose="02010609060101010101" charset="-122"/>
              </a:rPr>
              <a:t> </a:t>
            </a:r>
            <a:r>
              <a:rPr lang="en-US" altLang="zh-CN" sz="1600">
                <a:latin typeface="仿宋" panose="02010609060101010101" charset="-122"/>
                <a:ea typeface="仿宋" panose="02010609060101010101" charset="-122"/>
                <a:cs typeface="仿宋" panose="02010609060101010101" charset="-122"/>
              </a:rPr>
              <a:t>   </a:t>
            </a:r>
            <a:r>
              <a:rPr lang="zh-CN" sz="1600" b="1">
                <a:latin typeface="+mn-ea"/>
                <a:cs typeface="仿宋" panose="02010609060101010101" charset="-122"/>
                <a:sym typeface="+mn-ea"/>
              </a:rPr>
              <a:t>比应结算价</a:t>
            </a:r>
            <a:r>
              <a:rPr lang="zh-CN" altLang="en-US" sz="1600">
                <a:latin typeface="仿宋" panose="02010609060101010101" charset="-122"/>
                <a:ea typeface="仿宋" panose="02010609060101010101" charset="-122"/>
                <a:cs typeface="仿宋" panose="02010609060101010101" charset="-122"/>
                <a:sym typeface="+mn-ea"/>
              </a:rPr>
              <a:t>降低</a:t>
            </a:r>
            <a:r>
              <a:rPr lang="en-US" altLang="zh-CN" sz="1600" dirty="0">
                <a:solidFill>
                  <a:srgbClr val="002060"/>
                </a:solidFill>
                <a:sym typeface="+mn-ea"/>
              </a:rPr>
              <a:t>{{</a:t>
            </a:r>
            <a:r>
              <a:rPr lang="zh-CN" altLang="en-US" sz="1600" dirty="0">
                <a:solidFill>
                  <a:srgbClr val="002060"/>
                </a:solidFill>
                <a:sym typeface="+mn-ea"/>
              </a:rPr>
              <a:t>剔因车板价比应结算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a:t>
            </a:r>
            <a:r>
              <a:rPr lang="zh-CN" altLang="en-US" sz="1600">
                <a:latin typeface="仿宋" panose="02010609060101010101" charset="-122"/>
                <a:ea typeface="仿宋" panose="02010609060101010101" charset="-122"/>
                <a:cs typeface="仿宋" panose="02010609060101010101" charset="-122"/>
              </a:rPr>
              <a:t>主要原因是：</a:t>
            </a:r>
            <a:endParaRPr lang="zh-CN" altLang="en-US" sz="1600">
              <a:latin typeface="仿宋" panose="02010609060101010101" charset="-122"/>
              <a:ea typeface="仿宋" panose="02010609060101010101" charset="-122"/>
              <a:cs typeface="仿宋" panose="02010609060101010101" charset="-122"/>
            </a:endParaRPr>
          </a:p>
          <a:p>
            <a:pPr algn="just">
              <a:lnSpc>
                <a:spcPct val="100000"/>
              </a:lnSpc>
            </a:pPr>
            <a:r>
              <a:rPr lang="en-US" altLang="zh-CN" sz="1600">
                <a:highlight>
                  <a:srgbClr val="FFFF00"/>
                </a:highlight>
                <a:latin typeface="仿宋" panose="02010609060101010101" charset="-122"/>
                <a:ea typeface="仿宋" panose="02010609060101010101" charset="-122"/>
                <a:cs typeface="仿宋" panose="02010609060101010101" charset="-122"/>
              </a:rPr>
              <a:t>    1.</a:t>
            </a:r>
            <a:r>
              <a:rPr lang="zh-CN" altLang="en-US" sz="1600">
                <a:highlight>
                  <a:srgbClr val="FFFF00"/>
                </a:highlight>
                <a:latin typeface="仿宋" panose="02010609060101010101" charset="-122"/>
                <a:ea typeface="仿宋" panose="02010609060101010101" charset="-122"/>
                <a:cs typeface="仿宋" panose="02010609060101010101" charset="-122"/>
              </a:rPr>
              <a:t>装船已结算质量考核影响收入减少</a:t>
            </a:r>
            <a:r>
              <a:rPr lang="en-US" altLang="zh-CN" sz="1600">
                <a:highlight>
                  <a:srgbClr val="FFFF00"/>
                </a:highlight>
                <a:latin typeface="仿宋" panose="02010609060101010101" charset="-122"/>
                <a:ea typeface="仿宋" panose="02010609060101010101" charset="-122"/>
                <a:cs typeface="仿宋" panose="02010609060101010101" charset="-122"/>
              </a:rPr>
              <a:t>10848</a:t>
            </a:r>
            <a:r>
              <a:rPr lang="zh-CN" altLang="en-US" sz="1600">
                <a:highlight>
                  <a:srgbClr val="FFFF00"/>
                </a:highlight>
                <a:latin typeface="仿宋" panose="02010609060101010101" charset="-122"/>
                <a:ea typeface="仿宋" panose="02010609060101010101" charset="-122"/>
                <a:cs typeface="仿宋" panose="02010609060101010101" charset="-122"/>
              </a:rPr>
              <a:t>万元，影响综合价降低</a:t>
            </a:r>
            <a:r>
              <a:rPr lang="en-US" altLang="zh-CN" sz="1600">
                <a:highlight>
                  <a:srgbClr val="FFFF00"/>
                </a:highlight>
                <a:latin typeface="仿宋" panose="02010609060101010101" charset="-122"/>
                <a:ea typeface="仿宋" panose="02010609060101010101" charset="-122"/>
                <a:cs typeface="仿宋" panose="02010609060101010101" charset="-122"/>
              </a:rPr>
              <a:t>17.81</a:t>
            </a:r>
            <a:r>
              <a:rPr lang="zh-CN" altLang="en-US" sz="1600">
                <a:highlight>
                  <a:srgbClr val="FFFF00"/>
                </a:highlight>
                <a:latin typeface="仿宋" panose="02010609060101010101" charset="-122"/>
                <a:ea typeface="仿宋" panose="02010609060101010101" charset="-122"/>
                <a:cs typeface="仿宋" panose="02010609060101010101" charset="-122"/>
              </a:rPr>
              <a:t>元</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吨；</a:t>
            </a:r>
            <a:endParaRPr lang="zh-CN" altLang="en-US" sz="1600">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pPr>
            <a:r>
              <a:rPr lang="en-US" altLang="zh-CN" sz="1600">
                <a:highlight>
                  <a:srgbClr val="FFFF00"/>
                </a:highlight>
                <a:latin typeface="仿宋" panose="02010609060101010101" charset="-122"/>
                <a:ea typeface="仿宋" panose="02010609060101010101" charset="-122"/>
                <a:cs typeface="仿宋" panose="02010609060101010101" charset="-122"/>
              </a:rPr>
              <a:t>    2.</a:t>
            </a:r>
            <a:r>
              <a:rPr lang="zh-CN" altLang="en-US" sz="1600">
                <a:highlight>
                  <a:srgbClr val="FFFF00"/>
                </a:highlight>
                <a:latin typeface="仿宋" panose="02010609060101010101" charset="-122"/>
                <a:ea typeface="仿宋" panose="02010609060101010101" charset="-122"/>
                <a:cs typeface="仿宋" panose="02010609060101010101" charset="-122"/>
              </a:rPr>
              <a:t>直达</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影响收入</a:t>
            </a:r>
            <a:r>
              <a:rPr lang="zh-CN" sz="1600">
                <a:highlight>
                  <a:srgbClr val="FFFF00"/>
                </a:highlight>
                <a:latin typeface="仿宋" panose="02010609060101010101" charset="-122"/>
                <a:ea typeface="仿宋" panose="02010609060101010101" charset="-122"/>
                <a:cs typeface="仿宋" panose="02010609060101010101" charset="-122"/>
                <a:sym typeface="+mn-ea"/>
              </a:rPr>
              <a:t>增加</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295</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万元，影响综合价升高</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0.49</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吨；</a:t>
            </a:r>
            <a:endParaRPr lang="zh-CN" altLang="en-US" sz="1600">
              <a:highlight>
                <a:srgbClr val="FFFF00"/>
              </a:highlight>
              <a:latin typeface="仿宋" panose="02010609060101010101" charset="-122"/>
              <a:ea typeface="仿宋" panose="02010609060101010101" charset="-122"/>
              <a:cs typeface="仿宋" panose="02010609060101010101" charset="-122"/>
            </a:endParaRPr>
          </a:p>
          <a:p>
            <a:pPr algn="just">
              <a:lnSpc>
                <a:spcPct val="100000"/>
              </a:lnSpc>
            </a:pPr>
            <a:r>
              <a:rPr lang="en-US" altLang="zh-CN" sz="1600">
                <a:highlight>
                  <a:srgbClr val="FFFF00"/>
                </a:highlight>
                <a:latin typeface="仿宋" panose="02010609060101010101" charset="-122"/>
                <a:ea typeface="仿宋" panose="02010609060101010101" charset="-122"/>
                <a:cs typeface="仿宋" panose="02010609060101010101" charset="-122"/>
              </a:rPr>
              <a:t>    3.</a:t>
            </a:r>
            <a:r>
              <a:rPr lang="zh-CN" altLang="en-US" sz="1600">
                <a:highlight>
                  <a:srgbClr val="FFFF00"/>
                </a:highlight>
                <a:latin typeface="仿宋" panose="02010609060101010101" charset="-122"/>
                <a:ea typeface="仿宋" panose="02010609060101010101" charset="-122"/>
                <a:cs typeface="仿宋" panose="02010609060101010101" charset="-122"/>
              </a:rPr>
              <a:t>涨吨</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影响收入</a:t>
            </a:r>
            <a:r>
              <a:rPr lang="zh-CN" sz="1600">
                <a:highlight>
                  <a:srgbClr val="FFFF00"/>
                </a:highlight>
                <a:latin typeface="仿宋" panose="02010609060101010101" charset="-122"/>
                <a:ea typeface="仿宋" panose="02010609060101010101" charset="-122"/>
                <a:cs typeface="仿宋" panose="02010609060101010101" charset="-122"/>
                <a:sym typeface="+mn-ea"/>
              </a:rPr>
              <a:t>增加</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3365</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万元，影响综合价升高</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5.52</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吨；</a:t>
            </a:r>
            <a:endParaRPr lang="zh-CN" altLang="en-US" sz="1600">
              <a:highlight>
                <a:srgbClr val="FFFF00"/>
              </a:highlight>
              <a:latin typeface="仿宋" panose="02010609060101010101" charset="-122"/>
              <a:ea typeface="仿宋" panose="02010609060101010101" charset="-122"/>
              <a:cs typeface="仿宋" panose="02010609060101010101" charset="-122"/>
            </a:endParaRPr>
          </a:p>
          <a:p>
            <a:pPr algn="just"/>
            <a:endParaRPr lang="zh-CN" altLang="en-US" sz="1600">
              <a:highlight>
                <a:srgbClr val="FFFF00"/>
              </a:highlight>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547370" y="6144895"/>
            <a:ext cx="9864090" cy="1370965"/>
          </a:xfrm>
          <a:prstGeom prst="rect">
            <a:avLst/>
          </a:prstGeom>
          <a:noFill/>
        </p:spPr>
        <p:txBody>
          <a:bodyPr wrap="square" rtlCol="0">
            <a:spAutoFit/>
          </a:bodyPr>
          <a:p>
            <a:pPr algn="just">
              <a:lnSpc>
                <a:spcPct val="130000"/>
              </a:lnSpc>
            </a:pPr>
            <a:r>
              <a:rPr lang="en-US" altLang="zh-CN" sz="1600">
                <a:latin typeface="仿宋" panose="02010609060101010101" charset="-122"/>
                <a:ea typeface="仿宋" panose="02010609060101010101" charset="-122"/>
                <a:cs typeface="仿宋" panose="02010609060101010101" charset="-122"/>
              </a:rPr>
              <a:t> </a:t>
            </a:r>
            <a:r>
              <a:rPr lang="en-US" altLang="zh-CN" sz="1600">
                <a:highlight>
                  <a:srgbClr val="FFFF00"/>
                </a:highlight>
                <a:latin typeface="仿宋" panose="02010609060101010101" charset="-122"/>
                <a:ea typeface="仿宋" panose="02010609060101010101" charset="-122"/>
                <a:cs typeface="仿宋" panose="02010609060101010101" charset="-122"/>
              </a:rPr>
              <a:t>   </a:t>
            </a:r>
            <a:r>
              <a:rPr lang="zh-CN" altLang="en-US" sz="1600">
                <a:highlight>
                  <a:srgbClr val="FFFF00"/>
                </a:highlight>
                <a:latin typeface="仿宋" panose="02010609060101010101" charset="-122"/>
                <a:ea typeface="仿宋" panose="02010609060101010101" charset="-122"/>
                <a:cs typeface="仿宋" panose="02010609060101010101" charset="-122"/>
              </a:rPr>
              <a:t>受市场影响，</a:t>
            </a:r>
            <a:r>
              <a:rPr lang="zh-CN" sz="1600" b="1">
                <a:highlight>
                  <a:srgbClr val="FFFF00"/>
                </a:highlight>
                <a:latin typeface="+mn-ea"/>
                <a:cs typeface="仿宋" panose="02010609060101010101" charset="-122"/>
              </a:rPr>
              <a:t>煤炭价格逐渐下行</a:t>
            </a:r>
            <a:r>
              <a:rPr lang="zh-CN" altLang="en-US" sz="1600">
                <a:highlight>
                  <a:srgbClr val="FFFF00"/>
                </a:highlight>
                <a:latin typeface="仿宋" panose="02010609060101010101" charset="-122"/>
                <a:ea typeface="仿宋" panose="02010609060101010101" charset="-122"/>
                <a:cs typeface="仿宋" panose="02010609060101010101" charset="-122"/>
              </a:rPr>
              <a:t>，综合长协</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买断价已从</a:t>
            </a:r>
            <a:r>
              <a:rPr lang="en-US" altLang="zh-CN" sz="1600">
                <a:highlight>
                  <a:srgbClr val="FFFF00"/>
                </a:highlight>
                <a:latin typeface="仿宋" panose="02010609060101010101" charset="-122"/>
                <a:ea typeface="仿宋" panose="02010609060101010101" charset="-122"/>
                <a:cs typeface="仿宋" panose="02010609060101010101" charset="-122"/>
              </a:rPr>
              <a:t>1</a:t>
            </a:r>
            <a:r>
              <a:rPr lang="zh-CN" altLang="en-US" sz="1600">
                <a:highlight>
                  <a:srgbClr val="FFFF00"/>
                </a:highlight>
                <a:latin typeface="仿宋" panose="02010609060101010101" charset="-122"/>
                <a:ea typeface="仿宋" panose="02010609060101010101" charset="-122"/>
                <a:cs typeface="仿宋" panose="02010609060101010101" charset="-122"/>
              </a:rPr>
              <a:t>月份</a:t>
            </a:r>
            <a:r>
              <a:rPr lang="en-US" altLang="zh-CN" sz="1600">
                <a:highlight>
                  <a:srgbClr val="FFFF00"/>
                </a:highlight>
                <a:latin typeface="仿宋" panose="02010609060101010101" charset="-122"/>
                <a:ea typeface="仿宋" panose="02010609060101010101" charset="-122"/>
                <a:cs typeface="仿宋" panose="02010609060101010101" charset="-122"/>
              </a:rPr>
              <a:t>336.40</a:t>
            </a:r>
            <a:r>
              <a:rPr lang="zh-CN" altLang="en-US" sz="1600">
                <a:highlight>
                  <a:srgbClr val="FFFF00"/>
                </a:highlight>
                <a:latin typeface="仿宋" panose="02010609060101010101" charset="-122"/>
                <a:ea typeface="仿宋" panose="02010609060101010101" charset="-122"/>
                <a:cs typeface="仿宋" panose="02010609060101010101" charset="-122"/>
              </a:rPr>
              <a:t>元</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吨下降到</a:t>
            </a:r>
            <a:r>
              <a:rPr lang="en-US" altLang="zh-CN" sz="1600">
                <a:highlight>
                  <a:srgbClr val="FFFF00"/>
                </a:highlight>
                <a:latin typeface="仿宋" panose="02010609060101010101" charset="-122"/>
                <a:ea typeface="仿宋" panose="02010609060101010101" charset="-122"/>
                <a:cs typeface="仿宋" panose="02010609060101010101" charset="-122"/>
              </a:rPr>
              <a:t>321.16</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吨，下降</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15.24</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吨，降幅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4.53%</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；实际结算价较</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1</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月份下降</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14.76</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吨，降幅</a:t>
            </a:r>
            <a:r>
              <a:rPr lang="en-US" altLang="zh-CN" sz="1600">
                <a:highlight>
                  <a:srgbClr val="FFFF00"/>
                </a:highlight>
                <a:latin typeface="仿宋" panose="02010609060101010101" charset="-122"/>
                <a:ea typeface="仿宋" panose="02010609060101010101" charset="-122"/>
                <a:cs typeface="仿宋" panose="02010609060101010101" charset="-122"/>
                <a:sym typeface="+mn-ea"/>
              </a:rPr>
              <a:t>4.56%</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，整体走势不容乐观。一季度除市场因素影响外，</a:t>
            </a:r>
            <a:r>
              <a:rPr lang="zh-CN" sz="1600" b="1">
                <a:highlight>
                  <a:srgbClr val="FFFF00"/>
                </a:highlight>
                <a:latin typeface="+mn-ea"/>
                <a:cs typeface="仿宋" panose="02010609060101010101" charset="-122"/>
                <a:sym typeface="+mn-ea"/>
              </a:rPr>
              <a:t>煤质扣款较大</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应引起重视，运销分公司和洗选分公司要按照合同要求</a:t>
            </a:r>
            <a:r>
              <a:rPr lang="zh-CN" sz="1600" b="1">
                <a:highlight>
                  <a:srgbClr val="FFFF00"/>
                </a:highlight>
                <a:latin typeface="+mn-ea"/>
                <a:cs typeface="仿宋" panose="02010609060101010101" charset="-122"/>
                <a:sym typeface="+mn-ea"/>
              </a:rPr>
              <a:t>狠抓煤质</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，达到提质提效目标。</a:t>
            </a:r>
            <a:endParaRPr lang="zh-CN" altLang="en-US" sz="1600">
              <a:highlight>
                <a:srgbClr val="FFFF00"/>
              </a:highlight>
              <a:latin typeface="仿宋" panose="02010609060101010101" charset="-122"/>
              <a:ea typeface="仿宋" panose="02010609060101010101" charset="-122"/>
              <a:cs typeface="仿宋" panose="02010609060101010101" charset="-122"/>
              <a:sym typeface="+mn-ea"/>
            </a:endParaRPr>
          </a:p>
        </p:txBody>
      </p:sp>
      <p:sp>
        <p:nvSpPr>
          <p:cNvPr id="6" name="文本框 5"/>
          <p:cNvSpPr txBox="1"/>
          <p:nvPr/>
        </p:nvSpPr>
        <p:spPr>
          <a:xfrm>
            <a:off x="219748" y="3977132"/>
            <a:ext cx="425450" cy="1295400"/>
          </a:xfrm>
          <a:prstGeom prst="rect">
            <a:avLst/>
          </a:prstGeom>
          <a:noFill/>
        </p:spPr>
        <p:txBody>
          <a:bodyPr vert="mongolianVert" wrap="none" rtlCol="0">
            <a:spAutoFit/>
          </a:bodyPr>
          <a:p>
            <a:r>
              <a:rPr lang="zh-CN" altLang="en-US" sz="1580"/>
              <a:t>【基本情况】</a:t>
            </a:r>
            <a:endParaRPr lang="zh-CN" altLang="en-US" sz="1580"/>
          </a:p>
        </p:txBody>
      </p:sp>
      <p:sp>
        <p:nvSpPr>
          <p:cNvPr id="7" name="文本框 6"/>
          <p:cNvSpPr txBox="1"/>
          <p:nvPr/>
        </p:nvSpPr>
        <p:spPr>
          <a:xfrm>
            <a:off x="121958" y="5973712"/>
            <a:ext cx="425450" cy="894080"/>
          </a:xfrm>
          <a:prstGeom prst="rect">
            <a:avLst/>
          </a:prstGeom>
          <a:noFill/>
        </p:spPr>
        <p:txBody>
          <a:bodyPr vert="mongolianVert" wrap="none" rtlCol="0">
            <a:spAutoFit/>
          </a:bodyPr>
          <a:p>
            <a:r>
              <a:rPr lang="zh-CN" altLang="en-US" sz="1580"/>
              <a:t>【结论】</a:t>
            </a:r>
            <a:endParaRPr lang="zh-CN" altLang="en-US" sz="1580"/>
          </a:p>
        </p:txBody>
      </p:sp>
      <p:sp>
        <p:nvSpPr>
          <p:cNvPr id="10" name="文本框 9"/>
          <p:cNvSpPr txBox="1"/>
          <p:nvPr/>
        </p:nvSpPr>
        <p:spPr>
          <a:xfrm>
            <a:off x="287154" y="1152463"/>
            <a:ext cx="3312368" cy="368300"/>
          </a:xfrm>
          <a:prstGeom prst="rect">
            <a:avLst/>
          </a:prstGeom>
          <a:noFill/>
        </p:spPr>
        <p:txBody>
          <a:bodyPr wrap="square">
            <a:spAutoFit/>
          </a:bodyPr>
          <a:p>
            <a:r>
              <a:rPr lang="zh-CN" altLang="en-US" dirty="0"/>
              <a:t>{{&amp;车板价图}}</a:t>
            </a:r>
            <a:endParaRPr lang="zh-CN" altLang="en-US" dirty="0"/>
          </a:p>
        </p:txBody>
      </p:sp>
      <p:sp>
        <p:nvSpPr>
          <p:cNvPr id="11" name="文本框 10"/>
          <p:cNvSpPr txBox="1"/>
          <p:nvPr/>
        </p:nvSpPr>
        <p:spPr>
          <a:xfrm>
            <a:off x="1040264" y="2897443"/>
            <a:ext cx="3312368" cy="368300"/>
          </a:xfrm>
          <a:prstGeom prst="rect">
            <a:avLst/>
          </a:prstGeom>
          <a:noFill/>
        </p:spPr>
        <p:txBody>
          <a:bodyPr wrap="square">
            <a:spAutoFit/>
          </a:bodyPr>
          <a:p>
            <a:r>
              <a:rPr lang="zh-CN" altLang="en-US" dirty="0"/>
              <a:t>{{</a:t>
            </a:r>
            <a:r>
              <a:rPr lang="en-US" altLang="zh-CN" dirty="0">
                <a:sym typeface="+mn-ea"/>
              </a:rPr>
              <a:t>#</a:t>
            </a:r>
            <a:r>
              <a:rPr lang="zh-CN" altLang="en-US" dirty="0"/>
              <a:t>车板价表}}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4861" y="379443"/>
            <a:ext cx="7542315"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车板价按流向分</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3" name="文本框 2"/>
          <p:cNvSpPr txBox="1"/>
          <p:nvPr>
            <p:custDataLst>
              <p:tags r:id="rId1"/>
            </p:custDataLst>
          </p:nvPr>
        </p:nvSpPr>
        <p:spPr>
          <a:xfrm>
            <a:off x="576922" y="3914207"/>
            <a:ext cx="4584752" cy="2651125"/>
          </a:xfrm>
          <a:prstGeom prst="rect">
            <a:avLst/>
          </a:prstGeom>
          <a:noFill/>
        </p:spPr>
        <p:txBody>
          <a:bodyPr wrap="square" rtlCol="0">
            <a:spAutoFit/>
          </a:bodyPr>
          <a:p>
            <a:pPr algn="just">
              <a:lnSpc>
                <a:spcPct val="130000"/>
              </a:lnSpc>
            </a:pPr>
            <a:r>
              <a:rPr lang="en-US" altLang="zh-CN" sz="1600" b="1">
                <a:latin typeface="+mn-ea"/>
                <a:cs typeface="仿宋" panose="02010609060101010101" charset="-122"/>
              </a:rPr>
              <a:t>    </a:t>
            </a:r>
            <a:r>
              <a:rPr lang="zh-CN" sz="1600" b="1">
                <a:latin typeface="+mn-ea"/>
                <a:cs typeface="仿宋" panose="02010609060101010101" charset="-122"/>
              </a:rPr>
              <a:t>一季度</a:t>
            </a:r>
            <a:r>
              <a:rPr lang="zh-CN" sz="1600" b="1">
                <a:latin typeface="+mn-ea"/>
                <a:cs typeface="仿宋" panose="02010609060101010101" charset="-122"/>
                <a:sym typeface="+mn-ea"/>
              </a:rPr>
              <a:t>结算</a:t>
            </a:r>
            <a:r>
              <a:rPr lang="zh-CN" sz="1600" b="1">
                <a:latin typeface="+mn-ea"/>
                <a:cs typeface="仿宋" panose="02010609060101010101" charset="-122"/>
              </a:rPr>
              <a:t>商品煤</a:t>
            </a:r>
            <a:r>
              <a:rPr lang="en-US" altLang="zh-CN" sz="1600">
                <a:latin typeface="仿宋" panose="02010609060101010101" charset="-122"/>
                <a:ea typeface="仿宋" panose="02010609060101010101" charset="-122"/>
                <a:cs typeface="仿宋" panose="02010609060101010101" charset="-122"/>
              </a:rPr>
              <a:t> </a:t>
            </a:r>
            <a:r>
              <a:rPr lang="en-US" altLang="zh-CN" sz="1600" dirty="0">
                <a:solidFill>
                  <a:srgbClr val="002060"/>
                </a:solidFill>
                <a:sym typeface="+mn-ea"/>
              </a:rPr>
              <a:t>{{</a:t>
            </a:r>
            <a:r>
              <a:rPr lang="zh-CN" altLang="en-US" sz="1600" dirty="0">
                <a:solidFill>
                  <a:srgbClr val="002060"/>
                </a:solidFill>
                <a:sym typeface="+mn-ea"/>
              </a:rPr>
              <a:t>商品煤结算量</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万吨，比同期</a:t>
            </a:r>
            <a:r>
              <a:rPr lang="zh-CN" altLang="en-US" sz="160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600" dirty="0">
                <a:solidFill>
                  <a:srgbClr val="002060"/>
                </a:solidFill>
                <a:sym typeface="+mn-ea"/>
              </a:rPr>
              <a:t>{{</a:t>
            </a:r>
            <a:r>
              <a:rPr lang="zh-CN" altLang="en-US" sz="1600" dirty="0">
                <a:solidFill>
                  <a:srgbClr val="002060"/>
                </a:solidFill>
                <a:sym typeface="+mn-ea"/>
              </a:rPr>
              <a:t>结算量比同期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万吨，比进度预算</a:t>
            </a:r>
            <a:r>
              <a:rPr lang="zh-CN" altLang="en-US" sz="160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600" dirty="0">
                <a:solidFill>
                  <a:srgbClr val="002060"/>
                </a:solidFill>
                <a:sym typeface="+mn-ea"/>
              </a:rPr>
              <a:t>{{</a:t>
            </a:r>
            <a:r>
              <a:rPr lang="zh-CN" altLang="en-US" sz="1600" dirty="0">
                <a:solidFill>
                  <a:srgbClr val="002060"/>
                </a:solidFill>
                <a:sym typeface="+mn-ea"/>
              </a:rPr>
              <a:t>结算量比进度预算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万吨。其中：</a:t>
            </a:r>
            <a:r>
              <a:rPr lang="zh-CN" sz="1600" b="1">
                <a:latin typeface="+mn-ea"/>
                <a:cs typeface="仿宋" panose="02010609060101010101" charset="-122"/>
                <a:sym typeface="+mn-ea"/>
              </a:rPr>
              <a:t>区内</a:t>
            </a:r>
            <a:r>
              <a:rPr lang="en-US" altLang="zh-CN" sz="1600" dirty="0">
                <a:solidFill>
                  <a:srgbClr val="002060"/>
                </a:solidFill>
                <a:sym typeface="+mn-ea"/>
              </a:rPr>
              <a:t>{{</a:t>
            </a:r>
            <a:r>
              <a:rPr lang="zh-CN" altLang="en-US" sz="1600" dirty="0">
                <a:solidFill>
                  <a:srgbClr val="002060"/>
                </a:solidFill>
                <a:sym typeface="+mn-ea"/>
              </a:rPr>
              <a:t>商煤结算区内</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万吨，比同期</a:t>
            </a:r>
            <a:r>
              <a:rPr lang="zh-CN" sz="1600" b="1">
                <a:solidFill>
                  <a:srgbClr val="FF0000"/>
                </a:solidFill>
                <a:latin typeface="仿宋" panose="02010609060101010101" charset="-122"/>
                <a:ea typeface="仿宋" panose="02010609060101010101" charset="-122"/>
                <a:cs typeface="仿宋" panose="02010609060101010101" charset="-122"/>
                <a:sym typeface="+mn-ea"/>
              </a:rPr>
              <a:t>减少</a:t>
            </a:r>
            <a:r>
              <a:rPr lang="en-US" altLang="zh-CN" sz="1600" dirty="0">
                <a:solidFill>
                  <a:srgbClr val="002060"/>
                </a:solidFill>
                <a:sym typeface="+mn-ea"/>
              </a:rPr>
              <a:t>{{</a:t>
            </a:r>
            <a:r>
              <a:rPr lang="zh-CN" altLang="en-US" sz="1600" dirty="0">
                <a:solidFill>
                  <a:srgbClr val="002060"/>
                </a:solidFill>
                <a:sym typeface="+mn-ea"/>
              </a:rPr>
              <a:t>商煤结算区内比同期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万吨，比预算</a:t>
            </a:r>
            <a:r>
              <a:rPr lang="zh-CN" sz="1600" b="1">
                <a:solidFill>
                  <a:srgbClr val="FF0000"/>
                </a:solidFill>
                <a:latin typeface="仿宋" panose="02010609060101010101" charset="-122"/>
                <a:ea typeface="仿宋" panose="02010609060101010101" charset="-122"/>
                <a:cs typeface="仿宋" panose="02010609060101010101" charset="-122"/>
                <a:sym typeface="+mn-ea"/>
              </a:rPr>
              <a:t>减少</a:t>
            </a:r>
            <a:r>
              <a:rPr lang="en-US" altLang="zh-CN" sz="1600" dirty="0">
                <a:solidFill>
                  <a:srgbClr val="002060"/>
                </a:solidFill>
                <a:sym typeface="+mn-ea"/>
              </a:rPr>
              <a:t>{{</a:t>
            </a:r>
            <a:r>
              <a:rPr lang="zh-CN" altLang="en-US" sz="1600" dirty="0">
                <a:solidFill>
                  <a:srgbClr val="002060"/>
                </a:solidFill>
                <a:sym typeface="+mn-ea"/>
              </a:rPr>
              <a:t>商煤结算区内比预算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a:t>
            </a:r>
            <a:r>
              <a:rPr lang="zh-CN" sz="1600" b="1">
                <a:latin typeface="+mn-ea"/>
                <a:cs typeface="仿宋" panose="02010609060101010101" charset="-122"/>
                <a:sym typeface="+mn-ea"/>
              </a:rPr>
              <a:t>区外</a:t>
            </a:r>
            <a:r>
              <a:rPr lang="en-US" altLang="zh-CN" sz="1600" dirty="0">
                <a:solidFill>
                  <a:srgbClr val="002060"/>
                </a:solidFill>
                <a:sym typeface="+mn-ea"/>
              </a:rPr>
              <a:t>{{</a:t>
            </a:r>
            <a:r>
              <a:rPr lang="zh-CN" altLang="en-US" sz="1600" dirty="0">
                <a:solidFill>
                  <a:srgbClr val="002060"/>
                </a:solidFill>
                <a:sym typeface="+mn-ea"/>
              </a:rPr>
              <a:t>商煤结算区外</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万吨，比同期</a:t>
            </a:r>
            <a:r>
              <a:rPr lang="zh-CN" sz="160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600" dirty="0">
                <a:solidFill>
                  <a:srgbClr val="002060"/>
                </a:solidFill>
                <a:sym typeface="+mn-ea"/>
              </a:rPr>
              <a:t>{{</a:t>
            </a:r>
            <a:r>
              <a:rPr lang="zh-CN" altLang="en-US" sz="1600" dirty="0">
                <a:solidFill>
                  <a:srgbClr val="002060"/>
                </a:solidFill>
                <a:sym typeface="+mn-ea"/>
              </a:rPr>
              <a:t>商煤结算区外比同期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万吨，比预算</a:t>
            </a:r>
            <a:r>
              <a:rPr lang="zh-CN" sz="1600">
                <a:solidFill>
                  <a:schemeClr val="tx1"/>
                </a:solidFill>
                <a:latin typeface="仿宋" panose="02010609060101010101" charset="-122"/>
                <a:ea typeface="仿宋" panose="02010609060101010101" charset="-122"/>
                <a:cs typeface="仿宋" panose="02010609060101010101" charset="-122"/>
                <a:sym typeface="+mn-ea"/>
              </a:rPr>
              <a:t>增加</a:t>
            </a:r>
            <a:r>
              <a:rPr lang="en-US" altLang="zh-CN" sz="1600" dirty="0">
                <a:solidFill>
                  <a:srgbClr val="002060"/>
                </a:solidFill>
                <a:sym typeface="+mn-ea"/>
              </a:rPr>
              <a:t>{{</a:t>
            </a:r>
            <a:r>
              <a:rPr lang="zh-CN" altLang="en-US" sz="1600" dirty="0">
                <a:solidFill>
                  <a:srgbClr val="002060"/>
                </a:solidFill>
                <a:sym typeface="+mn-ea"/>
              </a:rPr>
              <a:t>商煤结算区外比预算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万吨</a:t>
            </a:r>
            <a:r>
              <a:rPr lang="zh-CN" altLang="en-US" sz="1600">
                <a:latin typeface="仿宋" panose="02010609060101010101" charset="-122"/>
                <a:ea typeface="仿宋" panose="02010609060101010101" charset="-122"/>
                <a:cs typeface="仿宋" panose="02010609060101010101" charset="-122"/>
              </a:rPr>
              <a:t>。</a:t>
            </a:r>
            <a:endParaRPr lang="zh-CN" altLang="en-US" sz="1600">
              <a:latin typeface="仿宋" panose="02010609060101010101" charset="-122"/>
              <a:ea typeface="仿宋" panose="02010609060101010101" charset="-122"/>
              <a:cs typeface="仿宋" panose="02010609060101010101" charset="-122"/>
            </a:endParaRPr>
          </a:p>
        </p:txBody>
      </p:sp>
      <p:sp>
        <p:nvSpPr>
          <p:cNvPr id="5" name="文本框 4"/>
          <p:cNvSpPr txBox="1"/>
          <p:nvPr>
            <p:custDataLst>
              <p:tags r:id="rId2"/>
            </p:custDataLst>
          </p:nvPr>
        </p:nvSpPr>
        <p:spPr>
          <a:xfrm>
            <a:off x="5343133" y="3914207"/>
            <a:ext cx="4940038" cy="2331085"/>
          </a:xfrm>
          <a:prstGeom prst="rect">
            <a:avLst/>
          </a:prstGeom>
          <a:noFill/>
        </p:spPr>
        <p:txBody>
          <a:bodyPr wrap="square" rtlCol="0">
            <a:spAutoFit/>
          </a:bodyPr>
          <a:p>
            <a:pPr algn="just">
              <a:lnSpc>
                <a:spcPct val="130000"/>
              </a:lnSpc>
              <a:buClrTx/>
              <a:buSzTx/>
              <a:buFontTx/>
            </a:pPr>
            <a:r>
              <a:rPr lang="en-US" altLang="zh-CN" sz="1600" b="1">
                <a:latin typeface="+mn-ea"/>
                <a:cs typeface="仿宋" panose="02010609060101010101" charset="-122"/>
                <a:sym typeface="+mn-ea"/>
              </a:rPr>
              <a:t>    </a:t>
            </a:r>
            <a:r>
              <a:rPr lang="zh-CN" sz="1600" b="1">
                <a:latin typeface="+mn-ea"/>
                <a:cs typeface="仿宋" panose="02010609060101010101" charset="-122"/>
                <a:sym typeface="+mn-ea"/>
              </a:rPr>
              <a:t>一季度商品煤车板价</a:t>
            </a:r>
            <a:r>
              <a:rPr lang="en-US" altLang="zh-CN" sz="1600" b="1">
                <a:latin typeface="+mn-ea"/>
                <a:cs typeface="仿宋" panose="02010609060101010101" charset="-122"/>
                <a:sym typeface="+mn-ea"/>
              </a:rPr>
              <a:t> </a:t>
            </a:r>
            <a:r>
              <a:rPr lang="en-US" altLang="zh-CN" sz="1600" dirty="0">
                <a:solidFill>
                  <a:srgbClr val="002060"/>
                </a:solidFill>
                <a:sym typeface="+mn-ea"/>
              </a:rPr>
              <a:t>{{</a:t>
            </a:r>
            <a:r>
              <a:rPr lang="zh-CN" altLang="en-US" sz="1600" dirty="0">
                <a:solidFill>
                  <a:srgbClr val="002060"/>
                </a:solidFill>
                <a:sym typeface="+mn-ea"/>
              </a:rPr>
              <a:t>车板价</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吨，比同期降低</a:t>
            </a:r>
            <a:r>
              <a:rPr lang="en-US" altLang="zh-CN" sz="1600" dirty="0">
                <a:solidFill>
                  <a:srgbClr val="002060"/>
                </a:solidFill>
                <a:sym typeface="+mn-ea"/>
              </a:rPr>
              <a:t>{{</a:t>
            </a:r>
            <a:r>
              <a:rPr lang="zh-CN" altLang="en-US" sz="1600" dirty="0">
                <a:solidFill>
                  <a:srgbClr val="002060"/>
                </a:solidFill>
                <a:sym typeface="+mn-ea"/>
              </a:rPr>
              <a:t>车板价比同期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吨，比预算降低</a:t>
            </a:r>
            <a:r>
              <a:rPr lang="en-US" altLang="zh-CN" sz="1600" dirty="0">
                <a:solidFill>
                  <a:srgbClr val="002060"/>
                </a:solidFill>
                <a:sym typeface="+mn-ea"/>
              </a:rPr>
              <a:t>{{</a:t>
            </a:r>
            <a:r>
              <a:rPr lang="zh-CN" altLang="en-US" sz="1600" dirty="0">
                <a:solidFill>
                  <a:srgbClr val="002060"/>
                </a:solidFill>
                <a:sym typeface="+mn-ea"/>
              </a:rPr>
              <a:t>车板价比预算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吨。其中：</a:t>
            </a:r>
            <a:r>
              <a:rPr lang="zh-CN" sz="1600" b="1">
                <a:latin typeface="+mn-ea"/>
                <a:cs typeface="仿宋" panose="02010609060101010101" charset="-122"/>
                <a:sym typeface="+mn-ea"/>
              </a:rPr>
              <a:t>区内</a:t>
            </a:r>
            <a:r>
              <a:rPr lang="en-US" altLang="zh-CN" sz="1600" dirty="0">
                <a:solidFill>
                  <a:srgbClr val="002060"/>
                </a:solidFill>
                <a:sym typeface="+mn-ea"/>
              </a:rPr>
              <a:t>{{</a:t>
            </a:r>
            <a:r>
              <a:rPr lang="zh-CN" altLang="en-US" sz="1600" dirty="0">
                <a:solidFill>
                  <a:srgbClr val="002060"/>
                </a:solidFill>
                <a:sym typeface="+mn-ea"/>
              </a:rPr>
              <a:t>车板价区内</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吨，比同期</a:t>
            </a:r>
            <a:r>
              <a:rPr lang="zh-CN" sz="1600" b="1">
                <a:solidFill>
                  <a:srgbClr val="FF0000"/>
                </a:solidFill>
                <a:latin typeface="仿宋" panose="02010609060101010101" charset="-122"/>
                <a:ea typeface="仿宋" panose="02010609060101010101" charset="-122"/>
                <a:cs typeface="仿宋" panose="02010609060101010101" charset="-122"/>
                <a:sym typeface="+mn-ea"/>
              </a:rPr>
              <a:t>降低</a:t>
            </a:r>
            <a:r>
              <a:rPr lang="en-US" altLang="zh-CN" sz="1600" dirty="0">
                <a:solidFill>
                  <a:srgbClr val="002060"/>
                </a:solidFill>
                <a:sym typeface="+mn-ea"/>
              </a:rPr>
              <a:t>{{</a:t>
            </a:r>
            <a:r>
              <a:rPr lang="zh-CN" altLang="en-US" sz="1600" dirty="0">
                <a:solidFill>
                  <a:srgbClr val="002060"/>
                </a:solidFill>
                <a:sym typeface="+mn-ea"/>
              </a:rPr>
              <a:t>车板价区内比同期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吨，比预算</a:t>
            </a:r>
            <a:r>
              <a:rPr lang="zh-CN" altLang="en-US" sz="1600">
                <a:solidFill>
                  <a:schemeClr val="tx1"/>
                </a:solidFill>
                <a:latin typeface="仿宋" panose="02010609060101010101" charset="-122"/>
                <a:ea typeface="仿宋" panose="02010609060101010101" charset="-122"/>
                <a:cs typeface="仿宋" panose="02010609060101010101" charset="-122"/>
                <a:sym typeface="+mn-ea"/>
              </a:rPr>
              <a:t>升高</a:t>
            </a:r>
            <a:r>
              <a:rPr lang="en-US" altLang="zh-CN" sz="1600" dirty="0">
                <a:solidFill>
                  <a:srgbClr val="002060"/>
                </a:solidFill>
                <a:sym typeface="+mn-ea"/>
              </a:rPr>
              <a:t>{{</a:t>
            </a:r>
            <a:r>
              <a:rPr lang="zh-CN" altLang="en-US" sz="1600" dirty="0">
                <a:solidFill>
                  <a:srgbClr val="002060"/>
                </a:solidFill>
                <a:sym typeface="+mn-ea"/>
              </a:rPr>
              <a:t>车板价区内比预算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a:t>
            </a:r>
            <a:r>
              <a:rPr lang="zh-CN" sz="1600" b="1">
                <a:latin typeface="+mn-ea"/>
                <a:cs typeface="仿宋" panose="02010609060101010101" charset="-122"/>
                <a:sym typeface="+mn-ea"/>
              </a:rPr>
              <a:t>区外</a:t>
            </a:r>
            <a:r>
              <a:rPr lang="en-US" altLang="zh-CN" sz="1600" dirty="0">
                <a:solidFill>
                  <a:srgbClr val="002060"/>
                </a:solidFill>
                <a:sym typeface="+mn-ea"/>
              </a:rPr>
              <a:t>{{</a:t>
            </a:r>
            <a:r>
              <a:rPr lang="zh-CN" altLang="en-US" sz="1600" dirty="0">
                <a:solidFill>
                  <a:srgbClr val="002060"/>
                </a:solidFill>
                <a:sym typeface="+mn-ea"/>
              </a:rPr>
              <a:t>车板价区外</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吨，比同期</a:t>
            </a:r>
            <a:r>
              <a:rPr lang="zh-CN" sz="1600" b="1">
                <a:solidFill>
                  <a:srgbClr val="FF0000"/>
                </a:solidFill>
                <a:latin typeface="仿宋" panose="02010609060101010101" charset="-122"/>
                <a:ea typeface="仿宋" panose="02010609060101010101" charset="-122"/>
                <a:cs typeface="仿宋" panose="02010609060101010101" charset="-122"/>
                <a:sym typeface="+mn-ea"/>
              </a:rPr>
              <a:t>降低</a:t>
            </a:r>
            <a:r>
              <a:rPr lang="en-US" altLang="zh-CN" sz="1600" dirty="0">
                <a:solidFill>
                  <a:srgbClr val="002060"/>
                </a:solidFill>
                <a:sym typeface="+mn-ea"/>
              </a:rPr>
              <a:t>{{</a:t>
            </a:r>
            <a:r>
              <a:rPr lang="zh-CN" altLang="en-US" sz="1600" dirty="0">
                <a:solidFill>
                  <a:srgbClr val="002060"/>
                </a:solidFill>
                <a:sym typeface="+mn-ea"/>
              </a:rPr>
              <a:t>车板价区外比同期</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吨，比预算升高</a:t>
            </a:r>
            <a:r>
              <a:rPr lang="en-US" altLang="zh-CN" sz="1600" dirty="0">
                <a:solidFill>
                  <a:srgbClr val="002060"/>
                </a:solidFill>
                <a:sym typeface="+mn-ea"/>
              </a:rPr>
              <a:t>{{</a:t>
            </a:r>
            <a:r>
              <a:rPr lang="zh-CN" altLang="en-US" sz="1600" dirty="0">
                <a:solidFill>
                  <a:srgbClr val="002060"/>
                </a:solidFill>
                <a:sym typeface="+mn-ea"/>
              </a:rPr>
              <a:t>车板价区外比预算</a:t>
            </a:r>
            <a:r>
              <a:rPr lang="en-US" altLang="zh-CN" sz="1600" dirty="0">
                <a:solidFill>
                  <a:srgbClr val="002060"/>
                </a:solidFill>
                <a:sym typeface="+mn-ea"/>
              </a:rPr>
              <a:t>}}</a:t>
            </a:r>
            <a:r>
              <a:rPr lang="zh-CN" altLang="en-US" sz="1600">
                <a:latin typeface="仿宋" panose="02010609060101010101" charset="-122"/>
                <a:ea typeface="仿宋" panose="02010609060101010101" charset="-122"/>
                <a:cs typeface="仿宋" panose="02010609060101010101" charset="-122"/>
                <a:sym typeface="+mn-ea"/>
              </a:rPr>
              <a:t>元</a:t>
            </a:r>
            <a:r>
              <a:rPr lang="en-US" altLang="zh-CN" sz="1600">
                <a:latin typeface="仿宋" panose="02010609060101010101" charset="-122"/>
                <a:ea typeface="仿宋" panose="02010609060101010101" charset="-122"/>
                <a:cs typeface="仿宋" panose="02010609060101010101" charset="-122"/>
                <a:sym typeface="+mn-ea"/>
              </a:rPr>
              <a:t>/</a:t>
            </a:r>
            <a:r>
              <a:rPr lang="zh-CN" altLang="en-US" sz="1600">
                <a:latin typeface="仿宋" panose="02010609060101010101" charset="-122"/>
                <a:ea typeface="仿宋" panose="02010609060101010101" charset="-122"/>
                <a:cs typeface="仿宋" panose="02010609060101010101" charset="-122"/>
                <a:sym typeface="+mn-ea"/>
              </a:rPr>
              <a:t>吨。</a:t>
            </a:r>
            <a:endParaRPr lang="zh-CN" sz="1600">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644226" y="5737819"/>
            <a:ext cx="9638392" cy="1812925"/>
          </a:xfrm>
          <a:prstGeom prst="rect">
            <a:avLst/>
          </a:prstGeom>
          <a:noFill/>
        </p:spPr>
        <p:txBody>
          <a:bodyPr wrap="square" rtlCol="0">
            <a:spAutoFit/>
          </a:bodyPr>
          <a:p>
            <a:pPr>
              <a:lnSpc>
                <a:spcPct val="140000"/>
              </a:lnSpc>
            </a:pPr>
            <a:r>
              <a:rPr lang="zh-CN" altLang="en-US" sz="1600">
                <a:highlight>
                  <a:srgbClr val="FFFF00"/>
                </a:highlight>
                <a:sym typeface="+mn-ea"/>
              </a:rPr>
              <a:t>【结论】</a:t>
            </a:r>
            <a:endParaRPr lang="en-US" altLang="zh-CN" sz="1600">
              <a:highlight>
                <a:srgbClr val="FFFF00"/>
              </a:highlight>
            </a:endParaRPr>
          </a:p>
          <a:p>
            <a:pPr algn="just">
              <a:lnSpc>
                <a:spcPct val="140000"/>
              </a:lnSpc>
            </a:pPr>
            <a:r>
              <a:rPr lang="en-US" altLang="zh-CN" sz="1600">
                <a:highlight>
                  <a:srgbClr val="FFFF00"/>
                </a:highlight>
                <a:latin typeface="仿宋" panose="02010609060101010101" charset="-122"/>
                <a:ea typeface="仿宋" panose="02010609060101010101" charset="-122"/>
                <a:cs typeface="仿宋" panose="02010609060101010101" charset="-122"/>
              </a:rPr>
              <a:t>    </a:t>
            </a:r>
            <a:r>
              <a:rPr lang="zh-CN" altLang="en-US" sz="1600">
                <a:highlight>
                  <a:srgbClr val="FFFF00"/>
                </a:highlight>
                <a:latin typeface="仿宋" panose="02010609060101010101" charset="-122"/>
                <a:ea typeface="仿宋" panose="02010609060101010101" charset="-122"/>
                <a:cs typeface="仿宋" panose="02010609060101010101" charset="-122"/>
              </a:rPr>
              <a:t>一季度</a:t>
            </a:r>
            <a:r>
              <a:rPr lang="zh-CN" altLang="en-US" sz="1600">
                <a:highlight>
                  <a:srgbClr val="FFFF00"/>
                </a:highlight>
                <a:latin typeface="仿宋" panose="02010609060101010101" charset="-122"/>
                <a:ea typeface="仿宋" panose="02010609060101010101" charset="-122"/>
                <a:cs typeface="仿宋" panose="02010609060101010101" charset="-122"/>
                <a:sym typeface="+mn-ea"/>
              </a:rPr>
              <a:t>运销分公司与洗选分公司密切配合，持续优化销售结构，</a:t>
            </a:r>
            <a:r>
              <a:rPr lang="zh-CN" sz="1600" b="1">
                <a:highlight>
                  <a:srgbClr val="FFFF00"/>
                </a:highlight>
                <a:latin typeface="+mn-ea"/>
                <a:cs typeface="仿宋" panose="02010609060101010101" charset="-122"/>
              </a:rPr>
              <a:t>区内</a:t>
            </a:r>
            <a:r>
              <a:rPr lang="zh-CN" altLang="en-US" sz="1600">
                <a:highlight>
                  <a:srgbClr val="FFFF00"/>
                </a:highlight>
                <a:latin typeface="仿宋" panose="02010609060101010101" charset="-122"/>
                <a:ea typeface="仿宋" panose="02010609060101010101" charset="-122"/>
                <a:cs typeface="仿宋" panose="02010609060101010101" charset="-122"/>
              </a:rPr>
              <a:t>销量较同期</a:t>
            </a:r>
            <a:r>
              <a:rPr lang="zh-CN" altLang="en-US" sz="1600" b="1">
                <a:solidFill>
                  <a:srgbClr val="FF0000"/>
                </a:solidFill>
                <a:highlight>
                  <a:srgbClr val="FFFF00"/>
                </a:highlight>
                <a:latin typeface="仿宋" panose="02010609060101010101" charset="-122"/>
                <a:ea typeface="仿宋" panose="02010609060101010101" charset="-122"/>
                <a:cs typeface="仿宋" panose="02010609060101010101" charset="-122"/>
              </a:rPr>
              <a:t>减少</a:t>
            </a:r>
            <a:r>
              <a:rPr lang="en-US" altLang="zh-CN" sz="1600" dirty="0">
                <a:solidFill>
                  <a:srgbClr val="002060"/>
                </a:solidFill>
                <a:highlight>
                  <a:srgbClr val="FFFF00"/>
                </a:highlight>
                <a:sym typeface="+mn-ea"/>
              </a:rPr>
              <a:t>{{</a:t>
            </a:r>
            <a:r>
              <a:rPr lang="zh-CN" altLang="en-US" sz="1600" dirty="0">
                <a:solidFill>
                  <a:srgbClr val="002060"/>
                </a:solidFill>
                <a:highlight>
                  <a:srgbClr val="FFFF00"/>
                </a:highlight>
                <a:sym typeface="+mn-ea"/>
              </a:rPr>
              <a:t>区内销售较同期</a:t>
            </a:r>
            <a:r>
              <a:rPr lang="en-US" altLang="zh-CN" sz="1600" dirty="0">
                <a:solidFill>
                  <a:srgbClr val="002060"/>
                </a:solidFill>
                <a:highlight>
                  <a:srgbClr val="FFFF00"/>
                </a:highlight>
                <a:sym typeface="+mn-ea"/>
              </a:rPr>
              <a:t>}}</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，较预算</a:t>
            </a:r>
            <a:r>
              <a:rPr lang="zh-CN" sz="1600" b="1">
                <a:solidFill>
                  <a:srgbClr val="FF0000"/>
                </a:solidFill>
                <a:highlight>
                  <a:srgbClr val="FFFF00"/>
                </a:highlight>
                <a:latin typeface="仿宋" panose="02010609060101010101" charset="-122"/>
                <a:ea typeface="仿宋" panose="02010609060101010101" charset="-122"/>
                <a:cs typeface="仿宋" panose="02010609060101010101" charset="-122"/>
              </a:rPr>
              <a:t>减少</a:t>
            </a:r>
            <a:r>
              <a:rPr lang="en-US" altLang="zh-CN" sz="1600" dirty="0">
                <a:solidFill>
                  <a:srgbClr val="002060"/>
                </a:solidFill>
                <a:highlight>
                  <a:srgbClr val="FFFF00"/>
                </a:highlight>
                <a:sym typeface="+mn-ea"/>
              </a:rPr>
              <a:t>{{</a:t>
            </a:r>
            <a:r>
              <a:rPr lang="zh-CN" altLang="en-US" sz="1600" dirty="0">
                <a:solidFill>
                  <a:srgbClr val="002060"/>
                </a:solidFill>
                <a:highlight>
                  <a:srgbClr val="FFFF00"/>
                </a:highlight>
                <a:sym typeface="+mn-ea"/>
              </a:rPr>
              <a:t>区内销售较预算</a:t>
            </a:r>
            <a:r>
              <a:rPr lang="en-US" altLang="zh-CN" sz="1600" dirty="0">
                <a:solidFill>
                  <a:srgbClr val="002060"/>
                </a:solidFill>
                <a:highlight>
                  <a:srgbClr val="FFFF00"/>
                </a:highlight>
                <a:sym typeface="+mn-ea"/>
              </a:rPr>
              <a:t>}}</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a:t>
            </a:r>
            <a:r>
              <a:rPr lang="zh-CN" sz="1600" b="1">
                <a:highlight>
                  <a:srgbClr val="FFFF00"/>
                </a:highlight>
                <a:latin typeface="+mn-ea"/>
                <a:cs typeface="仿宋" panose="02010609060101010101" charset="-122"/>
              </a:rPr>
              <a:t>区外</a:t>
            </a:r>
            <a:r>
              <a:rPr lang="zh-CN" altLang="en-US" sz="1600">
                <a:highlight>
                  <a:srgbClr val="FFFF00"/>
                </a:highlight>
                <a:latin typeface="仿宋" panose="02010609060101010101" charset="-122"/>
                <a:ea typeface="仿宋" panose="02010609060101010101" charset="-122"/>
                <a:cs typeface="仿宋" panose="02010609060101010101" charset="-122"/>
              </a:rPr>
              <a:t>销量较同期</a:t>
            </a:r>
            <a:r>
              <a:rPr lang="zh-CN" sz="1600">
                <a:highlight>
                  <a:srgbClr val="FFFF00"/>
                </a:highlight>
                <a:latin typeface="仿宋" panose="02010609060101010101" charset="-122"/>
                <a:ea typeface="仿宋" panose="02010609060101010101" charset="-122"/>
                <a:cs typeface="仿宋" panose="02010609060101010101" charset="-122"/>
              </a:rPr>
              <a:t>增加</a:t>
            </a:r>
            <a:r>
              <a:rPr lang="en-US" altLang="zh-CN" sz="1600" dirty="0">
                <a:solidFill>
                  <a:srgbClr val="002060"/>
                </a:solidFill>
                <a:highlight>
                  <a:srgbClr val="FFFF00"/>
                </a:highlight>
                <a:sym typeface="+mn-ea"/>
              </a:rPr>
              <a:t>{{</a:t>
            </a:r>
            <a:r>
              <a:rPr lang="zh-CN" altLang="en-US" sz="1600" dirty="0">
                <a:solidFill>
                  <a:srgbClr val="002060"/>
                </a:solidFill>
                <a:highlight>
                  <a:srgbClr val="FFFF00"/>
                </a:highlight>
                <a:sym typeface="+mn-ea"/>
              </a:rPr>
              <a:t>区外销售较同期</a:t>
            </a:r>
            <a:r>
              <a:rPr lang="en-US" altLang="zh-CN" sz="1600" dirty="0">
                <a:solidFill>
                  <a:srgbClr val="002060"/>
                </a:solidFill>
                <a:highlight>
                  <a:srgbClr val="FFFF00"/>
                </a:highlight>
                <a:sym typeface="+mn-ea"/>
              </a:rPr>
              <a:t>}}</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，较预算</a:t>
            </a:r>
            <a:r>
              <a:rPr lang="zh-CN" sz="1600">
                <a:highlight>
                  <a:srgbClr val="FFFF00"/>
                </a:highlight>
                <a:latin typeface="仿宋" panose="02010609060101010101" charset="-122"/>
                <a:ea typeface="仿宋" panose="02010609060101010101" charset="-122"/>
                <a:cs typeface="仿宋" panose="02010609060101010101" charset="-122"/>
              </a:rPr>
              <a:t>增加</a:t>
            </a:r>
            <a:r>
              <a:rPr lang="en-US" altLang="zh-CN" sz="1600" dirty="0">
                <a:solidFill>
                  <a:srgbClr val="002060"/>
                </a:solidFill>
                <a:highlight>
                  <a:srgbClr val="FFFF00"/>
                </a:highlight>
                <a:sym typeface="+mn-ea"/>
              </a:rPr>
              <a:t>{{</a:t>
            </a:r>
            <a:r>
              <a:rPr lang="zh-CN" altLang="en-US" sz="1600" dirty="0">
                <a:solidFill>
                  <a:srgbClr val="002060"/>
                </a:solidFill>
                <a:highlight>
                  <a:srgbClr val="FFFF00"/>
                </a:highlight>
                <a:sym typeface="+mn-ea"/>
              </a:rPr>
              <a:t>区外销售较预算</a:t>
            </a:r>
            <a:r>
              <a:rPr lang="en-US" altLang="zh-CN" sz="1600" dirty="0">
                <a:solidFill>
                  <a:srgbClr val="002060"/>
                </a:solidFill>
                <a:highlight>
                  <a:srgbClr val="FFFF00"/>
                </a:highlight>
                <a:sym typeface="+mn-ea"/>
              </a:rPr>
              <a:t>}}</a:t>
            </a:r>
            <a:r>
              <a:rPr lang="en-US" altLang="zh-CN" sz="1600">
                <a:highlight>
                  <a:srgbClr val="FFFF00"/>
                </a:highlight>
                <a:latin typeface="仿宋" panose="02010609060101010101" charset="-122"/>
                <a:ea typeface="仿宋" panose="02010609060101010101" charset="-122"/>
                <a:cs typeface="仿宋" panose="02010609060101010101" charset="-122"/>
              </a:rPr>
              <a:t>%</a:t>
            </a:r>
            <a:r>
              <a:rPr lang="zh-CN" altLang="en-US" sz="1600">
                <a:highlight>
                  <a:srgbClr val="FFFF00"/>
                </a:highlight>
                <a:latin typeface="仿宋" panose="02010609060101010101" charset="-122"/>
                <a:ea typeface="仿宋" panose="02010609060101010101" charset="-122"/>
                <a:cs typeface="仿宋" panose="02010609060101010101" charset="-122"/>
              </a:rPr>
              <a:t>，一季度扩大了出区销量，趋势利好，在保证区内煤炭供应基础上，争取收入最大化。下一步要持续抓好销售结构调整，继续扩大出区销售量。</a:t>
            </a:r>
            <a:endParaRPr lang="zh-CN" altLang="en-US" sz="1600">
              <a:highlight>
                <a:srgbClr val="FFFF00"/>
              </a:highlight>
              <a:latin typeface="仿宋" panose="02010609060101010101" charset="-122"/>
              <a:ea typeface="仿宋" panose="02010609060101010101" charset="-122"/>
              <a:cs typeface="仿宋" panose="02010609060101010101" charset="-122"/>
            </a:endParaRPr>
          </a:p>
        </p:txBody>
      </p:sp>
      <p:sp>
        <p:nvSpPr>
          <p:cNvPr id="10" name="文本框 9"/>
          <p:cNvSpPr txBox="1"/>
          <p:nvPr/>
        </p:nvSpPr>
        <p:spPr>
          <a:xfrm>
            <a:off x="287154" y="1152463"/>
            <a:ext cx="3312368" cy="368300"/>
          </a:xfrm>
          <a:prstGeom prst="rect">
            <a:avLst/>
          </a:prstGeom>
          <a:noFill/>
        </p:spPr>
        <p:txBody>
          <a:bodyPr wrap="square">
            <a:spAutoFit/>
          </a:bodyPr>
          <a:p>
            <a:r>
              <a:rPr lang="zh-CN" altLang="en-US" dirty="0"/>
              <a:t>{{&amp;车板价按流向分图}}</a:t>
            </a:r>
            <a:endParaRPr lang="zh-CN" altLang="en-US" dirty="0"/>
          </a:p>
        </p:txBody>
      </p:sp>
      <p:sp>
        <p:nvSpPr>
          <p:cNvPr id="11" name="文本框 10"/>
          <p:cNvSpPr txBox="1"/>
          <p:nvPr/>
        </p:nvSpPr>
        <p:spPr>
          <a:xfrm>
            <a:off x="6548889" y="1152463"/>
            <a:ext cx="3312368" cy="368300"/>
          </a:xfrm>
          <a:prstGeom prst="rect">
            <a:avLst/>
          </a:prstGeom>
          <a:noFill/>
        </p:spPr>
        <p:txBody>
          <a:bodyPr wrap="square">
            <a:spAutoFit/>
          </a:bodyPr>
          <a:p>
            <a:r>
              <a:rPr lang="zh-CN" altLang="en-US" dirty="0"/>
              <a:t>{{&amp;车板价表区内外情况图}}</a:t>
            </a:r>
            <a:endParaRPr lang="zh-CN" altLang="en-US" dirty="0"/>
          </a:p>
        </p:txBody>
      </p:sp>
      <p:sp>
        <p:nvSpPr>
          <p:cNvPr id="4" name="文本框 3"/>
          <p:cNvSpPr txBox="1"/>
          <p:nvPr/>
        </p:nvSpPr>
        <p:spPr>
          <a:xfrm>
            <a:off x="6676524" y="2597088"/>
            <a:ext cx="3312368" cy="368300"/>
          </a:xfrm>
          <a:prstGeom prst="rect">
            <a:avLst/>
          </a:prstGeom>
          <a:noFill/>
        </p:spPr>
        <p:txBody>
          <a:bodyPr wrap="square">
            <a:spAutoFit/>
          </a:bodyPr>
          <a:p>
            <a:r>
              <a:rPr lang="zh-CN" altLang="en-US" dirty="0"/>
              <a:t>{{</a:t>
            </a:r>
            <a:r>
              <a:rPr lang="en-US" altLang="zh-CN" dirty="0">
                <a:sym typeface="+mn-ea"/>
              </a:rPr>
              <a:t>#</a:t>
            </a:r>
            <a:r>
              <a:rPr lang="zh-CN" altLang="en-US" dirty="0"/>
              <a:t>车板价表区内外情况表}}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4861" y="379443"/>
            <a:ext cx="7634199" cy="429907"/>
          </a:xfrm>
        </p:spPr>
        <p:txBody>
          <a:bodyPr>
            <a:normAutofit fontScale="90000"/>
          </a:bodyPr>
          <a:p>
            <a:r>
              <a:rPr lang="zh-CN" altLang="en-US" dirty="0">
                <a:sym typeface="+mn-ea"/>
              </a:rPr>
              <a:t>一、</a:t>
            </a:r>
            <a:r>
              <a:rPr lang="en-US" altLang="zh-CN" dirty="0">
                <a:solidFill>
                  <a:srgbClr val="002060"/>
                </a:solidFill>
                <a:sym typeface="+mn-ea"/>
              </a:rPr>
              <a:t>{{</a:t>
            </a:r>
            <a:r>
              <a:rPr lang="zh-CN" altLang="en-US" dirty="0">
                <a:solidFill>
                  <a:srgbClr val="002060"/>
                </a:solidFill>
                <a:sym typeface="+mn-ea"/>
              </a:rPr>
              <a:t>季度</a:t>
            </a:r>
            <a:r>
              <a:rPr lang="en-US" altLang="zh-CN" dirty="0">
                <a:solidFill>
                  <a:srgbClr val="002060"/>
                </a:solidFill>
                <a:sym typeface="+mn-ea"/>
              </a:rPr>
              <a:t>}}</a:t>
            </a:r>
            <a:r>
              <a:rPr lang="zh-CN" altLang="en-US">
                <a:solidFill>
                  <a:schemeClr val="tx1"/>
                </a:solidFill>
                <a:sym typeface="+mn-ea"/>
              </a:rPr>
              <a:t>季度主要经济指标</a:t>
            </a:r>
            <a:r>
              <a:rPr lang="en-US" altLang="zh-CN" dirty="0">
                <a:solidFill>
                  <a:schemeClr val="tx1"/>
                </a:solidFill>
                <a:sym typeface="+mn-ea"/>
              </a:rPr>
              <a:t>——</a:t>
            </a:r>
            <a:r>
              <a:rPr lang="zh-CN" altLang="en-US" dirty="0">
                <a:solidFill>
                  <a:schemeClr val="tx1"/>
                </a:solidFill>
                <a:sym typeface="+mn-ea"/>
              </a:rPr>
              <a:t>车板价区内售价</a:t>
            </a:r>
            <a:endParaRPr lang="zh-CN" altLang="en-US" dirty="0">
              <a:solidFill>
                <a:schemeClr val="tx1"/>
              </a:solidFill>
              <a:sym typeface="+mn-ea"/>
            </a:endParaRPr>
          </a:p>
        </p:txBody>
      </p:sp>
      <p:sp>
        <p:nvSpPr>
          <p:cNvPr id="13" name="灯片编号占位符 12"/>
          <p:cNvSpPr>
            <a:spLocks noGrp="1"/>
          </p:cNvSpPr>
          <p:nvPr>
            <p:ph type="sldNum" sz="quarter" idx="12"/>
          </p:nvPr>
        </p:nvSpPr>
        <p:spPr/>
        <p:txBody>
          <a:bodyPr/>
          <a:p>
            <a:fld id="{49AE70B2-8BF9-45C0-BB95-33D1B9D3A854}" type="slidenum">
              <a:rPr lang="zh-CN" altLang="en-US" sz="1050" smtClean="0"/>
            </a:fld>
            <a:endParaRPr lang="zh-CN" altLang="en-US" sz="1050"/>
          </a:p>
        </p:txBody>
      </p:sp>
      <p:sp>
        <p:nvSpPr>
          <p:cNvPr id="3" name="文本框 2"/>
          <p:cNvSpPr txBox="1"/>
          <p:nvPr/>
        </p:nvSpPr>
        <p:spPr>
          <a:xfrm>
            <a:off x="645160" y="4492625"/>
            <a:ext cx="9479915" cy="1183640"/>
          </a:xfrm>
          <a:prstGeom prst="rect">
            <a:avLst/>
          </a:prstGeom>
          <a:noFill/>
        </p:spPr>
        <p:txBody>
          <a:bodyPr wrap="square" rtlCol="0">
            <a:spAutoFit/>
          </a:bodyPr>
          <a:p>
            <a:pPr algn="just">
              <a:lnSpc>
                <a:spcPct val="150000"/>
              </a:lnSpc>
            </a:pPr>
            <a:r>
              <a:rPr lang="en-US" altLang="zh-CN" sz="1580">
                <a:latin typeface="仿宋" panose="02010609060101010101" charset="-122"/>
                <a:ea typeface="仿宋" panose="02010609060101010101" charset="-122"/>
                <a:cs typeface="仿宋" panose="02010609060101010101" charset="-122"/>
                <a:sym typeface="+mn-ea"/>
              </a:rPr>
              <a:t>    </a:t>
            </a:r>
            <a:r>
              <a:rPr lang="zh-CN" sz="1580" b="1">
                <a:latin typeface="+mn-ea"/>
                <a:cs typeface="仿宋" panose="02010609060101010101" charset="-122"/>
                <a:sym typeface="+mn-ea"/>
              </a:rPr>
              <a:t>一季度区内车板价</a:t>
            </a:r>
            <a:r>
              <a:rPr lang="en-US" altLang="zh-CN" sz="1580" b="1">
                <a:latin typeface="+mn-ea"/>
                <a:cs typeface="仿宋" panose="02010609060101010101" charset="-122"/>
                <a:sym typeface="+mn-ea"/>
              </a:rPr>
              <a:t> </a:t>
            </a:r>
            <a:r>
              <a:rPr lang="en-US" altLang="zh-CN" sz="1580" dirty="0">
                <a:solidFill>
                  <a:srgbClr val="002060"/>
                </a:solidFill>
                <a:sym typeface="+mn-ea"/>
              </a:rPr>
              <a:t>{{</a:t>
            </a:r>
            <a:r>
              <a:rPr lang="zh-CN" altLang="en-US" sz="1580" dirty="0">
                <a:solidFill>
                  <a:srgbClr val="002060"/>
                </a:solidFill>
                <a:sym typeface="+mn-ea"/>
              </a:rPr>
              <a:t>车板价区内</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元/吨，比同期</a:t>
            </a:r>
            <a:r>
              <a:rPr sz="1580" b="1">
                <a:solidFill>
                  <a:srgbClr val="FF0000"/>
                </a:solidFill>
                <a:latin typeface="仿宋" panose="02010609060101010101" charset="-122"/>
                <a:ea typeface="仿宋" panose="02010609060101010101" charset="-122"/>
                <a:cs typeface="仿宋" panose="02010609060101010101" charset="-122"/>
                <a:sym typeface="+mn-ea"/>
              </a:rPr>
              <a:t>降低</a:t>
            </a:r>
            <a:r>
              <a:rPr lang="en-US" altLang="zh-CN" sz="1580" dirty="0">
                <a:solidFill>
                  <a:srgbClr val="002060"/>
                </a:solidFill>
                <a:sym typeface="+mn-ea"/>
              </a:rPr>
              <a:t>{{</a:t>
            </a:r>
            <a:r>
              <a:rPr lang="zh-CN" altLang="en-US" sz="1580" dirty="0">
                <a:solidFill>
                  <a:srgbClr val="002060"/>
                </a:solidFill>
                <a:sym typeface="+mn-ea"/>
              </a:rPr>
              <a:t>车板价区内比同期</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元/吨，比预算升高</a:t>
            </a:r>
            <a:r>
              <a:rPr lang="en-US" altLang="zh-CN" sz="1580" dirty="0">
                <a:solidFill>
                  <a:srgbClr val="002060"/>
                </a:solidFill>
                <a:sym typeface="+mn-ea"/>
              </a:rPr>
              <a:t>{{</a:t>
            </a:r>
            <a:r>
              <a:rPr lang="zh-CN" altLang="en-US" sz="1580" dirty="0">
                <a:solidFill>
                  <a:srgbClr val="002060"/>
                </a:solidFill>
                <a:sym typeface="+mn-ea"/>
              </a:rPr>
              <a:t>车板价区内比预算</a:t>
            </a:r>
            <a:r>
              <a:rPr lang="en-US" altLang="zh-CN" sz="1580" dirty="0">
                <a:solidFill>
                  <a:srgbClr val="002060"/>
                </a:solidFill>
                <a:sym typeface="+mn-ea"/>
              </a:rPr>
              <a:t>}}</a:t>
            </a:r>
            <a:r>
              <a:rPr sz="1580">
                <a:latin typeface="仿宋" panose="02010609060101010101" charset="-122"/>
                <a:ea typeface="仿宋" panose="02010609060101010101" charset="-122"/>
                <a:cs typeface="仿宋" panose="02010609060101010101" charset="-122"/>
                <a:sym typeface="+mn-ea"/>
              </a:rPr>
              <a:t>元/吨</a:t>
            </a:r>
            <a:r>
              <a:rPr lang="zh-CN" altLang="en-US" sz="1580">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比同期</a:t>
            </a:r>
            <a:r>
              <a:rPr lang="zh-CN" altLang="en-US" sz="1580">
                <a:solidFill>
                  <a:schemeClr val="tx1"/>
                </a:solidFill>
                <a:highlight>
                  <a:srgbClr val="FFFF00"/>
                </a:highlight>
                <a:latin typeface="仿宋" panose="02010609060101010101" charset="-122"/>
                <a:ea typeface="仿宋" panose="02010609060101010101" charset="-122"/>
                <a:cs typeface="仿宋" panose="02010609060101010101" charset="-122"/>
                <a:sym typeface="+mn-ea"/>
              </a:rPr>
              <a:t>降低</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主要原因是：</a:t>
            </a:r>
            <a:r>
              <a:rPr lang="zh-CN" sz="1580" b="1">
                <a:highlight>
                  <a:srgbClr val="FFFF00"/>
                </a:highlight>
                <a:latin typeface="+mn-ea"/>
                <a:cs typeface="仿宋" panose="02010609060101010101" charset="-122"/>
                <a:sym typeface="+mn-ea"/>
              </a:rPr>
              <a:t>区内3800大卡</a:t>
            </a:r>
            <a:r>
              <a:rPr lang="zh-CN" sz="1580">
                <a:highlight>
                  <a:srgbClr val="FFFF00"/>
                </a:highlight>
                <a:latin typeface="仿宋" panose="02010609060101010101" charset="-122"/>
                <a:ea typeface="仿宋" panose="02010609060101010101" charset="-122"/>
                <a:cs typeface="仿宋" panose="02010609060101010101" charset="-122"/>
                <a:sym typeface="+mn-ea"/>
              </a:rPr>
              <a:t>价格</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221.67</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a:t>
            </a:r>
            <a:r>
              <a:rPr sz="1580">
                <a:highlight>
                  <a:srgbClr val="FFFF00"/>
                </a:highlight>
                <a:latin typeface="仿宋" panose="02010609060101010101" charset="-122"/>
                <a:ea typeface="仿宋" panose="02010609060101010101" charset="-122"/>
                <a:cs typeface="仿宋" panose="02010609060101010101" charset="-122"/>
                <a:sym typeface="+mn-ea"/>
              </a:rPr>
              <a:t>比同期</a:t>
            </a:r>
            <a:r>
              <a:rPr lang="zh-CN" sz="1580">
                <a:solidFill>
                  <a:srgbClr val="202020"/>
                </a:solidFill>
                <a:highlight>
                  <a:srgbClr val="FFFF00"/>
                </a:highlight>
                <a:latin typeface="仿宋" panose="02010609060101010101" charset="-122"/>
                <a:ea typeface="仿宋" panose="02010609060101010101" charset="-122"/>
                <a:cs typeface="仿宋" panose="02010609060101010101" charset="-122"/>
                <a:sym typeface="+mn-ea"/>
              </a:rPr>
              <a:t>升高</a:t>
            </a:r>
            <a:r>
              <a:rPr lang="en-US" altLang="zh-CN" sz="1580">
                <a:solidFill>
                  <a:srgbClr val="202020"/>
                </a:solidFill>
                <a:highlight>
                  <a:srgbClr val="FFFF00"/>
                </a:highlight>
                <a:latin typeface="仿宋" panose="02010609060101010101" charset="-122"/>
                <a:ea typeface="仿宋" panose="02010609060101010101" charset="-122"/>
                <a:cs typeface="仿宋" panose="02010609060101010101" charset="-122"/>
                <a:sym typeface="+mn-ea"/>
              </a:rPr>
              <a:t>12.61</a:t>
            </a:r>
            <a:r>
              <a:rPr sz="1580">
                <a:highlight>
                  <a:srgbClr val="FFFF00"/>
                </a:highlight>
                <a:latin typeface="仿宋" panose="02010609060101010101" charset="-122"/>
                <a:ea typeface="仿宋" panose="02010609060101010101" charset="-122"/>
                <a:cs typeface="仿宋" panose="02010609060101010101" charset="-122"/>
                <a:sym typeface="+mn-ea"/>
              </a:rPr>
              <a:t>元/吨</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a:t>
            </a:r>
            <a:r>
              <a:rPr lang="zh-CN" sz="1580" b="1">
                <a:highlight>
                  <a:srgbClr val="FFFF00"/>
                </a:highlight>
                <a:latin typeface="+mn-ea"/>
                <a:cs typeface="仿宋" panose="02010609060101010101" charset="-122"/>
                <a:sym typeface="+mn-ea"/>
              </a:rPr>
              <a:t>区内4500大卡</a:t>
            </a:r>
            <a:r>
              <a:rPr lang="zh-CN" sz="1580">
                <a:highlight>
                  <a:srgbClr val="FFFF00"/>
                </a:highlight>
                <a:latin typeface="仿宋" panose="02010609060101010101" charset="-122"/>
                <a:ea typeface="仿宋" panose="02010609060101010101" charset="-122"/>
                <a:cs typeface="仿宋" panose="02010609060101010101" charset="-122"/>
                <a:sym typeface="+mn-ea"/>
              </a:rPr>
              <a:t>价格</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321.30</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吨，比同期</a:t>
            </a:r>
            <a:r>
              <a:rPr lang="zh-CN" altLang="en-US" sz="1580" b="1">
                <a:solidFill>
                  <a:srgbClr val="FF0000"/>
                </a:solidFill>
                <a:highlight>
                  <a:srgbClr val="FFFF00"/>
                </a:highlight>
                <a:latin typeface="仿宋" panose="02010609060101010101" charset="-122"/>
                <a:ea typeface="仿宋" panose="02010609060101010101" charset="-122"/>
                <a:cs typeface="仿宋" panose="02010609060101010101" charset="-122"/>
                <a:sym typeface="+mn-ea"/>
              </a:rPr>
              <a:t>降低</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17.35</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a:t>
            </a:r>
            <a:endParaRPr lang="zh-CN" altLang="en-US" sz="1580">
              <a:highlight>
                <a:srgbClr val="FFFF00"/>
              </a:highlight>
              <a:latin typeface="仿宋" panose="02010609060101010101" charset="-122"/>
              <a:ea typeface="仿宋" panose="02010609060101010101" charset="-122"/>
              <a:cs typeface="仿宋" panose="02010609060101010101" charset="-122"/>
              <a:sym typeface="+mn-ea"/>
            </a:endParaRPr>
          </a:p>
        </p:txBody>
      </p:sp>
      <p:sp>
        <p:nvSpPr>
          <p:cNvPr id="5" name="文本框 4"/>
          <p:cNvSpPr txBox="1"/>
          <p:nvPr/>
        </p:nvSpPr>
        <p:spPr>
          <a:xfrm>
            <a:off x="644861" y="1055373"/>
            <a:ext cx="9025890" cy="334010"/>
          </a:xfrm>
          <a:prstGeom prst="rect">
            <a:avLst/>
          </a:prstGeom>
          <a:noFill/>
        </p:spPr>
        <p:txBody>
          <a:bodyPr wrap="none" rtlCol="0">
            <a:spAutoFit/>
          </a:bodyPr>
          <a:p>
            <a:r>
              <a:rPr lang="zh-CN" sz="1580" b="1">
                <a:latin typeface="+mn-ea"/>
                <a:cs typeface="仿宋" panose="02010609060101010101" charset="-122"/>
              </a:rPr>
              <a:t>区内</a:t>
            </a:r>
            <a:r>
              <a:rPr lang="zh-CN" altLang="en-US" sz="1580">
                <a:latin typeface="仿宋" panose="02010609060101010101" charset="-122"/>
                <a:ea typeface="仿宋" panose="02010609060101010101" charset="-122"/>
                <a:cs typeface="仿宋" panose="02010609060101010101" charset="-122"/>
              </a:rPr>
              <a:t>主要销售</a:t>
            </a:r>
            <a:r>
              <a:rPr lang="en-US" altLang="zh-CN" sz="1580">
                <a:latin typeface="仿宋" panose="02010609060101010101" charset="-122"/>
                <a:ea typeface="仿宋" panose="02010609060101010101" charset="-122"/>
                <a:cs typeface="仿宋" panose="02010609060101010101" charset="-122"/>
              </a:rPr>
              <a:t>3800</a:t>
            </a:r>
            <a:r>
              <a:rPr lang="zh-CN" altLang="en-US" sz="1580">
                <a:latin typeface="仿宋" panose="02010609060101010101" charset="-122"/>
                <a:ea typeface="仿宋" panose="02010609060101010101" charset="-122"/>
                <a:cs typeface="仿宋" panose="02010609060101010101" charset="-122"/>
              </a:rPr>
              <a:t>大卡和</a:t>
            </a:r>
            <a:r>
              <a:rPr lang="en-US" altLang="zh-CN" sz="1580">
                <a:latin typeface="仿宋" panose="02010609060101010101" charset="-122"/>
                <a:ea typeface="仿宋" panose="02010609060101010101" charset="-122"/>
                <a:cs typeface="仿宋" panose="02010609060101010101" charset="-122"/>
              </a:rPr>
              <a:t>4500</a:t>
            </a:r>
            <a:r>
              <a:rPr lang="zh-CN" altLang="en-US" sz="1580">
                <a:latin typeface="仿宋" panose="02010609060101010101" charset="-122"/>
                <a:ea typeface="仿宋" panose="02010609060101010101" charset="-122"/>
                <a:cs typeface="仿宋" panose="02010609060101010101" charset="-122"/>
              </a:rPr>
              <a:t>大卡煤种，且售价较高的</a:t>
            </a:r>
            <a:r>
              <a:rPr lang="en-US" altLang="zh-CN" sz="1580">
                <a:latin typeface="仿宋" panose="02010609060101010101" charset="-122"/>
                <a:ea typeface="仿宋" panose="02010609060101010101" charset="-122"/>
                <a:cs typeface="仿宋" panose="02010609060101010101" charset="-122"/>
              </a:rPr>
              <a:t>4500</a:t>
            </a:r>
            <a:r>
              <a:rPr lang="zh-CN" altLang="en-US" sz="1580">
                <a:latin typeface="仿宋" panose="02010609060101010101" charset="-122"/>
                <a:ea typeface="仿宋" panose="02010609060101010101" charset="-122"/>
                <a:cs typeface="仿宋" panose="02010609060101010101" charset="-122"/>
              </a:rPr>
              <a:t>大卡</a:t>
            </a:r>
            <a:r>
              <a:rPr lang="zh-CN" sz="1580" b="1">
                <a:latin typeface="+mn-ea"/>
                <a:cs typeface="仿宋" panose="02010609060101010101" charset="-122"/>
              </a:rPr>
              <a:t>比同期比预算均降低</a:t>
            </a:r>
            <a:r>
              <a:rPr lang="zh-CN" altLang="en-US" sz="1580">
                <a:latin typeface="仿宋" panose="02010609060101010101" charset="-122"/>
                <a:ea typeface="仿宋" panose="02010609060101010101" charset="-122"/>
                <a:cs typeface="仿宋" panose="02010609060101010101" charset="-122"/>
              </a:rPr>
              <a:t>，具体如下图：</a:t>
            </a:r>
            <a:endParaRPr lang="zh-CN" altLang="en-US" sz="1580">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644525" y="5676265"/>
            <a:ext cx="9480550" cy="1256665"/>
          </a:xfrm>
          <a:prstGeom prst="rect">
            <a:avLst/>
          </a:prstGeom>
          <a:noFill/>
        </p:spPr>
        <p:txBody>
          <a:bodyPr wrap="square" rtlCol="0">
            <a:spAutoFit/>
          </a:bodyPr>
          <a:p>
            <a:pPr algn="just">
              <a:lnSpc>
                <a:spcPct val="160000"/>
              </a:lnSpc>
            </a:pPr>
            <a:r>
              <a:rPr lang="en-US" altLang="zh-CN" sz="1580">
                <a:highlight>
                  <a:srgbClr val="FFFF00"/>
                </a:highlight>
                <a:latin typeface="仿宋" panose="02010609060101010101" charset="-122"/>
                <a:ea typeface="仿宋" panose="02010609060101010101" charset="-122"/>
                <a:cs typeface="仿宋" panose="02010609060101010101" charset="-122"/>
              </a:rPr>
              <a:t>    </a:t>
            </a:r>
            <a:r>
              <a:rPr lang="zh-CN" sz="1580" b="1">
                <a:highlight>
                  <a:srgbClr val="FFFF00"/>
                </a:highlight>
                <a:latin typeface="+mn-ea"/>
                <a:cs typeface="仿宋" panose="02010609060101010101" charset="-122"/>
              </a:rPr>
              <a:t>区内</a:t>
            </a:r>
            <a:r>
              <a:rPr lang="zh-CN" altLang="en-US" sz="1580">
                <a:highlight>
                  <a:srgbClr val="FFFF00"/>
                </a:highlight>
                <a:latin typeface="仿宋" panose="02010609060101010101" charset="-122"/>
                <a:ea typeface="仿宋" panose="02010609060101010101" charset="-122"/>
                <a:cs typeface="仿宋" panose="02010609060101010101" charset="-122"/>
              </a:rPr>
              <a:t>煤价降低，</a:t>
            </a:r>
            <a:r>
              <a:rPr lang="zh-CN" sz="1580" b="1">
                <a:highlight>
                  <a:srgbClr val="FFFF00"/>
                </a:highlight>
                <a:latin typeface="+mn-ea"/>
                <a:cs typeface="仿宋" panose="02010609060101010101" charset="-122"/>
              </a:rPr>
              <a:t>一是</a:t>
            </a:r>
            <a:r>
              <a:rPr lang="zh-CN" altLang="en-US" sz="1580">
                <a:highlight>
                  <a:srgbClr val="FFFF00"/>
                </a:highlight>
                <a:latin typeface="仿宋" panose="02010609060101010101" charset="-122"/>
                <a:ea typeface="仿宋" panose="02010609060101010101" charset="-122"/>
                <a:cs typeface="仿宋" panose="02010609060101010101" charset="-122"/>
              </a:rPr>
              <a:t>受煤炭市场大环境影响，</a:t>
            </a:r>
            <a:r>
              <a:rPr lang="zh-CN" sz="1580" b="1">
                <a:highlight>
                  <a:srgbClr val="FFFF00"/>
                </a:highlight>
                <a:latin typeface="+mn-ea"/>
                <a:cs typeface="仿宋" panose="02010609060101010101" charset="-122"/>
              </a:rPr>
              <a:t>二是</a:t>
            </a:r>
            <a:r>
              <a:rPr lang="zh-CN" altLang="en-US" sz="1580">
                <a:highlight>
                  <a:srgbClr val="FFFF00"/>
                </a:highlight>
                <a:latin typeface="仿宋" panose="02010609060101010101" charset="-122"/>
                <a:ea typeface="仿宋" panose="02010609060101010101" charset="-122"/>
                <a:cs typeface="仿宋" panose="02010609060101010101" charset="-122"/>
              </a:rPr>
              <a:t>受煤质影响，一季度水泉露天煤矿</a:t>
            </a:r>
            <a:r>
              <a:rPr lang="en-US" altLang="zh-CN" sz="1580">
                <a:highlight>
                  <a:srgbClr val="FFFF00"/>
                </a:highlight>
                <a:latin typeface="仿宋" panose="02010609060101010101" charset="-122"/>
                <a:ea typeface="仿宋" panose="02010609060101010101" charset="-122"/>
                <a:cs typeface="仿宋" panose="02010609060101010101" charset="-122"/>
              </a:rPr>
              <a:t>3800</a:t>
            </a:r>
            <a:r>
              <a:rPr lang="zh-CN" altLang="en-US" sz="1580">
                <a:highlight>
                  <a:srgbClr val="FFFF00"/>
                </a:highlight>
                <a:latin typeface="仿宋" panose="02010609060101010101" charset="-122"/>
                <a:ea typeface="仿宋" panose="02010609060101010101" charset="-122"/>
                <a:cs typeface="仿宋" panose="02010609060101010101" charset="-122"/>
              </a:rPr>
              <a:t>大卡煤种煤质扣款</a:t>
            </a:r>
            <a:r>
              <a:rPr lang="en-US" altLang="zh-CN" sz="1580">
                <a:highlight>
                  <a:srgbClr val="FFFF00"/>
                </a:highlight>
                <a:latin typeface="仿宋" panose="02010609060101010101" charset="-122"/>
                <a:ea typeface="仿宋" panose="02010609060101010101" charset="-122"/>
                <a:cs typeface="仿宋" panose="02010609060101010101" charset="-122"/>
              </a:rPr>
              <a:t>42.93</a:t>
            </a:r>
            <a:r>
              <a:rPr lang="zh-CN" altLang="en-US" sz="1580">
                <a:highlight>
                  <a:srgbClr val="FFFF00"/>
                </a:highlight>
                <a:latin typeface="仿宋" panose="02010609060101010101" charset="-122"/>
                <a:ea typeface="仿宋" panose="02010609060101010101" charset="-122"/>
                <a:cs typeface="仿宋" panose="02010609060101010101" charset="-122"/>
              </a:rPr>
              <a:t>元</a:t>
            </a:r>
            <a:r>
              <a:rPr lang="en-US" altLang="zh-CN" sz="1580">
                <a:highlight>
                  <a:srgbClr val="FFFF00"/>
                </a:highlight>
                <a:latin typeface="仿宋" panose="02010609060101010101" charset="-122"/>
                <a:ea typeface="仿宋" panose="02010609060101010101" charset="-122"/>
                <a:cs typeface="仿宋" panose="02010609060101010101" charset="-122"/>
              </a:rPr>
              <a:t>/</a:t>
            </a:r>
            <a:r>
              <a:rPr lang="zh-CN" altLang="en-US" sz="1580">
                <a:highlight>
                  <a:srgbClr val="FFFF00"/>
                </a:highlight>
                <a:latin typeface="仿宋" panose="02010609060101010101" charset="-122"/>
                <a:ea typeface="仿宋" panose="02010609060101010101" charset="-122"/>
                <a:cs typeface="仿宋" panose="02010609060101010101" charset="-122"/>
              </a:rPr>
              <a:t>吨，万利一矿</a:t>
            </a:r>
            <a:r>
              <a:rPr lang="en-US" altLang="zh-CN" sz="1580">
                <a:highlight>
                  <a:srgbClr val="FFFF00"/>
                </a:highlight>
                <a:latin typeface="仿宋" panose="02010609060101010101" charset="-122"/>
                <a:ea typeface="仿宋" panose="02010609060101010101" charset="-122"/>
                <a:cs typeface="仿宋" panose="02010609060101010101" charset="-122"/>
              </a:rPr>
              <a:t>4500</a:t>
            </a:r>
            <a:r>
              <a:rPr lang="zh-CN" altLang="en-US" sz="1580">
                <a:highlight>
                  <a:srgbClr val="FFFF00"/>
                </a:highlight>
                <a:latin typeface="仿宋" panose="02010609060101010101" charset="-122"/>
                <a:ea typeface="仿宋" panose="02010609060101010101" charset="-122"/>
                <a:cs typeface="仿宋" panose="02010609060101010101" charset="-122"/>
              </a:rPr>
              <a:t>大卡</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煤种煤质扣款</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25.80</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吨，李家壕煤矿</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4500</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大卡煤种煤质扣款</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30.06</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元</a:t>
            </a:r>
            <a:r>
              <a:rPr lang="en-US" altLang="zh-CN" sz="1580">
                <a:highlight>
                  <a:srgbClr val="FFFF00"/>
                </a:highlight>
                <a:latin typeface="仿宋" panose="02010609060101010101" charset="-122"/>
                <a:ea typeface="仿宋" panose="02010609060101010101" charset="-122"/>
                <a:cs typeface="仿宋" panose="02010609060101010101" charset="-122"/>
                <a:sym typeface="+mn-ea"/>
              </a:rPr>
              <a:t>/</a:t>
            </a:r>
            <a:r>
              <a:rPr lang="zh-CN" altLang="en-US" sz="1580">
                <a:highlight>
                  <a:srgbClr val="FFFF00"/>
                </a:highlight>
                <a:latin typeface="仿宋" panose="02010609060101010101" charset="-122"/>
                <a:ea typeface="仿宋" panose="02010609060101010101" charset="-122"/>
                <a:cs typeface="仿宋" panose="02010609060101010101" charset="-122"/>
                <a:sym typeface="+mn-ea"/>
              </a:rPr>
              <a:t>吨，相关单位要加强煤质管理，按照合同要求精准配煤，提高区内煤炭收入。</a:t>
            </a:r>
            <a:endParaRPr lang="zh-CN" altLang="en-US" sz="1580">
              <a:highlight>
                <a:srgbClr val="FFFF00"/>
              </a:highlight>
              <a:latin typeface="仿宋" panose="02010609060101010101" charset="-122"/>
              <a:ea typeface="仿宋" panose="02010609060101010101" charset="-122"/>
              <a:cs typeface="仿宋" panose="02010609060101010101" charset="-122"/>
              <a:sym typeface="+mn-ea"/>
            </a:endParaRPr>
          </a:p>
        </p:txBody>
      </p:sp>
      <p:sp>
        <p:nvSpPr>
          <p:cNvPr id="10" name="文本框 9"/>
          <p:cNvSpPr txBox="1"/>
          <p:nvPr/>
        </p:nvSpPr>
        <p:spPr>
          <a:xfrm>
            <a:off x="768484" y="1699833"/>
            <a:ext cx="3312368" cy="368300"/>
          </a:xfrm>
          <a:prstGeom prst="rect">
            <a:avLst/>
          </a:prstGeom>
          <a:noFill/>
        </p:spPr>
        <p:txBody>
          <a:bodyPr wrap="square">
            <a:spAutoFit/>
          </a:bodyPr>
          <a:p>
            <a:r>
              <a:rPr lang="zh-CN" altLang="en-US" dirty="0"/>
              <a:t>{{&amp;区内</a:t>
            </a:r>
            <a:r>
              <a:rPr lang="en-US" altLang="zh-CN" dirty="0"/>
              <a:t>3800</a:t>
            </a:r>
            <a:r>
              <a:rPr lang="zh-CN" altLang="en-US" dirty="0"/>
              <a:t>大卡车板价图}}</a:t>
            </a:r>
            <a:endParaRPr lang="zh-CN" altLang="en-US" dirty="0"/>
          </a:p>
        </p:txBody>
      </p:sp>
      <p:sp>
        <p:nvSpPr>
          <p:cNvPr id="4" name="文本框 3"/>
          <p:cNvSpPr txBox="1"/>
          <p:nvPr/>
        </p:nvSpPr>
        <p:spPr>
          <a:xfrm>
            <a:off x="6359024" y="1699833"/>
            <a:ext cx="3312368" cy="368300"/>
          </a:xfrm>
          <a:prstGeom prst="rect">
            <a:avLst/>
          </a:prstGeom>
          <a:noFill/>
        </p:spPr>
        <p:txBody>
          <a:bodyPr wrap="square">
            <a:spAutoFit/>
          </a:bodyPr>
          <a:p>
            <a:r>
              <a:rPr lang="zh-CN" altLang="en-US" dirty="0"/>
              <a:t>{{</a:t>
            </a:r>
            <a:r>
              <a:rPr lang="en-US" altLang="zh-CN" dirty="0">
                <a:sym typeface="+mn-ea"/>
              </a:rPr>
              <a:t>#</a:t>
            </a:r>
            <a:r>
              <a:rPr lang="zh-CN" altLang="en-US" dirty="0"/>
              <a:t>区内</a:t>
            </a:r>
            <a:r>
              <a:rPr lang="en-US" altLang="zh-CN" dirty="0"/>
              <a:t>4500</a:t>
            </a:r>
            <a:r>
              <a:rPr lang="zh-CN" altLang="en-US" dirty="0"/>
              <a:t>大卡车板价图}}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DIAGRAM_VIRTUALLY_FRAME" val="{&quot;height&quot;:158.35,&quot;left&quot;:45.426929133858266,&quot;top&quot;:308.2052755905512,&quot;width&quot;:764.2715748031496}"/>
</p:tagLst>
</file>

<file path=ppt/tags/tag2.xml><?xml version="1.0" encoding="utf-8"?>
<p:tagLst xmlns:p="http://schemas.openxmlformats.org/presentationml/2006/main">
  <p:tag name="KSO_WM_DIAGRAM_VIRTUALLY_FRAME" val="{&quot;height&quot;:158.35,&quot;left&quot;:45.426929133858266,&quot;top&quot;:308.2052755905512,&quot;width&quot;:764.2715748031496}"/>
</p:tagLst>
</file>

<file path=ppt/tags/tag3.xml><?xml version="1.0" encoding="utf-8"?>
<p:tagLst xmlns:p="http://schemas.openxmlformats.org/presentationml/2006/main">
  <p:tag name="KSO_WM_DIAGRAM_VIRTUALLY_FRAME" val="{&quot;height&quot;:168.5,&quot;left&quot;:49.767952755905505,&quot;top&quot;:312.97842519685037,&quot;width&quot;:759.6300787401575}"/>
</p:tagLst>
</file>

<file path=ppt/tags/tag4.xml><?xml version="1.0" encoding="utf-8"?>
<p:tagLst xmlns:p="http://schemas.openxmlformats.org/presentationml/2006/main">
  <p:tag name="KSO_WM_DIAGRAM_VIRTUALLY_FRAME" val="{&quot;height&quot;:168.5,&quot;left&quot;:49.767952755905505,&quot;top&quot;:312.97842519685037,&quot;width&quot;:759.6300787401575}"/>
</p:tagLst>
</file>

<file path=ppt/tags/tag5.xml><?xml version="1.0" encoding="utf-8"?>
<p:tagLst xmlns:p="http://schemas.openxmlformats.org/presentationml/2006/main">
  <p:tag name="TABLE_ENDDRAG_ORIGIN_RECT" val="778*110"/>
  <p:tag name="TABLE_ENDDRAG_RECT" val="42*423*778*110"/>
</p:tagLst>
</file>

<file path=ppt/tags/tag6.xml><?xml version="1.0" encoding="utf-8"?>
<p:tagLst xmlns:p="http://schemas.openxmlformats.org/presentationml/2006/main">
  <p:tag name="commondata" val="eyJoZGlkIjoiYjNjYzFlMTBmYzg1ZDljYzM1NWFhZGZmOGQ0YTY2N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14442</Words>
  <Application>WPS 演示</Application>
  <PresentationFormat>宽屏</PresentationFormat>
  <Paragraphs>827</Paragraphs>
  <Slides>38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Arial</vt:lpstr>
      <vt:lpstr>宋体</vt:lpstr>
      <vt:lpstr>Wingdings</vt:lpstr>
      <vt:lpstr>微软雅黑</vt:lpstr>
      <vt:lpstr>Impact</vt:lpstr>
      <vt:lpstr>仿宋</vt:lpstr>
      <vt:lpstr>黑体</vt:lpstr>
      <vt:lpstr>Arial Unicode MS</vt:lpstr>
      <vt:lpstr>Arial Black</vt:lpstr>
      <vt:lpstr>等线</vt:lpstr>
      <vt:lpstr>仿宋_GB2312</vt:lpstr>
      <vt:lpstr>Calibri</vt:lpstr>
      <vt:lpstr>Office 主题​​</vt:lpstr>
      <vt:lpstr>一季度</vt:lpstr>
      <vt:lpstr>前   言</vt:lpstr>
      <vt:lpstr>一</vt:lpstr>
      <vt:lpstr>一</vt:lpstr>
      <vt:lpstr>一、一季度主要经济指标——商品煤产量625万吨</vt:lpstr>
      <vt:lpstr>一、一季度主要经济指标——商品煤结算609万吨</vt:lpstr>
      <vt:lpstr>一、一季度主要经济指标——车板价352.16元/吨</vt:lpstr>
      <vt:lpstr>一、一季度主要经济指标——车板价按流向分</vt:lpstr>
      <vt:lpstr>一、一季度主要经济指标——车板价区内售价</vt:lpstr>
      <vt:lpstr>一、一季度主要经济指标——车板价按销售结构分</vt:lpstr>
      <vt:lpstr>一、一季度主要经济指标——车板价按主力煤种分</vt:lpstr>
      <vt:lpstr>一、一季度主要经济指标——营业收入21.77亿元</vt:lpstr>
      <vt:lpstr>一、一季度主要经济指标——完全成本249.56元/吨</vt:lpstr>
      <vt:lpstr>一、一季度主要经济指标——完全成本249.56元/吨</vt:lpstr>
      <vt:lpstr>一、一季度主要经济指标——财务费用情况</vt:lpstr>
      <vt:lpstr>一、一季度主要经济指标——外购煤情况</vt:lpstr>
      <vt:lpstr>一、一季度主要经济指标——外购煤情况</vt:lpstr>
      <vt:lpstr>一、一季度主要经济指标——各单位利润指标</vt:lpstr>
      <vt:lpstr>一、一季度主要经济指标——利润总额4.04亿元</vt:lpstr>
      <vt:lpstr>一、一季度主要经济指标——专项储备情况</vt:lpstr>
      <vt:lpstr>一、一季度主要经济指标——专项储备情况</vt:lpstr>
      <vt:lpstr>一、一季度主要经济指标——“五率”情况</vt:lpstr>
      <vt:lpstr>一、一季度主要经济指标——“五率”情况</vt:lpstr>
      <vt:lpstr>一、一季度主要经济指标——“两金”情况（存货)</vt:lpstr>
      <vt:lpstr>一、一季度主要经济指标——“两金”情况(应收账款)</vt:lpstr>
      <vt:lpstr>一、一季度主要经济指标——资金收支情况</vt:lpstr>
      <vt:lpstr>一、一季度主要经济指标——税费情况</vt:lpstr>
      <vt:lpstr>一、一季度主要经济指标——税费情况</vt:lpstr>
      <vt:lpstr>一</vt:lpstr>
      <vt:lpstr>二、二季度生产经营测算情况</vt:lpstr>
      <vt:lpstr>一</vt:lpstr>
      <vt:lpstr>三、存在的问题</vt:lpstr>
      <vt:lpstr>一</vt:lpstr>
      <vt:lpstr>四、解决的措施</vt:lpstr>
      <vt:lpstr>一</vt:lpstr>
      <vt:lpstr>月度绩效考评</vt:lpstr>
      <vt:lpstr>工作亮点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岳翰</cp:lastModifiedBy>
  <cp:revision>665</cp:revision>
  <dcterms:created xsi:type="dcterms:W3CDTF">2019-09-19T02:01:00Z</dcterms:created>
  <dcterms:modified xsi:type="dcterms:W3CDTF">2024-07-04T01:42:47Z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E8571B4DBA6B4437834328834ED53CFC</vt:lpwstr>
  </property>
</Properties>
</file>