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2EB-22E3-493C-96B7-C014E841213B}" type="datetimeFigureOut">
              <a:rPr lang="zh-CN" altLang="en-US" smtClean="0"/>
              <a:t>2016/7/11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27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2EB-22E3-493C-96B7-C014E841213B}" type="datetimeFigureOut">
              <a:rPr lang="zh-CN" altLang="en-US" smtClean="0"/>
              <a:t>2016/7/11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80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2EB-22E3-493C-96B7-C014E841213B}" type="datetimeFigureOut">
              <a:rPr lang="zh-CN" altLang="en-US" smtClean="0"/>
              <a:t>2016/7/11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81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2EB-22E3-493C-96B7-C014E841213B}" type="datetimeFigureOut">
              <a:rPr lang="zh-CN" altLang="en-US" smtClean="0"/>
              <a:t>2016/7/11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62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2EB-22E3-493C-96B7-C014E841213B}" type="datetimeFigureOut">
              <a:rPr lang="zh-CN" altLang="en-US" smtClean="0"/>
              <a:t>2016/7/11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82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2EB-22E3-493C-96B7-C014E841213B}" type="datetimeFigureOut">
              <a:rPr lang="zh-CN" altLang="en-US" smtClean="0"/>
              <a:t>2016/7/11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5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2EB-22E3-493C-96B7-C014E841213B}" type="datetimeFigureOut">
              <a:rPr lang="zh-CN" altLang="en-US" smtClean="0"/>
              <a:t>2016/7/11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67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2EB-22E3-493C-96B7-C014E841213B}" type="datetimeFigureOut">
              <a:rPr lang="zh-CN" altLang="en-US" smtClean="0"/>
              <a:t>2016/7/11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71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2EB-22E3-493C-96B7-C014E841213B}" type="datetimeFigureOut">
              <a:rPr lang="zh-CN" altLang="en-US" smtClean="0"/>
              <a:t>2016/7/11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8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2EB-22E3-493C-96B7-C014E841213B}" type="datetimeFigureOut">
              <a:rPr lang="zh-CN" altLang="en-US" smtClean="0"/>
              <a:t>2016/7/11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33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2EB-22E3-493C-96B7-C014E841213B}" type="datetimeFigureOut">
              <a:rPr lang="zh-CN" altLang="en-US" smtClean="0"/>
              <a:t>2016/7/11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14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542EB-22E3-493C-96B7-C014E841213B}" type="datetimeFigureOut">
              <a:rPr lang="zh-CN" altLang="en-US" smtClean="0"/>
              <a:t>2016/7/11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06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993369" y="1242201"/>
            <a:ext cx="1416222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n-US" altLang="zh-CN" smtClean="0"/>
          </a:p>
          <a:p>
            <a:r>
              <a:rPr lang="en-US" altLang="zh-CN" smtClean="0"/>
              <a:t>Audio Device</a:t>
            </a:r>
          </a:p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848048" y="1380225"/>
            <a:ext cx="3976778" cy="638355"/>
            <a:chOff x="3562709" y="2648309"/>
            <a:chExt cx="3976778" cy="638355"/>
          </a:xfrm>
        </p:grpSpPr>
        <p:grpSp>
          <p:nvGrpSpPr>
            <p:cNvPr id="19" name="组合 18"/>
            <p:cNvGrpSpPr/>
            <p:nvPr/>
          </p:nvGrpSpPr>
          <p:grpSpPr>
            <a:xfrm>
              <a:off x="3709359" y="2805816"/>
              <a:ext cx="3180199" cy="315015"/>
              <a:chOff x="4201065" y="2501659"/>
              <a:chExt cx="3180199" cy="31501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4201065" y="2501659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020574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5840083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659592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3562709" y="2648309"/>
              <a:ext cx="3976778" cy="63835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924269" y="282168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chemeClr val="accent2">
                      <a:lumMod val="75000"/>
                    </a:schemeClr>
                  </a:solidFill>
                </a:rPr>
                <a:t>…</a:t>
              </a:r>
              <a:endParaRPr lang="zh-CN" alt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26" name="直接连接符 25"/>
          <p:cNvCxnSpPr>
            <a:stCxn id="17" idx="3"/>
            <a:endCxn id="20" idx="1"/>
          </p:cNvCxnSpPr>
          <p:nvPr/>
        </p:nvCxnSpPr>
        <p:spPr>
          <a:xfrm flipV="1">
            <a:off x="4409591" y="1699403"/>
            <a:ext cx="438457" cy="4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219" y="92852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15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93369" y="1242201"/>
            <a:ext cx="1416222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n-US" altLang="zh-CN" smtClean="0"/>
          </a:p>
          <a:p>
            <a:r>
              <a:rPr lang="en-US" altLang="zh-CN" smtClean="0"/>
              <a:t>Audio Device</a:t>
            </a:r>
          </a:p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848048" y="1380225"/>
            <a:ext cx="3976778" cy="638355"/>
            <a:chOff x="3562709" y="2648309"/>
            <a:chExt cx="3976778" cy="638355"/>
          </a:xfrm>
        </p:grpSpPr>
        <p:grpSp>
          <p:nvGrpSpPr>
            <p:cNvPr id="9" name="组合 8"/>
            <p:cNvGrpSpPr/>
            <p:nvPr/>
          </p:nvGrpSpPr>
          <p:grpSpPr>
            <a:xfrm>
              <a:off x="3709359" y="2805816"/>
              <a:ext cx="3180199" cy="315015"/>
              <a:chOff x="4201065" y="2501659"/>
              <a:chExt cx="3180199" cy="315015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201065" y="2501659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020574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5840083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6659592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562709" y="2648309"/>
              <a:ext cx="3976778" cy="63835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924269" y="282168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chemeClr val="accent2">
                      <a:lumMod val="75000"/>
                    </a:schemeClr>
                  </a:solidFill>
                </a:rPr>
                <a:t>…</a:t>
              </a:r>
              <a:endParaRPr lang="zh-CN" alt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15" name="直接连接符 14"/>
          <p:cNvCxnSpPr>
            <a:stCxn id="4" idx="3"/>
            <a:endCxn id="11" idx="1"/>
          </p:cNvCxnSpPr>
          <p:nvPr/>
        </p:nvCxnSpPr>
        <p:spPr>
          <a:xfrm flipV="1">
            <a:off x="4409591" y="1699403"/>
            <a:ext cx="438457" cy="4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320219" y="92852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993369" y="2622733"/>
            <a:ext cx="2140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/>
              <a:t>1. </a:t>
            </a:r>
            <a:r>
              <a:rPr lang="en-US" altLang="zh-CN" sz="2800">
                <a:solidFill>
                  <a:schemeClr val="accent2"/>
                </a:solidFill>
              </a:rPr>
              <a:t>buffer_size</a:t>
            </a:r>
            <a:endParaRPr lang="en-US" altLang="zh-CN" sz="280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07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93369" y="1242201"/>
            <a:ext cx="1416222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n-US" altLang="zh-CN" smtClean="0"/>
          </a:p>
          <a:p>
            <a:r>
              <a:rPr lang="en-US" altLang="zh-CN" smtClean="0"/>
              <a:t>Audio Device</a:t>
            </a:r>
          </a:p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848048" y="1380225"/>
            <a:ext cx="3976778" cy="638355"/>
            <a:chOff x="3562709" y="2648309"/>
            <a:chExt cx="3976778" cy="638355"/>
          </a:xfrm>
        </p:grpSpPr>
        <p:grpSp>
          <p:nvGrpSpPr>
            <p:cNvPr id="9" name="组合 8"/>
            <p:cNvGrpSpPr/>
            <p:nvPr/>
          </p:nvGrpSpPr>
          <p:grpSpPr>
            <a:xfrm>
              <a:off x="3709359" y="2805816"/>
              <a:ext cx="3180199" cy="315015"/>
              <a:chOff x="4201065" y="2501659"/>
              <a:chExt cx="3180199" cy="315015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201065" y="2501659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020574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5840083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6659592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562709" y="2648309"/>
              <a:ext cx="3976778" cy="63835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924269" y="282168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chemeClr val="accent2">
                      <a:lumMod val="75000"/>
                    </a:schemeClr>
                  </a:solidFill>
                </a:rPr>
                <a:t>…</a:t>
              </a:r>
              <a:endParaRPr lang="zh-CN" alt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15" name="直接连接符 14"/>
          <p:cNvCxnSpPr>
            <a:stCxn id="4" idx="3"/>
            <a:endCxn id="11" idx="1"/>
          </p:cNvCxnSpPr>
          <p:nvPr/>
        </p:nvCxnSpPr>
        <p:spPr>
          <a:xfrm flipV="1">
            <a:off x="4409591" y="1699403"/>
            <a:ext cx="438457" cy="4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320219" y="92852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993369" y="3341545"/>
            <a:ext cx="6202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2</a:t>
            </a:r>
            <a:r>
              <a:rPr lang="en-US" altLang="zh-CN" sz="2800" smtClean="0"/>
              <a:t>. </a:t>
            </a:r>
            <a:r>
              <a:rPr lang="en-US" altLang="zh-CN" sz="2800" smtClean="0">
                <a:solidFill>
                  <a:schemeClr val="accent2"/>
                </a:solidFill>
              </a:rPr>
              <a:t>sample_rate</a:t>
            </a:r>
            <a:r>
              <a:rPr lang="en-US" altLang="zh-CN" sz="2800" smtClean="0"/>
              <a:t>,</a:t>
            </a:r>
            <a:r>
              <a:rPr lang="en-US" altLang="zh-CN" sz="2800"/>
              <a:t> </a:t>
            </a:r>
            <a:r>
              <a:rPr lang="en-US" altLang="zh-CN" sz="2800" smtClean="0">
                <a:solidFill>
                  <a:schemeClr val="accent2"/>
                </a:solidFill>
              </a:rPr>
              <a:t>sample_format</a:t>
            </a:r>
            <a:r>
              <a:rPr lang="en-US" altLang="zh-CN" sz="2800" smtClean="0"/>
              <a:t>,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chemeClr val="accent2"/>
                </a:solidFill>
              </a:rPr>
              <a:t>channels</a:t>
            </a:r>
            <a:endParaRPr lang="en-US" altLang="zh-CN" sz="2800" smtClean="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993369" y="2622733"/>
            <a:ext cx="2140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/>
              <a:t>1. </a:t>
            </a:r>
            <a:r>
              <a:rPr lang="en-US" altLang="zh-CN" sz="2800">
                <a:solidFill>
                  <a:schemeClr val="accent2"/>
                </a:solidFill>
              </a:rPr>
              <a:t>buffer_size</a:t>
            </a:r>
            <a:endParaRPr lang="en-US" altLang="zh-CN" sz="280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9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93369" y="1242201"/>
            <a:ext cx="1416222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n-US" altLang="zh-CN" smtClean="0"/>
          </a:p>
          <a:p>
            <a:r>
              <a:rPr lang="en-US" altLang="zh-CN" smtClean="0"/>
              <a:t>Audio Device</a:t>
            </a:r>
          </a:p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848048" y="1380225"/>
            <a:ext cx="3976778" cy="638355"/>
            <a:chOff x="3562709" y="2648309"/>
            <a:chExt cx="3976778" cy="638355"/>
          </a:xfrm>
        </p:grpSpPr>
        <p:grpSp>
          <p:nvGrpSpPr>
            <p:cNvPr id="9" name="组合 8"/>
            <p:cNvGrpSpPr/>
            <p:nvPr/>
          </p:nvGrpSpPr>
          <p:grpSpPr>
            <a:xfrm>
              <a:off x="3709359" y="2805816"/>
              <a:ext cx="3180199" cy="315015"/>
              <a:chOff x="4201065" y="2501659"/>
              <a:chExt cx="3180199" cy="315015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201065" y="2501659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020574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5840083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6659592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562709" y="2648309"/>
              <a:ext cx="3976778" cy="63835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924269" y="282168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chemeClr val="accent2">
                      <a:lumMod val="75000"/>
                    </a:schemeClr>
                  </a:solidFill>
                </a:rPr>
                <a:t>…</a:t>
              </a:r>
              <a:endParaRPr lang="zh-CN" alt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15" name="直接连接符 14"/>
          <p:cNvCxnSpPr>
            <a:stCxn id="4" idx="3"/>
            <a:endCxn id="11" idx="1"/>
          </p:cNvCxnSpPr>
          <p:nvPr/>
        </p:nvCxnSpPr>
        <p:spPr>
          <a:xfrm flipV="1">
            <a:off x="4409591" y="1699403"/>
            <a:ext cx="438457" cy="4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320219" y="92852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993369" y="3341545"/>
            <a:ext cx="6202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2</a:t>
            </a:r>
            <a:r>
              <a:rPr lang="en-US" altLang="zh-CN" sz="2800" smtClean="0"/>
              <a:t>. </a:t>
            </a:r>
            <a:r>
              <a:rPr lang="en-US" altLang="zh-CN" sz="2800" smtClean="0">
                <a:solidFill>
                  <a:schemeClr val="accent2"/>
                </a:solidFill>
              </a:rPr>
              <a:t>sample_rate</a:t>
            </a:r>
            <a:r>
              <a:rPr lang="en-US" altLang="zh-CN" sz="2800" smtClean="0"/>
              <a:t>,</a:t>
            </a:r>
            <a:r>
              <a:rPr lang="en-US" altLang="zh-CN" sz="2800"/>
              <a:t> </a:t>
            </a:r>
            <a:r>
              <a:rPr lang="en-US" altLang="zh-CN" sz="2800" smtClean="0">
                <a:solidFill>
                  <a:schemeClr val="accent2"/>
                </a:solidFill>
              </a:rPr>
              <a:t>sample_format</a:t>
            </a:r>
            <a:r>
              <a:rPr lang="en-US" altLang="zh-CN" sz="2800" smtClean="0"/>
              <a:t>,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chemeClr val="accent2"/>
                </a:solidFill>
              </a:rPr>
              <a:t>channels</a:t>
            </a:r>
            <a:endParaRPr lang="en-US" altLang="zh-CN" sz="2800" smtClean="0">
              <a:solidFill>
                <a:schemeClr val="accent2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993369" y="4060357"/>
            <a:ext cx="6985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3</a:t>
            </a:r>
            <a:r>
              <a:rPr lang="en-US" altLang="zh-CN" sz="2800" smtClean="0"/>
              <a:t>. </a:t>
            </a:r>
            <a:r>
              <a:rPr lang="en-US" altLang="zh-CN" sz="2800">
                <a:solidFill>
                  <a:schemeClr val="accent2"/>
                </a:solidFill>
              </a:rPr>
              <a:t>Callback</a:t>
            </a:r>
            <a:r>
              <a:rPr lang="en-US" altLang="zh-CN" sz="2800"/>
              <a:t>: </a:t>
            </a:r>
            <a:r>
              <a:rPr lang="en-US" altLang="zh-CN" sz="2800">
                <a:solidFill>
                  <a:schemeClr val="bg1">
                    <a:lumMod val="75000"/>
                  </a:schemeClr>
                </a:solidFill>
              </a:rPr>
              <a:t>buffer address</a:t>
            </a:r>
            <a:r>
              <a:rPr lang="en-US" altLang="zh-CN" sz="2800"/>
              <a:t>, </a:t>
            </a:r>
            <a:r>
              <a:rPr lang="en-US" altLang="zh-CN" sz="2800">
                <a:solidFill>
                  <a:schemeClr val="bg1">
                    <a:lumMod val="75000"/>
                  </a:schemeClr>
                </a:solidFill>
              </a:rPr>
              <a:t>need size</a:t>
            </a:r>
            <a:r>
              <a:rPr lang="en-US" altLang="zh-CN" sz="2800"/>
              <a:t>, </a:t>
            </a:r>
            <a:r>
              <a:rPr lang="en-US" altLang="zh-CN" sz="2800" smtClean="0">
                <a:solidFill>
                  <a:schemeClr val="accent2"/>
                </a:solidFill>
              </a:rPr>
              <a:t>userdata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93369" y="2622733"/>
            <a:ext cx="2140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/>
              <a:t>1. </a:t>
            </a:r>
            <a:r>
              <a:rPr lang="en-US" altLang="zh-CN" sz="2800">
                <a:solidFill>
                  <a:schemeClr val="accent2"/>
                </a:solidFill>
              </a:rPr>
              <a:t>buffer_size</a:t>
            </a:r>
            <a:endParaRPr lang="en-US" altLang="zh-CN" sz="280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38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93369" y="1242201"/>
            <a:ext cx="1416222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n-US" altLang="zh-CN" smtClean="0"/>
          </a:p>
          <a:p>
            <a:r>
              <a:rPr lang="en-US" altLang="zh-CN" smtClean="0"/>
              <a:t>Audio Device</a:t>
            </a:r>
          </a:p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848048" y="1380225"/>
            <a:ext cx="3976778" cy="638355"/>
            <a:chOff x="3562709" y="2648309"/>
            <a:chExt cx="3976778" cy="638355"/>
          </a:xfrm>
        </p:grpSpPr>
        <p:grpSp>
          <p:nvGrpSpPr>
            <p:cNvPr id="9" name="组合 8"/>
            <p:cNvGrpSpPr/>
            <p:nvPr/>
          </p:nvGrpSpPr>
          <p:grpSpPr>
            <a:xfrm>
              <a:off x="3709359" y="2805816"/>
              <a:ext cx="3180199" cy="315015"/>
              <a:chOff x="4201065" y="2501659"/>
              <a:chExt cx="3180199" cy="315015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201065" y="2501659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020574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5840083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6659592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562709" y="2648309"/>
              <a:ext cx="3976778" cy="63835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924269" y="282168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chemeClr val="accent2">
                      <a:lumMod val="75000"/>
                    </a:schemeClr>
                  </a:solidFill>
                </a:rPr>
                <a:t>…</a:t>
              </a:r>
              <a:endParaRPr lang="zh-CN" alt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15" name="直接连接符 14"/>
          <p:cNvCxnSpPr>
            <a:stCxn id="4" idx="3"/>
            <a:endCxn id="11" idx="1"/>
          </p:cNvCxnSpPr>
          <p:nvPr/>
        </p:nvCxnSpPr>
        <p:spPr>
          <a:xfrm flipV="1">
            <a:off x="4409591" y="1699403"/>
            <a:ext cx="438457" cy="4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320219" y="92852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993369" y="3341545"/>
            <a:ext cx="6202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2</a:t>
            </a:r>
            <a:r>
              <a:rPr lang="en-US" altLang="zh-CN" sz="2800" smtClean="0"/>
              <a:t>. </a:t>
            </a:r>
            <a:r>
              <a:rPr lang="en-US" altLang="zh-CN" sz="2800" smtClean="0">
                <a:solidFill>
                  <a:schemeClr val="accent2"/>
                </a:solidFill>
              </a:rPr>
              <a:t>sample_rate</a:t>
            </a:r>
            <a:r>
              <a:rPr lang="en-US" altLang="zh-CN" sz="2800" smtClean="0"/>
              <a:t>,</a:t>
            </a:r>
            <a:r>
              <a:rPr lang="en-US" altLang="zh-CN" sz="2800"/>
              <a:t> </a:t>
            </a:r>
            <a:r>
              <a:rPr lang="en-US" altLang="zh-CN" sz="2800" smtClean="0">
                <a:solidFill>
                  <a:schemeClr val="accent2"/>
                </a:solidFill>
              </a:rPr>
              <a:t>sample_format</a:t>
            </a:r>
            <a:r>
              <a:rPr lang="en-US" altLang="zh-CN" sz="2800" smtClean="0"/>
              <a:t>,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chemeClr val="accent2"/>
                </a:solidFill>
              </a:rPr>
              <a:t>channels</a:t>
            </a:r>
            <a:endParaRPr lang="en-US" altLang="zh-CN" sz="2800" smtClean="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94431" y="495156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SDL_AudioSpec</a:t>
            </a:r>
            <a:endParaRPr lang="zh-CN" altLang="en-US" sz="3600"/>
          </a:p>
        </p:txBody>
      </p:sp>
      <p:sp>
        <p:nvSpPr>
          <p:cNvPr id="18" name="文本框 17"/>
          <p:cNvSpPr txBox="1"/>
          <p:nvPr/>
        </p:nvSpPr>
        <p:spPr>
          <a:xfrm>
            <a:off x="2993369" y="4060357"/>
            <a:ext cx="6985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3</a:t>
            </a:r>
            <a:r>
              <a:rPr lang="en-US" altLang="zh-CN" sz="2800" smtClean="0"/>
              <a:t>. </a:t>
            </a:r>
            <a:r>
              <a:rPr lang="en-US" altLang="zh-CN" sz="2800">
                <a:solidFill>
                  <a:schemeClr val="accent2"/>
                </a:solidFill>
              </a:rPr>
              <a:t>Callback</a:t>
            </a:r>
            <a:r>
              <a:rPr lang="en-US" altLang="zh-CN" sz="2800"/>
              <a:t>: </a:t>
            </a:r>
            <a:r>
              <a:rPr lang="en-US" altLang="zh-CN" sz="2800">
                <a:solidFill>
                  <a:schemeClr val="bg1">
                    <a:lumMod val="75000"/>
                  </a:schemeClr>
                </a:solidFill>
              </a:rPr>
              <a:t>buffer address</a:t>
            </a:r>
            <a:r>
              <a:rPr lang="en-US" altLang="zh-CN" sz="2800"/>
              <a:t>, </a:t>
            </a:r>
            <a:r>
              <a:rPr lang="en-US" altLang="zh-CN" sz="2800">
                <a:solidFill>
                  <a:schemeClr val="bg1">
                    <a:lumMod val="75000"/>
                  </a:schemeClr>
                </a:solidFill>
              </a:rPr>
              <a:t>need size</a:t>
            </a:r>
            <a:r>
              <a:rPr lang="en-US" altLang="zh-CN" sz="2800"/>
              <a:t>, </a:t>
            </a:r>
            <a:r>
              <a:rPr lang="en-US" altLang="zh-CN" sz="2800" smtClean="0">
                <a:solidFill>
                  <a:schemeClr val="accent2"/>
                </a:solidFill>
              </a:rPr>
              <a:t>userdata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93369" y="2622733"/>
            <a:ext cx="2140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/>
              <a:t>1. </a:t>
            </a:r>
            <a:r>
              <a:rPr lang="en-US" altLang="zh-CN" sz="2800">
                <a:solidFill>
                  <a:schemeClr val="accent2"/>
                </a:solidFill>
              </a:rPr>
              <a:t>buffer_size</a:t>
            </a:r>
            <a:endParaRPr lang="en-US" altLang="zh-CN" sz="280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91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69343"/>
            <a:ext cx="10515600" cy="560762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SDL_AudioSpec   </a:t>
            </a:r>
            <a:r>
              <a:rPr lang="en-US" altLang="zh-CN" err="1" smtClean="0"/>
              <a:t>wanted_spec</a:t>
            </a:r>
            <a:r>
              <a:rPr lang="en-US" altLang="zh-CN"/>
              <a:t>, spec;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err="1" smtClean="0"/>
              <a:t>wanted_spec.freq</a:t>
            </a:r>
            <a:r>
              <a:rPr lang="en-US" altLang="zh-CN" smtClean="0"/>
              <a:t> </a:t>
            </a:r>
            <a:r>
              <a:rPr lang="en-US" altLang="zh-CN"/>
              <a:t>= </a:t>
            </a:r>
            <a:r>
              <a:rPr lang="en-US" altLang="zh-CN" err="1"/>
              <a:t>aCodecCtx</a:t>
            </a:r>
            <a:r>
              <a:rPr lang="en-US" altLang="zh-CN"/>
              <a:t>-&gt;sample_rate;</a:t>
            </a:r>
          </a:p>
          <a:p>
            <a:pPr marL="0" indent="0">
              <a:buNone/>
            </a:pPr>
            <a:r>
              <a:rPr lang="en-US" altLang="zh-CN" err="1"/>
              <a:t>wanted_spec.format</a:t>
            </a:r>
            <a:r>
              <a:rPr lang="en-US" altLang="zh-CN"/>
              <a:t> = AUDIO_S16SYS;</a:t>
            </a:r>
          </a:p>
          <a:p>
            <a:pPr marL="0" indent="0">
              <a:buNone/>
            </a:pPr>
            <a:r>
              <a:rPr lang="en-US" altLang="zh-CN" err="1"/>
              <a:t>wanted_spec.channels</a:t>
            </a:r>
            <a:r>
              <a:rPr lang="en-US" altLang="zh-CN"/>
              <a:t> = </a:t>
            </a:r>
            <a:r>
              <a:rPr lang="en-US" altLang="zh-CN" err="1"/>
              <a:t>aCodecCtx</a:t>
            </a:r>
            <a:r>
              <a:rPr lang="en-US" altLang="zh-CN"/>
              <a:t>-&gt;channels;</a:t>
            </a:r>
          </a:p>
          <a:p>
            <a:pPr marL="0" indent="0">
              <a:buNone/>
            </a:pPr>
            <a:r>
              <a:rPr lang="en-US" altLang="zh-CN" err="1"/>
              <a:t>wanted_spec.samples</a:t>
            </a:r>
            <a:r>
              <a:rPr lang="en-US" altLang="zh-CN"/>
              <a:t> = </a:t>
            </a:r>
            <a:r>
              <a:rPr lang="en-US" altLang="zh-CN" smtClean="0"/>
              <a:t>1024;</a:t>
            </a:r>
            <a:endParaRPr lang="en-US" altLang="zh-CN"/>
          </a:p>
          <a:p>
            <a:pPr marL="0" indent="0">
              <a:buNone/>
            </a:pPr>
            <a:r>
              <a:rPr lang="en-US" altLang="zh-CN" err="1"/>
              <a:t>wanted_spec.callback</a:t>
            </a:r>
            <a:r>
              <a:rPr lang="en-US" altLang="zh-CN"/>
              <a:t> = </a:t>
            </a:r>
            <a:r>
              <a:rPr lang="en-US" altLang="zh-CN" err="1"/>
              <a:t>audio_callback</a:t>
            </a:r>
            <a:r>
              <a:rPr lang="en-US" altLang="zh-CN"/>
              <a:t>;</a:t>
            </a:r>
          </a:p>
          <a:p>
            <a:pPr marL="0" indent="0">
              <a:buNone/>
            </a:pPr>
            <a:r>
              <a:rPr lang="en-US" altLang="zh-CN" err="1"/>
              <a:t>wanted_spec.userdata</a:t>
            </a:r>
            <a:r>
              <a:rPr lang="en-US" altLang="zh-CN"/>
              <a:t> = </a:t>
            </a:r>
            <a:r>
              <a:rPr lang="en-US" altLang="zh-CN" err="1" smtClean="0"/>
              <a:t>aCodecCtx</a:t>
            </a:r>
            <a:r>
              <a:rPr lang="en-US" altLang="zh-CN" smtClean="0"/>
              <a:t>;</a:t>
            </a:r>
          </a:p>
          <a:p>
            <a:pPr marL="0" indent="0">
              <a:buNone/>
            </a:pPr>
            <a:r>
              <a:rPr lang="en-US" altLang="zh-CN"/>
              <a:t>void </a:t>
            </a:r>
            <a:r>
              <a:rPr lang="en-US" altLang="zh-CN" err="1"/>
              <a:t>audio_callback</a:t>
            </a:r>
            <a:r>
              <a:rPr lang="en-US" altLang="zh-CN"/>
              <a:t>(void *userdata, Uint8 *stream, </a:t>
            </a:r>
            <a:r>
              <a:rPr lang="en-US" altLang="zh-CN" err="1"/>
              <a:t>int</a:t>
            </a:r>
            <a:r>
              <a:rPr lang="en-US" altLang="zh-CN"/>
              <a:t> </a:t>
            </a:r>
            <a:r>
              <a:rPr lang="en-US" altLang="zh-CN" err="1"/>
              <a:t>len</a:t>
            </a:r>
            <a:r>
              <a:rPr lang="en-US" altLang="zh-CN"/>
              <a:t>) </a:t>
            </a:r>
            <a:r>
              <a:rPr lang="en-US" altLang="zh-CN" smtClean="0"/>
              <a:t>{…}</a:t>
            </a:r>
          </a:p>
          <a:p>
            <a:pPr marL="0" indent="0">
              <a:buNone/>
            </a:pPr>
            <a:r>
              <a:rPr lang="en-US" altLang="zh-CN" err="1"/>
              <a:t>SDL_OpenAudio</a:t>
            </a:r>
            <a:r>
              <a:rPr lang="en-US" altLang="zh-CN"/>
              <a:t>(&amp;</a:t>
            </a:r>
            <a:r>
              <a:rPr lang="en-US" altLang="zh-CN" err="1"/>
              <a:t>wanted_spec</a:t>
            </a:r>
            <a:r>
              <a:rPr lang="en-US" altLang="zh-CN"/>
              <a:t>, &amp;spec</a:t>
            </a:r>
            <a:r>
              <a:rPr lang="en-US" altLang="zh-CN" smtClean="0"/>
              <a:t>);</a:t>
            </a:r>
          </a:p>
          <a:p>
            <a:pPr marL="0" indent="0">
              <a:buNone/>
            </a:pPr>
            <a:r>
              <a:rPr lang="en-US" altLang="zh-CN" err="1"/>
              <a:t>SDL_PauseAudio</a:t>
            </a:r>
            <a:r>
              <a:rPr lang="en-US" altLang="zh-CN"/>
              <a:t>(0);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21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569343"/>
            <a:ext cx="10515600" cy="5607620"/>
          </a:xfrm>
        </p:spPr>
        <p:txBody>
          <a:bodyPr/>
          <a:lstStyle/>
          <a:p>
            <a:r>
              <a:rPr lang="zh-CN" altLang="en-US" smtClean="0"/>
              <a:t>设置 </a:t>
            </a:r>
            <a:r>
              <a:rPr lang="en-US" altLang="zh-CN" smtClean="0"/>
              <a:t>SDL_AudioSpec </a:t>
            </a:r>
          </a:p>
          <a:p>
            <a:r>
              <a:rPr lang="zh-CN" altLang="en-US" smtClean="0"/>
              <a:t>实现 </a:t>
            </a:r>
            <a:r>
              <a:rPr lang="en-US" altLang="zh-CN" smtClean="0"/>
              <a:t>callback </a:t>
            </a:r>
            <a:r>
              <a:rPr lang="zh-CN" altLang="en-US" smtClean="0"/>
              <a:t>函数</a:t>
            </a:r>
            <a:endParaRPr lang="en-US" altLang="zh-CN" smtClean="0"/>
          </a:p>
          <a:p>
            <a:r>
              <a:rPr lang="zh-CN" altLang="en-US" smtClean="0"/>
              <a:t>打开音频设备：</a:t>
            </a:r>
            <a:r>
              <a:rPr lang="en-US" altLang="zh-CN" err="1" smtClean="0"/>
              <a:t>SDL_OpenAudio</a:t>
            </a:r>
            <a:r>
              <a:rPr lang="en-US" altLang="zh-CN"/>
              <a:t>(&amp;</a:t>
            </a:r>
            <a:r>
              <a:rPr lang="en-US" altLang="zh-CN" err="1"/>
              <a:t>wanted_spec</a:t>
            </a:r>
            <a:r>
              <a:rPr lang="en-US" altLang="zh-CN"/>
              <a:t>, &amp;spec</a:t>
            </a:r>
            <a:r>
              <a:rPr lang="en-US" altLang="zh-CN" smtClean="0"/>
              <a:t>);</a:t>
            </a:r>
          </a:p>
          <a:p>
            <a:r>
              <a:rPr lang="zh-CN" altLang="en-US" smtClean="0"/>
              <a:t>开始播放音频：</a:t>
            </a:r>
            <a:r>
              <a:rPr lang="en-US" altLang="zh-CN" err="1" smtClean="0"/>
              <a:t>SDL_PauseAudio</a:t>
            </a:r>
            <a:r>
              <a:rPr lang="en-US" altLang="zh-CN" smtClean="0"/>
              <a:t>(0</a:t>
            </a:r>
            <a:r>
              <a:rPr lang="en-US" altLang="zh-CN"/>
              <a:t>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27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4256" y="1000666"/>
            <a:ext cx="197137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smtClean="0"/>
          </a:p>
          <a:p>
            <a:r>
              <a:rPr lang="zh-CN" altLang="en-US" smtClean="0"/>
              <a:t>    读一个 </a:t>
            </a:r>
            <a:r>
              <a:rPr lang="en-US" altLang="zh-CN" smtClean="0"/>
              <a:t>packet    </a:t>
            </a:r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57003" y="2622433"/>
            <a:ext cx="20009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smtClean="0"/>
          </a:p>
          <a:p>
            <a:r>
              <a:rPr lang="zh-CN" altLang="en-US" smtClean="0"/>
              <a:t> 解码成视频 </a:t>
            </a:r>
            <a:r>
              <a:rPr lang="en-US" altLang="zh-CN" smtClean="0"/>
              <a:t>frame</a:t>
            </a:r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5840" y="4149308"/>
            <a:ext cx="203459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smtClean="0"/>
          </a:p>
          <a:p>
            <a:r>
              <a:rPr lang="zh-CN" altLang="en-US" smtClean="0"/>
              <a:t>   显示视频 </a:t>
            </a:r>
            <a:r>
              <a:rPr lang="en-US" altLang="zh-CN" smtClean="0"/>
              <a:t>frame  </a:t>
            </a:r>
            <a:r>
              <a:rPr lang="zh-CN" altLang="en-US" smtClean="0"/>
              <a:t> </a:t>
            </a:r>
            <a:endParaRPr lang="en-US" altLang="zh-CN" smtClean="0"/>
          </a:p>
          <a:p>
            <a:endParaRPr lang="zh-CN" altLang="en-US"/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 flipH="1">
            <a:off x="6357469" y="1923996"/>
            <a:ext cx="2474" cy="69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>
            <a:off x="6357469" y="3545763"/>
            <a:ext cx="5669" cy="60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endCxn id="4" idx="1"/>
          </p:cNvCxnSpPr>
          <p:nvPr/>
        </p:nvCxnSpPr>
        <p:spPr>
          <a:xfrm rot="5400000" flipH="1" flipV="1">
            <a:off x="3053708" y="2290426"/>
            <a:ext cx="3148642" cy="1492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6" idx="1"/>
          </p:cNvCxnSpPr>
          <p:nvPr/>
        </p:nvCxnSpPr>
        <p:spPr>
          <a:xfrm>
            <a:off x="3884846" y="4610973"/>
            <a:ext cx="1460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086622" y="2622433"/>
            <a:ext cx="14173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mtClean="0"/>
              <a:t>sleep 1</a:t>
            </a:r>
            <a:r>
              <a:rPr lang="en-US" altLang="zh-CN"/>
              <a:t>/</a:t>
            </a:r>
            <a:r>
              <a:rPr lang="zh-CN" altLang="en-US" smtClean="0"/>
              <a:t>帧率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5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50233" y="1121436"/>
            <a:ext cx="197137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smtClean="0"/>
          </a:p>
          <a:p>
            <a:r>
              <a:rPr lang="zh-CN" altLang="en-US" smtClean="0"/>
              <a:t>    读一个 </a:t>
            </a:r>
            <a:r>
              <a:rPr lang="en-US" altLang="zh-CN" smtClean="0"/>
              <a:t>packet    </a:t>
            </a:r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32980" y="2743203"/>
            <a:ext cx="20009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smtClean="0"/>
          </a:p>
          <a:p>
            <a:r>
              <a:rPr lang="zh-CN" altLang="en-US" smtClean="0"/>
              <a:t> 解码成</a:t>
            </a:r>
            <a:r>
              <a:rPr lang="zh-CN" altLang="en-US"/>
              <a:t>音频</a:t>
            </a:r>
            <a:r>
              <a:rPr lang="zh-CN" altLang="en-US" smtClean="0"/>
              <a:t> </a:t>
            </a:r>
            <a:r>
              <a:rPr lang="en-US" altLang="zh-CN" smtClean="0"/>
              <a:t>frame</a:t>
            </a:r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87313" y="4270078"/>
            <a:ext cx="210673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smtClean="0"/>
          </a:p>
          <a:p>
            <a:r>
              <a:rPr lang="zh-CN" altLang="en-US" smtClean="0"/>
              <a:t> 音频 </a:t>
            </a:r>
            <a:r>
              <a:rPr lang="en-US" altLang="zh-CN" smtClean="0"/>
              <a:t>frame </a:t>
            </a:r>
            <a:r>
              <a:rPr lang="zh-CN" altLang="en-US"/>
              <a:t>入</a:t>
            </a:r>
            <a:r>
              <a:rPr lang="zh-CN" altLang="en-US" smtClean="0"/>
              <a:t>队列</a:t>
            </a:r>
            <a:endParaRPr lang="en-US" altLang="zh-CN" smtClean="0"/>
          </a:p>
          <a:p>
            <a:endParaRPr lang="zh-CN" altLang="en-US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 flipH="1">
            <a:off x="3933446" y="2044766"/>
            <a:ext cx="2474" cy="69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>
            <a:off x="3933446" y="3666533"/>
            <a:ext cx="7233" cy="60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endCxn id="4" idx="1"/>
          </p:cNvCxnSpPr>
          <p:nvPr/>
        </p:nvCxnSpPr>
        <p:spPr>
          <a:xfrm rot="5400000" flipH="1" flipV="1">
            <a:off x="629685" y="2411196"/>
            <a:ext cx="3148642" cy="1492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6" idx="1"/>
          </p:cNvCxnSpPr>
          <p:nvPr/>
        </p:nvCxnSpPr>
        <p:spPr>
          <a:xfrm>
            <a:off x="1457779" y="4731743"/>
            <a:ext cx="1429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861491" y="2695757"/>
            <a:ext cx="141096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smtClean="0"/>
          </a:p>
          <a:p>
            <a:r>
              <a:rPr lang="zh-CN" altLang="en-US" smtClean="0"/>
              <a:t>给我</a:t>
            </a:r>
            <a:r>
              <a:rPr lang="en-US" altLang="zh-CN" smtClean="0"/>
              <a:t>samples</a:t>
            </a:r>
          </a:p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852865" y="1121436"/>
            <a:ext cx="142539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smtClean="0"/>
          </a:p>
          <a:p>
            <a:r>
              <a:rPr lang="zh-CN" altLang="en-US" smtClean="0"/>
              <a:t>   播放音频   </a:t>
            </a:r>
            <a:endParaRPr lang="en-US" altLang="zh-CN" smtClean="0"/>
          </a:p>
          <a:p>
            <a:endParaRPr lang="zh-CN" altLang="en-US"/>
          </a:p>
        </p:txBody>
      </p:sp>
      <p:cxnSp>
        <p:nvCxnSpPr>
          <p:cNvPr id="24" name="直接箭头连接符 23"/>
          <p:cNvCxnSpPr>
            <a:endCxn id="12" idx="1"/>
          </p:cNvCxnSpPr>
          <p:nvPr/>
        </p:nvCxnSpPr>
        <p:spPr>
          <a:xfrm>
            <a:off x="6740057" y="1583101"/>
            <a:ext cx="1112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748683" y="1583101"/>
            <a:ext cx="0" cy="3502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748683" y="5085425"/>
            <a:ext cx="111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2"/>
            <a:endCxn id="11" idx="0"/>
          </p:cNvCxnSpPr>
          <p:nvPr/>
        </p:nvCxnSpPr>
        <p:spPr>
          <a:xfrm>
            <a:off x="8565560" y="2044766"/>
            <a:ext cx="1413" cy="65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526620" y="4382225"/>
            <a:ext cx="20538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smtClean="0"/>
          </a:p>
          <a:p>
            <a:r>
              <a:rPr lang="zh-CN" altLang="en-US" smtClean="0"/>
              <a:t> 音频 </a:t>
            </a:r>
            <a:r>
              <a:rPr lang="en-US" altLang="zh-CN" smtClean="0"/>
              <a:t>frame </a:t>
            </a:r>
            <a:r>
              <a:rPr lang="zh-CN" altLang="en-US" smtClean="0"/>
              <a:t>出</a:t>
            </a:r>
            <a:r>
              <a:rPr lang="zh-CN" altLang="en-US" smtClean="0"/>
              <a:t>队列</a:t>
            </a:r>
            <a:endParaRPr lang="en-US" altLang="zh-CN" smtClean="0"/>
          </a:p>
          <a:p>
            <a:endParaRPr lang="zh-CN" altLang="en-US"/>
          </a:p>
        </p:txBody>
      </p:sp>
      <p:cxnSp>
        <p:nvCxnSpPr>
          <p:cNvPr id="41" name="直接箭头连接符 40"/>
          <p:cNvCxnSpPr>
            <a:stCxn id="11" idx="2"/>
          </p:cNvCxnSpPr>
          <p:nvPr/>
        </p:nvCxnSpPr>
        <p:spPr>
          <a:xfrm>
            <a:off x="8566973" y="3619087"/>
            <a:ext cx="7213" cy="76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90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218</Words>
  <Application>Microsoft Office PowerPoint</Application>
  <PresentationFormat>宽屏</PresentationFormat>
  <Paragraphs>83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AutoBVT</cp:lastModifiedBy>
  <cp:revision>68</cp:revision>
  <dcterms:created xsi:type="dcterms:W3CDTF">2016-07-07T03:01:00Z</dcterms:created>
  <dcterms:modified xsi:type="dcterms:W3CDTF">2016-07-11T02:44:43Z</dcterms:modified>
</cp:coreProperties>
</file>