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31" r:id="rId18"/>
    <p:sldId id="424" r:id="rId19"/>
    <p:sldId id="425" r:id="rId20"/>
    <p:sldId id="432" r:id="rId21"/>
    <p:sldId id="426" r:id="rId22"/>
    <p:sldId id="427" r:id="rId23"/>
    <p:sldId id="428" r:id="rId24"/>
    <p:sldId id="429" r:id="rId25"/>
    <p:sldId id="430" r:id="rId26"/>
    <p:sldId id="433" r:id="rId27"/>
    <p:sldId id="434" r:id="rId28"/>
    <p:sldId id="435" r:id="rId29"/>
    <p:sldId id="436" r:id="rId30"/>
    <p:sldId id="437" r:id="rId31"/>
    <p:sldId id="438" r:id="rId32"/>
    <p:sldId id="43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73960" y="914400"/>
            <a:ext cx="7088505" cy="1668145"/>
          </a:xfrm>
        </p:spPr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ea typeface="黑体" panose="02010609060101010101" pitchFamily="49" charset="-122"/>
                <a:sym typeface="+mn-ea"/>
              </a:rPr>
              <a:t>HTML</a:t>
            </a:r>
            <a:r>
              <a:rPr lang="zh-CN" altLang="en-US">
                <a:ea typeface="黑体" panose="02010609060101010101" pitchFamily="49" charset="-122"/>
                <a:sym typeface="+mn-ea"/>
              </a:rPr>
              <a:t>基础标签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&lt;META&gt;</a:t>
            </a:r>
            <a:r>
              <a:rPr>
                <a:sym typeface="+mn-ea"/>
              </a:rPr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350" y="1797050"/>
            <a:ext cx="8373110" cy="4571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页面背景色或背景图像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3225" y="1652270"/>
            <a:ext cx="8118475" cy="4647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文本相关标签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8460" y="1717040"/>
            <a:ext cx="8747125" cy="4711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字体、字号相关标签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360" y="1861820"/>
            <a:ext cx="7990840" cy="44208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字体、字号相关标签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590" y="1633220"/>
            <a:ext cx="8445500" cy="4858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行的控制相关标签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3340" y="1490345"/>
            <a:ext cx="8523605" cy="5042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字体、字号相关标签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055" y="1739900"/>
            <a:ext cx="8593455" cy="4746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kern="0" spc="0">
                <a:solidFill>
                  <a:schemeClr val="tx1"/>
                </a:solidFill>
                <a:latin typeface="+mj-lt"/>
                <a:ea typeface="+mj-ea"/>
                <a:sym typeface="+mn-ea"/>
              </a:rPr>
              <a:t>常用格式化标签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HTML</a:t>
            </a:r>
            <a:r>
              <a:rPr sz="2000">
                <a:sym typeface="+mn-ea"/>
              </a:rPr>
              <a:t>定义了一些文本格式的标签，可以改变字体样式。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&lt;b&gt; </a:t>
            </a:r>
            <a:r>
              <a:rPr sz="2000">
                <a:sym typeface="+mn-ea"/>
              </a:rPr>
              <a:t>粗体</a:t>
            </a:r>
            <a:r>
              <a:rPr lang="en-US" altLang="zh-CN" sz="2000">
                <a:sym typeface="+mn-ea"/>
              </a:rPr>
              <a:t>bold 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&lt;big&gt;</a:t>
            </a:r>
            <a:r>
              <a:rPr sz="2000">
                <a:sym typeface="+mn-ea"/>
              </a:rPr>
              <a:t>定义大号字。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&lt;small&gt;</a:t>
            </a:r>
            <a:r>
              <a:rPr sz="2000">
                <a:sym typeface="+mn-ea"/>
              </a:rPr>
              <a:t>定义小号字。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&lt;em&gt;</a:t>
            </a:r>
            <a:r>
              <a:rPr sz="2000">
                <a:sym typeface="+mn-ea"/>
              </a:rPr>
              <a:t>定义着重文字。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&lt;i&gt; </a:t>
            </a:r>
            <a:r>
              <a:rPr sz="2000">
                <a:sym typeface="+mn-ea"/>
              </a:rPr>
              <a:t>斜体</a:t>
            </a:r>
            <a:r>
              <a:rPr lang="en-US" altLang="zh-CN" sz="2000">
                <a:sym typeface="+mn-ea"/>
              </a:rPr>
              <a:t>italic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&lt;del&gt; </a:t>
            </a:r>
            <a:r>
              <a:rPr sz="2000">
                <a:sym typeface="+mn-ea"/>
              </a:rPr>
              <a:t>文字当中划线表示删除 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&lt;ins&gt; </a:t>
            </a:r>
            <a:r>
              <a:rPr sz="2000">
                <a:sym typeface="+mn-ea"/>
              </a:rPr>
              <a:t>文字下划线表示插入 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&lt;sub&gt; </a:t>
            </a:r>
            <a:r>
              <a:rPr sz="2000">
                <a:sym typeface="+mn-ea"/>
              </a:rPr>
              <a:t>下标 </a:t>
            </a:r>
            <a:endParaRPr lang="zh-CN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000">
                <a:sym typeface="+mn-ea"/>
              </a:rPr>
              <a:t>&lt;sup&gt; </a:t>
            </a:r>
            <a:r>
              <a:rPr sz="2000">
                <a:sym typeface="+mn-ea"/>
              </a:rPr>
              <a:t>上标 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1399540"/>
            <a:ext cx="9180830" cy="5092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9510" y="1585595"/>
            <a:ext cx="9003665" cy="4820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ea typeface="+mn-ea"/>
                <a:sym typeface="+mn-ea"/>
              </a:rPr>
              <a:t>课程目标</a:t>
            </a:r>
            <a:b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  <a:defRPr/>
            </a:pPr>
            <a:r>
              <a:rPr sz="1800" b="1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+mn-lt"/>
                <a:ea typeface="+mn-ea"/>
                <a:sym typeface="+mn-ea"/>
              </a:rPr>
              <a:t>学完本门课程后，能够：</a:t>
            </a:r>
            <a:endParaRPr sz="1800" b="1" spc="0" noProof="0" smtClean="0">
              <a:ln>
                <a:noFill/>
              </a:ln>
              <a:solidFill>
                <a:schemeClr val="tx1"/>
              </a:solidFill>
              <a:effectLst/>
              <a:uLnTx/>
              <a:latin typeface="+mn-lt"/>
              <a:ea typeface="+mn-ea"/>
              <a:sym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526347" name="AutoShape 11"/>
          <p:cNvSpPr/>
          <p:nvPr/>
        </p:nvSpPr>
        <p:spPr>
          <a:xfrm>
            <a:off x="1090930" y="3596005"/>
            <a:ext cx="6769100" cy="136017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699999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掌握面向企业应用的静态商业网站的布局属性，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get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端测试技能点。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9190" y="1688465"/>
            <a:ext cx="8740140" cy="4371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5730" y="1789430"/>
            <a:ext cx="7881620" cy="4758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文字布局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5250" y="1587500"/>
            <a:ext cx="8449310" cy="4939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如何使用内容分隔</a:t>
            </a:r>
            <a:r>
              <a:rPr lang="en-US" altLang="zh-CN">
                <a:sym typeface="+mn-ea"/>
              </a:rPr>
              <a:t>&lt;HR&gt;</a:t>
            </a:r>
            <a:r>
              <a:rPr>
                <a:sym typeface="+mn-ea"/>
              </a:rPr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3820" y="1499870"/>
            <a:ext cx="8441690" cy="4931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kern="0" spc="0">
                <a:solidFill>
                  <a:schemeClr val="tx1"/>
                </a:solidFill>
                <a:latin typeface="+mj-lt"/>
                <a:ea typeface="+mj-ea"/>
                <a:sym typeface="+mn-ea"/>
              </a:rPr>
              <a:t>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hangingPunct="1">
              <a:buNone/>
            </a:pPr>
            <a:r>
              <a:rPr sz="1800">
                <a:sym typeface="+mn-ea"/>
              </a:rPr>
              <a:t>无序列表</a:t>
            </a:r>
            <a:endParaRPr lang="zh-CN" altLang="en-US" sz="1800" dirty="0"/>
          </a:p>
          <a:p>
            <a:pPr marL="457200" lvl="1" indent="0" eaLnBrk="1" hangingPunct="1">
              <a:buNone/>
            </a:pPr>
            <a:r>
              <a:rPr sz="1800">
                <a:sym typeface="+mn-ea"/>
              </a:rPr>
              <a:t>用一个符号标志每个列表项 </a:t>
            </a:r>
            <a:endParaRPr lang="zh-CN" altLang="en-US" sz="1800" dirty="0"/>
          </a:p>
          <a:p>
            <a:pPr marL="457200" lvl="1" indent="0" eaLnBrk="1" hangingPunct="1">
              <a:buNone/>
            </a:pPr>
            <a:r>
              <a:rPr sz="1800">
                <a:sym typeface="+mn-ea"/>
              </a:rPr>
              <a:t>由</a:t>
            </a:r>
            <a:r>
              <a:rPr lang="en-US" altLang="zh-CN" sz="1800">
                <a:sym typeface="+mn-ea"/>
              </a:rPr>
              <a:t>&lt;ul&gt;</a:t>
            </a:r>
            <a:r>
              <a:rPr sz="1800">
                <a:sym typeface="+mn-ea"/>
              </a:rPr>
              <a:t>开始，每个列表项由</a:t>
            </a:r>
            <a:r>
              <a:rPr lang="en-US" altLang="zh-CN" sz="1800">
                <a:sym typeface="+mn-ea"/>
              </a:rPr>
              <a:t>&lt;li&gt;</a:t>
            </a:r>
            <a:r>
              <a:rPr sz="1800">
                <a:sym typeface="+mn-ea"/>
              </a:rPr>
              <a:t>开始。 </a:t>
            </a:r>
            <a:endParaRPr lang="zh-CN" altLang="en-US" sz="1800" dirty="0"/>
          </a:p>
          <a:p>
            <a:pPr marL="0" indent="0" eaLnBrk="1" hangingPunct="1">
              <a:buNone/>
            </a:pPr>
            <a:r>
              <a:rPr sz="1800">
                <a:sym typeface="+mn-ea"/>
              </a:rPr>
              <a:t>有序列表</a:t>
            </a:r>
            <a:endParaRPr lang="zh-CN" altLang="en-US" sz="1800" dirty="0"/>
          </a:p>
          <a:p>
            <a:pPr marL="457200" lvl="1" indent="0" eaLnBrk="1" hangingPunct="1">
              <a:buNone/>
            </a:pPr>
            <a:r>
              <a:rPr sz="1800">
                <a:sym typeface="+mn-ea"/>
              </a:rPr>
              <a:t>每个列表项前标有数字，表示顺序 </a:t>
            </a:r>
            <a:endParaRPr lang="zh-CN" altLang="en-US" sz="1800" dirty="0"/>
          </a:p>
          <a:p>
            <a:pPr marL="457200" lvl="1" indent="0" eaLnBrk="1" hangingPunct="1">
              <a:buNone/>
            </a:pPr>
            <a:r>
              <a:rPr sz="1800">
                <a:sym typeface="+mn-ea"/>
              </a:rPr>
              <a:t>由</a:t>
            </a:r>
            <a:r>
              <a:rPr lang="en-US" altLang="zh-CN" sz="1800">
                <a:sym typeface="+mn-ea"/>
              </a:rPr>
              <a:t>&lt;ol&gt;</a:t>
            </a:r>
            <a:r>
              <a:rPr sz="1800">
                <a:sym typeface="+mn-ea"/>
              </a:rPr>
              <a:t>开始，每个列表项由</a:t>
            </a:r>
            <a:r>
              <a:rPr lang="en-US" altLang="zh-CN" sz="1800">
                <a:sym typeface="+mn-ea"/>
              </a:rPr>
              <a:t>&lt;li&gt;</a:t>
            </a:r>
            <a:r>
              <a:rPr sz="1800">
                <a:sym typeface="+mn-ea"/>
              </a:rPr>
              <a:t>开始。 </a:t>
            </a:r>
            <a:endParaRPr lang="zh-CN" altLang="en-US" sz="1800" dirty="0"/>
          </a:p>
          <a:p>
            <a:pPr marL="0" indent="0" eaLnBrk="1" hangingPunct="1">
              <a:buNone/>
            </a:pPr>
            <a:r>
              <a:rPr sz="1800">
                <a:sym typeface="+mn-ea"/>
              </a:rPr>
              <a:t>定义列表</a:t>
            </a:r>
            <a:endParaRPr lang="zh-CN" altLang="en-US" sz="1800" dirty="0"/>
          </a:p>
          <a:p>
            <a:pPr marL="457200" lvl="1" indent="0" eaLnBrk="1" hangingPunct="1">
              <a:buNone/>
            </a:pPr>
            <a:r>
              <a:rPr sz="1800">
                <a:sym typeface="+mn-ea"/>
              </a:rPr>
              <a:t>通常用于术语的定义。 </a:t>
            </a:r>
            <a:endParaRPr lang="zh-CN" altLang="en-US" sz="1800" dirty="0"/>
          </a:p>
          <a:p>
            <a:pPr marL="457200" lvl="1" indent="0" eaLnBrk="1" hangingPunct="1">
              <a:buNone/>
            </a:pPr>
            <a:r>
              <a:rPr sz="1800">
                <a:sym typeface="+mn-ea"/>
              </a:rPr>
              <a:t>由</a:t>
            </a:r>
            <a:r>
              <a:rPr lang="en-US" altLang="zh-CN" sz="1800">
                <a:sym typeface="+mn-ea"/>
              </a:rPr>
              <a:t>&lt;dl&gt;</a:t>
            </a:r>
            <a:r>
              <a:rPr sz="1800">
                <a:sym typeface="+mn-ea"/>
              </a:rPr>
              <a:t>开始。术语由</a:t>
            </a:r>
            <a:r>
              <a:rPr lang="en-US" altLang="zh-CN" sz="1800">
                <a:sym typeface="+mn-ea"/>
              </a:rPr>
              <a:t>&lt;dt&gt;</a:t>
            </a:r>
            <a:r>
              <a:rPr sz="1800">
                <a:sym typeface="+mn-ea"/>
              </a:rPr>
              <a:t>开始。术语的解释说明，由</a:t>
            </a:r>
            <a:r>
              <a:rPr lang="en-US" altLang="zh-CN" sz="1800">
                <a:sym typeface="+mn-ea"/>
              </a:rPr>
              <a:t>&lt;dd&gt;</a:t>
            </a:r>
            <a:r>
              <a:rPr sz="1800">
                <a:sym typeface="+mn-ea"/>
              </a:rPr>
              <a:t>开始，</a:t>
            </a:r>
            <a:r>
              <a:rPr lang="en-US" altLang="zh-CN" sz="1800">
                <a:sym typeface="+mn-ea"/>
              </a:rPr>
              <a:t>&lt;dd&gt;&lt;/dd&gt;</a:t>
            </a:r>
            <a:r>
              <a:rPr sz="1800">
                <a:sym typeface="+mn-ea"/>
              </a:rPr>
              <a:t>里的文字缩进显示。 </a:t>
            </a:r>
            <a:endParaRPr lang="zh-CN" altLang="en-US" sz="1800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如何使用列表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8675" y="1644650"/>
            <a:ext cx="9077325" cy="4956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预格式文本</a:t>
            </a:r>
            <a:r>
              <a:rPr lang="en-US" altLang="zh-CN">
                <a:sym typeface="+mn-ea"/>
              </a:rPr>
              <a:t>&lt;PRE&gt;</a:t>
            </a:r>
            <a:r>
              <a:rPr>
                <a:sym typeface="+mn-ea"/>
              </a:rPr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735" y="1675130"/>
            <a:ext cx="8289925" cy="4764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如何使用预格式文本</a:t>
            </a:r>
            <a:r>
              <a:rPr lang="en-US" altLang="zh-CN">
                <a:sym typeface="+mn-ea"/>
              </a:rPr>
              <a:t>&lt;PRE&gt;</a:t>
            </a:r>
            <a:r>
              <a:rPr>
                <a:sym typeface="+mn-ea"/>
              </a:rPr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905" y="1633220"/>
            <a:ext cx="8912225" cy="4919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kern="0" spc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超链接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buNone/>
            </a:pP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超级链接是用</a:t>
            </a: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&lt;a&gt;</a:t>
            </a: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定义的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None/>
            </a:pP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指向其他网页： 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在</a:t>
            </a: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&lt;a&gt;</a:t>
            </a: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元素下，有元素属性</a:t>
            </a: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href, href</a:t>
            </a: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的属性值为一个</a:t>
            </a: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URL</a:t>
            </a: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地址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&lt;a href=“http://www.baidu.com”&gt;</a:t>
            </a: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百度主页</a:t>
            </a: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&lt;/a&gt; </a:t>
            </a:r>
            <a:endParaRPr lang="en-US" altLang="zh-CN" sz="1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eaLnBrk="1" hangingPunct="1"/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&lt;a href=“login.htm”&gt;</a:t>
            </a:r>
            <a:r>
              <a:rPr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登陆页面</a:t>
            </a:r>
            <a:r>
              <a:rPr lang="en-US" altLang="zh-CN" sz="180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&lt;/a&gt;</a:t>
            </a:r>
            <a:endParaRPr lang="en-US" altLang="zh-CN" sz="1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滚动</a:t>
            </a:r>
            <a:r>
              <a:rPr lang="en-US" altLang="zh-CN">
                <a:sym typeface="+mn-ea"/>
              </a:rPr>
              <a:t>&lt;MARQUEE&gt;</a:t>
            </a:r>
            <a:r>
              <a:rPr>
                <a:sym typeface="+mn-ea"/>
              </a:rPr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1850" y="1654810"/>
            <a:ext cx="8776970" cy="482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会使用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的基本结构创建网页</a:t>
            </a:r>
            <a:endParaRPr lang="zh-CN" altLang="en-US" dirty="0"/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会使用文本相关标签实现文字修饰和布局</a:t>
            </a:r>
            <a:endParaRPr lang="zh-CN" altLang="en-US" dirty="0"/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会使用图像相关标签实现图文并茂的页面</a:t>
            </a:r>
            <a:endParaRPr lang="zh-CN" altLang="en-US" dirty="0"/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>
                <a:sym typeface="+mn-ea"/>
              </a:rPr>
              <a:t>会使用超链接相关标签实现页面间的跳转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滚动</a:t>
            </a:r>
            <a:r>
              <a:rPr lang="en-US" altLang="zh-CN">
                <a:sym typeface="+mn-ea"/>
              </a:rPr>
              <a:t>&lt;MARQUEE&gt;</a:t>
            </a:r>
            <a:r>
              <a:rPr>
                <a:sym typeface="+mn-ea"/>
              </a:rPr>
              <a:t>标签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2205" y="1827530"/>
            <a:ext cx="8743315" cy="3719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总结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>
                <a:latin typeface="黑体" panose="02010609060101010101" pitchFamily="49" charset="-122"/>
                <a:sym typeface="+mn-ea"/>
              </a:rPr>
              <a:t>哪个标签中的哪个属性可以改变字体颜色和字号？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>
                <a:latin typeface="黑体" panose="02010609060101010101" pitchFamily="49" charset="-122"/>
                <a:sym typeface="+mn-ea"/>
              </a:rPr>
              <a:t>图像与文本的对齐方式有哪几种？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spcAft>
                <a:spcPct val="50000"/>
              </a:spcAft>
            </a:pPr>
            <a:r>
              <a:rPr>
                <a:latin typeface="黑体" panose="02010609060101010101" pitchFamily="49" charset="-122"/>
                <a:sym typeface="+mn-ea"/>
              </a:rPr>
              <a:t>图片的加载和超链接的加载分别要配合哪个参数？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kern="0" spc="0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sym typeface="+mn-ea"/>
              </a:rPr>
              <a:t>HTML</a:t>
            </a:r>
            <a:r>
              <a:rPr lang="en-US" kern="0" spc="0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sym typeface="+mn-ea"/>
              </a:rPr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Hyper Text Markup Language </a:t>
            </a: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超文本标识语言）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是一种用来制作超文本文档的简单标记语言。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en-US" altLang="zh-CN"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编写的超文本文件称为</a:t>
            </a:r>
            <a:r>
              <a:rPr lang="en-US" altLang="zh-CN"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文件，也称</a:t>
            </a:r>
            <a:r>
              <a:rPr lang="en-US" altLang="zh-CN"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" panose="05000000000000000000" pitchFamily="2" charset="2"/>
              <a:buChar char="ü"/>
              <a:defRPr/>
            </a:pPr>
            <a:r>
              <a:rPr lang="en-US" altLang="zh-CN"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lang="en-US" altLang="zh-CN"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sz="2400" kern="0" spc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开发的基本技术。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kern="0" spc="0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sym typeface="+mn-ea"/>
              </a:rPr>
              <a:t>HTML</a:t>
            </a:r>
            <a:r>
              <a:rPr lang="en-US" kern="0" spc="0">
                <a:solidFill>
                  <a:schemeClr val="tx1"/>
                </a:solidFill>
                <a:latin typeface="宋体" panose="02010600030101010101" pitchFamily="2" charset="-122"/>
                <a:ea typeface="Arial Unicode MS" pitchFamily="34" charset="-122"/>
                <a:sym typeface="+mn-ea"/>
              </a:rPr>
              <a:t>发展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0260" y="2315210"/>
            <a:ext cx="7456170" cy="3595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文件的基本结构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460" y="1960880"/>
            <a:ext cx="8431530" cy="427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kern="0" spc="0">
                <a:solidFill>
                  <a:schemeClr val="tx1"/>
                </a:solidFill>
                <a:latin typeface="+mj-lt"/>
                <a:ea typeface="+mj-ea"/>
                <a:sym typeface="+mn-ea"/>
              </a:rPr>
              <a:t>HTML </a:t>
            </a:r>
            <a:r>
              <a:rPr lang="en-US" kern="0" spc="0">
                <a:solidFill>
                  <a:schemeClr val="tx1"/>
                </a:solidFill>
                <a:latin typeface="+mj-lt"/>
                <a:ea typeface="+mj-ea"/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eaLnBrk="1" hangingPunct="1">
              <a:buNone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HTML </a:t>
            </a:r>
            <a:r>
              <a:rPr>
                <a:latin typeface="宋体" panose="02010600030101010101" pitchFamily="2" charset="-122"/>
                <a:sym typeface="+mn-ea"/>
              </a:rPr>
              <a:t>标记标签通常被称为 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HTML </a:t>
            </a:r>
            <a:r>
              <a:rPr>
                <a:latin typeface="宋体" panose="02010600030101010101" pitchFamily="2" charset="-122"/>
                <a:sym typeface="+mn-ea"/>
              </a:rPr>
              <a:t>标签 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(HTML tag)</a:t>
            </a:r>
            <a:r>
              <a:rPr>
                <a:latin typeface="宋体" panose="02010600030101010101" pitchFamily="2" charset="-122"/>
                <a:sym typeface="+mn-ea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HTML </a:t>
            </a:r>
            <a:r>
              <a:rPr>
                <a:latin typeface="宋体" panose="02010600030101010101" pitchFamily="2" charset="-122"/>
                <a:sym typeface="+mn-ea"/>
              </a:rPr>
              <a:t>标签是由</a:t>
            </a:r>
            <a:r>
              <a:rPr b="1">
                <a:latin typeface="宋体" panose="02010600030101010101" pitchFamily="2" charset="-122"/>
                <a:sym typeface="+mn-ea"/>
              </a:rPr>
              <a:t>尖括号</a:t>
            </a:r>
            <a:r>
              <a:rPr>
                <a:latin typeface="宋体" panose="02010600030101010101" pitchFamily="2" charset="-122"/>
                <a:sym typeface="+mn-ea"/>
              </a:rPr>
              <a:t>包围的关键词，比如 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&lt;html&gt;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HTML </a:t>
            </a:r>
            <a:r>
              <a:rPr>
                <a:latin typeface="宋体" panose="02010600030101010101" pitchFamily="2" charset="-122"/>
                <a:sym typeface="+mn-ea"/>
              </a:rPr>
              <a:t>标签通常是</a:t>
            </a:r>
            <a:r>
              <a:rPr b="1">
                <a:latin typeface="宋体" panose="02010600030101010101" pitchFamily="2" charset="-122"/>
                <a:sym typeface="+mn-ea"/>
              </a:rPr>
              <a:t>成对出现</a:t>
            </a:r>
            <a:r>
              <a:rPr>
                <a:latin typeface="宋体" panose="02010600030101010101" pitchFamily="2" charset="-122"/>
                <a:sym typeface="+mn-ea"/>
              </a:rPr>
              <a:t>的，比如 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&lt;html&gt; </a:t>
            </a:r>
            <a:r>
              <a:rPr>
                <a:latin typeface="宋体" panose="02010600030101010101" pitchFamily="2" charset="-122"/>
                <a:sym typeface="+mn-ea"/>
              </a:rPr>
              <a:t>和 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&lt;/html&gt;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>
                <a:latin typeface="宋体" panose="02010600030101010101" pitchFamily="2" charset="-122"/>
                <a:sym typeface="+mn-ea"/>
              </a:rPr>
              <a:t>标签对中的第一个标签是</a:t>
            </a:r>
            <a:r>
              <a:rPr b="1">
                <a:latin typeface="宋体" panose="02010600030101010101" pitchFamily="2" charset="-122"/>
                <a:sym typeface="+mn-ea"/>
              </a:rPr>
              <a:t>开始标签</a:t>
            </a:r>
            <a:r>
              <a:rPr>
                <a:latin typeface="宋体" panose="02010600030101010101" pitchFamily="2" charset="-122"/>
                <a:sym typeface="+mn-ea"/>
              </a:rPr>
              <a:t>，第二个标签是</a:t>
            </a:r>
            <a:r>
              <a:rPr b="1">
                <a:latin typeface="宋体" panose="02010600030101010101" pitchFamily="2" charset="-122"/>
                <a:sym typeface="+mn-ea"/>
              </a:rPr>
              <a:t>结束标签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>
                <a:latin typeface="宋体" panose="02010600030101010101" pitchFamily="2" charset="-122"/>
                <a:sym typeface="+mn-ea"/>
              </a:rPr>
              <a:t>开始和结束标签也被称为</a:t>
            </a:r>
            <a:r>
              <a:rPr b="1">
                <a:latin typeface="宋体" panose="02010600030101010101" pitchFamily="2" charset="-122"/>
                <a:sym typeface="+mn-ea"/>
              </a:rPr>
              <a:t>开放标签</a:t>
            </a:r>
            <a:r>
              <a:rPr>
                <a:latin typeface="宋体" panose="02010600030101010101" pitchFamily="2" charset="-122"/>
                <a:sym typeface="+mn-ea"/>
              </a:rPr>
              <a:t>和</a:t>
            </a:r>
            <a:r>
              <a:rPr b="1">
                <a:latin typeface="宋体" panose="02010600030101010101" pitchFamily="2" charset="-122"/>
                <a:sym typeface="+mn-ea"/>
              </a:rPr>
              <a:t>闭合标签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kern="0" spc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HTML</a:t>
            </a:r>
            <a:r>
              <a:rPr lang="en-US" kern="0" spc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sym typeface="+mn-ea"/>
              </a:rPr>
              <a:t>HTML </a:t>
            </a:r>
            <a:r>
              <a:rPr sz="2400">
                <a:latin typeface="宋体" panose="02010600030101010101" pitchFamily="2" charset="-122"/>
                <a:sym typeface="+mn-ea"/>
              </a:rPr>
              <a:t>元素指的是从开始标签到结束标签的所有代码，</a:t>
            </a:r>
            <a:r>
              <a:rPr sz="2400">
                <a:latin typeface="宋体" panose="02010600030101010101" pitchFamily="2" charset="-122"/>
                <a:ea typeface="Arial Unicode MS" pitchFamily="34" charset="-122"/>
                <a:sym typeface="+mn-ea"/>
              </a:rPr>
              <a:t>是</a:t>
            </a:r>
            <a:r>
              <a:rPr lang="en-US" altLang="zh-CN" sz="2400">
                <a:latin typeface="宋体" panose="02010600030101010101" pitchFamily="2" charset="-122"/>
                <a:ea typeface="Arial Unicode MS" pitchFamily="34" charset="-122"/>
                <a:sym typeface="+mn-ea"/>
              </a:rPr>
              <a:t>HTML</a:t>
            </a:r>
            <a:r>
              <a:rPr sz="2400">
                <a:latin typeface="宋体" panose="02010600030101010101" pitchFamily="2" charset="-122"/>
                <a:ea typeface="Arial Unicode MS" pitchFamily="34" charset="-122"/>
                <a:sym typeface="+mn-ea"/>
              </a:rPr>
              <a:t>语言的基本部分。</a:t>
            </a:r>
            <a:endParaRPr lang="zh-CN" altLang="en-US" sz="2400" dirty="0">
              <a:latin typeface="宋体" panose="02010600030101010101" pitchFamily="2" charset="-122"/>
              <a:ea typeface="Arial Unicode MS" pitchFamily="3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>
                <a:latin typeface="宋体" panose="02010600030101010101" pitchFamily="2" charset="-122"/>
                <a:sym typeface="+mn-ea"/>
              </a:rPr>
              <a:t>HTML </a:t>
            </a:r>
            <a:r>
              <a:rPr sz="2400">
                <a:latin typeface="宋体" panose="02010600030101010101" pitchFamily="2" charset="-122"/>
                <a:sym typeface="+mn-ea"/>
              </a:rPr>
              <a:t>文档由嵌套的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HTML </a:t>
            </a:r>
            <a:r>
              <a:rPr sz="2400">
                <a:latin typeface="宋体" panose="02010600030101010101" pitchFamily="2" charset="-122"/>
                <a:sym typeface="+mn-ea"/>
              </a:rPr>
              <a:t>元素构成。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sz="2400" b="1">
                <a:latin typeface="宋体" panose="02010600030101010101" pitchFamily="2" charset="-122"/>
                <a:sym typeface="+mn-ea"/>
              </a:rPr>
              <a:t>空的 </a:t>
            </a:r>
            <a:r>
              <a:rPr lang="en-US" altLang="zh-CN" sz="2400" b="1">
                <a:latin typeface="宋体" panose="02010600030101010101" pitchFamily="2" charset="-122"/>
                <a:sym typeface="+mn-ea"/>
              </a:rPr>
              <a:t>HTML </a:t>
            </a:r>
            <a:r>
              <a:rPr sz="2400" b="1">
                <a:latin typeface="宋体" panose="02010600030101010101" pitchFamily="2" charset="-122"/>
                <a:sym typeface="+mn-ea"/>
              </a:rPr>
              <a:t>元素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sz="2400">
                <a:latin typeface="宋体" panose="02010600030101010101" pitchFamily="2" charset="-122"/>
                <a:sym typeface="+mn-ea"/>
              </a:rPr>
              <a:t>没有内容的 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HTML </a:t>
            </a:r>
            <a:r>
              <a:rPr sz="2400">
                <a:latin typeface="宋体" panose="02010600030101010101" pitchFamily="2" charset="-122"/>
                <a:sym typeface="+mn-ea"/>
              </a:rPr>
              <a:t>元素被称为空元素。空元素是在开始标签中关闭的。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&lt;br&gt;</a:t>
            </a:r>
            <a:r>
              <a:rPr sz="2400">
                <a:latin typeface="宋体" panose="02010600030101010101" pitchFamily="2" charset="-122"/>
                <a:sym typeface="+mn-ea"/>
              </a:rPr>
              <a:t>（定义换行的标签） 就是没有关闭标签的空元素。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使用记事本创建网页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33400" indent="-533400" eaLnBrk="1" hangingPunct="1">
              <a:spcBef>
                <a:spcPct val="25000"/>
              </a:spcBef>
              <a:spcAft>
                <a:spcPct val="25000"/>
              </a:spcAft>
              <a:buNone/>
            </a:pPr>
            <a:r>
              <a:rPr>
                <a:sym typeface="+mn-ea"/>
              </a:rPr>
              <a:t>使用记事本创建网页的步骤： </a:t>
            </a:r>
            <a:endParaRPr lang="zh-CN" altLang="en-US" dirty="0"/>
          </a:p>
          <a:p>
            <a:pPr marL="533400" indent="-533400" eaLnBrk="1" hangingPunct="1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、打开记事本</a:t>
            </a:r>
            <a:endParaRPr lang="zh-CN" altLang="en-US" dirty="0"/>
          </a:p>
          <a:p>
            <a:pPr marL="533400" indent="-533400" eaLnBrk="1" hangingPunct="1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、输入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代码</a:t>
            </a:r>
            <a:endParaRPr lang="zh-CN" altLang="en-US" dirty="0"/>
          </a:p>
          <a:p>
            <a:pPr marL="533400" indent="-533400" eaLnBrk="1" hangingPunct="1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、保存为*</a:t>
            </a:r>
            <a:r>
              <a:rPr lang="en-US" altLang="zh-CN">
                <a:sym typeface="+mn-ea"/>
              </a:rPr>
              <a:t>.html</a:t>
            </a:r>
            <a:r>
              <a:rPr>
                <a:sym typeface="+mn-ea"/>
              </a:rPr>
              <a:t>或*</a:t>
            </a:r>
            <a:r>
              <a:rPr lang="en-US" altLang="zh-CN">
                <a:sym typeface="+mn-ea"/>
              </a:rPr>
              <a:t>.htm</a:t>
            </a:r>
            <a:r>
              <a:rPr>
                <a:sym typeface="+mn-ea"/>
              </a:rPr>
              <a:t>文件，注意格式问题</a:t>
            </a:r>
            <a:endParaRPr lang="zh-CN" altLang="en-US" dirty="0"/>
          </a:p>
          <a:p>
            <a:pPr marL="533400" indent="-533400" eaLnBrk="1" hangingPunct="1"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、打开网页预览效果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UNIT_PLACING_PICTURE_USER_VIEWPORT" val="{&quot;height&quot;:4896,&quot;width&quot;:1084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WPS 演示</Application>
  <PresentationFormat>宽屏</PresentationFormat>
  <Paragraphs>141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黑体</vt:lpstr>
      <vt:lpstr>Arial Unicode MS</vt:lpstr>
      <vt:lpstr>Times New Roman</vt:lpstr>
      <vt:lpstr>楷体_GB2312</vt:lpstr>
      <vt:lpstr>新宋体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游志华</cp:lastModifiedBy>
  <cp:revision>190</cp:revision>
  <dcterms:created xsi:type="dcterms:W3CDTF">2019-06-19T02:08:00Z</dcterms:created>
  <dcterms:modified xsi:type="dcterms:W3CDTF">2020-07-14T08:59:50Z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