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868170"/>
          </a:xfrm>
        </p:spPr>
        <p:txBody>
          <a:bodyPr/>
          <a:p>
            <a:r>
              <a:rPr lang="en-US" altLang="zh-CN"/>
              <a:t>HTML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1212215"/>
          </a:xfrm>
        </p:spPr>
        <p:txBody>
          <a:bodyPr/>
          <a:p>
            <a:r>
              <a:rPr lang="en-US" altLang="zh-CN" sz="3200" b="1">
                <a:ea typeface="宋体" panose="02010600030101010101" pitchFamily="2" charset="-122"/>
                <a:sym typeface="+mn-ea"/>
              </a:rPr>
              <a:t>HTML-</a:t>
            </a:r>
            <a:r>
              <a:rPr lang="zh-CN" altLang="en-US" sz="3200" b="1">
                <a:ea typeface="宋体" panose="02010600030101010101" pitchFamily="2" charset="-122"/>
                <a:sym typeface="+mn-ea"/>
              </a:rPr>
              <a:t>表单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0" kern="0" spc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Method</a:t>
            </a:r>
            <a:r>
              <a:rPr b="0" kern="0" spc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sym typeface="+mn-ea"/>
              </a:rPr>
              <a:t>Method  </a:t>
            </a:r>
            <a:r>
              <a:rPr sz="32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sym typeface="+mn-ea"/>
              </a:rPr>
              <a:t>属性告诉浏览器如何将编码后的数据发给服务器。其值为</a:t>
            </a:r>
            <a:r>
              <a:rPr lang="en-US" altLang="zh-CN" sz="32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sym typeface="+mn-ea"/>
              </a:rPr>
              <a:t>get</a:t>
            </a:r>
            <a:r>
              <a:rPr sz="32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sym typeface="+mn-ea"/>
              </a:rPr>
              <a:t>或者</a:t>
            </a:r>
            <a:r>
              <a:rPr lang="en-US" altLang="zh-CN" sz="32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sym typeface="+mn-ea"/>
              </a:rPr>
              <a:t>post</a:t>
            </a:r>
            <a:r>
              <a:rPr sz="32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sym typeface="+mn-ea"/>
              </a:rPr>
              <a:t>。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en-US" altLang="zh-CN" sz="32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sym typeface="+mn-ea"/>
              </a:rPr>
              <a:t>get: </a:t>
            </a:r>
            <a:r>
              <a:rPr sz="32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sym typeface="+mn-ea"/>
              </a:rPr>
              <a:t>浏览器会将数据直接附在表单的 </a:t>
            </a:r>
            <a:r>
              <a:rPr lang="en-US" altLang="zh-CN" sz="32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sym typeface="+mn-ea"/>
              </a:rPr>
              <a:t>action URL </a:t>
            </a:r>
            <a:r>
              <a:rPr sz="32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sym typeface="+mn-ea"/>
              </a:rPr>
              <a:t>之后。这两者之间用问号进行分隔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en-US" altLang="zh-CN" sz="32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sym typeface="+mn-ea"/>
              </a:rPr>
              <a:t>post:</a:t>
            </a:r>
            <a:r>
              <a:rPr sz="32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sym typeface="+mn-ea"/>
              </a:rPr>
              <a:t>直接连接服务器，然后将</a:t>
            </a:r>
            <a:r>
              <a:rPr lang="en-US" altLang="zh-CN" sz="32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sym typeface="+mn-ea"/>
              </a:rPr>
              <a:t>html</a:t>
            </a:r>
            <a:r>
              <a:rPr sz="32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sym typeface="+mn-ea"/>
              </a:rPr>
              <a:t>表单中的值发送给</a:t>
            </a:r>
            <a:r>
              <a:rPr lang="en-US" altLang="zh-CN" sz="32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sym typeface="+mn-ea"/>
              </a:rPr>
              <a:t>WEB</a:t>
            </a:r>
            <a:r>
              <a:rPr sz="32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sym typeface="+mn-ea"/>
              </a:rPr>
              <a:t>服务器。这种方式是没有字符长度限制的。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表单元素的统一格式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8370" y="1465580"/>
            <a:ext cx="8756650" cy="5032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表单元素的逐一介绍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2945" y="1633220"/>
            <a:ext cx="9084945" cy="4888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表单元素的逐一介绍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5330" y="1238885"/>
            <a:ext cx="8990330" cy="5365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表单元素的逐一介绍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1370" y="1490345"/>
            <a:ext cx="9262745" cy="5062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表单元素的逐一介绍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1055" y="1557020"/>
            <a:ext cx="8909685" cy="4939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表单元素的逐一介绍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>
                <a:ea typeface="黑体" panose="02010609060101010101" pitchFamily="2" charset="-122"/>
                <a:sym typeface="+mn-ea"/>
              </a:rPr>
              <a:t>列表框基本语法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lvl="1" indent="0">
              <a:spcBef>
                <a:spcPct val="20000"/>
              </a:spcBef>
            </a:pPr>
            <a:r>
              <a:rPr lang="en-US" altLang="zh-CN" sz="1800" b="1">
                <a:solidFill>
                  <a:srgbClr val="0000FF"/>
                </a:solidFill>
                <a:ea typeface="黑体" panose="02010609060101010101" pitchFamily="2" charset="-122"/>
                <a:sym typeface="+mn-ea"/>
              </a:rPr>
              <a:t>&lt;select</a:t>
            </a:r>
            <a:r>
              <a:rPr lang="en-US" altLang="zh-CN" sz="1800" b="1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1800" b="1">
                <a:ea typeface="黑体" panose="02010609060101010101" pitchFamily="2" charset="-122"/>
                <a:sym typeface="+mn-ea"/>
              </a:rPr>
              <a:t>name=“</a:t>
            </a:r>
            <a:r>
              <a:rPr sz="1800" b="1">
                <a:ea typeface="黑体" panose="02010609060101010101" pitchFamily="2" charset="-122"/>
                <a:sym typeface="+mn-ea"/>
              </a:rPr>
              <a:t>指定列表名称”</a:t>
            </a:r>
            <a:r>
              <a:rPr sz="1800" b="1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ea typeface="黑体" panose="02010609060101010101" pitchFamily="2" charset="-122"/>
                <a:sym typeface="+mn-ea"/>
              </a:rPr>
              <a:t>&gt;</a:t>
            </a:r>
            <a:br>
              <a:rPr lang="en-US" altLang="zh-CN" sz="1800" b="1">
                <a:solidFill>
                  <a:srgbClr val="0000FF"/>
                </a:solidFill>
                <a:ea typeface="黑体" panose="02010609060101010101" pitchFamily="2" charset="-122"/>
                <a:sym typeface="+mn-ea"/>
              </a:rPr>
            </a:br>
            <a:r>
              <a:rPr lang="en-US" altLang="zh-CN" sz="1800" b="1">
                <a:solidFill>
                  <a:srgbClr val="0000FF"/>
                </a:solidFill>
                <a:ea typeface="黑体" panose="02010609060101010101" pitchFamily="2" charset="-122"/>
                <a:sym typeface="+mn-ea"/>
              </a:rPr>
              <a:t>&lt;option</a:t>
            </a:r>
            <a:r>
              <a:rPr lang="en-US" altLang="zh-CN" sz="1800" b="1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sz="1800" b="1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ea typeface="黑体" panose="02010609060101010101" pitchFamily="2" charset="-122"/>
                <a:sym typeface="+mn-ea"/>
              </a:rPr>
              <a:t>&gt;…&lt;/option&gt;</a:t>
            </a:r>
            <a:endParaRPr lang="en-US" altLang="zh-CN" sz="18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lvl="1" indent="0">
              <a:spcBef>
                <a:spcPct val="20000"/>
              </a:spcBef>
            </a:pPr>
            <a:r>
              <a:rPr lang="en-US" altLang="zh-CN" sz="1800" b="1">
                <a:solidFill>
                  <a:srgbClr val="0000FF"/>
                </a:solidFill>
                <a:ea typeface="黑体" panose="02010609060101010101" pitchFamily="2" charset="-122"/>
                <a:sym typeface="+mn-ea"/>
              </a:rPr>
              <a:t>&lt;option</a:t>
            </a:r>
            <a:r>
              <a:rPr lang="en-US" altLang="zh-CN" sz="1800" b="1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  </a:t>
            </a:r>
            <a:r>
              <a:rPr lang="en-US" altLang="zh-CN" sz="1800" b="1">
                <a:solidFill>
                  <a:srgbClr val="0000FF"/>
                </a:solidFill>
                <a:ea typeface="黑体" panose="02010609060101010101" pitchFamily="2" charset="-122"/>
                <a:sym typeface="+mn-ea"/>
              </a:rPr>
              <a:t>&gt; …&lt;/option&gt;</a:t>
            </a:r>
            <a:endParaRPr lang="en-US" altLang="zh-CN" sz="18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lvl="1" indent="0">
              <a:spcBef>
                <a:spcPct val="20000"/>
              </a:spcBef>
            </a:pPr>
            <a:r>
              <a:rPr lang="en-US" altLang="zh-CN" sz="1800" b="1">
                <a:ea typeface="黑体" panose="02010609060101010101" pitchFamily="2" charset="-122"/>
                <a:sym typeface="+mn-ea"/>
              </a:rPr>
              <a:t>    ……</a:t>
            </a:r>
            <a:endParaRPr lang="en-US" altLang="zh-CN" sz="1800" b="1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lvl="1" indent="0">
              <a:spcBef>
                <a:spcPct val="20000"/>
              </a:spcBef>
            </a:pPr>
            <a:r>
              <a:rPr lang="en-US" altLang="zh-CN" sz="1800" b="1">
                <a:solidFill>
                  <a:srgbClr val="0000FF"/>
                </a:solidFill>
                <a:ea typeface="黑体" panose="02010609060101010101" pitchFamily="2" charset="-122"/>
                <a:sym typeface="+mn-ea"/>
              </a:rPr>
              <a:t>&lt;/select&gt;</a:t>
            </a:r>
            <a:r>
              <a:rPr lang="en-US" altLang="zh-CN" sz="1800" b="1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 </a:t>
            </a:r>
            <a:endParaRPr lang="en-US" altLang="zh-CN" sz="18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表单元素的逐一介绍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0580" y="1645920"/>
            <a:ext cx="8961120" cy="48240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表单元素的逐一介绍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1370" y="1490345"/>
            <a:ext cx="8918575" cy="5123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表单元素的逐一介绍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2815" y="1490345"/>
            <a:ext cx="8818245" cy="52457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回顾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8210" y="1604010"/>
            <a:ext cx="8248650" cy="3943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宋体" panose="02010600030101010101" pitchFamily="2" charset="-122"/>
                <a:sym typeface="+mn-ea"/>
              </a:rPr>
              <a:t>小结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1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6620" y="1387475"/>
            <a:ext cx="8940800" cy="50145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框架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9180" y="1313180"/>
            <a:ext cx="8595360" cy="51796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框架使用场合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00" y="1671320"/>
            <a:ext cx="5707380" cy="43967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框架的基本结构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2535" y="1431290"/>
            <a:ext cx="8239125" cy="4947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框架的基本结构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8205" y="1313815"/>
            <a:ext cx="8917305" cy="51377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如何创建多个复杂的窗口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8035" y="1789430"/>
            <a:ext cx="9057005" cy="4758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如何创建多个复杂的窗口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490345"/>
            <a:ext cx="8970010" cy="4879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如何创建多个复杂的窗口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8035" y="1448435"/>
            <a:ext cx="8904605" cy="4820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宋体" panose="02010600030101010101" pitchFamily="2" charset="-122"/>
                <a:sym typeface="+mn-ea"/>
              </a:rPr>
              <a:t>练习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2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5385" y="1846580"/>
            <a:ext cx="8079105" cy="4634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>
                <a:latin typeface="黑体" panose="02010609060101010101" pitchFamily="2" charset="-122"/>
                <a:sym typeface="+mn-ea"/>
              </a:rPr>
              <a:t>表单中提交数据的方法有那两种及其区别？</a:t>
            </a:r>
            <a:endParaRPr lang="zh-CN" altLang="en-US" dirty="0">
              <a:latin typeface="黑体" panose="02010609060101010101" pitchFamily="2" charset="-122"/>
            </a:endParaRP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>
                <a:latin typeface="黑体" panose="02010609060101010101" pitchFamily="2" charset="-122"/>
                <a:sym typeface="+mn-ea"/>
              </a:rPr>
              <a:t>表单里有哪些常用的表单元素？</a:t>
            </a:r>
            <a:endParaRPr lang="zh-CN" altLang="en-US" dirty="0">
              <a:latin typeface="黑体" panose="02010609060101010101" pitchFamily="2" charset="-122"/>
            </a:endParaRP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>
                <a:latin typeface="黑体" panose="02010609060101010101" pitchFamily="2" charset="-122"/>
                <a:sym typeface="+mn-ea"/>
              </a:rPr>
              <a:t>创建一个框架页面至少需要哪两个标签？</a:t>
            </a:r>
            <a:endParaRPr lang="zh-CN" altLang="en-US" dirty="0">
              <a:latin typeface="黑体" panose="02010609060101010101" pitchFamily="2" charset="-122"/>
            </a:endParaRP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>
                <a:latin typeface="黑体" panose="02010609060101010101" pitchFamily="2" charset="-122"/>
                <a:sym typeface="+mn-ea"/>
              </a:rPr>
              <a:t>简述创建一个多框架页面所需的主要步骤。</a:t>
            </a:r>
            <a:endParaRPr lang="zh-CN" altLang="en-US"/>
          </a:p>
        </p:txBody>
      </p:sp>
      <p:pic>
        <p:nvPicPr>
          <p:cNvPr id="646148" name="图片 646147" descr="提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0" y="1289050"/>
            <a:ext cx="1008063" cy="91281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spcBef>
                <a:spcPct val="50000"/>
              </a:spcBef>
              <a:spcAft>
                <a:spcPct val="50000"/>
              </a:spcAft>
              <a:buChar char="•"/>
            </a:pPr>
            <a:r>
              <a:rPr sz="2400" b="1">
                <a:ea typeface="黑体" panose="02010609060101010101" pitchFamily="2" charset="-122"/>
                <a:sym typeface="+mn-ea"/>
              </a:rPr>
              <a:t>表单中有哪些常用的表单元素？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457200" indent="-457200">
              <a:spcBef>
                <a:spcPct val="50000"/>
              </a:spcBef>
              <a:spcAft>
                <a:spcPct val="50000"/>
              </a:spcAft>
              <a:buChar char="•"/>
            </a:pPr>
            <a:r>
              <a:rPr sz="2400" b="1">
                <a:ea typeface="黑体" panose="02010609060101010101" pitchFamily="2" charset="-122"/>
                <a:sym typeface="+mn-ea"/>
              </a:rPr>
              <a:t>创建一个框架页面至少需要哪几个标签？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0827385" cy="483235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本章任务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560" y="1209675"/>
            <a:ext cx="11160760" cy="5476240"/>
          </a:xfrm>
        </p:spPr>
        <p:txBody>
          <a:bodyPr/>
          <a:p>
            <a:pPr marL="533400" indent="-533400"/>
            <a:r>
              <a:rPr>
                <a:sym typeface="+mn-ea"/>
              </a:rPr>
              <a:t>制作“注册”页面</a:t>
            </a:r>
            <a:endParaRPr lang="zh-CN" altLang="en-US" dirty="0"/>
          </a:p>
          <a:p>
            <a:pPr marL="533400" indent="-533400"/>
            <a:endParaRPr lang="zh-CN" altLang="en-US" dirty="0"/>
          </a:p>
          <a:p>
            <a:pPr marL="533400" indent="-533400"/>
            <a:endParaRPr lang="zh-CN" altLang="en-US" dirty="0"/>
          </a:p>
          <a:p>
            <a:pPr marL="533400" indent="-533400">
              <a:buNone/>
            </a:pPr>
            <a:endParaRPr lang="zh-CN" altLang="en-US" dirty="0"/>
          </a:p>
          <a:p>
            <a:pPr marL="533400" indent="-533400">
              <a:buNone/>
            </a:pPr>
            <a:endParaRPr lang="zh-CN" altLang="en-US" dirty="0"/>
          </a:p>
          <a:p>
            <a:pPr marL="533400" indent="-533400">
              <a:buNone/>
            </a:pPr>
            <a:endParaRPr lang="zh-CN" altLang="en-US" dirty="0"/>
          </a:p>
          <a:p>
            <a:pPr marL="533400" indent="-533400">
              <a:buNone/>
            </a:pPr>
            <a:endParaRPr lang="zh-CN" altLang="en-US" dirty="0"/>
          </a:p>
          <a:p>
            <a:pPr marL="533400" indent="-533400"/>
            <a:r>
              <a:rPr>
                <a:sym typeface="+mn-ea"/>
              </a:rPr>
              <a:t>制作“客户中心”页面</a:t>
            </a:r>
            <a:endParaRPr lang="zh-CN" altLang="en-US"/>
          </a:p>
        </p:txBody>
      </p:sp>
      <p:pic>
        <p:nvPicPr>
          <p:cNvPr id="499731" name="图片 4997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8375" y="1091248"/>
            <a:ext cx="3925888" cy="2693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9732" name="图片 499731" descr="Sna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793" y="3956050"/>
            <a:ext cx="3887787" cy="25558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9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本章目标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sz="2400">
                <a:sym typeface="+mn-ea"/>
              </a:rPr>
              <a:t>会使用表单的基本结构制作表单页面</a:t>
            </a:r>
            <a:endParaRPr lang="zh-CN" altLang="en-US" sz="2400" dirty="0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sz="2400">
                <a:sym typeface="+mn-ea"/>
              </a:rPr>
              <a:t>会使用各种表单元素实现注册页面</a:t>
            </a:r>
            <a:endParaRPr lang="zh-CN" altLang="en-US" sz="2400" dirty="0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sz="2400">
                <a:sym typeface="+mn-ea"/>
              </a:rPr>
              <a:t>能理解</a:t>
            </a:r>
            <a:r>
              <a:rPr lang="en-US" altLang="zh-CN" sz="2400">
                <a:sym typeface="+mn-ea"/>
              </a:rPr>
              <a:t>post</a:t>
            </a:r>
            <a:r>
              <a:rPr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get</a:t>
            </a:r>
            <a:r>
              <a:rPr sz="2400">
                <a:sym typeface="+mn-ea"/>
              </a:rPr>
              <a:t>两种提交方式的区别</a:t>
            </a:r>
            <a:endParaRPr lang="zh-CN" altLang="en-US" sz="2400" dirty="0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sz="2400">
                <a:sym typeface="+mn-ea"/>
              </a:rPr>
              <a:t>会使用框架结构实现多窗口展示页面</a:t>
            </a:r>
            <a:endParaRPr lang="zh-CN" altLang="en-US" sz="2400" dirty="0"/>
          </a:p>
          <a:p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ea typeface="黑体" panose="02010609060101010101" pitchFamily="2" charset="-122"/>
                <a:sym typeface="+mn-ea"/>
              </a:rPr>
              <a:t>表单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9040" y="1213485"/>
            <a:ext cx="8354060" cy="5292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ern="0" spc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表单控件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eaLnBrk="1" hangingPunct="1">
              <a:buNone/>
            </a:pPr>
            <a:r>
              <a:rPr sz="1800">
                <a:latin typeface="微软雅黑" panose="020B0503020204020204" pitchFamily="34" charset="-122"/>
                <a:sym typeface="+mn-ea"/>
              </a:rPr>
              <a:t>通过</a:t>
            </a:r>
            <a:r>
              <a:rPr lang="en-US" altLang="zh-CN" sz="1800">
                <a:latin typeface="微软雅黑" panose="020B0503020204020204" pitchFamily="34" charset="-122"/>
                <a:sym typeface="+mn-ea"/>
              </a:rPr>
              <a:t>HTML</a:t>
            </a:r>
            <a:r>
              <a:rPr sz="1800">
                <a:latin typeface="微软雅黑" panose="020B0503020204020204" pitchFamily="34" charset="-122"/>
                <a:sym typeface="+mn-ea"/>
              </a:rPr>
              <a:t>表单的各种控件，用户可以输入文字信息，或者从选项中选择，以及做提交的操作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sz="1800">
                <a:latin typeface="微软雅黑" panose="020B0503020204020204" pitchFamily="34" charset="-122"/>
                <a:sym typeface="+mn-ea"/>
              </a:rPr>
              <a:t>根据</a:t>
            </a:r>
            <a:r>
              <a:rPr lang="en-US" altLang="zh-CN" sz="1800">
                <a:latin typeface="微软雅黑" panose="020B0503020204020204" pitchFamily="34" charset="-122"/>
                <a:sym typeface="+mn-ea"/>
              </a:rPr>
              <a:t>type</a:t>
            </a:r>
            <a:r>
              <a:rPr sz="1800">
                <a:latin typeface="微软雅黑" panose="020B0503020204020204" pitchFamily="34" charset="-122"/>
                <a:sym typeface="+mn-ea"/>
              </a:rPr>
              <a:t>可分为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r>
              <a:rPr sz="1800">
                <a:latin typeface="微软雅黑" panose="020B0503020204020204" pitchFamily="34" charset="-122"/>
                <a:sym typeface="+mn-ea"/>
              </a:rPr>
              <a:t>文本输入框：用户名</a:t>
            </a:r>
            <a:r>
              <a:rPr lang="en-US" altLang="zh-CN" sz="1800">
                <a:latin typeface="微软雅黑" panose="020B0503020204020204" pitchFamily="34" charset="-122"/>
                <a:sym typeface="+mn-ea"/>
              </a:rPr>
              <a:t>/</a:t>
            </a:r>
            <a:r>
              <a:rPr sz="1800">
                <a:latin typeface="微软雅黑" panose="020B0503020204020204" pitchFamily="34" charset="-122"/>
                <a:sym typeface="+mn-ea"/>
              </a:rPr>
              <a:t>密码 </a:t>
            </a:r>
            <a:r>
              <a:rPr lang="en-US" altLang="zh-CN" sz="1800">
                <a:latin typeface="微软雅黑" panose="020B0503020204020204" pitchFamily="34" charset="-122"/>
                <a:sym typeface="+mn-ea"/>
              </a:rPr>
              <a:t>type=“text”/</a:t>
            </a:r>
            <a:r>
              <a:rPr sz="1800">
                <a:latin typeface="微软雅黑" panose="020B0503020204020204" pitchFamily="34" charset="-122"/>
                <a:sym typeface="+mn-ea"/>
              </a:rPr>
              <a:t>“</a:t>
            </a:r>
            <a:r>
              <a:rPr lang="en-US" altLang="zh-CN" sz="1800">
                <a:latin typeface="微软雅黑" panose="020B0503020204020204" pitchFamily="34" charset="-122"/>
                <a:sym typeface="+mn-ea"/>
              </a:rPr>
              <a:t>password</a:t>
            </a:r>
            <a:r>
              <a:rPr sz="1800">
                <a:latin typeface="微软雅黑" panose="020B0503020204020204" pitchFamily="34" charset="-122"/>
                <a:sym typeface="+mn-ea"/>
              </a:rPr>
              <a:t>”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r>
              <a:rPr sz="1800">
                <a:latin typeface="微软雅黑" panose="020B0503020204020204" pitchFamily="34" charset="-122"/>
                <a:sym typeface="+mn-ea"/>
              </a:rPr>
              <a:t>单选按钮：</a:t>
            </a:r>
            <a:r>
              <a:rPr lang="en-US" altLang="zh-CN" sz="1800">
                <a:latin typeface="微软雅黑" panose="020B0503020204020204" pitchFamily="34" charset="-122"/>
                <a:sym typeface="+mn-ea"/>
              </a:rPr>
              <a:t>type="radio"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r>
              <a:rPr sz="1800">
                <a:latin typeface="微软雅黑" panose="020B0503020204020204" pitchFamily="34" charset="-122"/>
                <a:sym typeface="+mn-ea"/>
              </a:rPr>
              <a:t>复选框：</a:t>
            </a:r>
            <a:r>
              <a:rPr lang="en-US" altLang="zh-CN" sz="1800">
                <a:latin typeface="微软雅黑" panose="020B0503020204020204" pitchFamily="34" charset="-122"/>
                <a:sym typeface="+mn-ea"/>
              </a:rPr>
              <a:t>type=“checkbox”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r>
              <a:rPr sz="1800">
                <a:latin typeface="微软雅黑" panose="020B0503020204020204" pitchFamily="34" charset="-122"/>
                <a:sym typeface="+mn-ea"/>
              </a:rPr>
              <a:t>按钮：</a:t>
            </a:r>
            <a:r>
              <a:rPr lang="en-US" altLang="zh-CN" sz="1800">
                <a:latin typeface="微软雅黑" panose="020B0503020204020204" pitchFamily="34" charset="-122"/>
                <a:sym typeface="+mn-ea"/>
              </a:rPr>
              <a:t>type="button"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>
                <a:latin typeface="微软雅黑" panose="020B0503020204020204" pitchFamily="34" charset="-122"/>
                <a:sym typeface="+mn-ea"/>
              </a:rPr>
              <a:t>select:</a:t>
            </a:r>
            <a:r>
              <a:rPr sz="1800">
                <a:latin typeface="微软雅黑" panose="020B0503020204020204" pitchFamily="34" charset="-122"/>
                <a:sym typeface="+mn-ea"/>
              </a:rPr>
              <a:t>下拉列表</a:t>
            </a:r>
            <a:r>
              <a:rPr lang="en-US" altLang="zh-CN" sz="1800">
                <a:latin typeface="微软雅黑" panose="020B0503020204020204" pitchFamily="34" charset="-122"/>
                <a:sym typeface="+mn-ea"/>
              </a:rPr>
              <a:t>,</a:t>
            </a:r>
            <a:r>
              <a:rPr sz="1800">
                <a:latin typeface="微软雅黑" panose="020B0503020204020204" pitchFamily="34" charset="-122"/>
                <a:sym typeface="+mn-ea"/>
              </a:rPr>
              <a:t>用</a:t>
            </a:r>
            <a:r>
              <a:rPr lang="en-US" altLang="zh-CN" sz="1800">
                <a:latin typeface="微软雅黑" panose="020B0503020204020204" pitchFamily="34" charset="-122"/>
                <a:sym typeface="+mn-ea"/>
              </a:rPr>
              <a:t>option</a:t>
            </a:r>
            <a:r>
              <a:rPr sz="1800">
                <a:latin typeface="微软雅黑" panose="020B0503020204020204" pitchFamily="34" charset="-122"/>
                <a:sym typeface="+mn-ea"/>
              </a:rPr>
              <a:t>定义多个选项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表单包含的控件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8370" y="1625600"/>
            <a:ext cx="8695690" cy="49345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表单页面的基本结构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8690" y="1493520"/>
            <a:ext cx="8481060" cy="48437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WPS 演示</Application>
  <PresentationFormat>宽屏</PresentationFormat>
  <Paragraphs>104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黑体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游志华</cp:lastModifiedBy>
  <cp:revision>184</cp:revision>
  <dcterms:created xsi:type="dcterms:W3CDTF">2019-06-19T02:08:00Z</dcterms:created>
  <dcterms:modified xsi:type="dcterms:W3CDTF">2020-07-15T08:31:45Z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