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3"/>
    <p:sldId id="304" r:id="rId4"/>
    <p:sldId id="257" r:id="rId5"/>
    <p:sldId id="268" r:id="rId6"/>
    <p:sldId id="270" r:id="rId7"/>
    <p:sldId id="271" r:id="rId8"/>
    <p:sldId id="272" r:id="rId9"/>
    <p:sldId id="273" r:id="rId10"/>
    <p:sldId id="274" r:id="rId11"/>
    <p:sldId id="293" r:id="rId12"/>
    <p:sldId id="294" r:id="rId13"/>
    <p:sldId id="295" r:id="rId14"/>
    <p:sldId id="296" r:id="rId15"/>
    <p:sldId id="300" r:id="rId16"/>
    <p:sldId id="305" r:id="rId17"/>
    <p:sldId id="286" r:id="rId18"/>
    <p:sldId id="291" r:id="rId19"/>
    <p:sldId id="263" r:id="rId20"/>
  </p:sldIdLst>
  <p:sldSz cx="9144000" cy="51435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5291"/>
    <a:srgbClr val="FFDE00"/>
    <a:srgbClr val="02000B"/>
    <a:srgbClr val="005AAB"/>
    <a:srgbClr val="0083FA"/>
    <a:srgbClr val="FF5E48"/>
    <a:srgbClr val="002228"/>
    <a:srgbClr val="AC51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8576"/>
  </p:normalViewPr>
  <p:slideViewPr>
    <p:cSldViewPr showGuides="1">
      <p:cViewPr varScale="1">
        <p:scale>
          <a:sx n="68" d="100"/>
          <a:sy n="68" d="100"/>
        </p:scale>
        <p:origin x="72" y="192"/>
      </p:cViewPr>
      <p:guideLst>
        <p:guide orient="horz" pos="1620"/>
        <p:guide pos="289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8E8ED37-CF56-4963-BB81-90F2206BC2D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1F72831-A816-423C-88FC-1BE8AEAF185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AD288FA-BE15-4B7C-A140-5E57A4591FB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972D050-B7E3-4F22-8A36-019299482C3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59A7E67-4DD1-4510-B0A7-E95C6A2CD53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0AF91EB-89B1-481F-8719-EE759A8D7C5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8E06508-1F5C-4F1B-8A61-F41398A171F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3B255FB-1D00-45D4-974B-1194E1970826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FD71BE2-406E-4569-B8D4-0ACC8B6788A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742061-3FF4-4AEA-8527-BBCE576BD2D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85D5D3E-36C1-40BF-B486-5EBE9ABF616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CB0B073-041C-4731-814C-47C962BE2F4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A4D8755-90FB-4108-B282-4D856542385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jpe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21" name="等腰三角形 20"/>
          <p:cNvSpPr/>
          <p:nvPr/>
        </p:nvSpPr>
        <p:spPr>
          <a:xfrm rot="16200000">
            <a:off x="7930356" y="3329781"/>
            <a:ext cx="1190625" cy="1281113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-14287" y="4465638"/>
            <a:ext cx="9180513" cy="4841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等腰三角形 18"/>
          <p:cNvSpPr/>
          <p:nvPr/>
        </p:nvSpPr>
        <p:spPr>
          <a:xfrm rot="16200000">
            <a:off x="7930356" y="3474244"/>
            <a:ext cx="1190625" cy="1281113"/>
          </a:xfrm>
          <a:prstGeom prst="triangle">
            <a:avLst>
              <a:gd name="adj" fmla="val 0"/>
            </a:avLst>
          </a:prstGeom>
          <a:solidFill>
            <a:srgbClr val="FFD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11112" y="4568825"/>
            <a:ext cx="9180513" cy="484188"/>
          </a:xfrm>
          <a:prstGeom prst="rect">
            <a:avLst/>
          </a:prstGeom>
          <a:solidFill>
            <a:srgbClr val="FFD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等腰三角形 15"/>
          <p:cNvSpPr/>
          <p:nvPr/>
        </p:nvSpPr>
        <p:spPr>
          <a:xfrm rot="5400000">
            <a:off x="19050" y="549275"/>
            <a:ext cx="1192213" cy="1281113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25400" y="206375"/>
            <a:ext cx="9180513" cy="4841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等腰三角形 13"/>
          <p:cNvSpPr/>
          <p:nvPr/>
        </p:nvSpPr>
        <p:spPr>
          <a:xfrm rot="5400000">
            <a:off x="30956" y="375444"/>
            <a:ext cx="1190625" cy="1281113"/>
          </a:xfrm>
          <a:prstGeom prst="triangle">
            <a:avLst>
              <a:gd name="adj" fmla="val 0"/>
            </a:avLst>
          </a:prstGeom>
          <a:solidFill>
            <a:srgbClr val="FFD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-25400" y="87313"/>
            <a:ext cx="9180513" cy="482600"/>
          </a:xfrm>
          <a:prstGeom prst="rect">
            <a:avLst/>
          </a:prstGeom>
          <a:solidFill>
            <a:srgbClr val="FFD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22225" y="0"/>
            <a:ext cx="9180513" cy="4841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等腰三角形 4"/>
          <p:cNvSpPr/>
          <p:nvPr/>
        </p:nvSpPr>
        <p:spPr>
          <a:xfrm rot="5400000">
            <a:off x="22225" y="255588"/>
            <a:ext cx="1192213" cy="1281113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4287" y="4679950"/>
            <a:ext cx="9180513" cy="4841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等腰三角形 6"/>
          <p:cNvSpPr/>
          <p:nvPr/>
        </p:nvSpPr>
        <p:spPr>
          <a:xfrm rot="16200000">
            <a:off x="7931944" y="3639344"/>
            <a:ext cx="1190625" cy="1281113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弦形 8"/>
          <p:cNvSpPr/>
          <p:nvPr/>
        </p:nvSpPr>
        <p:spPr>
          <a:xfrm rot="5400000">
            <a:off x="4323556" y="4893469"/>
            <a:ext cx="458788" cy="514350"/>
          </a:xfrm>
          <a:prstGeom prst="chord">
            <a:avLst>
              <a:gd name="adj1" fmla="val 5375213"/>
              <a:gd name="adj2" fmla="val 16200000"/>
            </a:avLst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2211388"/>
            <a:ext cx="9101138" cy="8299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kern="1200" cap="none" spc="0" normalizeH="0" baseline="0" noProof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白盒测试技术</a:t>
            </a:r>
            <a:endParaRPr kumimoji="0" lang="zh-CN" altLang="en-US" sz="4800" b="1" kern="1200" cap="none" spc="0" normalizeH="0" baseline="0" noProof="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7904163" y="1643063"/>
            <a:ext cx="473075" cy="550863"/>
          </a:xfrm>
          <a:prstGeom prst="roundRect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648575" y="1390650"/>
            <a:ext cx="473075" cy="550863"/>
          </a:xfrm>
          <a:prstGeom prst="roundRect">
            <a:avLst/>
          </a:prstGeom>
          <a:noFill/>
          <a:ln w="76200">
            <a:solidFill>
              <a:srgbClr val="FFD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939800" y="3244850"/>
            <a:ext cx="473075" cy="550863"/>
          </a:xfrm>
          <a:prstGeom prst="roundRect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84213" y="2992438"/>
            <a:ext cx="473075" cy="550863"/>
          </a:xfrm>
          <a:prstGeom prst="roundRect">
            <a:avLst/>
          </a:prstGeom>
          <a:noFill/>
          <a:ln w="76200">
            <a:solidFill>
              <a:srgbClr val="FFD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356" name="文本框 1"/>
          <p:cNvSpPr txBox="1"/>
          <p:nvPr/>
        </p:nvSpPr>
        <p:spPr>
          <a:xfrm>
            <a:off x="3915728" y="3175635"/>
            <a:ext cx="14655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dirty="0"/>
              <a:t>SE2018</a:t>
            </a:r>
            <a:r>
              <a:rPr lang="zh-CN" altLang="en-US" sz="1800" dirty="0"/>
              <a:t>春</a:t>
            </a:r>
            <a:r>
              <a:rPr lang="en-US" altLang="zh-CN" sz="1800" dirty="0"/>
              <a:t>G20</a:t>
            </a:r>
            <a:endParaRPr lang="zh-CN" altLang="en-US" sz="1800" dirty="0"/>
          </a:p>
        </p:txBody>
      </p:sp>
      <p:sp>
        <p:nvSpPr>
          <p:cNvPr id="14357" name="文本框 2"/>
          <p:cNvSpPr txBox="1"/>
          <p:nvPr/>
        </p:nvSpPr>
        <p:spPr>
          <a:xfrm>
            <a:off x="3826828" y="3684588"/>
            <a:ext cx="15544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/>
              <a:t>王淑雯，张琪</a:t>
            </a:r>
            <a:endParaRPr lang="zh-CN" altLang="en-US" sz="1800" dirty="0"/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grpSp>
        <p:nvGrpSpPr>
          <p:cNvPr id="12" name="组合 11"/>
          <p:cNvGrpSpPr/>
          <p:nvPr/>
        </p:nvGrpSpPr>
        <p:grpSpPr>
          <a:xfrm>
            <a:off x="-36512" y="152400"/>
            <a:ext cx="9180512" cy="738889"/>
            <a:chOff x="-21772" y="0"/>
            <a:chExt cx="9180512" cy="738890"/>
          </a:xfrm>
          <a:solidFill>
            <a:schemeClr val="accent1">
              <a:lumMod val="50000"/>
            </a:schemeClr>
          </a:solidFill>
        </p:grpSpPr>
        <p:sp>
          <p:nvSpPr>
            <p:cNvPr id="13" name="矩形 12"/>
            <p:cNvSpPr/>
            <p:nvPr/>
          </p:nvSpPr>
          <p:spPr>
            <a:xfrm>
              <a:off x="-21772" y="0"/>
              <a:ext cx="9180512" cy="48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383233" y="-137511"/>
              <a:ext cx="471396" cy="1281406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-36512" y="51470"/>
            <a:ext cx="9180512" cy="738890"/>
            <a:chOff x="-21772" y="0"/>
            <a:chExt cx="9180512" cy="738890"/>
          </a:xfrm>
          <a:solidFill>
            <a:srgbClr val="FFDE00"/>
          </a:solidFill>
        </p:grpSpPr>
        <p:sp>
          <p:nvSpPr>
            <p:cNvPr id="10" name="矩形 9"/>
            <p:cNvSpPr/>
            <p:nvPr/>
          </p:nvSpPr>
          <p:spPr>
            <a:xfrm>
              <a:off x="-21772" y="0"/>
              <a:ext cx="9180512" cy="48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 rot="5400000">
              <a:off x="383233" y="-137511"/>
              <a:ext cx="471396" cy="1281406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-32657" y="0"/>
            <a:ext cx="9180512" cy="738889"/>
            <a:chOff x="-21772" y="0"/>
            <a:chExt cx="9180512" cy="738890"/>
          </a:xfrm>
          <a:solidFill>
            <a:schemeClr val="accent1">
              <a:lumMod val="50000"/>
            </a:schemeClr>
          </a:solidFill>
        </p:grpSpPr>
        <p:sp>
          <p:nvSpPr>
            <p:cNvPr id="4" name="矩形 3"/>
            <p:cNvSpPr/>
            <p:nvPr/>
          </p:nvSpPr>
          <p:spPr>
            <a:xfrm>
              <a:off x="-21772" y="0"/>
              <a:ext cx="9180512" cy="48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等腰三角形 4"/>
            <p:cNvSpPr/>
            <p:nvPr/>
          </p:nvSpPr>
          <p:spPr>
            <a:xfrm rot="5400000">
              <a:off x="383233" y="-137511"/>
              <a:ext cx="471396" cy="1281406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-2234" y="4587974"/>
            <a:ext cx="9182745" cy="748544"/>
            <a:chOff x="-14740" y="4587974"/>
            <a:chExt cx="9182746" cy="748544"/>
          </a:xfrm>
          <a:solidFill>
            <a:schemeClr val="accent1">
              <a:lumMod val="50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-14740" y="4876006"/>
              <a:ext cx="918051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 rot="16200000">
              <a:off x="8275275" y="4199299"/>
              <a:ext cx="504055" cy="1281406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弦形 7"/>
            <p:cNvSpPr/>
            <p:nvPr/>
          </p:nvSpPr>
          <p:spPr>
            <a:xfrm rot="5400000">
              <a:off x="4381263" y="4899335"/>
              <a:ext cx="360040" cy="514326"/>
            </a:xfrm>
            <a:prstGeom prst="chord">
              <a:avLst>
                <a:gd name="adj1" fmla="val 5375213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1510" name="TextBox 16"/>
          <p:cNvSpPr txBox="1"/>
          <p:nvPr/>
        </p:nvSpPr>
        <p:spPr>
          <a:xfrm>
            <a:off x="-36512" y="22225"/>
            <a:ext cx="3960812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控制结构测试</a:t>
            </a:r>
            <a:endParaRPr lang="zh-CN" altLang="en-US" sz="2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5" y="2397811"/>
            <a:ext cx="4364657" cy="2622211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2" name="文本框 14"/>
          <p:cNvSpPr txBox="1"/>
          <p:nvPr/>
        </p:nvSpPr>
        <p:spPr>
          <a:xfrm>
            <a:off x="1912303" y="1048385"/>
            <a:ext cx="2404110" cy="30460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spcBef>
                <a:spcPct val="0"/>
              </a:spcBef>
              <a:buNone/>
            </a:pPr>
            <a:r>
              <a:rPr lang="zh-CN" altLang="en-US" sz="2000" dirty="0"/>
              <a:t>●</a:t>
            </a:r>
            <a:r>
              <a:rPr lang="zh-CN" altLang="en-US" sz="2400" dirty="0"/>
              <a:t>  基本路径测试</a:t>
            </a:r>
            <a:endParaRPr lang="zh-CN" altLang="en-US" sz="2400" dirty="0"/>
          </a:p>
          <a:p>
            <a:pPr marL="0" lvl="0" indent="0" algn="l" eaLnBrk="1" hangingPunct="1">
              <a:spcBef>
                <a:spcPct val="0"/>
              </a:spcBef>
              <a:buNone/>
            </a:pPr>
            <a:endParaRPr lang="zh-CN" altLang="en-US" sz="2400" dirty="0"/>
          </a:p>
          <a:p>
            <a:pPr marL="0" lvl="0" indent="0" algn="l" eaLnBrk="1" hangingPunct="1">
              <a:spcBef>
                <a:spcPct val="0"/>
              </a:spcBef>
              <a:buNone/>
            </a:pPr>
            <a:r>
              <a:rPr lang="zh-CN" altLang="en-US" sz="2000" dirty="0"/>
              <a:t>●</a:t>
            </a:r>
            <a:r>
              <a:rPr lang="zh-CN" altLang="en-US" sz="2400" dirty="0"/>
              <a:t>  条件测试</a:t>
            </a:r>
            <a:endParaRPr lang="zh-CN" altLang="en-US" sz="2400" dirty="0"/>
          </a:p>
          <a:p>
            <a:pPr marL="0" lvl="0" indent="0" algn="l" eaLnBrk="1" hangingPunct="1">
              <a:spcBef>
                <a:spcPct val="0"/>
              </a:spcBef>
              <a:buNone/>
            </a:pPr>
            <a:endParaRPr lang="zh-CN" altLang="en-US" sz="2400" dirty="0"/>
          </a:p>
          <a:p>
            <a:pPr marL="0" lvl="0" indent="0" algn="l" eaLnBrk="1" hangingPunct="1">
              <a:spcBef>
                <a:spcPct val="0"/>
              </a:spcBef>
              <a:buNone/>
            </a:pPr>
            <a:r>
              <a:rPr lang="zh-CN" altLang="en-US" sz="2000" dirty="0"/>
              <a:t>●</a:t>
            </a:r>
            <a:r>
              <a:rPr lang="zh-CN" altLang="en-US" sz="2400" dirty="0"/>
              <a:t>  循环测试</a:t>
            </a:r>
            <a:endParaRPr lang="zh-CN" altLang="en-US" sz="2400" dirty="0"/>
          </a:p>
          <a:p>
            <a:pPr marL="0" lvl="0" indent="0" algn="l" eaLnBrk="1" hangingPunct="1">
              <a:spcBef>
                <a:spcPct val="0"/>
              </a:spcBef>
              <a:buNone/>
            </a:pPr>
            <a:endParaRPr lang="zh-CN" altLang="en-US" sz="2400" dirty="0"/>
          </a:p>
          <a:p>
            <a:pPr marL="0" lvl="0" indent="0" algn="l" eaLnBrk="1" hangingPunct="1">
              <a:spcBef>
                <a:spcPct val="0"/>
              </a:spcBef>
              <a:buNone/>
            </a:pPr>
            <a:endParaRPr lang="zh-CN" altLang="en-US" sz="2400" dirty="0"/>
          </a:p>
          <a:p>
            <a:pPr marL="0" lvl="0" indent="0" algn="l" eaLnBrk="1" hangingPunct="1">
              <a:spcBef>
                <a:spcPct val="0"/>
              </a:spcBef>
              <a:buNone/>
            </a:pPr>
            <a:r>
              <a:rPr lang="zh-CN" altLang="en-US" sz="2400" dirty="0"/>
              <a:t>     </a:t>
            </a:r>
            <a:endParaRPr lang="zh-CN" altLang="en-US" sz="2000" dirty="0"/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grpSp>
        <p:nvGrpSpPr>
          <p:cNvPr id="12" name="组合 11"/>
          <p:cNvGrpSpPr/>
          <p:nvPr/>
        </p:nvGrpSpPr>
        <p:grpSpPr>
          <a:xfrm>
            <a:off x="-36512" y="152400"/>
            <a:ext cx="9180512" cy="738889"/>
            <a:chOff x="-21772" y="0"/>
            <a:chExt cx="9180512" cy="738890"/>
          </a:xfrm>
          <a:solidFill>
            <a:schemeClr val="accent1">
              <a:lumMod val="50000"/>
            </a:schemeClr>
          </a:solidFill>
        </p:grpSpPr>
        <p:sp>
          <p:nvSpPr>
            <p:cNvPr id="13" name="矩形 12"/>
            <p:cNvSpPr/>
            <p:nvPr/>
          </p:nvSpPr>
          <p:spPr>
            <a:xfrm>
              <a:off x="-21772" y="0"/>
              <a:ext cx="9180512" cy="48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383233" y="-137511"/>
              <a:ext cx="471396" cy="1281406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-36512" y="51470"/>
            <a:ext cx="9180512" cy="738890"/>
            <a:chOff x="-21772" y="0"/>
            <a:chExt cx="9180512" cy="738890"/>
          </a:xfrm>
          <a:solidFill>
            <a:srgbClr val="FFDE00"/>
          </a:solidFill>
        </p:grpSpPr>
        <p:sp>
          <p:nvSpPr>
            <p:cNvPr id="10" name="矩形 9"/>
            <p:cNvSpPr/>
            <p:nvPr/>
          </p:nvSpPr>
          <p:spPr>
            <a:xfrm>
              <a:off x="-21772" y="0"/>
              <a:ext cx="9180512" cy="48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 rot="5400000">
              <a:off x="383233" y="-137511"/>
              <a:ext cx="471396" cy="1281406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-32657" y="0"/>
            <a:ext cx="9180512" cy="738889"/>
            <a:chOff x="-21772" y="0"/>
            <a:chExt cx="9180512" cy="738890"/>
          </a:xfrm>
          <a:solidFill>
            <a:schemeClr val="accent1">
              <a:lumMod val="50000"/>
            </a:schemeClr>
          </a:solidFill>
        </p:grpSpPr>
        <p:sp>
          <p:nvSpPr>
            <p:cNvPr id="4" name="矩形 3"/>
            <p:cNvSpPr/>
            <p:nvPr/>
          </p:nvSpPr>
          <p:spPr>
            <a:xfrm>
              <a:off x="-21772" y="0"/>
              <a:ext cx="9180512" cy="48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等腰三角形 4"/>
            <p:cNvSpPr/>
            <p:nvPr/>
          </p:nvSpPr>
          <p:spPr>
            <a:xfrm rot="5400000">
              <a:off x="383233" y="-137511"/>
              <a:ext cx="471396" cy="1281406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-2234" y="4587974"/>
            <a:ext cx="9182745" cy="748544"/>
            <a:chOff x="-14740" y="4587974"/>
            <a:chExt cx="9182746" cy="748544"/>
          </a:xfrm>
          <a:solidFill>
            <a:schemeClr val="accent1">
              <a:lumMod val="50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-14740" y="4876006"/>
              <a:ext cx="918051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 rot="16200000">
              <a:off x="8275275" y="4199299"/>
              <a:ext cx="504055" cy="1281406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弦形 7"/>
            <p:cNvSpPr/>
            <p:nvPr/>
          </p:nvSpPr>
          <p:spPr>
            <a:xfrm rot="5400000">
              <a:off x="4381263" y="4899335"/>
              <a:ext cx="360040" cy="514326"/>
            </a:xfrm>
            <a:prstGeom prst="chord">
              <a:avLst>
                <a:gd name="adj1" fmla="val 5375213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6630" name="TextBox 16"/>
          <p:cNvSpPr txBox="1"/>
          <p:nvPr/>
        </p:nvSpPr>
        <p:spPr>
          <a:xfrm>
            <a:off x="-36512" y="22225"/>
            <a:ext cx="3960812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控制结构测试</a:t>
            </a:r>
            <a:endParaRPr lang="zh-CN" altLang="en-US" sz="2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5" y="2397811"/>
            <a:ext cx="4364657" cy="2622211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2" name="文本框 14"/>
          <p:cNvSpPr txBox="1"/>
          <p:nvPr/>
        </p:nvSpPr>
        <p:spPr>
          <a:xfrm>
            <a:off x="611188" y="738505"/>
            <a:ext cx="208089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sz="2400" dirty="0"/>
              <a:t>基本路径测试</a:t>
            </a:r>
            <a:r>
              <a:rPr lang="zh-CN" altLang="en-US" sz="2400" dirty="0"/>
              <a:t> </a:t>
            </a:r>
            <a:endParaRPr lang="zh-CN" altLang="en-US" sz="2000" dirty="0"/>
          </a:p>
        </p:txBody>
      </p:sp>
      <p:sp>
        <p:nvSpPr>
          <p:cNvPr id="15" name="文本框 14"/>
          <p:cNvSpPr txBox="1"/>
          <p:nvPr/>
        </p:nvSpPr>
        <p:spPr>
          <a:xfrm>
            <a:off x="793750" y="1357630"/>
            <a:ext cx="46424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画相应的流程图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计算流图的环形复杂度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确定线性独立路径的基本集合</a:t>
            </a:r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设计强制执行每条路径的测试用例</a:t>
            </a:r>
            <a:endParaRPr lang="zh-CN" altLang="en-US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4846320" y="2742565"/>
            <a:ext cx="32543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复杂度：</a:t>
            </a:r>
            <a:endParaRPr lang="zh-CN" altLang="en-US"/>
          </a:p>
          <a:p>
            <a:r>
              <a:rPr lang="en-US" altLang="zh-CN"/>
              <a:t>1).V(G)=E-N+2</a:t>
            </a:r>
            <a:endParaRPr lang="en-US" altLang="zh-CN"/>
          </a:p>
          <a:p>
            <a:r>
              <a:rPr lang="en-US" altLang="zh-CN"/>
              <a:t>2).V(G)=P+1</a:t>
            </a:r>
            <a:endParaRPr lang="en-US" altLang="zh-CN"/>
          </a:p>
          <a:p>
            <a:r>
              <a:rPr lang="en-US" altLang="zh-CN"/>
              <a:t>3).</a:t>
            </a:r>
            <a:r>
              <a:rPr lang="zh-CN" altLang="en-US"/>
              <a:t>线性无关区域</a:t>
            </a:r>
            <a:endParaRPr lang="zh-CN" altLang="en-US"/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grpSp>
        <p:nvGrpSpPr>
          <p:cNvPr id="12" name="组合 11"/>
          <p:cNvGrpSpPr/>
          <p:nvPr/>
        </p:nvGrpSpPr>
        <p:grpSpPr>
          <a:xfrm>
            <a:off x="-36512" y="152400"/>
            <a:ext cx="9180512" cy="738889"/>
            <a:chOff x="-21772" y="0"/>
            <a:chExt cx="9180512" cy="738890"/>
          </a:xfrm>
          <a:solidFill>
            <a:schemeClr val="accent1">
              <a:lumMod val="50000"/>
            </a:schemeClr>
          </a:solidFill>
        </p:grpSpPr>
        <p:sp>
          <p:nvSpPr>
            <p:cNvPr id="13" name="矩形 12"/>
            <p:cNvSpPr/>
            <p:nvPr/>
          </p:nvSpPr>
          <p:spPr>
            <a:xfrm>
              <a:off x="-21772" y="0"/>
              <a:ext cx="9180512" cy="48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383233" y="-137511"/>
              <a:ext cx="471396" cy="1281406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-36512" y="51470"/>
            <a:ext cx="9180512" cy="738890"/>
            <a:chOff x="-21772" y="0"/>
            <a:chExt cx="9180512" cy="738890"/>
          </a:xfrm>
          <a:solidFill>
            <a:srgbClr val="FFDE00"/>
          </a:solidFill>
        </p:grpSpPr>
        <p:sp>
          <p:nvSpPr>
            <p:cNvPr id="10" name="矩形 9"/>
            <p:cNvSpPr/>
            <p:nvPr/>
          </p:nvSpPr>
          <p:spPr>
            <a:xfrm>
              <a:off x="-21772" y="0"/>
              <a:ext cx="9180512" cy="48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 rot="5400000">
              <a:off x="383233" y="-137511"/>
              <a:ext cx="471396" cy="1281406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-32657" y="0"/>
            <a:ext cx="9180512" cy="738889"/>
            <a:chOff x="-21772" y="0"/>
            <a:chExt cx="9180512" cy="738890"/>
          </a:xfrm>
          <a:solidFill>
            <a:schemeClr val="accent1">
              <a:lumMod val="50000"/>
            </a:schemeClr>
          </a:solidFill>
        </p:grpSpPr>
        <p:sp>
          <p:nvSpPr>
            <p:cNvPr id="4" name="矩形 3"/>
            <p:cNvSpPr/>
            <p:nvPr/>
          </p:nvSpPr>
          <p:spPr>
            <a:xfrm>
              <a:off x="-21772" y="0"/>
              <a:ext cx="9180512" cy="48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等腰三角形 4"/>
            <p:cNvSpPr/>
            <p:nvPr/>
          </p:nvSpPr>
          <p:spPr>
            <a:xfrm rot="5400000">
              <a:off x="383233" y="-137511"/>
              <a:ext cx="471396" cy="1281406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-2234" y="4587974"/>
            <a:ext cx="9182745" cy="748544"/>
            <a:chOff x="-14740" y="4587974"/>
            <a:chExt cx="9182746" cy="748544"/>
          </a:xfrm>
          <a:solidFill>
            <a:schemeClr val="accent1">
              <a:lumMod val="50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-14740" y="4876006"/>
              <a:ext cx="918051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 rot="16200000">
              <a:off x="8275275" y="4199299"/>
              <a:ext cx="504055" cy="1281406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弦形 7"/>
            <p:cNvSpPr/>
            <p:nvPr/>
          </p:nvSpPr>
          <p:spPr>
            <a:xfrm rot="5400000">
              <a:off x="4381263" y="4899335"/>
              <a:ext cx="360040" cy="514326"/>
            </a:xfrm>
            <a:prstGeom prst="chord">
              <a:avLst>
                <a:gd name="adj1" fmla="val 5375213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6630" name="TextBox 16"/>
          <p:cNvSpPr txBox="1"/>
          <p:nvPr/>
        </p:nvSpPr>
        <p:spPr>
          <a:xfrm>
            <a:off x="-36512" y="22225"/>
            <a:ext cx="3960812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控制结构测试</a:t>
            </a:r>
            <a:endParaRPr lang="zh-CN" altLang="en-US" sz="2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5" y="2397811"/>
            <a:ext cx="4364657" cy="2622211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14" descr="1145345203763458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770" y="635635"/>
            <a:ext cx="4352290" cy="3340735"/>
          </a:xfrm>
          <a:prstGeom prst="rect">
            <a:avLst/>
          </a:prstGeom>
        </p:spPr>
      </p:pic>
      <p:pic>
        <p:nvPicPr>
          <p:cNvPr id="16" name="图片 15" descr="5533168555714916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" y="789940"/>
            <a:ext cx="3664585" cy="261366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02260" y="3657600"/>
            <a:ext cx="3168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V(G)=17-13+2=6</a:t>
            </a:r>
            <a:endParaRPr lang="zh-CN" altLang="en-US"/>
          </a:p>
          <a:p>
            <a:r>
              <a:rPr lang="zh-CN" altLang="en-US"/>
              <a:t>所以独立路径共有6条</a:t>
            </a:r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grpSp>
        <p:nvGrpSpPr>
          <p:cNvPr id="12" name="组合 11"/>
          <p:cNvGrpSpPr/>
          <p:nvPr/>
        </p:nvGrpSpPr>
        <p:grpSpPr>
          <a:xfrm>
            <a:off x="-36512" y="152400"/>
            <a:ext cx="9180512" cy="738889"/>
            <a:chOff x="-21772" y="0"/>
            <a:chExt cx="9180512" cy="738890"/>
          </a:xfrm>
          <a:solidFill>
            <a:schemeClr val="accent1">
              <a:lumMod val="50000"/>
            </a:schemeClr>
          </a:solidFill>
        </p:grpSpPr>
        <p:sp>
          <p:nvSpPr>
            <p:cNvPr id="13" name="矩形 12"/>
            <p:cNvSpPr/>
            <p:nvPr/>
          </p:nvSpPr>
          <p:spPr>
            <a:xfrm>
              <a:off x="-21772" y="0"/>
              <a:ext cx="9180512" cy="48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383233" y="-137511"/>
              <a:ext cx="471396" cy="1281406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-36512" y="51470"/>
            <a:ext cx="9180512" cy="738890"/>
            <a:chOff x="-21772" y="0"/>
            <a:chExt cx="9180512" cy="738890"/>
          </a:xfrm>
          <a:solidFill>
            <a:srgbClr val="FFDE00"/>
          </a:solidFill>
        </p:grpSpPr>
        <p:sp>
          <p:nvSpPr>
            <p:cNvPr id="10" name="矩形 9"/>
            <p:cNvSpPr/>
            <p:nvPr/>
          </p:nvSpPr>
          <p:spPr>
            <a:xfrm>
              <a:off x="-21772" y="0"/>
              <a:ext cx="9180512" cy="48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 rot="5400000">
              <a:off x="383233" y="-137511"/>
              <a:ext cx="471396" cy="1281406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-32657" y="0"/>
            <a:ext cx="9180512" cy="738889"/>
            <a:chOff x="-21772" y="0"/>
            <a:chExt cx="9180512" cy="738890"/>
          </a:xfrm>
          <a:solidFill>
            <a:schemeClr val="accent1">
              <a:lumMod val="50000"/>
            </a:schemeClr>
          </a:solidFill>
        </p:grpSpPr>
        <p:sp>
          <p:nvSpPr>
            <p:cNvPr id="4" name="矩形 3"/>
            <p:cNvSpPr/>
            <p:nvPr/>
          </p:nvSpPr>
          <p:spPr>
            <a:xfrm>
              <a:off x="-21772" y="0"/>
              <a:ext cx="9180512" cy="48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等腰三角形 4"/>
            <p:cNvSpPr/>
            <p:nvPr/>
          </p:nvSpPr>
          <p:spPr>
            <a:xfrm rot="5400000">
              <a:off x="383233" y="-137511"/>
              <a:ext cx="471396" cy="1281406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-2234" y="4587974"/>
            <a:ext cx="9182745" cy="748544"/>
            <a:chOff x="-14740" y="4587974"/>
            <a:chExt cx="9182746" cy="748544"/>
          </a:xfrm>
          <a:solidFill>
            <a:schemeClr val="accent1">
              <a:lumMod val="50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-14740" y="4876006"/>
              <a:ext cx="918051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 rot="16200000">
              <a:off x="8275275" y="4199299"/>
              <a:ext cx="504055" cy="1281406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弦形 7"/>
            <p:cNvSpPr/>
            <p:nvPr/>
          </p:nvSpPr>
          <p:spPr>
            <a:xfrm rot="5400000">
              <a:off x="4381263" y="4899335"/>
              <a:ext cx="360040" cy="514326"/>
            </a:xfrm>
            <a:prstGeom prst="chord">
              <a:avLst>
                <a:gd name="adj1" fmla="val 5375213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6630" name="TextBox 16"/>
          <p:cNvSpPr txBox="1"/>
          <p:nvPr/>
        </p:nvSpPr>
        <p:spPr>
          <a:xfrm>
            <a:off x="-36512" y="22225"/>
            <a:ext cx="3960812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控制结构测试</a:t>
            </a:r>
            <a:endParaRPr lang="zh-CN" altLang="en-US" sz="2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5" y="2397811"/>
            <a:ext cx="4364657" cy="2622211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2" name="文本框 14"/>
          <p:cNvSpPr txBox="1"/>
          <p:nvPr/>
        </p:nvSpPr>
        <p:spPr>
          <a:xfrm>
            <a:off x="611188" y="771525"/>
            <a:ext cx="147129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sz="2400" dirty="0"/>
              <a:t>条件测试</a:t>
            </a:r>
            <a:r>
              <a:rPr lang="zh-CN" altLang="en-US" sz="2400" dirty="0"/>
              <a:t> </a:t>
            </a:r>
            <a:endParaRPr lang="zh-CN" altLang="en-US" sz="2000" dirty="0"/>
          </a:p>
        </p:txBody>
      </p:sp>
      <p:sp>
        <p:nvSpPr>
          <p:cNvPr id="15" name="文本框 14"/>
          <p:cNvSpPr txBox="1"/>
          <p:nvPr/>
        </p:nvSpPr>
        <p:spPr>
          <a:xfrm>
            <a:off x="1602740" y="1475740"/>
            <a:ext cx="41624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条件成分的类型包括布尔算符、布尔变量、布尔括弧（括住简单条件或复合条件）关系算符及算术表达式。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527810" y="2724150"/>
            <a:ext cx="44119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用条件测试技术设计出的测试用例，能够检查程序模块中包含的逻辑条件。</a:t>
            </a:r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16" grpId="2"/>
      <p:bldP spid="16" grpId="3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grpSp>
        <p:nvGrpSpPr>
          <p:cNvPr id="12" name="组合 11"/>
          <p:cNvGrpSpPr/>
          <p:nvPr/>
        </p:nvGrpSpPr>
        <p:grpSpPr>
          <a:xfrm>
            <a:off x="-36512" y="152400"/>
            <a:ext cx="9180512" cy="738889"/>
            <a:chOff x="-21772" y="0"/>
            <a:chExt cx="9180512" cy="738890"/>
          </a:xfrm>
          <a:solidFill>
            <a:schemeClr val="accent1">
              <a:lumMod val="50000"/>
            </a:schemeClr>
          </a:solidFill>
        </p:grpSpPr>
        <p:sp>
          <p:nvSpPr>
            <p:cNvPr id="13" name="矩形 12"/>
            <p:cNvSpPr/>
            <p:nvPr/>
          </p:nvSpPr>
          <p:spPr>
            <a:xfrm>
              <a:off x="-21772" y="0"/>
              <a:ext cx="9180512" cy="48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383233" y="-137511"/>
              <a:ext cx="471396" cy="1281406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-36512" y="51470"/>
            <a:ext cx="9180512" cy="738890"/>
            <a:chOff x="-21772" y="0"/>
            <a:chExt cx="9180512" cy="738890"/>
          </a:xfrm>
          <a:solidFill>
            <a:srgbClr val="FFDE00"/>
          </a:solidFill>
        </p:grpSpPr>
        <p:sp>
          <p:nvSpPr>
            <p:cNvPr id="10" name="矩形 9"/>
            <p:cNvSpPr/>
            <p:nvPr/>
          </p:nvSpPr>
          <p:spPr>
            <a:xfrm>
              <a:off x="-21772" y="0"/>
              <a:ext cx="9180512" cy="48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 rot="5400000">
              <a:off x="383233" y="-137511"/>
              <a:ext cx="471396" cy="1281406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-32657" y="0"/>
            <a:ext cx="9180512" cy="738889"/>
            <a:chOff x="-21772" y="0"/>
            <a:chExt cx="9180512" cy="738890"/>
          </a:xfrm>
          <a:solidFill>
            <a:schemeClr val="accent1">
              <a:lumMod val="50000"/>
            </a:schemeClr>
          </a:solidFill>
        </p:grpSpPr>
        <p:sp>
          <p:nvSpPr>
            <p:cNvPr id="4" name="矩形 3"/>
            <p:cNvSpPr/>
            <p:nvPr/>
          </p:nvSpPr>
          <p:spPr>
            <a:xfrm>
              <a:off x="-21772" y="0"/>
              <a:ext cx="9180512" cy="48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等腰三角形 4"/>
            <p:cNvSpPr/>
            <p:nvPr/>
          </p:nvSpPr>
          <p:spPr>
            <a:xfrm rot="5400000">
              <a:off x="383233" y="-137511"/>
              <a:ext cx="471396" cy="1281406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-2234" y="4587974"/>
            <a:ext cx="9182745" cy="748544"/>
            <a:chOff x="-14740" y="4587974"/>
            <a:chExt cx="9182746" cy="748544"/>
          </a:xfrm>
          <a:solidFill>
            <a:schemeClr val="accent1">
              <a:lumMod val="50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-14740" y="4876006"/>
              <a:ext cx="918051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 rot="16200000">
              <a:off x="8275275" y="4199299"/>
              <a:ext cx="504055" cy="1281406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弦形 7"/>
            <p:cNvSpPr/>
            <p:nvPr/>
          </p:nvSpPr>
          <p:spPr>
            <a:xfrm rot="5400000">
              <a:off x="4381263" y="4899335"/>
              <a:ext cx="360040" cy="514326"/>
            </a:xfrm>
            <a:prstGeom prst="chord">
              <a:avLst>
                <a:gd name="adj1" fmla="val 5375213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6630" name="TextBox 16"/>
          <p:cNvSpPr txBox="1"/>
          <p:nvPr/>
        </p:nvSpPr>
        <p:spPr>
          <a:xfrm>
            <a:off x="-36512" y="22225"/>
            <a:ext cx="3960812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控制结构测试</a:t>
            </a:r>
            <a:endParaRPr lang="zh-CN" altLang="en-US" sz="2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5" y="2397811"/>
            <a:ext cx="4364657" cy="2622211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2" name="文本框 14"/>
          <p:cNvSpPr txBox="1"/>
          <p:nvPr/>
        </p:nvSpPr>
        <p:spPr>
          <a:xfrm>
            <a:off x="611188" y="771525"/>
            <a:ext cx="147129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sz="2400" dirty="0"/>
              <a:t>循环测试</a:t>
            </a:r>
            <a:r>
              <a:rPr lang="zh-CN" altLang="en-US" sz="2400" dirty="0"/>
              <a:t> </a:t>
            </a:r>
            <a:endParaRPr lang="zh-CN" altLang="en-US" sz="2000" dirty="0"/>
          </a:p>
        </p:txBody>
      </p:sp>
      <p:sp>
        <p:nvSpPr>
          <p:cNvPr id="15" name="文本框 14"/>
          <p:cNvSpPr txBox="1"/>
          <p:nvPr/>
        </p:nvSpPr>
        <p:spPr>
          <a:xfrm>
            <a:off x="969010" y="1475740"/>
            <a:ext cx="41624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简单循环</a:t>
            </a:r>
            <a:endParaRPr lang="zh-CN" altLang="en-US"/>
          </a:p>
          <a:p>
            <a:r>
              <a:rPr lang="zh-CN" altLang="en-US"/>
              <a:t>串接循环</a:t>
            </a:r>
            <a:endParaRPr lang="zh-CN" altLang="en-US"/>
          </a:p>
          <a:p>
            <a:r>
              <a:rPr lang="zh-CN" altLang="en-US"/>
              <a:t>嵌套循环</a:t>
            </a:r>
            <a:endParaRPr lang="zh-CN" altLang="en-US"/>
          </a:p>
        </p:txBody>
      </p:sp>
      <p:pic>
        <p:nvPicPr>
          <p:cNvPr id="17" name="图片 16" descr="5707059336832629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235" y="738505"/>
            <a:ext cx="3559175" cy="3359785"/>
          </a:xfrm>
          <a:prstGeom prst="rect">
            <a:avLst/>
          </a:prstGeom>
        </p:spPr>
      </p:pic>
      <p:pic>
        <p:nvPicPr>
          <p:cNvPr id="18" name="图片 17" descr="2900134293393158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750" y="771525"/>
            <a:ext cx="3372485" cy="33274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11505" y="4219575"/>
            <a:ext cx="3541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专注测试循环的结构的有效性。</a:t>
            </a:r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5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grpSp>
        <p:nvGrpSpPr>
          <p:cNvPr id="12" name="组合 11"/>
          <p:cNvGrpSpPr/>
          <p:nvPr/>
        </p:nvGrpSpPr>
        <p:grpSpPr>
          <a:xfrm>
            <a:off x="-36512" y="152400"/>
            <a:ext cx="9180512" cy="738889"/>
            <a:chOff x="-21772" y="0"/>
            <a:chExt cx="9180512" cy="738890"/>
          </a:xfrm>
          <a:solidFill>
            <a:schemeClr val="accent1">
              <a:lumMod val="50000"/>
            </a:schemeClr>
          </a:solidFill>
        </p:grpSpPr>
        <p:sp>
          <p:nvSpPr>
            <p:cNvPr id="13" name="矩形 12"/>
            <p:cNvSpPr/>
            <p:nvPr/>
          </p:nvSpPr>
          <p:spPr>
            <a:xfrm>
              <a:off x="-21772" y="0"/>
              <a:ext cx="9180512" cy="48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383233" y="-137511"/>
              <a:ext cx="471396" cy="1281406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-36512" y="51470"/>
            <a:ext cx="9180512" cy="738890"/>
            <a:chOff x="-21772" y="0"/>
            <a:chExt cx="9180512" cy="738890"/>
          </a:xfrm>
          <a:solidFill>
            <a:srgbClr val="FFDE00"/>
          </a:solidFill>
        </p:grpSpPr>
        <p:sp>
          <p:nvSpPr>
            <p:cNvPr id="10" name="矩形 9"/>
            <p:cNvSpPr/>
            <p:nvPr/>
          </p:nvSpPr>
          <p:spPr>
            <a:xfrm>
              <a:off x="-21772" y="0"/>
              <a:ext cx="9180512" cy="48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 rot="5400000">
              <a:off x="383233" y="-137511"/>
              <a:ext cx="471396" cy="1281406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-32657" y="0"/>
            <a:ext cx="9180512" cy="738889"/>
            <a:chOff x="-21772" y="0"/>
            <a:chExt cx="9180512" cy="738890"/>
          </a:xfrm>
          <a:solidFill>
            <a:schemeClr val="accent1">
              <a:lumMod val="50000"/>
            </a:schemeClr>
          </a:solidFill>
        </p:grpSpPr>
        <p:sp>
          <p:nvSpPr>
            <p:cNvPr id="4" name="矩形 3"/>
            <p:cNvSpPr/>
            <p:nvPr/>
          </p:nvSpPr>
          <p:spPr>
            <a:xfrm>
              <a:off x="-21772" y="0"/>
              <a:ext cx="9180512" cy="48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等腰三角形 4"/>
            <p:cNvSpPr/>
            <p:nvPr/>
          </p:nvSpPr>
          <p:spPr>
            <a:xfrm rot="5400000">
              <a:off x="383233" y="-137511"/>
              <a:ext cx="471396" cy="1281406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-2234" y="4587974"/>
            <a:ext cx="9182745" cy="748544"/>
            <a:chOff x="-14740" y="4587974"/>
            <a:chExt cx="9182746" cy="748544"/>
          </a:xfrm>
          <a:solidFill>
            <a:schemeClr val="accent1">
              <a:lumMod val="50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-14740" y="4876006"/>
              <a:ext cx="918051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 rot="16200000">
              <a:off x="8275275" y="4199299"/>
              <a:ext cx="504055" cy="1281406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弦形 7"/>
            <p:cNvSpPr/>
            <p:nvPr/>
          </p:nvSpPr>
          <p:spPr>
            <a:xfrm rot="5400000">
              <a:off x="4381263" y="4899335"/>
              <a:ext cx="360040" cy="514326"/>
            </a:xfrm>
            <a:prstGeom prst="chord">
              <a:avLst>
                <a:gd name="adj1" fmla="val 5375213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6630" name="TextBox 16"/>
          <p:cNvSpPr txBox="1"/>
          <p:nvPr/>
        </p:nvSpPr>
        <p:spPr>
          <a:xfrm>
            <a:off x="-36512" y="22225"/>
            <a:ext cx="3960812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控制结构测试</a:t>
            </a:r>
            <a:endParaRPr lang="zh-CN" altLang="en-US" sz="2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5" y="2397811"/>
            <a:ext cx="4364657" cy="2622211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文本框 14"/>
          <p:cNvSpPr txBox="1"/>
          <p:nvPr/>
        </p:nvSpPr>
        <p:spPr>
          <a:xfrm>
            <a:off x="668655" y="738505"/>
            <a:ext cx="416242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r>
              <a:rPr lang="zh-CN" altLang="en-US" sz="2400"/>
              <a:t>串接循环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17" name="图片 16" descr="570705933683262986"/>
          <p:cNvPicPr>
            <a:picLocks noChangeAspect="1"/>
          </p:cNvPicPr>
          <p:nvPr/>
        </p:nvPicPr>
        <p:blipFill>
          <a:blip r:embed="rId2"/>
          <a:srcRect t="1153" r="41338" b="284"/>
          <a:stretch>
            <a:fillRect/>
          </a:stretch>
        </p:blipFill>
        <p:spPr>
          <a:xfrm>
            <a:off x="5436235" y="789940"/>
            <a:ext cx="2087880" cy="331152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245235" y="1525905"/>
            <a:ext cx="356743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B.Beizer</a:t>
            </a:r>
            <a:r>
              <a:rPr lang="zh-CN" altLang="en-US"/>
              <a:t>提出：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内层循环开始，把其他循环都设置成最小值。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对最内层循环使用简单测试方法，是外层循环的迭代参事取最小值，并为越界或非法的值增加一些额外的测试。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由内向外，保持所有其他外层循环为最小值，其他嵌套为典型值。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5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grpSp>
        <p:nvGrpSpPr>
          <p:cNvPr id="12" name="组合 11"/>
          <p:cNvGrpSpPr/>
          <p:nvPr/>
        </p:nvGrpSpPr>
        <p:grpSpPr>
          <a:xfrm>
            <a:off x="-36512" y="152400"/>
            <a:ext cx="9180512" cy="738889"/>
            <a:chOff x="-21772" y="0"/>
            <a:chExt cx="9180512" cy="738890"/>
          </a:xfrm>
          <a:solidFill>
            <a:schemeClr val="accent1">
              <a:lumMod val="50000"/>
            </a:schemeClr>
          </a:solidFill>
        </p:grpSpPr>
        <p:sp>
          <p:nvSpPr>
            <p:cNvPr id="13" name="矩形 12"/>
            <p:cNvSpPr/>
            <p:nvPr/>
          </p:nvSpPr>
          <p:spPr>
            <a:xfrm>
              <a:off x="-21772" y="0"/>
              <a:ext cx="9180512" cy="48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383233" y="-137511"/>
              <a:ext cx="471396" cy="1281406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-36512" y="51470"/>
            <a:ext cx="9180512" cy="738890"/>
            <a:chOff x="-21772" y="0"/>
            <a:chExt cx="9180512" cy="738890"/>
          </a:xfrm>
          <a:solidFill>
            <a:srgbClr val="FFDE00"/>
          </a:solidFill>
        </p:grpSpPr>
        <p:sp>
          <p:nvSpPr>
            <p:cNvPr id="10" name="矩形 9"/>
            <p:cNvSpPr/>
            <p:nvPr/>
          </p:nvSpPr>
          <p:spPr>
            <a:xfrm>
              <a:off x="-21772" y="0"/>
              <a:ext cx="9180512" cy="48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 rot="5400000">
              <a:off x="383233" y="-137511"/>
              <a:ext cx="471396" cy="1281406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-32657" y="0"/>
            <a:ext cx="9180512" cy="738889"/>
            <a:chOff x="-21772" y="0"/>
            <a:chExt cx="9180512" cy="738890"/>
          </a:xfrm>
          <a:solidFill>
            <a:schemeClr val="accent1">
              <a:lumMod val="50000"/>
            </a:schemeClr>
          </a:solidFill>
        </p:grpSpPr>
        <p:sp>
          <p:nvSpPr>
            <p:cNvPr id="4" name="矩形 3"/>
            <p:cNvSpPr/>
            <p:nvPr/>
          </p:nvSpPr>
          <p:spPr>
            <a:xfrm>
              <a:off x="-21772" y="0"/>
              <a:ext cx="9180512" cy="48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等腰三角形 4"/>
            <p:cNvSpPr/>
            <p:nvPr/>
          </p:nvSpPr>
          <p:spPr>
            <a:xfrm rot="5400000">
              <a:off x="383233" y="-137511"/>
              <a:ext cx="471396" cy="1281406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-2234" y="4587974"/>
            <a:ext cx="9182745" cy="748544"/>
            <a:chOff x="-14740" y="4587974"/>
            <a:chExt cx="9182746" cy="748544"/>
          </a:xfrm>
          <a:solidFill>
            <a:schemeClr val="accent1">
              <a:lumMod val="50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-14740" y="4876006"/>
              <a:ext cx="918051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 rot="16200000">
              <a:off x="8275275" y="4199299"/>
              <a:ext cx="504055" cy="1281406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弦形 7"/>
            <p:cNvSpPr/>
            <p:nvPr/>
          </p:nvSpPr>
          <p:spPr>
            <a:xfrm rot="5400000">
              <a:off x="4381263" y="4899335"/>
              <a:ext cx="360040" cy="514326"/>
            </a:xfrm>
            <a:prstGeom prst="chord">
              <a:avLst>
                <a:gd name="adj1" fmla="val 5375213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46086" name="TextBox 16"/>
          <p:cNvSpPr txBox="1"/>
          <p:nvPr/>
        </p:nvSpPr>
        <p:spPr>
          <a:xfrm>
            <a:off x="-36512" y="22225"/>
            <a:ext cx="3960812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提问</a:t>
            </a:r>
            <a:endParaRPr lang="zh-CN" altLang="en-US" sz="2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5" y="2397811"/>
            <a:ext cx="4364657" cy="2622211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8" name="文本框 14"/>
          <p:cNvSpPr txBox="1"/>
          <p:nvPr/>
        </p:nvSpPr>
        <p:spPr>
          <a:xfrm>
            <a:off x="250825" y="700088"/>
            <a:ext cx="185738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en-US" altLang="zh-CN" sz="2400" dirty="0"/>
          </a:p>
        </p:txBody>
      </p:sp>
      <p:sp>
        <p:nvSpPr>
          <p:cNvPr id="46089" name="矩形 15"/>
          <p:cNvSpPr/>
          <p:nvPr/>
        </p:nvSpPr>
        <p:spPr>
          <a:xfrm>
            <a:off x="1244600" y="1243013"/>
            <a:ext cx="4572000" cy="25533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b="1" dirty="0"/>
              <a:t>1.</a:t>
            </a:r>
            <a:r>
              <a:rPr lang="zh-CN" sz="2000" b="1" dirty="0"/>
              <a:t>语句覆盖的缺点</a:t>
            </a:r>
            <a:endParaRPr lang="zh-CN" sz="2000" b="1" dirty="0"/>
          </a:p>
          <a:p>
            <a:pPr marL="0" lvl="0" indent="0" eaLnBrk="1" hangingPunct="1">
              <a:spcBef>
                <a:spcPct val="0"/>
              </a:spcBef>
              <a:buNone/>
            </a:pPr>
            <a:endParaRPr lang="zh-CN" sz="2000" b="1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b="1" dirty="0"/>
              <a:t>2.</a:t>
            </a:r>
            <a:r>
              <a:rPr lang="zh-CN" altLang="en-US" sz="2000" b="1" dirty="0"/>
              <a:t>简述</a:t>
            </a:r>
            <a:r>
              <a:rPr lang="zh-CN" sz="2000" b="1" dirty="0"/>
              <a:t>白盒测试的目的</a:t>
            </a:r>
            <a:endParaRPr lang="en-US" altLang="zh-CN" sz="2000" b="1" dirty="0"/>
          </a:p>
          <a:p>
            <a:pPr marL="0" lvl="0" indent="0" eaLnBrk="1" hangingPunct="1">
              <a:spcBef>
                <a:spcPct val="0"/>
              </a:spcBef>
              <a:buNone/>
            </a:pPr>
            <a:endParaRPr lang="en-US" altLang="zh-CN" sz="2000" b="1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b="1" dirty="0"/>
              <a:t>3.</a:t>
            </a:r>
            <a:r>
              <a:rPr lang="zh-CN" altLang="en-US" sz="2000" b="1" dirty="0"/>
              <a:t>条件测试策略的优点</a:t>
            </a:r>
            <a:endParaRPr lang="en-US" altLang="zh-CN" sz="2000" b="1" dirty="0"/>
          </a:p>
          <a:p>
            <a:pPr marL="0" lvl="0" indent="0" eaLnBrk="1" hangingPunct="1">
              <a:spcBef>
                <a:spcPct val="0"/>
              </a:spcBef>
              <a:buNone/>
            </a:pPr>
            <a:endParaRPr lang="en-US" altLang="zh-CN" sz="2000" b="1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b="1" dirty="0"/>
              <a:t>4.</a:t>
            </a:r>
            <a:r>
              <a:rPr lang="zh-CN" sz="2000" b="1" dirty="0"/>
              <a:t>白盒测试的优点</a:t>
            </a:r>
            <a:endParaRPr lang="en-US" altLang="zh-CN" sz="2000" b="1" dirty="0"/>
          </a:p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000" b="1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grpSp>
        <p:nvGrpSpPr>
          <p:cNvPr id="12" name="组合 11"/>
          <p:cNvGrpSpPr/>
          <p:nvPr/>
        </p:nvGrpSpPr>
        <p:grpSpPr>
          <a:xfrm>
            <a:off x="-36512" y="152400"/>
            <a:ext cx="9180512" cy="738889"/>
            <a:chOff x="-21772" y="0"/>
            <a:chExt cx="9180512" cy="738890"/>
          </a:xfrm>
          <a:solidFill>
            <a:schemeClr val="accent1">
              <a:lumMod val="50000"/>
            </a:schemeClr>
          </a:solidFill>
        </p:grpSpPr>
        <p:sp>
          <p:nvSpPr>
            <p:cNvPr id="13" name="矩形 12"/>
            <p:cNvSpPr/>
            <p:nvPr/>
          </p:nvSpPr>
          <p:spPr>
            <a:xfrm>
              <a:off x="-21772" y="0"/>
              <a:ext cx="9180512" cy="48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383233" y="-137511"/>
              <a:ext cx="471396" cy="1281406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-36512" y="51470"/>
            <a:ext cx="9180512" cy="738890"/>
            <a:chOff x="-21772" y="0"/>
            <a:chExt cx="9180512" cy="738890"/>
          </a:xfrm>
          <a:solidFill>
            <a:srgbClr val="FFDE00"/>
          </a:solidFill>
        </p:grpSpPr>
        <p:sp>
          <p:nvSpPr>
            <p:cNvPr id="10" name="矩形 9"/>
            <p:cNvSpPr/>
            <p:nvPr/>
          </p:nvSpPr>
          <p:spPr>
            <a:xfrm>
              <a:off x="-21772" y="0"/>
              <a:ext cx="9180512" cy="48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 rot="5400000">
              <a:off x="383233" y="-137511"/>
              <a:ext cx="471396" cy="1281406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-32657" y="0"/>
            <a:ext cx="9180512" cy="738889"/>
            <a:chOff x="-21772" y="0"/>
            <a:chExt cx="9180512" cy="738890"/>
          </a:xfrm>
          <a:solidFill>
            <a:schemeClr val="accent1">
              <a:lumMod val="50000"/>
            </a:schemeClr>
          </a:solidFill>
        </p:grpSpPr>
        <p:sp>
          <p:nvSpPr>
            <p:cNvPr id="4" name="矩形 3"/>
            <p:cNvSpPr/>
            <p:nvPr/>
          </p:nvSpPr>
          <p:spPr>
            <a:xfrm>
              <a:off x="-21772" y="0"/>
              <a:ext cx="9180512" cy="48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等腰三角形 4"/>
            <p:cNvSpPr/>
            <p:nvPr/>
          </p:nvSpPr>
          <p:spPr>
            <a:xfrm rot="5400000">
              <a:off x="383233" y="-137511"/>
              <a:ext cx="471396" cy="1281406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-2234" y="4587974"/>
            <a:ext cx="9182745" cy="748544"/>
            <a:chOff x="-14740" y="4587974"/>
            <a:chExt cx="9182746" cy="748544"/>
          </a:xfrm>
          <a:solidFill>
            <a:schemeClr val="accent1">
              <a:lumMod val="50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-14740" y="4876006"/>
              <a:ext cx="918051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 rot="16200000">
              <a:off x="8275275" y="4199299"/>
              <a:ext cx="504055" cy="1281406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弦形 7"/>
            <p:cNvSpPr/>
            <p:nvPr/>
          </p:nvSpPr>
          <p:spPr>
            <a:xfrm rot="5400000">
              <a:off x="4381263" y="4899335"/>
              <a:ext cx="360040" cy="514326"/>
            </a:xfrm>
            <a:prstGeom prst="chord">
              <a:avLst>
                <a:gd name="adj1" fmla="val 5375213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47110" name="TextBox 16"/>
          <p:cNvSpPr txBox="1"/>
          <p:nvPr/>
        </p:nvSpPr>
        <p:spPr>
          <a:xfrm>
            <a:off x="-36512" y="22225"/>
            <a:ext cx="3960812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分工评价</a:t>
            </a:r>
            <a:endParaRPr lang="zh-CN" altLang="en-US" sz="2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5" y="2397811"/>
            <a:ext cx="4364657" cy="2622211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2" name="文本框 14"/>
          <p:cNvSpPr txBox="1"/>
          <p:nvPr/>
        </p:nvSpPr>
        <p:spPr>
          <a:xfrm>
            <a:off x="250825" y="700088"/>
            <a:ext cx="185738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en-US" altLang="zh-CN" sz="2400" dirty="0"/>
          </a:p>
        </p:txBody>
      </p:sp>
      <p:sp>
        <p:nvSpPr>
          <p:cNvPr id="47113" name="矩形 15"/>
          <p:cNvSpPr/>
          <p:nvPr/>
        </p:nvSpPr>
        <p:spPr>
          <a:xfrm>
            <a:off x="1244600" y="1243013"/>
            <a:ext cx="4572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000" b="1" dirty="0"/>
              <a:t>王淑雯：</a:t>
            </a:r>
            <a:r>
              <a:rPr lang="en-US" altLang="zh-CN" sz="2000" b="1" dirty="0"/>
              <a:t>PPT</a:t>
            </a:r>
            <a:r>
              <a:rPr lang="zh-CN" altLang="en-US" sz="2000" b="1" dirty="0"/>
              <a:t>制作  </a:t>
            </a:r>
            <a:r>
              <a:rPr lang="en-US" altLang="zh-CN" sz="2000" b="1" dirty="0"/>
              <a:t>5</a:t>
            </a:r>
            <a:r>
              <a:rPr lang="zh-CN" altLang="en-US" sz="2000" b="1" dirty="0"/>
              <a:t>分</a:t>
            </a:r>
            <a:endParaRPr lang="zh-CN" altLang="en-US" sz="2000" b="1" dirty="0"/>
          </a:p>
        </p:txBody>
      </p:sp>
      <p:sp>
        <p:nvSpPr>
          <p:cNvPr id="47114" name="矩形 18"/>
          <p:cNvSpPr/>
          <p:nvPr/>
        </p:nvSpPr>
        <p:spPr>
          <a:xfrm>
            <a:off x="1249363" y="1997075"/>
            <a:ext cx="4572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000" b="1" dirty="0"/>
              <a:t>张琪：会议记录    </a:t>
            </a:r>
            <a:r>
              <a:rPr lang="en-US" altLang="zh-CN" sz="2000" b="1" dirty="0"/>
              <a:t>4</a:t>
            </a:r>
            <a:r>
              <a:rPr lang="zh-CN" altLang="en-US" sz="2000" b="1" dirty="0"/>
              <a:t>分</a:t>
            </a:r>
            <a:endParaRPr lang="zh-CN" altLang="en-US" sz="2000" b="1" dirty="0"/>
          </a:p>
        </p:txBody>
      </p: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28" name="矩形 27"/>
          <p:cNvSpPr/>
          <p:nvPr/>
        </p:nvSpPr>
        <p:spPr>
          <a:xfrm>
            <a:off x="-11112" y="2500313"/>
            <a:ext cx="9180513" cy="482600"/>
          </a:xfrm>
          <a:prstGeom prst="rect">
            <a:avLst/>
          </a:prstGeom>
          <a:solidFill>
            <a:srgbClr val="FFD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11112" y="4568825"/>
            <a:ext cx="9180513" cy="484188"/>
          </a:xfrm>
          <a:prstGeom prst="rect">
            <a:avLst/>
          </a:prstGeom>
          <a:solidFill>
            <a:srgbClr val="FFD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4287" y="2571750"/>
            <a:ext cx="9180513" cy="25923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弦形 8"/>
          <p:cNvSpPr/>
          <p:nvPr/>
        </p:nvSpPr>
        <p:spPr>
          <a:xfrm rot="5400000">
            <a:off x="4323556" y="4893469"/>
            <a:ext cx="458788" cy="514350"/>
          </a:xfrm>
          <a:prstGeom prst="chord">
            <a:avLst>
              <a:gd name="adj1" fmla="val 5375213"/>
              <a:gd name="adj2" fmla="val 16200000"/>
            </a:avLst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795338" y="1384300"/>
            <a:ext cx="687388" cy="800100"/>
          </a:xfrm>
          <a:prstGeom prst="roundRect">
            <a:avLst/>
          </a:prstGeom>
          <a:noFill/>
          <a:ln w="76200">
            <a:solidFill>
              <a:srgbClr val="0252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539750" y="1131888"/>
            <a:ext cx="687388" cy="800100"/>
          </a:xfrm>
          <a:prstGeom prst="roundRect">
            <a:avLst/>
          </a:prstGeom>
          <a:noFill/>
          <a:ln w="76200">
            <a:solidFill>
              <a:srgbClr val="FFD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7904163" y="1023938"/>
            <a:ext cx="473075" cy="550863"/>
          </a:xfrm>
          <a:prstGeom prst="roundRect">
            <a:avLst/>
          </a:prstGeom>
          <a:noFill/>
          <a:ln w="76200">
            <a:solidFill>
              <a:srgbClr val="0252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648575" y="771525"/>
            <a:ext cx="473075" cy="550863"/>
          </a:xfrm>
          <a:prstGeom prst="roundRect">
            <a:avLst/>
          </a:prstGeom>
          <a:noFill/>
          <a:ln w="76200">
            <a:solidFill>
              <a:srgbClr val="FFD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68538" y="1020763"/>
            <a:ext cx="4751388" cy="8299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dist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kern="1200" cap="none" spc="0" normalizeH="0" baseline="0" noProof="0" dirty="0">
                <a:solidFill>
                  <a:srgbClr val="02529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感谢您的观看</a:t>
            </a:r>
            <a:endParaRPr kumimoji="0" lang="zh-CN" altLang="en-US" sz="4800" b="1" kern="1200" cap="none" spc="0" normalizeH="0" baseline="0" noProof="0" dirty="0">
              <a:solidFill>
                <a:srgbClr val="02529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grpSp>
        <p:nvGrpSpPr>
          <p:cNvPr id="12" name="组合 11"/>
          <p:cNvGrpSpPr/>
          <p:nvPr/>
        </p:nvGrpSpPr>
        <p:grpSpPr>
          <a:xfrm>
            <a:off x="-36512" y="152400"/>
            <a:ext cx="9180512" cy="738889"/>
            <a:chOff x="-21772" y="0"/>
            <a:chExt cx="9180512" cy="738890"/>
          </a:xfrm>
          <a:solidFill>
            <a:schemeClr val="accent1">
              <a:lumMod val="50000"/>
            </a:schemeClr>
          </a:solidFill>
        </p:grpSpPr>
        <p:sp>
          <p:nvSpPr>
            <p:cNvPr id="13" name="矩形 12"/>
            <p:cNvSpPr/>
            <p:nvPr/>
          </p:nvSpPr>
          <p:spPr>
            <a:xfrm>
              <a:off x="-21772" y="0"/>
              <a:ext cx="9180512" cy="48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383233" y="-137511"/>
              <a:ext cx="471396" cy="1281406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-36512" y="51470"/>
            <a:ext cx="9180512" cy="738890"/>
            <a:chOff x="-21772" y="0"/>
            <a:chExt cx="9180512" cy="738890"/>
          </a:xfrm>
          <a:solidFill>
            <a:srgbClr val="FFDE00"/>
          </a:solidFill>
        </p:grpSpPr>
        <p:sp>
          <p:nvSpPr>
            <p:cNvPr id="10" name="矩形 9"/>
            <p:cNvSpPr/>
            <p:nvPr/>
          </p:nvSpPr>
          <p:spPr>
            <a:xfrm>
              <a:off x="-21772" y="0"/>
              <a:ext cx="9180512" cy="48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 rot="5400000">
              <a:off x="383233" y="-137511"/>
              <a:ext cx="471396" cy="1281406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-32657" y="0"/>
            <a:ext cx="9180512" cy="738889"/>
            <a:chOff x="-21772" y="0"/>
            <a:chExt cx="9180512" cy="738890"/>
          </a:xfrm>
          <a:solidFill>
            <a:schemeClr val="accent1">
              <a:lumMod val="50000"/>
            </a:schemeClr>
          </a:solidFill>
        </p:grpSpPr>
        <p:sp>
          <p:nvSpPr>
            <p:cNvPr id="4" name="矩形 3"/>
            <p:cNvSpPr/>
            <p:nvPr/>
          </p:nvSpPr>
          <p:spPr>
            <a:xfrm>
              <a:off x="-21772" y="0"/>
              <a:ext cx="9180512" cy="48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等腰三角形 4"/>
            <p:cNvSpPr/>
            <p:nvPr/>
          </p:nvSpPr>
          <p:spPr>
            <a:xfrm rot="5400000">
              <a:off x="383233" y="-137511"/>
              <a:ext cx="471396" cy="1281406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-2234" y="4587974"/>
            <a:ext cx="9182745" cy="748544"/>
            <a:chOff x="-14740" y="4587974"/>
            <a:chExt cx="9182746" cy="748544"/>
          </a:xfrm>
          <a:solidFill>
            <a:schemeClr val="accent1">
              <a:lumMod val="50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-14740" y="4876006"/>
              <a:ext cx="918051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 rot="16200000">
              <a:off x="8275275" y="4199299"/>
              <a:ext cx="504055" cy="1281406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弦形 7"/>
            <p:cNvSpPr/>
            <p:nvPr/>
          </p:nvSpPr>
          <p:spPr>
            <a:xfrm rot="5400000">
              <a:off x="4381263" y="4899335"/>
              <a:ext cx="360040" cy="514326"/>
            </a:xfrm>
            <a:prstGeom prst="chord">
              <a:avLst>
                <a:gd name="adj1" fmla="val 5375213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1510" name="TextBox 16"/>
          <p:cNvSpPr txBox="1"/>
          <p:nvPr/>
        </p:nvSpPr>
        <p:spPr>
          <a:xfrm>
            <a:off x="-36512" y="22225"/>
            <a:ext cx="3960812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5" y="2397811"/>
            <a:ext cx="4364657" cy="2622211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2" name="文本框 14"/>
          <p:cNvSpPr txBox="1"/>
          <p:nvPr/>
        </p:nvSpPr>
        <p:spPr>
          <a:xfrm>
            <a:off x="611188" y="771525"/>
            <a:ext cx="147129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/>
              <a:t>白盒测试 </a:t>
            </a:r>
            <a:endParaRPr lang="zh-CN" altLang="en-US" sz="2000" dirty="0"/>
          </a:p>
        </p:txBody>
      </p:sp>
      <p:sp>
        <p:nvSpPr>
          <p:cNvPr id="21513" name="矩形 15"/>
          <p:cNvSpPr/>
          <p:nvPr/>
        </p:nvSpPr>
        <p:spPr>
          <a:xfrm>
            <a:off x="1160780" y="1322705"/>
            <a:ext cx="6553200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/>
              <a:t>白盒测试也称结构测试或逻辑驱动测试，是一种测试用例设计方法，盒子指的是被测试的软件，白盒指的是盒子是可视的，你清楚盒子内部的东西以及里面是如何运作的。通过检查软件</a:t>
            </a:r>
            <a:r>
              <a:rPr lang="zh-CN" altLang="en-US" sz="1800" dirty="0">
                <a:solidFill>
                  <a:srgbClr val="FF0000"/>
                </a:solidFill>
              </a:rPr>
              <a:t>内部的</a:t>
            </a:r>
            <a:r>
              <a:rPr lang="zh-CN" altLang="en-US" sz="1800" dirty="0"/>
              <a:t>逻辑结构，对软件中的逻辑路径进行覆盖测试。</a:t>
            </a:r>
            <a:endParaRPr lang="en-US" altLang="zh-CN" sz="1800" dirty="0"/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grpSp>
        <p:nvGrpSpPr>
          <p:cNvPr id="31" name="组合 30"/>
          <p:cNvGrpSpPr/>
          <p:nvPr/>
        </p:nvGrpSpPr>
        <p:grpSpPr>
          <a:xfrm>
            <a:off x="2231073" y="1276350"/>
            <a:ext cx="1511300" cy="2603500"/>
            <a:chOff x="971600" y="1408736"/>
            <a:chExt cx="1512168" cy="2603174"/>
          </a:xfrm>
        </p:grpSpPr>
        <p:sp>
          <p:nvSpPr>
            <p:cNvPr id="29" name="饼形 28"/>
            <p:cNvSpPr/>
            <p:nvPr/>
          </p:nvSpPr>
          <p:spPr>
            <a:xfrm rot="5400000">
              <a:off x="1247493" y="1452085"/>
              <a:ext cx="865079" cy="864096"/>
            </a:xfrm>
            <a:prstGeom prst="pie">
              <a:avLst>
                <a:gd name="adj1" fmla="val 5427377"/>
                <a:gd name="adj2" fmla="val 16200000"/>
              </a:avLst>
            </a:prstGeom>
            <a:noFill/>
            <a:ln w="38100">
              <a:solidFill>
                <a:srgbClr val="0252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5399" name="组合 27"/>
            <p:cNvGrpSpPr/>
            <p:nvPr/>
          </p:nvGrpSpPr>
          <p:grpSpPr>
            <a:xfrm>
              <a:off x="971600" y="1408736"/>
              <a:ext cx="1512168" cy="2603174"/>
              <a:chOff x="971600" y="1408736"/>
              <a:chExt cx="1512168" cy="2603174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971600" y="1851594"/>
                <a:ext cx="1440689" cy="2160316"/>
              </a:xfrm>
              <a:prstGeom prst="rect">
                <a:avLst/>
              </a:prstGeom>
              <a:solidFill>
                <a:srgbClr val="0252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圆角矩形 25"/>
              <p:cNvSpPr/>
              <p:nvPr/>
            </p:nvSpPr>
            <p:spPr>
              <a:xfrm>
                <a:off x="1043078" y="2376990"/>
                <a:ext cx="1296144" cy="1490476"/>
              </a:xfrm>
              <a:prstGeom prst="roundRect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402" name="TextBox 26"/>
              <p:cNvSpPr txBox="1"/>
              <p:nvPr/>
            </p:nvSpPr>
            <p:spPr>
              <a:xfrm>
                <a:off x="1187624" y="2643758"/>
                <a:ext cx="1296144" cy="3682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逻辑覆盖</a:t>
                </a:r>
                <a:endPara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饼形 24"/>
              <p:cNvSpPr/>
              <p:nvPr/>
            </p:nvSpPr>
            <p:spPr>
              <a:xfrm rot="16200000">
                <a:off x="1247491" y="1420347"/>
                <a:ext cx="863492" cy="840270"/>
              </a:xfrm>
              <a:prstGeom prst="pie">
                <a:avLst>
                  <a:gd name="adj1" fmla="val 5422481"/>
                  <a:gd name="adj2" fmla="val 16251781"/>
                </a:avLst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-36512" y="152400"/>
            <a:ext cx="9180512" cy="738889"/>
            <a:chOff x="-21772" y="0"/>
            <a:chExt cx="9180512" cy="738890"/>
          </a:xfrm>
          <a:solidFill>
            <a:schemeClr val="accent1">
              <a:lumMod val="50000"/>
            </a:schemeClr>
          </a:solidFill>
        </p:grpSpPr>
        <p:sp>
          <p:nvSpPr>
            <p:cNvPr id="13" name="矩形 12"/>
            <p:cNvSpPr/>
            <p:nvPr/>
          </p:nvSpPr>
          <p:spPr>
            <a:xfrm>
              <a:off x="-21772" y="0"/>
              <a:ext cx="9180512" cy="48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383233" y="-137511"/>
              <a:ext cx="471396" cy="1281406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-36512" y="51470"/>
            <a:ext cx="9180512" cy="738890"/>
            <a:chOff x="-21772" y="0"/>
            <a:chExt cx="9180512" cy="738890"/>
          </a:xfrm>
          <a:solidFill>
            <a:srgbClr val="FFDE00"/>
          </a:solidFill>
        </p:grpSpPr>
        <p:sp>
          <p:nvSpPr>
            <p:cNvPr id="10" name="矩形 9"/>
            <p:cNvSpPr/>
            <p:nvPr/>
          </p:nvSpPr>
          <p:spPr>
            <a:xfrm>
              <a:off x="-21772" y="0"/>
              <a:ext cx="9180512" cy="48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 rot="5400000">
              <a:off x="383233" y="-137511"/>
              <a:ext cx="471396" cy="1281406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-32657" y="0"/>
            <a:ext cx="9180512" cy="738889"/>
            <a:chOff x="-21772" y="0"/>
            <a:chExt cx="9180512" cy="738890"/>
          </a:xfrm>
          <a:solidFill>
            <a:schemeClr val="accent1">
              <a:lumMod val="50000"/>
            </a:schemeClr>
          </a:solidFill>
        </p:grpSpPr>
        <p:sp>
          <p:nvSpPr>
            <p:cNvPr id="4" name="矩形 3"/>
            <p:cNvSpPr/>
            <p:nvPr/>
          </p:nvSpPr>
          <p:spPr>
            <a:xfrm>
              <a:off x="-21772" y="0"/>
              <a:ext cx="9180512" cy="48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等腰三角形 4"/>
            <p:cNvSpPr/>
            <p:nvPr/>
          </p:nvSpPr>
          <p:spPr>
            <a:xfrm rot="5400000">
              <a:off x="383233" y="-137511"/>
              <a:ext cx="471396" cy="1281406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-2234" y="4587974"/>
            <a:ext cx="9182745" cy="748544"/>
            <a:chOff x="-14740" y="4587974"/>
            <a:chExt cx="9182746" cy="748544"/>
          </a:xfrm>
          <a:solidFill>
            <a:schemeClr val="accent1">
              <a:lumMod val="50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-14740" y="4876006"/>
              <a:ext cx="918051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 rot="16200000">
              <a:off x="8275275" y="4199299"/>
              <a:ext cx="504055" cy="1281406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弦形 7"/>
            <p:cNvSpPr/>
            <p:nvPr/>
          </p:nvSpPr>
          <p:spPr>
            <a:xfrm rot="5400000">
              <a:off x="4381263" y="4899335"/>
              <a:ext cx="360040" cy="514326"/>
            </a:xfrm>
            <a:prstGeom prst="chord">
              <a:avLst>
                <a:gd name="adj1" fmla="val 5375213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4" name="饼形 23"/>
          <p:cNvSpPr/>
          <p:nvPr/>
        </p:nvSpPr>
        <p:spPr>
          <a:xfrm rot="16200000">
            <a:off x="2506980" y="1309053"/>
            <a:ext cx="863600" cy="828675"/>
          </a:xfrm>
          <a:prstGeom prst="pie">
            <a:avLst>
              <a:gd name="adj1" fmla="val 5427377"/>
              <a:gd name="adj2" fmla="val 16200000"/>
            </a:avLst>
          </a:prstGeom>
          <a:solidFill>
            <a:srgbClr val="FFD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35263" y="1428115"/>
            <a:ext cx="431800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252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600" b="1" dirty="0">
              <a:solidFill>
                <a:srgbClr val="02529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4959985" y="1276349"/>
            <a:ext cx="1439863" cy="2603501"/>
            <a:chOff x="971600" y="1408735"/>
            <a:chExt cx="1440160" cy="2603175"/>
          </a:xfrm>
        </p:grpSpPr>
        <p:sp>
          <p:nvSpPr>
            <p:cNvPr id="34" name="饼形 33"/>
            <p:cNvSpPr/>
            <p:nvPr/>
          </p:nvSpPr>
          <p:spPr>
            <a:xfrm rot="5400000">
              <a:off x="1248821" y="1452244"/>
              <a:ext cx="865079" cy="863778"/>
            </a:xfrm>
            <a:prstGeom prst="pie">
              <a:avLst>
                <a:gd name="adj1" fmla="val 5427377"/>
                <a:gd name="adj2" fmla="val 16200000"/>
              </a:avLst>
            </a:prstGeom>
            <a:noFill/>
            <a:ln w="38100">
              <a:solidFill>
                <a:srgbClr val="0252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5393" name="组合 34"/>
            <p:cNvGrpSpPr/>
            <p:nvPr/>
          </p:nvGrpSpPr>
          <p:grpSpPr>
            <a:xfrm>
              <a:off x="971600" y="1408735"/>
              <a:ext cx="1440160" cy="2603175"/>
              <a:chOff x="971600" y="1408735"/>
              <a:chExt cx="1440160" cy="2603175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971600" y="1851594"/>
                <a:ext cx="1440160" cy="2160316"/>
              </a:xfrm>
              <a:prstGeom prst="rect">
                <a:avLst/>
              </a:prstGeom>
              <a:solidFill>
                <a:srgbClr val="0252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7" name="圆角矩形 36"/>
              <p:cNvSpPr/>
              <p:nvPr/>
            </p:nvSpPr>
            <p:spPr>
              <a:xfrm>
                <a:off x="1043053" y="2376990"/>
                <a:ext cx="1297255" cy="1490476"/>
              </a:xfrm>
              <a:prstGeom prst="roundRect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396" name="TextBox 37"/>
              <p:cNvSpPr txBox="1"/>
              <p:nvPr/>
            </p:nvSpPr>
            <p:spPr>
              <a:xfrm>
                <a:off x="1115616" y="2704879"/>
                <a:ext cx="1296144" cy="64507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控制结构测试</a:t>
                </a:r>
                <a:endPara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饼形 38"/>
              <p:cNvSpPr/>
              <p:nvPr/>
            </p:nvSpPr>
            <p:spPr>
              <a:xfrm rot="16200000">
                <a:off x="1247232" y="1420501"/>
                <a:ext cx="863492" cy="839960"/>
              </a:xfrm>
              <a:prstGeom prst="pie">
                <a:avLst>
                  <a:gd name="adj1" fmla="val 5422481"/>
                  <a:gd name="adj2" fmla="val 16251781"/>
                </a:avLst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40" name="饼形 39"/>
          <p:cNvSpPr/>
          <p:nvPr/>
        </p:nvSpPr>
        <p:spPr>
          <a:xfrm rot="16200000">
            <a:off x="5220653" y="1309053"/>
            <a:ext cx="863600" cy="828675"/>
          </a:xfrm>
          <a:prstGeom prst="pie">
            <a:avLst>
              <a:gd name="adj1" fmla="val 5427377"/>
              <a:gd name="adj2" fmla="val 16200000"/>
            </a:avLst>
          </a:prstGeom>
          <a:solidFill>
            <a:srgbClr val="FFD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451475" y="1428750"/>
            <a:ext cx="431800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252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600" b="1" dirty="0">
              <a:solidFill>
                <a:srgbClr val="02529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75" name="TextBox 50"/>
          <p:cNvSpPr txBox="1"/>
          <p:nvPr/>
        </p:nvSpPr>
        <p:spPr>
          <a:xfrm>
            <a:off x="-36512" y="22225"/>
            <a:ext cx="3960812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76" name="文本框 14"/>
          <p:cNvSpPr txBox="1"/>
          <p:nvPr/>
        </p:nvSpPr>
        <p:spPr>
          <a:xfrm>
            <a:off x="1042988" y="4156075"/>
            <a:ext cx="6280785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/>
              <a:t>参考文献：</a:t>
            </a:r>
            <a:r>
              <a:rPr lang="zh-CN" altLang="zh-CN" sz="1800" dirty="0"/>
              <a:t>《软件工程导论》 清华大学出版社 张海藩 牟永敏</a:t>
            </a:r>
            <a:endParaRPr lang="zh-CN" altLang="zh-CN" sz="18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dirty="0"/>
              <a:t>	      </a:t>
            </a:r>
            <a:r>
              <a:rPr lang="zh-CN" altLang="en-US" sz="1800" dirty="0"/>
              <a:t>百度文库：白盒测试举例</a:t>
            </a:r>
            <a:r>
              <a:rPr lang="en-US" altLang="zh-CN" sz="1800" dirty="0"/>
              <a:t>.pdf</a:t>
            </a:r>
            <a:r>
              <a:rPr lang="zh-CN" altLang="en-US" sz="1800" dirty="0"/>
              <a:t>等文件</a:t>
            </a:r>
            <a:endParaRPr lang="zh-CN" altLang="en-US" sz="18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grpSp>
        <p:nvGrpSpPr>
          <p:cNvPr id="12" name="组合 11"/>
          <p:cNvGrpSpPr/>
          <p:nvPr/>
        </p:nvGrpSpPr>
        <p:grpSpPr>
          <a:xfrm>
            <a:off x="-36512" y="152400"/>
            <a:ext cx="9180512" cy="738889"/>
            <a:chOff x="-21772" y="0"/>
            <a:chExt cx="9180512" cy="738890"/>
          </a:xfrm>
          <a:solidFill>
            <a:schemeClr val="accent1">
              <a:lumMod val="50000"/>
            </a:schemeClr>
          </a:solidFill>
        </p:grpSpPr>
        <p:sp>
          <p:nvSpPr>
            <p:cNvPr id="13" name="矩形 12"/>
            <p:cNvSpPr/>
            <p:nvPr/>
          </p:nvSpPr>
          <p:spPr>
            <a:xfrm>
              <a:off x="-21772" y="0"/>
              <a:ext cx="9180512" cy="48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383233" y="-137511"/>
              <a:ext cx="471396" cy="1281406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-36512" y="51470"/>
            <a:ext cx="9180512" cy="738890"/>
            <a:chOff x="-21772" y="0"/>
            <a:chExt cx="9180512" cy="738890"/>
          </a:xfrm>
          <a:solidFill>
            <a:srgbClr val="FFDE00"/>
          </a:solidFill>
        </p:grpSpPr>
        <p:sp>
          <p:nvSpPr>
            <p:cNvPr id="10" name="矩形 9"/>
            <p:cNvSpPr/>
            <p:nvPr/>
          </p:nvSpPr>
          <p:spPr>
            <a:xfrm>
              <a:off x="-21772" y="0"/>
              <a:ext cx="9180512" cy="48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 rot="5400000">
              <a:off x="383233" y="-137511"/>
              <a:ext cx="471396" cy="1281406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-32657" y="0"/>
            <a:ext cx="9180512" cy="738889"/>
            <a:chOff x="-21772" y="0"/>
            <a:chExt cx="9180512" cy="738890"/>
          </a:xfrm>
          <a:solidFill>
            <a:schemeClr val="accent1">
              <a:lumMod val="50000"/>
            </a:schemeClr>
          </a:solidFill>
        </p:grpSpPr>
        <p:sp>
          <p:nvSpPr>
            <p:cNvPr id="4" name="矩形 3"/>
            <p:cNvSpPr/>
            <p:nvPr/>
          </p:nvSpPr>
          <p:spPr>
            <a:xfrm>
              <a:off x="-21772" y="0"/>
              <a:ext cx="9180512" cy="48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等腰三角形 4"/>
            <p:cNvSpPr/>
            <p:nvPr/>
          </p:nvSpPr>
          <p:spPr>
            <a:xfrm rot="5400000">
              <a:off x="383233" y="-137511"/>
              <a:ext cx="471396" cy="1281406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-2234" y="4587974"/>
            <a:ext cx="9182745" cy="748544"/>
            <a:chOff x="-14740" y="4587974"/>
            <a:chExt cx="9182746" cy="748544"/>
          </a:xfrm>
          <a:solidFill>
            <a:schemeClr val="accent1">
              <a:lumMod val="50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-14740" y="4876006"/>
              <a:ext cx="918051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 rot="16200000">
              <a:off x="8275275" y="4199299"/>
              <a:ext cx="504055" cy="1281406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弦形 7"/>
            <p:cNvSpPr/>
            <p:nvPr/>
          </p:nvSpPr>
          <p:spPr>
            <a:xfrm rot="5400000">
              <a:off x="4381263" y="4899335"/>
              <a:ext cx="360040" cy="514326"/>
            </a:xfrm>
            <a:prstGeom prst="chord">
              <a:avLst>
                <a:gd name="adj1" fmla="val 5375213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1510" name="TextBox 16"/>
          <p:cNvSpPr txBox="1"/>
          <p:nvPr/>
        </p:nvSpPr>
        <p:spPr>
          <a:xfrm>
            <a:off x="-36512" y="22225"/>
            <a:ext cx="3960812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逻辑覆盖</a:t>
            </a:r>
            <a:endParaRPr lang="zh-CN" altLang="en-US" sz="2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5" y="2397811"/>
            <a:ext cx="4364657" cy="2622211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4" name="文本框 17"/>
          <p:cNvSpPr txBox="1"/>
          <p:nvPr/>
        </p:nvSpPr>
        <p:spPr>
          <a:xfrm>
            <a:off x="832803" y="1261110"/>
            <a:ext cx="1570037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/>
              <a:t>逻辑覆盖方式</a:t>
            </a:r>
            <a:endParaRPr lang="zh-CN" altLang="en-US" sz="1800" dirty="0"/>
          </a:p>
        </p:txBody>
      </p:sp>
      <p:sp>
        <p:nvSpPr>
          <p:cNvPr id="21515" name="文本框 19"/>
          <p:cNvSpPr txBox="1"/>
          <p:nvPr/>
        </p:nvSpPr>
        <p:spPr>
          <a:xfrm>
            <a:off x="974408" y="1987868"/>
            <a:ext cx="535178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tx1"/>
                </a:solidFill>
              </a:rPr>
              <a:t>语句覆盖 ，判定覆盖，条件覆盖，判定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zh-CN" altLang="en-US" sz="1800" dirty="0">
                <a:solidFill>
                  <a:schemeClr val="tx1"/>
                </a:solidFill>
              </a:rPr>
              <a:t>条件覆盖，</a:t>
            </a:r>
            <a:endParaRPr lang="zh-CN" altLang="en-US" sz="1800" dirty="0">
              <a:solidFill>
                <a:schemeClr val="tx1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tx1"/>
                </a:solidFill>
              </a:rPr>
              <a:t>条件组合覆盖，点覆盖，边覆盖，路径覆盖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grpSp>
        <p:nvGrpSpPr>
          <p:cNvPr id="12" name="组合 11"/>
          <p:cNvGrpSpPr/>
          <p:nvPr/>
        </p:nvGrpSpPr>
        <p:grpSpPr>
          <a:xfrm>
            <a:off x="-36512" y="152400"/>
            <a:ext cx="9180512" cy="738889"/>
            <a:chOff x="-21772" y="0"/>
            <a:chExt cx="9180512" cy="738890"/>
          </a:xfrm>
          <a:solidFill>
            <a:schemeClr val="accent1">
              <a:lumMod val="50000"/>
            </a:schemeClr>
          </a:solidFill>
        </p:grpSpPr>
        <p:sp>
          <p:nvSpPr>
            <p:cNvPr id="13" name="矩形 12"/>
            <p:cNvSpPr/>
            <p:nvPr/>
          </p:nvSpPr>
          <p:spPr>
            <a:xfrm>
              <a:off x="-21772" y="0"/>
              <a:ext cx="9180512" cy="48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383233" y="-137511"/>
              <a:ext cx="471396" cy="1281406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-36512" y="51470"/>
            <a:ext cx="9180512" cy="738890"/>
            <a:chOff x="-21772" y="0"/>
            <a:chExt cx="9180512" cy="738890"/>
          </a:xfrm>
          <a:solidFill>
            <a:srgbClr val="FFDE00"/>
          </a:solidFill>
        </p:grpSpPr>
        <p:sp>
          <p:nvSpPr>
            <p:cNvPr id="10" name="矩形 9"/>
            <p:cNvSpPr/>
            <p:nvPr/>
          </p:nvSpPr>
          <p:spPr>
            <a:xfrm>
              <a:off x="-21772" y="0"/>
              <a:ext cx="9180512" cy="48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 rot="5400000">
              <a:off x="383233" y="-137511"/>
              <a:ext cx="471396" cy="1281406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-32657" y="0"/>
            <a:ext cx="9180512" cy="738889"/>
            <a:chOff x="-21772" y="0"/>
            <a:chExt cx="9180512" cy="738890"/>
          </a:xfrm>
          <a:solidFill>
            <a:schemeClr val="accent1">
              <a:lumMod val="50000"/>
            </a:schemeClr>
          </a:solidFill>
        </p:grpSpPr>
        <p:sp>
          <p:nvSpPr>
            <p:cNvPr id="4" name="矩形 3"/>
            <p:cNvSpPr/>
            <p:nvPr/>
          </p:nvSpPr>
          <p:spPr>
            <a:xfrm>
              <a:off x="-21772" y="0"/>
              <a:ext cx="9180512" cy="48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等腰三角形 4"/>
            <p:cNvSpPr/>
            <p:nvPr/>
          </p:nvSpPr>
          <p:spPr>
            <a:xfrm rot="5400000">
              <a:off x="383233" y="-137511"/>
              <a:ext cx="471396" cy="1281406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-2234" y="4587974"/>
            <a:ext cx="9182745" cy="748544"/>
            <a:chOff x="-14740" y="4587974"/>
            <a:chExt cx="9182746" cy="748544"/>
          </a:xfrm>
          <a:solidFill>
            <a:schemeClr val="accent1">
              <a:lumMod val="50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-14740" y="4876006"/>
              <a:ext cx="918051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 rot="16200000">
              <a:off x="8275275" y="4199299"/>
              <a:ext cx="504055" cy="1281406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弦形 7"/>
            <p:cNvSpPr/>
            <p:nvPr/>
          </p:nvSpPr>
          <p:spPr>
            <a:xfrm rot="5400000">
              <a:off x="4381263" y="4899335"/>
              <a:ext cx="360040" cy="514326"/>
            </a:xfrm>
            <a:prstGeom prst="chord">
              <a:avLst>
                <a:gd name="adj1" fmla="val 5375213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3558" name="TextBox 16"/>
          <p:cNvSpPr txBox="1"/>
          <p:nvPr/>
        </p:nvSpPr>
        <p:spPr>
          <a:xfrm>
            <a:off x="-36512" y="22225"/>
            <a:ext cx="3960812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逻辑覆盖</a:t>
            </a:r>
            <a:endParaRPr lang="zh-CN" altLang="en-US" sz="2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5" y="2397811"/>
            <a:ext cx="4364657" cy="2622211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0" name="文本框 14"/>
          <p:cNvSpPr txBox="1"/>
          <p:nvPr/>
        </p:nvSpPr>
        <p:spPr>
          <a:xfrm>
            <a:off x="611188" y="771525"/>
            <a:ext cx="23336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/>
              <a:t>1.</a:t>
            </a:r>
            <a:r>
              <a:rPr lang="zh-CN" altLang="en-US" sz="2400" dirty="0"/>
              <a:t>白盒测试举例 </a:t>
            </a:r>
            <a:endParaRPr lang="zh-CN" altLang="en-US" sz="2000" dirty="0"/>
          </a:p>
        </p:txBody>
      </p:sp>
      <p:pic>
        <p:nvPicPr>
          <p:cNvPr id="23561" name="图片 15"/>
          <p:cNvPicPr>
            <a:picLocks noChangeAspect="1"/>
          </p:cNvPicPr>
          <p:nvPr/>
        </p:nvPicPr>
        <p:blipFill>
          <a:blip r:embed="rId2"/>
          <a:srcRect l="238" t="13814" r="-169" b="1875"/>
          <a:stretch>
            <a:fillRect/>
          </a:stretch>
        </p:blipFill>
        <p:spPr>
          <a:xfrm>
            <a:off x="-2857" y="2056130"/>
            <a:ext cx="7154862" cy="2193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562" name="文本框 17"/>
          <p:cNvSpPr txBox="1"/>
          <p:nvPr/>
        </p:nvSpPr>
        <p:spPr>
          <a:xfrm>
            <a:off x="5460048" y="863918"/>
            <a:ext cx="4340225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solidFill>
                  <a:srgbClr val="FF0000"/>
                </a:solidFill>
              </a:rPr>
              <a:t>语句</a:t>
            </a:r>
            <a:r>
              <a:rPr lang="zh-CN" altLang="en-US" sz="1800" dirty="0"/>
              <a:t>覆盖（每个语句都要至少执行一次）</a:t>
            </a:r>
            <a:endParaRPr lang="zh-CN" altLang="en-US" sz="1800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520" y="771208"/>
            <a:ext cx="4475163" cy="37449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文本框 14"/>
          <p:cNvSpPr txBox="1"/>
          <p:nvPr/>
        </p:nvSpPr>
        <p:spPr>
          <a:xfrm>
            <a:off x="611505" y="1422400"/>
            <a:ext cx="3924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rgbClr val="FF0000"/>
                </a:solidFill>
                <a:sym typeface="+mn-ea"/>
              </a:rPr>
              <a:t>语句</a:t>
            </a:r>
            <a:r>
              <a:rPr lang="zh-CN" altLang="en-US" dirty="0">
                <a:sym typeface="+mn-ea"/>
              </a:rPr>
              <a:t>覆盖（每个语句至少执行一次）</a:t>
            </a:r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6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grpSp>
        <p:nvGrpSpPr>
          <p:cNvPr id="12" name="组合 11"/>
          <p:cNvGrpSpPr/>
          <p:nvPr/>
        </p:nvGrpSpPr>
        <p:grpSpPr>
          <a:xfrm>
            <a:off x="-36512" y="152400"/>
            <a:ext cx="9180512" cy="738889"/>
            <a:chOff x="-21772" y="0"/>
            <a:chExt cx="9180512" cy="738890"/>
          </a:xfrm>
          <a:solidFill>
            <a:schemeClr val="accent1">
              <a:lumMod val="50000"/>
            </a:schemeClr>
          </a:solidFill>
        </p:grpSpPr>
        <p:sp>
          <p:nvSpPr>
            <p:cNvPr id="13" name="矩形 12"/>
            <p:cNvSpPr/>
            <p:nvPr/>
          </p:nvSpPr>
          <p:spPr>
            <a:xfrm>
              <a:off x="-21772" y="0"/>
              <a:ext cx="9180512" cy="48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383233" y="-137511"/>
              <a:ext cx="471396" cy="1281406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-36512" y="51470"/>
            <a:ext cx="9180512" cy="738890"/>
            <a:chOff x="-21772" y="0"/>
            <a:chExt cx="9180512" cy="738890"/>
          </a:xfrm>
          <a:solidFill>
            <a:srgbClr val="FFDE00"/>
          </a:solidFill>
        </p:grpSpPr>
        <p:sp>
          <p:nvSpPr>
            <p:cNvPr id="10" name="矩形 9"/>
            <p:cNvSpPr/>
            <p:nvPr/>
          </p:nvSpPr>
          <p:spPr>
            <a:xfrm>
              <a:off x="-21772" y="0"/>
              <a:ext cx="9180512" cy="48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 rot="5400000">
              <a:off x="383233" y="-137511"/>
              <a:ext cx="471396" cy="1281406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-32657" y="0"/>
            <a:ext cx="9180512" cy="738889"/>
            <a:chOff x="-21772" y="0"/>
            <a:chExt cx="9180512" cy="738890"/>
          </a:xfrm>
          <a:solidFill>
            <a:schemeClr val="accent1">
              <a:lumMod val="50000"/>
            </a:schemeClr>
          </a:solidFill>
        </p:grpSpPr>
        <p:sp>
          <p:nvSpPr>
            <p:cNvPr id="4" name="矩形 3"/>
            <p:cNvSpPr/>
            <p:nvPr/>
          </p:nvSpPr>
          <p:spPr>
            <a:xfrm>
              <a:off x="-21772" y="0"/>
              <a:ext cx="9180512" cy="48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等腰三角形 4"/>
            <p:cNvSpPr/>
            <p:nvPr/>
          </p:nvSpPr>
          <p:spPr>
            <a:xfrm rot="5400000">
              <a:off x="383233" y="-137511"/>
              <a:ext cx="471396" cy="1281406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-2234" y="4587974"/>
            <a:ext cx="9182745" cy="748544"/>
            <a:chOff x="-14740" y="4587974"/>
            <a:chExt cx="9182746" cy="748544"/>
          </a:xfrm>
          <a:solidFill>
            <a:schemeClr val="accent1">
              <a:lumMod val="50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-14740" y="4876006"/>
              <a:ext cx="918051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 rot="16200000">
              <a:off x="8275275" y="4199299"/>
              <a:ext cx="504055" cy="1281406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弦形 7"/>
            <p:cNvSpPr/>
            <p:nvPr/>
          </p:nvSpPr>
          <p:spPr>
            <a:xfrm rot="5400000">
              <a:off x="4381263" y="4899335"/>
              <a:ext cx="360040" cy="514326"/>
            </a:xfrm>
            <a:prstGeom prst="chord">
              <a:avLst>
                <a:gd name="adj1" fmla="val 5375213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4582" name="TextBox 16"/>
          <p:cNvSpPr txBox="1"/>
          <p:nvPr/>
        </p:nvSpPr>
        <p:spPr>
          <a:xfrm>
            <a:off x="-36512" y="22225"/>
            <a:ext cx="3960812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逻辑覆盖</a:t>
            </a:r>
            <a:endParaRPr lang="zh-CN" altLang="en-US" sz="2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5" y="2397811"/>
            <a:ext cx="4364657" cy="2622211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4" name="文本框 14"/>
          <p:cNvSpPr txBox="1"/>
          <p:nvPr/>
        </p:nvSpPr>
        <p:spPr>
          <a:xfrm>
            <a:off x="611188" y="771525"/>
            <a:ext cx="231203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/>
              <a:t>2.</a:t>
            </a:r>
            <a:r>
              <a:rPr lang="zh-CN" altLang="en-US" sz="2400" dirty="0"/>
              <a:t>白盒测试举例 </a:t>
            </a:r>
            <a:endParaRPr lang="zh-CN" altLang="en-US" sz="2000" dirty="0"/>
          </a:p>
        </p:txBody>
      </p:sp>
      <p:sp>
        <p:nvSpPr>
          <p:cNvPr id="24585" name="文本框 17"/>
          <p:cNvSpPr txBox="1"/>
          <p:nvPr/>
        </p:nvSpPr>
        <p:spPr>
          <a:xfrm>
            <a:off x="611188" y="1276350"/>
            <a:ext cx="4108450" cy="646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solidFill>
                  <a:srgbClr val="FF0000"/>
                </a:solidFill>
              </a:rPr>
              <a:t>判定</a:t>
            </a:r>
            <a:r>
              <a:rPr lang="zh-CN" altLang="en-US" sz="1800" dirty="0"/>
              <a:t>覆盖（每个判断可能都要执行至少</a:t>
            </a:r>
            <a:endParaRPr lang="en-US" altLang="zh-CN" sz="18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dirty="0"/>
              <a:t>	    </a:t>
            </a:r>
            <a:r>
              <a:rPr lang="zh-CN" altLang="en-US" sz="1800" dirty="0"/>
              <a:t>一次）</a:t>
            </a:r>
            <a:endParaRPr lang="zh-CN" altLang="en-US" sz="1800" dirty="0"/>
          </a:p>
        </p:txBody>
      </p:sp>
      <p:pic>
        <p:nvPicPr>
          <p:cNvPr id="24586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1995488"/>
            <a:ext cx="5772150" cy="27257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838" y="842963"/>
            <a:ext cx="4475162" cy="37449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grpSp>
        <p:nvGrpSpPr>
          <p:cNvPr id="12" name="组合 11"/>
          <p:cNvGrpSpPr/>
          <p:nvPr/>
        </p:nvGrpSpPr>
        <p:grpSpPr>
          <a:xfrm>
            <a:off x="-36512" y="152400"/>
            <a:ext cx="9180512" cy="738889"/>
            <a:chOff x="-21772" y="0"/>
            <a:chExt cx="9180512" cy="738890"/>
          </a:xfrm>
          <a:solidFill>
            <a:schemeClr val="accent1">
              <a:lumMod val="50000"/>
            </a:schemeClr>
          </a:solidFill>
        </p:grpSpPr>
        <p:sp>
          <p:nvSpPr>
            <p:cNvPr id="13" name="矩形 12"/>
            <p:cNvSpPr/>
            <p:nvPr/>
          </p:nvSpPr>
          <p:spPr>
            <a:xfrm>
              <a:off x="-21772" y="0"/>
              <a:ext cx="9180512" cy="48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383233" y="-137511"/>
              <a:ext cx="471396" cy="1281406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-36512" y="51470"/>
            <a:ext cx="9180512" cy="738890"/>
            <a:chOff x="-21772" y="0"/>
            <a:chExt cx="9180512" cy="738890"/>
          </a:xfrm>
          <a:solidFill>
            <a:srgbClr val="FFDE00"/>
          </a:solidFill>
        </p:grpSpPr>
        <p:sp>
          <p:nvSpPr>
            <p:cNvPr id="10" name="矩形 9"/>
            <p:cNvSpPr/>
            <p:nvPr/>
          </p:nvSpPr>
          <p:spPr>
            <a:xfrm>
              <a:off x="-21772" y="0"/>
              <a:ext cx="9180512" cy="48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 rot="5400000">
              <a:off x="383233" y="-137511"/>
              <a:ext cx="471396" cy="1281406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-32657" y="0"/>
            <a:ext cx="9180512" cy="738889"/>
            <a:chOff x="-21772" y="0"/>
            <a:chExt cx="9180512" cy="738890"/>
          </a:xfrm>
          <a:solidFill>
            <a:schemeClr val="accent1">
              <a:lumMod val="50000"/>
            </a:schemeClr>
          </a:solidFill>
        </p:grpSpPr>
        <p:sp>
          <p:nvSpPr>
            <p:cNvPr id="4" name="矩形 3"/>
            <p:cNvSpPr/>
            <p:nvPr/>
          </p:nvSpPr>
          <p:spPr>
            <a:xfrm>
              <a:off x="-21772" y="0"/>
              <a:ext cx="9180512" cy="48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等腰三角形 4"/>
            <p:cNvSpPr/>
            <p:nvPr/>
          </p:nvSpPr>
          <p:spPr>
            <a:xfrm rot="5400000">
              <a:off x="383233" y="-137511"/>
              <a:ext cx="471396" cy="1281406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-2234" y="4587974"/>
            <a:ext cx="9182745" cy="748544"/>
            <a:chOff x="-14740" y="4587974"/>
            <a:chExt cx="9182746" cy="748544"/>
          </a:xfrm>
          <a:solidFill>
            <a:schemeClr val="accent1">
              <a:lumMod val="50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-14740" y="4876006"/>
              <a:ext cx="918051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 rot="16200000">
              <a:off x="8275275" y="4199299"/>
              <a:ext cx="504055" cy="1281406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弦形 7"/>
            <p:cNvSpPr/>
            <p:nvPr/>
          </p:nvSpPr>
          <p:spPr>
            <a:xfrm rot="5400000">
              <a:off x="4381263" y="4899335"/>
              <a:ext cx="360040" cy="514326"/>
            </a:xfrm>
            <a:prstGeom prst="chord">
              <a:avLst>
                <a:gd name="adj1" fmla="val 5375213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606" name="TextBox 16"/>
          <p:cNvSpPr txBox="1"/>
          <p:nvPr/>
        </p:nvSpPr>
        <p:spPr>
          <a:xfrm>
            <a:off x="-36512" y="22225"/>
            <a:ext cx="3960812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逻辑覆盖</a:t>
            </a:r>
            <a:endParaRPr lang="zh-CN" altLang="en-US" sz="2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5" y="2397811"/>
            <a:ext cx="4364657" cy="2622211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8" name="文本框 14"/>
          <p:cNvSpPr txBox="1"/>
          <p:nvPr/>
        </p:nvSpPr>
        <p:spPr>
          <a:xfrm>
            <a:off x="611188" y="771525"/>
            <a:ext cx="231203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/>
              <a:t>3.</a:t>
            </a:r>
            <a:r>
              <a:rPr lang="zh-CN" altLang="en-US" sz="2400" dirty="0"/>
              <a:t>白盒测试举例 </a:t>
            </a:r>
            <a:endParaRPr lang="zh-CN" altLang="en-US" sz="2000" dirty="0"/>
          </a:p>
        </p:txBody>
      </p:sp>
      <p:sp>
        <p:nvSpPr>
          <p:cNvPr id="25609" name="文本框 17"/>
          <p:cNvSpPr txBox="1"/>
          <p:nvPr/>
        </p:nvSpPr>
        <p:spPr>
          <a:xfrm>
            <a:off x="611188" y="1276350"/>
            <a:ext cx="3878262" cy="646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solidFill>
                  <a:srgbClr val="FF0000"/>
                </a:solidFill>
              </a:rPr>
              <a:t>条件</a:t>
            </a:r>
            <a:r>
              <a:rPr lang="zh-CN" altLang="en-US" sz="1800" dirty="0"/>
              <a:t>覆盖（每个条件的每种可能都要</a:t>
            </a:r>
            <a:endParaRPr lang="en-US" altLang="zh-CN" sz="18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dirty="0"/>
              <a:t>	</a:t>
            </a:r>
            <a:r>
              <a:rPr lang="zh-CN" altLang="en-US" sz="1800" dirty="0"/>
              <a:t>执行至少</a:t>
            </a:r>
            <a:r>
              <a:rPr lang="en-US" altLang="zh-CN" sz="1800" dirty="0"/>
              <a:t> </a:t>
            </a:r>
            <a:r>
              <a:rPr lang="zh-CN" altLang="en-US" sz="1800" dirty="0"/>
              <a:t>一次）</a:t>
            </a:r>
            <a:endParaRPr lang="zh-CN" altLang="en-US" sz="1800" dirty="0"/>
          </a:p>
        </p:txBody>
      </p:sp>
      <p:pic>
        <p:nvPicPr>
          <p:cNvPr id="25610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463" y="339725"/>
            <a:ext cx="4105275" cy="17954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61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88" y="2284413"/>
            <a:ext cx="5989637" cy="1958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grpSp>
        <p:nvGrpSpPr>
          <p:cNvPr id="12" name="组合 11"/>
          <p:cNvGrpSpPr/>
          <p:nvPr/>
        </p:nvGrpSpPr>
        <p:grpSpPr>
          <a:xfrm>
            <a:off x="-36512" y="152400"/>
            <a:ext cx="9180512" cy="738889"/>
            <a:chOff x="-21772" y="0"/>
            <a:chExt cx="9180512" cy="738890"/>
          </a:xfrm>
          <a:solidFill>
            <a:schemeClr val="accent1">
              <a:lumMod val="50000"/>
            </a:schemeClr>
          </a:solidFill>
        </p:grpSpPr>
        <p:sp>
          <p:nvSpPr>
            <p:cNvPr id="13" name="矩形 12"/>
            <p:cNvSpPr/>
            <p:nvPr/>
          </p:nvSpPr>
          <p:spPr>
            <a:xfrm>
              <a:off x="-21772" y="0"/>
              <a:ext cx="9180512" cy="48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383233" y="-137511"/>
              <a:ext cx="471396" cy="1281406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-36512" y="51470"/>
            <a:ext cx="9180512" cy="738890"/>
            <a:chOff x="-21772" y="0"/>
            <a:chExt cx="9180512" cy="738890"/>
          </a:xfrm>
          <a:solidFill>
            <a:srgbClr val="FFDE00"/>
          </a:solidFill>
        </p:grpSpPr>
        <p:sp>
          <p:nvSpPr>
            <p:cNvPr id="10" name="矩形 9"/>
            <p:cNvSpPr/>
            <p:nvPr/>
          </p:nvSpPr>
          <p:spPr>
            <a:xfrm>
              <a:off x="-21772" y="0"/>
              <a:ext cx="9180512" cy="48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 rot="5400000">
              <a:off x="383233" y="-137511"/>
              <a:ext cx="471396" cy="1281406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-32657" y="0"/>
            <a:ext cx="9180512" cy="738889"/>
            <a:chOff x="-21772" y="0"/>
            <a:chExt cx="9180512" cy="738890"/>
          </a:xfrm>
          <a:solidFill>
            <a:schemeClr val="accent1">
              <a:lumMod val="50000"/>
            </a:schemeClr>
          </a:solidFill>
        </p:grpSpPr>
        <p:sp>
          <p:nvSpPr>
            <p:cNvPr id="4" name="矩形 3"/>
            <p:cNvSpPr/>
            <p:nvPr/>
          </p:nvSpPr>
          <p:spPr>
            <a:xfrm>
              <a:off x="-21772" y="0"/>
              <a:ext cx="9180512" cy="48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等腰三角形 4"/>
            <p:cNvSpPr/>
            <p:nvPr/>
          </p:nvSpPr>
          <p:spPr>
            <a:xfrm rot="5400000">
              <a:off x="383233" y="-137511"/>
              <a:ext cx="471396" cy="1281406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-2234" y="4587974"/>
            <a:ext cx="9182745" cy="748544"/>
            <a:chOff x="-14740" y="4587974"/>
            <a:chExt cx="9182746" cy="748544"/>
          </a:xfrm>
          <a:solidFill>
            <a:schemeClr val="accent1">
              <a:lumMod val="50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-14740" y="4876006"/>
              <a:ext cx="918051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 rot="16200000">
              <a:off x="8275275" y="4199299"/>
              <a:ext cx="504055" cy="1281406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弦形 7"/>
            <p:cNvSpPr/>
            <p:nvPr/>
          </p:nvSpPr>
          <p:spPr>
            <a:xfrm rot="5400000">
              <a:off x="4381263" y="4899335"/>
              <a:ext cx="360040" cy="514326"/>
            </a:xfrm>
            <a:prstGeom prst="chord">
              <a:avLst>
                <a:gd name="adj1" fmla="val 5375213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6630" name="TextBox 16"/>
          <p:cNvSpPr txBox="1"/>
          <p:nvPr/>
        </p:nvSpPr>
        <p:spPr>
          <a:xfrm>
            <a:off x="-36512" y="22225"/>
            <a:ext cx="3960812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逻辑覆盖</a:t>
            </a:r>
            <a:endParaRPr lang="zh-CN" altLang="en-US" sz="2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5" y="2397811"/>
            <a:ext cx="4364657" cy="2622211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2" name="文本框 14"/>
          <p:cNvSpPr txBox="1"/>
          <p:nvPr/>
        </p:nvSpPr>
        <p:spPr>
          <a:xfrm>
            <a:off x="611188" y="771525"/>
            <a:ext cx="231203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/>
              <a:t>4.</a:t>
            </a:r>
            <a:r>
              <a:rPr lang="zh-CN" altLang="en-US" sz="2400" dirty="0"/>
              <a:t>白盒测试举例 </a:t>
            </a:r>
            <a:endParaRPr lang="zh-CN" altLang="en-US" sz="2000" dirty="0"/>
          </a:p>
        </p:txBody>
      </p:sp>
      <p:sp>
        <p:nvSpPr>
          <p:cNvPr id="26633" name="文本框 17"/>
          <p:cNvSpPr txBox="1"/>
          <p:nvPr/>
        </p:nvSpPr>
        <p:spPr>
          <a:xfrm>
            <a:off x="405130" y="1231900"/>
            <a:ext cx="418211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solidFill>
                  <a:srgbClr val="FF0000"/>
                </a:solidFill>
              </a:rPr>
              <a:t>判定</a:t>
            </a:r>
            <a:r>
              <a:rPr lang="en-US" altLang="zh-CN" sz="1800" dirty="0">
                <a:solidFill>
                  <a:srgbClr val="FF0000"/>
                </a:solidFill>
              </a:rPr>
              <a:t>/</a:t>
            </a:r>
            <a:r>
              <a:rPr lang="zh-CN" altLang="en-US" sz="1800" dirty="0">
                <a:solidFill>
                  <a:srgbClr val="FF0000"/>
                </a:solidFill>
              </a:rPr>
              <a:t>条件</a:t>
            </a:r>
            <a:r>
              <a:rPr lang="zh-CN" altLang="en-US" sz="1800" dirty="0"/>
              <a:t>覆盖（同时满足判定与条件的组合）</a:t>
            </a:r>
            <a:endParaRPr lang="zh-CN" altLang="en-US" sz="1800" dirty="0"/>
          </a:p>
        </p:txBody>
      </p:sp>
      <p:pic>
        <p:nvPicPr>
          <p:cNvPr id="26634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463" y="339725"/>
            <a:ext cx="4105275" cy="1795463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1058228" y="2135188"/>
          <a:ext cx="7058026" cy="23923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179"/>
                <a:gridCol w="928379"/>
                <a:gridCol w="936269"/>
                <a:gridCol w="1152331"/>
                <a:gridCol w="1512434"/>
                <a:gridCol w="1512434"/>
              </a:tblGrid>
              <a:tr h="370753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序号</a:t>
                      </a:r>
                      <a:endParaRPr lang="zh-CN" altLang="en-US" sz="1800" dirty="0"/>
                    </a:p>
                  </a:txBody>
                  <a:tcPr marL="91456" marR="91456" marT="45709" marB="45709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输入数据</a:t>
                      </a:r>
                      <a:endParaRPr lang="zh-CN" altLang="en-US" sz="1800" dirty="0"/>
                    </a:p>
                  </a:txBody>
                  <a:tcPr marL="91456" marR="91456" marT="45709" marB="45709"/>
                </a:tc>
                <a:tc hMerge="1"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sz="1800" dirty="0" smtClean="0"/>
                        <a:t>预期输出</a:t>
                      </a:r>
                      <a:endParaRPr lang="zh-CN" altLang="en-US" sz="1800" dirty="0"/>
                    </a:p>
                  </a:txBody>
                  <a:tcPr marL="91456" marR="91456" marT="45709" marB="45709"/>
                </a:tc>
                <a:tc rowSpan="2">
                  <a:txBody>
                    <a:bodyPr/>
                    <a:lstStyle/>
                    <a:p>
                      <a:r>
                        <a:rPr lang="zh-CN" altLang="en-US" sz="1800" dirty="0" smtClean="0"/>
                        <a:t>覆盖条件</a:t>
                      </a:r>
                      <a:endParaRPr lang="zh-CN" altLang="en-US" sz="1800" dirty="0"/>
                    </a:p>
                  </a:txBody>
                  <a:tcPr marL="91456" marR="91456" marT="45709" marB="45709"/>
                </a:tc>
                <a:tc rowSpan="2">
                  <a:txBody>
                    <a:bodyPr/>
                    <a:lstStyle/>
                    <a:p>
                      <a:r>
                        <a:rPr lang="zh-CN" altLang="en-US" sz="1800" dirty="0" smtClean="0"/>
                        <a:t>测试结果</a:t>
                      </a:r>
                      <a:endParaRPr lang="zh-CN" altLang="en-US" sz="1800" dirty="0"/>
                    </a:p>
                  </a:txBody>
                  <a:tcPr marL="91456" marR="91456" marT="45709" marB="45709"/>
                </a:tc>
              </a:tr>
              <a:tr h="370753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X</a:t>
                      </a:r>
                      <a:endParaRPr lang="zh-CN" altLang="en-US" sz="1800" dirty="0"/>
                    </a:p>
                  </a:txBody>
                  <a:tcPr marL="91456" marR="91456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Y</a:t>
                      </a:r>
                      <a:endParaRPr lang="zh-CN" altLang="en-US" sz="1800" dirty="0"/>
                    </a:p>
                  </a:txBody>
                  <a:tcPr marL="91456" marR="91456" marT="45709" marB="45709"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640051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56" marR="91456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100</a:t>
                      </a:r>
                      <a:endParaRPr lang="zh-CN" altLang="en-US" sz="1800" dirty="0"/>
                    </a:p>
                  </a:txBody>
                  <a:tcPr marL="91456" marR="91456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50</a:t>
                      </a:r>
                      <a:endParaRPr lang="zh-CN" altLang="en-US" sz="1800" dirty="0"/>
                    </a:p>
                  </a:txBody>
                  <a:tcPr marL="91456" marR="91456" marT="45709" marB="4570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T=3</a:t>
                      </a:r>
                      <a:endParaRPr lang="zh-CN" altLang="en-US" sz="1800" dirty="0"/>
                    </a:p>
                  </a:txBody>
                  <a:tcPr marL="91456" marR="91456" marT="45709" marB="4570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T1</a:t>
                      </a:r>
                      <a:r>
                        <a:rPr lang="zh-CN" altLang="en-US" sz="1800" dirty="0" smtClean="0"/>
                        <a:t>，</a:t>
                      </a:r>
                      <a:r>
                        <a:rPr lang="en-US" altLang="zh-CN" sz="1800" dirty="0" smtClean="0"/>
                        <a:t>F2</a:t>
                      </a:r>
                      <a:r>
                        <a:rPr lang="zh-CN" altLang="en-US" sz="1800" dirty="0" smtClean="0"/>
                        <a:t>，</a:t>
                      </a:r>
                      <a:r>
                        <a:rPr lang="en-US" altLang="zh-CN" sz="1800" dirty="0" smtClean="0"/>
                        <a:t>T3</a:t>
                      </a:r>
                      <a:r>
                        <a:rPr lang="zh-CN" altLang="en-US" sz="1800" dirty="0" smtClean="0"/>
                        <a:t>，</a:t>
                      </a:r>
                      <a:r>
                        <a:rPr lang="en-US" altLang="zh-CN" sz="1800" dirty="0" smtClean="0"/>
                        <a:t>T4</a:t>
                      </a:r>
                      <a:r>
                        <a:rPr lang="zh-CN" altLang="en-US" sz="1800" dirty="0" smtClean="0"/>
                        <a:t>，</a:t>
                      </a:r>
                      <a:r>
                        <a:rPr lang="en-US" altLang="zh-CN" sz="1800" dirty="0" smtClean="0"/>
                        <a:t>F5</a:t>
                      </a:r>
                      <a:endParaRPr lang="zh-CN" altLang="en-US" sz="1800" dirty="0"/>
                    </a:p>
                  </a:txBody>
                  <a:tcPr marL="91456" marR="91456" marT="45709" marB="45709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56" marR="91456" marT="45709" marB="45709"/>
                </a:tc>
              </a:tr>
              <a:tr h="640051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 marL="91456" marR="91456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30</a:t>
                      </a:r>
                      <a:endParaRPr lang="zh-CN" altLang="en-US" sz="1800" dirty="0"/>
                    </a:p>
                  </a:txBody>
                  <a:tcPr marL="91456" marR="91456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100</a:t>
                      </a:r>
                      <a:endParaRPr lang="zh-CN" altLang="en-US" sz="1800" dirty="0"/>
                    </a:p>
                  </a:txBody>
                  <a:tcPr marL="91456" marR="91456" marT="45709" marB="4570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T=2</a:t>
                      </a:r>
                      <a:endParaRPr lang="en-US" altLang="zh-CN" sz="1800" dirty="0" smtClean="0"/>
                    </a:p>
                  </a:txBody>
                  <a:tcPr marL="91456" marR="91456" marT="45709" marB="4570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F1</a:t>
                      </a:r>
                      <a:r>
                        <a:rPr lang="zh-CN" altLang="en-US" sz="1800" dirty="0" smtClean="0"/>
                        <a:t>，</a:t>
                      </a:r>
                      <a:r>
                        <a:rPr lang="en-US" altLang="zh-CN" sz="1800" dirty="0" smtClean="0"/>
                        <a:t>T2</a:t>
                      </a:r>
                      <a:r>
                        <a:rPr lang="zh-CN" altLang="en-US" sz="1800" dirty="0" smtClean="0"/>
                        <a:t>，</a:t>
                      </a:r>
                      <a:r>
                        <a:rPr lang="en-US" altLang="zh-CN" sz="1800" dirty="0" smtClean="0"/>
                        <a:t>F3</a:t>
                      </a:r>
                      <a:r>
                        <a:rPr lang="zh-CN" altLang="en-US" sz="1800" dirty="0" smtClean="0"/>
                        <a:t>，</a:t>
                      </a:r>
                      <a:r>
                        <a:rPr lang="en-US" altLang="zh-CN" sz="1800" dirty="0" smtClean="0"/>
                        <a:t>F4</a:t>
                      </a:r>
                      <a:r>
                        <a:rPr lang="zh-CN" altLang="en-US" sz="1800" dirty="0" smtClean="0"/>
                        <a:t>，</a:t>
                      </a:r>
                      <a:r>
                        <a:rPr lang="en-US" altLang="zh-CN" sz="1800" dirty="0" smtClean="0"/>
                        <a:t>T5</a:t>
                      </a:r>
                      <a:endParaRPr lang="zh-CN" altLang="en-US" sz="1800" dirty="0"/>
                    </a:p>
                  </a:txBody>
                  <a:tcPr marL="91456" marR="91456" marT="45709" marB="45709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56" marR="91456" marT="45709" marB="45709"/>
                </a:tc>
              </a:tr>
              <a:tr h="370753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 marL="91456" marR="91456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80</a:t>
                      </a:r>
                      <a:endParaRPr lang="zh-CN" altLang="en-US" sz="1800" dirty="0"/>
                    </a:p>
                  </a:txBody>
                  <a:tcPr marL="91456" marR="91456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80</a:t>
                      </a:r>
                      <a:endParaRPr lang="zh-CN" altLang="en-US" sz="1800" dirty="0"/>
                    </a:p>
                  </a:txBody>
                  <a:tcPr marL="91456" marR="91456" marT="45709" marB="4570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T=1</a:t>
                      </a:r>
                      <a:endParaRPr lang="zh-CN" altLang="en-US" sz="1800" dirty="0"/>
                    </a:p>
                  </a:txBody>
                  <a:tcPr marL="91456" marR="91456" marT="45709" marB="45709"/>
                </a:tc>
                <a:tc>
                  <a:txBody>
                    <a:bodyPr/>
                    <a:lstStyle/>
                    <a:p>
                      <a:r>
                        <a:rPr lang="en-US" altLang="zh-CN" sz="1800"/>
                        <a:t>T1</a:t>
                      </a:r>
                      <a:r>
                        <a:rPr lang="zh-CN" altLang="en-US" sz="1800"/>
                        <a:t>，</a:t>
                      </a:r>
                      <a:r>
                        <a:rPr lang="en-US" altLang="zh-CN" sz="1800"/>
                        <a:t>T2</a:t>
                      </a:r>
                      <a:r>
                        <a:rPr lang="zh-CN" altLang="en-US" sz="1800"/>
                        <a:t>，</a:t>
                      </a:r>
                      <a:r>
                        <a:rPr lang="en-US" altLang="zh-CN" sz="1800"/>
                        <a:t>T3</a:t>
                      </a:r>
                      <a:r>
                        <a:rPr lang="zh-CN" altLang="en-US" sz="1800"/>
                        <a:t>，</a:t>
                      </a:r>
                      <a:endParaRPr lang="zh-CN" altLang="en-US" sz="1800"/>
                    </a:p>
                    <a:p>
                      <a:r>
                        <a:rPr lang="en-US" altLang="zh-CN" sz="1800"/>
                        <a:t>F4</a:t>
                      </a:r>
                      <a:r>
                        <a:rPr lang="zh-CN" altLang="en-US" sz="1800"/>
                        <a:t>，</a:t>
                      </a:r>
                      <a:r>
                        <a:rPr lang="en-US" altLang="zh-CN" sz="1800"/>
                        <a:t>F5</a:t>
                      </a:r>
                      <a:endParaRPr lang="en-US" altLang="zh-CN" sz="1800"/>
                    </a:p>
                  </a:txBody>
                  <a:tcPr marL="91456" marR="91456" marT="45709" marB="45709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56" marR="91456" marT="45709" marB="45709"/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grpSp>
        <p:nvGrpSpPr>
          <p:cNvPr id="12" name="组合 11"/>
          <p:cNvGrpSpPr/>
          <p:nvPr/>
        </p:nvGrpSpPr>
        <p:grpSpPr>
          <a:xfrm>
            <a:off x="-36512" y="152400"/>
            <a:ext cx="9180512" cy="738889"/>
            <a:chOff x="-21772" y="0"/>
            <a:chExt cx="9180512" cy="738890"/>
          </a:xfrm>
          <a:solidFill>
            <a:schemeClr val="accent1">
              <a:lumMod val="50000"/>
            </a:schemeClr>
          </a:solidFill>
        </p:grpSpPr>
        <p:sp>
          <p:nvSpPr>
            <p:cNvPr id="13" name="矩形 12"/>
            <p:cNvSpPr/>
            <p:nvPr/>
          </p:nvSpPr>
          <p:spPr>
            <a:xfrm>
              <a:off x="-21772" y="0"/>
              <a:ext cx="9180512" cy="48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383233" y="-137511"/>
              <a:ext cx="471396" cy="1281406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-36512" y="51470"/>
            <a:ext cx="9180512" cy="738890"/>
            <a:chOff x="-21772" y="0"/>
            <a:chExt cx="9180512" cy="738890"/>
          </a:xfrm>
          <a:solidFill>
            <a:srgbClr val="FFDE00"/>
          </a:solidFill>
        </p:grpSpPr>
        <p:sp>
          <p:nvSpPr>
            <p:cNvPr id="10" name="矩形 9"/>
            <p:cNvSpPr/>
            <p:nvPr/>
          </p:nvSpPr>
          <p:spPr>
            <a:xfrm>
              <a:off x="-21772" y="0"/>
              <a:ext cx="9180512" cy="48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 rot="5400000">
              <a:off x="383233" y="-137511"/>
              <a:ext cx="471396" cy="1281406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-32657" y="0"/>
            <a:ext cx="9180512" cy="738889"/>
            <a:chOff x="-21772" y="0"/>
            <a:chExt cx="9180512" cy="738890"/>
          </a:xfrm>
          <a:solidFill>
            <a:schemeClr val="accent1">
              <a:lumMod val="50000"/>
            </a:schemeClr>
          </a:solidFill>
        </p:grpSpPr>
        <p:sp>
          <p:nvSpPr>
            <p:cNvPr id="4" name="矩形 3"/>
            <p:cNvSpPr/>
            <p:nvPr/>
          </p:nvSpPr>
          <p:spPr>
            <a:xfrm>
              <a:off x="-21772" y="0"/>
              <a:ext cx="9180512" cy="48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等腰三角形 4"/>
            <p:cNvSpPr/>
            <p:nvPr/>
          </p:nvSpPr>
          <p:spPr>
            <a:xfrm rot="5400000">
              <a:off x="383233" y="-137511"/>
              <a:ext cx="471396" cy="1281406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-2234" y="4587974"/>
            <a:ext cx="9182745" cy="748544"/>
            <a:chOff x="-14740" y="4587974"/>
            <a:chExt cx="9182746" cy="748544"/>
          </a:xfrm>
          <a:solidFill>
            <a:schemeClr val="accent1">
              <a:lumMod val="50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-14740" y="4876006"/>
              <a:ext cx="918051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 rot="16200000">
              <a:off x="8275275" y="4199299"/>
              <a:ext cx="504055" cy="1281406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弦形 7"/>
            <p:cNvSpPr/>
            <p:nvPr/>
          </p:nvSpPr>
          <p:spPr>
            <a:xfrm rot="5400000">
              <a:off x="4381263" y="4899335"/>
              <a:ext cx="360040" cy="514326"/>
            </a:xfrm>
            <a:prstGeom prst="chord">
              <a:avLst>
                <a:gd name="adj1" fmla="val 5375213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7654" name="TextBox 16"/>
          <p:cNvSpPr txBox="1"/>
          <p:nvPr/>
        </p:nvSpPr>
        <p:spPr>
          <a:xfrm>
            <a:off x="-317" y="51435"/>
            <a:ext cx="3960812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逻辑覆盖</a:t>
            </a:r>
            <a:endParaRPr lang="zh-CN" altLang="en-US" sz="2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5" y="2397811"/>
            <a:ext cx="4364657" cy="2622211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6" name="文本框 14"/>
          <p:cNvSpPr txBox="1"/>
          <p:nvPr/>
        </p:nvSpPr>
        <p:spPr>
          <a:xfrm>
            <a:off x="468313" y="627063"/>
            <a:ext cx="231203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/>
              <a:t>5.</a:t>
            </a:r>
            <a:r>
              <a:rPr lang="zh-CN" altLang="en-US" sz="2400" dirty="0"/>
              <a:t>白盒测试举例 </a:t>
            </a:r>
            <a:endParaRPr lang="zh-CN" altLang="en-US" sz="2000" dirty="0"/>
          </a:p>
        </p:txBody>
      </p:sp>
      <p:sp>
        <p:nvSpPr>
          <p:cNvPr id="27657" name="文本框 17"/>
          <p:cNvSpPr txBox="1"/>
          <p:nvPr/>
        </p:nvSpPr>
        <p:spPr>
          <a:xfrm>
            <a:off x="395288" y="1058863"/>
            <a:ext cx="5262562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solidFill>
                  <a:srgbClr val="FF0000"/>
                </a:solidFill>
              </a:rPr>
              <a:t>条件组合</a:t>
            </a:r>
            <a:r>
              <a:rPr lang="zh-CN" altLang="en-US" sz="1800" dirty="0"/>
              <a:t>覆盖（每种可能的组合都至少出现一次）</a:t>
            </a:r>
            <a:endParaRPr lang="zh-CN" altLang="en-US" sz="1800" dirty="0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6084888" y="744538"/>
          <a:ext cx="3059113" cy="32924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0048"/>
                <a:gridCol w="1109255"/>
                <a:gridCol w="659809"/>
              </a:tblGrid>
              <a:tr h="365831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条件</a:t>
                      </a:r>
                      <a:endParaRPr lang="zh-CN" altLang="en-US" sz="1800" dirty="0"/>
                    </a:p>
                  </a:txBody>
                  <a:tcPr marL="91418" marR="91418" marT="45729" marB="45729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可能组合</a:t>
                      </a:r>
                      <a:endParaRPr lang="zh-CN" altLang="en-US" sz="1800" dirty="0"/>
                    </a:p>
                  </a:txBody>
                  <a:tcPr marL="91418" marR="91418" marT="45729" marB="45729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编号</a:t>
                      </a:r>
                      <a:endParaRPr lang="zh-CN" altLang="en-US" sz="1800" dirty="0"/>
                    </a:p>
                  </a:txBody>
                  <a:tcPr marL="91418" marR="91418" marT="45729" marB="45729"/>
                </a:tc>
              </a:tr>
              <a:tr h="365831">
                <a:tc rowSpan="4">
                  <a:txBody>
                    <a:bodyPr/>
                    <a:lstStyle/>
                    <a:p>
                      <a:pPr algn="ctr"/>
                      <a:endParaRPr lang="en-US" altLang="zh-CN" sz="1800" dirty="0" smtClean="0"/>
                    </a:p>
                    <a:p>
                      <a:pPr algn="ctr"/>
                      <a:r>
                        <a:rPr lang="en-US" altLang="zh-CN" sz="1800" dirty="0" smtClean="0"/>
                        <a:t>C1</a:t>
                      </a:r>
                      <a:r>
                        <a:rPr lang="zh-CN" altLang="en-US" sz="1800" dirty="0" smtClean="0"/>
                        <a:t>：</a:t>
                      </a:r>
                      <a:r>
                        <a:rPr lang="en-US" altLang="zh-CN" sz="1800" dirty="0" smtClean="0"/>
                        <a:t>X&gt;=80</a:t>
                      </a:r>
                      <a:endParaRPr lang="zh-CN" altLang="en-US" sz="1800" dirty="0"/>
                    </a:p>
                    <a:p>
                      <a:pPr algn="ctr"/>
                      <a:r>
                        <a:rPr lang="en-US" altLang="zh-CN" sz="1800" dirty="0" smtClean="0"/>
                        <a:t>C2:   Y&gt;=80</a:t>
                      </a:r>
                      <a:endParaRPr lang="zh-CN" altLang="en-US" sz="1800" dirty="0"/>
                    </a:p>
                  </a:txBody>
                  <a:tcPr marL="91418" marR="91418"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T1      T2</a:t>
                      </a:r>
                      <a:endParaRPr lang="en-US" altLang="zh-CN" sz="1800" dirty="0" smtClean="0"/>
                    </a:p>
                  </a:txBody>
                  <a:tcPr marL="91418" marR="91418"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18" marR="91418" marT="45729" marB="45729"/>
                </a:tc>
              </a:tr>
              <a:tr h="365831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T1</a:t>
                      </a:r>
                      <a:r>
                        <a:rPr lang="zh-CN" altLang="en-US" sz="1800" baseline="0" dirty="0" smtClean="0"/>
                        <a:t>      </a:t>
                      </a:r>
                      <a:r>
                        <a:rPr lang="en-US" altLang="zh-CN" sz="1800" baseline="0" dirty="0" smtClean="0"/>
                        <a:t>F2</a:t>
                      </a:r>
                      <a:endParaRPr lang="en-US" altLang="zh-CN" sz="1800" baseline="0" dirty="0" smtClean="0"/>
                    </a:p>
                  </a:txBody>
                  <a:tcPr marL="91418" marR="91418"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 marL="91418" marR="91418" marT="45729" marB="45729"/>
                </a:tc>
              </a:tr>
              <a:tr h="365831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F1      T2</a:t>
                      </a:r>
                      <a:endParaRPr lang="zh-CN" altLang="en-US" sz="1800" dirty="0"/>
                    </a:p>
                  </a:txBody>
                  <a:tcPr marL="91418" marR="91418"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 marL="91418" marR="91418" marT="45729" marB="45729"/>
                </a:tc>
              </a:tr>
              <a:tr h="365831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F1      F2</a:t>
                      </a:r>
                      <a:endParaRPr lang="zh-CN" altLang="en-US" sz="1800" dirty="0"/>
                    </a:p>
                  </a:txBody>
                  <a:tcPr marL="91418" marR="91418"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4</a:t>
                      </a:r>
                      <a:endParaRPr lang="zh-CN" altLang="en-US" sz="1800" dirty="0"/>
                    </a:p>
                  </a:txBody>
                  <a:tcPr marL="91418" marR="91418" marT="45729" marB="45729"/>
                </a:tc>
              </a:tr>
              <a:tr h="365831">
                <a:tc rowSpan="4">
                  <a:txBody>
                    <a:bodyPr/>
                    <a:lstStyle/>
                    <a:p>
                      <a:pPr algn="ctr"/>
                      <a:endParaRPr lang="en-US" altLang="zh-CN" sz="1800" dirty="0" smtClean="0"/>
                    </a:p>
                    <a:p>
                      <a:pPr algn="ctr"/>
                      <a:r>
                        <a:rPr lang="en-US" altLang="zh-CN" sz="1800" dirty="0" smtClean="0"/>
                        <a:t>C3:X+Y&gt;=140</a:t>
                      </a:r>
                      <a:endParaRPr lang="zh-CN" altLang="en-US" sz="1800" dirty="0"/>
                    </a:p>
                    <a:p>
                      <a:pPr algn="ctr"/>
                      <a:r>
                        <a:rPr lang="en-US" altLang="zh-CN" sz="1800" dirty="0" smtClean="0"/>
                        <a:t>C4</a:t>
                      </a:r>
                      <a:r>
                        <a:rPr lang="zh-CN" altLang="en-US" sz="1800" dirty="0" smtClean="0"/>
                        <a:t>：</a:t>
                      </a:r>
                      <a:r>
                        <a:rPr lang="en-US" altLang="zh-CN" sz="1800" dirty="0" smtClean="0"/>
                        <a:t>X&gt;=90</a:t>
                      </a:r>
                      <a:endParaRPr lang="zh-CN" altLang="en-US" sz="1800" dirty="0"/>
                    </a:p>
                    <a:p>
                      <a:pPr algn="ctr"/>
                      <a:r>
                        <a:rPr lang="en-US" altLang="zh-CN" sz="1800" dirty="0" smtClean="0"/>
                        <a:t>C5</a:t>
                      </a:r>
                      <a:r>
                        <a:rPr lang="zh-CN" altLang="en-US" sz="1800" dirty="0" smtClean="0"/>
                        <a:t>：</a:t>
                      </a:r>
                      <a:r>
                        <a:rPr lang="en-US" altLang="zh-CN" sz="1800" dirty="0" smtClean="0"/>
                        <a:t>Y&gt;=90</a:t>
                      </a:r>
                      <a:endParaRPr lang="zh-CN" altLang="en-US" sz="1800" dirty="0"/>
                    </a:p>
                  </a:txBody>
                  <a:tcPr marL="91418" marR="91418"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T3  T4  T5</a:t>
                      </a:r>
                      <a:endParaRPr lang="zh-CN" altLang="en-US" sz="1800" dirty="0"/>
                    </a:p>
                  </a:txBody>
                  <a:tcPr marL="91418" marR="91418"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5</a:t>
                      </a:r>
                      <a:endParaRPr lang="zh-CN" altLang="en-US" sz="1800" dirty="0"/>
                    </a:p>
                  </a:txBody>
                  <a:tcPr marL="91418" marR="91418" marT="45729" marB="45729"/>
                </a:tc>
              </a:tr>
              <a:tr h="365831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T3  T4  F5</a:t>
                      </a:r>
                      <a:endParaRPr lang="zh-CN" altLang="en-US" sz="1800" dirty="0"/>
                    </a:p>
                  </a:txBody>
                  <a:tcPr marL="91418" marR="91418"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6</a:t>
                      </a:r>
                      <a:endParaRPr lang="zh-CN" altLang="en-US" sz="1800" dirty="0"/>
                    </a:p>
                  </a:txBody>
                  <a:tcPr marL="91418" marR="91418" marT="45729" marB="45729"/>
                </a:tc>
              </a:tr>
              <a:tr h="365831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T3  F4  T5</a:t>
                      </a:r>
                      <a:endParaRPr lang="zh-CN" altLang="en-US" sz="1800" dirty="0"/>
                    </a:p>
                  </a:txBody>
                  <a:tcPr marL="91418" marR="91418"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7</a:t>
                      </a:r>
                      <a:endParaRPr lang="zh-CN" altLang="en-US" sz="1800" dirty="0"/>
                    </a:p>
                  </a:txBody>
                  <a:tcPr marL="91418" marR="91418" marT="45729" marB="45729"/>
                </a:tc>
              </a:tr>
              <a:tr h="365831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T3  F4  F5</a:t>
                      </a:r>
                      <a:endParaRPr lang="zh-CN" altLang="en-US" sz="1800" dirty="0"/>
                    </a:p>
                  </a:txBody>
                  <a:tcPr marL="91418" marR="91418"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8</a:t>
                      </a:r>
                      <a:endParaRPr lang="zh-CN" altLang="en-US" sz="1800" dirty="0"/>
                    </a:p>
                  </a:txBody>
                  <a:tcPr marL="91418" marR="91418" marT="45729" marB="45729"/>
                </a:tc>
              </a:tr>
            </a:tbl>
          </a:graphicData>
        </a:graphic>
      </p:graphicFrame>
      <p:pic>
        <p:nvPicPr>
          <p:cNvPr id="27694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9588"/>
            <a:ext cx="6070600" cy="2016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1342</Words>
  <Application>WPS 演示</Application>
  <PresentationFormat>全屏显示(16:9)</PresentationFormat>
  <Paragraphs>266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lucloudfly</dc:creator>
  <cp:lastModifiedBy>asus</cp:lastModifiedBy>
  <cp:revision>75</cp:revision>
  <dcterms:created xsi:type="dcterms:W3CDTF">2018-05-21T08:53:00Z</dcterms:created>
  <dcterms:modified xsi:type="dcterms:W3CDTF">2018-05-24T06:32:44Z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