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44" r:id="rId3"/>
    <p:sldId id="325" r:id="rId5"/>
    <p:sldId id="326" r:id="rId6"/>
    <p:sldId id="321" r:id="rId7"/>
    <p:sldId id="322" r:id="rId8"/>
    <p:sldId id="341" r:id="rId9"/>
    <p:sldId id="327" r:id="rId10"/>
    <p:sldId id="308" r:id="rId11"/>
    <p:sldId id="310" r:id="rId12"/>
    <p:sldId id="346" r:id="rId13"/>
    <p:sldId id="328" r:id="rId14"/>
    <p:sldId id="374" r:id="rId15"/>
    <p:sldId id="323" r:id="rId16"/>
    <p:sldId id="348" r:id="rId17"/>
    <p:sldId id="332" r:id="rId18"/>
    <p:sldId id="333" r:id="rId19"/>
    <p:sldId id="359" r:id="rId20"/>
    <p:sldId id="360" r:id="rId21"/>
    <p:sldId id="334" r:id="rId22"/>
    <p:sldId id="366" r:id="rId23"/>
    <p:sldId id="379" r:id="rId24"/>
    <p:sldId id="380" r:id="rId25"/>
    <p:sldId id="381" r:id="rId26"/>
    <p:sldId id="349" r:id="rId27"/>
    <p:sldId id="350" r:id="rId28"/>
    <p:sldId id="362" r:id="rId29"/>
    <p:sldId id="391" r:id="rId30"/>
    <p:sldId id="353" r:id="rId31"/>
    <p:sldId id="338" r:id="rId32"/>
  </p:sldIdLst>
  <p:sldSz cx="9144000" cy="5143500"/>
  <p:notesSz cx="6858000" cy="9144000"/>
  <p:embeddedFontLst>
    <p:embeddedFont>
      <p:font typeface="微软雅黑 Light" panose="020B0502040204020203" pitchFamily="34" charset="-122"/>
      <p:regular r:id="rId36"/>
    </p:embeddedFont>
    <p:embeddedFont>
      <p:font typeface="Calibri" panose="020F0502020204030204" pitchFamily="34" charset="0"/>
      <p:regular r:id="rId37"/>
      <p:bold r:id="rId38"/>
      <p:italic r:id="rId39"/>
      <p:boldItalic r:id="rId40"/>
    </p:embeddedFont>
    <p:embeddedFont>
      <p:font typeface="Calibri" panose="020F0502020204030204"/>
      <p:regular r:id="rId41"/>
      <p:bold r:id="rId42"/>
      <p:italic r:id="rId43"/>
      <p:boldItalic r:id="rId44"/>
    </p:embeddedFont>
  </p:embeddedFont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5"/>
    <p:restoredTop sz="99509"/>
  </p:normalViewPr>
  <p:slideViewPr>
    <p:cSldViewPr snapToGrid="0" showGuides="1">
      <p:cViewPr varScale="1">
        <p:scale>
          <a:sx n="89" d="100"/>
          <a:sy n="89" d="100"/>
        </p:scale>
        <p:origin x="192" y="90"/>
      </p:cViewPr>
      <p:guideLst>
        <p:guide orient="horz" pos="1571"/>
        <p:guide pos="2866"/>
      </p:guideLst>
    </p:cSldViewPr>
  </p:slideViewPr>
  <p:notesTextViewPr>
    <p:cViewPr>
      <p:scale>
        <a:sx n="1" d="1"/>
        <a:sy n="1" d="1"/>
      </p:scale>
      <p:origin x="0" y="0"/>
    </p:cViewPr>
  </p:notesTextViewPr>
  <p:sorterViewPr showFormatting="0">
    <p:cViewPr>
      <p:scale>
        <a:sx n="126" d="100"/>
        <a:sy n="126" d="100"/>
      </p:scale>
      <p:origin x="0" y="-43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font" Target="fonts/font9.fntdata"/><Relationship Id="rId43" Type="http://schemas.openxmlformats.org/officeDocument/2006/relationships/font" Target="fonts/font8.fntdata"/><Relationship Id="rId42" Type="http://schemas.openxmlformats.org/officeDocument/2006/relationships/font" Target="fonts/font7.fntdata"/><Relationship Id="rId41" Type="http://schemas.openxmlformats.org/officeDocument/2006/relationships/font" Target="fonts/font6.fntdata"/><Relationship Id="rId40" Type="http://schemas.openxmlformats.org/officeDocument/2006/relationships/font" Target="fonts/font5.fntdata"/><Relationship Id="rId4" Type="http://schemas.openxmlformats.org/officeDocument/2006/relationships/notesMaster" Target="notesMasters/notesMaster1.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pPr marL="0" marR="0" lvl="0" indent="0" algn="r" defTabSz="685800" rtl="0" eaLnBrk="1" fontAlgn="base" latinLnBrk="0" hangingPunct="1">
              <a:lnSpc>
                <a:spcPct val="100000"/>
              </a:lnSpc>
              <a:spcBef>
                <a:spcPct val="0"/>
              </a:spcBef>
              <a:spcAft>
                <a:spcPct val="0"/>
              </a:spcAft>
              <a:buClrTx/>
              <a:buSzTx/>
              <a:buFontTx/>
              <a:buNone/>
              <a:defRPr/>
            </a:pPr>
            <a:fld id="{518BD761-EB0C-42B2-9408-8C8A62502AAE}"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幻灯片图像占位符 1"/>
          <p:cNvSpPr>
            <a:spLocks noGrp="1" noRot="1" noChangeAspect="1" noTextEdit="1"/>
          </p:cNvSpPr>
          <p:nvPr>
            <p:ph type="sldImg"/>
          </p:nvPr>
        </p:nvSpPr>
        <p:spPr>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a:ln>
            <a:solidFill>
              <a:srgbClr val="000000">
                <a:alpha val="100000"/>
              </a:srgbClr>
            </a:solidFill>
            <a:miter lim="800000"/>
          </a:ln>
        </p:spPr>
      </p:sp>
      <p:sp>
        <p:nvSpPr>
          <p:cNvPr id="2253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225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2457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245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48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3891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a:solidFill>
              <a:srgbClr val="000000">
                <a:alpha val="100000"/>
              </a:srgbClr>
            </a:solidFill>
            <a:miter lim="800000"/>
          </a:ln>
        </p:spPr>
      </p:sp>
      <p:sp>
        <p:nvSpPr>
          <p:cNvPr id="4096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30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ln>
            <a:solidFill>
              <a:srgbClr val="000000">
                <a:alpha val="100000"/>
              </a:srgbClr>
            </a:solidFill>
            <a:miter lim="800000"/>
          </a:ln>
        </p:spPr>
      </p:sp>
      <p:sp>
        <p:nvSpPr>
          <p:cNvPr id="4505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50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幻灯片图像占位符 1"/>
          <p:cNvSpPr>
            <a:spLocks noGrp="1" noRot="1" noChangeAspect="1" noTextEdit="1"/>
          </p:cNvSpPr>
          <p:nvPr>
            <p:ph type="sldImg"/>
          </p:nvPr>
        </p:nvSpPr>
        <p:spPr>
          <a:ln>
            <a:solidFill>
              <a:srgbClr val="000000">
                <a:alpha val="100000"/>
              </a:srgbClr>
            </a:solidFill>
            <a:miter lim="800000"/>
          </a:ln>
        </p:spPr>
      </p:sp>
      <p:sp>
        <p:nvSpPr>
          <p:cNvPr id="5017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01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837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583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ChangeAspect="1" noTextEdit="1"/>
          </p:cNvSpPr>
          <p:nvPr>
            <p:ph type="sldImg"/>
          </p:nvPr>
        </p:nvSpPr>
        <p:spPr>
          <a:ln>
            <a:solidFill>
              <a:srgbClr val="000000">
                <a:alpha val="100000"/>
              </a:srgbClr>
            </a:solidFill>
            <a:miter lim="800000"/>
          </a:ln>
        </p:spPr>
      </p:sp>
      <p:sp>
        <p:nvSpPr>
          <p:cNvPr id="6041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04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solidFill>
                  <a:srgbClr val="000000"/>
                </a:solidFill>
              </a:rPr>
            </a:fld>
            <a:endParaRPr lang="zh-CN" altLang="en-US" dirty="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a:ln>
            <a:solidFill>
              <a:srgbClr val="000000">
                <a:alpha val="100000"/>
              </a:srgbClr>
            </a:solidFill>
            <a:miter lim="800000"/>
          </a:ln>
        </p:spPr>
      </p:sp>
      <p:sp>
        <p:nvSpPr>
          <p:cNvPr id="6246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24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solidFill>
                  <a:srgbClr val="000000"/>
                </a:solidFill>
              </a:rPr>
            </a:fld>
            <a:endParaRPr lang="zh-CN" altLang="en-US" dirty="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1"/>
          <p:cNvSpPr>
            <a:spLocks noGrp="1" noRot="1" noChangeAspect="1" noTextEdit="1"/>
          </p:cNvSpPr>
          <p:nvPr>
            <p:ph type="sldImg"/>
          </p:nvPr>
        </p:nvSpPr>
        <p:spPr>
          <a:ln>
            <a:solidFill>
              <a:srgbClr val="000000">
                <a:alpha val="100000"/>
              </a:srgbClr>
            </a:solidFill>
            <a:miter lim="800000"/>
          </a:ln>
        </p:spPr>
      </p:sp>
      <p:sp>
        <p:nvSpPr>
          <p:cNvPr id="6451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451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solidFill>
                  <a:srgbClr val="000000"/>
                </a:solidFill>
              </a:rPr>
            </a:fld>
            <a:endParaRPr lang="zh-CN" altLang="en-US" dirty="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6656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65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a:ln>
            <a:solidFill>
              <a:srgbClr val="000000">
                <a:alpha val="100000"/>
              </a:srgbClr>
            </a:solidFill>
            <a:miter lim="800000"/>
          </a:ln>
        </p:spPr>
      </p:sp>
      <p:sp>
        <p:nvSpPr>
          <p:cNvPr id="7065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706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a:ln>
            <a:solidFill>
              <a:srgbClr val="000000">
                <a:alpha val="100000"/>
              </a:srgbClr>
            </a:solidFill>
            <a:miter lim="800000"/>
          </a:ln>
        </p:spPr>
      </p:sp>
      <p:sp>
        <p:nvSpPr>
          <p:cNvPr id="7065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706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幻灯片图像占位符 1"/>
          <p:cNvSpPr>
            <a:spLocks noGrp="1" noRot="1" noChangeAspect="1" noTextEdit="1"/>
          </p:cNvSpPr>
          <p:nvPr>
            <p:ph type="sldImg"/>
          </p:nvPr>
        </p:nvSpPr>
        <p:spPr>
          <a:ln>
            <a:solidFill>
              <a:srgbClr val="000000">
                <a:alpha val="100000"/>
              </a:srgbClr>
            </a:solidFill>
            <a:miter lim="800000"/>
          </a:ln>
        </p:spPr>
      </p:sp>
      <p:sp>
        <p:nvSpPr>
          <p:cNvPr id="7885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788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8089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809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819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024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102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2291"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122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a:ln>
            <a:solidFill>
              <a:srgbClr val="000000">
                <a:alpha val="100000"/>
              </a:srgbClr>
            </a:solidFill>
            <a:miter lim="800000"/>
          </a:ln>
        </p:spPr>
      </p:sp>
      <p:sp>
        <p:nvSpPr>
          <p:cNvPr id="1433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143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defTabSz="685800"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ransition spd="slow">
    <p:wipe/>
  </p:transition>
  <p:timing>
    <p:tnLst>
      <p:par>
        <p:cTn id="1" dur="indefinite" restart="never" nodeType="tmRoot"/>
      </p:par>
    </p:tnLst>
  </p:timing>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Light" panose="020B0502040204020203"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4.emf"/><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4.em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845845" y="462295"/>
            <a:ext cx="7604712" cy="923330"/>
          </a:xfrm>
          <a:prstGeom prst="rect">
            <a:avLst/>
          </a:prstGeom>
          <a:noFill/>
        </p:spPr>
        <p:txBody>
          <a:bodyPr>
            <a:spAutoFit/>
          </a:bodyPr>
          <a:lstStyle/>
          <a:p>
            <a:pPr marR="0" algn="ctr" defTabSz="685800" eaLnBrk="1" fontAlgn="auto" hangingPunct="1">
              <a:spcBef>
                <a:spcPts val="0"/>
              </a:spcBef>
              <a:spcAft>
                <a:spcPts val="0"/>
              </a:spcAft>
              <a:buClrTx/>
              <a:buSzTx/>
              <a:buFontTx/>
              <a:buNone/>
              <a:defRPr/>
            </a:pPr>
            <a:r>
              <a:rPr kumimoji="0" lang="zh-CN" altLang="en-US" sz="5400" kern="1200" cap="none" spc="0" normalizeH="0" baseline="0" noProof="0" dirty="0">
                <a:solidFill>
                  <a:schemeClr val="bg1">
                    <a:alpha val="90000"/>
                  </a:schemeClr>
                </a:solidFill>
                <a:latin typeface="华康俪金黑W8" panose="020B0809000000000000" pitchFamily="49" charset="-122"/>
                <a:ea typeface="华康俪金黑W8" panose="020B0809000000000000" pitchFamily="49" charset="-122"/>
                <a:cs typeface="+mn-cs"/>
              </a:rPr>
              <a:t>详细设计</a:t>
            </a:r>
            <a:endParaRPr kumimoji="0" lang="zh-CN" altLang="en-US" sz="5400" kern="1200" cap="none" spc="0" normalizeH="0" baseline="0" noProof="0" dirty="0">
              <a:solidFill>
                <a:schemeClr val="bg1">
                  <a:alpha val="90000"/>
                </a:schemeClr>
              </a:solidFill>
              <a:latin typeface="华康俪金黑W8" panose="020B0809000000000000" pitchFamily="49" charset="-122"/>
              <a:ea typeface="华康俪金黑W8" panose="020B0809000000000000" pitchFamily="49" charset="-122"/>
              <a:cs typeface="+mn-cs"/>
            </a:endParaRPr>
          </a:p>
        </p:txBody>
      </p:sp>
      <p:sp>
        <p:nvSpPr>
          <p:cNvPr id="8" name="文本框 7"/>
          <p:cNvSpPr txBox="1"/>
          <p:nvPr/>
        </p:nvSpPr>
        <p:spPr>
          <a:xfrm>
            <a:off x="0" y="3686374"/>
            <a:ext cx="4986439" cy="337185"/>
          </a:xfrm>
          <a:prstGeom prst="rect">
            <a:avLst/>
          </a:prstGeom>
          <a:noFill/>
        </p:spPr>
        <p:txBody>
          <a:bodyPr>
            <a:spAutoFit/>
          </a:bodyPr>
          <a:lstStyle/>
          <a:p>
            <a:pPr marR="0" algn="r" defTabSz="685800" eaLnBrk="1" fontAlgn="auto" hangingPunct="1">
              <a:spcBef>
                <a:spcPts val="0"/>
              </a:spcBef>
              <a:spcAft>
                <a:spcPts val="0"/>
              </a:spcAft>
              <a:buClrTx/>
              <a:buSzTx/>
              <a:buFontTx/>
              <a:buNone/>
              <a:defRPr/>
            </a:pPr>
            <a:r>
              <a:rPr kumimoji="0" lang="en-US" altLang="zh-CN" sz="1600" kern="1200" cap="none" spc="0" normalizeH="0" baseline="0" noProof="0" dirty="0">
                <a:solidFill>
                  <a:schemeClr val="bg1">
                    <a:alpha val="90000"/>
                  </a:schemeClr>
                </a:solidFill>
                <a:latin typeface="+mn-lt"/>
                <a:ea typeface="+mn-ea"/>
                <a:cs typeface="+mn-cs"/>
              </a:rPr>
              <a:t>G20</a:t>
            </a:r>
            <a:r>
              <a:rPr kumimoji="0" lang="zh-CN" altLang="en-US" sz="1600" kern="1200" cap="none" spc="0" normalizeH="0" baseline="0" noProof="0" dirty="0">
                <a:solidFill>
                  <a:schemeClr val="bg1">
                    <a:alpha val="90000"/>
                  </a:schemeClr>
                </a:solidFill>
                <a:latin typeface="+mn-lt"/>
                <a:ea typeface="+mn-ea"/>
                <a:cs typeface="+mn-cs"/>
              </a:rPr>
              <a:t>：王淑雯、张琪</a:t>
            </a:r>
            <a:endParaRPr kumimoji="0" lang="zh-CN" altLang="en-US" sz="1600" kern="1200" cap="none" spc="0" normalizeH="0" baseline="0" noProof="0" dirty="0">
              <a:solidFill>
                <a:schemeClr val="bg1">
                  <a:alpha val="90000"/>
                </a:schemeClr>
              </a:solidFill>
              <a:latin typeface="+mn-lt"/>
              <a:ea typeface="+mn-ea"/>
              <a:cs typeface="+mn-cs"/>
            </a:endParaRPr>
          </a:p>
        </p:txBody>
      </p:sp>
      <p:sp>
        <p:nvSpPr>
          <p:cNvPr id="9" name="文本框 8"/>
          <p:cNvSpPr txBox="1"/>
          <p:nvPr/>
        </p:nvSpPr>
        <p:spPr>
          <a:xfrm>
            <a:off x="5381145" y="3686374"/>
            <a:ext cx="3762855" cy="338554"/>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600" kern="1200" cap="none" spc="0" normalizeH="0" baseline="0" noProof="0" dirty="0">
                <a:solidFill>
                  <a:schemeClr val="bg1">
                    <a:alpha val="90000"/>
                  </a:schemeClr>
                </a:solidFill>
                <a:latin typeface="+mn-lt"/>
                <a:ea typeface="+mn-ea"/>
                <a:cs typeface="+mn-cs"/>
              </a:rPr>
              <a:t>指导老师：杨老师</a:t>
            </a:r>
            <a:endParaRPr kumimoji="0" lang="zh-CN" altLang="en-US" sz="1600" kern="1200" cap="none" spc="0" normalizeH="0" baseline="0" noProof="0" dirty="0">
              <a:solidFill>
                <a:schemeClr val="bg1">
                  <a:alpha val="90000"/>
                </a:schemeClr>
              </a:solidFill>
              <a:latin typeface="+mn-lt"/>
              <a:ea typeface="+mn-ea"/>
              <a:cs typeface="+mn-cs"/>
            </a:endParaRPr>
          </a:p>
        </p:txBody>
      </p:sp>
      <p:pic>
        <p:nvPicPr>
          <p:cNvPr id="2" name="图片 1" descr="1"/>
          <p:cNvPicPr>
            <a:picLocks noChangeAspect="1"/>
          </p:cNvPicPr>
          <p:nvPr/>
        </p:nvPicPr>
        <p:blipFill>
          <a:blip r:embed="rId1"/>
          <a:stretch>
            <a:fillRect/>
          </a:stretch>
        </p:blipFill>
        <p:spPr>
          <a:xfrm>
            <a:off x="3806190" y="1385570"/>
            <a:ext cx="1937385" cy="193738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ppt_x"/>
                                          </p:val>
                                        </p:tav>
                                        <p:tav tm="100000">
                                          <p:val>
                                            <p:strVal val="#ppt_x"/>
                                          </p:val>
                                        </p:tav>
                                      </p:tavLst>
                                    </p:anim>
                                    <p:anim calcmode="lin" valueType="num">
                                      <p:cBhvr>
                                        <p:cTn id="8" dur="250" fill="hold"/>
                                        <p:tgtEl>
                                          <p:spTgt spid="6"/>
                                        </p:tgtEl>
                                        <p:attrNameLst>
                                          <p:attrName>ppt_y</p:attrName>
                                        </p:attrNameLst>
                                      </p:cBhvr>
                                      <p:tavLst>
                                        <p:tav tm="0">
                                          <p:val>
                                            <p:strVal val="#ppt_y-#ppt_h/2"/>
                                          </p:val>
                                        </p:tav>
                                        <p:tav tm="100000">
                                          <p:val>
                                            <p:strVal val="#ppt_y"/>
                                          </p:val>
                                        </p:tav>
                                      </p:tavLst>
                                    </p:anim>
                                    <p:anim calcmode="lin" valueType="num">
                                      <p:cBhvr>
                                        <p:cTn id="9" dur="250" fill="hold"/>
                                        <p:tgtEl>
                                          <p:spTgt spid="6"/>
                                        </p:tgtEl>
                                        <p:attrNameLst>
                                          <p:attrName>ppt_w</p:attrName>
                                        </p:attrNameLst>
                                      </p:cBhvr>
                                      <p:tavLst>
                                        <p:tav tm="0">
                                          <p:val>
                                            <p:strVal val="#ppt_w"/>
                                          </p:val>
                                        </p:tav>
                                        <p:tav tm="100000">
                                          <p:val>
                                            <p:strVal val="#ppt_w"/>
                                          </p:val>
                                        </p:tav>
                                      </p:tavLst>
                                    </p:anim>
                                    <p:anim calcmode="lin" valueType="num">
                                      <p:cBhvr>
                                        <p:cTn id="10" dur="250" fill="hold"/>
                                        <p:tgtEl>
                                          <p:spTgt spid="6"/>
                                        </p:tgtEl>
                                        <p:attrNameLst>
                                          <p:attrName>ppt_h</p:attrName>
                                        </p:attrNameLst>
                                      </p:cBhvr>
                                      <p:tavLst>
                                        <p:tav tm="0">
                                          <p:val>
                                            <p:fltVal val="0.000000"/>
                                          </p:val>
                                        </p:tav>
                                        <p:tav tm="100000">
                                          <p:val>
                                            <p:strVal val="#ppt_h"/>
                                          </p:val>
                                        </p:tav>
                                      </p:tavLst>
                                    </p:anim>
                                  </p:childTnLst>
                                </p:cTn>
                              </p:par>
                            </p:childTnLst>
                          </p:cTn>
                        </p:par>
                        <p:par>
                          <p:cTn id="11" fill="hold">
                            <p:stCondLst>
                              <p:cond delay="250"/>
                            </p:stCondLst>
                            <p:childTnLst>
                              <p:par>
                                <p:cTn id="12" presetID="2" presetClass="entr" presetSubtype="4" decel="10000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decel="100000" fill="hold" nodeType="withEffect">
                                  <p:stCondLst>
                                    <p:cond delay="25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 name="组合 40"/>
          <p:cNvGrpSpPr/>
          <p:nvPr/>
        </p:nvGrpSpPr>
        <p:grpSpPr>
          <a:xfrm>
            <a:off x="579438" y="1719263"/>
            <a:ext cx="1679575" cy="1177995"/>
            <a:chOff x="949638" y="1255861"/>
            <a:chExt cx="1978578" cy="1175721"/>
          </a:xfrm>
        </p:grpSpPr>
        <p:sp>
          <p:nvSpPr>
            <p:cNvPr id="21523" name="矩形 13"/>
            <p:cNvSpPr/>
            <p:nvPr/>
          </p:nvSpPr>
          <p:spPr>
            <a:xfrm>
              <a:off x="949638" y="1511342"/>
              <a:ext cx="1978578" cy="920240"/>
            </a:xfrm>
            <a:prstGeom prst="rect">
              <a:avLst/>
            </a:prstGeom>
            <a:noFill/>
            <a:ln w="9525">
              <a:noFill/>
            </a:ln>
          </p:spPr>
          <p:txBody>
            <a:bodyPr>
              <a:spAutoFit/>
            </a:bodyPr>
            <a:p>
              <a:pPr algn="ctr" defTabSz="684530" eaLnBrk="1" hangingPunct="1">
                <a:lnSpc>
                  <a:spcPct val="150000"/>
                </a:lnSpc>
              </a:pPr>
              <a:endParaRPr lang="en-US" altLang="zh-CN" sz="1200" dirty="0">
                <a:solidFill>
                  <a:schemeClr val="bg1"/>
                </a:solidFill>
                <a:latin typeface="微软雅黑 Light" panose="020B0502040204020203" pitchFamily="34" charset="-122"/>
                <a:ea typeface="微软雅黑 Light" panose="020B0502040204020203" pitchFamily="34" charset="-122"/>
              </a:endParaRPr>
            </a:p>
            <a:p>
              <a:pPr algn="ctr" defTabSz="684530" eaLnBrk="1" hangingPunct="1">
                <a:lnSpc>
                  <a:spcPct val="150000"/>
                </a:lnSpc>
              </a:pPr>
              <a:r>
                <a:rPr lang="en-US" altLang="zh-CN" sz="1200" b="1" dirty="0">
                  <a:solidFill>
                    <a:schemeClr val="bg1"/>
                  </a:solidFill>
                  <a:latin typeface="微软雅黑 Light" panose="020B0502040204020203" pitchFamily="34" charset="-122"/>
                  <a:ea typeface="微软雅黑 Light" panose="020B0502040204020203" pitchFamily="34" charset="-122"/>
                </a:rPr>
                <a:t>Microsoft Windows 10</a:t>
              </a:r>
              <a:endParaRPr lang="zh-CN" altLang="en-US" sz="11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1524" name="文本框 83"/>
            <p:cNvSpPr txBox="1"/>
            <p:nvPr/>
          </p:nvSpPr>
          <p:spPr>
            <a:xfrm>
              <a:off x="1259631" y="1255861"/>
              <a:ext cx="1358595" cy="307777"/>
            </a:xfrm>
            <a:prstGeom prst="rect">
              <a:avLst/>
            </a:prstGeom>
            <a:noFill/>
            <a:ln w="9525">
              <a:noFill/>
            </a:ln>
          </p:spPr>
          <p:txBody>
            <a:bodyPr>
              <a:spAutoFit/>
            </a:bodyPr>
            <a:p>
              <a:pPr algn="ctr" defTabSz="513080" eaLnBrk="1" hangingPunct="1"/>
              <a:r>
                <a:rPr lang="zh-CN" altLang="en-US" sz="1400" b="1" dirty="0">
                  <a:solidFill>
                    <a:schemeClr val="bg1"/>
                  </a:solidFill>
                  <a:latin typeface="微软雅黑 Light" panose="020B0502040204020203" pitchFamily="34" charset="-122"/>
                  <a:ea typeface="微软雅黑 Light" panose="020B0502040204020203" pitchFamily="34" charset="-122"/>
                </a:rPr>
                <a:t>操作系统</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44" name="组合 43"/>
          <p:cNvGrpSpPr/>
          <p:nvPr/>
        </p:nvGrpSpPr>
        <p:grpSpPr>
          <a:xfrm>
            <a:off x="2330450" y="1720850"/>
            <a:ext cx="1519238" cy="1143319"/>
            <a:chOff x="1034229" y="1255861"/>
            <a:chExt cx="1789697" cy="1143841"/>
          </a:xfrm>
        </p:grpSpPr>
        <p:sp>
          <p:nvSpPr>
            <p:cNvPr id="45" name="矩形 13"/>
            <p:cNvSpPr>
              <a:spLocks noChangeArrowheads="1"/>
            </p:cNvSpPr>
            <p:nvPr/>
          </p:nvSpPr>
          <p:spPr bwMode="auto">
            <a:xfrm>
              <a:off x="1034229" y="1511566"/>
              <a:ext cx="1789697" cy="88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3895" rtl="0" eaLnBrk="1" fontAlgn="auto" latinLnBrk="0" hangingPunct="1">
                <a:lnSpc>
                  <a:spcPct val="15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683895" rtl="0" eaLnBrk="1" fontAlgn="auto" latinLnBrk="0" hangingPunct="1">
                <a:lnSpc>
                  <a:spcPct val="15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visual studio</a:t>
              </a:r>
              <a:r>
                <a:rPr kumimoji="0" lang="zh-CN" alt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a:t>
              </a:r>
              <a:r>
                <a:rPr kumimoji="0" lang="en-US" sz="12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unity3d</a:t>
              </a:r>
              <a:endParaRPr kumimoji="0" lang="en-US" sz="11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1522" name="文本框 83"/>
            <p:cNvSpPr txBox="1"/>
            <p:nvPr/>
          </p:nvSpPr>
          <p:spPr>
            <a:xfrm>
              <a:off x="1259631" y="1255861"/>
              <a:ext cx="1358595" cy="307777"/>
            </a:xfrm>
            <a:prstGeom prst="rect">
              <a:avLst/>
            </a:prstGeom>
            <a:noFill/>
            <a:ln w="9525">
              <a:noFill/>
            </a:ln>
          </p:spPr>
          <p:txBody>
            <a:bodyPr>
              <a:spAutoFit/>
            </a:bodyPr>
            <a:p>
              <a:pPr algn="ctr" defTabSz="513080" eaLnBrk="1" hangingPunct="1"/>
              <a:r>
                <a:rPr lang="zh-CN" altLang="en-US" sz="1400" b="1" dirty="0">
                  <a:solidFill>
                    <a:schemeClr val="bg1"/>
                  </a:solidFill>
                  <a:latin typeface="微软雅黑 Light" panose="020B0502040204020203" pitchFamily="34" charset="-122"/>
                  <a:ea typeface="微软雅黑 Light" panose="020B0502040204020203" pitchFamily="34" charset="-122"/>
                </a:rPr>
                <a:t>开发软件</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47" name="组合 46"/>
          <p:cNvGrpSpPr/>
          <p:nvPr/>
        </p:nvGrpSpPr>
        <p:grpSpPr>
          <a:xfrm>
            <a:off x="4025900" y="1719263"/>
            <a:ext cx="1519238" cy="833437"/>
            <a:chOff x="1034229" y="1255861"/>
            <a:chExt cx="1789697" cy="832203"/>
          </a:xfrm>
        </p:grpSpPr>
        <p:sp>
          <p:nvSpPr>
            <p:cNvPr id="48" name="矩形 13"/>
            <p:cNvSpPr>
              <a:spLocks noChangeArrowheads="1"/>
            </p:cNvSpPr>
            <p:nvPr/>
          </p:nvSpPr>
          <p:spPr bwMode="auto">
            <a:xfrm>
              <a:off x="1034229" y="1511070"/>
              <a:ext cx="1789697" cy="57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683895" rtl="0" eaLnBrk="1" fontAlgn="auto" latinLnBrk="0" hangingPunct="1">
                <a:lnSpc>
                  <a:spcPct val="150000"/>
                </a:lnSpc>
                <a:spcBef>
                  <a:spcPts val="0"/>
                </a:spcBef>
                <a:spcAft>
                  <a:spcPts val="0"/>
                </a:spcAft>
                <a:buClrTx/>
                <a:buSzTx/>
                <a:buFontTx/>
                <a:buNone/>
                <a:defRPr/>
              </a:pPr>
              <a:endParaRPr kumimoji="0" lang="en-US" altLang="zh-CN" sz="105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683895" rtl="0" eaLnBrk="1" fontAlgn="auto" latinLnBrk="0" hangingPunct="1">
                <a:lnSpc>
                  <a:spcPct val="15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Microsoft Office 2013</a:t>
              </a:r>
              <a:endParaRPr kumimoji="0" lang="zh-CN" altLang="en-US" sz="10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1520" name="文本框 83"/>
            <p:cNvSpPr txBox="1"/>
            <p:nvPr/>
          </p:nvSpPr>
          <p:spPr>
            <a:xfrm>
              <a:off x="1259631" y="1255861"/>
              <a:ext cx="1358595" cy="307777"/>
            </a:xfrm>
            <a:prstGeom prst="rect">
              <a:avLst/>
            </a:prstGeom>
            <a:noFill/>
            <a:ln w="9525">
              <a:noFill/>
            </a:ln>
          </p:spPr>
          <p:txBody>
            <a:bodyPr>
              <a:spAutoFit/>
            </a:bodyPr>
            <a:p>
              <a:pPr algn="ctr" defTabSz="513080" eaLnBrk="1" hangingPunct="1"/>
              <a:r>
                <a:rPr lang="zh-CN" altLang="en-US" sz="1400" b="1" dirty="0">
                  <a:solidFill>
                    <a:schemeClr val="bg1"/>
                  </a:solidFill>
                  <a:latin typeface="微软雅黑 Light" panose="020B0502040204020203" pitchFamily="34" charset="-122"/>
                  <a:ea typeface="微软雅黑 Light" panose="020B0502040204020203" pitchFamily="34" charset="-122"/>
                </a:rPr>
                <a:t>办公软件</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50" name="组合 49"/>
          <p:cNvGrpSpPr/>
          <p:nvPr/>
        </p:nvGrpSpPr>
        <p:grpSpPr>
          <a:xfrm>
            <a:off x="5530850" y="1738313"/>
            <a:ext cx="1517650" cy="869950"/>
            <a:chOff x="1034229" y="1255861"/>
            <a:chExt cx="1789697" cy="871023"/>
          </a:xfrm>
        </p:grpSpPr>
        <p:sp>
          <p:nvSpPr>
            <p:cNvPr id="21517" name="矩形 13"/>
            <p:cNvSpPr/>
            <p:nvPr/>
          </p:nvSpPr>
          <p:spPr>
            <a:xfrm>
              <a:off x="1034229" y="1511602"/>
              <a:ext cx="1789697" cy="615282"/>
            </a:xfrm>
            <a:prstGeom prst="rect">
              <a:avLst/>
            </a:prstGeom>
            <a:noFill/>
            <a:ln w="9525">
              <a:noFill/>
            </a:ln>
          </p:spPr>
          <p:txBody>
            <a:bodyPr>
              <a:spAutoFit/>
            </a:bodyPr>
            <a:p>
              <a:pPr algn="ctr" defTabSz="684530" eaLnBrk="1" hangingPunct="1">
                <a:lnSpc>
                  <a:spcPct val="150000"/>
                </a:lnSpc>
              </a:pPr>
              <a:endParaRPr lang="en-US" altLang="zh-CN" sz="12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a:p>
              <a:pPr algn="ctr" defTabSz="684530" eaLnBrk="1" hangingPunct="1">
                <a:lnSpc>
                  <a:spcPct val="150000"/>
                </a:lnSpc>
              </a:pPr>
              <a:r>
                <a:rPr lang="en-US" altLang="zh-CN" sz="12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Axure RP 8</a:t>
              </a:r>
              <a:endParaRPr lang="zh-CN" altLang="en-US" sz="12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1518" name="文本框 83"/>
            <p:cNvSpPr txBox="1"/>
            <p:nvPr/>
          </p:nvSpPr>
          <p:spPr>
            <a:xfrm>
              <a:off x="1259631" y="1255861"/>
              <a:ext cx="1358595" cy="307777"/>
            </a:xfrm>
            <a:prstGeom prst="rect">
              <a:avLst/>
            </a:prstGeom>
            <a:noFill/>
            <a:ln w="9525">
              <a:noFill/>
            </a:ln>
          </p:spPr>
          <p:txBody>
            <a:bodyPr>
              <a:spAutoFit/>
            </a:bodyPr>
            <a:p>
              <a:pPr algn="ctr" defTabSz="513080" eaLnBrk="1" hangingPunct="1"/>
              <a:r>
                <a:rPr lang="zh-CN" altLang="en-US" sz="1400" b="1" dirty="0">
                  <a:solidFill>
                    <a:schemeClr val="bg1"/>
                  </a:solidFill>
                  <a:latin typeface="微软雅黑 Light" panose="020B0502040204020203" pitchFamily="34" charset="-122"/>
                  <a:ea typeface="微软雅黑 Light" panose="020B0502040204020203" pitchFamily="34" charset="-122"/>
                </a:rPr>
                <a:t>界面设计</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53" name="组合 52"/>
          <p:cNvGrpSpPr/>
          <p:nvPr/>
        </p:nvGrpSpPr>
        <p:grpSpPr>
          <a:xfrm>
            <a:off x="6956425" y="1738313"/>
            <a:ext cx="1517650" cy="869950"/>
            <a:chOff x="1034229" y="1255861"/>
            <a:chExt cx="1789697" cy="871023"/>
          </a:xfrm>
        </p:grpSpPr>
        <p:sp>
          <p:nvSpPr>
            <p:cNvPr id="21515" name="矩形 13"/>
            <p:cNvSpPr/>
            <p:nvPr/>
          </p:nvSpPr>
          <p:spPr>
            <a:xfrm>
              <a:off x="1034229" y="1511602"/>
              <a:ext cx="1789697" cy="615282"/>
            </a:xfrm>
            <a:prstGeom prst="rect">
              <a:avLst/>
            </a:prstGeom>
            <a:noFill/>
            <a:ln w="9525">
              <a:noFill/>
            </a:ln>
          </p:spPr>
          <p:txBody>
            <a:bodyPr>
              <a:spAutoFit/>
            </a:bodyPr>
            <a:p>
              <a:pPr algn="ctr" defTabSz="684530" eaLnBrk="1" hangingPunct="1">
                <a:lnSpc>
                  <a:spcPct val="150000"/>
                </a:lnSpc>
              </a:pPr>
              <a:endParaRPr lang="en-US" altLang="zh-CN" sz="1200" b="1" dirty="0">
                <a:solidFill>
                  <a:schemeClr val="bg1"/>
                </a:solidFill>
                <a:latin typeface="微软雅黑 Light" panose="020B0502040204020203" pitchFamily="34" charset="-122"/>
                <a:ea typeface="微软雅黑 Light" panose="020B0502040204020203" pitchFamily="34" charset="-122"/>
              </a:endParaRPr>
            </a:p>
            <a:p>
              <a:pPr algn="ctr" defTabSz="684530" eaLnBrk="1" hangingPunct="1">
                <a:lnSpc>
                  <a:spcPct val="150000"/>
                </a:lnSpc>
              </a:pPr>
              <a:r>
                <a:rPr lang="en-US" altLang="zh-CN" sz="1200" b="1" dirty="0">
                  <a:solidFill>
                    <a:schemeClr val="bg1"/>
                  </a:solidFill>
                  <a:latin typeface="微软雅黑 Light" panose="020B0502040204020203" pitchFamily="34" charset="-122"/>
                  <a:ea typeface="微软雅黑 Light" panose="020B0502040204020203" pitchFamily="34" charset="-122"/>
                </a:rPr>
                <a:t>loadrunner 11</a:t>
              </a:r>
              <a:r>
                <a:rPr lang="zh-CN" altLang="en-US" sz="1200" b="1" dirty="0">
                  <a:solidFill>
                    <a:schemeClr val="bg1"/>
                  </a:solidFill>
                  <a:latin typeface="微软雅黑 Light" panose="020B0502040204020203" pitchFamily="34" charset="-122"/>
                  <a:ea typeface="微软雅黑 Light" panose="020B0502040204020203" pitchFamily="34" charset="-122"/>
                </a:rPr>
                <a:t>等</a:t>
              </a:r>
              <a:endParaRPr lang="zh-CN" altLang="en-US" sz="11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1516" name="文本框 83"/>
            <p:cNvSpPr txBox="1"/>
            <p:nvPr/>
          </p:nvSpPr>
          <p:spPr>
            <a:xfrm>
              <a:off x="1259631" y="1255861"/>
              <a:ext cx="1358595" cy="307777"/>
            </a:xfrm>
            <a:prstGeom prst="rect">
              <a:avLst/>
            </a:prstGeom>
            <a:noFill/>
            <a:ln w="9525">
              <a:noFill/>
            </a:ln>
          </p:spPr>
          <p:txBody>
            <a:bodyPr>
              <a:spAutoFit/>
            </a:bodyPr>
            <a:p>
              <a:pPr algn="ctr" defTabSz="513080" eaLnBrk="1" hangingPunct="1"/>
              <a:r>
                <a:rPr lang="zh-CN" altLang="en-US" sz="1400" b="1" dirty="0">
                  <a:solidFill>
                    <a:schemeClr val="bg1"/>
                  </a:solidFill>
                  <a:latin typeface="微软雅黑 Light" panose="020B0502040204020203" pitchFamily="34" charset="-122"/>
                  <a:ea typeface="微软雅黑 Light" panose="020B0502040204020203" pitchFamily="34" charset="-122"/>
                </a:rPr>
                <a:t>负载测试</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311150" y="277813"/>
            <a:ext cx="2019300" cy="414337"/>
            <a:chOff x="310460" y="277672"/>
            <a:chExt cx="2020358" cy="414303"/>
          </a:xfrm>
        </p:grpSpPr>
        <p:pic>
          <p:nvPicPr>
            <p:cNvPr id="21513" name="图片 31"/>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34" name="文本框 33"/>
            <p:cNvSpPr txBox="1"/>
            <p:nvPr/>
          </p:nvSpPr>
          <p:spPr>
            <a:xfrm>
              <a:off x="477235" y="299895"/>
              <a:ext cx="1853583"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开发环境及条件</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21512" name="TextBox 2"/>
          <p:cNvSpPr txBox="1"/>
          <p:nvPr/>
        </p:nvSpPr>
        <p:spPr>
          <a:xfrm>
            <a:off x="0" y="4019550"/>
            <a:ext cx="9144000" cy="292100"/>
          </a:xfrm>
          <a:prstGeom prst="rect">
            <a:avLst/>
          </a:prstGeom>
          <a:noFill/>
          <a:ln w="9525">
            <a:noFill/>
          </a:ln>
        </p:spPr>
        <p:txBody>
          <a:bodyPr>
            <a:spAutoFit/>
          </a:bodyPr>
          <a:p>
            <a:pPr algn="ctr" eaLnBrk="1" hangingPunct="1"/>
            <a:r>
              <a:rPr lang="en-US" altLang="zh-CN" dirty="0">
                <a:solidFill>
                  <a:schemeClr val="bg1"/>
                </a:solidFill>
                <a:latin typeface="Arial" panose="020B0604020202020204" pitchFamily="34" charset="0"/>
              </a:rPr>
              <a:t>PS</a:t>
            </a:r>
            <a:r>
              <a:rPr lang="zh-CN" altLang="en-US" dirty="0">
                <a:solidFill>
                  <a:schemeClr val="bg1"/>
                </a:solidFill>
                <a:latin typeface="Arial" panose="020B0604020202020204" pitchFamily="34" charset="0"/>
              </a:rPr>
              <a:t>：本产品适用于系统为</a:t>
            </a:r>
            <a:r>
              <a:rPr lang="en-US" altLang="zh-CN" dirty="0">
                <a:solidFill>
                  <a:schemeClr val="bg1"/>
                </a:solidFill>
                <a:latin typeface="Arial" panose="020B0604020202020204" pitchFamily="34" charset="0"/>
              </a:rPr>
              <a:t>Android 5.0</a:t>
            </a:r>
            <a:r>
              <a:rPr lang="zh-CN" altLang="en-US" dirty="0">
                <a:solidFill>
                  <a:schemeClr val="bg1"/>
                </a:solidFill>
                <a:latin typeface="Arial" panose="020B0604020202020204" pitchFamily="34" charset="0"/>
              </a:rPr>
              <a:t>及以上的手机</a:t>
            </a:r>
            <a:endParaRPr lang="zh-CN" altLang="en-US" dirty="0">
              <a:solidFill>
                <a:schemeClr val="bg1"/>
              </a:solidFill>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anim calcmode="lin" valueType="num">
                                      <p:cBhvr>
                                        <p:cTn id="14" dur="500" fill="hold"/>
                                        <p:tgtEl>
                                          <p:spTgt spid="41"/>
                                        </p:tgtEl>
                                        <p:attrNameLst>
                                          <p:attrName>ppt_x</p:attrName>
                                        </p:attrNameLst>
                                      </p:cBhvr>
                                      <p:tavLst>
                                        <p:tav tm="0">
                                          <p:val>
                                            <p:strVal val="#ppt_x"/>
                                          </p:val>
                                        </p:tav>
                                        <p:tav tm="100000">
                                          <p:val>
                                            <p:strVal val="#ppt_x"/>
                                          </p:val>
                                        </p:tav>
                                      </p:tavLst>
                                    </p:anim>
                                    <p:anim calcmode="lin" valueType="num">
                                      <p:cBhvr>
                                        <p:cTn id="15" dur="500" fill="hold"/>
                                        <p:tgtEl>
                                          <p:spTgt spid="41"/>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anim calcmode="lin" valueType="num">
                                      <p:cBhvr>
                                        <p:cTn id="19" dur="500" fill="hold"/>
                                        <p:tgtEl>
                                          <p:spTgt spid="44"/>
                                        </p:tgtEl>
                                        <p:attrNameLst>
                                          <p:attrName>ppt_x</p:attrName>
                                        </p:attrNameLst>
                                      </p:cBhvr>
                                      <p:tavLst>
                                        <p:tav tm="0">
                                          <p:val>
                                            <p:strVal val="#ppt_x"/>
                                          </p:val>
                                        </p:tav>
                                        <p:tav tm="100000">
                                          <p:val>
                                            <p:strVal val="#ppt_x"/>
                                          </p:val>
                                        </p:tav>
                                      </p:tavLst>
                                    </p:anim>
                                    <p:anim calcmode="lin" valueType="num">
                                      <p:cBhvr>
                                        <p:cTn id="20" dur="500" fill="hold"/>
                                        <p:tgtEl>
                                          <p:spTgt spid="44"/>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anim calcmode="lin" valueType="num">
                                      <p:cBhvr>
                                        <p:cTn id="24" dur="500" fill="hold"/>
                                        <p:tgtEl>
                                          <p:spTgt spid="47"/>
                                        </p:tgtEl>
                                        <p:attrNameLst>
                                          <p:attrName>ppt_x</p:attrName>
                                        </p:attrNameLst>
                                      </p:cBhvr>
                                      <p:tavLst>
                                        <p:tav tm="0">
                                          <p:val>
                                            <p:strVal val="#ppt_x"/>
                                          </p:val>
                                        </p:tav>
                                        <p:tav tm="100000">
                                          <p:val>
                                            <p:strVal val="#ppt_x"/>
                                          </p:val>
                                        </p:tav>
                                      </p:tavLst>
                                    </p:anim>
                                    <p:anim calcmode="lin" valueType="num">
                                      <p:cBhvr>
                                        <p:cTn id="25" dur="500" fill="hold"/>
                                        <p:tgtEl>
                                          <p:spTgt spid="47"/>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anim calcmode="lin" valueType="num">
                                      <p:cBhvr>
                                        <p:cTn id="29" dur="500" fill="hold"/>
                                        <p:tgtEl>
                                          <p:spTgt spid="50"/>
                                        </p:tgtEl>
                                        <p:attrNameLst>
                                          <p:attrName>ppt_x</p:attrName>
                                        </p:attrNameLst>
                                      </p:cBhvr>
                                      <p:tavLst>
                                        <p:tav tm="0">
                                          <p:val>
                                            <p:strVal val="#ppt_x"/>
                                          </p:val>
                                        </p:tav>
                                        <p:tav tm="100000">
                                          <p:val>
                                            <p:strVal val="#ppt_x"/>
                                          </p:val>
                                        </p:tav>
                                      </p:tavLst>
                                    </p:anim>
                                    <p:anim calcmode="lin" valueType="num">
                                      <p:cBhvr>
                                        <p:cTn id="30" dur="500" fill="hold"/>
                                        <p:tgtEl>
                                          <p:spTgt spid="50"/>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anim calcmode="lin" valueType="num">
                                      <p:cBhvr>
                                        <p:cTn id="34" dur="500" fill="hold"/>
                                        <p:tgtEl>
                                          <p:spTgt spid="53"/>
                                        </p:tgtEl>
                                        <p:attrNameLst>
                                          <p:attrName>ppt_x</p:attrName>
                                        </p:attrNameLst>
                                      </p:cBhvr>
                                      <p:tavLst>
                                        <p:tav tm="0">
                                          <p:val>
                                            <p:strVal val="#ppt_x"/>
                                          </p:val>
                                        </p:tav>
                                        <p:tav tm="100000">
                                          <p:val>
                                            <p:strVal val="#ppt_x"/>
                                          </p:val>
                                        </p:tav>
                                      </p:tavLst>
                                    </p:anim>
                                    <p:anim calcmode="lin" valueType="num">
                                      <p:cBhvr>
                                        <p:cTn id="35"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23561"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597275" y="2019300"/>
            <a:ext cx="4348163" cy="939800"/>
            <a:chOff x="2866757" y="2019402"/>
            <a:chExt cx="4348365" cy="939618"/>
          </a:xfrm>
        </p:grpSpPr>
        <p:sp>
          <p:nvSpPr>
            <p:cNvPr id="23559" name="文本框 19"/>
            <p:cNvSpPr txBox="1"/>
            <p:nvPr/>
          </p:nvSpPr>
          <p:spPr>
            <a:xfrm>
              <a:off x="2866757" y="2251134"/>
              <a:ext cx="4348365" cy="707886"/>
            </a:xfrm>
            <a:prstGeom prst="rect">
              <a:avLst/>
            </a:prstGeom>
            <a:noFill/>
            <a:ln w="9525">
              <a:noFill/>
            </a:ln>
          </p:spPr>
          <p:txBody>
            <a:bodyPr>
              <a:spAutoFit/>
            </a:bodyPr>
            <a:p>
              <a:pPr eaLnBrk="1" hangingPunct="1"/>
              <a:r>
                <a:rPr lang="zh-CN" altLang="en-US" sz="4000" dirty="0">
                  <a:solidFill>
                    <a:schemeClr val="bg1"/>
                  </a:solidFill>
                  <a:latin typeface="微软雅黑 Light" panose="020B0502040204020203" pitchFamily="34" charset="-122"/>
                  <a:ea typeface="微软雅黑 Light" panose="020B0502040204020203" pitchFamily="34" charset="-122"/>
                </a:rPr>
                <a:t>  总体设计</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23560" name="文本框 20"/>
            <p:cNvSpPr txBox="1"/>
            <p:nvPr/>
          </p:nvSpPr>
          <p:spPr>
            <a:xfrm>
              <a:off x="3229671" y="2019402"/>
              <a:ext cx="1659570" cy="307777"/>
            </a:xfrm>
            <a:prstGeom prst="rect">
              <a:avLst/>
            </a:prstGeom>
            <a:noFill/>
            <a:ln w="9525">
              <a:noFill/>
            </a:ln>
          </p:spPr>
          <p:txBody>
            <a:bodyPr>
              <a:spAutoFit/>
            </a:bodyPr>
            <a:p>
              <a:pPr eaLnBrk="1" hangingPunct="1"/>
              <a:r>
                <a:rPr lang="en-US" altLang="zh-CN" sz="1400" dirty="0">
                  <a:solidFill>
                    <a:schemeClr val="bg1"/>
                  </a:solidFill>
                  <a:latin typeface="微软雅黑 Light" panose="020B0502040204020203" pitchFamily="34" charset="-122"/>
                  <a:ea typeface="微软雅黑 Light" panose="020B0502040204020203" pitchFamily="34" charset="-122"/>
                </a:rPr>
                <a:t>PART THREE</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2" name="组合 21"/>
          <p:cNvGrpSpPr/>
          <p:nvPr/>
        </p:nvGrpSpPr>
        <p:grpSpPr>
          <a:xfrm>
            <a:off x="2659063" y="1944688"/>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000000"/>
                                          </p:val>
                                        </p:tav>
                                        <p:tav tm="100000">
                                          <p:val>
                                            <p:strVal val="#ppt_w"/>
                                          </p:val>
                                        </p:tav>
                                      </p:tavLst>
                                    </p:anim>
                                    <p:anim calcmode="lin" valueType="num">
                                      <p:cBhvr>
                                        <p:cTn id="13" dur="250" fill="hold"/>
                                        <p:tgtEl>
                                          <p:spTgt spid="22"/>
                                        </p:tgtEl>
                                        <p:attrNameLst>
                                          <p:attrName>ppt_h</p:attrName>
                                        </p:attrNameLst>
                                      </p:cBhvr>
                                      <p:tavLst>
                                        <p:tav tm="0">
                                          <p:val>
                                            <p:fltVal val="0.00000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311150" y="277813"/>
            <a:ext cx="2413000" cy="414337"/>
            <a:chOff x="310460" y="277672"/>
            <a:chExt cx="2412930" cy="414303"/>
          </a:xfrm>
        </p:grpSpPr>
        <p:pic>
          <p:nvPicPr>
            <p:cNvPr id="25605" name="图片 12"/>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8" name="文本框 14"/>
            <p:cNvSpPr txBox="1"/>
            <p:nvPr/>
          </p:nvSpPr>
          <p:spPr>
            <a:xfrm>
              <a:off x="477143" y="299895"/>
              <a:ext cx="2246247"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处理流程</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pic>
        <p:nvPicPr>
          <p:cNvPr id="3" name="图片 2" descr="291102180171931740"/>
          <p:cNvPicPr>
            <a:picLocks noChangeAspect="1"/>
          </p:cNvPicPr>
          <p:nvPr/>
        </p:nvPicPr>
        <p:blipFill>
          <a:blip r:embed="rId2"/>
          <a:stretch>
            <a:fillRect/>
          </a:stretch>
        </p:blipFill>
        <p:spPr>
          <a:xfrm>
            <a:off x="2875280" y="669925"/>
            <a:ext cx="3642360" cy="414591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功能结构"/>
          <p:cNvPicPr>
            <a:picLocks noChangeAspect="1"/>
          </p:cNvPicPr>
          <p:nvPr/>
        </p:nvPicPr>
        <p:blipFill>
          <a:blip r:embed="rId1"/>
          <a:stretch>
            <a:fillRect/>
          </a:stretch>
        </p:blipFill>
        <p:spPr>
          <a:xfrm>
            <a:off x="960120" y="797560"/>
            <a:ext cx="7224395" cy="3772535"/>
          </a:xfrm>
          <a:prstGeom prst="rect">
            <a:avLst/>
          </a:prstGeom>
        </p:spPr>
      </p:pic>
      <p:grpSp>
        <p:nvGrpSpPr>
          <p:cNvPr id="2" name="组合 1"/>
          <p:cNvGrpSpPr/>
          <p:nvPr/>
        </p:nvGrpSpPr>
        <p:grpSpPr>
          <a:xfrm>
            <a:off x="311150" y="277813"/>
            <a:ext cx="2787650" cy="414337"/>
            <a:chOff x="310460" y="277672"/>
            <a:chExt cx="1332223" cy="414303"/>
          </a:xfrm>
        </p:grpSpPr>
        <p:pic>
          <p:nvPicPr>
            <p:cNvPr id="33805" name="图片 24"/>
            <p:cNvPicPr>
              <a:picLocks noChangeAspect="1"/>
            </p:cNvPicPr>
            <p:nvPr/>
          </p:nvPicPr>
          <p:blipFill>
            <a:blip r:embed="rId2"/>
            <a:stretch>
              <a:fillRect/>
            </a:stretch>
          </p:blipFill>
          <p:spPr>
            <a:xfrm>
              <a:off x="310460" y="277672"/>
              <a:ext cx="332755" cy="414303"/>
            </a:xfrm>
            <a:prstGeom prst="rect">
              <a:avLst/>
            </a:prstGeom>
            <a:noFill/>
            <a:ln w="9525">
              <a:noFill/>
            </a:ln>
          </p:spPr>
        </p:pic>
        <p:sp>
          <p:nvSpPr>
            <p:cNvPr id="14" name="文本框 13"/>
            <p:cNvSpPr txBox="1"/>
            <p:nvPr/>
          </p:nvSpPr>
          <p:spPr>
            <a:xfrm>
              <a:off x="477367" y="299895"/>
              <a:ext cx="1165316" cy="368270"/>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模块划分</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7" name="圆角矩形 6"/>
          <p:cNvSpPr/>
          <p:nvPr/>
        </p:nvSpPr>
        <p:spPr>
          <a:xfrm>
            <a:off x="1080135" y="2101533"/>
            <a:ext cx="1598613" cy="809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lt1"/>
              </a:solidFill>
              <a:effectLst/>
              <a:uLnTx/>
              <a:uFillTx/>
              <a:latin typeface="+mn-lt"/>
              <a:ea typeface="+mn-ea"/>
              <a:cs typeface="+mn-cs"/>
            </a:endParaRPr>
          </a:p>
        </p:txBody>
      </p:sp>
      <p:sp>
        <p:nvSpPr>
          <p:cNvPr id="19" name="圆角矩形 18"/>
          <p:cNvSpPr/>
          <p:nvPr/>
        </p:nvSpPr>
        <p:spPr>
          <a:xfrm>
            <a:off x="3537585" y="3146425"/>
            <a:ext cx="1233805" cy="13474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lt1"/>
              </a:solidFill>
              <a:effectLst/>
              <a:uLnTx/>
              <a:uFillTx/>
              <a:latin typeface="+mn-lt"/>
              <a:ea typeface="+mn-ea"/>
              <a:cs typeface="+mn-cs"/>
            </a:endParaRPr>
          </a:p>
        </p:txBody>
      </p:sp>
      <p:sp>
        <p:nvSpPr>
          <p:cNvPr id="20" name="圆角矩形 19"/>
          <p:cNvSpPr/>
          <p:nvPr/>
        </p:nvSpPr>
        <p:spPr>
          <a:xfrm>
            <a:off x="4944745" y="3146425"/>
            <a:ext cx="916940" cy="13474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lt1"/>
              </a:solidFill>
              <a:effectLst/>
              <a:uLnTx/>
              <a:uFillTx/>
              <a:latin typeface="+mn-lt"/>
              <a:ea typeface="+mn-ea"/>
              <a:cs typeface="+mn-cs"/>
            </a:endParaRPr>
          </a:p>
        </p:txBody>
      </p:sp>
      <p:cxnSp>
        <p:nvCxnSpPr>
          <p:cNvPr id="11" name="肘形连接符 10"/>
          <p:cNvCxnSpPr>
            <a:stCxn id="7" idx="1"/>
          </p:cNvCxnSpPr>
          <p:nvPr/>
        </p:nvCxnSpPr>
        <p:spPr>
          <a:xfrm rot="10800000" flipV="1">
            <a:off x="692785" y="2506980"/>
            <a:ext cx="387350" cy="661988"/>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31" idx="0"/>
            <a:endCxn id="20" idx="3"/>
          </p:cNvCxnSpPr>
          <p:nvPr/>
        </p:nvCxnSpPr>
        <p:spPr>
          <a:xfrm rot="16200000" flipH="1" flipV="1">
            <a:off x="6636068" y="1910398"/>
            <a:ext cx="1135380" cy="2684145"/>
          </a:xfrm>
          <a:prstGeom prst="bentConnector4">
            <a:avLst>
              <a:gd name="adj1" fmla="val -21001"/>
              <a:gd name="adj2" fmla="val 5435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25768" y="3146108"/>
            <a:ext cx="466725" cy="9461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rgbClr val="FF0000"/>
                </a:solidFill>
                <a:effectLst/>
                <a:uLnTx/>
                <a:uFillTx/>
                <a:latin typeface="+mn-lt"/>
                <a:ea typeface="+mn-ea"/>
                <a:cs typeface="+mn-cs"/>
              </a:rPr>
              <a:t>王淑雯</a:t>
            </a:r>
            <a:endParaRPr kumimoji="0" lang="zh-CN" altLang="en-US" sz="1300" b="0" i="0" u="none" strike="noStrike" kern="1200" cap="none" spc="0" normalizeH="0" baseline="0" noProof="0" dirty="0">
              <a:ln>
                <a:noFill/>
              </a:ln>
              <a:solidFill>
                <a:srgbClr val="FF0000"/>
              </a:solidFill>
              <a:effectLst/>
              <a:uLnTx/>
              <a:uFillTx/>
              <a:latin typeface="+mn-lt"/>
              <a:ea typeface="+mn-ea"/>
              <a:cs typeface="+mn-cs"/>
            </a:endParaRPr>
          </a:p>
        </p:txBody>
      </p:sp>
      <p:sp>
        <p:nvSpPr>
          <p:cNvPr id="31" name="矩形 30"/>
          <p:cNvSpPr/>
          <p:nvPr/>
        </p:nvSpPr>
        <p:spPr>
          <a:xfrm>
            <a:off x="8312150" y="2684463"/>
            <a:ext cx="466725" cy="9461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chemeClr val="lt1"/>
                </a:solidFill>
                <a:effectLst/>
                <a:uLnTx/>
                <a:uFillTx/>
                <a:latin typeface="+mn-lt"/>
                <a:ea typeface="+mn-ea"/>
                <a:cs typeface="+mn-cs"/>
              </a:rPr>
              <a:t>张琪</a:t>
            </a:r>
            <a:endParaRPr kumimoji="0" lang="zh-CN" altLang="en-US" sz="13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3312" name="直接连接符 13311"/>
          <p:cNvCxnSpPr/>
          <p:nvPr/>
        </p:nvCxnSpPr>
        <p:spPr>
          <a:xfrm flipH="1" flipV="1">
            <a:off x="3808730" y="2101533"/>
            <a:ext cx="0" cy="1044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rot="5400000">
            <a:off x="3538220" y="1414780"/>
            <a:ext cx="483235" cy="8896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rgbClr val="FF0000"/>
                </a:solidFill>
                <a:effectLst/>
                <a:uLnTx/>
                <a:uFillTx/>
                <a:latin typeface="+mn-lt"/>
                <a:ea typeface="+mn-ea"/>
                <a:cs typeface="+mn-cs"/>
              </a:rPr>
              <a:t>王淑雯</a:t>
            </a:r>
            <a:endParaRPr kumimoji="0" lang="zh-CN" altLang="en-US" sz="13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2" presetClass="entr" presetSubtype="4" fill="hold" nodeType="withEffect">
                                  <p:stCondLst>
                                    <p:cond delay="0"/>
                                  </p:stCondLst>
                                  <p:childTnLst>
                                    <p:set>
                                      <p:cBhvr>
                                        <p:cTn id="25" dur="1" fill="hold">
                                          <p:stCondLst>
                                            <p:cond delay="0"/>
                                          </p:stCondLst>
                                        </p:cTn>
                                        <p:tgtEl>
                                          <p:spTgt spid="13312"/>
                                        </p:tgtEl>
                                        <p:attrNameLst>
                                          <p:attrName>style.visibility</p:attrName>
                                        </p:attrNameLst>
                                      </p:cBhvr>
                                      <p:to>
                                        <p:strVal val="visible"/>
                                      </p:to>
                                    </p:set>
                                    <p:animEffect transition="in" filter="wipe(down)">
                                      <p:cBhvr>
                                        <p:cTn id="26" dur="500"/>
                                        <p:tgtEl>
                                          <p:spTgt spid="13312"/>
                                        </p:tgtEl>
                                      </p:cBhvr>
                                    </p:animEffect>
                                  </p:childTnLst>
                                </p:cTn>
                              </p:par>
                              <p:par>
                                <p:cTn id="27" presetID="22" presetClass="entr" presetSubtype="1"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up)">
                                      <p:cBhvr>
                                        <p:cTn id="33" dur="500"/>
                                        <p:tgtEl>
                                          <p:spTgt spid="28"/>
                                        </p:tgtEl>
                                      </p:cBhvr>
                                    </p:animEffect>
                                  </p:childTnLst>
                                </p:cTn>
                              </p:par>
                              <p:par>
                                <p:cTn id="34" presetID="22" presetClass="entr" presetSubtype="4"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down)">
                                      <p:cBhvr>
                                        <p:cTn id="36" dur="500"/>
                                        <p:tgtEl>
                                          <p:spTgt spid="3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9" grpId="0" bldLvl="0" animBg="1"/>
      <p:bldP spid="20" grpId="0" bldLvl="0" animBg="1"/>
      <p:bldP spid="28" grpId="0" bldLvl="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1603375" cy="414337"/>
            <a:chOff x="310460" y="277672"/>
            <a:chExt cx="1364591" cy="414303"/>
          </a:xfrm>
        </p:grpSpPr>
        <p:pic>
          <p:nvPicPr>
            <p:cNvPr id="35844" name="图片 31"/>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34" name="文本框 33"/>
            <p:cNvSpPr txBox="1"/>
            <p:nvPr/>
          </p:nvSpPr>
          <p:spPr>
            <a:xfrm>
              <a:off x="476643" y="299895"/>
              <a:ext cx="1198408"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  </a:t>
              </a:r>
              <a:r>
                <a:rPr kumimoji="0" lang="en-US" altLang="zh-CN"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HIPO</a:t>
              </a: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图</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pic>
        <p:nvPicPr>
          <p:cNvPr id="3" name="图片 2" descr="方框图"/>
          <p:cNvPicPr>
            <a:picLocks noChangeAspect="1"/>
          </p:cNvPicPr>
          <p:nvPr/>
        </p:nvPicPr>
        <p:blipFill>
          <a:blip r:embed="rId2"/>
          <a:stretch>
            <a:fillRect/>
          </a:stretch>
        </p:blipFill>
        <p:spPr>
          <a:xfrm>
            <a:off x="1765935" y="600710"/>
            <a:ext cx="5496560" cy="437578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37897"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3738563" y="2019300"/>
            <a:ext cx="4348162" cy="939800"/>
            <a:chOff x="2866757" y="2019402"/>
            <a:chExt cx="4348365" cy="939618"/>
          </a:xfrm>
        </p:grpSpPr>
        <p:sp>
          <p:nvSpPr>
            <p:cNvPr id="37895" name="文本框 12"/>
            <p:cNvSpPr txBox="1"/>
            <p:nvPr/>
          </p:nvSpPr>
          <p:spPr>
            <a:xfrm>
              <a:off x="2866757" y="2251134"/>
              <a:ext cx="4348365" cy="707886"/>
            </a:xfrm>
            <a:prstGeom prst="rect">
              <a:avLst/>
            </a:prstGeom>
            <a:noFill/>
            <a:ln w="9525">
              <a:noFill/>
            </a:ln>
          </p:spPr>
          <p:txBody>
            <a:bodyPr>
              <a:spAutoFit/>
            </a:bodyPr>
            <a:p>
              <a:pPr eaLnBrk="1" hangingPunct="1"/>
              <a:r>
                <a:rPr lang="zh-CN" altLang="en-US" sz="4000" dirty="0">
                  <a:solidFill>
                    <a:schemeClr val="bg1"/>
                  </a:solidFill>
                  <a:latin typeface="微软雅黑 Light" panose="020B0502040204020203" pitchFamily="34" charset="-122"/>
                  <a:ea typeface="微软雅黑 Light" panose="020B0502040204020203" pitchFamily="34" charset="-122"/>
                </a:rPr>
                <a:t>  逻辑算法</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37896" name="文本框 14"/>
            <p:cNvSpPr txBox="1"/>
            <p:nvPr/>
          </p:nvSpPr>
          <p:spPr>
            <a:xfrm>
              <a:off x="3229670" y="2019402"/>
              <a:ext cx="1616027" cy="307777"/>
            </a:xfrm>
            <a:prstGeom prst="rect">
              <a:avLst/>
            </a:prstGeom>
            <a:noFill/>
            <a:ln w="9525">
              <a:noFill/>
            </a:ln>
          </p:spPr>
          <p:txBody>
            <a:bodyPr>
              <a:spAutoFit/>
            </a:bodyPr>
            <a:p>
              <a:pPr eaLnBrk="1" hangingPunct="1"/>
              <a:r>
                <a:rPr lang="en-US" altLang="zh-CN" sz="1400" dirty="0">
                  <a:solidFill>
                    <a:schemeClr val="bg1"/>
                  </a:solidFill>
                  <a:latin typeface="微软雅黑 Light" panose="020B0502040204020203" pitchFamily="34" charset="-122"/>
                  <a:ea typeface="微软雅黑 Light" panose="020B0502040204020203" pitchFamily="34" charset="-122"/>
                </a:rPr>
                <a:t>PART FOUR</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6" name="组合 15"/>
          <p:cNvGrpSpPr/>
          <p:nvPr/>
        </p:nvGrpSpPr>
        <p:grpSpPr>
          <a:xfrm>
            <a:off x="2800350"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000000"/>
                                          </p:val>
                                        </p:tav>
                                        <p:tav tm="100000">
                                          <p:val>
                                            <p:strVal val="#ppt_w"/>
                                          </p:val>
                                        </p:tav>
                                      </p:tavLst>
                                    </p:anim>
                                    <p:anim calcmode="lin" valueType="num">
                                      <p:cBhvr>
                                        <p:cTn id="13" dur="250" fill="hold"/>
                                        <p:tgtEl>
                                          <p:spTgt spid="16"/>
                                        </p:tgtEl>
                                        <p:attrNameLst>
                                          <p:attrName>ppt_h</p:attrName>
                                        </p:attrNameLst>
                                      </p:cBhvr>
                                      <p:tavLst>
                                        <p:tav tm="0">
                                          <p:val>
                                            <p:fltVal val="0.00000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 name="组合 16"/>
          <p:cNvGrpSpPr/>
          <p:nvPr/>
        </p:nvGrpSpPr>
        <p:grpSpPr>
          <a:xfrm>
            <a:off x="311150" y="277813"/>
            <a:ext cx="1974850" cy="414337"/>
            <a:chOff x="310460" y="277672"/>
            <a:chExt cx="1976618" cy="414303"/>
          </a:xfrm>
        </p:grpSpPr>
        <p:pic>
          <p:nvPicPr>
            <p:cNvPr id="39941" name="图片 13"/>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16" name="文本框 15"/>
            <p:cNvSpPr txBox="1"/>
            <p:nvPr/>
          </p:nvSpPr>
          <p:spPr>
            <a:xfrm>
              <a:off x="477297" y="299895"/>
              <a:ext cx="1809781"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en-US" altLang="zh-CN"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PDL</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2" name="矩形 1"/>
          <p:cNvSpPr/>
          <p:nvPr/>
        </p:nvSpPr>
        <p:spPr>
          <a:xfrm>
            <a:off x="1089660" y="547370"/>
            <a:ext cx="4572000" cy="2891790"/>
          </a:xfrm>
          <a:prstGeom prst="rect">
            <a:avLst/>
          </a:prstGeom>
        </p:spPr>
        <p:txBody>
          <a:bodyPr>
            <a:spAutoFit/>
          </a:bodyPr>
          <a:lstStyle/>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rgbClr val="FF0000"/>
                </a:solidFill>
                <a:effectLst/>
                <a:uLnTx/>
                <a:uFillTx/>
                <a:latin typeface="Calibri" panose="020F0502020204030204"/>
                <a:ea typeface="宋体" panose="02010600030101010101" pitchFamily="2" charset="-122"/>
                <a:cs typeface="Times New Roman" panose="02020603050405020304"/>
              </a:rPr>
              <a:t>1.1</a:t>
            </a: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Procedure:登陆界面</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click 注册</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跳转至注册界面</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end if</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选择性别</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读入昵称</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result=昵称</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&lt;result=false&gt; then</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弹出对话框：格式错误（只允许汉字、字母和数字）</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else</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进入主页面</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end if</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end</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p:txBody>
      </p:sp>
      <p:sp>
        <p:nvSpPr>
          <p:cNvPr id="3" name="矩形 2"/>
          <p:cNvSpPr/>
          <p:nvPr/>
        </p:nvSpPr>
        <p:spPr>
          <a:xfrm>
            <a:off x="4318318" y="2592705"/>
            <a:ext cx="4572000" cy="2461260"/>
          </a:xfrm>
          <a:prstGeom prst="rect">
            <a:avLst/>
          </a:prstGeom>
        </p:spPr>
        <p:txBody>
          <a:bodyPr>
            <a:spAutoFit/>
          </a:bodyPr>
          <a:lstStyle/>
          <a:p>
            <a:pPr marL="0" marR="0" lvl="0" indent="0" algn="just" defTabSz="685800" rtl="0" eaLnBrk="1" fontAlgn="base" latinLnBrk="0" hangingPunct="1">
              <a:lnSpc>
                <a:spcPct val="100000"/>
              </a:lnSpc>
              <a:spcBef>
                <a:spcPct val="0"/>
              </a:spcBef>
              <a:spcAft>
                <a:spcPts val="0"/>
              </a:spcAft>
              <a:buClrTx/>
              <a:buSzTx/>
              <a:buFontTx/>
              <a:buNone/>
              <a:defRPr/>
            </a:pPr>
            <a:r>
              <a:rPr kumimoji="0" lang="en-US" altLang="zh-CN" sz="1400" b="0" i="0" u="none" strike="noStrike" kern="100" cap="none" spc="0" normalizeH="0" baseline="0" noProof="0" dirty="0">
                <a:ln>
                  <a:noFill/>
                </a:ln>
                <a:solidFill>
                  <a:srgbClr val="FF0000"/>
                </a:solidFill>
                <a:effectLst/>
                <a:uLnTx/>
                <a:uFillTx/>
                <a:latin typeface="Calibri" panose="020F0502020204030204"/>
                <a:ea typeface="宋体" panose="02010600030101010101" pitchFamily="2" charset="-122"/>
                <a:cs typeface="Times New Roman" panose="02020603050405020304"/>
              </a:rPr>
              <a:t>1.2</a:t>
            </a: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Procedure:个人信息修改界面</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输入新昵称</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click保存</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result1=昵称格式检查</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&lt;result1=false&gt; then</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弹出对话框：格式错误（只允许汉字、字母和数字）</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回到主界面</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        else</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信息存入文件</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end if</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end</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0-#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98463" y="371475"/>
            <a:ext cx="4572000" cy="3322955"/>
          </a:xfrm>
          <a:prstGeom prst="rect">
            <a:avLst/>
          </a:prstGeom>
        </p:spPr>
        <p:txBody>
          <a:bodyPr>
            <a:spAutoFit/>
          </a:bodyPr>
          <a:lstStyle/>
          <a:p>
            <a:pPr marL="0" marR="0" lvl="0" indent="0" algn="just" defTabSz="685800" rtl="0" eaLnBrk="1" fontAlgn="base" latinLnBrk="0" hangingPunct="1">
              <a:lnSpc>
                <a:spcPct val="100000"/>
              </a:lnSpc>
              <a:spcBef>
                <a:spcPct val="0"/>
              </a:spcBef>
              <a:spcAft>
                <a:spcPts val="0"/>
              </a:spcAft>
              <a:buClrTx/>
              <a:buSzTx/>
              <a:buFontTx/>
              <a:buNone/>
              <a:defRPr/>
            </a:pPr>
            <a:r>
              <a:rPr kumimoji="0" lang="en-US" altLang="zh-CN" sz="1400" b="0" i="0" u="none" strike="noStrike" kern="100" cap="none" spc="0" normalizeH="0" baseline="0" noProof="0" dirty="0">
                <a:ln>
                  <a:noFill/>
                </a:ln>
                <a:solidFill>
                  <a:srgbClr val="FF0000"/>
                </a:solidFill>
                <a:effectLst/>
                <a:uLnTx/>
                <a:uFillTx/>
                <a:latin typeface="Calibri" panose="020F0502020204030204"/>
                <a:ea typeface="宋体" panose="02010600030101010101" pitchFamily="2" charset="-122"/>
                <a:cs typeface="Times New Roman" panose="02020603050405020304"/>
              </a:rPr>
              <a:t>1.3</a:t>
            </a: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Procedure：婆婆行为界面</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click 撸猫then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亲密度+a</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金币+p</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else if click 喂食then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亲密度+b</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if(food==null) then</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购买</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else if click 铲屎then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亲密度+c</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金币+q</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(a+b+c&gt;=x) then</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  弹出故事框</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(a+b+c&gt;=y) then</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  收到合影</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p:txBody>
      </p:sp>
      <p:sp>
        <p:nvSpPr>
          <p:cNvPr id="4" name="矩形 3"/>
          <p:cNvSpPr/>
          <p:nvPr/>
        </p:nvSpPr>
        <p:spPr>
          <a:xfrm>
            <a:off x="3763645" y="135255"/>
            <a:ext cx="3411538" cy="4615815"/>
          </a:xfrm>
          <a:prstGeom prst="rect">
            <a:avLst/>
          </a:prstGeom>
        </p:spPr>
        <p:txBody>
          <a:bodyPr>
            <a:spAutoFit/>
          </a:bodyPr>
          <a:lstStyle/>
          <a:p>
            <a:pPr marL="0" marR="0" lvl="0" indent="0" algn="just" defTabSz="685800" rtl="0" eaLnBrk="1" fontAlgn="base" latinLnBrk="0" hangingPunct="1">
              <a:lnSpc>
                <a:spcPct val="100000"/>
              </a:lnSpc>
              <a:spcBef>
                <a:spcPct val="0"/>
              </a:spcBef>
              <a:spcAft>
                <a:spcPts val="0"/>
              </a:spcAft>
              <a:buClrTx/>
              <a:buSzTx/>
              <a:buFontTx/>
              <a:buNone/>
              <a:defRPr/>
            </a:pPr>
            <a:r>
              <a:rPr kumimoji="0" lang="en-US" altLang="zh-CN" sz="1400" b="0" i="0" u="none" strike="noStrike" kern="100" cap="none" spc="0" normalizeH="0" baseline="0" noProof="0" dirty="0">
                <a:ln>
                  <a:noFill/>
                </a:ln>
                <a:solidFill>
                  <a:srgbClr val="FF0000"/>
                </a:solidFill>
                <a:effectLst/>
                <a:uLnTx/>
                <a:uFillTx/>
                <a:latin typeface="Calibri" panose="020F0502020204030204"/>
                <a:ea typeface="宋体" panose="02010600030101010101" pitchFamily="2" charset="-122"/>
                <a:cs typeface="Times New Roman" panose="02020603050405020304"/>
              </a:rPr>
              <a:t>1.4</a:t>
            </a: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Procedure：猫猫行为界面</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((a+b+c)&lt;m)</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click 撸猫then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不理睬</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else if click 喂食then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吃饭</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else if click 铲屎then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走路</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else if (m&lt;=(a+b+c)&lt;n)</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click 撸猫then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蹭蹭</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else if click 喂食then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吃饭+叫唤</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else if click 铲屎then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走路+叫唤</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else if ((a+b+c)&gt;=n)</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click 撸猫then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蹭蹭+打滚</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else if click 喂食then </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吃饭+叫唤+蹭蹭</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p:txBody>
      </p:sp>
      <p:sp>
        <p:nvSpPr>
          <p:cNvPr id="5" name="文本框 4"/>
          <p:cNvSpPr txBox="1"/>
          <p:nvPr/>
        </p:nvSpPr>
        <p:spPr>
          <a:xfrm>
            <a:off x="5777865" y="2153285"/>
            <a:ext cx="1115060" cy="2491740"/>
          </a:xfrm>
          <a:prstGeom prst="rect">
            <a:avLst/>
          </a:prstGeom>
          <a:noFill/>
        </p:spPr>
        <p:txBody>
          <a:bodyPr wrap="square" rtlCol="0">
            <a:spAutoFit/>
          </a:bodyPr>
          <a:p>
            <a:pPr marL="0" marR="0" lvl="0" indent="0" algn="just" defTabSz="685800" rtl="0" eaLnBrk="1" fontAlgn="base" latinLnBrk="0" hangingPunct="1">
              <a:lnSpc>
                <a:spcPct val="100000"/>
              </a:lnSpc>
              <a:spcBef>
                <a:spcPct val="0"/>
              </a:spcBef>
              <a:spcAft>
                <a:spcPts val="0"/>
              </a:spcAft>
              <a:buClrTx/>
              <a:buSzTx/>
              <a:buFontTx/>
              <a:buNone/>
              <a:defRPr/>
            </a:pPr>
            <a:r>
              <a:rPr altLang="zh-CN" kern="100" noProof="0" dirty="0">
                <a:ln>
                  <a:noFill/>
                </a:ln>
                <a:solidFill>
                  <a:schemeClr val="bg1"/>
                </a:solidFill>
                <a:effectLst/>
                <a:uLnTx/>
                <a:uFillTx/>
                <a:latin typeface="Calibri" panose="020F0502020204030204"/>
                <a:cs typeface="Times New Roman" panose="02020603050405020304"/>
                <a:sym typeface="+mn-ea"/>
              </a:rPr>
              <a:t>else if click 喂食then </a:t>
            </a:r>
            <a:endParaRPr kumimoji="0" altLang="zh-CN"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altLang="zh-CN" kern="100" noProof="0" dirty="0">
                <a:ln>
                  <a:noFill/>
                </a:ln>
                <a:solidFill>
                  <a:schemeClr val="bg1"/>
                </a:solidFill>
                <a:effectLst/>
                <a:uLnTx/>
                <a:uFillTx/>
                <a:latin typeface="Calibri" panose="020F0502020204030204"/>
                <a:cs typeface="Times New Roman" panose="02020603050405020304"/>
                <a:sym typeface="+mn-ea"/>
              </a:rPr>
              <a:t>吃饭+叫唤+蹭蹭</a:t>
            </a:r>
            <a:endParaRPr kumimoji="0" altLang="zh-CN"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altLang="zh-CN" kern="100" noProof="0" dirty="0">
                <a:ln>
                  <a:noFill/>
                </a:ln>
                <a:solidFill>
                  <a:schemeClr val="bg1"/>
                </a:solidFill>
                <a:effectLst/>
                <a:uLnTx/>
                <a:uFillTx/>
                <a:latin typeface="Calibri" panose="020F0502020204030204"/>
                <a:cs typeface="Times New Roman" panose="02020603050405020304"/>
                <a:sym typeface="+mn-ea"/>
              </a:rPr>
              <a:t>else if click 铲屎then </a:t>
            </a:r>
            <a:endParaRPr kumimoji="0" altLang="zh-CN"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altLang="zh-CN" kern="100" noProof="0" dirty="0">
                <a:ln>
                  <a:noFill/>
                </a:ln>
                <a:solidFill>
                  <a:schemeClr val="bg1"/>
                </a:solidFill>
                <a:effectLst/>
                <a:uLnTx/>
                <a:uFillTx/>
                <a:latin typeface="Calibri" panose="020F0502020204030204"/>
                <a:cs typeface="Times New Roman" panose="02020603050405020304"/>
                <a:sym typeface="+mn-ea"/>
              </a:rPr>
              <a:t>走路+叫唤</a:t>
            </a:r>
            <a:endParaRPr kumimoji="0" altLang="zh-CN"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altLang="zh-CN" kern="100" noProof="0" dirty="0">
                <a:ln>
                  <a:noFill/>
                </a:ln>
                <a:solidFill>
                  <a:schemeClr val="bg1"/>
                </a:solidFill>
                <a:effectLst/>
                <a:uLnTx/>
                <a:uFillTx/>
                <a:latin typeface="Calibri" panose="020F0502020204030204"/>
                <a:cs typeface="Times New Roman" panose="02020603050405020304"/>
                <a:sym typeface="+mn-ea"/>
              </a:rPr>
              <a:t>else</a:t>
            </a:r>
            <a:endParaRPr kumimoji="0" altLang="zh-CN"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altLang="zh-CN" kern="100" noProof="0" dirty="0">
                <a:ln>
                  <a:noFill/>
                </a:ln>
                <a:solidFill>
                  <a:schemeClr val="bg1"/>
                </a:solidFill>
                <a:effectLst/>
                <a:uLnTx/>
                <a:uFillTx/>
                <a:latin typeface="Calibri" panose="020F0502020204030204"/>
                <a:cs typeface="Times New Roman" panose="02020603050405020304"/>
                <a:sym typeface="+mn-ea"/>
              </a:rPr>
              <a:t>走路</a:t>
            </a:r>
            <a:endParaRPr kumimoji="0" altLang="zh-CN"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altLang="zh-CN" kern="100" noProof="0" dirty="0">
                <a:ln>
                  <a:noFill/>
                </a:ln>
                <a:solidFill>
                  <a:schemeClr val="bg1"/>
                </a:solidFill>
                <a:effectLst/>
                <a:uLnTx/>
                <a:uFillTx/>
                <a:latin typeface="Calibri" panose="020F0502020204030204"/>
                <a:cs typeface="Times New Roman" panose="02020603050405020304"/>
                <a:sym typeface="+mn-ea"/>
              </a:rPr>
              <a:t>便便</a:t>
            </a:r>
            <a:endParaRPr kumimoji="0" altLang="zh-CN"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altLang="zh-CN" kern="100" noProof="0" dirty="0">
                <a:ln>
                  <a:noFill/>
                </a:ln>
                <a:solidFill>
                  <a:schemeClr val="bg1"/>
                </a:solidFill>
                <a:effectLst/>
                <a:uLnTx/>
                <a:uFillTx/>
                <a:latin typeface="Calibri" panose="020F0502020204030204"/>
                <a:cs typeface="Times New Roman" panose="02020603050405020304"/>
                <a:sym typeface="+mn-ea"/>
              </a:rPr>
              <a:t>吃饭</a:t>
            </a:r>
            <a:endParaRPr kumimoji="0" altLang="zh-CN"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endParaRPr lang="zh-CN" alt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216468" y="1223010"/>
            <a:ext cx="4170363" cy="1599565"/>
          </a:xfrm>
          <a:prstGeom prst="rect">
            <a:avLst/>
          </a:prstGeom>
        </p:spPr>
        <p:txBody>
          <a:bodyPr>
            <a:spAutoFit/>
          </a:bodyPr>
          <a:lstStyle/>
          <a:p>
            <a:pPr marL="0" marR="0" lvl="0" indent="0" algn="just" defTabSz="685800" rtl="0" eaLnBrk="1" fontAlgn="base" latinLnBrk="0" hangingPunct="1">
              <a:lnSpc>
                <a:spcPct val="100000"/>
              </a:lnSpc>
              <a:spcBef>
                <a:spcPct val="0"/>
              </a:spcBef>
              <a:spcAft>
                <a:spcPts val="0"/>
              </a:spcAft>
              <a:buClrTx/>
              <a:buSzTx/>
              <a:buFontTx/>
              <a:buNone/>
              <a:defRPr/>
            </a:pPr>
            <a:r>
              <a:rPr kumimoji="0" lang="en-US" altLang="zh-CN" sz="1400" b="0" i="0" u="none" strike="noStrike" kern="100" cap="none" spc="0" normalizeH="0" baseline="0" noProof="0" dirty="0">
                <a:ln>
                  <a:noFill/>
                </a:ln>
                <a:solidFill>
                  <a:srgbClr val="FF0000"/>
                </a:solidFill>
                <a:effectLst/>
                <a:uLnTx/>
                <a:uFillTx/>
                <a:latin typeface="Calibri" panose="020F0502020204030204"/>
                <a:ea typeface="宋体" panose="02010600030101010101" pitchFamily="2" charset="-122"/>
                <a:cs typeface="Times New Roman" panose="02020603050405020304"/>
              </a:rPr>
              <a:t>1.5</a:t>
            </a: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Procedure：状态保存界面</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if click 保存当前状态 then</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当前状态存入文件</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then if click 返回保存的状态 then</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返回之前保存的状态</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信息存入文件</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rPr>
              <a:t>End</a:t>
            </a:r>
            <a:endParaRPr kumimoji="0" altLang="zh-CN" sz="1400" b="0" i="0" u="none" strike="noStrike" kern="100" cap="none" spc="0" normalizeH="0" baseline="0" noProof="0" dirty="0">
              <a:ln>
                <a:noFill/>
              </a:ln>
              <a:solidFill>
                <a:schemeClr val="bg1"/>
              </a:solidFill>
              <a:effectLst/>
              <a:uLnTx/>
              <a:uFillTx/>
              <a:latin typeface="Calibri" panose="020F0502020204030204"/>
              <a:ea typeface="宋体" panose="02010600030101010101" pitchFamily="2" charset="-122"/>
              <a:cs typeface="Times New Roman" panose="02020603050405020304"/>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311150" y="277813"/>
            <a:ext cx="2413000" cy="414337"/>
            <a:chOff x="310460" y="277672"/>
            <a:chExt cx="2412930" cy="414303"/>
          </a:xfrm>
        </p:grpSpPr>
        <p:pic>
          <p:nvPicPr>
            <p:cNvPr id="49156" name="图片 12"/>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15" name="文本框 14"/>
            <p:cNvSpPr txBox="1"/>
            <p:nvPr/>
          </p:nvSpPr>
          <p:spPr>
            <a:xfrm>
              <a:off x="477143" y="299895"/>
              <a:ext cx="2246247"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en-US" altLang="zh-CN"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PAD</a:t>
              </a: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图</a:t>
              </a:r>
              <a:endParaRPr kumimoji="0" lang="en-US" altLang="zh-CN"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pic>
        <p:nvPicPr>
          <p:cNvPr id="2" name="图片 1" descr="PAD"/>
          <p:cNvPicPr>
            <a:picLocks noChangeAspect="1"/>
          </p:cNvPicPr>
          <p:nvPr/>
        </p:nvPicPr>
        <p:blipFill>
          <a:blip r:embed="rId2"/>
          <a:stretch>
            <a:fillRect/>
          </a:stretch>
        </p:blipFill>
        <p:spPr>
          <a:xfrm>
            <a:off x="1307465" y="669925"/>
            <a:ext cx="7064375" cy="430593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5151"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350" y="1746250"/>
            <a:ext cx="2765425" cy="963613"/>
            <a:chOff x="219753" y="1976522"/>
            <a:chExt cx="2765362" cy="964005"/>
          </a:xfrm>
        </p:grpSpPr>
        <p:sp>
          <p:nvSpPr>
            <p:cNvPr id="5149" name="文本框 38"/>
            <p:cNvSpPr txBox="1"/>
            <p:nvPr/>
          </p:nvSpPr>
          <p:spPr>
            <a:xfrm>
              <a:off x="219753" y="2417307"/>
              <a:ext cx="2741158" cy="523220"/>
            </a:xfrm>
            <a:prstGeom prst="rect">
              <a:avLst/>
            </a:prstGeom>
            <a:noFill/>
            <a:ln w="9525">
              <a:noFill/>
            </a:ln>
          </p:spPr>
          <p:txBody>
            <a:bodyPr>
              <a:spAutoFit/>
            </a:bodyPr>
            <a:p>
              <a:pPr algn="r" eaLnBrk="1" hangingPunct="1"/>
              <a:r>
                <a:rPr lang="en-US" altLang="zh-CN" sz="2800" dirty="0">
                  <a:solidFill>
                    <a:schemeClr val="bg1"/>
                  </a:solidFill>
                  <a:latin typeface="微软雅黑 Light" panose="020B0502040204020203" pitchFamily="34" charset="-122"/>
                  <a:ea typeface="微软雅黑 Light" panose="020B0502040204020203" pitchFamily="34" charset="-122"/>
                </a:rPr>
                <a:t>CONTENTS</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5150" name="文本框 11"/>
            <p:cNvSpPr txBox="1"/>
            <p:nvPr/>
          </p:nvSpPr>
          <p:spPr>
            <a:xfrm>
              <a:off x="1979712" y="1976522"/>
              <a:ext cx="1005403" cy="584775"/>
            </a:xfrm>
            <a:prstGeom prst="rect">
              <a:avLst/>
            </a:prstGeom>
            <a:noFill/>
            <a:ln w="9525">
              <a:noFill/>
            </a:ln>
          </p:spPr>
          <p:txBody>
            <a:bodyPr wrap="none">
              <a:spAutoFit/>
            </a:bodyPr>
            <a:p>
              <a:pPr eaLnBrk="1" hangingPunct="1"/>
              <a:r>
                <a:rPr lang="zh-CN" altLang="en-US" sz="3200" dirty="0">
                  <a:solidFill>
                    <a:schemeClr val="bg1"/>
                  </a:solidFill>
                  <a:latin typeface="微软雅黑 Light" panose="020B0502040204020203" pitchFamily="34" charset="-122"/>
                  <a:ea typeface="微软雅黑 Light" panose="020B0502040204020203" pitchFamily="34" charset="-122"/>
                </a:rPr>
                <a:t>目录</a:t>
              </a:r>
              <a:endParaRPr lang="zh-CN" altLang="en-US" sz="3200" dirty="0">
                <a:solidFill>
                  <a:schemeClr val="bg1"/>
                </a:solidFill>
                <a:latin typeface="微软雅黑 Light" panose="020B0502040204020203" pitchFamily="34" charset="-122"/>
                <a:ea typeface="微软雅黑 Light" panose="020B0502040204020203" pitchFamily="34" charset="-122"/>
              </a:endParaRPr>
            </a:p>
          </p:txBody>
        </p:sp>
      </p:grpSp>
      <p:sp>
        <p:nvSpPr>
          <p:cNvPr id="71" name="文本框 18"/>
          <p:cNvSpPr txBox="1"/>
          <p:nvPr/>
        </p:nvSpPr>
        <p:spPr>
          <a:xfrm>
            <a:off x="3776663" y="1890713"/>
            <a:ext cx="646112" cy="369887"/>
          </a:xfrm>
          <a:prstGeom prst="rect">
            <a:avLst/>
          </a:prstGeom>
          <a:noFill/>
          <a:ln w="9525">
            <a:noFill/>
          </a:ln>
        </p:spPr>
        <p:txBody>
          <a:bodyPr wrap="none">
            <a:spAutoFit/>
          </a:bodyPr>
          <a:p>
            <a:pPr eaLnBrk="1" hangingPunct="1"/>
            <a:r>
              <a:rPr lang="zh-CN" altLang="en-US" sz="1800" dirty="0">
                <a:solidFill>
                  <a:schemeClr val="bg1"/>
                </a:solidFill>
                <a:latin typeface="微软雅黑 Light" panose="020B0502040204020203" pitchFamily="34" charset="-122"/>
                <a:ea typeface="微软雅黑 Light" panose="020B0502040204020203" pitchFamily="34" charset="-122"/>
              </a:rPr>
              <a:t>引言</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72" name="组合 71"/>
          <p:cNvGrpSpPr/>
          <p:nvPr/>
        </p:nvGrpSpPr>
        <p:grpSpPr>
          <a:xfrm>
            <a:off x="3340100" y="1817688"/>
            <a:ext cx="430213" cy="523875"/>
            <a:chOff x="3552850" y="2047768"/>
            <a:chExt cx="430237" cy="523220"/>
          </a:xfrm>
        </p:grpSpPr>
        <p:sp>
          <p:nvSpPr>
            <p:cNvPr id="5147" name="文本框 16"/>
            <p:cNvSpPr txBox="1"/>
            <p:nvPr/>
          </p:nvSpPr>
          <p:spPr>
            <a:xfrm>
              <a:off x="3552850" y="2047768"/>
              <a:ext cx="322524" cy="523220"/>
            </a:xfrm>
            <a:prstGeom prst="rect">
              <a:avLst/>
            </a:prstGeom>
            <a:noFill/>
            <a:ln w="9525">
              <a:noFill/>
            </a:ln>
          </p:spPr>
          <p:txBody>
            <a:bodyPr wrap="none">
              <a:spAutoFit/>
            </a:bodyPr>
            <a:p>
              <a:pPr algn="ctr" eaLnBrk="1" hangingPunct="1"/>
              <a:r>
                <a:rPr lang="en-US" altLang="zh-CN" sz="2800" dirty="0">
                  <a:solidFill>
                    <a:schemeClr val="bg1"/>
                  </a:solidFill>
                  <a:latin typeface="微软雅黑 Light" panose="020B0502040204020203" pitchFamily="34" charset="-122"/>
                  <a:ea typeface="微软雅黑 Light" panose="020B0502040204020203" pitchFamily="34" charset="-122"/>
                </a:rPr>
                <a:t>1</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74" name="直接连接符 73"/>
            <p:cNvCxnSpPr/>
            <p:nvPr/>
          </p:nvCxnSpPr>
          <p:spPr>
            <a:xfrm flipH="1">
              <a:off x="3737010" y="2226931"/>
              <a:ext cx="246077"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492875" y="1916113"/>
            <a:ext cx="1108075" cy="369887"/>
          </a:xfrm>
          <a:prstGeom prst="rect">
            <a:avLst/>
          </a:prstGeom>
          <a:noFill/>
          <a:ln w="9525">
            <a:noFill/>
          </a:ln>
        </p:spPr>
        <p:txBody>
          <a:bodyPr wrap="none">
            <a:spAutoFit/>
          </a:bodyPr>
          <a:p>
            <a:pPr eaLnBrk="1" hangingPunct="1"/>
            <a:r>
              <a:rPr lang="zh-CN" altLang="en-US" sz="1800" dirty="0">
                <a:solidFill>
                  <a:schemeClr val="bg1"/>
                </a:solidFill>
                <a:latin typeface="微软雅黑 Light" panose="020B0502040204020203" pitchFamily="34" charset="-122"/>
                <a:ea typeface="微软雅黑 Light" panose="020B0502040204020203" pitchFamily="34" charset="-122"/>
              </a:rPr>
              <a:t>逻辑算法</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76" name="组合 75"/>
          <p:cNvGrpSpPr/>
          <p:nvPr/>
        </p:nvGrpSpPr>
        <p:grpSpPr>
          <a:xfrm>
            <a:off x="5989638" y="1827213"/>
            <a:ext cx="496887" cy="523875"/>
            <a:chOff x="6073087" y="2057986"/>
            <a:chExt cx="497639" cy="523220"/>
          </a:xfrm>
        </p:grpSpPr>
        <p:sp>
          <p:nvSpPr>
            <p:cNvPr id="5145" name="文本框 20"/>
            <p:cNvSpPr txBox="1"/>
            <p:nvPr/>
          </p:nvSpPr>
          <p:spPr>
            <a:xfrm>
              <a:off x="6073087" y="2057986"/>
              <a:ext cx="394659" cy="523220"/>
            </a:xfrm>
            <a:prstGeom prst="rect">
              <a:avLst/>
            </a:prstGeom>
            <a:noFill/>
            <a:ln w="9525">
              <a:noFill/>
            </a:ln>
          </p:spPr>
          <p:txBody>
            <a:bodyPr wrap="none">
              <a:spAutoFit/>
            </a:bodyPr>
            <a:p>
              <a:pPr algn="ctr" eaLnBrk="1" hangingPunct="1"/>
              <a:r>
                <a:rPr lang="en-US" altLang="zh-CN" sz="2800" dirty="0">
                  <a:solidFill>
                    <a:schemeClr val="bg1"/>
                  </a:solidFill>
                  <a:latin typeface="微软雅黑 Light" panose="020B0502040204020203" pitchFamily="34" charset="-122"/>
                  <a:ea typeface="微软雅黑 Light" panose="020B0502040204020203" pitchFamily="34" charset="-122"/>
                </a:rPr>
                <a:t>4</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3776663" y="2470150"/>
            <a:ext cx="1108075" cy="369888"/>
          </a:xfrm>
          <a:prstGeom prst="rect">
            <a:avLst/>
          </a:prstGeom>
          <a:noFill/>
          <a:ln w="9525">
            <a:noFill/>
          </a:ln>
        </p:spPr>
        <p:txBody>
          <a:bodyPr wrap="none">
            <a:spAutoFit/>
          </a:bodyPr>
          <a:p>
            <a:pPr eaLnBrk="1" hangingPunct="1"/>
            <a:r>
              <a:rPr lang="zh-CN" altLang="en-US" sz="1800" dirty="0">
                <a:solidFill>
                  <a:schemeClr val="bg1"/>
                </a:solidFill>
                <a:latin typeface="微软雅黑 Light" panose="020B0502040204020203" pitchFamily="34" charset="-122"/>
                <a:ea typeface="微软雅黑 Light" panose="020B0502040204020203" pitchFamily="34" charset="-122"/>
              </a:rPr>
              <a:t>任务概述</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80" name="组合 79"/>
          <p:cNvGrpSpPr/>
          <p:nvPr/>
        </p:nvGrpSpPr>
        <p:grpSpPr>
          <a:xfrm>
            <a:off x="3303588" y="2397125"/>
            <a:ext cx="466725" cy="523875"/>
            <a:chOff x="3516783" y="2627150"/>
            <a:chExt cx="466304" cy="523220"/>
          </a:xfrm>
        </p:grpSpPr>
        <p:sp>
          <p:nvSpPr>
            <p:cNvPr id="5143" name="文本框 23"/>
            <p:cNvSpPr txBox="1"/>
            <p:nvPr/>
          </p:nvSpPr>
          <p:spPr>
            <a:xfrm>
              <a:off x="3516783" y="2627150"/>
              <a:ext cx="394659" cy="523220"/>
            </a:xfrm>
            <a:prstGeom prst="rect">
              <a:avLst/>
            </a:prstGeom>
            <a:noFill/>
            <a:ln w="9525">
              <a:noFill/>
            </a:ln>
          </p:spPr>
          <p:txBody>
            <a:bodyPr wrap="none">
              <a:spAutoFit/>
            </a:bodyPr>
            <a:p>
              <a:pPr algn="ctr" eaLnBrk="1" hangingPunct="1"/>
              <a:r>
                <a:rPr lang="en-US" altLang="zh-CN" sz="2800" dirty="0">
                  <a:solidFill>
                    <a:schemeClr val="bg1"/>
                  </a:solidFill>
                  <a:latin typeface="微软雅黑 Light" panose="020B0502040204020203" pitchFamily="34" charset="-122"/>
                  <a:ea typeface="微软雅黑 Light" panose="020B0502040204020203" pitchFamily="34" charset="-122"/>
                </a:rPr>
                <a:t>2</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82" name="直接连接符 81"/>
            <p:cNvCxnSpPr/>
            <p:nvPr/>
          </p:nvCxnSpPr>
          <p:spPr>
            <a:xfrm flipH="1">
              <a:off x="3737246" y="2806314"/>
              <a:ext cx="245841"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492875" y="2493963"/>
            <a:ext cx="1108075" cy="369887"/>
          </a:xfrm>
          <a:prstGeom prst="rect">
            <a:avLst/>
          </a:prstGeom>
          <a:noFill/>
          <a:ln w="9525">
            <a:noFill/>
          </a:ln>
        </p:spPr>
        <p:txBody>
          <a:bodyPr wrap="none">
            <a:spAutoFit/>
          </a:bodyPr>
          <a:p>
            <a:pPr eaLnBrk="1" hangingPunct="1"/>
            <a:r>
              <a:rPr lang="zh-CN" altLang="en-US" sz="1800" dirty="0">
                <a:solidFill>
                  <a:schemeClr val="bg1"/>
                </a:solidFill>
                <a:latin typeface="微软雅黑 Light" panose="020B0502040204020203" pitchFamily="34" charset="-122"/>
                <a:ea typeface="微软雅黑 Light" panose="020B0502040204020203" pitchFamily="34" charset="-122"/>
              </a:rPr>
              <a:t>存储分配</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84" name="组合 83"/>
          <p:cNvGrpSpPr/>
          <p:nvPr/>
        </p:nvGrpSpPr>
        <p:grpSpPr>
          <a:xfrm>
            <a:off x="5989638" y="2406650"/>
            <a:ext cx="496887" cy="523875"/>
            <a:chOff x="6073087" y="2637368"/>
            <a:chExt cx="497639" cy="523220"/>
          </a:xfrm>
        </p:grpSpPr>
        <p:sp>
          <p:nvSpPr>
            <p:cNvPr id="5141" name="文本框 26"/>
            <p:cNvSpPr txBox="1"/>
            <p:nvPr/>
          </p:nvSpPr>
          <p:spPr>
            <a:xfrm>
              <a:off x="6073087" y="2637368"/>
              <a:ext cx="394659" cy="523220"/>
            </a:xfrm>
            <a:prstGeom prst="rect">
              <a:avLst/>
            </a:prstGeom>
            <a:noFill/>
            <a:ln w="9525">
              <a:noFill/>
            </a:ln>
          </p:spPr>
          <p:txBody>
            <a:bodyPr wrap="none">
              <a:spAutoFit/>
            </a:bodyPr>
            <a:p>
              <a:pPr algn="ctr" eaLnBrk="1" hangingPunct="1"/>
              <a:r>
                <a:rPr lang="en-US" altLang="zh-CN" sz="2800" dirty="0">
                  <a:solidFill>
                    <a:schemeClr val="bg1"/>
                  </a:solidFill>
                  <a:latin typeface="微软雅黑 Light" panose="020B0502040204020203" pitchFamily="34" charset="-122"/>
                  <a:ea typeface="微软雅黑 Light" panose="020B0502040204020203" pitchFamily="34" charset="-122"/>
                </a:rPr>
                <a:t>5</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3776663" y="3043238"/>
            <a:ext cx="1108075" cy="369887"/>
          </a:xfrm>
          <a:prstGeom prst="rect">
            <a:avLst/>
          </a:prstGeom>
          <a:noFill/>
          <a:ln w="9525">
            <a:noFill/>
          </a:ln>
        </p:spPr>
        <p:txBody>
          <a:bodyPr wrap="none">
            <a:spAutoFit/>
          </a:bodyPr>
          <a:p>
            <a:pPr eaLnBrk="1" hangingPunct="1"/>
            <a:r>
              <a:rPr lang="zh-CN" altLang="en-US" sz="1800" dirty="0">
                <a:solidFill>
                  <a:schemeClr val="bg1"/>
                </a:solidFill>
                <a:latin typeface="微软雅黑 Light" panose="020B0502040204020203" pitchFamily="34" charset="-122"/>
                <a:ea typeface="微软雅黑 Light" panose="020B0502040204020203" pitchFamily="34" charset="-122"/>
              </a:rPr>
              <a:t>总体设计</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88" name="组合 87"/>
          <p:cNvGrpSpPr/>
          <p:nvPr/>
        </p:nvGrpSpPr>
        <p:grpSpPr>
          <a:xfrm>
            <a:off x="3303588" y="2970213"/>
            <a:ext cx="466725" cy="523875"/>
            <a:chOff x="3516783" y="3200893"/>
            <a:chExt cx="466304" cy="523220"/>
          </a:xfrm>
        </p:grpSpPr>
        <p:sp>
          <p:nvSpPr>
            <p:cNvPr id="5139" name="文本框 29"/>
            <p:cNvSpPr txBox="1"/>
            <p:nvPr/>
          </p:nvSpPr>
          <p:spPr>
            <a:xfrm>
              <a:off x="3516783" y="3200893"/>
              <a:ext cx="394659" cy="523220"/>
            </a:xfrm>
            <a:prstGeom prst="rect">
              <a:avLst/>
            </a:prstGeom>
            <a:noFill/>
            <a:ln w="9525">
              <a:noFill/>
            </a:ln>
          </p:spPr>
          <p:txBody>
            <a:bodyPr wrap="none">
              <a:spAutoFit/>
            </a:bodyPr>
            <a:p>
              <a:pPr algn="ctr" eaLnBrk="1" hangingPunct="1"/>
              <a:r>
                <a:rPr lang="en-US" altLang="zh-CN" sz="2800" dirty="0">
                  <a:solidFill>
                    <a:schemeClr val="bg1"/>
                  </a:solidFill>
                  <a:latin typeface="微软雅黑 Light" panose="020B0502040204020203" pitchFamily="34" charset="-122"/>
                  <a:ea typeface="微软雅黑 Light" panose="020B0502040204020203" pitchFamily="34" charset="-122"/>
                </a:rPr>
                <a:t>3</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90" name="直接连接符 89"/>
            <p:cNvCxnSpPr/>
            <p:nvPr/>
          </p:nvCxnSpPr>
          <p:spPr>
            <a:xfrm flipH="1">
              <a:off x="3737246" y="3380056"/>
              <a:ext cx="245841"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p:nvPr/>
        </p:nvSpPr>
        <p:spPr>
          <a:xfrm>
            <a:off x="6492875" y="3068638"/>
            <a:ext cx="1108075" cy="369887"/>
          </a:xfrm>
          <a:prstGeom prst="rect">
            <a:avLst/>
          </a:prstGeom>
          <a:noFill/>
          <a:ln w="9525">
            <a:noFill/>
          </a:ln>
        </p:spPr>
        <p:txBody>
          <a:bodyPr wrap="none">
            <a:spAutoFit/>
          </a:bodyPr>
          <a:p>
            <a:pPr eaLnBrk="1" hangingPunct="1"/>
            <a:r>
              <a:rPr lang="zh-CN" altLang="en-US" sz="1800" dirty="0">
                <a:solidFill>
                  <a:schemeClr val="bg1"/>
                </a:solidFill>
                <a:latin typeface="微软雅黑 Light" panose="020B0502040204020203" pitchFamily="34" charset="-122"/>
                <a:ea typeface="微软雅黑 Light" panose="020B0502040204020203" pitchFamily="34" charset="-122"/>
              </a:rPr>
              <a:t>界面设计</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grpSp>
        <p:nvGrpSpPr>
          <p:cNvPr id="92" name="组合 91"/>
          <p:cNvGrpSpPr/>
          <p:nvPr/>
        </p:nvGrpSpPr>
        <p:grpSpPr>
          <a:xfrm>
            <a:off x="5989638" y="2981325"/>
            <a:ext cx="496887" cy="522288"/>
            <a:chOff x="6073087" y="3211111"/>
            <a:chExt cx="497639" cy="523220"/>
          </a:xfrm>
        </p:grpSpPr>
        <p:sp>
          <p:nvSpPr>
            <p:cNvPr id="5137" name="文本框 32"/>
            <p:cNvSpPr txBox="1"/>
            <p:nvPr/>
          </p:nvSpPr>
          <p:spPr>
            <a:xfrm>
              <a:off x="6073087" y="3211111"/>
              <a:ext cx="394659" cy="523220"/>
            </a:xfrm>
            <a:prstGeom prst="rect">
              <a:avLst/>
            </a:prstGeom>
            <a:noFill/>
            <a:ln w="9525">
              <a:noFill/>
            </a:ln>
          </p:spPr>
          <p:txBody>
            <a:bodyPr wrap="none">
              <a:spAutoFit/>
            </a:bodyPr>
            <a:p>
              <a:pPr algn="ctr" eaLnBrk="1" hangingPunct="1"/>
              <a:r>
                <a:rPr lang="en-US" altLang="zh-CN" sz="2800" dirty="0">
                  <a:solidFill>
                    <a:schemeClr val="bg1"/>
                  </a:solidFill>
                  <a:latin typeface="微软雅黑 Light" panose="020B0502040204020203" pitchFamily="34" charset="-122"/>
                  <a:ea typeface="微软雅黑 Light" panose="020B0502040204020203" pitchFamily="34" charset="-122"/>
                </a:rPr>
                <a:t>6</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065463"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670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0-#ppt_w/2"/>
                                          </p:val>
                                        </p:tav>
                                        <p:tav tm="100000">
                                          <p:val>
                                            <p:strVal val="#ppt_x"/>
                                          </p:val>
                                        </p:tav>
                                      </p:tavLst>
                                    </p:anim>
                                    <p:anim calcmode="lin" valueType="num">
                                      <p:cBhvr additive="base">
                                        <p:cTn id="13" dur="500" fill="hold"/>
                                        <p:tgtEl>
                                          <p:spTgt spid="6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fill="hold"/>
                                        <p:tgtEl>
                                          <p:spTgt spid="95"/>
                                        </p:tgtEl>
                                        <p:attrNameLst>
                                          <p:attrName>ppt_x</p:attrName>
                                        </p:attrNameLst>
                                      </p:cBhvr>
                                      <p:tavLst>
                                        <p:tav tm="0">
                                          <p:val>
                                            <p:strVal val="#ppt_x"/>
                                          </p:val>
                                        </p:tav>
                                        <p:tav tm="100000">
                                          <p:val>
                                            <p:strVal val="#ppt_x"/>
                                          </p:val>
                                        </p:tav>
                                      </p:tavLst>
                                    </p:anim>
                                    <p:anim calcmode="lin" valueType="num">
                                      <p:cBhvr additive="base">
                                        <p:cTn id="18" dur="500" fill="hold"/>
                                        <p:tgtEl>
                                          <p:spTgt spid="9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childTnLst>
                                </p:cTn>
                              </p:par>
                              <p:par>
                                <p:cTn id="23" presetID="56" presetClass="path" presetSubtype="0" accel="50000" decel="50000" fill="hold" nodeType="withEffect">
                                  <p:stCondLst>
                                    <p:cond delay="0"/>
                                  </p:stCondLst>
                                  <p:childTnLst>
                                    <p:animMotion origin="layout" path="M -0.03733 0.04136 L 4.72222E-6 -9.87654E-7 " pathEditMode="relative" rAng="0" ptsTypes="AA">
                                      <p:cBhvr>
                                        <p:cTn id="24" dur="700" fill="hold"/>
                                        <p:tgtEl>
                                          <p:spTgt spid="72"/>
                                        </p:tgtEl>
                                        <p:attrNameLst>
                                          <p:attrName>ppt_x</p:attrName>
                                          <p:attrName>ppt_y</p:attrName>
                                        </p:attrNameLst>
                                      </p:cBhvr>
                                      <p:rCtr x="1900" y="-2100"/>
                                    </p:animMotion>
                                  </p:childTnLst>
                                </p:cTn>
                              </p:par>
                              <p:par>
                                <p:cTn id="25" presetID="22" presetClass="entr" presetSubtype="8" fill="hold" grpId="0" nodeType="withEffect">
                                  <p:stCondLst>
                                    <p:cond delay="25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par>
                                <p:cTn id="28" presetID="10" presetClass="entr" presetSubtype="0" fill="hold" nodeType="withEffect">
                                  <p:stCondLst>
                                    <p:cond delay="25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1000"/>
                                        <p:tgtEl>
                                          <p:spTgt spid="80"/>
                                        </p:tgtEl>
                                      </p:cBhvr>
                                    </p:animEffect>
                                  </p:childTnLst>
                                </p:cTn>
                              </p:par>
                              <p:par>
                                <p:cTn id="31" presetID="56" presetClass="path" presetSubtype="0" accel="50000" decel="50000" fill="hold" nodeType="withEffect">
                                  <p:stCondLst>
                                    <p:cond delay="250"/>
                                  </p:stCondLst>
                                  <p:childTnLst>
                                    <p:animMotion origin="layout" path="M -0.03733 0.04104 L 4.44444E-6 4.69136E-6 " pathEditMode="relative" rAng="0" ptsTypes="AA">
                                      <p:cBhvr>
                                        <p:cTn id="32" dur="700" fill="hold"/>
                                        <p:tgtEl>
                                          <p:spTgt spid="80"/>
                                        </p:tgtEl>
                                        <p:attrNameLst>
                                          <p:attrName>ppt_x</p:attrName>
                                          <p:attrName>ppt_y</p:attrName>
                                        </p:attrNameLst>
                                      </p:cBhvr>
                                      <p:rCtr x="1900" y="-2100"/>
                                    </p:animMotion>
                                  </p:childTnLst>
                                </p:cTn>
                              </p:par>
                              <p:par>
                                <p:cTn id="33" presetID="22" presetClass="entr" presetSubtype="8" fill="hold" grpId="0" nodeType="withEffect">
                                  <p:stCondLst>
                                    <p:cond delay="500"/>
                                  </p:stCondLst>
                                  <p:childTnLst>
                                    <p:set>
                                      <p:cBhvr>
                                        <p:cTn id="34" dur="1" fill="hold">
                                          <p:stCondLst>
                                            <p:cond delay="0"/>
                                          </p:stCondLst>
                                        </p:cTn>
                                        <p:tgtEl>
                                          <p:spTgt spid="79"/>
                                        </p:tgtEl>
                                        <p:attrNameLst>
                                          <p:attrName>style.visibility</p:attrName>
                                        </p:attrNameLst>
                                      </p:cBhvr>
                                      <p:to>
                                        <p:strVal val="visible"/>
                                      </p:to>
                                    </p:set>
                                    <p:animEffect transition="in" filter="wipe(left)">
                                      <p:cBhvr>
                                        <p:cTn id="35" dur="500"/>
                                        <p:tgtEl>
                                          <p:spTgt spid="79"/>
                                        </p:tgtEl>
                                      </p:cBhvr>
                                    </p:animEffect>
                                  </p:childTnLst>
                                </p:cTn>
                              </p:par>
                              <p:par>
                                <p:cTn id="36" presetID="10" presetClass="entr" presetSubtype="0" fill="hold" nodeType="withEffect">
                                  <p:stCondLst>
                                    <p:cond delay="500"/>
                                  </p:stCondLst>
                                  <p:childTnLst>
                                    <p:set>
                                      <p:cBhvr>
                                        <p:cTn id="37" dur="1" fill="hold">
                                          <p:stCondLst>
                                            <p:cond delay="0"/>
                                          </p:stCondLst>
                                        </p:cTn>
                                        <p:tgtEl>
                                          <p:spTgt spid="88"/>
                                        </p:tgtEl>
                                        <p:attrNameLst>
                                          <p:attrName>style.visibility</p:attrName>
                                        </p:attrNameLst>
                                      </p:cBhvr>
                                      <p:to>
                                        <p:strVal val="visible"/>
                                      </p:to>
                                    </p:set>
                                    <p:animEffect transition="in" filter="fade">
                                      <p:cBhvr>
                                        <p:cTn id="38" dur="1000"/>
                                        <p:tgtEl>
                                          <p:spTgt spid="88"/>
                                        </p:tgtEl>
                                      </p:cBhvr>
                                    </p:animEffect>
                                  </p:childTnLst>
                                </p:cTn>
                              </p:par>
                              <p:par>
                                <p:cTn id="39" presetID="56" presetClass="path" presetSubtype="0" accel="50000" decel="50000" fill="hold" nodeType="withEffect">
                                  <p:stCondLst>
                                    <p:cond delay="500"/>
                                  </p:stCondLst>
                                  <p:childTnLst>
                                    <p:animMotion origin="layout" path="M -0.03733 0.04104 L 4.44444E-6 4.93827E-6 " pathEditMode="relative" rAng="0" ptsTypes="AA">
                                      <p:cBhvr>
                                        <p:cTn id="40" dur="700" fill="hold"/>
                                        <p:tgtEl>
                                          <p:spTgt spid="88"/>
                                        </p:tgtEl>
                                        <p:attrNameLst>
                                          <p:attrName>ppt_x</p:attrName>
                                          <p:attrName>ppt_y</p:attrName>
                                        </p:attrNameLst>
                                      </p:cBhvr>
                                      <p:rCtr x="1900" y="-2100"/>
                                    </p:animMotion>
                                  </p:childTnLst>
                                </p:cTn>
                              </p:par>
                              <p:par>
                                <p:cTn id="41" presetID="22" presetClass="entr" presetSubtype="8" fill="hold" grpId="0" nodeType="withEffect">
                                  <p:stCondLst>
                                    <p:cond delay="750"/>
                                  </p:stCondLst>
                                  <p:childTnLst>
                                    <p:set>
                                      <p:cBhvr>
                                        <p:cTn id="42" dur="1" fill="hold">
                                          <p:stCondLst>
                                            <p:cond delay="0"/>
                                          </p:stCondLst>
                                        </p:cTn>
                                        <p:tgtEl>
                                          <p:spTgt spid="87"/>
                                        </p:tgtEl>
                                        <p:attrNameLst>
                                          <p:attrName>style.visibility</p:attrName>
                                        </p:attrNameLst>
                                      </p:cBhvr>
                                      <p:to>
                                        <p:strVal val="visible"/>
                                      </p:to>
                                    </p:set>
                                    <p:animEffect transition="in" filter="wipe(left)">
                                      <p:cBhvr>
                                        <p:cTn id="43" dur="500"/>
                                        <p:tgtEl>
                                          <p:spTgt spid="87"/>
                                        </p:tgtEl>
                                      </p:cBhvr>
                                    </p:animEffect>
                                  </p:childTnLst>
                                </p:cTn>
                              </p:par>
                              <p:par>
                                <p:cTn id="44" presetID="10" presetClass="entr" presetSubtype="0" fill="hold" nodeType="withEffect">
                                  <p:stCondLst>
                                    <p:cond delay="100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1000"/>
                                        <p:tgtEl>
                                          <p:spTgt spid="76"/>
                                        </p:tgtEl>
                                      </p:cBhvr>
                                    </p:animEffect>
                                  </p:childTnLst>
                                </p:cTn>
                              </p:par>
                              <p:par>
                                <p:cTn id="47" presetID="56" presetClass="path" presetSubtype="0" accel="50000" decel="50000" fill="hold" nodeType="withEffect">
                                  <p:stCondLst>
                                    <p:cond delay="1000"/>
                                  </p:stCondLst>
                                  <p:childTnLst>
                                    <p:animMotion origin="layout" path="M -0.03733 0.04136 L 1.94444E-6 -2.83951E-6 " pathEditMode="relative" rAng="0" ptsTypes="AA">
                                      <p:cBhvr>
                                        <p:cTn id="48" dur="700" fill="hold"/>
                                        <p:tgtEl>
                                          <p:spTgt spid="76"/>
                                        </p:tgtEl>
                                        <p:attrNameLst>
                                          <p:attrName>ppt_x</p:attrName>
                                          <p:attrName>ppt_y</p:attrName>
                                        </p:attrNameLst>
                                      </p:cBhvr>
                                      <p:rCtr x="1900" y="-2100"/>
                                    </p:animMotion>
                                  </p:childTnLst>
                                </p:cTn>
                              </p:par>
                              <p:par>
                                <p:cTn id="49" presetID="22" presetClass="entr" presetSubtype="8" fill="hold" grpId="0" nodeType="withEffect">
                                  <p:stCondLst>
                                    <p:cond delay="1250"/>
                                  </p:stCondLst>
                                  <p:childTnLst>
                                    <p:set>
                                      <p:cBhvr>
                                        <p:cTn id="50" dur="1" fill="hold">
                                          <p:stCondLst>
                                            <p:cond delay="0"/>
                                          </p:stCondLst>
                                        </p:cTn>
                                        <p:tgtEl>
                                          <p:spTgt spid="75"/>
                                        </p:tgtEl>
                                        <p:attrNameLst>
                                          <p:attrName>style.visibility</p:attrName>
                                        </p:attrNameLst>
                                      </p:cBhvr>
                                      <p:to>
                                        <p:strVal val="visible"/>
                                      </p:to>
                                    </p:set>
                                    <p:animEffect transition="in" filter="wipe(left)">
                                      <p:cBhvr>
                                        <p:cTn id="51" dur="500"/>
                                        <p:tgtEl>
                                          <p:spTgt spid="75"/>
                                        </p:tgtEl>
                                      </p:cBhvr>
                                    </p:animEffect>
                                  </p:childTnLst>
                                </p:cTn>
                              </p:par>
                              <p:par>
                                <p:cTn id="52" presetID="10" presetClass="entr" presetSubtype="0" fill="hold" nodeType="withEffect">
                                  <p:stCondLst>
                                    <p:cond delay="125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1000"/>
                                        <p:tgtEl>
                                          <p:spTgt spid="84"/>
                                        </p:tgtEl>
                                      </p:cBhvr>
                                    </p:animEffect>
                                  </p:childTnLst>
                                </p:cTn>
                              </p:par>
                              <p:par>
                                <p:cTn id="55" presetID="56" presetClass="path" presetSubtype="0" accel="50000" decel="50000" fill="hold" nodeType="withEffect">
                                  <p:stCondLst>
                                    <p:cond delay="1250"/>
                                  </p:stCondLst>
                                  <p:childTnLst>
                                    <p:animMotion origin="layout" path="M -0.03733 0.04105 L 1.94444E-6 2.83951E-6 " pathEditMode="relative" rAng="0" ptsTypes="AA">
                                      <p:cBhvr>
                                        <p:cTn id="56" dur="700" fill="hold"/>
                                        <p:tgtEl>
                                          <p:spTgt spid="84"/>
                                        </p:tgtEl>
                                        <p:attrNameLst>
                                          <p:attrName>ppt_x</p:attrName>
                                          <p:attrName>ppt_y</p:attrName>
                                        </p:attrNameLst>
                                      </p:cBhvr>
                                      <p:rCtr x="1900" y="-2100"/>
                                    </p:animMotion>
                                  </p:childTnLst>
                                </p:cTn>
                              </p:par>
                              <p:par>
                                <p:cTn id="57" presetID="22" presetClass="entr" presetSubtype="8" fill="hold" grpId="0" nodeType="withEffect">
                                  <p:stCondLst>
                                    <p:cond delay="1500"/>
                                  </p:stCondLst>
                                  <p:childTnLst>
                                    <p:set>
                                      <p:cBhvr>
                                        <p:cTn id="58" dur="1" fill="hold">
                                          <p:stCondLst>
                                            <p:cond delay="0"/>
                                          </p:stCondLst>
                                        </p:cTn>
                                        <p:tgtEl>
                                          <p:spTgt spid="83"/>
                                        </p:tgtEl>
                                        <p:attrNameLst>
                                          <p:attrName>style.visibility</p:attrName>
                                        </p:attrNameLst>
                                      </p:cBhvr>
                                      <p:to>
                                        <p:strVal val="visible"/>
                                      </p:to>
                                    </p:set>
                                    <p:animEffect transition="in" filter="wipe(left)">
                                      <p:cBhvr>
                                        <p:cTn id="59" dur="500"/>
                                        <p:tgtEl>
                                          <p:spTgt spid="83"/>
                                        </p:tgtEl>
                                      </p:cBhvr>
                                    </p:animEffect>
                                  </p:childTnLst>
                                </p:cTn>
                              </p:par>
                              <p:par>
                                <p:cTn id="60" presetID="10" presetClass="entr" presetSubtype="0" fill="hold" nodeType="withEffect">
                                  <p:stCondLst>
                                    <p:cond delay="15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childTnLst>
                                </p:cTn>
                              </p:par>
                              <p:par>
                                <p:cTn id="63" presetID="56" presetClass="path" presetSubtype="0" accel="50000" decel="50000" fill="hold" nodeType="withEffect">
                                  <p:stCondLst>
                                    <p:cond delay="1500"/>
                                  </p:stCondLst>
                                  <p:childTnLst>
                                    <p:animMotion origin="layout" path="M -0.03733 0.04105 L 1.94444E-6 3.08642E-6 " pathEditMode="relative" rAng="0" ptsTypes="AA">
                                      <p:cBhvr>
                                        <p:cTn id="64" dur="700" fill="hold"/>
                                        <p:tgtEl>
                                          <p:spTgt spid="92"/>
                                        </p:tgtEl>
                                        <p:attrNameLst>
                                          <p:attrName>ppt_x</p:attrName>
                                          <p:attrName>ppt_y</p:attrName>
                                        </p:attrNameLst>
                                      </p:cBhvr>
                                      <p:rCtr x="1900" y="-2100"/>
                                    </p:animMotion>
                                  </p:childTnLst>
                                </p:cTn>
                              </p:par>
                              <p:par>
                                <p:cTn id="65" presetID="22" presetClass="entr" presetSubtype="8" fill="hold" grpId="0" nodeType="withEffect">
                                  <p:stCondLst>
                                    <p:cond delay="1750"/>
                                  </p:stCondLst>
                                  <p:childTnLst>
                                    <p:set>
                                      <p:cBhvr>
                                        <p:cTn id="66" dur="1" fill="hold">
                                          <p:stCondLst>
                                            <p:cond delay="0"/>
                                          </p:stCondLst>
                                        </p:cTn>
                                        <p:tgtEl>
                                          <p:spTgt spid="91"/>
                                        </p:tgtEl>
                                        <p:attrNameLst>
                                          <p:attrName>style.visibility</p:attrName>
                                        </p:attrNameLst>
                                      </p:cBhvr>
                                      <p:to>
                                        <p:strVal val="visible"/>
                                      </p:to>
                                    </p:set>
                                    <p:animEffect transition="in" filter="wipe(left)">
                                      <p:cBhvr>
                                        <p:cTn id="6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57353"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179888" y="2019300"/>
            <a:ext cx="4371975" cy="939800"/>
            <a:chOff x="4070980" y="2019402"/>
            <a:chExt cx="3453888" cy="939238"/>
          </a:xfrm>
        </p:grpSpPr>
        <p:sp>
          <p:nvSpPr>
            <p:cNvPr id="57351" name="文本框 23"/>
            <p:cNvSpPr txBox="1"/>
            <p:nvPr/>
          </p:nvSpPr>
          <p:spPr>
            <a:xfrm>
              <a:off x="4070980" y="2251134"/>
              <a:ext cx="3453888" cy="707506"/>
            </a:xfrm>
            <a:prstGeom prst="rect">
              <a:avLst/>
            </a:prstGeom>
            <a:noFill/>
            <a:ln w="9525">
              <a:noFill/>
            </a:ln>
          </p:spPr>
          <p:txBody>
            <a:bodyPr>
              <a:spAutoFit/>
            </a:bodyPr>
            <a:p>
              <a:pPr eaLnBrk="1" hangingPunct="1"/>
              <a:r>
                <a:rPr lang="zh-CN" altLang="en-US" sz="4000" dirty="0">
                  <a:solidFill>
                    <a:schemeClr val="bg1"/>
                  </a:solidFill>
                  <a:latin typeface="微软雅黑 Light" panose="020B0502040204020203" pitchFamily="34" charset="-122"/>
                  <a:ea typeface="微软雅黑 Light" panose="020B0502040204020203" pitchFamily="34" charset="-122"/>
                </a:rPr>
                <a:t>存储分配</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57352" name="文本框 35"/>
            <p:cNvSpPr txBox="1"/>
            <p:nvPr/>
          </p:nvSpPr>
          <p:spPr>
            <a:xfrm>
              <a:off x="4118308" y="2019402"/>
              <a:ext cx="1331264" cy="307777"/>
            </a:xfrm>
            <a:prstGeom prst="rect">
              <a:avLst/>
            </a:prstGeom>
            <a:noFill/>
            <a:ln w="9525">
              <a:noFill/>
            </a:ln>
          </p:spPr>
          <p:txBody>
            <a:bodyPr>
              <a:spAutoFit/>
            </a:bodyPr>
            <a:p>
              <a:pPr eaLnBrk="1" hangingPunct="1"/>
              <a:r>
                <a:rPr lang="en-US" altLang="zh-CN" sz="1400" dirty="0">
                  <a:solidFill>
                    <a:schemeClr val="bg1"/>
                  </a:solidFill>
                  <a:latin typeface="微软雅黑 Light" panose="020B0502040204020203" pitchFamily="34" charset="-122"/>
                  <a:ea typeface="微软雅黑 Light" panose="020B0502040204020203" pitchFamily="34" charset="-122"/>
                </a:rPr>
                <a:t>PART FIVE</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1" name="组合 10"/>
          <p:cNvGrpSpPr/>
          <p:nvPr/>
        </p:nvGrpSpPr>
        <p:grpSpPr>
          <a:xfrm>
            <a:off x="3051175" y="1944688"/>
            <a:ext cx="1128713" cy="1128712"/>
            <a:chOff x="2817516" y="1944350"/>
            <a:chExt cx="1129689" cy="1129689"/>
          </a:xfrm>
        </p:grpSpPr>
        <p:sp>
          <p:nvSpPr>
            <p:cNvPr id="12" name="椭圆 11"/>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3"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250" fill="hold"/>
                                        <p:tgtEl>
                                          <p:spTgt spid="11"/>
                                        </p:tgtEl>
                                        <p:attrNameLst>
                                          <p:attrName>ppt_w</p:attrName>
                                        </p:attrNameLst>
                                      </p:cBhvr>
                                      <p:tavLst>
                                        <p:tav tm="0">
                                          <p:val>
                                            <p:fltVal val="0.000000"/>
                                          </p:val>
                                        </p:tav>
                                        <p:tav tm="100000">
                                          <p:val>
                                            <p:strVal val="#ppt_w"/>
                                          </p:val>
                                        </p:tav>
                                      </p:tavLst>
                                    </p:anim>
                                    <p:anim calcmode="lin" valueType="num">
                                      <p:cBhvr>
                                        <p:cTn id="18" dur="250" fill="hold"/>
                                        <p:tgtEl>
                                          <p:spTgt spid="11"/>
                                        </p:tgtEl>
                                        <p:attrNameLst>
                                          <p:attrName>ppt_h</p:attrName>
                                        </p:attrNameLst>
                                      </p:cBhvr>
                                      <p:tavLst>
                                        <p:tav tm="0">
                                          <p:val>
                                            <p:fltVal val="0.000000"/>
                                          </p:val>
                                        </p:tav>
                                        <p:tav tm="100000">
                                          <p:val>
                                            <p:strVal val="#ppt_h"/>
                                          </p:val>
                                        </p:tav>
                                      </p:tavLst>
                                    </p:anim>
                                    <p:animEffect transition="in" filter="fade">
                                      <p:cBhvr>
                                        <p:cTn id="19" dur="250"/>
                                        <p:tgtEl>
                                          <p:spTgt spid="11"/>
                                        </p:tgtEl>
                                      </p:cBhvr>
                                    </p:animEffect>
                                  </p:childTnLst>
                                </p:cTn>
                              </p:par>
                              <p:par>
                                <p:cTn id="20" presetID="6" presetClass="emph" presetSubtype="0" decel="100000" fill="hold" nodeType="withEffect">
                                  <p:stCondLst>
                                    <p:cond delay="200"/>
                                  </p:stCondLst>
                                  <p:childTnLst>
                                    <p:animScale>
                                      <p:cBhvr>
                                        <p:cTn id="21" dur="250" fill="hold"/>
                                        <p:tgtEl>
                                          <p:spTgt spid="11"/>
                                        </p:tgtEl>
                                      </p:cBhvr>
                                      <p:by x="110000" y="110000"/>
                                    </p:animScale>
                                  </p:childTnLst>
                                </p:cTn>
                              </p:par>
                              <p:par>
                                <p:cTn id="22" presetID="6" presetClass="emph" presetSubtype="0" decel="100000" fill="hold" nodeType="withEffect">
                                  <p:stCondLst>
                                    <p:cond delay="400"/>
                                  </p:stCondLst>
                                  <p:childTnLst>
                                    <p:animScale>
                                      <p:cBhvr>
                                        <p:cTn id="23" dur="250" fill="hold"/>
                                        <p:tgtEl>
                                          <p:spTgt spid="11"/>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2005013" cy="414337"/>
            <a:chOff x="310460" y="277672"/>
            <a:chExt cx="2004344" cy="414303"/>
          </a:xfrm>
        </p:grpSpPr>
        <p:pic>
          <p:nvPicPr>
            <p:cNvPr id="59396"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59397" name="文本框 26"/>
            <p:cNvSpPr txBox="1"/>
            <p:nvPr/>
          </p:nvSpPr>
          <p:spPr>
            <a:xfrm>
              <a:off x="477092" y="299895"/>
              <a:ext cx="1837712" cy="369857"/>
            </a:xfrm>
            <a:prstGeom prst="rect">
              <a:avLst/>
            </a:prstGeom>
            <a:noFill/>
            <a:ln w="9525">
              <a:noFill/>
            </a:ln>
          </p:spPr>
          <p:txBody>
            <a:bodyPr>
              <a:spAutoFit/>
            </a:bodyPr>
            <a:p>
              <a:pPr eaLnBrk="1" hangingPunct="1"/>
              <a:r>
                <a:rPr lang="en-US" altLang="zh-CN" sz="1800" dirty="0">
                  <a:solidFill>
                    <a:srgbClr val="F2F2F2"/>
                  </a:solidFill>
                  <a:latin typeface="微软雅黑 Light" panose="020B0502040204020203" pitchFamily="34" charset="-122"/>
                  <a:ea typeface="微软雅黑 Light" panose="020B0502040204020203" pitchFamily="34" charset="-122"/>
                </a:rPr>
                <a:t>E-R</a:t>
              </a:r>
              <a:r>
                <a:rPr lang="zh-CN" altLang="en-US" sz="1800" dirty="0">
                  <a:solidFill>
                    <a:srgbClr val="F2F2F2"/>
                  </a:solidFill>
                  <a:latin typeface="微软雅黑 Light" panose="020B0502040204020203" pitchFamily="34" charset="-122"/>
                  <a:ea typeface="微软雅黑 Light" panose="020B0502040204020203" pitchFamily="34" charset="-122"/>
                </a:rPr>
                <a:t>图</a:t>
              </a:r>
              <a:endParaRPr lang="zh-CN" altLang="en-US" sz="1800" dirty="0">
                <a:solidFill>
                  <a:srgbClr val="F2F2F2"/>
                </a:solidFill>
                <a:latin typeface="微软雅黑 Light" panose="020B0502040204020203" pitchFamily="34" charset="-122"/>
                <a:ea typeface="微软雅黑 Light" panose="020B0502040204020203" pitchFamily="34" charset="-122"/>
              </a:endParaRPr>
            </a:p>
          </p:txBody>
        </p:sp>
      </p:grpSp>
      <p:pic>
        <p:nvPicPr>
          <p:cNvPr id="2" name="图片 1" descr="E-R图"/>
          <p:cNvPicPr>
            <a:picLocks noChangeAspect="1"/>
          </p:cNvPicPr>
          <p:nvPr/>
        </p:nvPicPr>
        <p:blipFill>
          <a:blip r:embed="rId2"/>
          <a:stretch>
            <a:fillRect/>
          </a:stretch>
        </p:blipFill>
        <p:spPr>
          <a:xfrm>
            <a:off x="1894205" y="300355"/>
            <a:ext cx="6040120" cy="467169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2005013" cy="414337"/>
            <a:chOff x="310460" y="277672"/>
            <a:chExt cx="2004344" cy="414303"/>
          </a:xfrm>
        </p:grpSpPr>
        <p:pic>
          <p:nvPicPr>
            <p:cNvPr id="61563"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61564" name="文本框 26"/>
            <p:cNvSpPr txBox="1"/>
            <p:nvPr/>
          </p:nvSpPr>
          <p:spPr>
            <a:xfrm>
              <a:off x="477092" y="299895"/>
              <a:ext cx="1837712" cy="369857"/>
            </a:xfrm>
            <a:prstGeom prst="rect">
              <a:avLst/>
            </a:prstGeom>
            <a:noFill/>
            <a:ln w="9525">
              <a:noFill/>
            </a:ln>
          </p:spPr>
          <p:txBody>
            <a:bodyPr>
              <a:spAutoFit/>
            </a:bodyPr>
            <a:p>
              <a:pPr eaLnBrk="1" hangingPunct="1"/>
              <a:r>
                <a:rPr lang="zh-CN" altLang="en-US" sz="1800" dirty="0">
                  <a:solidFill>
                    <a:srgbClr val="F2F2F2"/>
                  </a:solidFill>
                  <a:latin typeface="微软雅黑 Light" panose="020B0502040204020203" pitchFamily="34" charset="-122"/>
                  <a:ea typeface="微软雅黑 Light" panose="020B0502040204020203" pitchFamily="34" charset="-122"/>
                </a:rPr>
                <a:t>数据库表结构</a:t>
              </a:r>
              <a:endParaRPr lang="zh-CN" altLang="en-US" sz="1800" dirty="0">
                <a:solidFill>
                  <a:srgbClr val="F2F2F2"/>
                </a:solidFill>
                <a:latin typeface="微软雅黑 Light" panose="020B0502040204020203" pitchFamily="34" charset="-122"/>
                <a:ea typeface="微软雅黑 Light" panose="020B0502040204020203" pitchFamily="34" charset="-122"/>
              </a:endParaRPr>
            </a:p>
          </p:txBody>
        </p:sp>
      </p:grpSp>
      <p:graphicFrame>
        <p:nvGraphicFramePr>
          <p:cNvPr id="6" name="表格 5"/>
          <p:cNvGraphicFramePr/>
          <p:nvPr/>
        </p:nvGraphicFramePr>
        <p:xfrm>
          <a:off x="972820" y="1478280"/>
          <a:ext cx="5612130" cy="706755"/>
        </p:xfrm>
        <a:graphic>
          <a:graphicData uri="http://schemas.openxmlformats.org/drawingml/2006/table">
            <a:tbl>
              <a:tblPr firstRow="1" bandRow="1">
                <a:tableStyleId>{5940675A-B579-460E-94D1-54222C63F5DA}</a:tableStyleId>
              </a:tblPr>
              <a:tblGrid>
                <a:gridCol w="1122045"/>
                <a:gridCol w="1120775"/>
                <a:gridCol w="1123315"/>
                <a:gridCol w="1122680"/>
                <a:gridCol w="1123315"/>
              </a:tblGrid>
              <a:tr h="235585">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字段名称</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别名</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字段类型</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是否为空</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备注</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Cna</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小猫昵称</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char（10）</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Csex</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小猫性别</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string</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972820" y="2760345"/>
          <a:ext cx="6302375" cy="1211580"/>
        </p:xfrm>
        <a:graphic>
          <a:graphicData uri="http://schemas.openxmlformats.org/drawingml/2006/table">
            <a:tbl>
              <a:tblPr firstRow="1" bandRow="1">
                <a:tableStyleId>{5940675A-B579-460E-94D1-54222C63F5DA}</a:tableStyleId>
              </a:tblPr>
              <a:tblGrid>
                <a:gridCol w="1258570"/>
                <a:gridCol w="1250315"/>
                <a:gridCol w="1271905"/>
                <a:gridCol w="1250950"/>
                <a:gridCol w="1270635"/>
              </a:tblGrid>
              <a:tr h="201930">
                <a:tc>
                  <a:txBody>
                    <a:bodyPr/>
                    <a:p>
                      <a:pPr indent="0">
                        <a:buNone/>
                      </a:pPr>
                      <a:r>
                        <a:rPr lang="en-US" sz="1000" b="0">
                          <a:solidFill>
                            <a:schemeClr val="bg1"/>
                          </a:solidFill>
                          <a:latin typeface="Calibri" panose="020F0502020204030204" pitchFamily="34" charset="0"/>
                          <a:cs typeface="Calibri" panose="020F0502020204030204" pitchFamily="34" charset="0"/>
                        </a:rPr>
                        <a:t>字段名称</a:t>
                      </a:r>
                      <a:endParaRPr lang="en-US" altLang="en-US" sz="10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Calibri" panose="020F0502020204030204" pitchFamily="34" charset="0"/>
                          <a:cs typeface="Calibri" panose="020F0502020204030204" pitchFamily="34" charset="0"/>
                        </a:rPr>
                        <a:t>别名</a:t>
                      </a:r>
                      <a:endParaRPr lang="en-US" altLang="en-US" sz="10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Calibri" panose="020F0502020204030204" pitchFamily="34" charset="0"/>
                          <a:cs typeface="Calibri" panose="020F0502020204030204" pitchFamily="34" charset="0"/>
                        </a:rPr>
                        <a:t>字段类型</a:t>
                      </a:r>
                      <a:endParaRPr lang="en-US" altLang="en-US" sz="10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Calibri" panose="020F0502020204030204" pitchFamily="34" charset="0"/>
                          <a:cs typeface="Calibri" panose="020F0502020204030204" pitchFamily="34" charset="0"/>
                        </a:rPr>
                        <a:t>是否为空</a:t>
                      </a:r>
                      <a:endParaRPr lang="en-US" altLang="en-US" sz="10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Calibri" panose="020F0502020204030204" pitchFamily="34" charset="0"/>
                          <a:cs typeface="Calibri" panose="020F0502020204030204" pitchFamily="34" charset="0"/>
                        </a:rPr>
                        <a:t>备注</a:t>
                      </a:r>
                      <a:endParaRPr lang="en-US" altLang="en-US" sz="10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Anu</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行为编号</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char(10)</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主码</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Ana</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行为名称</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char  (10)</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Calibri" panose="020F0502020204030204" pitchFamily="34" charset="0"/>
                          <a:cs typeface="Calibri" panose="020F0502020204030204" pitchFamily="34" charset="0"/>
                        </a:rPr>
                        <a:t> </a:t>
                      </a:r>
                      <a:endParaRPr lang="en-US" altLang="en-US" sz="10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3860">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Atime</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行为持续时间</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date</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小猫行为的持续时间</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Aper</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面向对象</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String</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chemeClr val="bg1"/>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文本框 7"/>
          <p:cNvSpPr txBox="1"/>
          <p:nvPr/>
        </p:nvSpPr>
        <p:spPr>
          <a:xfrm>
            <a:off x="972820" y="2426335"/>
            <a:ext cx="1471295" cy="291465"/>
          </a:xfrm>
          <a:prstGeom prst="rect">
            <a:avLst/>
          </a:prstGeom>
          <a:noFill/>
        </p:spPr>
        <p:txBody>
          <a:bodyPr wrap="square" rtlCol="0">
            <a:spAutoFit/>
          </a:bodyPr>
          <a:p>
            <a:r>
              <a:rPr lang="zh-CN" altLang="en-US">
                <a:solidFill>
                  <a:schemeClr val="bg1"/>
                </a:solidFill>
              </a:rPr>
              <a:t>小猫行为管理</a:t>
            </a:r>
            <a:endParaRPr lang="zh-CN" altLang="en-US">
              <a:solidFill>
                <a:schemeClr val="bg1"/>
              </a:solidFill>
            </a:endParaRPr>
          </a:p>
        </p:txBody>
      </p:sp>
      <p:sp>
        <p:nvSpPr>
          <p:cNvPr id="9" name="文本框 8"/>
          <p:cNvSpPr txBox="1"/>
          <p:nvPr/>
        </p:nvSpPr>
        <p:spPr>
          <a:xfrm>
            <a:off x="972820" y="1099185"/>
            <a:ext cx="1221105" cy="291465"/>
          </a:xfrm>
          <a:prstGeom prst="rect">
            <a:avLst/>
          </a:prstGeom>
          <a:noFill/>
        </p:spPr>
        <p:txBody>
          <a:bodyPr wrap="square" rtlCol="0">
            <a:spAutoFit/>
          </a:bodyPr>
          <a:p>
            <a:r>
              <a:rPr lang="zh-CN" altLang="en-US">
                <a:solidFill>
                  <a:schemeClr val="bg1"/>
                </a:solidFill>
              </a:rPr>
              <a:t>用户</a:t>
            </a:r>
            <a:endParaRPr lang="zh-CN" altLang="en-US">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2005013" cy="414337"/>
            <a:chOff x="310460" y="277672"/>
            <a:chExt cx="2004344" cy="414303"/>
          </a:xfrm>
        </p:grpSpPr>
        <p:pic>
          <p:nvPicPr>
            <p:cNvPr id="63504"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63505" name="文本框 26"/>
            <p:cNvSpPr txBox="1"/>
            <p:nvPr/>
          </p:nvSpPr>
          <p:spPr>
            <a:xfrm>
              <a:off x="477092" y="299895"/>
              <a:ext cx="1837712" cy="369857"/>
            </a:xfrm>
            <a:prstGeom prst="rect">
              <a:avLst/>
            </a:prstGeom>
            <a:noFill/>
            <a:ln w="9525">
              <a:noFill/>
            </a:ln>
          </p:spPr>
          <p:txBody>
            <a:bodyPr>
              <a:spAutoFit/>
            </a:bodyPr>
            <a:p>
              <a:pPr eaLnBrk="1" hangingPunct="1"/>
              <a:r>
                <a:rPr lang="zh-CN" altLang="en-US" sz="1800" dirty="0">
                  <a:solidFill>
                    <a:srgbClr val="F2F2F2"/>
                  </a:solidFill>
                  <a:latin typeface="微软雅黑 Light" panose="020B0502040204020203" pitchFamily="34" charset="-122"/>
                  <a:ea typeface="微软雅黑 Light" panose="020B0502040204020203" pitchFamily="34" charset="-122"/>
                </a:rPr>
                <a:t>数据字典</a:t>
              </a:r>
              <a:endParaRPr lang="zh-CN" altLang="en-US" sz="1800" dirty="0">
                <a:solidFill>
                  <a:srgbClr val="F2F2F2"/>
                </a:solidFill>
                <a:latin typeface="微软雅黑 Light" panose="020B0502040204020203" pitchFamily="34" charset="-122"/>
                <a:ea typeface="微软雅黑 Light" panose="020B0502040204020203" pitchFamily="34" charset="-122"/>
              </a:endParaRPr>
            </a:p>
          </p:txBody>
        </p:sp>
      </p:grpSp>
      <p:sp>
        <p:nvSpPr>
          <p:cNvPr id="63502" name="矩形 9"/>
          <p:cNvSpPr/>
          <p:nvPr/>
        </p:nvSpPr>
        <p:spPr>
          <a:xfrm>
            <a:off x="0" y="0"/>
            <a:ext cx="5246370" cy="1123315"/>
          </a:xfrm>
          <a:prstGeom prst="rect">
            <a:avLst/>
          </a:prstGeom>
          <a:noFill/>
          <a:ln w="9525">
            <a:noFill/>
          </a:ln>
        </p:spPr>
        <p:txBody>
          <a:bodyPr/>
          <a:p>
            <a:pPr eaLnBrk="1" hangingPunct="1"/>
            <a:endParaRPr lang="zh-CN" altLang="en-US" dirty="0">
              <a:latin typeface="Arial" panose="020B0604020202020204" pitchFamily="34" charset="0"/>
            </a:endParaRPr>
          </a:p>
        </p:txBody>
      </p:sp>
      <p:grpSp>
        <p:nvGrpSpPr>
          <p:cNvPr id="12" name="画布 77"/>
          <p:cNvGrpSpPr/>
          <p:nvPr/>
        </p:nvGrpSpPr>
        <p:grpSpPr>
          <a:xfrm>
            <a:off x="2011998" y="3426143"/>
            <a:ext cx="5257800" cy="1185862"/>
            <a:chOff x="0" y="0"/>
            <a:chExt cx="5257800" cy="1184910"/>
          </a:xfrm>
        </p:grpSpPr>
        <p:sp>
          <p:nvSpPr>
            <p:cNvPr id="63500" name="矩形 12"/>
            <p:cNvSpPr/>
            <p:nvPr/>
          </p:nvSpPr>
          <p:spPr>
            <a:xfrm>
              <a:off x="0" y="0"/>
              <a:ext cx="5257800" cy="1184910"/>
            </a:xfrm>
            <a:prstGeom prst="rect">
              <a:avLst/>
            </a:prstGeom>
            <a:noFill/>
            <a:ln w="9525">
              <a:noFill/>
            </a:ln>
          </p:spPr>
          <p:txBody>
            <a:bodyPr/>
            <a:p>
              <a:pPr eaLnBrk="1" hangingPunct="1"/>
              <a:endParaRPr lang="zh-CN" altLang="en-US" dirty="0">
                <a:latin typeface="Arial" panose="020B0604020202020204" pitchFamily="34" charset="0"/>
              </a:endParaRPr>
            </a:p>
          </p:txBody>
        </p:sp>
        <p:sp>
          <p:nvSpPr>
            <p:cNvPr id="14" name="矩形 13"/>
            <p:cNvSpPr>
              <a:spLocks noChangeArrowheads="1"/>
            </p:cNvSpPr>
            <p:nvPr/>
          </p:nvSpPr>
          <p:spPr bwMode="auto">
            <a:xfrm>
              <a:off x="104775" y="47587"/>
              <a:ext cx="5016500" cy="1080219"/>
            </a:xfrm>
            <a:prstGeom prst="rect">
              <a:avLst/>
            </a:prstGeom>
            <a:solidFill>
              <a:srgbClr val="FFFFFF"/>
            </a:solidFill>
            <a:ln w="9525">
              <a:solidFill>
                <a:srgbClr val="000000"/>
              </a:solidFill>
              <a:miter lim="800000"/>
            </a:ln>
          </p:spPr>
          <p:txBody>
            <a:bodyPr upright="1"/>
            <a:lstStyle/>
            <a:p>
              <a:pPr marL="0" marR="0" lvl="0" indent="0" algn="just" defTabSz="685800" rtl="0" eaLnBrk="1" fontAlgn="base" latinLnBrk="0" hangingPunct="1">
                <a:lnSpc>
                  <a:spcPct val="100000"/>
                </a:lnSpc>
                <a:spcBef>
                  <a:spcPct val="0"/>
                </a:spcBef>
                <a:spcAft>
                  <a:spcPts val="0"/>
                </a:spcAft>
                <a:buClrTx/>
                <a:buSzTx/>
                <a:buFontTx/>
                <a:buNone/>
                <a:defRPr/>
              </a:pPr>
              <a:r>
                <a:rPr kumimoji="0" lang="zh-CN" sz="1050" b="0" i="0" u="none" strike="noStrike" kern="1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a:rPr>
                <a:t>名字：行为持续时长</a:t>
              </a:r>
              <a:endParaRPr kumimoji="0" lang="zh-CN" sz="1050" b="0" i="0" u="none" strike="noStrike" kern="1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lang="zh-CN" sz="1050" b="0" i="0" u="none" strike="noStrike" kern="1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a:rPr>
                <a:t>别名：</a:t>
              </a:r>
              <a:endParaRPr kumimoji="0" lang="zh-CN" sz="1050" b="0" i="0" u="none" strike="noStrike" kern="1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lang="zh-CN" sz="1050" b="0" i="0" u="none" strike="noStrike" kern="1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a:rPr>
                <a:t>描述：该行为持续的时间</a:t>
              </a:r>
              <a:endParaRPr kumimoji="0" lang="zh-CN" sz="1050" b="0" i="0" u="none" strike="noStrike" kern="1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lang="zh-CN" sz="1050" b="0" i="0" u="none" strike="noStrike" kern="1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a:rPr>
                <a:t>定义：行为持续时长（data）</a:t>
              </a:r>
              <a:endParaRPr kumimoji="0" lang="zh-CN" sz="1050" b="0" i="0" u="none" strike="noStrike" kern="1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lang="zh-CN" sz="1050" b="0" i="0" u="none" strike="noStrike" kern="1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a:rPr>
                <a:t>位置：小猫行为</a:t>
              </a:r>
              <a:endParaRPr kumimoji="0" lang="zh-CN" sz="1050" b="0" i="0" u="none" strike="noStrike" kern="100" cap="none" spc="0" normalizeH="0" baseline="0" noProof="0">
                <a:ln>
                  <a:noFill/>
                </a:ln>
                <a:solidFill>
                  <a:schemeClr val="tx1"/>
                </a:solidFill>
                <a:effectLst/>
                <a:uLnTx/>
                <a:uFillTx/>
                <a:latin typeface="Calibri" panose="020F0502020204030204"/>
                <a:ea typeface="宋体" panose="02010600030101010101" pitchFamily="2" charset="-122"/>
                <a:cs typeface="Times New Roman" panose="02020603050405020304"/>
              </a:endParaRPr>
            </a:p>
          </p:txBody>
        </p:sp>
      </p:grpSp>
      <p:grpSp>
        <p:nvGrpSpPr>
          <p:cNvPr id="15" name="画布 75"/>
          <p:cNvGrpSpPr/>
          <p:nvPr/>
        </p:nvGrpSpPr>
        <p:grpSpPr>
          <a:xfrm>
            <a:off x="2132648" y="2066925"/>
            <a:ext cx="5320665" cy="1184275"/>
            <a:chOff x="-62865" y="0"/>
            <a:chExt cx="5320665" cy="1184910"/>
          </a:xfrm>
        </p:grpSpPr>
        <p:sp>
          <p:nvSpPr>
            <p:cNvPr id="63498" name="矩形 15"/>
            <p:cNvSpPr/>
            <p:nvPr/>
          </p:nvSpPr>
          <p:spPr>
            <a:xfrm>
              <a:off x="0" y="0"/>
              <a:ext cx="5257800" cy="1184910"/>
            </a:xfrm>
            <a:prstGeom prst="rect">
              <a:avLst/>
            </a:prstGeom>
            <a:noFill/>
            <a:ln w="9525">
              <a:noFill/>
            </a:ln>
          </p:spPr>
          <p:txBody>
            <a:bodyPr/>
            <a:p>
              <a:pPr eaLnBrk="1" hangingPunct="1"/>
              <a:endParaRPr lang="zh-CN" altLang="en-US" dirty="0">
                <a:latin typeface="Arial" panose="020B0604020202020204" pitchFamily="34" charset="0"/>
              </a:endParaRPr>
            </a:p>
          </p:txBody>
        </p:sp>
        <p:sp>
          <p:nvSpPr>
            <p:cNvPr id="17" name="矩形 16"/>
            <p:cNvSpPr>
              <a:spLocks noChangeArrowheads="1"/>
            </p:cNvSpPr>
            <p:nvPr/>
          </p:nvSpPr>
          <p:spPr bwMode="auto">
            <a:xfrm>
              <a:off x="-62865" y="52098"/>
              <a:ext cx="5016500" cy="1080079"/>
            </a:xfrm>
            <a:prstGeom prst="rect">
              <a:avLst/>
            </a:prstGeom>
            <a:solidFill>
              <a:srgbClr val="FFFFFF"/>
            </a:solidFill>
            <a:ln w="9525">
              <a:solidFill>
                <a:srgbClr val="000000"/>
              </a:solidFill>
              <a:miter lim="800000"/>
            </a:ln>
          </p:spPr>
          <p:txBody>
            <a:bodyPr upright="1"/>
            <a:lstStyle/>
            <a:p>
              <a:pPr marL="0" marR="0" lvl="0" indent="0" algn="just" defTabSz="685800" rtl="0" eaLnBrk="1" fontAlgn="base" latinLnBrk="0" hangingPunct="1">
                <a:lnSpc>
                  <a:spcPct val="100000"/>
                </a:lnSpc>
                <a:spcBef>
                  <a:spcPct val="0"/>
                </a:spcBef>
                <a:spcAft>
                  <a:spcPts val="0"/>
                </a:spcAft>
                <a:buClrTx/>
                <a:buSzTx/>
                <a:buFontTx/>
                <a:buNone/>
                <a:defRPr/>
              </a:pPr>
              <a:r>
                <a:rPr kumimoji="0" lang="zh-CN" sz="1050" b="0" i="0" u="none" strike="noStrike" kern="100" cap="none" spc="0" normalizeH="0" baseline="0" noProof="0" dirty="0">
                  <a:ln>
                    <a:noFill/>
                  </a:ln>
                  <a:solidFill>
                    <a:schemeClr val="tx1"/>
                  </a:solidFill>
                  <a:effectLst/>
                  <a:uLnTx/>
                  <a:uFillTx/>
                  <a:latin typeface="Calibri" panose="020F0502020204030204"/>
                  <a:ea typeface="宋体" panose="02010600030101010101" pitchFamily="2" charset="-122"/>
                  <a:cs typeface="Times New Roman" panose="02020603050405020304"/>
                </a:rPr>
                <a:t>名字：用户注册</a:t>
              </a:r>
              <a:endParaRPr kumimoji="0" lang="zh-CN" sz="1050" b="0" i="0" u="none" strike="noStrike" kern="100" cap="none" spc="0" normalizeH="0" baseline="0" noProof="0" dirty="0">
                <a:ln>
                  <a:noFill/>
                </a:ln>
                <a:solidFill>
                  <a:schemeClr val="tx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lang="zh-CN" sz="1050" b="0" i="0" u="none" strike="noStrike" kern="100" cap="none" spc="0" normalizeH="0" baseline="0" noProof="0" dirty="0">
                  <a:ln>
                    <a:noFill/>
                  </a:ln>
                  <a:solidFill>
                    <a:schemeClr val="tx1"/>
                  </a:solidFill>
                  <a:effectLst/>
                  <a:uLnTx/>
                  <a:uFillTx/>
                  <a:latin typeface="Calibri" panose="020F0502020204030204"/>
                  <a:ea typeface="宋体" panose="02010600030101010101" pitchFamily="2" charset="-122"/>
                  <a:cs typeface="Times New Roman" panose="02020603050405020304"/>
                </a:rPr>
                <a:t>别名：</a:t>
              </a:r>
              <a:endParaRPr kumimoji="0" lang="zh-CN" sz="1050" b="0" i="0" u="none" strike="noStrike" kern="100" cap="none" spc="0" normalizeH="0" baseline="0" noProof="0" dirty="0">
                <a:ln>
                  <a:noFill/>
                </a:ln>
                <a:solidFill>
                  <a:schemeClr val="tx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lang="zh-CN" sz="1050" b="0" i="0" u="none" strike="noStrike" kern="100" cap="none" spc="0" normalizeH="0" baseline="0" noProof="0" dirty="0">
                  <a:ln>
                    <a:noFill/>
                  </a:ln>
                  <a:solidFill>
                    <a:schemeClr val="tx1"/>
                  </a:solidFill>
                  <a:effectLst/>
                  <a:uLnTx/>
                  <a:uFillTx/>
                  <a:latin typeface="Calibri" panose="020F0502020204030204"/>
                  <a:ea typeface="宋体" panose="02010600030101010101" pitchFamily="2" charset="-122"/>
                  <a:cs typeface="Times New Roman" panose="02020603050405020304"/>
                </a:rPr>
                <a:t>描述：填写小猫昵称以及选择性别</a:t>
              </a:r>
              <a:endParaRPr kumimoji="0" lang="zh-CN" sz="1050" b="0" i="0" u="none" strike="noStrike" kern="100" cap="none" spc="0" normalizeH="0" baseline="0" noProof="0" dirty="0">
                <a:ln>
                  <a:noFill/>
                </a:ln>
                <a:solidFill>
                  <a:schemeClr val="tx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lang="zh-CN" sz="1050" b="0" i="0" u="none" strike="noStrike" kern="100" cap="none" spc="0" normalizeH="0" baseline="0" noProof="0" dirty="0">
                  <a:ln>
                    <a:noFill/>
                  </a:ln>
                  <a:solidFill>
                    <a:schemeClr val="tx1"/>
                  </a:solidFill>
                  <a:effectLst/>
                  <a:uLnTx/>
                  <a:uFillTx/>
                  <a:latin typeface="Calibri" panose="020F0502020204030204"/>
                  <a:ea typeface="宋体" panose="02010600030101010101" pitchFamily="2" charset="-122"/>
                  <a:cs typeface="Times New Roman" panose="02020603050405020304"/>
                </a:rPr>
                <a:t>定义：用户注册=小猫名字+小猫性别</a:t>
              </a:r>
              <a:endParaRPr kumimoji="0" lang="zh-CN" sz="1050" b="0" i="0" u="none" strike="noStrike" kern="100" cap="none" spc="0" normalizeH="0" baseline="0" noProof="0" dirty="0">
                <a:ln>
                  <a:noFill/>
                </a:ln>
                <a:solidFill>
                  <a:schemeClr val="tx1"/>
                </a:solidFill>
                <a:effectLst/>
                <a:uLnTx/>
                <a:uFillTx/>
                <a:latin typeface="Calibri" panose="020F0502020204030204"/>
                <a:ea typeface="宋体" panose="02010600030101010101" pitchFamily="2" charset="-122"/>
                <a:cs typeface="Times New Roman" panose="02020603050405020304"/>
              </a:endParaRPr>
            </a:p>
            <a:p>
              <a:pPr marL="0" marR="0" lvl="0" indent="0" algn="just" defTabSz="685800" rtl="0" eaLnBrk="1" fontAlgn="base" latinLnBrk="0" hangingPunct="1">
                <a:lnSpc>
                  <a:spcPct val="100000"/>
                </a:lnSpc>
                <a:spcBef>
                  <a:spcPct val="0"/>
                </a:spcBef>
                <a:spcAft>
                  <a:spcPts val="0"/>
                </a:spcAft>
                <a:buClrTx/>
                <a:buSzTx/>
                <a:buFontTx/>
                <a:buNone/>
                <a:defRPr/>
              </a:pPr>
              <a:r>
                <a:rPr kumimoji="0" lang="zh-CN" sz="1050" b="0" i="0" u="none" strike="noStrike" kern="100" cap="none" spc="0" normalizeH="0" baseline="0" noProof="0" dirty="0">
                  <a:ln>
                    <a:noFill/>
                  </a:ln>
                  <a:solidFill>
                    <a:schemeClr val="tx1"/>
                  </a:solidFill>
                  <a:effectLst/>
                  <a:uLnTx/>
                  <a:uFillTx/>
                  <a:latin typeface="Calibri" panose="020F0502020204030204"/>
                  <a:ea typeface="宋体" panose="02010600030101010101" pitchFamily="2" charset="-122"/>
                  <a:cs typeface="Times New Roman" panose="02020603050405020304"/>
                </a:rPr>
                <a:t>位置：文件系统</a:t>
              </a:r>
              <a:endParaRPr kumimoji="0" lang="zh-CN" sz="1050" b="0" i="0" u="none" strike="noStrike" kern="100" cap="none" spc="0" normalizeH="0" baseline="0" noProof="0" dirty="0">
                <a:ln>
                  <a:noFill/>
                </a:ln>
                <a:solidFill>
                  <a:schemeClr val="tx1"/>
                </a:solidFill>
                <a:effectLst/>
                <a:uLnTx/>
                <a:uFillTx/>
                <a:latin typeface="Calibri" panose="020F0502020204030204"/>
                <a:ea typeface="宋体" panose="02010600030101010101" pitchFamily="2" charset="-122"/>
                <a:cs typeface="Times New Roman" panose="02020603050405020304"/>
              </a:endParaRPr>
            </a:p>
          </p:txBody>
        </p:sp>
      </p:grpSp>
      <p:sp>
        <p:nvSpPr>
          <p:cNvPr id="63494" name="Rectangle 10"/>
          <p:cNvSpPr/>
          <p:nvPr/>
        </p:nvSpPr>
        <p:spPr>
          <a:xfrm>
            <a:off x="0" y="0"/>
            <a:ext cx="9144000" cy="457200"/>
          </a:xfrm>
          <a:prstGeom prst="rect">
            <a:avLst/>
          </a:prstGeom>
          <a:noFill/>
          <a:ln w="9525">
            <a:noFill/>
          </a:ln>
        </p:spPr>
        <p:txBody>
          <a:bodyPr wrap="none" anchor="ctr">
            <a:spAutoFit/>
          </a:bodyPr>
          <a:p>
            <a:pPr eaLnBrk="1" hangingPunct="1"/>
            <a:endParaRPr lang="zh-CN" altLang="en-US" dirty="0">
              <a:latin typeface="Arial" panose="020B0604020202020204" pitchFamily="34" charset="0"/>
            </a:endParaRPr>
          </a:p>
        </p:txBody>
      </p:sp>
      <p:sp>
        <p:nvSpPr>
          <p:cNvPr id="63495" name="Rectangle 12"/>
          <p:cNvSpPr/>
          <p:nvPr/>
        </p:nvSpPr>
        <p:spPr>
          <a:xfrm>
            <a:off x="0" y="1579563"/>
            <a:ext cx="9144000" cy="0"/>
          </a:xfrm>
          <a:prstGeom prst="rect">
            <a:avLst/>
          </a:prstGeom>
          <a:noFill/>
          <a:ln w="9525">
            <a:noFill/>
          </a:ln>
        </p:spPr>
        <p:txBody>
          <a:bodyPr wrap="none" anchor="ctr">
            <a:spAutoFit/>
          </a:bodyPr>
          <a:p>
            <a:endParaRPr lang="zh-CN" altLang="zh-CN" dirty="0">
              <a:latin typeface="Arial" panose="020B0604020202020204" pitchFamily="34" charset="0"/>
            </a:endParaRPr>
          </a:p>
        </p:txBody>
      </p:sp>
      <p:sp>
        <p:nvSpPr>
          <p:cNvPr id="63496" name="Rectangle 14"/>
          <p:cNvSpPr/>
          <p:nvPr/>
        </p:nvSpPr>
        <p:spPr>
          <a:xfrm>
            <a:off x="0" y="2763838"/>
            <a:ext cx="9144000" cy="0"/>
          </a:xfrm>
          <a:prstGeom prst="rect">
            <a:avLst/>
          </a:prstGeom>
          <a:noFill/>
          <a:ln w="9525">
            <a:noFill/>
          </a:ln>
        </p:spPr>
        <p:txBody>
          <a:bodyPr wrap="none" anchor="ctr">
            <a:spAutoFit/>
          </a:bodyPr>
          <a:p>
            <a:endParaRPr lang="zh-CN" altLang="zh-CN" dirty="0">
              <a:latin typeface="Arial" panose="020B0604020202020204" pitchFamily="34" charset="0"/>
            </a:endParaRPr>
          </a:p>
        </p:txBody>
      </p:sp>
      <p:sp>
        <p:nvSpPr>
          <p:cNvPr id="63497" name="Rectangle 16"/>
          <p:cNvSpPr/>
          <p:nvPr/>
        </p:nvSpPr>
        <p:spPr>
          <a:xfrm>
            <a:off x="0" y="3948113"/>
            <a:ext cx="9144000" cy="0"/>
          </a:xfrm>
          <a:prstGeom prst="rect">
            <a:avLst/>
          </a:prstGeom>
          <a:noFill/>
          <a:ln w="9525">
            <a:noFill/>
          </a:ln>
        </p:spPr>
        <p:txBody>
          <a:bodyPr wrap="none" anchor="ctr">
            <a:spAutoFit/>
          </a:bodyPr>
          <a:p>
            <a:endParaRPr lang="zh-CN" altLang="zh-CN" dirty="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2132965" y="859790"/>
            <a:ext cx="5029835" cy="107442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65544"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179888" y="2019300"/>
            <a:ext cx="4371975" cy="939800"/>
            <a:chOff x="4070980" y="2019402"/>
            <a:chExt cx="3453888" cy="939238"/>
          </a:xfrm>
        </p:grpSpPr>
        <p:sp>
          <p:nvSpPr>
            <p:cNvPr id="65542" name="文本框 23"/>
            <p:cNvSpPr txBox="1"/>
            <p:nvPr/>
          </p:nvSpPr>
          <p:spPr>
            <a:xfrm>
              <a:off x="4070980" y="2251134"/>
              <a:ext cx="3453888" cy="707506"/>
            </a:xfrm>
            <a:prstGeom prst="rect">
              <a:avLst/>
            </a:prstGeom>
            <a:noFill/>
            <a:ln w="9525">
              <a:noFill/>
            </a:ln>
          </p:spPr>
          <p:txBody>
            <a:bodyPr>
              <a:spAutoFit/>
            </a:bodyPr>
            <a:p>
              <a:pPr eaLnBrk="1" hangingPunct="1"/>
              <a:r>
                <a:rPr lang="zh-CN" altLang="en-US" sz="4000" dirty="0">
                  <a:solidFill>
                    <a:schemeClr val="bg1"/>
                  </a:solidFill>
                  <a:latin typeface="微软雅黑 Light" panose="020B0502040204020203" pitchFamily="34" charset="-122"/>
                  <a:ea typeface="微软雅黑 Light" panose="020B0502040204020203" pitchFamily="34" charset="-122"/>
                </a:rPr>
                <a:t>界面设计</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65543" name="文本框 35"/>
            <p:cNvSpPr txBox="1"/>
            <p:nvPr/>
          </p:nvSpPr>
          <p:spPr>
            <a:xfrm>
              <a:off x="4118308" y="2019402"/>
              <a:ext cx="1331264" cy="307777"/>
            </a:xfrm>
            <a:prstGeom prst="rect">
              <a:avLst/>
            </a:prstGeom>
            <a:noFill/>
            <a:ln w="9525">
              <a:noFill/>
            </a:ln>
          </p:spPr>
          <p:txBody>
            <a:bodyPr>
              <a:spAutoFit/>
            </a:bodyPr>
            <a:p>
              <a:pPr eaLnBrk="1" hangingPunct="1"/>
              <a:r>
                <a:rPr lang="en-US" altLang="zh-CN" sz="1400" dirty="0">
                  <a:solidFill>
                    <a:schemeClr val="bg1"/>
                  </a:solidFill>
                  <a:latin typeface="微软雅黑 Light" panose="020B0502040204020203" pitchFamily="34" charset="-122"/>
                  <a:ea typeface="微软雅黑 Light" panose="020B0502040204020203" pitchFamily="34" charset="-122"/>
                </a:rPr>
                <a:t>PART SIX</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sp>
        <p:nvSpPr>
          <p:cNvPr id="38" name="椭圆 37"/>
          <p:cNvSpPr/>
          <p:nvPr/>
        </p:nvSpPr>
        <p:spPr bwMode="auto">
          <a:xfrm>
            <a:off x="2925763" y="1944688"/>
            <a:ext cx="1130300" cy="112871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pic>
        <p:nvPicPr>
          <p:cNvPr id="63490" name="Picture 2"/>
          <p:cNvPicPr>
            <a:picLocks noChangeAspect="1"/>
          </p:cNvPicPr>
          <p:nvPr/>
        </p:nvPicPr>
        <p:blipFill>
          <a:blip r:embed="rId2"/>
          <a:stretch>
            <a:fillRect/>
          </a:stretch>
        </p:blipFill>
        <p:spPr>
          <a:xfrm>
            <a:off x="3141663" y="2173288"/>
            <a:ext cx="628650" cy="63500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000000"/>
                                          </p:val>
                                        </p:tav>
                                        <p:tav tm="100000">
                                          <p:val>
                                            <p:strVal val="#ppt_w"/>
                                          </p:val>
                                        </p:tav>
                                      </p:tavLst>
                                    </p:anim>
                                    <p:anim calcmode="lin" valueType="num">
                                      <p:cBhvr>
                                        <p:cTn id="12" dur="500" fill="hold"/>
                                        <p:tgtEl>
                                          <p:spTgt spid="38"/>
                                        </p:tgtEl>
                                        <p:attrNameLst>
                                          <p:attrName>ppt_h</p:attrName>
                                        </p:attrNameLst>
                                      </p:cBhvr>
                                      <p:tavLst>
                                        <p:tav tm="0">
                                          <p:val>
                                            <p:fltVal val="0.000000"/>
                                          </p:val>
                                        </p:tav>
                                        <p:tav tm="100000">
                                          <p:val>
                                            <p:strVal val="#ppt_h"/>
                                          </p:val>
                                        </p:tav>
                                      </p:tavLst>
                                    </p:anim>
                                    <p:animEffect transition="in" filter="fade">
                                      <p:cBhvr>
                                        <p:cTn id="13" dur="500"/>
                                        <p:tgtEl>
                                          <p:spTgt spid="38"/>
                                        </p:tgtEl>
                                      </p:cBhvr>
                                    </p:animEffect>
                                  </p:childTnLst>
                                </p:cTn>
                              </p:par>
                              <p:par>
                                <p:cTn id="14" presetID="53" presetClass="entr" presetSubtype="16" fill="hold" nodeType="withEffect">
                                  <p:stCondLst>
                                    <p:cond delay="0"/>
                                  </p:stCondLst>
                                  <p:childTnLst>
                                    <p:set>
                                      <p:cBhvr>
                                        <p:cTn id="15" dur="1" fill="hold">
                                          <p:stCondLst>
                                            <p:cond delay="0"/>
                                          </p:stCondLst>
                                        </p:cTn>
                                        <p:tgtEl>
                                          <p:spTgt spid="63490"/>
                                        </p:tgtEl>
                                        <p:attrNameLst>
                                          <p:attrName>style.visibility</p:attrName>
                                        </p:attrNameLst>
                                      </p:cBhvr>
                                      <p:to>
                                        <p:strVal val="visible"/>
                                      </p:to>
                                    </p:set>
                                    <p:anim calcmode="lin" valueType="num">
                                      <p:cBhvr>
                                        <p:cTn id="16" dur="500" fill="hold"/>
                                        <p:tgtEl>
                                          <p:spTgt spid="63490"/>
                                        </p:tgtEl>
                                        <p:attrNameLst>
                                          <p:attrName>ppt_w</p:attrName>
                                        </p:attrNameLst>
                                      </p:cBhvr>
                                      <p:tavLst>
                                        <p:tav tm="0">
                                          <p:val>
                                            <p:fltVal val="0.000000"/>
                                          </p:val>
                                        </p:tav>
                                        <p:tav tm="100000">
                                          <p:val>
                                            <p:strVal val="#ppt_w"/>
                                          </p:val>
                                        </p:tav>
                                      </p:tavLst>
                                    </p:anim>
                                    <p:anim calcmode="lin" valueType="num">
                                      <p:cBhvr>
                                        <p:cTn id="17" dur="500" fill="hold"/>
                                        <p:tgtEl>
                                          <p:spTgt spid="63490"/>
                                        </p:tgtEl>
                                        <p:attrNameLst>
                                          <p:attrName>ppt_h</p:attrName>
                                        </p:attrNameLst>
                                      </p:cBhvr>
                                      <p:tavLst>
                                        <p:tav tm="0">
                                          <p:val>
                                            <p:fltVal val="0.000000"/>
                                          </p:val>
                                        </p:tav>
                                        <p:tav tm="100000">
                                          <p:val>
                                            <p:strVal val="#ppt_h"/>
                                          </p:val>
                                        </p:tav>
                                      </p:tavLst>
                                    </p:anim>
                                    <p:animEffect transition="in" filter="fade">
                                      <p:cBhvr>
                                        <p:cTn id="18" dur="500"/>
                                        <p:tgtEl>
                                          <p:spTgt spid="63490"/>
                                        </p:tgtEl>
                                      </p:cBhvr>
                                    </p:animEffect>
                                  </p:childTnLst>
                                </p:cTn>
                              </p:par>
                            </p:childTnLst>
                          </p:cTn>
                        </p:par>
                        <p:par>
                          <p:cTn id="19" fill="hold">
                            <p:stCondLst>
                              <p:cond delay="5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2005013" cy="414337"/>
            <a:chOff x="310460" y="277672"/>
            <a:chExt cx="2004344" cy="414303"/>
          </a:xfrm>
        </p:grpSpPr>
        <p:pic>
          <p:nvPicPr>
            <p:cNvPr id="67591"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092" y="299895"/>
              <a:ext cx="1837712"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界面设计</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2" name="矩形 1"/>
          <p:cNvSpPr/>
          <p:nvPr/>
        </p:nvSpPr>
        <p:spPr>
          <a:xfrm>
            <a:off x="2066925" y="4743450"/>
            <a:ext cx="1230313" cy="292100"/>
          </a:xfrm>
          <a:prstGeom prst="rect">
            <a:avLst/>
          </a:prstGeom>
          <a:noFill/>
          <a:ln w="9525">
            <a:noFill/>
          </a:ln>
        </p:spPr>
        <p:txBody>
          <a:bodyPr wrap="none">
            <a:spAutoFit/>
          </a:bodyPr>
          <a:p>
            <a:pPr eaLnBrk="1" hangingPunct="1"/>
            <a:r>
              <a:rPr lang="zh-CN" altLang="en-US" dirty="0">
                <a:solidFill>
                  <a:schemeClr val="bg1"/>
                </a:solidFill>
                <a:latin typeface="Arial" panose="020B0604020202020204" pitchFamily="34" charset="0"/>
              </a:rPr>
              <a:t>图一 加载界面</a:t>
            </a:r>
            <a:endParaRPr lang="zh-CN" altLang="en-US" dirty="0">
              <a:solidFill>
                <a:schemeClr val="bg1"/>
              </a:solidFill>
              <a:latin typeface="Arial" panose="020B0604020202020204" pitchFamily="34" charset="0"/>
            </a:endParaRPr>
          </a:p>
        </p:txBody>
      </p:sp>
      <p:sp>
        <p:nvSpPr>
          <p:cNvPr id="3" name="矩形 2"/>
          <p:cNvSpPr/>
          <p:nvPr/>
        </p:nvSpPr>
        <p:spPr>
          <a:xfrm>
            <a:off x="5808663" y="4743450"/>
            <a:ext cx="1231900" cy="292100"/>
          </a:xfrm>
          <a:prstGeom prst="rect">
            <a:avLst/>
          </a:prstGeom>
          <a:noFill/>
          <a:ln w="9525">
            <a:noFill/>
          </a:ln>
        </p:spPr>
        <p:txBody>
          <a:bodyPr wrap="none">
            <a:spAutoFit/>
          </a:bodyPr>
          <a:p>
            <a:pPr eaLnBrk="1" hangingPunct="1"/>
            <a:r>
              <a:rPr lang="zh-CN" altLang="en-US" dirty="0">
                <a:solidFill>
                  <a:schemeClr val="bg1"/>
                </a:solidFill>
                <a:latin typeface="Arial" panose="020B0604020202020204" pitchFamily="34" charset="0"/>
              </a:rPr>
              <a:t>图二 登录界面</a:t>
            </a:r>
            <a:endParaRPr lang="zh-CN" altLang="en-US" dirty="0">
              <a:solidFill>
                <a:schemeClr val="bg1"/>
              </a:solidFill>
              <a:latin typeface="Arial" panose="020B0604020202020204" pitchFamily="34" charset="0"/>
            </a:endParaRPr>
          </a:p>
        </p:txBody>
      </p:sp>
      <p:pic>
        <p:nvPicPr>
          <p:cNvPr id="4" name="图片 4" descr="加载界面"/>
          <p:cNvPicPr>
            <a:picLocks noChangeAspect="1"/>
          </p:cNvPicPr>
          <p:nvPr/>
        </p:nvPicPr>
        <p:blipFill>
          <a:blip r:embed="rId2"/>
          <a:stretch>
            <a:fillRect/>
          </a:stretch>
        </p:blipFill>
        <p:spPr>
          <a:xfrm>
            <a:off x="1310640" y="947420"/>
            <a:ext cx="2743200" cy="3796030"/>
          </a:xfrm>
          <a:prstGeom prst="rect">
            <a:avLst/>
          </a:prstGeom>
        </p:spPr>
      </p:pic>
      <p:pic>
        <p:nvPicPr>
          <p:cNvPr id="18" name="图片 18" descr="登录界面"/>
          <p:cNvPicPr>
            <a:picLocks noChangeAspect="1"/>
          </p:cNvPicPr>
          <p:nvPr/>
        </p:nvPicPr>
        <p:blipFill>
          <a:blip r:embed="rId3"/>
          <a:stretch>
            <a:fillRect/>
          </a:stretch>
        </p:blipFill>
        <p:spPr>
          <a:xfrm>
            <a:off x="4876800" y="909320"/>
            <a:ext cx="2727960" cy="383413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1"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3594735" y="4735513"/>
            <a:ext cx="1565275" cy="291465"/>
          </a:xfrm>
          <a:prstGeom prst="rect">
            <a:avLst/>
          </a:prstGeom>
          <a:noFill/>
          <a:ln w="9525">
            <a:noFill/>
          </a:ln>
        </p:spPr>
        <p:txBody>
          <a:bodyPr wrap="square">
            <a:spAutoFit/>
          </a:bodyPr>
          <a:p>
            <a:pPr eaLnBrk="1" hangingPunct="1"/>
            <a:r>
              <a:rPr lang="zh-CN" altLang="en-US" dirty="0">
                <a:solidFill>
                  <a:schemeClr val="bg1"/>
                </a:solidFill>
                <a:latin typeface="Arial" panose="020B0604020202020204" pitchFamily="34" charset="0"/>
              </a:rPr>
              <a:t>图三 用户注册界面</a:t>
            </a:r>
            <a:endParaRPr lang="zh-CN" altLang="en-US" dirty="0">
              <a:solidFill>
                <a:schemeClr val="bg1"/>
              </a:solidFill>
              <a:latin typeface="Arial" panose="020B0604020202020204" pitchFamily="34" charset="0"/>
            </a:endParaRPr>
          </a:p>
        </p:txBody>
      </p:sp>
      <p:pic>
        <p:nvPicPr>
          <p:cNvPr id="16" name="图片 16" descr="注册界面"/>
          <p:cNvPicPr>
            <a:picLocks noChangeAspect="1"/>
          </p:cNvPicPr>
          <p:nvPr/>
        </p:nvPicPr>
        <p:blipFill>
          <a:blip r:embed="rId1"/>
          <a:stretch>
            <a:fillRect/>
          </a:stretch>
        </p:blipFill>
        <p:spPr>
          <a:xfrm>
            <a:off x="3001645" y="673735"/>
            <a:ext cx="2751455" cy="379603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3594735" y="4735513"/>
            <a:ext cx="1565275" cy="291465"/>
          </a:xfrm>
          <a:prstGeom prst="rect">
            <a:avLst/>
          </a:prstGeom>
          <a:noFill/>
          <a:ln w="9525">
            <a:noFill/>
          </a:ln>
        </p:spPr>
        <p:txBody>
          <a:bodyPr wrap="square">
            <a:spAutoFit/>
          </a:bodyPr>
          <a:p>
            <a:pPr eaLnBrk="1" hangingPunct="1"/>
            <a:r>
              <a:rPr lang="zh-CN" altLang="en-US" dirty="0">
                <a:solidFill>
                  <a:schemeClr val="bg1"/>
                </a:solidFill>
                <a:latin typeface="Arial" panose="020B0604020202020204" pitchFamily="34" charset="0"/>
              </a:rPr>
              <a:t>图三 游戏界面</a:t>
            </a:r>
            <a:endParaRPr lang="zh-CN" altLang="en-US" dirty="0">
              <a:solidFill>
                <a:schemeClr val="bg1"/>
              </a:solidFill>
              <a:latin typeface="Arial" panose="020B0604020202020204" pitchFamily="34" charset="0"/>
            </a:endParaRPr>
          </a:p>
        </p:txBody>
      </p:sp>
      <p:pic>
        <p:nvPicPr>
          <p:cNvPr id="2" name="图片 1" descr="1526612762(1)"/>
          <p:cNvPicPr>
            <a:picLocks noChangeAspect="1"/>
          </p:cNvPicPr>
          <p:nvPr/>
        </p:nvPicPr>
        <p:blipFill>
          <a:blip r:embed="rId1"/>
          <a:stretch>
            <a:fillRect/>
          </a:stretch>
        </p:blipFill>
        <p:spPr>
          <a:xfrm>
            <a:off x="1462405" y="387350"/>
            <a:ext cx="4971415" cy="423354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1373188" cy="414337"/>
            <a:chOff x="310460" y="277672"/>
            <a:chExt cx="1373114" cy="414303"/>
          </a:xfrm>
        </p:grpSpPr>
        <p:pic>
          <p:nvPicPr>
            <p:cNvPr id="77835"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139" y="299895"/>
              <a:ext cx="1206435"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分工评价</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10" name="组合 9"/>
          <p:cNvGrpSpPr/>
          <p:nvPr/>
        </p:nvGrpSpPr>
        <p:grpSpPr>
          <a:xfrm>
            <a:off x="2057083" y="1404620"/>
            <a:ext cx="5029200" cy="2015010"/>
            <a:chOff x="781050" y="1685925"/>
            <a:chExt cx="5029200" cy="1461306"/>
          </a:xfrm>
        </p:grpSpPr>
        <p:sp>
          <p:nvSpPr>
            <p:cNvPr id="5" name="圆角矩形 4"/>
            <p:cNvSpPr/>
            <p:nvPr/>
          </p:nvSpPr>
          <p:spPr>
            <a:xfrm>
              <a:off x="781050" y="1685925"/>
              <a:ext cx="2362200" cy="142872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lt1"/>
                </a:solidFill>
                <a:effectLst/>
                <a:uLnTx/>
                <a:uFillTx/>
                <a:latin typeface="+mn-lt"/>
                <a:ea typeface="+mn-ea"/>
                <a:cs typeface="+mn-cs"/>
              </a:endParaRPr>
            </a:p>
          </p:txBody>
        </p:sp>
        <p:sp>
          <p:nvSpPr>
            <p:cNvPr id="31" name="圆角矩形 30"/>
            <p:cNvSpPr/>
            <p:nvPr/>
          </p:nvSpPr>
          <p:spPr>
            <a:xfrm>
              <a:off x="3448050" y="1711253"/>
              <a:ext cx="2362200" cy="142872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lt1"/>
                </a:solidFill>
                <a:effectLst/>
                <a:uLnTx/>
                <a:uFillTx/>
                <a:latin typeface="+mn-lt"/>
                <a:ea typeface="+mn-ea"/>
                <a:cs typeface="+mn-cs"/>
              </a:endParaRPr>
            </a:p>
          </p:txBody>
        </p:sp>
        <p:sp>
          <p:nvSpPr>
            <p:cNvPr id="77832" name="TextBox 7"/>
            <p:cNvSpPr txBox="1"/>
            <p:nvPr/>
          </p:nvSpPr>
          <p:spPr>
            <a:xfrm>
              <a:off x="838835" y="1768008"/>
              <a:ext cx="2362200" cy="1316133"/>
            </a:xfrm>
            <a:prstGeom prst="rect">
              <a:avLst/>
            </a:prstGeom>
            <a:noFill/>
            <a:ln w="9525">
              <a:noFill/>
            </a:ln>
          </p:spPr>
          <p:txBody>
            <a:bodyPr>
              <a:spAutoFit/>
            </a:bodyPr>
            <a:p>
              <a:pPr algn="just" eaLnBrk="1" hangingPunct="1"/>
              <a:r>
                <a:rPr lang="zh-CN" altLang="en-US" sz="1600" dirty="0">
                  <a:solidFill>
                    <a:schemeClr val="bg1"/>
                  </a:solidFill>
                  <a:latin typeface="Arial" panose="020B0604020202020204" pitchFamily="34" charset="0"/>
                </a:rPr>
                <a:t>王淑雯：会议记录，需求分析报告、可行性计划分析、总体设计报告修改，详细设计报告、界面设计、</a:t>
              </a:r>
              <a:r>
                <a:rPr lang="en-US" altLang="zh-CN" sz="1600" dirty="0">
                  <a:solidFill>
                    <a:schemeClr val="bg1"/>
                  </a:solidFill>
                  <a:latin typeface="Arial" panose="020B0604020202020204" pitchFamily="34" charset="0"/>
                </a:rPr>
                <a:t>PPT</a:t>
              </a:r>
              <a:r>
                <a:rPr lang="zh-CN" altLang="en-US" sz="1600" dirty="0">
                  <a:solidFill>
                    <a:schemeClr val="bg1"/>
                  </a:solidFill>
                  <a:latin typeface="Arial" panose="020B0604020202020204" pitchFamily="34" charset="0"/>
                </a:rPr>
                <a:t>制作</a:t>
              </a:r>
              <a:r>
                <a:rPr lang="zh-CN" altLang="en-US" sz="1600" dirty="0">
                  <a:solidFill>
                    <a:schemeClr val="bg1"/>
                  </a:solidFill>
                  <a:latin typeface="Arial" panose="020B0604020202020204" pitchFamily="34" charset="0"/>
                </a:rPr>
                <a:t>，数据字典，甘特图修改</a:t>
              </a:r>
              <a:endParaRPr lang="en-US" altLang="zh-CN" sz="1600" dirty="0">
                <a:solidFill>
                  <a:schemeClr val="bg1"/>
                </a:solidFill>
                <a:latin typeface="Arial" panose="020B0604020202020204" pitchFamily="34" charset="0"/>
              </a:endParaRPr>
            </a:p>
            <a:p>
              <a:pPr algn="just" eaLnBrk="1" hangingPunct="1"/>
              <a:r>
                <a:rPr lang="en-US" altLang="zh-CN" sz="1600" dirty="0">
                  <a:solidFill>
                    <a:schemeClr val="bg1"/>
                  </a:solidFill>
                  <a:latin typeface="Arial" panose="020B0604020202020204" pitchFamily="34" charset="0"/>
                </a:rPr>
                <a:t>                 7‘</a:t>
              </a:r>
              <a:endParaRPr lang="en-US" sz="1600" dirty="0">
                <a:solidFill>
                  <a:schemeClr val="bg1"/>
                </a:solidFill>
                <a:latin typeface="Arial" panose="020B0604020202020204" pitchFamily="34" charset="0"/>
              </a:endParaRPr>
            </a:p>
          </p:txBody>
        </p:sp>
        <p:sp>
          <p:nvSpPr>
            <p:cNvPr id="77833" name="TextBox 32"/>
            <p:cNvSpPr txBox="1"/>
            <p:nvPr/>
          </p:nvSpPr>
          <p:spPr>
            <a:xfrm>
              <a:off x="3448050" y="2009775"/>
              <a:ext cx="2362200" cy="1137456"/>
            </a:xfrm>
            <a:prstGeom prst="rect">
              <a:avLst/>
            </a:prstGeom>
            <a:noFill/>
            <a:ln w="9525">
              <a:noFill/>
            </a:ln>
          </p:spPr>
          <p:txBody>
            <a:bodyPr>
              <a:spAutoFit/>
            </a:bodyPr>
            <a:p>
              <a:pPr algn="just" eaLnBrk="1" hangingPunct="1"/>
              <a:r>
                <a:rPr lang="zh-CN" altLang="en-US" sz="1600" dirty="0">
                  <a:solidFill>
                    <a:schemeClr val="bg1"/>
                  </a:solidFill>
                  <a:latin typeface="Arial" panose="020B0604020202020204" pitchFamily="34" charset="0"/>
                </a:rPr>
                <a:t>张琪：</a:t>
              </a:r>
              <a:r>
                <a:rPr lang="en-US" altLang="zh-CN" sz="1600" dirty="0">
                  <a:solidFill>
                    <a:schemeClr val="bg1"/>
                  </a:solidFill>
                  <a:latin typeface="Arial" panose="020B0604020202020204" pitchFamily="34" charset="0"/>
                </a:rPr>
                <a:t>PAD</a:t>
              </a:r>
              <a:r>
                <a:rPr lang="zh-CN" altLang="en-US" sz="1600" dirty="0">
                  <a:solidFill>
                    <a:schemeClr val="bg1"/>
                  </a:solidFill>
                  <a:latin typeface="Arial" panose="020B0604020202020204" pitchFamily="34" charset="0"/>
                </a:rPr>
                <a:t>图，</a:t>
              </a:r>
              <a:r>
                <a:rPr lang="en-US" altLang="zh-CN" sz="1600" dirty="0">
                  <a:solidFill>
                    <a:schemeClr val="bg1"/>
                  </a:solidFill>
                  <a:latin typeface="Arial" panose="020B0604020202020204" pitchFamily="34" charset="0"/>
                </a:rPr>
                <a:t>PDL</a:t>
              </a:r>
              <a:r>
                <a:rPr lang="zh-CN" altLang="en-US" sz="1600" dirty="0">
                  <a:solidFill>
                    <a:schemeClr val="bg1"/>
                  </a:solidFill>
                  <a:latin typeface="Arial" panose="020B0604020202020204" pitchFamily="34" charset="0"/>
                </a:rPr>
                <a:t>，</a:t>
              </a:r>
              <a:r>
                <a:rPr lang="en-US" altLang="zh-CN" sz="1600" dirty="0">
                  <a:solidFill>
                    <a:schemeClr val="bg1"/>
                  </a:solidFill>
                  <a:latin typeface="Arial" panose="020B0604020202020204" pitchFamily="34" charset="0"/>
                </a:rPr>
                <a:t>HIPO</a:t>
              </a:r>
              <a:r>
                <a:rPr lang="zh-CN" altLang="en-US" sz="1600" dirty="0">
                  <a:solidFill>
                    <a:schemeClr val="bg1"/>
                  </a:solidFill>
                  <a:latin typeface="Arial" panose="020B0604020202020204" pitchFamily="34" charset="0"/>
                </a:rPr>
                <a:t>图，流程图</a:t>
              </a:r>
              <a:endParaRPr lang="zh-CN" altLang="en-US" sz="1600" dirty="0">
                <a:solidFill>
                  <a:schemeClr val="bg1"/>
                </a:solidFill>
                <a:latin typeface="Arial" panose="020B0604020202020204" pitchFamily="34" charset="0"/>
              </a:endParaRPr>
            </a:p>
            <a:p>
              <a:pPr algn="just" eaLnBrk="1" hangingPunct="1"/>
              <a:endParaRPr lang="zh-CN" altLang="en-US" sz="1600" dirty="0">
                <a:solidFill>
                  <a:schemeClr val="bg1"/>
                </a:solidFill>
                <a:latin typeface="Arial" panose="020B0604020202020204" pitchFamily="34" charset="0"/>
              </a:endParaRPr>
            </a:p>
            <a:p>
              <a:pPr algn="just" eaLnBrk="1" hangingPunct="1"/>
              <a:endParaRPr lang="zh-CN" altLang="en-US" sz="1600" dirty="0">
                <a:solidFill>
                  <a:schemeClr val="bg1"/>
                </a:solidFill>
                <a:latin typeface="Arial" panose="020B0604020202020204" pitchFamily="34" charset="0"/>
              </a:endParaRPr>
            </a:p>
            <a:p>
              <a:pPr algn="just" eaLnBrk="1" hangingPunct="1"/>
              <a:endParaRPr lang="en-US" altLang="zh-CN" sz="1600" dirty="0">
                <a:solidFill>
                  <a:schemeClr val="bg1"/>
                </a:solidFill>
                <a:latin typeface="Arial" panose="020B0604020202020204" pitchFamily="34" charset="0"/>
              </a:endParaRPr>
            </a:p>
            <a:p>
              <a:pPr algn="ctr" eaLnBrk="1" hangingPunct="1"/>
              <a:r>
                <a:rPr lang="en-US" sz="1600" dirty="0">
                  <a:solidFill>
                    <a:schemeClr val="bg1"/>
                  </a:solidFill>
                  <a:latin typeface="Arial" panose="020B0604020202020204" pitchFamily="34" charset="0"/>
                </a:rPr>
                <a:t>4'</a:t>
              </a:r>
              <a:endParaRPr lang="en-US" sz="1600" dirty="0">
                <a:solidFill>
                  <a:schemeClr val="bg1"/>
                </a:solidFill>
                <a:latin typeface="Arial" panose="020B0604020202020204" pitchFamily="34" charset="0"/>
              </a:endParaRPr>
            </a:p>
          </p:txBody>
        </p:sp>
      </p:grpSp>
      <p:sp>
        <p:nvSpPr>
          <p:cNvPr id="77828" name="TextBox 2"/>
          <p:cNvSpPr txBox="1"/>
          <p:nvPr/>
        </p:nvSpPr>
        <p:spPr>
          <a:xfrm>
            <a:off x="1684338" y="4198620"/>
            <a:ext cx="6446837" cy="891540"/>
          </a:xfrm>
          <a:prstGeom prst="rect">
            <a:avLst/>
          </a:prstGeom>
          <a:noFill/>
          <a:ln w="9525">
            <a:noFill/>
          </a:ln>
        </p:spPr>
        <p:txBody>
          <a:bodyPr>
            <a:spAutoFit/>
          </a:bodyPr>
          <a:p>
            <a:pPr eaLnBrk="1" hangingPunct="1"/>
            <a:r>
              <a:rPr lang="zh-CN" altLang="en-US" dirty="0">
                <a:solidFill>
                  <a:schemeClr val="bg1"/>
                </a:solidFill>
                <a:latin typeface="Arial" panose="020B0604020202020204" pitchFamily="34" charset="0"/>
              </a:rPr>
              <a:t>详细设计分工：张琪：逻辑算法、</a:t>
            </a:r>
            <a:r>
              <a:rPr lang="en-US" altLang="zh-CN" dirty="0">
                <a:solidFill>
                  <a:schemeClr val="bg1"/>
                </a:solidFill>
                <a:latin typeface="Arial" panose="020B0604020202020204" pitchFamily="34" charset="0"/>
              </a:rPr>
              <a:t>E-R</a:t>
            </a:r>
            <a:r>
              <a:rPr lang="zh-CN" altLang="en-US" dirty="0">
                <a:solidFill>
                  <a:schemeClr val="bg1"/>
                </a:solidFill>
                <a:latin typeface="Arial" panose="020B0604020202020204" pitchFamily="34" charset="0"/>
              </a:rPr>
              <a:t>图、</a:t>
            </a:r>
            <a:r>
              <a:rPr lang="en-US" altLang="zh-CN" dirty="0">
                <a:solidFill>
                  <a:schemeClr val="bg1"/>
                </a:solidFill>
                <a:sym typeface="+mn-ea"/>
              </a:rPr>
              <a:t>HIPO</a:t>
            </a:r>
            <a:r>
              <a:rPr lang="zh-CN" altLang="en-US" dirty="0">
                <a:solidFill>
                  <a:schemeClr val="bg1"/>
                </a:solidFill>
                <a:sym typeface="+mn-ea"/>
              </a:rPr>
              <a:t>图、功能结构、</a:t>
            </a:r>
            <a:r>
              <a:rPr lang="en-US" altLang="zh-CN" dirty="0">
                <a:solidFill>
                  <a:schemeClr val="bg1"/>
                </a:solidFill>
                <a:sym typeface="+mn-ea"/>
              </a:rPr>
              <a:t>PAD</a:t>
            </a:r>
            <a:r>
              <a:rPr lang="zh-CN" altLang="en-US" dirty="0">
                <a:solidFill>
                  <a:schemeClr val="bg1"/>
                </a:solidFill>
                <a:sym typeface="+mn-ea"/>
              </a:rPr>
              <a:t>图</a:t>
            </a:r>
            <a:endParaRPr lang="en-US" altLang="zh-CN" dirty="0">
              <a:solidFill>
                <a:schemeClr val="bg1"/>
              </a:solidFill>
              <a:latin typeface="Arial" panose="020B0604020202020204" pitchFamily="34" charset="0"/>
            </a:endParaRPr>
          </a:p>
          <a:p>
            <a:pPr eaLnBrk="1" hangingPunct="1"/>
            <a:r>
              <a:rPr lang="zh-CN" altLang="en-US" dirty="0">
                <a:solidFill>
                  <a:schemeClr val="bg1"/>
                </a:solidFill>
                <a:latin typeface="Arial" panose="020B0604020202020204" pitchFamily="34" charset="0"/>
              </a:rPr>
              <a:t>                         王淑雯：数据库表结构、界面设计、</a:t>
            </a:r>
            <a:r>
              <a:rPr lang="zh-CN" altLang="en-US" dirty="0">
                <a:solidFill>
                  <a:schemeClr val="bg1"/>
                </a:solidFill>
                <a:sym typeface="+mn-ea"/>
              </a:rPr>
              <a:t>数据字典、</a:t>
            </a:r>
            <a:r>
              <a:rPr lang="en-US" altLang="zh-CN" dirty="0">
                <a:solidFill>
                  <a:schemeClr val="bg1"/>
                </a:solidFill>
                <a:sym typeface="+mn-ea"/>
              </a:rPr>
              <a:t>PPT</a:t>
            </a:r>
            <a:r>
              <a:rPr lang="zh-CN" altLang="en-US" dirty="0">
                <a:solidFill>
                  <a:schemeClr val="bg1"/>
                </a:solidFill>
                <a:sym typeface="+mn-ea"/>
              </a:rPr>
              <a:t>、详细设计报告</a:t>
            </a:r>
            <a:endParaRPr lang="zh-CN" altLang="en-US" dirty="0">
              <a:solidFill>
                <a:schemeClr val="bg1"/>
              </a:solidFill>
              <a:latin typeface="Arial" panose="020B0604020202020204" pitchFamily="34" charset="0"/>
            </a:endParaRPr>
          </a:p>
          <a:p>
            <a:pPr eaLnBrk="1" hangingPunct="1"/>
            <a:endParaRPr lang="en-US" altLang="zh-CN" dirty="0">
              <a:solidFill>
                <a:schemeClr val="bg1"/>
              </a:solidFill>
              <a:latin typeface="Arial" panose="020B0604020202020204" pitchFamily="34" charset="0"/>
            </a:endParaRPr>
          </a:p>
          <a:p>
            <a:pPr eaLnBrk="1" hangingPunct="1"/>
            <a:r>
              <a:rPr lang="en-US" altLang="zh-CN" dirty="0">
                <a:solidFill>
                  <a:schemeClr val="bg1"/>
                </a:solidFill>
                <a:latin typeface="Arial" panose="020B0604020202020204" pitchFamily="34" charset="0"/>
              </a:rPr>
              <a:t>                      </a:t>
            </a:r>
            <a:endParaRPr lang="zh-CN" altLang="en-US" dirty="0">
              <a:solidFill>
                <a:schemeClr val="bg1"/>
              </a:solidFill>
              <a:latin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000000"/>
                                          </p:val>
                                        </p:tav>
                                        <p:tav tm="100000">
                                          <p:val>
                                            <p:strVal val="#ppt_w"/>
                                          </p:val>
                                        </p:tav>
                                      </p:tavLst>
                                    </p:anim>
                                    <p:anim calcmode="lin" valueType="num">
                                      <p:cBhvr>
                                        <p:cTn id="13" dur="500" fill="hold"/>
                                        <p:tgtEl>
                                          <p:spTgt spid="10"/>
                                        </p:tgtEl>
                                        <p:attrNameLst>
                                          <p:attrName>ppt_h</p:attrName>
                                        </p:attrNameLst>
                                      </p:cBhvr>
                                      <p:tavLst>
                                        <p:tav tm="0">
                                          <p:val>
                                            <p:fltVal val="0.00000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728913" y="1501775"/>
            <a:ext cx="3957637" cy="1074738"/>
          </a:xfrm>
          <a:prstGeom prst="rect">
            <a:avLst/>
          </a:prstGeom>
          <a:noFill/>
          <a:ln w="9525">
            <a:noFill/>
          </a:ln>
        </p:spPr>
        <p:txBody>
          <a:bodyPr>
            <a:spAutoFit/>
          </a:bodyPr>
          <a:p>
            <a:pPr algn="ctr" eaLnBrk="1" hangingPunct="1">
              <a:lnSpc>
                <a:spcPct val="150000"/>
              </a:lnSpc>
            </a:pPr>
            <a:r>
              <a:rPr lang="en-US" altLang="zh-CN" sz="4800" b="1" dirty="0">
                <a:solidFill>
                  <a:schemeClr val="bg1"/>
                </a:solidFill>
                <a:latin typeface="微软雅黑 Light" panose="020B0502040204020203" pitchFamily="34" charset="-122"/>
                <a:ea typeface="微软雅黑 Light" panose="020B0502040204020203" pitchFamily="34" charset="-122"/>
              </a:rPr>
              <a:t>THANKS!</a:t>
            </a:r>
            <a:endParaRPr lang="zh-CN" altLang="en-US" sz="48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4"/>
          <p:cNvSpPr/>
          <p:nvPr/>
        </p:nvSpPr>
        <p:spPr>
          <a:xfrm>
            <a:off x="1331913" y="1884363"/>
            <a:ext cx="6435725" cy="379413"/>
          </a:xfrm>
          <a:prstGeom prst="rect">
            <a:avLst/>
          </a:prstGeom>
        </p:spPr>
        <p:txBody>
          <a:bodyPr>
            <a:spAutoFit/>
          </a:bodyPr>
          <a:lstStyle/>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         </a:t>
            </a:r>
            <a:endParaRPr kumimoji="0" lang="zh-CN" altLang="en-US" sz="1400" b="0" i="0" u="none" strike="noStrike" kern="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6" name="矩形 5"/>
          <p:cNvSpPr/>
          <p:nvPr/>
        </p:nvSpPr>
        <p:spPr>
          <a:xfrm>
            <a:off x="3316288" y="3005138"/>
            <a:ext cx="3048000" cy="554037"/>
          </a:xfrm>
          <a:prstGeom prst="rect">
            <a:avLst/>
          </a:prstGeom>
          <a:noFill/>
          <a:ln w="9525">
            <a:noFill/>
          </a:ln>
        </p:spPr>
        <p:txBody>
          <a:bodyPr>
            <a:spAutoFit/>
          </a:bodyPr>
          <a:p>
            <a:pPr eaLnBrk="1" hangingPunct="1">
              <a:lnSpc>
                <a:spcPct val="150000"/>
              </a:lnSpc>
            </a:pPr>
            <a:r>
              <a:rPr lang="zh-CN" altLang="en-US" sz="2000" dirty="0">
                <a:solidFill>
                  <a:schemeClr val="bg1"/>
                </a:solidFill>
                <a:latin typeface="微软雅黑 Light" panose="020B0502040204020203" pitchFamily="34" charset="-122"/>
                <a:ea typeface="微软雅黑 Light" panose="020B0502040204020203" pitchFamily="34" charset="-122"/>
              </a:rPr>
              <a:t>感谢各位老师批评指正！</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311150" y="277813"/>
            <a:ext cx="963613" cy="414337"/>
            <a:chOff x="310460" y="277672"/>
            <a:chExt cx="964158" cy="414303"/>
          </a:xfrm>
        </p:grpSpPr>
        <p:pic>
          <p:nvPicPr>
            <p:cNvPr id="79878"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7" name="文本框 6"/>
            <p:cNvSpPr txBox="1"/>
            <p:nvPr/>
          </p:nvSpPr>
          <p:spPr>
            <a:xfrm>
              <a:off x="477242" y="299895"/>
              <a:ext cx="797376"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致谢</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000000"/>
                                          </p:val>
                                        </p:tav>
                                        <p:tav tm="100000">
                                          <p:val>
                                            <p:strVal val="#ppt_h"/>
                                          </p:val>
                                        </p:tav>
                                      </p:tavLst>
                                    </p:anim>
                                  </p:childTnLst>
                                </p:cTn>
                              </p:par>
                            </p:childTnLst>
                          </p:cTn>
                        </p:par>
                        <p:par>
                          <p:cTn id="16" fill="hold">
                            <p:stCondLst>
                              <p:cond delay="160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5"/>
                                        </p:tgtEl>
                                        <p:attrNameLst>
                                          <p:attrName>style.visibility</p:attrName>
                                        </p:attrNameLst>
                                      </p:cBhvr>
                                      <p:to>
                                        <p:strVal val="visible"/>
                                      </p:to>
                                    </p:set>
                                    <p:animEffect transition="in" filter="wipe(left)">
                                      <p:cBhvr>
                                        <p:cTn id="19" dur="300"/>
                                        <p:tgtEl>
                                          <p:spTgt spid="5"/>
                                        </p:tgtEl>
                                      </p:cBhvr>
                                    </p:animEffect>
                                  </p:childTnLst>
                                </p:cTn>
                              </p:par>
                              <p:par>
                                <p:cTn id="20" presetID="36" presetClass="emph" presetSubtype="0" fill="hold" grpId="1" nodeType="withEffect">
                                  <p:stCondLst>
                                    <p:cond delay="0"/>
                                  </p:stCondLst>
                                  <p:iterate type="lt">
                                    <p:tmPct val="30000"/>
                                  </p:iterate>
                                  <p:childTnLst>
                                    <p:animScale>
                                      <p:cBhvr>
                                        <p:cTn id="21" dur="150" autoRev="1" fill="hold">
                                          <p:stCondLst>
                                            <p:cond delay="0"/>
                                          </p:stCondLst>
                                        </p:cTn>
                                        <p:tgtEl>
                                          <p:spTgt spid="5"/>
                                        </p:tgtEl>
                                      </p:cBhvr>
                                      <p:to x="80000" y="100000"/>
                                    </p:animScale>
                                    <p:anim by="(#ppt_w*0.10)" calcmode="lin" valueType="num">
                                      <p:cBhvr>
                                        <p:cTn id="22" dur="150" autoRev="1" fill="hold">
                                          <p:stCondLst>
                                            <p:cond delay="0"/>
                                          </p:stCondLst>
                                        </p:cTn>
                                        <p:tgtEl>
                                          <p:spTgt spid="5"/>
                                        </p:tgtEl>
                                        <p:attrNameLst>
                                          <p:attrName>ppt_x</p:attrName>
                                        </p:attrNameLst>
                                      </p:cBhvr>
                                    </p:anim>
                                    <p:anim by="(-#ppt_w*0.10)" calcmode="lin" valueType="num">
                                      <p:cBhvr>
                                        <p:cTn id="23" dur="150" autoRev="1" fill="hold">
                                          <p:stCondLst>
                                            <p:cond delay="0"/>
                                          </p:stCondLst>
                                        </p:cTn>
                                        <p:tgtEl>
                                          <p:spTgt spid="5"/>
                                        </p:tgtEl>
                                        <p:attrNameLst>
                                          <p:attrName>ppt_y</p:attrName>
                                        </p:attrNameLst>
                                      </p:cBhvr>
                                    </p:anim>
                                    <p:animRot by="-480000">
                                      <p:cBhvr>
                                        <p:cTn id="24" dur="150" autoRev="1" fill="hold">
                                          <p:stCondLst>
                                            <p:cond delay="0"/>
                                          </p:stCondLst>
                                        </p:cTn>
                                        <p:tgtEl>
                                          <p:spTgt spid="5"/>
                                        </p:tgtEl>
                                        <p:attrNameLst>
                                          <p:attrName>r</p:attrName>
                                        </p:attrNameLst>
                                      </p:cBhvr>
                                    </p:animRot>
                                  </p:childTnLst>
                                </p:cTn>
                              </p:par>
                            </p:childTnLst>
                          </p:cTn>
                        </p:par>
                        <p:par>
                          <p:cTn id="25" fill="hold">
                            <p:stCondLst>
                              <p:cond delay="2619"/>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7177"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0321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Light" panose="020B0502040204020203" pitchFamily="34" charset="-122"/>
                <a:cs typeface="+mn-cs"/>
              </a:endParaRPr>
            </a:p>
          </p:txBody>
        </p:sp>
      </p:grpSp>
      <p:grpSp>
        <p:nvGrpSpPr>
          <p:cNvPr id="37" name="组合 36"/>
          <p:cNvGrpSpPr/>
          <p:nvPr/>
        </p:nvGrpSpPr>
        <p:grpSpPr>
          <a:xfrm>
            <a:off x="4244975" y="2032000"/>
            <a:ext cx="1460500" cy="1038225"/>
            <a:chOff x="4447677" y="2019402"/>
            <a:chExt cx="1461654" cy="1038453"/>
          </a:xfrm>
        </p:grpSpPr>
        <p:sp>
          <p:nvSpPr>
            <p:cNvPr id="7173" name="文本框 37"/>
            <p:cNvSpPr txBox="1"/>
            <p:nvPr/>
          </p:nvSpPr>
          <p:spPr>
            <a:xfrm>
              <a:off x="4447677" y="2226858"/>
              <a:ext cx="1461654" cy="830997"/>
            </a:xfrm>
            <a:prstGeom prst="rect">
              <a:avLst/>
            </a:prstGeom>
            <a:noFill/>
            <a:ln w="9525">
              <a:noFill/>
            </a:ln>
          </p:spPr>
          <p:txBody>
            <a:bodyPr>
              <a:spAutoFit/>
            </a:bodyPr>
            <a:p>
              <a:pPr algn="ctr" eaLnBrk="1" hangingPunct="1"/>
              <a:r>
                <a:rPr lang="zh-CN" altLang="en-US" sz="4800" dirty="0">
                  <a:solidFill>
                    <a:schemeClr val="bg1"/>
                  </a:solidFill>
                  <a:latin typeface="Arial" panose="020B0604020202020204" pitchFamily="34" charset="0"/>
                  <a:ea typeface="微软雅黑 Light" panose="020B0502040204020203" pitchFamily="34" charset="-122"/>
                </a:rPr>
                <a:t>引言</a:t>
              </a:r>
              <a:endParaRPr lang="zh-CN" altLang="en-US" sz="4800" dirty="0">
                <a:solidFill>
                  <a:schemeClr val="bg1"/>
                </a:solidFill>
                <a:latin typeface="Arial" panose="020B0604020202020204" pitchFamily="34" charset="0"/>
                <a:ea typeface="微软雅黑 Light" panose="020B0502040204020203" pitchFamily="34" charset="-122"/>
              </a:endParaRPr>
            </a:p>
          </p:txBody>
        </p:sp>
        <p:sp>
          <p:nvSpPr>
            <p:cNvPr id="7174" name="文本框 38"/>
            <p:cNvSpPr txBox="1"/>
            <p:nvPr/>
          </p:nvSpPr>
          <p:spPr>
            <a:xfrm>
              <a:off x="4535462" y="2019402"/>
              <a:ext cx="1286840" cy="307777"/>
            </a:xfrm>
            <a:prstGeom prst="rect">
              <a:avLst/>
            </a:prstGeom>
            <a:noFill/>
            <a:ln w="9525">
              <a:noFill/>
            </a:ln>
          </p:spPr>
          <p:txBody>
            <a:bodyPr>
              <a:spAutoFit/>
            </a:bodyPr>
            <a:p>
              <a:pPr eaLnBrk="1" hangingPunct="1"/>
              <a:r>
                <a:rPr lang="en-US" altLang="zh-CN" sz="1400" dirty="0">
                  <a:solidFill>
                    <a:schemeClr val="bg1"/>
                  </a:solidFill>
                  <a:latin typeface="微软雅黑 Light" panose="020B0502040204020203" pitchFamily="34" charset="-122"/>
                  <a:ea typeface="微软雅黑 Light" panose="020B0502040204020203" pitchFamily="34" charset="-122"/>
                </a:rPr>
                <a:t>PART ONE</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000000"/>
                                          </p:val>
                                        </p:tav>
                                        <p:tav tm="100000">
                                          <p:val>
                                            <p:strVal val="#ppt_w"/>
                                          </p:val>
                                        </p:tav>
                                      </p:tavLst>
                                    </p:anim>
                                    <p:anim calcmode="lin" valueType="num">
                                      <p:cBhvr>
                                        <p:cTn id="13" dur="250" fill="hold"/>
                                        <p:tgtEl>
                                          <p:spTgt spid="34"/>
                                        </p:tgtEl>
                                        <p:attrNameLst>
                                          <p:attrName>ppt_h</p:attrName>
                                        </p:attrNameLst>
                                      </p:cBhvr>
                                      <p:tavLst>
                                        <p:tav tm="0">
                                          <p:val>
                                            <p:fltVal val="0.00000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3430588" cy="414337"/>
            <a:chOff x="310460" y="277672"/>
            <a:chExt cx="2526739" cy="414303"/>
          </a:xfrm>
        </p:grpSpPr>
        <p:pic>
          <p:nvPicPr>
            <p:cNvPr id="9242"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6" name="文本框 25"/>
            <p:cNvSpPr txBox="1"/>
            <p:nvPr/>
          </p:nvSpPr>
          <p:spPr>
            <a:xfrm>
              <a:off x="477662" y="299895"/>
              <a:ext cx="2359537"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项目简介及设计部分编写目的</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27" name="组合 26"/>
          <p:cNvGrpSpPr/>
          <p:nvPr/>
        </p:nvGrpSpPr>
        <p:grpSpPr>
          <a:xfrm>
            <a:off x="3351213" y="2749550"/>
            <a:ext cx="1958975" cy="1871663"/>
            <a:chOff x="3065829" y="2668267"/>
            <a:chExt cx="1872107" cy="1761728"/>
          </a:xfrm>
        </p:grpSpPr>
        <p:sp>
          <p:nvSpPr>
            <p:cNvPr id="28" name="椭圆 27"/>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9" name="椭圆 28"/>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0" name="椭圆 29"/>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1" name="椭圆 30"/>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2" name="椭圆 31"/>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5" name="椭圆 44"/>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6" name="椭圆 45"/>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nvGrpSpPr>
            <p:cNvPr id="9235" name="组合 46"/>
            <p:cNvGrpSpPr/>
            <p:nvPr/>
          </p:nvGrpSpPr>
          <p:grpSpPr>
            <a:xfrm>
              <a:off x="3269294" y="2943617"/>
              <a:ext cx="1465544" cy="1202498"/>
              <a:chOff x="3269294" y="2943617"/>
              <a:chExt cx="1465544" cy="1202498"/>
            </a:xfrm>
          </p:grpSpPr>
          <p:sp>
            <p:nvSpPr>
              <p:cNvPr id="48"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9"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0"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1"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2"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53"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grpSp>
      <p:grpSp>
        <p:nvGrpSpPr>
          <p:cNvPr id="54" name="组合 53"/>
          <p:cNvGrpSpPr/>
          <p:nvPr/>
        </p:nvGrpSpPr>
        <p:grpSpPr>
          <a:xfrm>
            <a:off x="865188" y="1114425"/>
            <a:ext cx="7494587" cy="937034"/>
            <a:chOff x="2954339" y="1349947"/>
            <a:chExt cx="7162269" cy="882485"/>
          </a:xfrm>
        </p:grpSpPr>
        <p:sp>
          <p:nvSpPr>
            <p:cNvPr id="9226" name="矩形 54"/>
            <p:cNvSpPr/>
            <p:nvPr/>
          </p:nvSpPr>
          <p:spPr>
            <a:xfrm>
              <a:off x="2954339" y="1694800"/>
              <a:ext cx="7162269" cy="537632"/>
            </a:xfrm>
            <a:prstGeom prst="rect">
              <a:avLst/>
            </a:prstGeom>
            <a:noFill/>
            <a:ln w="9525">
              <a:noFill/>
            </a:ln>
          </p:spPr>
          <p:txBody>
            <a:bodyPr>
              <a:spAutoFit/>
            </a:bodyPr>
            <a:p>
              <a:pPr eaLnBrk="1" hangingPunct="1">
                <a:lnSpc>
                  <a:spcPct val="130000"/>
                </a:lnSpc>
              </a:pPr>
              <a:r>
                <a:rPr lang="zh-CN" altLang="en-US" sz="1200" dirty="0">
                  <a:solidFill>
                    <a:schemeClr val="bg1"/>
                  </a:solidFill>
                  <a:latin typeface="微软雅黑 Light" panose="020B0502040204020203" pitchFamily="34" charset="-122"/>
                  <a:ea typeface="微软雅黑 Light" panose="020B0502040204020203" pitchFamily="34" charset="-122"/>
                </a:rPr>
                <a:t>一款适用于安卓手机的游戏</a:t>
              </a:r>
              <a:r>
                <a:rPr lang="en-US" altLang="zh-CN" sz="1200" dirty="0">
                  <a:solidFill>
                    <a:schemeClr val="bg1"/>
                  </a:solidFill>
                  <a:latin typeface="微软雅黑 Light" panose="020B0502040204020203" pitchFamily="34" charset="-122"/>
                  <a:ea typeface="微软雅黑 Light" panose="020B0502040204020203" pitchFamily="34" charset="-122"/>
                </a:rPr>
                <a:t>APP——</a:t>
              </a:r>
              <a:r>
                <a:rPr lang="zh-CN" altLang="en-US" sz="1200" dirty="0">
                  <a:solidFill>
                    <a:schemeClr val="bg1"/>
                  </a:solidFill>
                  <a:latin typeface="微软雅黑 Light" panose="020B0502040204020203" pitchFamily="34" charset="-122"/>
                  <a:ea typeface="微软雅黑 Light" panose="020B0502040204020203" pitchFamily="34" charset="-122"/>
                </a:rPr>
                <a:t>婆婆与猫。模拟现实生活中的养猫情景，让你即使没有猫也能享受到养猫的乐趣。</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9227" name="矩形 55"/>
            <p:cNvSpPr/>
            <p:nvPr/>
          </p:nvSpPr>
          <p:spPr>
            <a:xfrm>
              <a:off x="2963100" y="1349947"/>
              <a:ext cx="960822" cy="318611"/>
            </a:xfrm>
            <a:prstGeom prst="rect">
              <a:avLst/>
            </a:prstGeom>
            <a:noFill/>
            <a:ln w="9525">
              <a:noFill/>
            </a:ln>
          </p:spPr>
          <p:txBody>
            <a:bodyPr wrap="none">
              <a:spAutoFit/>
            </a:bodyPr>
            <a:p>
              <a:pPr eaLnBrk="1" hangingPunct="1"/>
              <a:r>
                <a:rPr lang="zh-CN" altLang="en-US" sz="1600" dirty="0">
                  <a:solidFill>
                    <a:schemeClr val="bg1"/>
                  </a:solidFill>
                  <a:latin typeface="微软雅黑 Light" panose="020B0502040204020203" pitchFamily="34" charset="-122"/>
                  <a:ea typeface="微软雅黑 Light" panose="020B0502040204020203" pitchFamily="34" charset="-122"/>
                </a:rPr>
                <a:t>项目简介</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57" name="组合 56"/>
          <p:cNvGrpSpPr/>
          <p:nvPr/>
        </p:nvGrpSpPr>
        <p:grpSpPr>
          <a:xfrm>
            <a:off x="3833813" y="3189288"/>
            <a:ext cx="979487" cy="993775"/>
            <a:chOff x="3254772" y="2872916"/>
            <a:chExt cx="936104" cy="936104"/>
          </a:xfrm>
        </p:grpSpPr>
        <p:sp>
          <p:nvSpPr>
            <p:cNvPr id="58" name="椭圆 57"/>
            <p:cNvSpPr/>
            <p:nvPr/>
          </p:nvSpPr>
          <p:spPr>
            <a:xfrm>
              <a:off x="3254772" y="2872916"/>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9225" name="矩形 58"/>
            <p:cNvSpPr/>
            <p:nvPr/>
          </p:nvSpPr>
          <p:spPr>
            <a:xfrm>
              <a:off x="3469764" y="3187079"/>
              <a:ext cx="599320" cy="304411"/>
            </a:xfrm>
            <a:prstGeom prst="rect">
              <a:avLst/>
            </a:prstGeom>
            <a:noFill/>
            <a:ln w="9525">
              <a:noFill/>
            </a:ln>
          </p:spPr>
          <p:txBody>
            <a:bodyPr wrap="none">
              <a:spAutoFit/>
            </a:bodyPr>
            <a:p>
              <a:pPr eaLnBrk="1" hangingPunct="1"/>
              <a:r>
                <a:rPr lang="zh-CN" altLang="en-US" sz="1500" dirty="0">
                  <a:solidFill>
                    <a:schemeClr val="bg1"/>
                  </a:solidFill>
                  <a:latin typeface="微软雅黑 Light" panose="020B0502040204020203" pitchFamily="34" charset="-122"/>
                  <a:ea typeface="微软雅黑 Light" panose="020B0502040204020203" pitchFamily="34" charset="-122"/>
                </a:rPr>
                <a:t>目的</a:t>
              </a:r>
              <a:r>
                <a:rPr lang="en-US" altLang="zh-CN" sz="1500" dirty="0">
                  <a:solidFill>
                    <a:schemeClr val="bg1"/>
                  </a:solidFill>
                  <a:latin typeface="微软雅黑 Light" panose="020B0502040204020203" pitchFamily="34" charset="-122"/>
                  <a:ea typeface="微软雅黑 Light" panose="020B0502040204020203" pitchFamily="34" charset="-122"/>
                </a:rPr>
                <a:t> </a:t>
              </a: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sp>
        <p:nvSpPr>
          <p:cNvPr id="5131" name="矩形 61"/>
          <p:cNvSpPr/>
          <p:nvPr/>
        </p:nvSpPr>
        <p:spPr>
          <a:xfrm>
            <a:off x="5540375" y="2844800"/>
            <a:ext cx="2054225" cy="1437640"/>
          </a:xfrm>
          <a:prstGeom prst="rect">
            <a:avLst/>
          </a:prstGeom>
          <a:noFill/>
          <a:ln w="9525">
            <a:noFill/>
          </a:ln>
        </p:spPr>
        <p:txBody>
          <a:bodyPr>
            <a:spAutoFit/>
          </a:bodyPr>
          <a:p>
            <a:pPr eaLnBrk="1" hangingPunct="1">
              <a:lnSpc>
                <a:spcPts val="2100"/>
              </a:lnSpc>
            </a:pPr>
            <a:r>
              <a:rPr lang="zh-CN" altLang="en-US" sz="1200" dirty="0">
                <a:solidFill>
                  <a:schemeClr val="bg1"/>
                </a:solidFill>
                <a:latin typeface="微软雅黑 Light" panose="020B0502040204020203" pitchFamily="34" charset="-122"/>
                <a:ea typeface="微软雅黑 Light" panose="020B0502040204020203" pitchFamily="34" charset="-122"/>
              </a:rPr>
              <a:t>详细设计说明书编制的目的是说明婆婆与猫游戏系统各个层次的每个程序或者子程序和数据库的系统的设计考虑，为程序员编码提供依据。</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5129" name="矩形 64"/>
          <p:cNvSpPr/>
          <p:nvPr/>
        </p:nvSpPr>
        <p:spPr>
          <a:xfrm>
            <a:off x="992188" y="2403475"/>
            <a:ext cx="2054225" cy="2514600"/>
          </a:xfrm>
          <a:prstGeom prst="rect">
            <a:avLst/>
          </a:prstGeom>
          <a:noFill/>
          <a:ln w="9525">
            <a:noFill/>
          </a:ln>
        </p:spPr>
        <p:txBody>
          <a:bodyPr>
            <a:spAutoFit/>
          </a:bodyPr>
          <a:p>
            <a:pPr eaLnBrk="1" hangingPunct="1">
              <a:lnSpc>
                <a:spcPts val="2100"/>
              </a:lnSpc>
            </a:pPr>
            <a:r>
              <a:rPr lang="zh-CN" altLang="en-US" sz="1200" dirty="0">
                <a:solidFill>
                  <a:schemeClr val="bg1"/>
                </a:solidFill>
                <a:latin typeface="微软雅黑 Light" panose="020B0502040204020203" pitchFamily="34" charset="-122"/>
                <a:ea typeface="微软雅黑 Light" panose="020B0502040204020203" pitchFamily="34" charset="-122"/>
              </a:rPr>
              <a:t>总体设计用于指导软件实施时应遵从的规范。通过规范开发人员的开发过程达到保证项目团队完成软件项目的基本要求，提高软件质量的目的。开发者应根据本文档进行软件开发和编制软件开发文档。本文档是对软件项目开发的基本要求。</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8" presetClass="entr" presetSubtype="6" fill="hold" nodeType="after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strips(downRight)">
                                      <p:cBhvr>
                                        <p:cTn id="12" dur="1000"/>
                                        <p:tgtEl>
                                          <p:spTgt spid="54"/>
                                        </p:tgtEl>
                                      </p:cBhvr>
                                    </p:animEffect>
                                  </p:childTnLst>
                                </p:cTn>
                              </p:par>
                              <p:par>
                                <p:cTn id="13" presetID="49" presetClass="entr" presetSubtype="0" decel="100000" fill="hold" nodeType="withEffect">
                                  <p:stCondLst>
                                    <p:cond delay="100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000000"/>
                                          </p:val>
                                        </p:tav>
                                        <p:tav tm="100000">
                                          <p:val>
                                            <p:strVal val="#ppt_w"/>
                                          </p:val>
                                        </p:tav>
                                      </p:tavLst>
                                    </p:anim>
                                    <p:anim calcmode="lin" valueType="num">
                                      <p:cBhvr>
                                        <p:cTn id="16" dur="1000" fill="hold"/>
                                        <p:tgtEl>
                                          <p:spTgt spid="27"/>
                                        </p:tgtEl>
                                        <p:attrNameLst>
                                          <p:attrName>ppt_h</p:attrName>
                                        </p:attrNameLst>
                                      </p:cBhvr>
                                      <p:tavLst>
                                        <p:tav tm="0">
                                          <p:val>
                                            <p:fltVal val="0.000000"/>
                                          </p:val>
                                        </p:tav>
                                        <p:tav tm="100000">
                                          <p:val>
                                            <p:strVal val="#ppt_h"/>
                                          </p:val>
                                        </p:tav>
                                      </p:tavLst>
                                    </p:anim>
                                    <p:anim calcmode="lin" valueType="num">
                                      <p:cBhvr>
                                        <p:cTn id="17" dur="1000" fill="hold"/>
                                        <p:tgtEl>
                                          <p:spTgt spid="27"/>
                                        </p:tgtEl>
                                        <p:attrNameLst>
                                          <p:attrName>style.rotation</p:attrName>
                                        </p:attrNameLst>
                                      </p:cBhvr>
                                      <p:tavLst>
                                        <p:tav tm="0">
                                          <p:val>
                                            <p:fltVal val="360.000000"/>
                                          </p:val>
                                        </p:tav>
                                        <p:tav tm="100000">
                                          <p:val>
                                            <p:fltVal val="0.000000"/>
                                          </p:val>
                                        </p:tav>
                                      </p:tavLst>
                                    </p:anim>
                                    <p:animEffect transition="in" filter="fade">
                                      <p:cBhvr>
                                        <p:cTn id="18" dur="1000"/>
                                        <p:tgtEl>
                                          <p:spTgt spid="27"/>
                                        </p:tgtEl>
                                      </p:cBhvr>
                                    </p:animEffect>
                                  </p:childTnLst>
                                </p:cTn>
                              </p:par>
                              <p:par>
                                <p:cTn id="19" presetID="49" presetClass="entr" presetSubtype="0" decel="100000" fill="hold" nodeType="withEffect">
                                  <p:stCondLst>
                                    <p:cond delay="1100"/>
                                  </p:stCondLst>
                                  <p:childTnLst>
                                    <p:set>
                                      <p:cBhvr>
                                        <p:cTn id="20" dur="1" fill="hold">
                                          <p:stCondLst>
                                            <p:cond delay="0"/>
                                          </p:stCondLst>
                                        </p:cTn>
                                        <p:tgtEl>
                                          <p:spTgt spid="57"/>
                                        </p:tgtEl>
                                        <p:attrNameLst>
                                          <p:attrName>style.visibility</p:attrName>
                                        </p:attrNameLst>
                                      </p:cBhvr>
                                      <p:to>
                                        <p:strVal val="visible"/>
                                      </p:to>
                                    </p:set>
                                    <p:anim calcmode="lin" valueType="num">
                                      <p:cBhvr>
                                        <p:cTn id="21" dur="1000" fill="hold"/>
                                        <p:tgtEl>
                                          <p:spTgt spid="57"/>
                                        </p:tgtEl>
                                        <p:attrNameLst>
                                          <p:attrName>ppt_w</p:attrName>
                                        </p:attrNameLst>
                                      </p:cBhvr>
                                      <p:tavLst>
                                        <p:tav tm="0">
                                          <p:val>
                                            <p:fltVal val="0.000000"/>
                                          </p:val>
                                        </p:tav>
                                        <p:tav tm="100000">
                                          <p:val>
                                            <p:strVal val="#ppt_w"/>
                                          </p:val>
                                        </p:tav>
                                      </p:tavLst>
                                    </p:anim>
                                    <p:anim calcmode="lin" valueType="num">
                                      <p:cBhvr>
                                        <p:cTn id="22" dur="1000" fill="hold"/>
                                        <p:tgtEl>
                                          <p:spTgt spid="57"/>
                                        </p:tgtEl>
                                        <p:attrNameLst>
                                          <p:attrName>ppt_h</p:attrName>
                                        </p:attrNameLst>
                                      </p:cBhvr>
                                      <p:tavLst>
                                        <p:tav tm="0">
                                          <p:val>
                                            <p:fltVal val="0.000000"/>
                                          </p:val>
                                        </p:tav>
                                        <p:tav tm="100000">
                                          <p:val>
                                            <p:strVal val="#ppt_h"/>
                                          </p:val>
                                        </p:tav>
                                      </p:tavLst>
                                    </p:anim>
                                    <p:anim calcmode="lin" valueType="num">
                                      <p:cBhvr>
                                        <p:cTn id="23" dur="1000" fill="hold"/>
                                        <p:tgtEl>
                                          <p:spTgt spid="57"/>
                                        </p:tgtEl>
                                        <p:attrNameLst>
                                          <p:attrName>style.rotation</p:attrName>
                                        </p:attrNameLst>
                                      </p:cBhvr>
                                      <p:tavLst>
                                        <p:tav tm="0">
                                          <p:val>
                                            <p:fltVal val="360.000000"/>
                                          </p:val>
                                        </p:tav>
                                        <p:tav tm="100000">
                                          <p:val>
                                            <p:fltVal val="0.000000"/>
                                          </p:val>
                                        </p:tav>
                                      </p:tavLst>
                                    </p:anim>
                                    <p:animEffect transition="in" filter="fade">
                                      <p:cBhvr>
                                        <p:cTn id="24" dur="1000"/>
                                        <p:tgtEl>
                                          <p:spTgt spid="57"/>
                                        </p:tgtEl>
                                      </p:cBhvr>
                                    </p:animEffect>
                                  </p:childTnLst>
                                </p:cTn>
                              </p:par>
                              <p:par>
                                <p:cTn id="25" presetID="22" presetClass="entr" presetSubtype="4" fill="hold" nodeType="withEffect">
                                  <p:stCondLst>
                                    <p:cond delay="1100"/>
                                  </p:stCondLst>
                                  <p:childTnLst>
                                    <p:set>
                                      <p:cBhvr>
                                        <p:cTn id="26" dur="1" fill="hold">
                                          <p:stCondLst>
                                            <p:cond delay="0"/>
                                          </p:stCondLst>
                                        </p:cTn>
                                        <p:tgtEl>
                                          <p:spTgt spid="5129">
                                            <p:txEl>
                                              <p:charRg st="0" end="106"/>
                                            </p:txEl>
                                          </p:spTgt>
                                        </p:tgtEl>
                                        <p:attrNameLst>
                                          <p:attrName>style.visibility</p:attrName>
                                        </p:attrNameLst>
                                      </p:cBhvr>
                                      <p:to>
                                        <p:strVal val="visible"/>
                                      </p:to>
                                    </p:set>
                                    <p:animEffect transition="in" filter="wipe(down)">
                                      <p:cBhvr>
                                        <p:cTn id="27" dur="500"/>
                                        <p:tgtEl>
                                          <p:spTgt spid="5129">
                                            <p:txEl>
                                              <p:charRg st="0" end="106"/>
                                            </p:txEl>
                                          </p:spTgt>
                                        </p:tgtEl>
                                      </p:cBhvr>
                                    </p:animEffect>
                                  </p:childTnLst>
                                </p:cTn>
                              </p:par>
                              <p:par>
                                <p:cTn id="28" presetID="22" presetClass="entr" presetSubtype="4" fill="hold" nodeType="withEffect">
                                  <p:stCondLst>
                                    <p:cond delay="1100"/>
                                  </p:stCondLst>
                                  <p:childTnLst>
                                    <p:set>
                                      <p:cBhvr>
                                        <p:cTn id="29" dur="1" fill="hold">
                                          <p:stCondLst>
                                            <p:cond delay="0"/>
                                          </p:stCondLst>
                                        </p:cTn>
                                        <p:tgtEl>
                                          <p:spTgt spid="5131">
                                            <p:txEl>
                                              <p:charRg st="0" end="60"/>
                                            </p:txEl>
                                          </p:spTgt>
                                        </p:tgtEl>
                                        <p:attrNameLst>
                                          <p:attrName>style.visibility</p:attrName>
                                        </p:attrNameLst>
                                      </p:cBhvr>
                                      <p:to>
                                        <p:strVal val="visible"/>
                                      </p:to>
                                    </p:set>
                                    <p:animEffect transition="in" filter="wipe(down)">
                                      <p:cBhvr>
                                        <p:cTn id="30" dur="500"/>
                                        <p:tgtEl>
                                          <p:spTgt spid="5131">
                                            <p:txEl>
                                              <p:charRg st="0"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 name="组合 32"/>
          <p:cNvGrpSpPr/>
          <p:nvPr/>
        </p:nvGrpSpPr>
        <p:grpSpPr>
          <a:xfrm>
            <a:off x="1419225" y="1270000"/>
            <a:ext cx="1214438" cy="2355850"/>
            <a:chOff x="1419709" y="1270654"/>
            <a:chExt cx="1213553" cy="2354901"/>
          </a:xfrm>
        </p:grpSpPr>
        <p:sp>
          <p:nvSpPr>
            <p:cNvPr id="34" name="圆角矩形 33"/>
            <p:cNvSpPr/>
            <p:nvPr/>
          </p:nvSpPr>
          <p:spPr bwMode="auto">
            <a:xfrm rot="5400000">
              <a:off x="849035"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5" name="椭圆 34"/>
            <p:cNvSpPr/>
            <p:nvPr/>
          </p:nvSpPr>
          <p:spPr bwMode="auto">
            <a:xfrm>
              <a:off x="1551376" y="1411885"/>
              <a:ext cx="950219"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36" name="Text Box 39"/>
            <p:cNvSpPr txBox="1">
              <a:spLocks noChangeArrowheads="1"/>
            </p:cNvSpPr>
            <p:nvPr/>
          </p:nvSpPr>
          <p:spPr bwMode="auto">
            <a:xfrm>
              <a:off x="1505018"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eaLnBrk="1" fontAlgn="auto" hangingPunct="1">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1</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11292" name="矩形 261"/>
            <p:cNvSpPr/>
            <p:nvPr/>
          </p:nvSpPr>
          <p:spPr>
            <a:xfrm>
              <a:off x="1626377" y="1951982"/>
              <a:ext cx="799636" cy="276887"/>
            </a:xfrm>
            <a:prstGeom prst="rect">
              <a:avLst/>
            </a:prstGeom>
            <a:noFill/>
            <a:ln w="9525">
              <a:noFill/>
            </a:ln>
          </p:spPr>
          <p:txBody>
            <a:bodyPr wrap="none">
              <a:spAutoFit/>
            </a:bodyPr>
            <a:p>
              <a:pPr eaLnBrk="1" hangingPunct="1"/>
              <a:r>
                <a:rPr lang="zh-CN" altLang="en-US" sz="1200" dirty="0">
                  <a:solidFill>
                    <a:schemeClr val="bg1"/>
                  </a:solidFill>
                  <a:latin typeface="微软雅黑 Light" panose="020B0502040204020203" pitchFamily="34" charset="-122"/>
                  <a:ea typeface="微软雅黑 Light" panose="020B0502040204020203" pitchFamily="34" charset="-122"/>
                </a:rPr>
                <a:t>软件名称</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11293" name="Text Box 39"/>
            <p:cNvSpPr txBox="1"/>
            <p:nvPr/>
          </p:nvSpPr>
          <p:spPr>
            <a:xfrm>
              <a:off x="1499515" y="2712116"/>
              <a:ext cx="1086190" cy="429722"/>
            </a:xfrm>
            <a:prstGeom prst="rect">
              <a:avLst/>
            </a:prstGeom>
            <a:noFill/>
            <a:ln w="9525">
              <a:noFill/>
            </a:ln>
          </p:spPr>
          <p:txBody>
            <a:bodyPr>
              <a:spAutoFit/>
            </a:bodyPr>
            <a:p>
              <a:pPr algn="ctr" eaLnBrk="1" hangingPunct="1"/>
              <a:r>
                <a:rPr lang="zh-CN" altLang="en-US" sz="1100" dirty="0">
                  <a:solidFill>
                    <a:schemeClr val="bg1"/>
                  </a:solidFill>
                  <a:latin typeface="微软雅黑 Light" panose="020B0502040204020203" pitchFamily="34" charset="-122"/>
                  <a:ea typeface="微软雅黑 Light" panose="020B0502040204020203" pitchFamily="34" charset="-122"/>
                </a:rPr>
                <a:t>婆婆与猫游戏</a:t>
              </a:r>
              <a:r>
                <a:rPr lang="en-US" altLang="zh-CN" sz="1100" dirty="0">
                  <a:solidFill>
                    <a:schemeClr val="bg1"/>
                  </a:solidFill>
                  <a:latin typeface="微软雅黑 Light" panose="020B0502040204020203" pitchFamily="34" charset="-122"/>
                  <a:ea typeface="微软雅黑 Light" panose="020B0502040204020203" pitchFamily="34" charset="-122"/>
                </a:rPr>
                <a:t>APP</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grpSp>
      <p:sp>
        <p:nvSpPr>
          <p:cNvPr id="39" name="TextBox 36"/>
          <p:cNvSpPr txBox="1"/>
          <p:nvPr/>
        </p:nvSpPr>
        <p:spPr>
          <a:xfrm>
            <a:off x="957263" y="3976688"/>
            <a:ext cx="7170737" cy="852805"/>
          </a:xfrm>
          <a:prstGeom prst="rect">
            <a:avLst/>
          </a:prstGeom>
          <a:noFill/>
          <a:ln w="9525">
            <a:noFill/>
          </a:ln>
        </p:spPr>
        <p:txBody>
          <a:bodyPr>
            <a:spAutoFit/>
          </a:bodyPr>
          <a:p>
            <a:pPr defTabSz="684530" eaLnBrk="1" hangingPunct="1">
              <a:lnSpc>
                <a:spcPct val="150000"/>
              </a:lnSpc>
            </a:pPr>
            <a:r>
              <a:rPr lang="zh-CN" altLang="en-US" sz="1100" dirty="0">
                <a:solidFill>
                  <a:schemeClr val="bg1"/>
                </a:solidFill>
                <a:latin typeface="微软雅黑 Light" panose="020B0502040204020203" pitchFamily="34" charset="-122"/>
                <a:ea typeface="微软雅黑 Light" panose="020B0502040204020203" pitchFamily="34" charset="-122"/>
              </a:rPr>
              <a:t>项目与其他软件，系统的关系：</a:t>
            </a:r>
            <a:endParaRPr lang="zh-CN" altLang="en-US" sz="1100" dirty="0">
              <a:solidFill>
                <a:schemeClr val="bg1"/>
              </a:solidFill>
              <a:latin typeface="微软雅黑 Light" panose="020B0502040204020203" pitchFamily="34" charset="-122"/>
              <a:ea typeface="微软雅黑 Light" panose="020B0502040204020203" pitchFamily="34" charset="-122"/>
            </a:endParaRPr>
          </a:p>
          <a:p>
            <a:pPr defTabSz="684530" eaLnBrk="1" hangingPunct="1">
              <a:lnSpc>
                <a:spcPct val="150000"/>
              </a:lnSpc>
            </a:pPr>
            <a:r>
              <a:rPr lang="zh-CN" altLang="en-US" sz="1100" dirty="0">
                <a:solidFill>
                  <a:schemeClr val="bg1"/>
                </a:solidFill>
                <a:latin typeface="微软雅黑 Light" panose="020B0502040204020203" pitchFamily="34" charset="-122"/>
                <a:ea typeface="微软雅黑 Light" panose="020B0502040204020203" pitchFamily="34" charset="-122"/>
              </a:rPr>
              <a:t>      本项目采用</a:t>
            </a:r>
            <a:r>
              <a:rPr lang="en-US" altLang="zh-CN" sz="1100" dirty="0">
                <a:solidFill>
                  <a:schemeClr val="bg1"/>
                </a:solidFill>
                <a:latin typeface="微软雅黑 Light" panose="020B0502040204020203" pitchFamily="34" charset="-122"/>
                <a:ea typeface="微软雅黑 Light" panose="020B0502040204020203" pitchFamily="34" charset="-122"/>
              </a:rPr>
              <a:t>C/S</a:t>
            </a:r>
            <a:r>
              <a:rPr lang="zh-CN" altLang="en-US" sz="1100" dirty="0">
                <a:solidFill>
                  <a:schemeClr val="bg1"/>
                </a:solidFill>
                <a:latin typeface="微软雅黑 Light" panose="020B0502040204020203" pitchFamily="34" charset="-122"/>
                <a:ea typeface="微软雅黑 Light" panose="020B0502040204020203" pitchFamily="34" charset="-122"/>
              </a:rPr>
              <a:t>架构，客户端程序建立在</a:t>
            </a:r>
            <a:r>
              <a:rPr lang="en-US" altLang="zh-CN" sz="1100" dirty="0">
                <a:solidFill>
                  <a:schemeClr val="bg1"/>
                </a:solidFill>
                <a:latin typeface="微软雅黑 Light" panose="020B0502040204020203" pitchFamily="34" charset="-122"/>
                <a:ea typeface="微软雅黑 Light" panose="020B0502040204020203" pitchFamily="34" charset="-122"/>
              </a:rPr>
              <a:t>Android 5.0</a:t>
            </a:r>
            <a:r>
              <a:rPr lang="zh-CN" altLang="en-US" sz="1100" dirty="0">
                <a:solidFill>
                  <a:schemeClr val="bg1"/>
                </a:solidFill>
                <a:latin typeface="微软雅黑 Light" panose="020B0502040204020203" pitchFamily="34" charset="-122"/>
                <a:ea typeface="微软雅黑 Light" panose="020B0502040204020203" pitchFamily="34" charset="-122"/>
              </a:rPr>
              <a:t>及以上的以</a:t>
            </a:r>
            <a:r>
              <a:rPr lang="en-US" altLang="zh-CN" sz="1100" dirty="0">
                <a:solidFill>
                  <a:schemeClr val="bg1"/>
                </a:solidFill>
                <a:latin typeface="微软雅黑 Light" panose="020B0502040204020203" pitchFamily="34" charset="-122"/>
                <a:ea typeface="微软雅黑 Light" panose="020B0502040204020203" pitchFamily="34" charset="-122"/>
              </a:rPr>
              <a:t>C#</a:t>
            </a:r>
            <a:r>
              <a:rPr lang="zh-CN" altLang="en-US" sz="1100" dirty="0">
                <a:solidFill>
                  <a:schemeClr val="bg1"/>
                </a:solidFill>
                <a:latin typeface="微软雅黑 Light" panose="020B0502040204020203" pitchFamily="34" charset="-122"/>
                <a:ea typeface="微软雅黑 Light" panose="020B0502040204020203" pitchFamily="34" charset="-122"/>
              </a:rPr>
              <a:t>语言开发的应用程序，用</a:t>
            </a:r>
            <a:r>
              <a:rPr lang="en-US" altLang="zh-CN" sz="1100" dirty="0">
                <a:solidFill>
                  <a:schemeClr val="bg1"/>
                </a:solidFill>
                <a:latin typeface="微软雅黑 Light" panose="020B0502040204020203" pitchFamily="34" charset="-122"/>
                <a:ea typeface="微软雅黑 Light" panose="020B0502040204020203" pitchFamily="34" charset="-122"/>
              </a:rPr>
              <a:t>unity3d</a:t>
            </a:r>
            <a:r>
              <a:rPr lang="zh-CN" altLang="en-US" sz="1100" dirty="0">
                <a:solidFill>
                  <a:schemeClr val="bg1"/>
                </a:solidFill>
                <a:latin typeface="微软雅黑 Light" panose="020B0502040204020203" pitchFamily="34" charset="-122"/>
                <a:ea typeface="微软雅黑 Light" panose="020B0502040204020203" pitchFamily="34" charset="-122"/>
              </a:rPr>
              <a:t>作为游戏引擎，</a:t>
            </a:r>
            <a:r>
              <a:rPr lang="zh-CN" altLang="en-US" sz="1100" dirty="0">
                <a:solidFill>
                  <a:schemeClr val="bg1"/>
                </a:solidFill>
                <a:latin typeface="微软雅黑 Light" panose="020B0502040204020203" pitchFamily="34" charset="-122"/>
                <a:ea typeface="微软雅黑 Light" panose="020B0502040204020203" pitchFamily="34" charset="-122"/>
              </a:rPr>
              <a:t>采用文件系统存储信息，以一台小型计算机处理信息。</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grpSp>
        <p:nvGrpSpPr>
          <p:cNvPr id="40" name="组合 39"/>
          <p:cNvGrpSpPr/>
          <p:nvPr/>
        </p:nvGrpSpPr>
        <p:grpSpPr>
          <a:xfrm>
            <a:off x="3155950" y="1270000"/>
            <a:ext cx="1214438" cy="2355850"/>
            <a:chOff x="3156432" y="1270654"/>
            <a:chExt cx="1213553" cy="2354901"/>
          </a:xfrm>
        </p:grpSpPr>
        <p:sp>
          <p:nvSpPr>
            <p:cNvPr id="41" name="圆角矩形 40"/>
            <p:cNvSpPr/>
            <p:nvPr/>
          </p:nvSpPr>
          <p:spPr bwMode="auto">
            <a:xfrm rot="5400000">
              <a:off x="2585758"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2" name="椭圆 41"/>
            <p:cNvSpPr/>
            <p:nvPr/>
          </p:nvSpPr>
          <p:spPr bwMode="auto">
            <a:xfrm>
              <a:off x="3288099" y="1411885"/>
              <a:ext cx="950219"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43" name="Text Box 39"/>
            <p:cNvSpPr txBox="1">
              <a:spLocks noChangeArrowheads="1"/>
            </p:cNvSpPr>
            <p:nvPr/>
          </p:nvSpPr>
          <p:spPr bwMode="auto">
            <a:xfrm>
              <a:off x="3241741"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eaLnBrk="1" fontAlgn="auto" hangingPunct="1">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2</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11287" name="矩形 261"/>
            <p:cNvSpPr/>
            <p:nvPr/>
          </p:nvSpPr>
          <p:spPr>
            <a:xfrm>
              <a:off x="3363099" y="1951982"/>
              <a:ext cx="799636" cy="276887"/>
            </a:xfrm>
            <a:prstGeom prst="rect">
              <a:avLst/>
            </a:prstGeom>
            <a:noFill/>
            <a:ln w="9525">
              <a:noFill/>
            </a:ln>
          </p:spPr>
          <p:txBody>
            <a:bodyPr wrap="none">
              <a:spAutoFit/>
            </a:bodyPr>
            <a:p>
              <a:pPr eaLnBrk="1" hangingPunct="1"/>
              <a:r>
                <a:rPr lang="zh-CN" altLang="en-US" sz="1200" dirty="0">
                  <a:solidFill>
                    <a:schemeClr val="bg1"/>
                  </a:solidFill>
                  <a:latin typeface="微软雅黑 Light" panose="020B0502040204020203" pitchFamily="34" charset="-122"/>
                  <a:ea typeface="微软雅黑 Light" panose="020B0502040204020203" pitchFamily="34" charset="-122"/>
                </a:rPr>
                <a:t>项目提出</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11288" name="Text Box 39"/>
            <p:cNvSpPr txBox="1"/>
            <p:nvPr/>
          </p:nvSpPr>
          <p:spPr>
            <a:xfrm>
              <a:off x="3220112" y="2712116"/>
              <a:ext cx="1086190" cy="261505"/>
            </a:xfrm>
            <a:prstGeom prst="rect">
              <a:avLst/>
            </a:prstGeom>
            <a:noFill/>
            <a:ln w="9525">
              <a:noFill/>
            </a:ln>
          </p:spPr>
          <p:txBody>
            <a:bodyPr>
              <a:spAutoFit/>
            </a:bodyPr>
            <a:p>
              <a:pPr algn="ctr" eaLnBrk="1" hangingPunct="1"/>
              <a:r>
                <a:rPr lang="zh-CN" altLang="en-US" sz="1100" dirty="0">
                  <a:solidFill>
                    <a:schemeClr val="bg1"/>
                  </a:solidFill>
                  <a:latin typeface="微软雅黑 Light" panose="020B0502040204020203" pitchFamily="34" charset="-122"/>
                  <a:ea typeface="微软雅黑 Light" panose="020B0502040204020203" pitchFamily="34" charset="-122"/>
                </a:rPr>
                <a:t>杨老师</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7" name="组合 66"/>
          <p:cNvGrpSpPr/>
          <p:nvPr/>
        </p:nvGrpSpPr>
        <p:grpSpPr>
          <a:xfrm>
            <a:off x="4897438" y="1270000"/>
            <a:ext cx="1212850" cy="2355850"/>
            <a:chOff x="4896956" y="1270654"/>
            <a:chExt cx="1213553" cy="2354901"/>
          </a:xfrm>
        </p:grpSpPr>
        <p:sp>
          <p:nvSpPr>
            <p:cNvPr id="68" name="圆角矩形 67"/>
            <p:cNvSpPr/>
            <p:nvPr/>
          </p:nvSpPr>
          <p:spPr bwMode="auto">
            <a:xfrm rot="5400000">
              <a:off x="4326282"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69" name="椭圆 68"/>
            <p:cNvSpPr/>
            <p:nvPr/>
          </p:nvSpPr>
          <p:spPr bwMode="auto">
            <a:xfrm>
              <a:off x="5028794" y="1411885"/>
              <a:ext cx="949875"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70" name="Text Box 39"/>
            <p:cNvSpPr txBox="1">
              <a:spLocks noChangeArrowheads="1"/>
            </p:cNvSpPr>
            <p:nvPr/>
          </p:nvSpPr>
          <p:spPr bwMode="auto">
            <a:xfrm>
              <a:off x="4982265"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eaLnBrk="1" fontAlgn="auto" hangingPunct="1">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3</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11282" name="矩形 261"/>
            <p:cNvSpPr/>
            <p:nvPr/>
          </p:nvSpPr>
          <p:spPr>
            <a:xfrm>
              <a:off x="5103624" y="1951982"/>
              <a:ext cx="800683" cy="276887"/>
            </a:xfrm>
            <a:prstGeom prst="rect">
              <a:avLst/>
            </a:prstGeom>
            <a:noFill/>
            <a:ln w="9525">
              <a:noFill/>
            </a:ln>
          </p:spPr>
          <p:txBody>
            <a:bodyPr wrap="none">
              <a:spAutoFit/>
            </a:bodyPr>
            <a:p>
              <a:pPr eaLnBrk="1" hangingPunct="1"/>
              <a:r>
                <a:rPr lang="zh-CN" altLang="en-US" sz="1200" dirty="0">
                  <a:solidFill>
                    <a:schemeClr val="bg1"/>
                  </a:solidFill>
                  <a:latin typeface="微软雅黑 Light" panose="020B0502040204020203" pitchFamily="34" charset="-122"/>
                  <a:ea typeface="微软雅黑 Light" panose="020B0502040204020203" pitchFamily="34" charset="-122"/>
                </a:rPr>
                <a:t>开发人员</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11283" name="Text Box 39"/>
            <p:cNvSpPr txBox="1"/>
            <p:nvPr/>
          </p:nvSpPr>
          <p:spPr>
            <a:xfrm>
              <a:off x="4965616" y="2712116"/>
              <a:ext cx="1086190" cy="598564"/>
            </a:xfrm>
            <a:prstGeom prst="rect">
              <a:avLst/>
            </a:prstGeom>
            <a:noFill/>
            <a:ln w="9525">
              <a:noFill/>
            </a:ln>
          </p:spPr>
          <p:txBody>
            <a:bodyPr>
              <a:spAutoFit/>
            </a:bodyPr>
            <a:p>
              <a:pPr algn="ctr" eaLnBrk="1" hangingPunct="1"/>
              <a:r>
                <a:rPr lang="en-US" altLang="zh-CN" sz="1100" dirty="0">
                  <a:solidFill>
                    <a:schemeClr val="bg1"/>
                  </a:solidFill>
                  <a:latin typeface="微软雅黑 Light" panose="020B0502040204020203" pitchFamily="34" charset="-122"/>
                  <a:ea typeface="微软雅黑 Light" panose="020B0502040204020203" pitchFamily="34" charset="-122"/>
                  <a:sym typeface="+mn-ea"/>
                </a:rPr>
                <a:t>SE2018</a:t>
              </a:r>
              <a:r>
                <a:rPr lang="zh-CN" altLang="en-US" sz="1100" dirty="0">
                  <a:solidFill>
                    <a:schemeClr val="bg1"/>
                  </a:solidFill>
                  <a:latin typeface="微软雅黑 Light" panose="020B0502040204020203" pitchFamily="34" charset="-122"/>
                  <a:ea typeface="微软雅黑 Light" panose="020B0502040204020203" pitchFamily="34" charset="-122"/>
                  <a:sym typeface="+mn-ea"/>
                </a:rPr>
                <a:t>春</a:t>
              </a:r>
              <a:r>
                <a:rPr lang="en-US" altLang="zh-CN" sz="1100" dirty="0">
                  <a:solidFill>
                    <a:schemeClr val="bg1"/>
                  </a:solidFill>
                  <a:latin typeface="微软雅黑 Light" panose="020B0502040204020203" pitchFamily="34" charset="-122"/>
                  <a:ea typeface="微软雅黑 Light" panose="020B0502040204020203" pitchFamily="34" charset="-122"/>
                  <a:sym typeface="+mn-ea"/>
                </a:rPr>
                <a:t>-G20</a:t>
              </a:r>
              <a:r>
                <a:rPr lang="zh-CN" altLang="en-US" sz="1100" dirty="0">
                  <a:solidFill>
                    <a:schemeClr val="bg1"/>
                  </a:solidFill>
                  <a:latin typeface="微软雅黑 Light" panose="020B0502040204020203" pitchFamily="34" charset="-122"/>
                  <a:ea typeface="微软雅黑 Light" panose="020B0502040204020203" pitchFamily="34" charset="-122"/>
                  <a:sym typeface="+mn-ea"/>
                </a:rPr>
                <a:t>小组</a:t>
              </a:r>
              <a:endParaRPr lang="en-US" altLang="zh-CN" sz="1100" dirty="0">
                <a:solidFill>
                  <a:schemeClr val="bg1"/>
                </a:solidFill>
                <a:latin typeface="微软雅黑 Light" panose="020B0502040204020203" pitchFamily="34" charset="-122"/>
                <a:ea typeface="微软雅黑 Light" panose="020B0502040204020203" pitchFamily="34" charset="-122"/>
              </a:endParaRPr>
            </a:p>
            <a:p>
              <a:pPr algn="ctr" eaLnBrk="1" hangingPunct="1"/>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73" name="组合 72"/>
          <p:cNvGrpSpPr/>
          <p:nvPr/>
        </p:nvGrpSpPr>
        <p:grpSpPr>
          <a:xfrm>
            <a:off x="6591300" y="1270000"/>
            <a:ext cx="1212850" cy="2355850"/>
            <a:chOff x="6590610" y="1270654"/>
            <a:chExt cx="1213553" cy="2354901"/>
          </a:xfrm>
        </p:grpSpPr>
        <p:sp>
          <p:nvSpPr>
            <p:cNvPr id="74" name="圆角矩形 73"/>
            <p:cNvSpPr/>
            <p:nvPr/>
          </p:nvSpPr>
          <p:spPr bwMode="auto">
            <a:xfrm rot="5400000">
              <a:off x="6019936"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75" name="椭圆 74"/>
            <p:cNvSpPr/>
            <p:nvPr/>
          </p:nvSpPr>
          <p:spPr bwMode="auto">
            <a:xfrm>
              <a:off x="6722449" y="1411885"/>
              <a:ext cx="949875" cy="9489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76" name="Text Box 39"/>
            <p:cNvSpPr txBox="1">
              <a:spLocks noChangeArrowheads="1"/>
            </p:cNvSpPr>
            <p:nvPr/>
          </p:nvSpPr>
          <p:spPr bwMode="auto">
            <a:xfrm>
              <a:off x="6675919" y="1355957"/>
              <a:ext cx="1042932" cy="65492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marR="0" algn="ctr" defTabSz="685800" eaLnBrk="1" fontAlgn="auto" hangingPunct="1">
                <a:lnSpc>
                  <a:spcPct val="150000"/>
                </a:lnSpc>
                <a:spcBef>
                  <a:spcPts val="0"/>
                </a:spcBef>
                <a:spcAft>
                  <a:spcPts val="0"/>
                </a:spcAft>
                <a:buClr>
                  <a:schemeClr val="bg1"/>
                </a:buClr>
                <a:buSzTx/>
                <a:buFontTx/>
                <a:buNone/>
                <a:defRPr/>
              </a:pPr>
              <a:r>
                <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4</a:t>
              </a:r>
              <a:endParaRPr kumimoji="0" lang="en-US" altLang="zh-CN" sz="3200" b="1" kern="1200" cap="none" spc="50" normalizeH="0" baseline="0" noProof="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11277" name="矩形 261"/>
            <p:cNvSpPr/>
            <p:nvPr/>
          </p:nvSpPr>
          <p:spPr>
            <a:xfrm>
              <a:off x="6797278" y="1951982"/>
              <a:ext cx="800683" cy="276887"/>
            </a:xfrm>
            <a:prstGeom prst="rect">
              <a:avLst/>
            </a:prstGeom>
            <a:noFill/>
            <a:ln w="9525">
              <a:noFill/>
            </a:ln>
          </p:spPr>
          <p:txBody>
            <a:bodyPr wrap="none">
              <a:spAutoFit/>
            </a:bodyPr>
            <a:p>
              <a:pPr eaLnBrk="1" hangingPunct="1"/>
              <a:r>
                <a:rPr lang="zh-CN" altLang="en-US" sz="1200" dirty="0">
                  <a:solidFill>
                    <a:schemeClr val="bg1"/>
                  </a:solidFill>
                  <a:latin typeface="微软雅黑 Light" panose="020B0502040204020203" pitchFamily="34" charset="-122"/>
                  <a:ea typeface="微软雅黑 Light" panose="020B0502040204020203" pitchFamily="34" charset="-122"/>
                </a:rPr>
                <a:t>面向用户</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11278" name="Text Box 39"/>
            <p:cNvSpPr txBox="1"/>
            <p:nvPr/>
          </p:nvSpPr>
          <p:spPr>
            <a:xfrm>
              <a:off x="6654290" y="2712116"/>
              <a:ext cx="1086190" cy="429722"/>
            </a:xfrm>
            <a:prstGeom prst="rect">
              <a:avLst/>
            </a:prstGeom>
            <a:noFill/>
            <a:ln w="9525">
              <a:noFill/>
            </a:ln>
          </p:spPr>
          <p:txBody>
            <a:bodyPr>
              <a:spAutoFit/>
            </a:bodyPr>
            <a:p>
              <a:pPr algn="ctr" eaLnBrk="1" hangingPunct="1"/>
              <a:r>
                <a:rPr lang="zh-CN" altLang="en-US" sz="1100" dirty="0">
                  <a:solidFill>
                    <a:schemeClr val="bg1"/>
                  </a:solidFill>
                  <a:latin typeface="微软雅黑 Light" panose="020B0502040204020203" pitchFamily="34" charset="-122"/>
                  <a:ea typeface="微软雅黑 Light" panose="020B0502040204020203" pitchFamily="34" charset="-122"/>
                </a:rPr>
                <a:t>所有阶层学生和爱猫人士</a:t>
              </a:r>
              <a:endParaRPr lang="en-US" altLang="zh-CN" sz="11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311150" y="277813"/>
            <a:ext cx="2116138" cy="414337"/>
            <a:chOff x="310460" y="277672"/>
            <a:chExt cx="2116136" cy="414303"/>
          </a:xfrm>
        </p:grpSpPr>
        <p:pic>
          <p:nvPicPr>
            <p:cNvPr id="11272"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9" name="文本框 28"/>
            <p:cNvSpPr txBox="1"/>
            <p:nvPr/>
          </p:nvSpPr>
          <p:spPr>
            <a:xfrm>
              <a:off x="477148" y="299895"/>
              <a:ext cx="1949448"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开发背景</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decel="66700"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par>
                                <p:cTn id="14" presetID="2" presetClass="entr" presetSubtype="4" decel="66700" fill="hold" nodeType="withEffect">
                                  <p:stCondLst>
                                    <p:cond delay="10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par>
                                <p:cTn id="18" presetID="2" presetClass="entr" presetSubtype="4" decel="66700" fill="hold" nodeType="withEffect">
                                  <p:stCondLst>
                                    <p:cond delay="200"/>
                                  </p:stCondLst>
                                  <p:childTnLst>
                                    <p:set>
                                      <p:cBhvr>
                                        <p:cTn id="19" dur="1" fill="hold">
                                          <p:stCondLst>
                                            <p:cond delay="0"/>
                                          </p:stCondLst>
                                        </p:cTn>
                                        <p:tgtEl>
                                          <p:spTgt spid="67"/>
                                        </p:tgtEl>
                                        <p:attrNameLst>
                                          <p:attrName>style.visibility</p:attrName>
                                        </p:attrNameLst>
                                      </p:cBhvr>
                                      <p:to>
                                        <p:strVal val="visible"/>
                                      </p:to>
                                    </p:set>
                                    <p:anim calcmode="lin" valueType="num">
                                      <p:cBhvr additive="base">
                                        <p:cTn id="20" dur="500" fill="hold"/>
                                        <p:tgtEl>
                                          <p:spTgt spid="67"/>
                                        </p:tgtEl>
                                        <p:attrNameLst>
                                          <p:attrName>ppt_x</p:attrName>
                                        </p:attrNameLst>
                                      </p:cBhvr>
                                      <p:tavLst>
                                        <p:tav tm="0">
                                          <p:val>
                                            <p:strVal val="#ppt_x"/>
                                          </p:val>
                                        </p:tav>
                                        <p:tav tm="100000">
                                          <p:val>
                                            <p:strVal val="#ppt_x"/>
                                          </p:val>
                                        </p:tav>
                                      </p:tavLst>
                                    </p:anim>
                                    <p:anim calcmode="lin" valueType="num">
                                      <p:cBhvr additive="base">
                                        <p:cTn id="21" dur="500" fill="hold"/>
                                        <p:tgtEl>
                                          <p:spTgt spid="67"/>
                                        </p:tgtEl>
                                        <p:attrNameLst>
                                          <p:attrName>ppt_y</p:attrName>
                                        </p:attrNameLst>
                                      </p:cBhvr>
                                      <p:tavLst>
                                        <p:tav tm="0">
                                          <p:val>
                                            <p:strVal val="1+#ppt_h/2"/>
                                          </p:val>
                                        </p:tav>
                                        <p:tav tm="100000">
                                          <p:val>
                                            <p:strVal val="#ppt_y"/>
                                          </p:val>
                                        </p:tav>
                                      </p:tavLst>
                                    </p:anim>
                                  </p:childTnLst>
                                </p:cTn>
                              </p:par>
                              <p:par>
                                <p:cTn id="22" presetID="2" presetClass="entr" presetSubtype="4" decel="66700" fill="hold" nodeType="withEffect">
                                  <p:stCondLst>
                                    <p:cond delay="300"/>
                                  </p:stCondLst>
                                  <p:childTnLst>
                                    <p:set>
                                      <p:cBhvr>
                                        <p:cTn id="23" dur="1" fill="hold">
                                          <p:stCondLst>
                                            <p:cond delay="0"/>
                                          </p:stCondLst>
                                        </p:cTn>
                                        <p:tgtEl>
                                          <p:spTgt spid="73"/>
                                        </p:tgtEl>
                                        <p:attrNameLst>
                                          <p:attrName>style.visibility</p:attrName>
                                        </p:attrNameLst>
                                      </p:cBhvr>
                                      <p:to>
                                        <p:strVal val="visible"/>
                                      </p:to>
                                    </p:set>
                                    <p:anim calcmode="lin" valueType="num">
                                      <p:cBhvr additive="base">
                                        <p:cTn id="24" dur="500" fill="hold"/>
                                        <p:tgtEl>
                                          <p:spTgt spid="73"/>
                                        </p:tgtEl>
                                        <p:attrNameLst>
                                          <p:attrName>ppt_x</p:attrName>
                                        </p:attrNameLst>
                                      </p:cBhvr>
                                      <p:tavLst>
                                        <p:tav tm="0">
                                          <p:val>
                                            <p:strVal val="#ppt_x"/>
                                          </p:val>
                                        </p:tav>
                                        <p:tav tm="100000">
                                          <p:val>
                                            <p:strVal val="#ppt_x"/>
                                          </p:val>
                                        </p:tav>
                                      </p:tavLst>
                                    </p:anim>
                                    <p:anim calcmode="lin" valueType="num">
                                      <p:cBhvr additive="base">
                                        <p:cTn id="25"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椭圆 14"/>
          <p:cNvSpPr/>
          <p:nvPr/>
        </p:nvSpPr>
        <p:spPr>
          <a:xfrm>
            <a:off x="3349625" y="1535113"/>
            <a:ext cx="2400300" cy="2400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16" name="椭圆 15"/>
          <p:cNvSpPr/>
          <p:nvPr/>
        </p:nvSpPr>
        <p:spPr>
          <a:xfrm>
            <a:off x="2984500" y="1169988"/>
            <a:ext cx="3130550" cy="31305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nvGrpSpPr>
          <p:cNvPr id="17" name="组合 16"/>
          <p:cNvGrpSpPr/>
          <p:nvPr/>
        </p:nvGrpSpPr>
        <p:grpSpPr>
          <a:xfrm>
            <a:off x="5815013" y="1250950"/>
            <a:ext cx="3197225" cy="603250"/>
            <a:chOff x="544923" y="2418093"/>
            <a:chExt cx="3820097" cy="802645"/>
          </a:xfrm>
        </p:grpSpPr>
        <p:sp>
          <p:nvSpPr>
            <p:cNvPr id="13334" name="矩形 17"/>
            <p:cNvSpPr/>
            <p:nvPr/>
          </p:nvSpPr>
          <p:spPr>
            <a:xfrm>
              <a:off x="544923" y="2729244"/>
              <a:ext cx="3820097" cy="491494"/>
            </a:xfrm>
            <a:prstGeom prst="rect">
              <a:avLst/>
            </a:prstGeom>
            <a:noFill/>
            <a:ln w="9525">
              <a:noFill/>
            </a:ln>
          </p:spPr>
          <p:txBody>
            <a:bodyPr>
              <a:spAutoFit/>
            </a:bodyPr>
            <a:p>
              <a:pPr eaLnBrk="1" hangingPunct="1">
                <a:lnSpc>
                  <a:spcPct val="150000"/>
                </a:lnSpc>
              </a:pPr>
              <a:r>
                <a:rPr lang="en-US" altLang="zh-CN" sz="1200" dirty="0">
                  <a:solidFill>
                    <a:schemeClr val="bg1"/>
                  </a:solidFill>
                  <a:latin typeface="微软雅黑 Light" panose="020B0502040204020203" pitchFamily="34" charset="-122"/>
                  <a:ea typeface="微软雅黑 Light" panose="020B0502040204020203" pitchFamily="34" charset="-122"/>
                </a:rPr>
                <a:t>《</a:t>
              </a:r>
              <a:r>
                <a:rPr lang="zh-CN" altLang="en-US" sz="1200" dirty="0">
                  <a:solidFill>
                    <a:schemeClr val="bg1"/>
                  </a:solidFill>
                  <a:latin typeface="微软雅黑 Light" panose="020B0502040204020203" pitchFamily="34" charset="-122"/>
                  <a:ea typeface="微软雅黑 Light" panose="020B0502040204020203" pitchFamily="34" charset="-122"/>
                </a:rPr>
                <a:t>软件工程导论</a:t>
              </a:r>
              <a:r>
                <a:rPr lang="en-US" altLang="zh-CN" sz="1200" dirty="0">
                  <a:solidFill>
                    <a:schemeClr val="bg1"/>
                  </a:solidFill>
                  <a:latin typeface="微软雅黑 Light" panose="020B0502040204020203" pitchFamily="34" charset="-122"/>
                  <a:ea typeface="微软雅黑 Light" panose="020B0502040204020203" pitchFamily="34" charset="-122"/>
                </a:rPr>
                <a:t>》 </a:t>
              </a:r>
              <a:r>
                <a:rPr lang="zh-CN" altLang="en-US" sz="1200" dirty="0">
                  <a:solidFill>
                    <a:schemeClr val="bg1"/>
                  </a:solidFill>
                  <a:latin typeface="微软雅黑 Light" panose="020B0502040204020203" pitchFamily="34" charset="-122"/>
                  <a:ea typeface="微软雅黑 Light" panose="020B0502040204020203" pitchFamily="34" charset="-122"/>
                </a:rPr>
                <a:t>清华大学出版社 张海藩</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13335" name="文本框 17"/>
            <p:cNvSpPr txBox="1"/>
            <p:nvPr/>
          </p:nvSpPr>
          <p:spPr>
            <a:xfrm>
              <a:off x="544923" y="2418093"/>
              <a:ext cx="246413" cy="430667"/>
            </a:xfrm>
            <a:prstGeom prst="rect">
              <a:avLst/>
            </a:prstGeom>
            <a:noFill/>
            <a:ln w="9525">
              <a:noFill/>
            </a:ln>
          </p:spPr>
          <p:txBody>
            <a:bodyPr wrap="none">
              <a:spAutoFit/>
            </a:bodyPr>
            <a:p>
              <a:pPr eaLnBrk="1" hangingPunct="1"/>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1" name="组合 20"/>
          <p:cNvGrpSpPr/>
          <p:nvPr/>
        </p:nvGrpSpPr>
        <p:grpSpPr>
          <a:xfrm>
            <a:off x="-904240" y="1493838"/>
            <a:ext cx="3977005" cy="690879"/>
            <a:chOff x="-590351" y="2458453"/>
            <a:chExt cx="5300605" cy="922018"/>
          </a:xfrm>
        </p:grpSpPr>
        <p:sp>
          <p:nvSpPr>
            <p:cNvPr id="13332" name="矩形 21"/>
            <p:cNvSpPr/>
            <p:nvPr/>
          </p:nvSpPr>
          <p:spPr>
            <a:xfrm>
              <a:off x="-590351" y="2888954"/>
              <a:ext cx="5300605" cy="491517"/>
            </a:xfrm>
            <a:prstGeom prst="rect">
              <a:avLst/>
            </a:prstGeom>
            <a:noFill/>
            <a:ln w="9525">
              <a:noFill/>
            </a:ln>
          </p:spPr>
          <p:txBody>
            <a:bodyPr wrap="square">
              <a:spAutoFit/>
            </a:bodyPr>
            <a:p>
              <a:pPr eaLnBrk="1" hangingPunct="1">
                <a:lnSpc>
                  <a:spcPct val="150000"/>
                </a:lnSpc>
              </a:pPr>
              <a:r>
                <a:rPr lang="zh-CN" altLang="en-US" sz="1200" dirty="0">
                  <a:solidFill>
                    <a:schemeClr val="bg1"/>
                  </a:solidFill>
                  <a:latin typeface="微软雅黑 Light" panose="020B0502040204020203" pitchFamily="34" charset="-122"/>
                  <a:ea typeface="微软雅黑 Light" panose="020B0502040204020203" pitchFamily="34" charset="-122"/>
                </a:rPr>
                <a:t>                          《</a:t>
              </a:r>
              <a:r>
                <a:rPr lang="zh-CN" altLang="en-US" sz="1200" dirty="0">
                  <a:solidFill>
                    <a:schemeClr val="bg1"/>
                  </a:solidFill>
                  <a:latin typeface="微软雅黑 Light" panose="020B0502040204020203" pitchFamily="34" charset="-122"/>
                  <a:ea typeface="微软雅黑 Light" panose="020B0502040204020203" pitchFamily="34" charset="-122"/>
                  <a:sym typeface="+mn-ea"/>
                </a:rPr>
                <a:t> </a:t>
              </a:r>
              <a:r>
                <a:rPr lang="en-US" sz="1200" dirty="0">
                  <a:solidFill>
                    <a:schemeClr val="bg1"/>
                  </a:solidFill>
                  <a:latin typeface="微软雅黑 Light" panose="020B0502040204020203" pitchFamily="34" charset="-122"/>
                  <a:ea typeface="微软雅黑 Light" panose="020B0502040204020203" pitchFamily="34" charset="-122"/>
                  <a:sym typeface="+mn-ea"/>
                </a:rPr>
                <a:t>unity 3D</a:t>
              </a:r>
              <a:r>
                <a:rPr lang="zh-CN" altLang="en-US" sz="1200" dirty="0">
                  <a:solidFill>
                    <a:schemeClr val="bg1"/>
                  </a:solidFill>
                  <a:latin typeface="微软雅黑 Light" panose="020B0502040204020203" pitchFamily="34" charset="-122"/>
                  <a:ea typeface="微软雅黑 Light" panose="020B0502040204020203" pitchFamily="34" charset="-122"/>
                  <a:sym typeface="+mn-ea"/>
                </a:rPr>
                <a:t>游戏开发与设计案例教程》</a:t>
              </a:r>
              <a:endParaRPr lang="zh-CN" altLang="en-US" sz="1200" dirty="0">
                <a:solidFill>
                  <a:schemeClr val="bg1"/>
                </a:solidFill>
                <a:latin typeface="微软雅黑 Light" panose="020B0502040204020203" pitchFamily="34" charset="-122"/>
                <a:ea typeface="微软雅黑 Light" panose="020B0502040204020203" pitchFamily="34" charset="-122"/>
                <a:sym typeface="+mn-ea"/>
              </a:endParaRPr>
            </a:p>
          </p:txBody>
        </p:sp>
        <p:sp>
          <p:nvSpPr>
            <p:cNvPr id="13333" name="文本框 24"/>
            <p:cNvSpPr txBox="1"/>
            <p:nvPr/>
          </p:nvSpPr>
          <p:spPr>
            <a:xfrm>
              <a:off x="2512785" y="2458453"/>
              <a:ext cx="246277" cy="430619"/>
            </a:xfrm>
            <a:prstGeom prst="rect">
              <a:avLst/>
            </a:prstGeom>
            <a:noFill/>
            <a:ln w="9525">
              <a:noFill/>
            </a:ln>
          </p:spPr>
          <p:txBody>
            <a:bodyPr wrap="none">
              <a:spAutoFit/>
            </a:bodyPr>
            <a:p>
              <a:pPr eaLnBrk="1" hangingPunct="1"/>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5" name="组合 24"/>
          <p:cNvGrpSpPr/>
          <p:nvPr/>
        </p:nvGrpSpPr>
        <p:grpSpPr bwMode="auto">
          <a:xfrm>
            <a:off x="3706813" y="1892300"/>
            <a:ext cx="1685925" cy="1685925"/>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marL="0" marR="0" lvl="0" indent="0" algn="l" defTabSz="78359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464646"/>
                </a:solidFill>
                <a:effectLst/>
                <a:uLnTx/>
                <a:uFillTx/>
                <a:latin typeface="微软雅黑 Light" panose="020B0502040204020203" pitchFamily="34" charset="-122"/>
                <a:ea typeface="+mn-ea"/>
                <a:cs typeface="+mn-cs"/>
              </a:endParaRPr>
            </a:p>
          </p:txBody>
        </p:sp>
        <p:sp>
          <p:nvSpPr>
            <p:cNvPr id="49170" name="文本框 27"/>
            <p:cNvSpPr txBox="1">
              <a:spLocks noChangeArrowheads="1"/>
            </p:cNvSpPr>
            <p:nvPr/>
          </p:nvSpPr>
          <p:spPr bwMode="auto">
            <a:xfrm>
              <a:off x="5345272" y="3939754"/>
              <a:ext cx="1340537" cy="451405"/>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1"/>
                  </a:solidFill>
                  <a:effectLst/>
                  <a:uLnTx/>
                  <a:uFillTx/>
                  <a:latin typeface="微软雅黑 Light" panose="020B0502040204020203" pitchFamily="34" charset="-122"/>
                  <a:ea typeface="微软雅黑 Light" panose="020B0502040204020203" pitchFamily="34" charset="-122"/>
                  <a:cs typeface="+mn-cs"/>
                </a:rPr>
                <a:t>参考资料</a:t>
              </a:r>
              <a:endParaRPr kumimoji="0" lang="zh-CN" altLang="en-US" sz="16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29" name="组合 28"/>
          <p:cNvGrpSpPr/>
          <p:nvPr/>
        </p:nvGrpSpPr>
        <p:grpSpPr>
          <a:xfrm>
            <a:off x="5220968" y="1363470"/>
            <a:ext cx="594066" cy="69443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sp>
          <p:nvSpPr>
            <p:cNvPr id="31" name="文本框 28"/>
            <p:cNvSpPr txBox="1"/>
            <p:nvPr/>
          </p:nvSpPr>
          <p:spPr>
            <a:xfrm>
              <a:off x="7423168" y="1475477"/>
              <a:ext cx="421483" cy="430886"/>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rPr>
                <a:t>A</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grpSp>
        <p:nvGrpSpPr>
          <p:cNvPr id="34" name="组合 33"/>
          <p:cNvGrpSpPr/>
          <p:nvPr/>
        </p:nvGrpSpPr>
        <p:grpSpPr>
          <a:xfrm rot="0">
            <a:off x="2735756" y="1506658"/>
            <a:ext cx="704167" cy="594066"/>
            <a:chOff x="3794408" y="2708245"/>
            <a:chExt cx="938886" cy="792088"/>
          </a:xfrm>
          <a:solidFill>
            <a:schemeClr val="accent6">
              <a:lumMod val="75000"/>
            </a:schemeClr>
          </a:solidFill>
        </p:grpSpPr>
        <p:grpSp>
          <p:nvGrpSpPr>
            <p:cNvPr id="35" name="组合 34"/>
            <p:cNvGrpSpPr/>
            <p:nvPr/>
          </p:nvGrpSpPr>
          <p:grpSpPr>
            <a:xfrm rot="18172526">
              <a:off x="3867807" y="2634846"/>
              <a:ext cx="792088" cy="938886"/>
              <a:chOff x="6744072" y="893003"/>
              <a:chExt cx="792088" cy="938886"/>
            </a:xfrm>
            <a:grpFill/>
          </p:grpSpPr>
          <p:sp>
            <p:nvSpPr>
              <p:cNvPr id="37" name="流程图: 联系 36"/>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38" name="等腰三角形 37"/>
              <p:cNvSpPr/>
              <p:nvPr/>
            </p:nvSpPr>
            <p:spPr>
              <a:xfrm rot="11236714">
                <a:off x="6980835" y="1664045"/>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sp>
          <p:nvSpPr>
            <p:cNvPr id="36" name="文本框 29"/>
            <p:cNvSpPr txBox="1"/>
            <p:nvPr/>
          </p:nvSpPr>
          <p:spPr>
            <a:xfrm>
              <a:off x="3975023" y="2864393"/>
              <a:ext cx="406522" cy="430887"/>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rPr>
                <a:t>B</a:t>
              </a:r>
              <a:endParaRPr kumimoji="0" lang="zh-CN" alt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grpSp>
        <p:nvGrpSpPr>
          <p:cNvPr id="39" name="组合 38"/>
          <p:cNvGrpSpPr/>
          <p:nvPr/>
        </p:nvGrpSpPr>
        <p:grpSpPr>
          <a:xfrm>
            <a:off x="960438" y="4151313"/>
            <a:ext cx="6024562" cy="645036"/>
            <a:chOff x="170092" y="2418093"/>
            <a:chExt cx="5268464" cy="858497"/>
          </a:xfrm>
        </p:grpSpPr>
        <p:sp>
          <p:nvSpPr>
            <p:cNvPr id="13330" name="矩形 39"/>
            <p:cNvSpPr/>
            <p:nvPr/>
          </p:nvSpPr>
          <p:spPr>
            <a:xfrm>
              <a:off x="170092" y="2786409"/>
              <a:ext cx="5268464" cy="490181"/>
            </a:xfrm>
            <a:prstGeom prst="rect">
              <a:avLst/>
            </a:prstGeom>
            <a:noFill/>
            <a:ln w="9525">
              <a:noFill/>
            </a:ln>
          </p:spPr>
          <p:txBody>
            <a:bodyPr>
              <a:spAutoFit/>
            </a:bodyPr>
            <a:p>
              <a:pPr eaLnBrk="1" hangingPunct="1">
                <a:lnSpc>
                  <a:spcPct val="150000"/>
                </a:lnSpc>
              </a:pPr>
              <a:r>
                <a:rPr lang="zh-CN" altLang="en-US" sz="1200" dirty="0">
                  <a:solidFill>
                    <a:schemeClr val="bg1"/>
                  </a:solidFill>
                  <a:latin typeface="微软雅黑 Light" panose="020B0502040204020203" pitchFamily="34" charset="-122"/>
                  <a:ea typeface="微软雅黑 Light" panose="020B0502040204020203" pitchFamily="34" charset="-122"/>
                </a:rPr>
                <a:t>“婆婆与猫游戏</a:t>
              </a:r>
              <a:r>
                <a:rPr lang="en-US" altLang="zh-CN" sz="1200" dirty="0">
                  <a:solidFill>
                    <a:schemeClr val="bg1"/>
                  </a:solidFill>
                  <a:latin typeface="微软雅黑 Light" panose="020B0502040204020203" pitchFamily="34" charset="-122"/>
                  <a:ea typeface="微软雅黑 Light" panose="020B0502040204020203" pitchFamily="34" charset="-122"/>
                </a:rPr>
                <a:t>APP</a:t>
              </a:r>
              <a:r>
                <a:rPr lang="zh-CN" altLang="en-US" sz="1200" dirty="0">
                  <a:solidFill>
                    <a:schemeClr val="bg1"/>
                  </a:solidFill>
                  <a:latin typeface="微软雅黑 Light" panose="020B0502040204020203" pitchFamily="34" charset="-122"/>
                  <a:ea typeface="微软雅黑 Light" panose="020B0502040204020203" pitchFamily="34" charset="-122"/>
                </a:rPr>
                <a:t>”可行性分析报告，项目开发计划，需求分析，总体设计等 </a:t>
              </a: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13331" name="文本框 32"/>
            <p:cNvSpPr txBox="1"/>
            <p:nvPr/>
          </p:nvSpPr>
          <p:spPr>
            <a:xfrm>
              <a:off x="544923" y="2418093"/>
              <a:ext cx="161547" cy="430693"/>
            </a:xfrm>
            <a:prstGeom prst="rect">
              <a:avLst/>
            </a:prstGeom>
            <a:noFill/>
            <a:ln w="9525">
              <a:noFill/>
            </a:ln>
          </p:spPr>
          <p:txBody>
            <a:bodyPr wrap="none">
              <a:spAutoFit/>
            </a:bodyPr>
            <a:p>
              <a:pPr eaLnBrk="1" hangingPunct="1"/>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合 1"/>
          <p:cNvGrpSpPr/>
          <p:nvPr/>
        </p:nvGrpSpPr>
        <p:grpSpPr>
          <a:xfrm>
            <a:off x="311150" y="277813"/>
            <a:ext cx="1379538" cy="414337"/>
            <a:chOff x="310460" y="277672"/>
            <a:chExt cx="1380775" cy="414303"/>
          </a:xfrm>
        </p:grpSpPr>
        <p:pic>
          <p:nvPicPr>
            <p:cNvPr id="13328" name="图片 40"/>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42" name="文本框 41"/>
            <p:cNvSpPr txBox="1"/>
            <p:nvPr/>
          </p:nvSpPr>
          <p:spPr>
            <a:xfrm>
              <a:off x="477297" y="299895"/>
              <a:ext cx="1213938"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参考资料</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grpSp>
        <p:nvGrpSpPr>
          <p:cNvPr id="6" name="组合 5"/>
          <p:cNvGrpSpPr/>
          <p:nvPr/>
        </p:nvGrpSpPr>
        <p:grpSpPr>
          <a:xfrm>
            <a:off x="2838450" y="3795713"/>
            <a:ext cx="595313" cy="631825"/>
            <a:chOff x="2839152" y="3795107"/>
            <a:chExt cx="594066" cy="632568"/>
          </a:xfrm>
        </p:grpSpPr>
        <p:grpSp>
          <p:nvGrpSpPr>
            <p:cNvPr id="13324" name="组合 3"/>
            <p:cNvGrpSpPr/>
            <p:nvPr/>
          </p:nvGrpSpPr>
          <p:grpSpPr>
            <a:xfrm>
              <a:off x="2839152" y="3795107"/>
              <a:ext cx="594066" cy="632568"/>
              <a:chOff x="2839152" y="3791362"/>
              <a:chExt cx="594066" cy="632568"/>
            </a:xfrm>
          </p:grpSpPr>
          <p:sp>
            <p:nvSpPr>
              <p:cNvPr id="40" name="流程图: 联系 39"/>
              <p:cNvSpPr/>
              <p:nvPr/>
            </p:nvSpPr>
            <p:spPr>
              <a:xfrm rot="1291582">
                <a:off x="2839152" y="3829507"/>
                <a:ext cx="594066" cy="594423"/>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41" name="等腰三角形 40"/>
              <p:cNvSpPr/>
              <p:nvPr/>
            </p:nvSpPr>
            <p:spPr>
              <a:xfrm rot="2253496">
                <a:off x="3268464" y="3791362"/>
                <a:ext cx="161586" cy="125559"/>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sp>
          <p:nvSpPr>
            <p:cNvPr id="5" name="TextBox 4"/>
            <p:cNvSpPr txBox="1"/>
            <p:nvPr/>
          </p:nvSpPr>
          <p:spPr>
            <a:xfrm>
              <a:off x="2976976" y="3993777"/>
              <a:ext cx="364360" cy="322642"/>
            </a:xfrm>
            <a:prstGeom prst="rect">
              <a:avLst/>
            </a:prstGeom>
            <a:noFill/>
          </p:spPr>
          <p:txBody>
            <a:bodyPr>
              <a:spAutoFit/>
            </a:bodyPr>
            <a:lstStyle/>
            <a:p>
              <a:pPr marR="0" defTabSz="685800" eaLnBrk="1" hangingPunct="1">
                <a:buClrTx/>
                <a:buSzTx/>
                <a:buFontTx/>
                <a:buNone/>
                <a:defRPr/>
              </a:pPr>
              <a:r>
                <a:rPr kumimoji="0" lang="en-US" altLang="zh-CN" sz="1500" kern="1200" cap="none" spc="0" normalizeH="0" baseline="0" noProof="0" dirty="0">
                  <a:solidFill>
                    <a:schemeClr val="bg1"/>
                  </a:solidFill>
                  <a:latin typeface="+mn-ea"/>
                  <a:ea typeface="+mn-ea"/>
                  <a:cs typeface="+mn-cs"/>
                </a:rPr>
                <a:t>C</a:t>
              </a:r>
              <a:endParaRPr kumimoji="0" lang="zh-CN" altLang="en-US" sz="1500" kern="1200" cap="none" spc="0" normalizeH="0" baseline="0" noProof="0" dirty="0">
                <a:solidFill>
                  <a:schemeClr val="bg1"/>
                </a:solidFill>
                <a:latin typeface="+mn-ea"/>
                <a:ea typeface="+mn-ea"/>
                <a:cs typeface="+mn-cs"/>
              </a:endParaRPr>
            </a:p>
          </p:txBody>
        </p:sp>
      </p:grpSp>
      <p:grpSp>
        <p:nvGrpSpPr>
          <p:cNvPr id="3" name="组合 2"/>
          <p:cNvGrpSpPr/>
          <p:nvPr/>
        </p:nvGrpSpPr>
        <p:grpSpPr>
          <a:xfrm rot="8100000">
            <a:off x="5922186" y="2887783"/>
            <a:ext cx="704167" cy="594066"/>
            <a:chOff x="3794408" y="2708245"/>
            <a:chExt cx="938886" cy="792088"/>
          </a:xfrm>
          <a:solidFill>
            <a:schemeClr val="accent6">
              <a:lumMod val="75000"/>
            </a:schemeClr>
          </a:solidFill>
        </p:grpSpPr>
        <p:grpSp>
          <p:nvGrpSpPr>
            <p:cNvPr id="4" name="组合 3"/>
            <p:cNvGrpSpPr/>
            <p:nvPr/>
          </p:nvGrpSpPr>
          <p:grpSpPr>
            <a:xfrm rot="18172526">
              <a:off x="3867807" y="2634846"/>
              <a:ext cx="792088" cy="938886"/>
              <a:chOff x="6744072" y="893003"/>
              <a:chExt cx="792088" cy="938886"/>
            </a:xfrm>
            <a:grpFill/>
          </p:grpSpPr>
          <p:sp>
            <p:nvSpPr>
              <p:cNvPr id="7" name="流程图: 联系 6"/>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sp>
            <p:nvSpPr>
              <p:cNvPr id="8" name="等腰三角形 7"/>
              <p:cNvSpPr/>
              <p:nvPr/>
            </p:nvSpPr>
            <p:spPr>
              <a:xfrm rot="11236714">
                <a:off x="6980835" y="1664045"/>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微软雅黑 Light" panose="020B0502040204020203" pitchFamily="34" charset="-122"/>
                  <a:ea typeface="+mn-ea"/>
                  <a:cs typeface="+mn-cs"/>
                </a:endParaRPr>
              </a:p>
            </p:txBody>
          </p:sp>
        </p:grpSp>
        <p:sp>
          <p:nvSpPr>
            <p:cNvPr id="9" name="文本框 29"/>
            <p:cNvSpPr txBox="1"/>
            <p:nvPr/>
          </p:nvSpPr>
          <p:spPr>
            <a:xfrm rot="13020000">
              <a:off x="3975023" y="2864393"/>
              <a:ext cx="428412" cy="429260"/>
            </a:xfrm>
            <a:prstGeom prst="rect">
              <a:avLst/>
            </a:prstGeom>
            <a:noFill/>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rPr>
                <a:t>D</a:t>
              </a:r>
              <a:endParaRPr kumimoji="0" lang="en-US" sz="150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grpSp>
      <p:sp>
        <p:nvSpPr>
          <p:cNvPr id="10" name="文本框 9"/>
          <p:cNvSpPr txBox="1"/>
          <p:nvPr/>
        </p:nvSpPr>
        <p:spPr>
          <a:xfrm>
            <a:off x="6264910" y="3348990"/>
            <a:ext cx="2634615" cy="645160"/>
          </a:xfrm>
          <a:prstGeom prst="rect">
            <a:avLst/>
          </a:prstGeom>
          <a:noFill/>
        </p:spPr>
        <p:txBody>
          <a:bodyPr wrap="square" rtlCol="0">
            <a:spAutoFit/>
          </a:bodyPr>
          <a:p>
            <a:r>
              <a:rPr lang="zh-CN" altLang="en-US" sz="1200" dirty="0">
                <a:solidFill>
                  <a:schemeClr val="bg1"/>
                </a:solidFill>
                <a:latin typeface="微软雅黑 Light" panose="020B0502040204020203" pitchFamily="34" charset="-122"/>
                <a:ea typeface="微软雅黑 Light" panose="020B0502040204020203" pitchFamily="34" charset="-122"/>
              </a:rPr>
              <a:t>《C#入门经典第七版》</a:t>
            </a:r>
            <a:endParaRPr lang="zh-CN" altLang="en-US" sz="1200" dirty="0">
              <a:solidFill>
                <a:schemeClr val="bg1"/>
              </a:solidFill>
              <a:latin typeface="微软雅黑 Light" panose="020B0502040204020203" pitchFamily="34" charset="-122"/>
              <a:ea typeface="微软雅黑 Light" panose="020B0502040204020203" pitchFamily="34" charset="-122"/>
            </a:endParaRPr>
          </a:p>
          <a:p>
            <a:r>
              <a:rPr lang="zh-CN" altLang="en-US" sz="1200" dirty="0">
                <a:solidFill>
                  <a:schemeClr val="bg1"/>
                </a:solidFill>
                <a:latin typeface="微软雅黑 Light" panose="020B0502040204020203" pitchFamily="34" charset="-122"/>
                <a:ea typeface="微软雅黑 Light" panose="020B0502040204020203" pitchFamily="34" charset="-122"/>
              </a:rPr>
              <a:t>《C#从入门到精通第四版》</a:t>
            </a:r>
            <a:endParaRPr lang="zh-CN" altLang="en-US" sz="1200" dirty="0">
              <a:solidFill>
                <a:schemeClr val="bg1"/>
              </a:solidFill>
              <a:latin typeface="微软雅黑 Light" panose="020B0502040204020203" pitchFamily="34" charset="-122"/>
              <a:ea typeface="微软雅黑 Light" panose="020B0502040204020203" pitchFamily="34" charset="-122"/>
            </a:endParaRPr>
          </a:p>
          <a:p>
            <a:r>
              <a:rPr lang="zh-CN" altLang="en-US" sz="1200" dirty="0">
                <a:solidFill>
                  <a:schemeClr val="bg1"/>
                </a:solidFill>
                <a:latin typeface="微软雅黑 Light" panose="020B0502040204020203" pitchFamily="34" charset="-122"/>
                <a:ea typeface="微软雅黑 Light" panose="020B0502040204020203" pitchFamily="34" charset="-122"/>
              </a:rPr>
              <a:t>《C#编程指南》</a:t>
            </a: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300" fill="hold"/>
                                        <p:tgtEl>
                                          <p:spTgt spid="25"/>
                                        </p:tgtEl>
                                        <p:attrNameLst>
                                          <p:attrName>ppt_w</p:attrName>
                                        </p:attrNameLst>
                                      </p:cBhvr>
                                      <p:tavLst>
                                        <p:tav tm="0">
                                          <p:val>
                                            <p:fltVal val="0.000000"/>
                                          </p:val>
                                        </p:tav>
                                        <p:tav tm="100000">
                                          <p:val>
                                            <p:strVal val="#ppt_w"/>
                                          </p:val>
                                        </p:tav>
                                      </p:tavLst>
                                    </p:anim>
                                    <p:anim calcmode="lin" valueType="num">
                                      <p:cBhvr>
                                        <p:cTn id="13" dur="300" fill="hold"/>
                                        <p:tgtEl>
                                          <p:spTgt spid="25"/>
                                        </p:tgtEl>
                                        <p:attrNameLst>
                                          <p:attrName>ppt_h</p:attrName>
                                        </p:attrNameLst>
                                      </p:cBhvr>
                                      <p:tavLst>
                                        <p:tav tm="0">
                                          <p:val>
                                            <p:fltVal val="0.000000"/>
                                          </p:val>
                                        </p:tav>
                                        <p:tav tm="100000">
                                          <p:val>
                                            <p:strVal val="#ppt_h"/>
                                          </p:val>
                                        </p:tav>
                                      </p:tavLst>
                                    </p:anim>
                                    <p:animEffect transition="in" filter="fade">
                                      <p:cBhvr>
                                        <p:cTn id="14" dur="300"/>
                                        <p:tgtEl>
                                          <p:spTgt spid="25"/>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300" fill="hold"/>
                                        <p:tgtEl>
                                          <p:spTgt spid="15"/>
                                        </p:tgtEl>
                                        <p:attrNameLst>
                                          <p:attrName>ppt_w</p:attrName>
                                        </p:attrNameLst>
                                      </p:cBhvr>
                                      <p:tavLst>
                                        <p:tav tm="0">
                                          <p:val>
                                            <p:fltVal val="0.000000"/>
                                          </p:val>
                                        </p:tav>
                                        <p:tav tm="100000">
                                          <p:val>
                                            <p:strVal val="#ppt_w"/>
                                          </p:val>
                                        </p:tav>
                                      </p:tavLst>
                                    </p:anim>
                                    <p:anim calcmode="lin" valueType="num">
                                      <p:cBhvr>
                                        <p:cTn id="19" dur="300" fill="hold"/>
                                        <p:tgtEl>
                                          <p:spTgt spid="15"/>
                                        </p:tgtEl>
                                        <p:attrNameLst>
                                          <p:attrName>ppt_h</p:attrName>
                                        </p:attrNameLst>
                                      </p:cBhvr>
                                      <p:tavLst>
                                        <p:tav tm="0">
                                          <p:val>
                                            <p:fltVal val="0.000000"/>
                                          </p:val>
                                        </p:tav>
                                        <p:tav tm="100000">
                                          <p:val>
                                            <p:strVal val="#ppt_h"/>
                                          </p:val>
                                        </p:tav>
                                      </p:tavLst>
                                    </p:anim>
                                    <p:animEffect transition="in" filter="fade">
                                      <p:cBhvr>
                                        <p:cTn id="20" dur="300"/>
                                        <p:tgtEl>
                                          <p:spTgt spid="15"/>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300" fill="hold"/>
                                        <p:tgtEl>
                                          <p:spTgt spid="16"/>
                                        </p:tgtEl>
                                        <p:attrNameLst>
                                          <p:attrName>ppt_w</p:attrName>
                                        </p:attrNameLst>
                                      </p:cBhvr>
                                      <p:tavLst>
                                        <p:tav tm="0">
                                          <p:val>
                                            <p:fltVal val="0.000000"/>
                                          </p:val>
                                        </p:tav>
                                        <p:tav tm="100000">
                                          <p:val>
                                            <p:strVal val="#ppt_w"/>
                                          </p:val>
                                        </p:tav>
                                      </p:tavLst>
                                    </p:anim>
                                    <p:anim calcmode="lin" valueType="num">
                                      <p:cBhvr>
                                        <p:cTn id="25" dur="300" fill="hold"/>
                                        <p:tgtEl>
                                          <p:spTgt spid="16"/>
                                        </p:tgtEl>
                                        <p:attrNameLst>
                                          <p:attrName>ppt_h</p:attrName>
                                        </p:attrNameLst>
                                      </p:cBhvr>
                                      <p:tavLst>
                                        <p:tav tm="0">
                                          <p:val>
                                            <p:fltVal val="0.000000"/>
                                          </p:val>
                                        </p:tav>
                                        <p:tav tm="100000">
                                          <p:val>
                                            <p:strVal val="#ppt_h"/>
                                          </p:val>
                                        </p:tav>
                                      </p:tavLst>
                                    </p:anim>
                                    <p:animEffect transition="in" filter="fade">
                                      <p:cBhvr>
                                        <p:cTn id="26" dur="300"/>
                                        <p:tgtEl>
                                          <p:spTgt spid="16"/>
                                        </p:tgtEl>
                                      </p:cBhvr>
                                    </p:animEffect>
                                  </p:childTnLst>
                                </p:cTn>
                              </p:par>
                            </p:childTnLst>
                          </p:cTn>
                        </p:par>
                        <p:par>
                          <p:cTn id="27" fill="hold">
                            <p:stCondLst>
                              <p:cond delay="2500"/>
                            </p:stCondLst>
                            <p:childTnLst>
                              <p:par>
                                <p:cTn id="28" presetID="2" presetClass="entr" presetSubtype="3"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1+#ppt_w/2"/>
                                          </p:val>
                                        </p:tav>
                                        <p:tav tm="100000">
                                          <p:val>
                                            <p:strVal val="#ppt_x"/>
                                          </p:val>
                                        </p:tav>
                                      </p:tavLst>
                                    </p:anim>
                                    <p:anim calcmode="lin" valueType="num">
                                      <p:cBhvr additive="base">
                                        <p:cTn id="31" dur="500" fill="hold"/>
                                        <p:tgtEl>
                                          <p:spTgt spid="29"/>
                                        </p:tgtEl>
                                        <p:attrNameLst>
                                          <p:attrName>ppt_y</p:attrName>
                                        </p:attrNameLst>
                                      </p:cBhvr>
                                      <p:tavLst>
                                        <p:tav tm="0">
                                          <p:val>
                                            <p:strVal val="0-#ppt_h/2"/>
                                          </p:val>
                                        </p:tav>
                                        <p:tav tm="100000">
                                          <p:val>
                                            <p:strVal val="#ppt_y"/>
                                          </p:val>
                                        </p:tav>
                                      </p:tavLst>
                                    </p:anim>
                                  </p:childTnLst>
                                </p:cTn>
                              </p:par>
                              <p:par>
                                <p:cTn id="32" presetID="26" presetClass="emph" presetSubtype="0" fill="hold" nodeType="withEffect">
                                  <p:stCondLst>
                                    <p:cond delay="0"/>
                                  </p:stCondLst>
                                  <p:childTnLst>
                                    <p:animEffect transition="out" filter="fade">
                                      <p:cBhvr>
                                        <p:cTn id="33" dur="500" tmFilter="0, 0; .2, .5; .8, .5; 1, 0"/>
                                        <p:tgtEl>
                                          <p:spTgt spid="29"/>
                                        </p:tgtEl>
                                      </p:cBhvr>
                                    </p:animEffect>
                                    <p:animScale>
                                      <p:cBhvr>
                                        <p:cTn id="34" dur="250" autoRev="1" fill="hold"/>
                                        <p:tgtEl>
                                          <p:spTgt spid="29"/>
                                        </p:tgtEl>
                                      </p:cBhvr>
                                      <p:by x="105000" y="105000"/>
                                    </p:animScale>
                                  </p:childTnLst>
                                </p:cTn>
                              </p:par>
                              <p:par>
                                <p:cTn id="35" presetID="2" presetClass="entr" presetSubtype="2"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0-#ppt_w/2"/>
                                          </p:val>
                                        </p:tav>
                                        <p:tav tm="100000">
                                          <p:val>
                                            <p:strVal val="#ppt_x"/>
                                          </p:val>
                                        </p:tav>
                                      </p:tavLst>
                                    </p:anim>
                                    <p:anim calcmode="lin" valueType="num">
                                      <p:cBhvr additive="base">
                                        <p:cTn id="43" dur="500" fill="hold"/>
                                        <p:tgtEl>
                                          <p:spTgt spid="34"/>
                                        </p:tgtEl>
                                        <p:attrNameLst>
                                          <p:attrName>ppt_y</p:attrName>
                                        </p:attrNameLst>
                                      </p:cBhvr>
                                      <p:tavLst>
                                        <p:tav tm="0">
                                          <p:val>
                                            <p:strVal val="#ppt_y"/>
                                          </p:val>
                                        </p:tav>
                                        <p:tav tm="100000">
                                          <p:val>
                                            <p:strVal val="#ppt_y"/>
                                          </p:val>
                                        </p:tav>
                                      </p:tavLst>
                                    </p:anim>
                                  </p:childTnLst>
                                </p:cTn>
                              </p:par>
                              <p:par>
                                <p:cTn id="44" presetID="26" presetClass="emph" presetSubtype="0" fill="hold" nodeType="withEffect">
                                  <p:stCondLst>
                                    <p:cond delay="0"/>
                                  </p:stCondLst>
                                  <p:childTnLst>
                                    <p:animEffect transition="out" filter="fade">
                                      <p:cBhvr>
                                        <p:cTn id="45" dur="500" tmFilter="0, 0; .2, .5; .8, .5; 1, 0"/>
                                        <p:tgtEl>
                                          <p:spTgt spid="34"/>
                                        </p:tgtEl>
                                      </p:cBhvr>
                                    </p:animEffect>
                                    <p:animScale>
                                      <p:cBhvr>
                                        <p:cTn id="46" dur="250" autoRev="1" fill="hold"/>
                                        <p:tgtEl>
                                          <p:spTgt spid="34"/>
                                        </p:tgtEl>
                                      </p:cBhvr>
                                      <p:by x="105000" y="105000"/>
                                    </p:animScale>
                                  </p:childTnLst>
                                </p:cTn>
                              </p:par>
                              <p:par>
                                <p:cTn id="47" presetID="2" presetClass="entr" presetSubtype="8"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0-#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par>
                                <p:cTn id="51" presetID="18" presetClass="entr" presetSubtype="6"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strips(downRight)">
                                      <p:cBhvr>
                                        <p:cTn id="53" dur="1000"/>
                                        <p:tgtEl>
                                          <p:spTgt spid="39"/>
                                        </p:tgtEl>
                                      </p:cBhvr>
                                    </p:animEffect>
                                  </p:childTnLst>
                                </p:cTn>
                              </p:par>
                              <p:par>
                                <p:cTn id="54" presetID="2" presetClass="entr" presetSubtype="4"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500" fill="hold"/>
                                        <p:tgtEl>
                                          <p:spTgt spid="6"/>
                                        </p:tgtEl>
                                        <p:attrNameLst>
                                          <p:attrName>ppt_x</p:attrName>
                                        </p:attrNameLst>
                                      </p:cBhvr>
                                      <p:tavLst>
                                        <p:tav tm="0">
                                          <p:val>
                                            <p:strVal val="#ppt_x"/>
                                          </p:val>
                                        </p:tav>
                                        <p:tav tm="100000">
                                          <p:val>
                                            <p:strVal val="#ppt_x"/>
                                          </p:val>
                                        </p:tav>
                                      </p:tavLst>
                                    </p:anim>
                                    <p:anim calcmode="lin" valueType="num">
                                      <p:cBhvr additive="base">
                                        <p:cTn id="57" dur="500" fill="hold"/>
                                        <p:tgtEl>
                                          <p:spTgt spid="6"/>
                                        </p:tgtEl>
                                        <p:attrNameLst>
                                          <p:attrName>ppt_y</p:attrName>
                                        </p:attrNameLst>
                                      </p:cBhvr>
                                      <p:tavLst>
                                        <p:tav tm="0">
                                          <p:val>
                                            <p:strVal val="1+#ppt_h/2"/>
                                          </p:val>
                                        </p:tav>
                                        <p:tav tm="100000">
                                          <p:val>
                                            <p:strVal val="#ppt_y"/>
                                          </p:val>
                                        </p:tav>
                                      </p:tavLst>
                                    </p:anim>
                                  </p:childTnLst>
                                </p:cTn>
                              </p:par>
                            </p:childTnLst>
                          </p:cTn>
                        </p:par>
                        <p:par>
                          <p:cTn id="58" fill="hold">
                            <p:stCondLst>
                              <p:cond delay="3500"/>
                            </p:stCondLst>
                            <p:childTnLst>
                              <p:par>
                                <p:cTn id="59" presetID="2" presetClass="entr" presetSubtype="8"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0-#ppt_w/2"/>
                                          </p:val>
                                        </p:tav>
                                        <p:tav tm="100000">
                                          <p:val>
                                            <p:strVal val="#ppt_x"/>
                                          </p:val>
                                        </p:tav>
                                      </p:tavLst>
                                    </p:anim>
                                    <p:anim calcmode="lin" valueType="num">
                                      <p:cBhvr additive="base">
                                        <p:cTn id="62" dur="500" fill="hold"/>
                                        <p:tgtEl>
                                          <p:spTgt spid="3"/>
                                        </p:tgtEl>
                                        <p:attrNameLst>
                                          <p:attrName>ppt_y</p:attrName>
                                        </p:attrNameLst>
                                      </p:cBhvr>
                                      <p:tavLst>
                                        <p:tav tm="0">
                                          <p:val>
                                            <p:strVal val="#ppt_y"/>
                                          </p:val>
                                        </p:tav>
                                        <p:tav tm="100000">
                                          <p:val>
                                            <p:strVal val="#ppt_y"/>
                                          </p:val>
                                        </p:tav>
                                      </p:tavLst>
                                    </p:anim>
                                  </p:childTnLst>
                                </p:cTn>
                              </p:par>
                              <p:par>
                                <p:cTn id="63" presetID="26" presetClass="emph" presetSubtype="0" fill="hold" nodeType="withEffect">
                                  <p:stCondLst>
                                    <p:cond delay="0"/>
                                  </p:stCondLst>
                                  <p:childTnLst>
                                    <p:animEffect transition="out" filter="fade">
                                      <p:cBhvr>
                                        <p:cTn id="64" dur="500" tmFilter="0, 0; .2, .5; .8, .5; 1, 0"/>
                                        <p:tgtEl>
                                          <p:spTgt spid="3"/>
                                        </p:tgtEl>
                                      </p:cBhvr>
                                    </p:animEffect>
                                    <p:animScale>
                                      <p:cBhvr>
                                        <p:cTn id="65"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238125" y="296863"/>
            <a:ext cx="1363663" cy="474662"/>
            <a:chOff x="184527" y="297451"/>
            <a:chExt cx="1363137" cy="473415"/>
          </a:xfrm>
        </p:grpSpPr>
        <p:pic>
          <p:nvPicPr>
            <p:cNvPr id="15369" name="图片 1"/>
            <p:cNvPicPr>
              <a:picLocks noChangeAspect="1"/>
            </p:cNvPicPr>
            <p:nvPr/>
          </p:nvPicPr>
          <p:blipFill>
            <a:blip r:embed="rId1"/>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Light" panose="020B0502040204020203"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3549650" y="2019300"/>
            <a:ext cx="4348163" cy="939800"/>
            <a:chOff x="2866757" y="2019402"/>
            <a:chExt cx="4348365" cy="939618"/>
          </a:xfrm>
        </p:grpSpPr>
        <p:sp>
          <p:nvSpPr>
            <p:cNvPr id="15367" name="文本框 12"/>
            <p:cNvSpPr txBox="1"/>
            <p:nvPr/>
          </p:nvSpPr>
          <p:spPr>
            <a:xfrm>
              <a:off x="2866757" y="2251134"/>
              <a:ext cx="4348365" cy="707886"/>
            </a:xfrm>
            <a:prstGeom prst="rect">
              <a:avLst/>
            </a:prstGeom>
            <a:noFill/>
            <a:ln w="9525">
              <a:noFill/>
            </a:ln>
          </p:spPr>
          <p:txBody>
            <a:bodyPr>
              <a:spAutoFit/>
            </a:bodyPr>
            <a:p>
              <a:pPr eaLnBrk="1" hangingPunct="1"/>
              <a:r>
                <a:rPr lang="zh-CN" altLang="en-US" sz="4000" dirty="0">
                  <a:solidFill>
                    <a:schemeClr val="bg1"/>
                  </a:solidFill>
                  <a:latin typeface="微软雅黑 Light" panose="020B0502040204020203" pitchFamily="34" charset="-122"/>
                  <a:ea typeface="微软雅黑 Light" panose="020B0502040204020203" pitchFamily="34" charset="-122"/>
                </a:rPr>
                <a:t>  任务概述</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sp>
          <p:nvSpPr>
            <p:cNvPr id="15368" name="文本框 14"/>
            <p:cNvSpPr txBox="1"/>
            <p:nvPr/>
          </p:nvSpPr>
          <p:spPr>
            <a:xfrm>
              <a:off x="3229671" y="2019402"/>
              <a:ext cx="1331264" cy="307777"/>
            </a:xfrm>
            <a:prstGeom prst="rect">
              <a:avLst/>
            </a:prstGeom>
            <a:noFill/>
            <a:ln w="9525">
              <a:noFill/>
            </a:ln>
          </p:spPr>
          <p:txBody>
            <a:bodyPr>
              <a:spAutoFit/>
            </a:bodyPr>
            <a:p>
              <a:pPr eaLnBrk="1" hangingPunct="1"/>
              <a:r>
                <a:rPr lang="en-US" altLang="zh-CN" sz="1400" dirty="0">
                  <a:solidFill>
                    <a:schemeClr val="bg1"/>
                  </a:solidFill>
                  <a:latin typeface="微软雅黑 Light" panose="020B0502040204020203" pitchFamily="34" charset="-122"/>
                  <a:ea typeface="微软雅黑 Light" panose="020B0502040204020203" pitchFamily="34" charset="-122"/>
                </a:rPr>
                <a:t>PART TWO</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6" name="组合 15"/>
          <p:cNvGrpSpPr/>
          <p:nvPr/>
        </p:nvGrpSpPr>
        <p:grpSpPr>
          <a:xfrm>
            <a:off x="2611438"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000000"/>
                                          </p:val>
                                        </p:tav>
                                        <p:tav tm="100000">
                                          <p:val>
                                            <p:strVal val="#ppt_w"/>
                                          </p:val>
                                        </p:tav>
                                      </p:tavLst>
                                    </p:anim>
                                    <p:anim calcmode="lin" valueType="num">
                                      <p:cBhvr>
                                        <p:cTn id="13" dur="250" fill="hold"/>
                                        <p:tgtEl>
                                          <p:spTgt spid="16"/>
                                        </p:tgtEl>
                                        <p:attrNameLst>
                                          <p:attrName>ppt_h</p:attrName>
                                        </p:attrNameLst>
                                      </p:cBhvr>
                                      <p:tavLst>
                                        <p:tav tm="0">
                                          <p:val>
                                            <p:fltVal val="0.00000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11150" y="277813"/>
            <a:ext cx="1355725" cy="414337"/>
            <a:chOff x="310460" y="277672"/>
            <a:chExt cx="1356499" cy="414303"/>
          </a:xfrm>
        </p:grpSpPr>
        <p:pic>
          <p:nvPicPr>
            <p:cNvPr id="17416" name="图片 59"/>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62" name="文本框 61"/>
            <p:cNvSpPr txBox="1"/>
            <p:nvPr/>
          </p:nvSpPr>
          <p:spPr>
            <a:xfrm>
              <a:off x="477243" y="299895"/>
              <a:ext cx="1189716"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目标</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3" name="圆角矩形 2"/>
          <p:cNvSpPr/>
          <p:nvPr/>
        </p:nvSpPr>
        <p:spPr>
          <a:xfrm>
            <a:off x="3150235" y="1034415"/>
            <a:ext cx="2843530" cy="337439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经过一些调查各类游戏在手机应用商城中不多，且单调画质也不精美，所以我们开发这个游戏希望能给用户更好的体验，模拟现实生活中真正的养猫情景，让没有猫的人也能体会到乐趣，并且希望可以消遣一下各阶层学生人士的休闲时光</a:t>
            </a:r>
            <a:r>
              <a:rPr kumimoji="0" lang="zh-CN" altLang="en-US" sz="1400" b="0" i="0" u="none" strike="noStrike" kern="1200" cap="none" spc="0" normalizeH="0" baseline="0" noProof="0" dirty="0">
                <a:ln>
                  <a:noFill/>
                </a:ln>
                <a:solidFill>
                  <a:schemeClr val="lt1"/>
                </a:solidFill>
                <a:effectLst/>
                <a:uLnTx/>
                <a:uFillTx/>
                <a:latin typeface="+mn-lt"/>
                <a:ea typeface="+mn-ea"/>
                <a:cs typeface="+mn-cs"/>
              </a:rPr>
              <a:t>。                            </a:t>
            </a:r>
            <a:endParaRPr kumimoji="0" lang="zh-CN" altLang="en-US" sz="1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 name="组合 27"/>
          <p:cNvGrpSpPr/>
          <p:nvPr/>
        </p:nvGrpSpPr>
        <p:grpSpPr>
          <a:xfrm>
            <a:off x="311150" y="277813"/>
            <a:ext cx="1373188" cy="414337"/>
            <a:chOff x="310460" y="277672"/>
            <a:chExt cx="1373114" cy="414303"/>
          </a:xfrm>
        </p:grpSpPr>
        <p:pic>
          <p:nvPicPr>
            <p:cNvPr id="19477" name="图片 24"/>
            <p:cNvPicPr>
              <a:picLocks noChangeAspect="1"/>
            </p:cNvPicPr>
            <p:nvPr/>
          </p:nvPicPr>
          <p:blipFill>
            <a:blip r:embed="rId1"/>
            <a:stretch>
              <a:fillRect/>
            </a:stretch>
          </p:blipFill>
          <p:spPr>
            <a:xfrm>
              <a:off x="310460" y="277672"/>
              <a:ext cx="332755" cy="414303"/>
            </a:xfrm>
            <a:prstGeom prst="rect">
              <a:avLst/>
            </a:prstGeom>
            <a:noFill/>
            <a:ln w="9525">
              <a:noFill/>
            </a:ln>
          </p:spPr>
        </p:pic>
        <p:sp>
          <p:nvSpPr>
            <p:cNvPr id="27" name="文本框 26"/>
            <p:cNvSpPr txBox="1"/>
            <p:nvPr/>
          </p:nvSpPr>
          <p:spPr>
            <a:xfrm>
              <a:off x="477139" y="299895"/>
              <a:ext cx="1206435" cy="369857"/>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rPr>
                <a:t>参与人员</a:t>
              </a:r>
              <a:endParaRPr kumimoji="0" lang="zh-CN" altLang="en-US" sz="1800" kern="1200" cap="none" spc="0" normalizeH="0" baseline="0" noProof="0" dirty="0">
                <a:solidFill>
                  <a:schemeClr val="bg1">
                    <a:lumMod val="95000"/>
                  </a:schemeClr>
                </a:solidFill>
                <a:latin typeface="微软雅黑 Light" panose="020B0502040204020203" pitchFamily="34" charset="-122"/>
                <a:ea typeface="微软雅黑 Light" panose="020B0502040204020203" pitchFamily="34" charset="-122"/>
                <a:cs typeface="+mn-cs"/>
              </a:endParaRPr>
            </a:p>
          </p:txBody>
        </p:sp>
      </p:grpSp>
      <p:sp>
        <p:nvSpPr>
          <p:cNvPr id="5" name="TextBox 34"/>
          <p:cNvSpPr txBox="1"/>
          <p:nvPr/>
        </p:nvSpPr>
        <p:spPr>
          <a:xfrm>
            <a:off x="1600200" y="4105275"/>
            <a:ext cx="5992813" cy="333375"/>
          </a:xfrm>
          <a:prstGeom prst="rect">
            <a:avLst/>
          </a:prstGeom>
          <a:noFill/>
        </p:spPr>
        <p:txBody>
          <a:bodyPr>
            <a:spAutoFit/>
          </a:bodyPr>
          <a:lstStyle/>
          <a:p>
            <a:pPr marR="0" algn="ctr" defTabSz="6858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负责人联系方式（王某某）：</a:t>
            </a:r>
            <a:r>
              <a:rPr kumimoji="0" lang="en-US" altLang="zh-CN" sz="10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159-XXXX-8048</a:t>
            </a:r>
            <a:r>
              <a:rPr kumimoji="0" lang="zh-CN" altLang="en-US" sz="10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；邮箱：</a:t>
            </a:r>
            <a:r>
              <a:rPr kumimoji="0" lang="en-US" altLang="zh-CN" sz="10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rPr>
              <a:t>3160XXXX@stu.zucc.edu.cn</a:t>
            </a:r>
            <a:endParaRPr kumimoji="0" lang="zh-CN" altLang="en-US" sz="1050" kern="1200" cap="none" spc="0" normalizeH="0" baseline="0" noProof="0" dirty="0">
              <a:solidFill>
                <a:schemeClr val="bg1"/>
              </a:solidFill>
              <a:latin typeface="微软雅黑 Light" panose="020B0502040204020203" pitchFamily="34" charset="-122"/>
              <a:ea typeface="微软雅黑 Light" panose="020B0502040204020203" pitchFamily="34" charset="-122"/>
              <a:cs typeface="+mn-cs"/>
            </a:endParaRPr>
          </a:p>
        </p:txBody>
      </p:sp>
      <p:grpSp>
        <p:nvGrpSpPr>
          <p:cNvPr id="6" name="组合 5"/>
          <p:cNvGrpSpPr/>
          <p:nvPr/>
        </p:nvGrpSpPr>
        <p:grpSpPr>
          <a:xfrm>
            <a:off x="3464560" y="957263"/>
            <a:ext cx="4108450" cy="2344102"/>
            <a:chOff x="3482763" y="967406"/>
            <a:chExt cx="4108392" cy="2342752"/>
          </a:xfrm>
        </p:grpSpPr>
        <p:grpSp>
          <p:nvGrpSpPr>
            <p:cNvPr id="19462" name="组合 7"/>
            <p:cNvGrpSpPr/>
            <p:nvPr/>
          </p:nvGrpSpPr>
          <p:grpSpPr>
            <a:xfrm>
              <a:off x="3482763" y="967406"/>
              <a:ext cx="2178019" cy="1801727"/>
              <a:chOff x="3482763" y="967406"/>
              <a:chExt cx="2178019" cy="1801727"/>
            </a:xfrm>
          </p:grpSpPr>
          <p:cxnSp>
            <p:nvCxnSpPr>
              <p:cNvPr id="16" name="直接箭头连接符 15"/>
              <p:cNvCxnSpPr/>
              <p:nvPr/>
            </p:nvCxnSpPr>
            <p:spPr>
              <a:xfrm>
                <a:off x="4582885" y="2393112"/>
                <a:ext cx="0" cy="37602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582885" y="1638531"/>
                <a:ext cx="0" cy="19356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82885" y="1508431"/>
                <a:ext cx="0" cy="2221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482763" y="967406"/>
                <a:ext cx="2178019"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21" name="TextBox 35"/>
              <p:cNvSpPr txBox="1"/>
              <p:nvPr/>
            </p:nvSpPr>
            <p:spPr>
              <a:xfrm>
                <a:off x="3661829" y="1087987"/>
                <a:ext cx="1804010" cy="336991"/>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1600" b="1" kern="1200" cap="none" spc="225" normalizeH="0" baseline="0" noProof="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cs typeface="+mn-cs"/>
                  </a:rPr>
                  <a:t>SE2018</a:t>
                </a:r>
                <a:r>
                  <a:rPr kumimoji="0" lang="zh-CN" altLang="en-US" sz="1600" b="1" kern="1200" cap="none" spc="225" normalizeH="0" baseline="0" noProof="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cs typeface="+mn-cs"/>
                  </a:rPr>
                  <a:t>春</a:t>
                </a:r>
                <a:r>
                  <a:rPr kumimoji="0" lang="en-US" altLang="zh-CN" sz="1600" b="1" kern="1200" cap="none" spc="225" normalizeH="0" baseline="0" noProof="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cs typeface="+mn-cs"/>
                  </a:rPr>
                  <a:t>-G20</a:t>
                </a:r>
                <a:endParaRPr kumimoji="0" lang="zh-CN" altLang="en-US" sz="1600" b="1" kern="1200" cap="none" spc="225" normalizeH="0" baseline="0" noProof="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cs typeface="+mn-cs"/>
                </a:endParaRPr>
              </a:p>
            </p:txBody>
          </p:sp>
        </p:grpSp>
        <p:sp>
          <p:nvSpPr>
            <p:cNvPr id="8" name="矩形 7"/>
            <p:cNvSpPr/>
            <p:nvPr/>
          </p:nvSpPr>
          <p:spPr>
            <a:xfrm>
              <a:off x="3695485" y="1846375"/>
              <a:ext cx="1789088"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9464" name="TextBox 36"/>
            <p:cNvSpPr txBox="1"/>
            <p:nvPr/>
          </p:nvSpPr>
          <p:spPr>
            <a:xfrm>
              <a:off x="3673327" y="1985840"/>
              <a:ext cx="1859254" cy="260200"/>
            </a:xfrm>
            <a:prstGeom prst="rect">
              <a:avLst/>
            </a:prstGeom>
            <a:noFill/>
            <a:ln w="9525">
              <a:noFill/>
            </a:ln>
          </p:spPr>
          <p:txBody>
            <a:bodyPr wrap="none">
              <a:spAutoFit/>
            </a:bodyPr>
            <a:p>
              <a:pPr algn="ctr" eaLnBrk="1" hangingPunct="1"/>
              <a:r>
                <a:rPr lang="zh-CN" altLang="en-US" sz="1100" dirty="0">
                  <a:solidFill>
                    <a:schemeClr val="bg1"/>
                  </a:solidFill>
                  <a:latin typeface="微软雅黑 Light" panose="020B0502040204020203" pitchFamily="34" charset="-122"/>
                  <a:ea typeface="微软雅黑 Light" panose="020B0502040204020203" pitchFamily="34" charset="-122"/>
                </a:rPr>
                <a:t>组长（主程序员）：王淑雯</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sp>
          <p:nvSpPr>
            <p:cNvPr id="10" name="矩形 9"/>
            <p:cNvSpPr/>
            <p:nvPr/>
          </p:nvSpPr>
          <p:spPr>
            <a:xfrm>
              <a:off x="3708820" y="2769133"/>
              <a:ext cx="1787500"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Light" panose="020B0502040204020203" pitchFamily="34" charset="-122"/>
                <a:ea typeface="+mn-ea"/>
                <a:cs typeface="+mn-cs"/>
              </a:endParaRPr>
            </a:p>
          </p:txBody>
        </p:sp>
        <p:sp>
          <p:nvSpPr>
            <p:cNvPr id="19466" name="TextBox 37"/>
            <p:cNvSpPr txBox="1"/>
            <p:nvPr/>
          </p:nvSpPr>
          <p:spPr>
            <a:xfrm>
              <a:off x="4104721" y="2909550"/>
              <a:ext cx="1021066" cy="260200"/>
            </a:xfrm>
            <a:prstGeom prst="rect">
              <a:avLst/>
            </a:prstGeom>
            <a:noFill/>
            <a:ln w="9525">
              <a:noFill/>
            </a:ln>
          </p:spPr>
          <p:txBody>
            <a:bodyPr wrap="square">
              <a:spAutoFit/>
            </a:bodyPr>
            <a:p>
              <a:pPr algn="ctr" eaLnBrk="1" hangingPunct="1"/>
              <a:r>
                <a:rPr lang="zh-CN" altLang="en-US" sz="1100" dirty="0">
                  <a:solidFill>
                    <a:schemeClr val="bg1"/>
                  </a:solidFill>
                  <a:latin typeface="微软雅黑 Light" panose="020B0502040204020203" pitchFamily="34" charset="-122"/>
                  <a:ea typeface="微软雅黑 Light" panose="020B0502040204020203" pitchFamily="34" charset="-122"/>
                </a:rPr>
                <a:t>程序员：张琪</a:t>
              </a:r>
              <a:endParaRPr lang="zh-CN" altLang="en-US" sz="1100" dirty="0">
                <a:solidFill>
                  <a:schemeClr val="bg1"/>
                </a:solidFill>
                <a:latin typeface="微软雅黑 Light" panose="020B0502040204020203" pitchFamily="34" charset="-122"/>
                <a:ea typeface="微软雅黑 Light" panose="020B0502040204020203" pitchFamily="34" charset="-122"/>
              </a:endParaRPr>
            </a:p>
          </p:txBody>
        </p:sp>
        <p:sp>
          <p:nvSpPr>
            <p:cNvPr id="19469" name="TextBox 39"/>
            <p:cNvSpPr txBox="1"/>
            <p:nvPr/>
          </p:nvSpPr>
          <p:spPr>
            <a:xfrm>
              <a:off x="7406431" y="2722497"/>
              <a:ext cx="184724" cy="276839"/>
            </a:xfrm>
            <a:prstGeom prst="rect">
              <a:avLst/>
            </a:prstGeom>
            <a:noFill/>
            <a:ln w="9525">
              <a:noFill/>
            </a:ln>
          </p:spPr>
          <p:txBody>
            <a:bodyPr wrap="none">
              <a:spAutoFit/>
            </a:bodyPr>
            <a:p>
              <a:pPr algn="ctr" eaLnBrk="1" hangingPunct="1"/>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Arial"/>
        <a:ea typeface="微软雅黑 Light"/>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2489</Words>
  <Application>WPS 演示</Application>
  <PresentationFormat>全屏显示(16:9)</PresentationFormat>
  <Paragraphs>404</Paragraphs>
  <Slides>29</Slides>
  <Notes>38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宋体</vt:lpstr>
      <vt:lpstr>Wingdings</vt:lpstr>
      <vt:lpstr>微软雅黑 Light</vt:lpstr>
      <vt:lpstr>Calibri</vt:lpstr>
      <vt:lpstr>华康俪金黑W8</vt:lpstr>
      <vt:lpstr>微软雅黑</vt:lpstr>
      <vt:lpstr>黑体</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asus</cp:lastModifiedBy>
  <cp:revision>155</cp:revision>
  <dcterms:created xsi:type="dcterms:W3CDTF">2015-03-31T05:49:00Z</dcterms:created>
  <dcterms:modified xsi:type="dcterms:W3CDTF">2018-05-18T13:08:18Z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