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44" r:id="rId3"/>
    <p:sldId id="325" r:id="rId5"/>
    <p:sldId id="326" r:id="rId6"/>
    <p:sldId id="321" r:id="rId7"/>
    <p:sldId id="322" r:id="rId8"/>
    <p:sldId id="308" r:id="rId9"/>
    <p:sldId id="310" r:id="rId10"/>
    <p:sldId id="421" r:id="rId11"/>
    <p:sldId id="327" r:id="rId12"/>
    <p:sldId id="386" r:id="rId13"/>
    <p:sldId id="387" r:id="rId14"/>
    <p:sldId id="328" r:id="rId15"/>
    <p:sldId id="374" r:id="rId16"/>
    <p:sldId id="393" r:id="rId17"/>
    <p:sldId id="389" r:id="rId18"/>
    <p:sldId id="457" r:id="rId19"/>
    <p:sldId id="391" r:id="rId20"/>
    <p:sldId id="392" r:id="rId21"/>
    <p:sldId id="332" r:id="rId22"/>
    <p:sldId id="348" r:id="rId23"/>
    <p:sldId id="458" r:id="rId24"/>
    <p:sldId id="459" r:id="rId25"/>
    <p:sldId id="460" r:id="rId26"/>
    <p:sldId id="366" r:id="rId27"/>
    <p:sldId id="379" r:id="rId28"/>
    <p:sldId id="380" r:id="rId29"/>
    <p:sldId id="395" r:id="rId30"/>
    <p:sldId id="349" r:id="rId31"/>
    <p:sldId id="420" r:id="rId32"/>
    <p:sldId id="394" r:id="rId33"/>
    <p:sldId id="353" r:id="rId34"/>
    <p:sldId id="338" r:id="rId35"/>
  </p:sldIdLst>
  <p:sldSz cx="9144000" cy="5143500"/>
  <p:notesSz cx="6858000" cy="9144000"/>
  <p:embeddedFontLst>
    <p:embeddedFont>
      <p:font typeface="微软雅黑 Light" panose="020B0502040204020203" pitchFamily="34" charset="-122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" panose="020F0502020204030204"/>
      <p:regular r:id="rId44"/>
      <p:bold r:id="rId45"/>
      <p:italic r:id="rId46"/>
      <p:boldItalic r:id="rId47"/>
    </p:embeddedFont>
  </p:embeddedFontLst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5"/>
    <p:restoredTop sz="99509"/>
  </p:normalViewPr>
  <p:slideViewPr>
    <p:cSldViewPr snapToGrid="0" showGuides="1">
      <p:cViewPr varScale="1">
        <p:scale>
          <a:sx n="116" d="100"/>
          <a:sy n="116" d="100"/>
        </p:scale>
        <p:origin x="-461" y="-67"/>
      </p:cViewPr>
      <p:guideLst>
        <p:guide orient="horz" pos="1626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-43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9.fntdata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5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hyperlink" Target="file:///C:\Users\pc\Desktop\&#24635;&#20307;&#25972;&#21512;\&#31243;&#24207;&#28165;&#21333;.docx" TargetMode="External"/><Relationship Id="rId2" Type="http://schemas.openxmlformats.org/officeDocument/2006/relationships/hyperlink" Target="file:///C:\Users\pc\Desktop\&#24635;&#20307;&#25972;&#21512;\&#27979;&#35797;.docx" TargetMode="External"/><Relationship Id="rId1" Type="http://schemas.openxmlformats.org/officeDocument/2006/relationships/hyperlink" Target="file:///C:\Users\pc\Desktop\&#24635;&#20307;&#25972;&#21512;\SE2017-G10-&#29992;&#25143;&#25163;&#20876;.docx" TargetMode="Externa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45845" y="462295"/>
            <a:ext cx="7604712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kern="1200" cap="none" spc="0" normalizeH="0" baseline="0" noProof="0" dirty="0">
                <a:solidFill>
                  <a:schemeClr val="bg1">
                    <a:alpha val="90000"/>
                  </a:schemeClr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  <a:cs typeface="+mn-cs"/>
              </a:rPr>
              <a:t>最终评审</a:t>
            </a:r>
            <a:endParaRPr kumimoji="0" lang="zh-CN" altLang="en-US" sz="4800" kern="1200" cap="none" spc="0" normalizeH="0" baseline="0" noProof="0" dirty="0">
              <a:solidFill>
                <a:schemeClr val="bg1">
                  <a:alpha val="90000"/>
                </a:schemeClr>
              </a:solidFill>
              <a:latin typeface="华康俪金黑W8" panose="020B0809000000000000" pitchFamily="49" charset="-122"/>
              <a:ea typeface="华康俪金黑W8" panose="020B0809000000000000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3686374"/>
            <a:ext cx="4986439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rPr>
              <a:t>G20</a:t>
            </a:r>
            <a:r>
              <a:rPr kumimoji="0" lang="zh-CN" altLang="en-US" sz="1600" kern="1200" cap="none" spc="0" normalizeH="0" baseline="0" noProof="0" dirty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rPr>
              <a:t>：王淑雯、张琪</a:t>
            </a:r>
            <a:endParaRPr kumimoji="0" lang="zh-CN" altLang="en-US" sz="1600" kern="1200" cap="none" spc="0" normalizeH="0" baseline="0" noProof="0" dirty="0">
              <a:solidFill>
                <a:schemeClr val="bg1">
                  <a:alpha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1145" y="3686374"/>
            <a:ext cx="376285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rPr>
              <a:t>指导老师：杨老师</a:t>
            </a:r>
            <a:endParaRPr kumimoji="0" lang="zh-CN" altLang="en-US" sz="1600" kern="1200" cap="none" spc="0" normalizeH="0" baseline="0" noProof="0" dirty="0">
              <a:solidFill>
                <a:schemeClr val="bg1">
                  <a:alpha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6190" y="1385570"/>
            <a:ext cx="1937385" cy="19373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11150" y="277813"/>
            <a:ext cx="2019300" cy="414337"/>
            <a:chOff x="310460" y="277672"/>
            <a:chExt cx="2020358" cy="414303"/>
          </a:xfrm>
        </p:grpSpPr>
        <p:pic>
          <p:nvPicPr>
            <p:cNvPr id="11698" name="图片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" name="文本框 33"/>
            <p:cNvSpPr txBox="1"/>
            <p:nvPr/>
          </p:nvSpPr>
          <p:spPr>
            <a:xfrm>
              <a:off x="477235" y="299895"/>
              <a:ext cx="1853583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WBS</a:t>
              </a: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任务分解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11267" name="Rectangle 2"/>
          <p:cNvSpPr/>
          <p:nvPr/>
        </p:nvSpPr>
        <p:spPr>
          <a:xfrm>
            <a:off x="3194050" y="1198563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836930"/>
            <a:ext cx="3270885" cy="3923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110" y="836295"/>
            <a:ext cx="3208655" cy="39236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11150" y="277813"/>
            <a:ext cx="2019300" cy="414337"/>
            <a:chOff x="310460" y="277672"/>
            <a:chExt cx="2020358" cy="414303"/>
          </a:xfrm>
        </p:grpSpPr>
        <p:pic>
          <p:nvPicPr>
            <p:cNvPr id="12293" name="图片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" name="文本框 33"/>
            <p:cNvSpPr txBox="1"/>
            <p:nvPr/>
          </p:nvSpPr>
          <p:spPr>
            <a:xfrm>
              <a:off x="477235" y="299895"/>
              <a:ext cx="1853583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甘特图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669925"/>
            <a:ext cx="7221220" cy="41255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3321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 Light" panose="020B0502040204020203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597275" y="2019300"/>
            <a:ext cx="4348163" cy="939800"/>
            <a:chOff x="2866757" y="2019402"/>
            <a:chExt cx="4348365" cy="939618"/>
          </a:xfrm>
        </p:grpSpPr>
        <p:sp>
          <p:nvSpPr>
            <p:cNvPr id="13319" name="文本框 19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需求分析</a:t>
              </a:r>
              <a:endPara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320" name="文本框 20"/>
            <p:cNvSpPr txBox="1"/>
            <p:nvPr/>
          </p:nvSpPr>
          <p:spPr>
            <a:xfrm>
              <a:off x="3229671" y="2019402"/>
              <a:ext cx="165957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THREE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59063" y="1944688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11150" y="277813"/>
            <a:ext cx="2413000" cy="414337"/>
            <a:chOff x="310460" y="277672"/>
            <a:chExt cx="2412930" cy="414303"/>
          </a:xfrm>
        </p:grpSpPr>
        <p:pic>
          <p:nvPicPr>
            <p:cNvPr id="14341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14"/>
            <p:cNvSpPr txBox="1"/>
            <p:nvPr/>
          </p:nvSpPr>
          <p:spPr>
            <a:xfrm>
              <a:off x="477143" y="299895"/>
              <a:ext cx="2246247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需求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25625" y="2581275"/>
            <a:ext cx="4572000" cy="1491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非功能需求：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完整性：要求在发生意外时（如断电），保证数据不丢失。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安全性：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可维护性：当软件运行发生错误时，能够快速、准确对其定位、诊断和修改恢复。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可理解性：对于本软件提供的各种菜单、按钮，其功能应该一目了然，易于理解。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5625" y="928688"/>
            <a:ext cx="539750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功能需求：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</a:rPr>
              <a:t>软件将供用户注册并登录，填写必须的信息，即可进入游戏，再次登陆可直接进入。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11150" y="277813"/>
            <a:ext cx="2413000" cy="414337"/>
            <a:chOff x="310460" y="277672"/>
            <a:chExt cx="2412930" cy="414303"/>
          </a:xfrm>
        </p:grpSpPr>
        <p:pic>
          <p:nvPicPr>
            <p:cNvPr id="15364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14"/>
            <p:cNvSpPr txBox="1"/>
            <p:nvPr/>
          </p:nvSpPr>
          <p:spPr>
            <a:xfrm>
              <a:off x="477143" y="299895"/>
              <a:ext cx="2246247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数据字典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95" y="201295"/>
            <a:ext cx="4987290" cy="47409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11150" y="277813"/>
            <a:ext cx="2413000" cy="414337"/>
            <a:chOff x="310460" y="277672"/>
            <a:chExt cx="2412930" cy="414303"/>
          </a:xfrm>
        </p:grpSpPr>
        <p:pic>
          <p:nvPicPr>
            <p:cNvPr id="16389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14"/>
            <p:cNvSpPr txBox="1"/>
            <p:nvPr/>
          </p:nvSpPr>
          <p:spPr>
            <a:xfrm>
              <a:off x="477143" y="299895"/>
              <a:ext cx="2246247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E-R</a:t>
              </a: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图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1638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" name="图片 -2147482611" descr="E-R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63" y="235903"/>
            <a:ext cx="4511675" cy="4671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功能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821690"/>
            <a:ext cx="7224395" cy="37725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1150" y="277813"/>
            <a:ext cx="2787650" cy="414337"/>
            <a:chOff x="310460" y="277672"/>
            <a:chExt cx="1332223" cy="414303"/>
          </a:xfrm>
        </p:grpSpPr>
        <p:pic>
          <p:nvPicPr>
            <p:cNvPr id="3380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477367" y="299895"/>
              <a:ext cx="1165316" cy="3682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模块划分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1080135" y="2101533"/>
            <a:ext cx="1598613" cy="809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7585" y="3146425"/>
            <a:ext cx="1233805" cy="13474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44745" y="3146425"/>
            <a:ext cx="916940" cy="13474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肘形连接符 10"/>
          <p:cNvCxnSpPr>
            <a:stCxn id="7" idx="1"/>
          </p:cNvCxnSpPr>
          <p:nvPr/>
        </p:nvCxnSpPr>
        <p:spPr>
          <a:xfrm rot="10800000" flipV="1">
            <a:off x="692785" y="2506980"/>
            <a:ext cx="387350" cy="66198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1" idx="0"/>
            <a:endCxn id="20" idx="3"/>
          </p:cNvCxnSpPr>
          <p:nvPr/>
        </p:nvCxnSpPr>
        <p:spPr>
          <a:xfrm rot="16200000" flipH="1" flipV="1">
            <a:off x="6636068" y="1910398"/>
            <a:ext cx="1135380" cy="2684145"/>
          </a:xfrm>
          <a:prstGeom prst="bentConnector4">
            <a:avLst>
              <a:gd name="adj1" fmla="val -21001"/>
              <a:gd name="adj2" fmla="val 5435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25768" y="3146108"/>
            <a:ext cx="466725" cy="946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王淑雯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12150" y="2684463"/>
            <a:ext cx="466725" cy="946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王淑雯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312" name="直接连接符 13311"/>
          <p:cNvCxnSpPr/>
          <p:nvPr/>
        </p:nvCxnSpPr>
        <p:spPr>
          <a:xfrm flipH="1" flipV="1">
            <a:off x="3808730" y="2101533"/>
            <a:ext cx="0" cy="1044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 rot="5400000">
            <a:off x="3538220" y="1414780"/>
            <a:ext cx="483235" cy="8896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张琪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9" grpId="0" bldLvl="0" animBg="1"/>
      <p:bldP spid="20" grpId="0" bldLvl="0" animBg="1"/>
      <p:bldP spid="28" grpId="0" bldLvl="0" animBg="1"/>
      <p:bldP spid="3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2"/>
          <p:cNvSpPr/>
          <p:nvPr/>
        </p:nvSpPr>
        <p:spPr>
          <a:xfrm>
            <a:off x="0" y="4610100"/>
            <a:ext cx="91440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登入界面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9770" y="906780"/>
            <a:ext cx="3956050" cy="3329940"/>
          </a:xfrm>
          <a:prstGeom prst="rect">
            <a:avLst/>
          </a:prstGeom>
        </p:spPr>
      </p:pic>
      <p:pic>
        <p:nvPicPr>
          <p:cNvPr id="16" name="图片 16" descr="注册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326708"/>
            <a:ext cx="3329940" cy="42830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2"/>
          <p:cNvSpPr/>
          <p:nvPr/>
        </p:nvSpPr>
        <p:spPr>
          <a:xfrm>
            <a:off x="0" y="4610100"/>
            <a:ext cx="91440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主界面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702310"/>
            <a:ext cx="4959985" cy="37382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1513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 Light" panose="020B0502040204020203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738563" y="2019300"/>
            <a:ext cx="4348162" cy="939800"/>
            <a:chOff x="2866757" y="2019402"/>
            <a:chExt cx="4348365" cy="939618"/>
          </a:xfrm>
        </p:grpSpPr>
        <p:sp>
          <p:nvSpPr>
            <p:cNvPr id="21511" name="文本框 12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软件设计</a:t>
              </a:r>
              <a:endPara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512" name="文本框 14"/>
            <p:cNvSpPr txBox="1"/>
            <p:nvPr/>
          </p:nvSpPr>
          <p:spPr>
            <a:xfrm>
              <a:off x="3229670" y="2019402"/>
              <a:ext cx="161602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FOUR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00350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03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 Light" panose="020B0502040204020203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6350" y="1746250"/>
            <a:ext cx="2765425" cy="963613"/>
            <a:chOff x="219753" y="1976522"/>
            <a:chExt cx="2765362" cy="964005"/>
          </a:xfrm>
        </p:grpSpPr>
        <p:sp>
          <p:nvSpPr>
            <p:cNvPr id="3101" name="文本框 38"/>
            <p:cNvSpPr txBox="1"/>
            <p:nvPr/>
          </p:nvSpPr>
          <p:spPr>
            <a:xfrm>
              <a:off x="219753" y="2417307"/>
              <a:ext cx="27411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02" name="文本框 11"/>
            <p:cNvSpPr txBox="1"/>
            <p:nvPr/>
          </p:nvSpPr>
          <p:spPr>
            <a:xfrm>
              <a:off x="1979712" y="1976522"/>
              <a:ext cx="1005403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目录</a:t>
              </a:r>
              <a:endPara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3776663" y="18907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项目概述</a:t>
            </a:r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340100" y="1817688"/>
            <a:ext cx="430213" cy="523875"/>
            <a:chOff x="3552850" y="2047768"/>
            <a:chExt cx="430237" cy="523220"/>
          </a:xfrm>
        </p:grpSpPr>
        <p:sp>
          <p:nvSpPr>
            <p:cNvPr id="3099" name="文本框 16"/>
            <p:cNvSpPr txBox="1"/>
            <p:nvPr/>
          </p:nvSpPr>
          <p:spPr>
            <a:xfrm>
              <a:off x="3552850" y="2047768"/>
              <a:ext cx="32252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010" y="2226931"/>
              <a:ext cx="246077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492875" y="19161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软件设计</a:t>
            </a:r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989638" y="1827213"/>
            <a:ext cx="496887" cy="523875"/>
            <a:chOff x="6073087" y="2057986"/>
            <a:chExt cx="497639" cy="523220"/>
          </a:xfrm>
        </p:grpSpPr>
        <p:sp>
          <p:nvSpPr>
            <p:cNvPr id="3097" name="文本框 20"/>
            <p:cNvSpPr txBox="1"/>
            <p:nvPr/>
          </p:nvSpPr>
          <p:spPr>
            <a:xfrm>
              <a:off x="6073087" y="2057986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3776663" y="2470150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项目计划</a:t>
            </a:r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303588" y="2397125"/>
            <a:ext cx="466725" cy="523875"/>
            <a:chOff x="3516783" y="2627150"/>
            <a:chExt cx="466304" cy="523220"/>
          </a:xfrm>
        </p:grpSpPr>
        <p:sp>
          <p:nvSpPr>
            <p:cNvPr id="3095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6" y="2806314"/>
              <a:ext cx="245841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492875" y="249396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软件测试</a:t>
            </a:r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989638" y="2406650"/>
            <a:ext cx="496887" cy="523875"/>
            <a:chOff x="6073087" y="2637368"/>
            <a:chExt cx="497639" cy="523220"/>
          </a:xfrm>
        </p:grpSpPr>
        <p:sp>
          <p:nvSpPr>
            <p:cNvPr id="3093" name="文本框 26"/>
            <p:cNvSpPr txBox="1"/>
            <p:nvPr/>
          </p:nvSpPr>
          <p:spPr>
            <a:xfrm>
              <a:off x="6073087" y="26373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3776663" y="30432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303588" y="2970213"/>
            <a:ext cx="466725" cy="523875"/>
            <a:chOff x="3516783" y="3200893"/>
            <a:chExt cx="466304" cy="523220"/>
          </a:xfrm>
        </p:grpSpPr>
        <p:sp>
          <p:nvSpPr>
            <p:cNvPr id="3091" name="文本框 29"/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6" y="3380056"/>
              <a:ext cx="245841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6492875" y="30686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项目总结</a:t>
            </a:r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989638" y="2981325"/>
            <a:ext cx="496887" cy="522288"/>
            <a:chOff x="6073087" y="3211111"/>
            <a:chExt cx="497639" cy="523220"/>
          </a:xfrm>
        </p:grpSpPr>
        <p:sp>
          <p:nvSpPr>
            <p:cNvPr id="3089" name="文本框 32"/>
            <p:cNvSpPr txBox="1"/>
            <p:nvPr/>
          </p:nvSpPr>
          <p:spPr>
            <a:xfrm>
              <a:off x="6073087" y="3211111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065463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4.72222E-6 -9.87654E-7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4.44444E-6 4.69136E-6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4.44444E-6 4.93827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1.94444E-6 -2.83951E-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1.94444E-6 2.83951E-6 " pathEditMode="relative" rAng="0" ptsTypes="AA">
                                      <p:cBhvr>
                                        <p:cTn id="56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1.94444E-6 3.08642E-6 " pathEditMode="relative" rAng="0" ptsTypes="AA">
                                      <p:cBhvr>
                                        <p:cTn id="64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11150" y="277813"/>
            <a:ext cx="1603375" cy="414337"/>
            <a:chOff x="310460" y="277672"/>
            <a:chExt cx="1364591" cy="414303"/>
          </a:xfrm>
        </p:grpSpPr>
        <p:pic>
          <p:nvPicPr>
            <p:cNvPr id="23556" name="图片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" name="文本框 33"/>
            <p:cNvSpPr txBox="1"/>
            <p:nvPr/>
          </p:nvSpPr>
          <p:spPr>
            <a:xfrm>
              <a:off x="476643" y="299895"/>
              <a:ext cx="1198408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  </a:t>
              </a:r>
              <a:r>
                <a:rPr kumimoji="0" lang="en-US" altLang="zh-CN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HIPO</a:t>
              </a: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图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3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692150"/>
            <a:ext cx="7548563" cy="427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311150" y="277813"/>
            <a:ext cx="1974850" cy="414337"/>
            <a:chOff x="310460" y="277672"/>
            <a:chExt cx="1976618" cy="414303"/>
          </a:xfrm>
        </p:grpSpPr>
        <p:pic>
          <p:nvPicPr>
            <p:cNvPr id="39941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文本框 15"/>
            <p:cNvSpPr txBox="1"/>
            <p:nvPr/>
          </p:nvSpPr>
          <p:spPr>
            <a:xfrm>
              <a:off x="477297" y="299895"/>
              <a:ext cx="1809781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PDL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89660" y="547370"/>
            <a:ext cx="4572000" cy="28917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1.1</a:t>
            </a: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Procedure:登陆界面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 click 注册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跳转至注册界面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end if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选择性别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读入昵称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result=昵称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 &lt;result=false&gt; then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弹出对话框：格式错误（只允许汉字、字母和数字）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进入主页面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end if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end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8318" y="2592705"/>
            <a:ext cx="4572000" cy="24612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1.2</a:t>
            </a: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Procedure:个人信息修改界面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输入新昵称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 click保存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result1=昵称格式检查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 &lt;result1=false&gt; then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弹出对话框：格式错误（只允许汉字、字母和数字）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回到主界面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        else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信息存入文件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end if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end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98463" y="371475"/>
            <a:ext cx="4572000" cy="33229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1.3</a:t>
            </a: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Procedure：婆婆行为界面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 click 撸猫then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亲密度+a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金币+p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click 喂食then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亲密度+b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if(food==null) then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购买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click 铲屎then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亲密度+c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金币+q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 (a+b+c&gt;=x) then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  弹出故事框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 (a+b+c&gt;=y) then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  收到合影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63645" y="135255"/>
            <a:ext cx="3411538" cy="4615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1.4</a:t>
            </a: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Procedure：猫猫行为界面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 ((a+b+c)&lt;m)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 click 撸猫then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不理睬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click 喂食then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吃饭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click 铲屎then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走路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(m&lt;=(a+b+c)&lt;n)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 click 撸猫then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蹭蹭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click 喂食then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吃饭+叫唤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click 铲屎then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走路+叫唤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((a+b+c)&gt;=n)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if click 撸猫then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蹭蹭+打滚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else if click 喂食then 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吃饭+叫唤+蹭蹭</a:t>
            </a: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7865" y="2153285"/>
            <a:ext cx="11150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kern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Times New Roman" panose="02020603050405020304"/>
                <a:sym typeface="+mn-ea"/>
              </a:rPr>
              <a:t>else if click 喂食then </a:t>
            </a:r>
            <a:endParaRPr kumimoji="0" altLang="zh-CN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kern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Times New Roman" panose="02020603050405020304"/>
                <a:sym typeface="+mn-ea"/>
              </a:rPr>
              <a:t>吃饭+叫唤+蹭蹭</a:t>
            </a:r>
            <a:endParaRPr kumimoji="0" altLang="zh-CN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kern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Times New Roman" panose="02020603050405020304"/>
                <a:sym typeface="+mn-ea"/>
              </a:rPr>
              <a:t>else if click 铲屎then </a:t>
            </a:r>
            <a:endParaRPr kumimoji="0" altLang="zh-CN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kern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Times New Roman" panose="02020603050405020304"/>
                <a:sym typeface="+mn-ea"/>
              </a:rPr>
              <a:t>走路+叫唤</a:t>
            </a:r>
            <a:endParaRPr kumimoji="0" altLang="zh-CN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kern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Times New Roman" panose="02020603050405020304"/>
                <a:sym typeface="+mn-ea"/>
              </a:rPr>
              <a:t>else</a:t>
            </a:r>
            <a:endParaRPr kumimoji="0" altLang="zh-CN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kern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Times New Roman" panose="02020603050405020304"/>
                <a:sym typeface="+mn-ea"/>
              </a:rPr>
              <a:t>走路</a:t>
            </a:r>
            <a:endParaRPr kumimoji="0" altLang="zh-CN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kern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Times New Roman" panose="02020603050405020304"/>
                <a:sym typeface="+mn-ea"/>
              </a:rPr>
              <a:t>便便</a:t>
            </a:r>
            <a:endParaRPr kumimoji="0" altLang="zh-CN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just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kern="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Times New Roman" panose="02020603050405020304"/>
                <a:sym typeface="+mn-ea"/>
              </a:rPr>
              <a:t>吃饭</a:t>
            </a:r>
            <a:endParaRPr kumimoji="0" altLang="zh-CN" b="0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11150" y="277813"/>
            <a:ext cx="2413000" cy="414337"/>
            <a:chOff x="310460" y="277672"/>
            <a:chExt cx="2412930" cy="414303"/>
          </a:xfrm>
        </p:grpSpPr>
        <p:pic>
          <p:nvPicPr>
            <p:cNvPr id="49156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文本框 14"/>
            <p:cNvSpPr txBox="1"/>
            <p:nvPr/>
          </p:nvSpPr>
          <p:spPr>
            <a:xfrm>
              <a:off x="477143" y="299895"/>
              <a:ext cx="2246247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PAD</a:t>
              </a: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图</a:t>
              </a:r>
              <a:endParaRPr kumimoji="0" lang="en-US" altLang="zh-CN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2" name="图片 1" descr="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5" y="669925"/>
            <a:ext cx="7064375" cy="43059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3801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 Light" panose="020B0502040204020203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179888" y="2019300"/>
            <a:ext cx="4371975" cy="939800"/>
            <a:chOff x="4070980" y="2019402"/>
            <a:chExt cx="3453888" cy="939238"/>
          </a:xfrm>
        </p:grpSpPr>
        <p:sp>
          <p:nvSpPr>
            <p:cNvPr id="33799" name="文本框 23"/>
            <p:cNvSpPr txBox="1"/>
            <p:nvPr/>
          </p:nvSpPr>
          <p:spPr>
            <a:xfrm>
              <a:off x="4070980" y="2251134"/>
              <a:ext cx="3453888" cy="7075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软件测试</a:t>
              </a:r>
              <a:endPara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800" name="文本框 35"/>
            <p:cNvSpPr txBox="1"/>
            <p:nvPr/>
          </p:nvSpPr>
          <p:spPr>
            <a:xfrm>
              <a:off x="4118308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FIVE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51175" y="1944688"/>
            <a:ext cx="1128713" cy="1128712"/>
            <a:chOff x="2817516" y="1944350"/>
            <a:chExt cx="1129689" cy="1129689"/>
          </a:xfrm>
        </p:grpSpPr>
        <p:sp>
          <p:nvSpPr>
            <p:cNvPr id="12" name="椭圆 11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20591" y="1820106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50" normalizeH="0" baseline="0" noProof="0" dirty="0">
                <a:ln w="13500">
                  <a:solidFill>
                    <a:srgbClr val="5B9BD5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5B9BD5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用户手册</a:t>
            </a:r>
            <a:endParaRPr kumimoji="0" lang="zh-CN" altLang="en-US" sz="2800" b="1" i="0" u="none" strike="noStrike" kern="1200" cap="none" spc="50" normalizeH="0" baseline="0" noProof="0" dirty="0">
              <a:ln w="13500">
                <a:solidFill>
                  <a:srgbClr val="5B9BD5">
                    <a:shade val="2500"/>
                    <a:alpha val="6500"/>
                  </a:srgbClr>
                </a:solidFill>
                <a:prstDash val="solid"/>
              </a:ln>
              <a:solidFill>
                <a:srgbClr val="5B9BD5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0589" y="2623496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50" normalizeH="0" baseline="0" noProof="0" dirty="0">
                <a:ln w="13500">
                  <a:solidFill>
                    <a:srgbClr val="5B9BD5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5B9BD5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测试计划</a:t>
            </a:r>
            <a:endParaRPr kumimoji="0" lang="zh-CN" altLang="en-US" sz="2800" b="1" i="0" u="none" strike="noStrike" kern="1200" cap="none" spc="50" normalizeH="0" baseline="0" noProof="0" dirty="0">
              <a:ln w="13500">
                <a:solidFill>
                  <a:srgbClr val="5B9BD5">
                    <a:shade val="2500"/>
                    <a:alpha val="6500"/>
                  </a:srgbClr>
                </a:solidFill>
                <a:prstDash val="solid"/>
              </a:ln>
              <a:solidFill>
                <a:srgbClr val="5B9BD5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0588" y="3448206"/>
            <a:ext cx="1653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50" normalizeH="0" baseline="0" noProof="0" dirty="0">
                <a:ln w="13500">
                  <a:solidFill>
                    <a:srgbClr val="5B9BD5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5B9BD5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程序清单</a:t>
            </a:r>
            <a:endParaRPr kumimoji="0" lang="zh-CN" altLang="en-US" sz="2800" b="1" i="0" u="none" strike="noStrike" kern="1200" cap="none" spc="50" normalizeH="0" baseline="0" noProof="0" dirty="0">
              <a:ln w="13500">
                <a:solidFill>
                  <a:srgbClr val="5B9BD5">
                    <a:shade val="2500"/>
                    <a:alpha val="6500"/>
                  </a:srgbClr>
                </a:solidFill>
                <a:prstDash val="solid"/>
              </a:ln>
              <a:solidFill>
                <a:srgbClr val="5B9BD5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动作按钮: 前进或下一项 12">
            <a:hlinkClick r:id="rId1" action="ppaction://hlinkfile" highlightClick="1"/>
          </p:cNvPr>
          <p:cNvSpPr/>
          <p:nvPr/>
        </p:nvSpPr>
        <p:spPr>
          <a:xfrm>
            <a:off x="3749675" y="1966913"/>
            <a:ext cx="887413" cy="2301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动作按钮: 前进或下一项 13">
            <a:hlinkClick r:id="rId2" action="ppaction://hlinkfile" highlightClick="1"/>
          </p:cNvPr>
          <p:cNvSpPr/>
          <p:nvPr/>
        </p:nvSpPr>
        <p:spPr>
          <a:xfrm>
            <a:off x="3749675" y="2770188"/>
            <a:ext cx="887413" cy="2301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动作按钮: 前进或下一项 14">
            <a:hlinkClick r:id="rId3" action="ppaction://hlinkfile" highlightClick="1"/>
          </p:cNvPr>
          <p:cNvSpPr/>
          <p:nvPr/>
        </p:nvSpPr>
        <p:spPr>
          <a:xfrm>
            <a:off x="3749675" y="3594100"/>
            <a:ext cx="887413" cy="2301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311150" y="277813"/>
            <a:ext cx="2005013" cy="414337"/>
            <a:chOff x="310460" y="277672"/>
            <a:chExt cx="2004344" cy="414303"/>
          </a:xfrm>
        </p:grpSpPr>
        <p:pic>
          <p:nvPicPr>
            <p:cNvPr id="35846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7" name="文本框 26"/>
            <p:cNvSpPr txBox="1"/>
            <p:nvPr/>
          </p:nvSpPr>
          <p:spPr>
            <a:xfrm>
              <a:off x="477092" y="299895"/>
              <a:ext cx="1837712" cy="3698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800" dirty="0">
                  <a:solidFill>
                    <a:srgbClr val="F2F2F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单元测试</a:t>
              </a:r>
              <a:endParaRPr lang="zh-CN" altLang="en-US" sz="1800" dirty="0">
                <a:solidFill>
                  <a:srgbClr val="F2F2F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0" y="4714875"/>
            <a:ext cx="9144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运动位置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0" y="927735"/>
            <a:ext cx="6572250" cy="32880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311150" y="277813"/>
            <a:ext cx="2005013" cy="414337"/>
            <a:chOff x="310460" y="277672"/>
            <a:chExt cx="2004344" cy="414303"/>
          </a:xfrm>
        </p:grpSpPr>
        <p:pic>
          <p:nvPicPr>
            <p:cNvPr id="36869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70" name="文本框 26"/>
            <p:cNvSpPr txBox="1"/>
            <p:nvPr/>
          </p:nvSpPr>
          <p:spPr>
            <a:xfrm>
              <a:off x="477092" y="299895"/>
              <a:ext cx="1837712" cy="3698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800" dirty="0">
                  <a:solidFill>
                    <a:srgbClr val="F2F2F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单元测试</a:t>
              </a:r>
              <a:endParaRPr lang="zh-CN" altLang="en-US" sz="1800" dirty="0">
                <a:solidFill>
                  <a:srgbClr val="F2F2F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8920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 Light" panose="020B0502040204020203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179888" y="2019300"/>
            <a:ext cx="4371975" cy="939800"/>
            <a:chOff x="4070980" y="2019402"/>
            <a:chExt cx="3453888" cy="939238"/>
          </a:xfrm>
        </p:grpSpPr>
        <p:sp>
          <p:nvSpPr>
            <p:cNvPr id="38918" name="文本框 23"/>
            <p:cNvSpPr txBox="1"/>
            <p:nvPr/>
          </p:nvSpPr>
          <p:spPr>
            <a:xfrm>
              <a:off x="4070980" y="2251134"/>
              <a:ext cx="3453888" cy="7075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项目总结</a:t>
              </a:r>
              <a:endPara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919" name="文本框 35"/>
            <p:cNvSpPr txBox="1"/>
            <p:nvPr/>
          </p:nvSpPr>
          <p:spPr>
            <a:xfrm>
              <a:off x="4118308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SIX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8" name="椭圆 37"/>
          <p:cNvSpPr/>
          <p:nvPr/>
        </p:nvSpPr>
        <p:spPr bwMode="auto">
          <a:xfrm>
            <a:off x="2925763" y="1944688"/>
            <a:ext cx="1130300" cy="11287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+mn-ea"/>
              <a:cs typeface="+mn-cs"/>
            </a:endParaRPr>
          </a:p>
        </p:txBody>
      </p:sp>
      <p:pic>
        <p:nvPicPr>
          <p:cNvPr id="6349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63" y="2173288"/>
            <a:ext cx="628650" cy="63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组合 32"/>
          <p:cNvGrpSpPr/>
          <p:nvPr/>
        </p:nvGrpSpPr>
        <p:grpSpPr>
          <a:xfrm>
            <a:off x="140335" y="260985"/>
            <a:ext cx="3430588" cy="414338"/>
            <a:chOff x="310460" y="277672"/>
            <a:chExt cx="2526739" cy="414303"/>
          </a:xfrm>
        </p:grpSpPr>
        <p:pic>
          <p:nvPicPr>
            <p:cNvPr id="5126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" name="文本框 25"/>
            <p:cNvSpPr txBox="1"/>
            <p:nvPr/>
          </p:nvSpPr>
          <p:spPr>
            <a:xfrm>
              <a:off x="477662" y="299895"/>
              <a:ext cx="2359537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参考资料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318703" y="573088"/>
            <a:ext cx="4171950" cy="429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本课程项目的所有文档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软件工程导论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清华大学出版社 张海藩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《Unity3D游戏开发与设计案例教程》 清华大学出版社 张金钊 主编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《游戏策划与设计》 清华大学出版社 张帆 主编  潘瑞芳 周忠成 杜辉 李铉鑫 副主编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“数据分析告诉你：旅行青蛙的秘密” 钱塘大数据 黄小秋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《C#从入门到精通第四版》清华大学出版社  明日科技 编著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《C#入门经典第七版》清华大学出版社Benjamin Peeking、Jacob Vibe Hammer、Jon D.Reid著 齐立波 黄俊伟 译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3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charRg st="13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105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 Light" panose="020B0502040204020203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471738" y="1957388"/>
            <a:ext cx="1128712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3" y="1815037"/>
              <a:ext cx="1085030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微软雅黑 Light" panose="020B0502040204020203" pitchFamily="34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84588" y="2032000"/>
            <a:ext cx="2944812" cy="1038225"/>
            <a:chOff x="4447676" y="2019402"/>
            <a:chExt cx="2947563" cy="1038635"/>
          </a:xfrm>
        </p:grpSpPr>
        <p:sp>
          <p:nvSpPr>
            <p:cNvPr id="4101" name="文本框 37"/>
            <p:cNvSpPr txBox="1"/>
            <p:nvPr/>
          </p:nvSpPr>
          <p:spPr>
            <a:xfrm>
              <a:off x="4447676" y="2226858"/>
              <a:ext cx="2947563" cy="831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rPr>
                <a:t>项目概述</a:t>
              </a:r>
              <a:endPara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4102" name="文本框 38"/>
            <p:cNvSpPr txBox="1"/>
            <p:nvPr/>
          </p:nvSpPr>
          <p:spPr>
            <a:xfrm>
              <a:off x="4535462" y="2019402"/>
              <a:ext cx="12868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311150" y="277813"/>
            <a:ext cx="1373188" cy="414337"/>
            <a:chOff x="310460" y="277672"/>
            <a:chExt cx="1373114" cy="414303"/>
          </a:xfrm>
        </p:grpSpPr>
        <p:pic>
          <p:nvPicPr>
            <p:cNvPr id="39940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文本框 26"/>
            <p:cNvSpPr txBox="1"/>
            <p:nvPr/>
          </p:nvSpPr>
          <p:spPr>
            <a:xfrm>
              <a:off x="477139" y="299895"/>
              <a:ext cx="1206435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项目总结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39939" name="TextBox 1"/>
          <p:cNvSpPr txBox="1"/>
          <p:nvPr/>
        </p:nvSpPr>
        <p:spPr>
          <a:xfrm>
            <a:off x="1401763" y="1730375"/>
            <a:ext cx="6900862" cy="1691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王淑雯：切身感受到了做一款软件的整个流程，也知道了自己在上面的严重不足，懂得了一个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团队的重要性和队友选择的重要性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。学无止境，还有很多需要我们学习的地方，我们应该更加努力。还有很多需要我们学习的东西，技多不压身。多在课外学习课本之外的东西。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张琪：在这个项目中，我的体会就是，学会团队合作，努力过，学习过，进步了，并且有所收获，即使最后没能完成预期目标，虽有遗憾，却也无悔了。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311150" y="277813"/>
            <a:ext cx="1373188" cy="414337"/>
            <a:chOff x="310460" y="277672"/>
            <a:chExt cx="1373114" cy="414303"/>
          </a:xfrm>
        </p:grpSpPr>
        <p:pic>
          <p:nvPicPr>
            <p:cNvPr id="40970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文本框 26"/>
            <p:cNvSpPr txBox="1"/>
            <p:nvPr/>
          </p:nvSpPr>
          <p:spPr>
            <a:xfrm>
              <a:off x="477139" y="299895"/>
              <a:ext cx="1206435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分工评价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96440" y="808990"/>
            <a:ext cx="5683885" cy="3860799"/>
            <a:chOff x="781050" y="1867962"/>
            <a:chExt cx="2362200" cy="2799892"/>
          </a:xfrm>
        </p:grpSpPr>
        <p:sp>
          <p:nvSpPr>
            <p:cNvPr id="40967" name="TextBox 7"/>
            <p:cNvSpPr txBox="1"/>
            <p:nvPr/>
          </p:nvSpPr>
          <p:spPr>
            <a:xfrm>
              <a:off x="781050" y="1867962"/>
              <a:ext cx="2362200" cy="10706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王淑雯：需求报告、可行性计划分析、详细设计、总体设计、用户手册、测试文档、测试报告、界面设计、代码编写部分、总结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PPT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just"/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</a:rPr>
                <a:t>书写文档这些较多，然后主负责前端开发，界面设计和猫咪的一些运动行为。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just"/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  </a:t>
              </a:r>
              <a:r>
                <a:rPr lang="en-US" sz="1600" dirty="0">
                  <a:solidFill>
                    <a:schemeClr val="bg1"/>
                  </a:solidFill>
                  <a:sym typeface="+mn-ea"/>
                </a:rPr>
                <a:t>80'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just"/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           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68" name="TextBox 32"/>
            <p:cNvSpPr txBox="1"/>
            <p:nvPr/>
          </p:nvSpPr>
          <p:spPr>
            <a:xfrm>
              <a:off x="781050" y="3418955"/>
              <a:ext cx="2362200" cy="12488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张琪：需求报告、可行性分析报告、总体设计、详细设计、代码编写（主要）、项目总结报告、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测试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just"/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</a:rPr>
                <a:t>做的比较少，效率不高，性价比不高，激情不高，没有热情。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just"/>
              <a:r>
                <a:rPr lang="en-US" sz="1600" dirty="0">
                  <a:solidFill>
                    <a:schemeClr val="bg1"/>
                  </a:solidFill>
                  <a:sym typeface="+mn-ea"/>
                </a:rPr>
                <a:t>75'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just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just"/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28913" y="1501775"/>
            <a:ext cx="3957637" cy="1074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913" y="1884363"/>
            <a:ext cx="6435725" cy="379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6288" y="3005138"/>
            <a:ext cx="3048000" cy="554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感谢各位老师批评指正！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150" y="277813"/>
            <a:ext cx="963613" cy="414337"/>
            <a:chOff x="310460" y="277672"/>
            <a:chExt cx="964158" cy="414303"/>
          </a:xfrm>
        </p:grpSpPr>
        <p:pic>
          <p:nvPicPr>
            <p:cNvPr id="41990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477242" y="299895"/>
              <a:ext cx="797376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致谢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19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11150" y="277813"/>
            <a:ext cx="3430588" cy="414337"/>
            <a:chOff x="310460" y="277672"/>
            <a:chExt cx="2526739" cy="414303"/>
          </a:xfrm>
        </p:grpSpPr>
        <p:pic>
          <p:nvPicPr>
            <p:cNvPr id="5130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" name="文本框 25"/>
            <p:cNvSpPr txBox="1"/>
            <p:nvPr/>
          </p:nvSpPr>
          <p:spPr>
            <a:xfrm>
              <a:off x="477662" y="299895"/>
              <a:ext cx="2359537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项目简介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65188" y="1114425"/>
            <a:ext cx="7494587" cy="937034"/>
            <a:chOff x="2954339" y="1349947"/>
            <a:chExt cx="7162269" cy="882485"/>
          </a:xfrm>
        </p:grpSpPr>
        <p:sp>
          <p:nvSpPr>
            <p:cNvPr id="5128" name="矩形 54"/>
            <p:cNvSpPr/>
            <p:nvPr/>
          </p:nvSpPr>
          <p:spPr>
            <a:xfrm>
              <a:off x="2954339" y="1694800"/>
              <a:ext cx="7162269" cy="537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30000"/>
                </a:lnSpc>
              </a:pPr>
              <a:r>
                <a:rPr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婆婆与猫是一个手游APP。预备在安卓平台上架。婆婆和猫主要是以趣味娱乐为基础，辅助一些小故事增加趣味性。这款游戏主要模拟现实生活中养宠物的一些环节，比如喂食，撸撸等。主要角色为婆婆和猫。</a:t>
              </a:r>
              <a:endParaRPr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  <p:sp>
          <p:nvSpPr>
            <p:cNvPr id="5129" name="矩形 55"/>
            <p:cNvSpPr/>
            <p:nvPr/>
          </p:nvSpPr>
          <p:spPr>
            <a:xfrm>
              <a:off x="2963100" y="1349947"/>
              <a:ext cx="960822" cy="3186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项目简介</a:t>
              </a:r>
              <a:endPara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组合 32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4" name="圆角矩形 3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549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1</a:t>
              </a:r>
              <a:endParaRPr kumimoji="0" lang="en-US" altLang="zh-CN" sz="3200" b="1" kern="1200" cap="none" spc="50" normalizeH="0" baseline="0" noProof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72" name="矩形 261"/>
            <p:cNvSpPr/>
            <p:nvPr/>
          </p:nvSpPr>
          <p:spPr>
            <a:xfrm>
              <a:off x="1626377" y="1951982"/>
              <a:ext cx="799636" cy="276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软件名称</a:t>
              </a: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173" name="Text Box 39"/>
            <p:cNvSpPr txBox="1"/>
            <p:nvPr/>
          </p:nvSpPr>
          <p:spPr>
            <a:xfrm>
              <a:off x="1499515" y="2712116"/>
              <a:ext cx="1086190" cy="4297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婆婆与猫游戏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</a:t>
              </a:r>
              <a:endParaRPr lang="en-US" altLang="zh-CN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9" name="TextBox 36"/>
          <p:cNvSpPr txBox="1"/>
          <p:nvPr/>
        </p:nvSpPr>
        <p:spPr>
          <a:xfrm>
            <a:off x="957263" y="3976688"/>
            <a:ext cx="7170737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684530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项目与其他软件，系统的关系：</a:t>
            </a:r>
            <a:endParaRPr lang="zh-CN" alt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本项目采用C/S原理，客户端程序建立在Android 5.0及以上的以C#语言开发的应用程序，采用unity3D作为游戏引擎，采用文件系统存储模式，以一台小型计算机处理信息。</a:t>
            </a:r>
            <a:endParaRPr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41" name="圆角矩形 40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549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2</a:t>
              </a:r>
              <a:endParaRPr kumimoji="0" lang="en-US" altLang="zh-CN" sz="3200" b="1" kern="1200" cap="none" spc="50" normalizeH="0" baseline="0" noProof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67" name="矩形 261"/>
            <p:cNvSpPr/>
            <p:nvPr/>
          </p:nvSpPr>
          <p:spPr>
            <a:xfrm>
              <a:off x="3363099" y="1951982"/>
              <a:ext cx="799636" cy="276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项目提出</a:t>
              </a: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168" name="Text Box 39"/>
            <p:cNvSpPr txBox="1"/>
            <p:nvPr/>
          </p:nvSpPr>
          <p:spPr>
            <a:xfrm>
              <a:off x="3220112" y="2712116"/>
              <a:ext cx="1086190" cy="2615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杨老师</a:t>
              </a:r>
              <a:endParaRPr lang="en-US" altLang="zh-CN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68" name="圆角矩形 67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549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3</a:t>
              </a:r>
              <a:endParaRPr kumimoji="0" lang="en-US" altLang="zh-CN" sz="3200" b="1" kern="1200" cap="none" spc="50" normalizeH="0" baseline="0" noProof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62" name="矩形 261"/>
            <p:cNvSpPr/>
            <p:nvPr/>
          </p:nvSpPr>
          <p:spPr>
            <a:xfrm>
              <a:off x="5103624" y="1951982"/>
              <a:ext cx="800683" cy="276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开发人员</a:t>
              </a: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163" name="Text Box 39"/>
            <p:cNvSpPr txBox="1"/>
            <p:nvPr/>
          </p:nvSpPr>
          <p:spPr>
            <a:xfrm>
              <a:off x="4965616" y="2712116"/>
              <a:ext cx="1086190" cy="5985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软件工程</a:t>
              </a:r>
              <a:endParaRPr lang="en-US" altLang="zh-CN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SE2018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春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-G20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小组</a:t>
              </a:r>
              <a:endParaRPr lang="en-US" altLang="zh-CN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74" name="圆角矩形 73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549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4</a:t>
              </a:r>
              <a:endParaRPr kumimoji="0" lang="en-US" altLang="zh-CN" sz="3200" b="1" kern="1200" cap="none" spc="50" normalizeH="0" baseline="0" noProof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57" name="矩形 261"/>
            <p:cNvSpPr/>
            <p:nvPr/>
          </p:nvSpPr>
          <p:spPr>
            <a:xfrm>
              <a:off x="6797278" y="1951982"/>
              <a:ext cx="800683" cy="276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面向用户</a:t>
              </a: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158" name="Text Box 39"/>
            <p:cNvSpPr txBox="1"/>
            <p:nvPr/>
          </p:nvSpPr>
          <p:spPr>
            <a:xfrm>
              <a:off x="6654290" y="2712116"/>
              <a:ext cx="1086190" cy="4297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在校学生尤其是女生为主</a:t>
              </a:r>
              <a:endParaRPr lang="zh-CN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1150" y="277813"/>
            <a:ext cx="2116138" cy="414337"/>
            <a:chOff x="310460" y="277672"/>
            <a:chExt cx="2116136" cy="414303"/>
          </a:xfrm>
        </p:grpSpPr>
        <p:pic>
          <p:nvPicPr>
            <p:cNvPr id="6152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" name="文本框 28"/>
            <p:cNvSpPr txBox="1"/>
            <p:nvPr/>
          </p:nvSpPr>
          <p:spPr>
            <a:xfrm>
              <a:off x="477148" y="299895"/>
              <a:ext cx="1949448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开发背景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11150" y="277813"/>
            <a:ext cx="1355725" cy="414337"/>
            <a:chOff x="310460" y="277672"/>
            <a:chExt cx="1356499" cy="414303"/>
          </a:xfrm>
        </p:grpSpPr>
        <p:pic>
          <p:nvPicPr>
            <p:cNvPr id="7176" name="图片 5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" name="文本框 61"/>
            <p:cNvSpPr txBox="1"/>
            <p:nvPr/>
          </p:nvSpPr>
          <p:spPr>
            <a:xfrm>
              <a:off x="477243" y="299895"/>
              <a:ext cx="1189716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目标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52600" y="987425"/>
            <a:ext cx="4194810" cy="3354705"/>
            <a:chOff x="1752395" y="986761"/>
            <a:chExt cx="2352836" cy="3354994"/>
          </a:xfrm>
        </p:grpSpPr>
        <p:sp>
          <p:nvSpPr>
            <p:cNvPr id="3" name="圆角矩形 2"/>
            <p:cNvSpPr/>
            <p:nvPr/>
          </p:nvSpPr>
          <p:spPr>
            <a:xfrm>
              <a:off x="1752395" y="986761"/>
              <a:ext cx="2352836" cy="3354994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婆婆与猫游戏APP主要就是为了完成软件工程这门学科的课程要求，另外一方面是经过调查发现该类游戏在网上比较少，开发这类游戏是本身开发者们喜欢猫，然后也希望这款游戏可以帮人们排遣一下无聊时光，也减轻一下爱猫人士的吸猫欲望，满足一些人士因为种种原因无法养猫却又渴望着养猫的心情。这款游戏模拟现实生活中的养猫的一些环节，也可以满足一下猫奴们的吸猫欲望。同时也能了解一些别人的故事增加趣味性。</a:t>
              </a: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695435" y="989937"/>
              <a:ext cx="466757" cy="46680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311150" y="277813"/>
            <a:ext cx="1373188" cy="414337"/>
            <a:chOff x="310460" y="277672"/>
            <a:chExt cx="1373114" cy="414303"/>
          </a:xfrm>
        </p:grpSpPr>
        <p:pic>
          <p:nvPicPr>
            <p:cNvPr id="8213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文本框 26"/>
            <p:cNvSpPr txBox="1"/>
            <p:nvPr/>
          </p:nvSpPr>
          <p:spPr>
            <a:xfrm>
              <a:off x="477139" y="299895"/>
              <a:ext cx="1206435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参与人员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76625" y="1013778"/>
            <a:ext cx="4108450" cy="2263775"/>
            <a:chOff x="3482763" y="967406"/>
            <a:chExt cx="4108392" cy="2262472"/>
          </a:xfrm>
        </p:grpSpPr>
        <p:grpSp>
          <p:nvGrpSpPr>
            <p:cNvPr id="8198" name="组合 7"/>
            <p:cNvGrpSpPr/>
            <p:nvPr/>
          </p:nvGrpSpPr>
          <p:grpSpPr>
            <a:xfrm>
              <a:off x="3482763" y="967406"/>
              <a:ext cx="2178019" cy="1796015"/>
              <a:chOff x="3482763" y="967406"/>
              <a:chExt cx="2178019" cy="1796015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4602570" y="2387400"/>
                <a:ext cx="0" cy="37602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4582885" y="1638531"/>
                <a:ext cx="0" cy="19356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582885" y="1508431"/>
                <a:ext cx="0" cy="2221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3482763" y="967406"/>
                <a:ext cx="2178019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21" name="TextBox 35"/>
              <p:cNvSpPr txBox="1"/>
              <p:nvPr/>
            </p:nvSpPr>
            <p:spPr>
              <a:xfrm>
                <a:off x="3661829" y="1087987"/>
                <a:ext cx="1804010" cy="3369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225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SE2018</a:t>
                </a: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春</a:t>
                </a:r>
                <a:r>
                  <a:rPr kumimoji="0" lang="en-US" altLang="zh-CN" sz="1600" b="1" kern="1200" cap="none" spc="225" normalizeH="0" baseline="0" noProof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-G20</a:t>
                </a:r>
                <a:endParaRPr kumimoji="0" lang="zh-CN" altLang="en-US" sz="1600" b="1" kern="1200" cap="none" spc="225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695485" y="1846375"/>
              <a:ext cx="1789088" cy="5410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8200" name="TextBox 36"/>
            <p:cNvSpPr txBox="1"/>
            <p:nvPr/>
          </p:nvSpPr>
          <p:spPr>
            <a:xfrm>
              <a:off x="3952723" y="1985840"/>
              <a:ext cx="1300462" cy="260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指导老师：杨老师</a:t>
              </a:r>
              <a:endPara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47555" y="2764056"/>
              <a:ext cx="1737335" cy="46582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8202" name="TextBox 37"/>
            <p:cNvSpPr txBox="1"/>
            <p:nvPr/>
          </p:nvSpPr>
          <p:spPr>
            <a:xfrm>
              <a:off x="4147901" y="2941281"/>
              <a:ext cx="1021066" cy="260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组长：王淑雯</a:t>
              </a:r>
              <a:endPara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205" name="TextBox 39"/>
            <p:cNvSpPr txBox="1"/>
            <p:nvPr/>
          </p:nvSpPr>
          <p:spPr>
            <a:xfrm>
              <a:off x="7406431" y="2722497"/>
              <a:ext cx="184724" cy="2768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757295" y="3654425"/>
            <a:ext cx="1702435" cy="4686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+mn-ea"/>
              <a:cs typeface="+mn-cs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4571683" y="3277870"/>
            <a:ext cx="0" cy="37623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046855" y="3758565"/>
            <a:ext cx="112712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程序员：张琪</a:t>
            </a:r>
            <a:endParaRPr lang="zh-CN" alt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组合 40"/>
          <p:cNvGrpSpPr/>
          <p:nvPr/>
        </p:nvGrpSpPr>
        <p:grpSpPr>
          <a:xfrm>
            <a:off x="1446848" y="1791018"/>
            <a:ext cx="1679575" cy="1177995"/>
            <a:chOff x="949638" y="1255861"/>
            <a:chExt cx="1978578" cy="1175721"/>
          </a:xfrm>
        </p:grpSpPr>
        <p:sp>
          <p:nvSpPr>
            <p:cNvPr id="11283" name="矩形 13"/>
            <p:cNvSpPr/>
            <p:nvPr/>
          </p:nvSpPr>
          <p:spPr>
            <a:xfrm>
              <a:off x="949638" y="1511342"/>
              <a:ext cx="1978578" cy="9202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defTabSz="684530"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defTabSz="68453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Microsoft Windows 7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Microsoft Windows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endParaRPr lang="zh-CN" altLang="en-US" sz="11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84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操作系统</a:t>
              </a:r>
              <a:endPara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197860" y="1792605"/>
            <a:ext cx="1519238" cy="865823"/>
            <a:chOff x="1034229" y="1255861"/>
            <a:chExt cx="1789697" cy="866442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34229" y="1511632"/>
              <a:ext cx="1789697" cy="610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vs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，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unity 3D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282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开发软件</a:t>
              </a:r>
              <a:endPara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93310" y="1791018"/>
            <a:ext cx="1519238" cy="1047750"/>
            <a:chOff x="1034229" y="1255861"/>
            <a:chExt cx="1789697" cy="1047165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34229" y="1511305"/>
              <a:ext cx="1789697" cy="79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Microsoft Office 2013</a:t>
              </a: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，</a:t>
              </a: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Microsoft project 2013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280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办公软件</a:t>
              </a:r>
              <a:endPara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98260" y="1810068"/>
            <a:ext cx="1517650" cy="900586"/>
            <a:chOff x="1034229" y="1255861"/>
            <a:chExt cx="1789697" cy="901697"/>
          </a:xfrm>
        </p:grpSpPr>
        <p:sp>
          <p:nvSpPr>
            <p:cNvPr id="11277" name="矩形 13"/>
            <p:cNvSpPr/>
            <p:nvPr/>
          </p:nvSpPr>
          <p:spPr>
            <a:xfrm>
              <a:off x="1034229" y="1511602"/>
              <a:ext cx="1789697" cy="6459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defTabSz="684530">
                <a:lnSpc>
                  <a:spcPct val="150000"/>
                </a:lnSpc>
              </a:pPr>
              <a:endParaRPr lang="en-US" altLang="zh-CN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  <a:p>
              <a:pPr algn="ctr" defTabSz="684530"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unity3d</a:t>
              </a:r>
              <a:endParaRPr 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78" name="文本框 83"/>
            <p:cNvSpPr txBox="1"/>
            <p:nvPr/>
          </p:nvSpPr>
          <p:spPr>
            <a:xfrm>
              <a:off x="1259631" y="1255861"/>
              <a:ext cx="135859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defTabSz="513080"/>
              <a:r>
                <a:rPr lang="zh-CN" altLang="en-US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界面设计</a:t>
              </a:r>
              <a:endPara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1150" y="277813"/>
            <a:ext cx="2019300" cy="414337"/>
            <a:chOff x="310460" y="277672"/>
            <a:chExt cx="2020358" cy="414303"/>
          </a:xfrm>
        </p:grpSpPr>
        <p:pic>
          <p:nvPicPr>
            <p:cNvPr id="11273" name="图片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0460" y="277672"/>
              <a:ext cx="332755" cy="414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" name="文本框 33"/>
            <p:cNvSpPr txBox="1"/>
            <p:nvPr/>
          </p:nvSpPr>
          <p:spPr>
            <a:xfrm>
              <a:off x="477235" y="299895"/>
              <a:ext cx="1853583" cy="369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开发环境及条件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11272" name="TextBox 2"/>
          <p:cNvSpPr txBox="1"/>
          <p:nvPr/>
        </p:nvSpPr>
        <p:spPr>
          <a:xfrm>
            <a:off x="0" y="4019550"/>
            <a:ext cx="9144000" cy="292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PS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：本产品适用于系统为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Android 5.0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及以上的手机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0249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 Light" panose="020B0502040204020203" pitchFamily="34" charset="-122"/>
                  <a:cs typeface="+mn-cs"/>
                </a:rPr>
                <a:t>目录页</a:t>
              </a:r>
              <a:endParaRPr kumimoji="0" lang="zh-CN" altLang="en-US" sz="18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49650" y="2019300"/>
            <a:ext cx="4348163" cy="939800"/>
            <a:chOff x="2866757" y="2019402"/>
            <a:chExt cx="4348365" cy="939618"/>
          </a:xfrm>
        </p:grpSpPr>
        <p:sp>
          <p:nvSpPr>
            <p:cNvPr id="10247" name="文本框 12"/>
            <p:cNvSpPr txBox="1"/>
            <p:nvPr/>
          </p:nvSpPr>
          <p:spPr>
            <a:xfrm>
              <a:off x="2866757" y="2251134"/>
              <a:ext cx="434836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项目计划</a:t>
              </a:r>
              <a:endPara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248" name="文本框 14"/>
            <p:cNvSpPr txBox="1"/>
            <p:nvPr/>
          </p:nvSpPr>
          <p:spPr>
            <a:xfrm>
              <a:off x="3229671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11438" y="194468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2450</Words>
  <Application>WPS 演示</Application>
  <PresentationFormat>全屏显示(16:9)</PresentationFormat>
  <Paragraphs>309</Paragraphs>
  <Slides>32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 Light</vt:lpstr>
      <vt:lpstr>Calibri</vt:lpstr>
      <vt:lpstr>华康俪金黑W8</vt:lpstr>
      <vt:lpstr>黑体</vt:lpstr>
      <vt:lpstr>微软雅黑</vt:lpstr>
      <vt:lpstr>Arial Unicode MS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asus</cp:lastModifiedBy>
  <cp:revision>178</cp:revision>
  <dcterms:created xsi:type="dcterms:W3CDTF">2015-03-31T05:49:00Z</dcterms:created>
  <dcterms:modified xsi:type="dcterms:W3CDTF">2018-07-05T06:21:19Z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