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44" r:id="rId3"/>
    <p:sldId id="310" r:id="rId5"/>
    <p:sldId id="325" r:id="rId6"/>
    <p:sldId id="326" r:id="rId7"/>
    <p:sldId id="321" r:id="rId8"/>
    <p:sldId id="322" r:id="rId9"/>
    <p:sldId id="346" r:id="rId10"/>
    <p:sldId id="341" r:id="rId11"/>
    <p:sldId id="327" r:id="rId12"/>
    <p:sldId id="308" r:id="rId13"/>
    <p:sldId id="328" r:id="rId14"/>
    <p:sldId id="323" r:id="rId15"/>
    <p:sldId id="348" r:id="rId16"/>
    <p:sldId id="332" r:id="rId17"/>
    <p:sldId id="333" r:id="rId18"/>
    <p:sldId id="334" r:id="rId19"/>
    <p:sldId id="359" r:id="rId20"/>
    <p:sldId id="374" r:id="rId21"/>
    <p:sldId id="366" r:id="rId22"/>
    <p:sldId id="337" r:id="rId23"/>
    <p:sldId id="349" r:id="rId24"/>
    <p:sldId id="350" r:id="rId25"/>
    <p:sldId id="375" r:id="rId26"/>
    <p:sldId id="365" r:id="rId27"/>
    <p:sldId id="356" r:id="rId28"/>
    <p:sldId id="353" r:id="rId29"/>
    <p:sldId id="338" r:id="rId30"/>
  </p:sldIdLst>
  <p:sldSz cx="9144000" cy="5143500"/>
  <p:notesSz cx="6858000" cy="9144000"/>
  <p:embeddedFontLst>
    <p:embeddedFont>
      <p:font typeface="微软雅黑 Light" panose="020B0502040204020203" pitchFamily="34" charset="-122"/>
      <p:regular r:id="rId34"/>
    </p:embeddedFont>
    <p:embeddedFont>
      <p:font typeface="Calibri" panose="020F0502020204030204" pitchFamily="34" charset="0"/>
      <p:regular r:id="rId35"/>
      <p:bold r:id="rId36"/>
      <p:italic r:id="rId37"/>
      <p:boldItalic r:id="rId38"/>
    </p:embeddedFont>
  </p:embeddedFontLst>
  <p:defaultTextStyle>
    <a:defPPr>
      <a:defRPr lang="zh-CN"/>
    </a:defPPr>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5"/>
    <p:restoredTop sz="99509"/>
  </p:normalViewPr>
  <p:slideViewPr>
    <p:cSldViewPr snapToGrid="0" showGuides="1">
      <p:cViewPr varScale="1">
        <p:scale>
          <a:sx n="116" d="100"/>
          <a:sy n="116" d="100"/>
        </p:scale>
        <p:origin x="-461" y="-67"/>
      </p:cViewPr>
      <p:guideLst>
        <p:guide orient="horz" pos="1652"/>
        <p:guide pos="2833"/>
      </p:guideLst>
    </p:cSldViewPr>
  </p:slideViewPr>
  <p:notesTextViewPr>
    <p:cViewPr>
      <p:scale>
        <a:sx n="1" d="1"/>
        <a:sy n="1" d="1"/>
      </p:scale>
      <p:origin x="0" y="0"/>
    </p:cViewPr>
  </p:notesTextViewPr>
  <p:sorterViewPr showFormatting="0">
    <p:cViewPr>
      <p:scale>
        <a:sx n="126" d="100"/>
        <a:sy n="126" d="100"/>
      </p:scale>
      <p:origin x="0" y="-433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5.fntdata"/><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幻灯片图像占位符 1"/>
          <p:cNvSpPr>
            <a:spLocks noGrp="1" noRot="1" noChangeAspect="1" noTextEdit="1"/>
          </p:cNvSpPr>
          <p:nvPr>
            <p:ph type="sldImg"/>
          </p:nvPr>
        </p:nvSpPr>
        <p:spPr>
          <a:ln>
            <a:solidFill>
              <a:srgbClr val="000000">
                <a:alpha val="100000"/>
              </a:srgbClr>
            </a:solidFill>
            <a:miter lim="800000"/>
          </a:ln>
        </p:spPr>
      </p:sp>
      <p:sp>
        <p:nvSpPr>
          <p:cNvPr id="3379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3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幻灯片图像占位符 1"/>
          <p:cNvSpPr>
            <a:spLocks noGrp="1" noRot="1" noChangeAspect="1" noTextEdit="1"/>
          </p:cNvSpPr>
          <p:nvPr>
            <p:ph type="sldImg"/>
          </p:nvPr>
        </p:nvSpPr>
        <p:spPr>
          <a:ln>
            <a:solidFill>
              <a:srgbClr val="000000">
                <a:alpha val="100000"/>
              </a:srgbClr>
            </a:solidFill>
            <a:miter lim="800000"/>
          </a:ln>
        </p:spPr>
      </p:sp>
      <p:sp>
        <p:nvSpPr>
          <p:cNvPr id="4096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096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4403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403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4505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506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幻灯片图像占位符 1"/>
          <p:cNvSpPr>
            <a:spLocks noGrp="1" noRot="1" noChangeAspect="1" noTextEdit="1"/>
          </p:cNvSpPr>
          <p:nvPr>
            <p:ph type="sldImg"/>
          </p:nvPr>
        </p:nvSpPr>
        <p:spPr>
          <a:ln>
            <a:solidFill>
              <a:srgbClr val="000000">
                <a:alpha val="100000"/>
              </a:srgbClr>
            </a:solidFill>
            <a:miter lim="800000"/>
          </a:ln>
        </p:spPr>
      </p:sp>
      <p:sp>
        <p:nvSpPr>
          <p:cNvPr id="4608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608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4710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710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幻灯片图像占位符 1"/>
          <p:cNvSpPr>
            <a:spLocks noGrp="1" noRot="1" noChangeAspect="1" noTextEdit="1"/>
          </p:cNvSpPr>
          <p:nvPr>
            <p:ph type="sldImg"/>
          </p:nvPr>
        </p:nvSpPr>
        <p:spPr>
          <a:ln>
            <a:solidFill>
              <a:srgbClr val="000000">
                <a:alpha val="100000"/>
              </a:srgbClr>
            </a:solidFill>
            <a:miter lim="800000"/>
          </a:ln>
        </p:spPr>
      </p:sp>
      <p:sp>
        <p:nvSpPr>
          <p:cNvPr id="4813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813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幻灯片图像占位符 1"/>
          <p:cNvSpPr>
            <a:spLocks noGrp="1" noRot="1" noChangeAspect="1" noTextEdit="1"/>
          </p:cNvSpPr>
          <p:nvPr>
            <p:ph type="sldImg"/>
          </p:nvPr>
        </p:nvSpPr>
        <p:spPr>
          <a:ln>
            <a:solidFill>
              <a:srgbClr val="000000">
                <a:alpha val="100000"/>
              </a:srgbClr>
            </a:solidFill>
            <a:miter lim="800000"/>
          </a:ln>
        </p:spPr>
      </p:sp>
      <p:sp>
        <p:nvSpPr>
          <p:cNvPr id="4915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915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幻灯片图像占位符 1"/>
          <p:cNvSpPr>
            <a:spLocks noGrp="1" noRot="1" noChangeAspect="1" noTextEdit="1"/>
          </p:cNvSpPr>
          <p:nvPr>
            <p:ph type="sldImg"/>
          </p:nvPr>
        </p:nvSpPr>
        <p:spPr>
          <a:ln>
            <a:solidFill>
              <a:srgbClr val="000000">
                <a:alpha val="100000"/>
              </a:srgbClr>
            </a:solidFill>
            <a:miter lim="800000"/>
          </a:ln>
        </p:spPr>
      </p:sp>
      <p:sp>
        <p:nvSpPr>
          <p:cNvPr id="5017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018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幻灯片图像占位符 1"/>
          <p:cNvSpPr>
            <a:spLocks noGrp="1" noRot="1" noChangeAspect="1" noTextEdit="1"/>
          </p:cNvSpPr>
          <p:nvPr>
            <p:ph type="sldImg"/>
          </p:nvPr>
        </p:nvSpPr>
        <p:spPr>
          <a:ln>
            <a:solidFill>
              <a:srgbClr val="000000">
                <a:alpha val="100000"/>
              </a:srgbClr>
            </a:solidFill>
            <a:miter lim="800000"/>
          </a:ln>
        </p:spPr>
      </p:sp>
      <p:sp>
        <p:nvSpPr>
          <p:cNvPr id="5017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018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325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325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幻灯片图像占位符 1"/>
          <p:cNvSpPr>
            <a:spLocks noGrp="1" noRot="1" noChangeAspect="1" noTextEdit="1"/>
          </p:cNvSpPr>
          <p:nvPr>
            <p:ph type="sldImg"/>
          </p:nvPr>
        </p:nvSpPr>
        <p:spPr>
          <a:ln>
            <a:solidFill>
              <a:srgbClr val="000000">
                <a:alpha val="100000"/>
              </a:srgbClr>
            </a:solidFill>
            <a:miter lim="800000"/>
          </a:ln>
        </p:spPr>
      </p:sp>
      <p:sp>
        <p:nvSpPr>
          <p:cNvPr id="4198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198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427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427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529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530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幻灯片图像占位符 1"/>
          <p:cNvSpPr>
            <a:spLocks noGrp="1" noRot="1" noChangeAspect="1" noTextEdit="1"/>
          </p:cNvSpPr>
          <p:nvPr>
            <p:ph type="sldImg"/>
          </p:nvPr>
        </p:nvSpPr>
        <p:spPr>
          <a:ln>
            <a:solidFill>
              <a:srgbClr val="000000">
                <a:alpha val="100000"/>
              </a:srgbClr>
            </a:solidFill>
            <a:miter lim="800000"/>
          </a:ln>
        </p:spPr>
      </p:sp>
      <p:sp>
        <p:nvSpPr>
          <p:cNvPr id="5632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632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幻灯片图像占位符 1"/>
          <p:cNvSpPr>
            <a:spLocks noGrp="1" noRot="1" noChangeAspect="1" noTextEdit="1"/>
          </p:cNvSpPr>
          <p:nvPr>
            <p:ph type="sldImg"/>
          </p:nvPr>
        </p:nvSpPr>
        <p:spPr>
          <a:ln>
            <a:solidFill>
              <a:srgbClr val="000000">
                <a:alpha val="100000"/>
              </a:srgbClr>
            </a:solidFill>
            <a:miter lim="800000"/>
          </a:ln>
        </p:spPr>
      </p:sp>
      <p:sp>
        <p:nvSpPr>
          <p:cNvPr id="5632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632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幻灯片图像占位符 1"/>
          <p:cNvSpPr>
            <a:spLocks noGrp="1" noRot="1" noChangeAspect="1" noTextEdit="1"/>
          </p:cNvSpPr>
          <p:nvPr>
            <p:ph type="sldImg"/>
          </p:nvPr>
        </p:nvSpPr>
        <p:spPr>
          <a:ln>
            <a:solidFill>
              <a:srgbClr val="000000">
                <a:alpha val="100000"/>
              </a:srgbClr>
            </a:solidFill>
            <a:miter lim="800000"/>
          </a:ln>
        </p:spPr>
      </p:sp>
      <p:sp>
        <p:nvSpPr>
          <p:cNvPr id="6041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042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幻灯片图像占位符 1"/>
          <p:cNvSpPr>
            <a:spLocks noGrp="1" noRot="1" noChangeAspect="1" noTextEdit="1"/>
          </p:cNvSpPr>
          <p:nvPr>
            <p:ph type="sldImg"/>
          </p:nvPr>
        </p:nvSpPr>
        <p:spPr>
          <a:ln>
            <a:solidFill>
              <a:srgbClr val="000000">
                <a:alpha val="100000"/>
              </a:srgbClr>
            </a:solidFill>
            <a:miter lim="800000"/>
          </a:ln>
        </p:spPr>
      </p:sp>
      <p:sp>
        <p:nvSpPr>
          <p:cNvPr id="6144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4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幻灯片图像占位符 1"/>
          <p:cNvSpPr>
            <a:spLocks noGrp="1" noRot="1" noChangeAspect="1" noTextEdit="1"/>
          </p:cNvSpPr>
          <p:nvPr>
            <p:ph type="sldImg"/>
          </p:nvPr>
        </p:nvSpPr>
        <p:spPr>
          <a:ln>
            <a:solidFill>
              <a:srgbClr val="000000">
                <a:alpha val="100000"/>
              </a:srgbClr>
            </a:solidFill>
            <a:miter lim="800000"/>
          </a:ln>
        </p:spPr>
      </p:sp>
      <p:sp>
        <p:nvSpPr>
          <p:cNvPr id="6246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246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6349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349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3481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482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3584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584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3686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686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1"/>
          <p:cNvSpPr>
            <a:spLocks noGrp="1" noRot="1" noChangeAspect="1" noTextEdit="1"/>
          </p:cNvSpPr>
          <p:nvPr>
            <p:ph type="sldImg"/>
          </p:nvPr>
        </p:nvSpPr>
        <p:spPr>
          <a:ln>
            <a:solidFill>
              <a:srgbClr val="000000">
                <a:alpha val="100000"/>
              </a:srgbClr>
            </a:solidFill>
            <a:miter lim="800000"/>
          </a:ln>
        </p:spPr>
      </p:sp>
      <p:sp>
        <p:nvSpPr>
          <p:cNvPr id="4301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301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幻灯片图像占位符 1"/>
          <p:cNvSpPr>
            <a:spLocks noGrp="1" noRot="1" noChangeAspect="1" noTextEdit="1"/>
          </p:cNvSpPr>
          <p:nvPr>
            <p:ph type="sldImg"/>
          </p:nvPr>
        </p:nvSpPr>
        <p:spPr>
          <a:ln>
            <a:solidFill>
              <a:srgbClr val="000000">
                <a:alpha val="100000"/>
              </a:srgbClr>
            </a:solidFill>
            <a:miter lim="800000"/>
          </a:ln>
        </p:spPr>
      </p:sp>
      <p:sp>
        <p:nvSpPr>
          <p:cNvPr id="3891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891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3993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994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transition spd="slow">
    <p:wipe/>
  </p:transition>
  <p:timing>
    <p:tnLst>
      <p:par>
        <p:cTn id="1" dur="indefinite" restart="never" nodeType="tmRoot"/>
      </p:par>
    </p:tnLst>
  </p:timing>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2pPr>
      <a:lvl3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3pPr>
      <a:lvl4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4pPr>
      <a:lvl5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5pPr>
      <a:lvl6pPr marL="4572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6pPr>
      <a:lvl7pPr marL="9144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7pPr>
      <a:lvl8pPr marL="13716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8pPr>
      <a:lvl9pPr marL="18288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emf"/></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845845" y="462295"/>
            <a:ext cx="7604712" cy="923330"/>
          </a:xfrm>
          <a:prstGeom prst="rect">
            <a:avLst/>
          </a:prstGeom>
          <a:noFill/>
        </p:spPr>
        <p:txBody>
          <a:bodyPr>
            <a:spAutoFit/>
          </a:bodyPr>
          <a:lstStyle/>
          <a:p>
            <a:pPr marR="0" algn="ctr" defTabSz="685800" fontAlgn="auto">
              <a:spcBef>
                <a:spcPts val="0"/>
              </a:spcBef>
              <a:spcAft>
                <a:spcPts val="0"/>
              </a:spcAft>
              <a:buClrTx/>
              <a:buSzTx/>
              <a:buFontTx/>
              <a:buNone/>
              <a:defRPr/>
            </a:pPr>
            <a:r>
              <a:rPr kumimoji="0" lang="zh-CN" altLang="en-US" sz="5400" kern="1200" cap="none" spc="0" normalizeH="0" baseline="0" noProof="0" dirty="0">
                <a:solidFill>
                  <a:schemeClr val="bg1">
                    <a:alpha val="90000"/>
                  </a:schemeClr>
                </a:solidFill>
                <a:latin typeface="华康俪金黑W8" panose="020B0809000000000000" pitchFamily="49" charset="-122"/>
                <a:ea typeface="华康俪金黑W8" panose="020B0809000000000000" pitchFamily="49" charset="-122"/>
                <a:cs typeface="+mn-cs"/>
              </a:rPr>
              <a:t>需求分析</a:t>
            </a:r>
            <a:endParaRPr kumimoji="0" lang="zh-CN" altLang="en-US" sz="5400" kern="1200" cap="none" spc="0" normalizeH="0" baseline="0" noProof="0" dirty="0">
              <a:solidFill>
                <a:schemeClr val="bg1">
                  <a:alpha val="90000"/>
                </a:schemeClr>
              </a:solidFill>
              <a:latin typeface="华康俪金黑W8" panose="020B0809000000000000" pitchFamily="49" charset="-122"/>
              <a:ea typeface="华康俪金黑W8" panose="020B0809000000000000" pitchFamily="49" charset="-122"/>
              <a:cs typeface="+mn-cs"/>
            </a:endParaRPr>
          </a:p>
        </p:txBody>
      </p:sp>
      <p:sp>
        <p:nvSpPr>
          <p:cNvPr id="8" name="文本框 7"/>
          <p:cNvSpPr txBox="1"/>
          <p:nvPr/>
        </p:nvSpPr>
        <p:spPr>
          <a:xfrm>
            <a:off x="0" y="3686374"/>
            <a:ext cx="4986439" cy="337185"/>
          </a:xfrm>
          <a:prstGeom prst="rect">
            <a:avLst/>
          </a:prstGeom>
          <a:noFill/>
        </p:spPr>
        <p:txBody>
          <a:bodyPr>
            <a:spAutoFit/>
          </a:bodyPr>
          <a:lstStyle/>
          <a:p>
            <a:pPr marR="0" algn="r" defTabSz="685800" fontAlgn="auto">
              <a:spcBef>
                <a:spcPts val="0"/>
              </a:spcBef>
              <a:spcAft>
                <a:spcPts val="0"/>
              </a:spcAft>
              <a:buClrTx/>
              <a:buSzTx/>
              <a:buFontTx/>
              <a:buNone/>
              <a:defRPr/>
            </a:pPr>
            <a:r>
              <a:rPr kumimoji="0" lang="en-US" altLang="zh-CN" sz="1600" kern="1200" cap="none" spc="0" normalizeH="0" baseline="0" noProof="0" dirty="0">
                <a:solidFill>
                  <a:schemeClr val="bg1">
                    <a:alpha val="90000"/>
                  </a:schemeClr>
                </a:solidFill>
                <a:latin typeface="+mn-lt"/>
                <a:ea typeface="+mn-ea"/>
                <a:cs typeface="+mn-cs"/>
              </a:rPr>
              <a:t>G20</a:t>
            </a:r>
            <a:r>
              <a:rPr kumimoji="0" lang="zh-CN" altLang="en-US" sz="1600" kern="1200" cap="none" spc="0" normalizeH="0" baseline="0" noProof="0" dirty="0">
                <a:solidFill>
                  <a:schemeClr val="bg1">
                    <a:alpha val="90000"/>
                  </a:schemeClr>
                </a:solidFill>
                <a:latin typeface="+mn-lt"/>
                <a:ea typeface="+mn-ea"/>
                <a:cs typeface="+mn-cs"/>
              </a:rPr>
              <a:t>：施凌虹、王淑雯、张琪</a:t>
            </a:r>
            <a:endParaRPr kumimoji="0" lang="zh-CN" altLang="en-US" sz="1600" kern="1200" cap="none" spc="0" normalizeH="0" baseline="0" noProof="0" dirty="0">
              <a:solidFill>
                <a:schemeClr val="bg1">
                  <a:alpha val="90000"/>
                </a:schemeClr>
              </a:solidFill>
              <a:latin typeface="+mn-lt"/>
              <a:ea typeface="+mn-ea"/>
              <a:cs typeface="+mn-cs"/>
            </a:endParaRPr>
          </a:p>
        </p:txBody>
      </p:sp>
      <p:sp>
        <p:nvSpPr>
          <p:cNvPr id="9" name="文本框 8"/>
          <p:cNvSpPr txBox="1"/>
          <p:nvPr/>
        </p:nvSpPr>
        <p:spPr>
          <a:xfrm>
            <a:off x="5381145" y="3686374"/>
            <a:ext cx="3762855" cy="338554"/>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600" kern="1200" cap="none" spc="0" normalizeH="0" baseline="0" noProof="0" dirty="0">
                <a:solidFill>
                  <a:schemeClr val="bg1">
                    <a:alpha val="90000"/>
                  </a:schemeClr>
                </a:solidFill>
                <a:latin typeface="+mn-lt"/>
                <a:ea typeface="+mn-ea"/>
                <a:cs typeface="+mn-cs"/>
              </a:rPr>
              <a:t>指导老师：杨老师</a:t>
            </a:r>
            <a:endParaRPr kumimoji="0" lang="zh-CN" altLang="en-US" sz="1600" kern="1200" cap="none" spc="0" normalizeH="0" baseline="0" noProof="0" dirty="0">
              <a:solidFill>
                <a:schemeClr val="bg1">
                  <a:alpha val="90000"/>
                </a:schemeClr>
              </a:solidFill>
              <a:latin typeface="+mn-lt"/>
              <a:ea typeface="+mn-ea"/>
              <a:cs typeface="+mn-cs"/>
            </a:endParaRPr>
          </a:p>
        </p:txBody>
      </p:sp>
      <p:pic>
        <p:nvPicPr>
          <p:cNvPr id="2" name="图片 1" descr="120088954781455163"/>
          <p:cNvPicPr>
            <a:picLocks noChangeAspect="1"/>
          </p:cNvPicPr>
          <p:nvPr/>
        </p:nvPicPr>
        <p:blipFill>
          <a:blip r:embed="rId1"/>
          <a:stretch>
            <a:fillRect/>
          </a:stretch>
        </p:blipFill>
        <p:spPr>
          <a:xfrm>
            <a:off x="3128010" y="1385570"/>
            <a:ext cx="2887980" cy="189738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iterate type="lt">
                                    <p:tmPct val="40000"/>
                                  </p:iterate>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ppt_x"/>
                                          </p:val>
                                        </p:tav>
                                        <p:tav tm="100000">
                                          <p:val>
                                            <p:strVal val="#ppt_x"/>
                                          </p:val>
                                        </p:tav>
                                      </p:tavLst>
                                    </p:anim>
                                    <p:anim calcmode="lin" valueType="num">
                                      <p:cBhvr>
                                        <p:cTn id="8" dur="250" fill="hold"/>
                                        <p:tgtEl>
                                          <p:spTgt spid="6"/>
                                        </p:tgtEl>
                                        <p:attrNameLst>
                                          <p:attrName>ppt_y</p:attrName>
                                        </p:attrNameLst>
                                      </p:cBhvr>
                                      <p:tavLst>
                                        <p:tav tm="0">
                                          <p:val>
                                            <p:strVal val="#ppt_y-#ppt_h/2"/>
                                          </p:val>
                                        </p:tav>
                                        <p:tav tm="100000">
                                          <p:val>
                                            <p:strVal val="#ppt_y"/>
                                          </p:val>
                                        </p:tav>
                                      </p:tavLst>
                                    </p:anim>
                                    <p:anim calcmode="lin" valueType="num">
                                      <p:cBhvr>
                                        <p:cTn id="9" dur="250" fill="hold"/>
                                        <p:tgtEl>
                                          <p:spTgt spid="6"/>
                                        </p:tgtEl>
                                        <p:attrNameLst>
                                          <p:attrName>ppt_w</p:attrName>
                                        </p:attrNameLst>
                                      </p:cBhvr>
                                      <p:tavLst>
                                        <p:tav tm="0">
                                          <p:val>
                                            <p:strVal val="#ppt_w"/>
                                          </p:val>
                                        </p:tav>
                                        <p:tav tm="100000">
                                          <p:val>
                                            <p:strVal val="#ppt_w"/>
                                          </p:val>
                                        </p:tav>
                                      </p:tavLst>
                                    </p:anim>
                                    <p:anim calcmode="lin" valueType="num">
                                      <p:cBhvr>
                                        <p:cTn id="10" dur="250" fill="hold"/>
                                        <p:tgtEl>
                                          <p:spTgt spid="6"/>
                                        </p:tgtEl>
                                        <p:attrNameLst>
                                          <p:attrName>ppt_h</p:attrName>
                                        </p:attrNameLst>
                                      </p:cBhvr>
                                      <p:tavLst>
                                        <p:tav tm="0">
                                          <p:val>
                                            <p:fltVal val="0.000000"/>
                                          </p:val>
                                        </p:tav>
                                        <p:tav tm="100000">
                                          <p:val>
                                            <p:strVal val="#ppt_h"/>
                                          </p:val>
                                        </p:tav>
                                      </p:tavLst>
                                    </p:anim>
                                  </p:childTnLst>
                                </p:cTn>
                              </p:par>
                            </p:childTnLst>
                          </p:cTn>
                        </p:par>
                        <p:par>
                          <p:cTn id="11" fill="hold">
                            <p:stCondLst>
                              <p:cond delay="250"/>
                            </p:stCondLst>
                            <p:childTnLst>
                              <p:par>
                                <p:cTn id="12" presetID="2" presetClass="entr" presetSubtype="4" decel="10000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par>
                                <p:cTn id="16" presetID="2" presetClass="entr" presetSubtype="4" decel="100000" fill="hold" nodeType="withEffect">
                                  <p:stCondLst>
                                    <p:cond delay="25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11150" y="277813"/>
            <a:ext cx="1355725" cy="414337"/>
            <a:chOff x="310460" y="277672"/>
            <a:chExt cx="1356499" cy="414303"/>
          </a:xfrm>
        </p:grpSpPr>
        <p:pic>
          <p:nvPicPr>
            <p:cNvPr id="9224" name="图片 59"/>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62" name="文本框 61"/>
            <p:cNvSpPr txBox="1"/>
            <p:nvPr/>
          </p:nvSpPr>
          <p:spPr>
            <a:xfrm>
              <a:off x="477243" y="299895"/>
              <a:ext cx="1189716"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目标</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grpSp>
        <p:nvGrpSpPr>
          <p:cNvPr id="5" name="组合 4"/>
          <p:cNvGrpSpPr/>
          <p:nvPr/>
        </p:nvGrpSpPr>
        <p:grpSpPr>
          <a:xfrm>
            <a:off x="1163955" y="748665"/>
            <a:ext cx="6943090" cy="3692525"/>
            <a:chOff x="1752395" y="986761"/>
            <a:chExt cx="2352836" cy="3354994"/>
          </a:xfrm>
        </p:grpSpPr>
        <p:sp>
          <p:nvSpPr>
            <p:cNvPr id="3" name="圆角矩形 2"/>
            <p:cNvSpPr/>
            <p:nvPr/>
          </p:nvSpPr>
          <p:spPr>
            <a:xfrm>
              <a:off x="1752395" y="986761"/>
              <a:ext cx="2352836" cy="335499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6858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椭圆 3"/>
            <p:cNvSpPr/>
            <p:nvPr/>
          </p:nvSpPr>
          <p:spPr>
            <a:xfrm>
              <a:off x="2695435" y="989937"/>
              <a:ext cx="466757" cy="46680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lt1"/>
                  </a:solidFill>
                  <a:effectLst/>
                  <a:uLnTx/>
                  <a:uFillTx/>
                  <a:latin typeface="+mn-lt"/>
                  <a:ea typeface="+mn-ea"/>
                  <a:cs typeface="+mn-cs"/>
                </a:rPr>
                <a:t>1</a:t>
              </a:r>
              <a:endParaRPr kumimoji="0" lang="zh-CN" altLang="en-US" sz="16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100" name="文本框 99"/>
          <p:cNvSpPr txBox="1"/>
          <p:nvPr/>
        </p:nvSpPr>
        <p:spPr>
          <a:xfrm>
            <a:off x="1971040" y="1397635"/>
            <a:ext cx="5201920" cy="2584450"/>
          </a:xfrm>
          <a:prstGeom prst="rect">
            <a:avLst/>
          </a:prstGeom>
          <a:noFill/>
          <a:ln w="9525">
            <a:noFill/>
          </a:ln>
        </p:spPr>
        <p:txBody>
          <a:bodyPr wrap="square">
            <a:spAutoFit/>
          </a:bodyPr>
          <a:p>
            <a:r>
              <a:rPr sz="1800">
                <a:solidFill>
                  <a:schemeClr val="bg1"/>
                </a:solidFill>
                <a:latin typeface="宋体" panose="02010600030101010101" pitchFamily="2" charset="-122"/>
                <a:ea typeface="宋体" panose="02010600030101010101" pitchFamily="2" charset="-122"/>
                <a:cs typeface="宋体" panose="02010600030101010101" pitchFamily="2" charset="-122"/>
              </a:rPr>
              <a:t>婆婆与猫游戏APP主要就是为了完成软件工程这门学科的课程要求，另外一方面是经过调查发现该类游戏在网上比较少，开发这类游戏是本身开发者们喜欢猫，然后也希望这款游戏可以帮人们排遣一下无聊时光，也减轻一下爱猫人士的吸猫欲望，满足一些人士因为种种原因无法养猫却又渴望着养猫的心情。这款游戏模拟现实生活中的养猫的一些环节，也可以满足一下猫奴们的吸猫欲望。同时也能了解一些别人的故事增加趣味性。</a:t>
            </a:r>
            <a:endParaRPr sz="180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42"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12297"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597275" y="2019300"/>
            <a:ext cx="4348163" cy="939800"/>
            <a:chOff x="2866757" y="2019402"/>
            <a:chExt cx="4348365" cy="939618"/>
          </a:xfrm>
        </p:grpSpPr>
        <p:sp>
          <p:nvSpPr>
            <p:cNvPr id="12295" name="文本框 19"/>
            <p:cNvSpPr txBox="1"/>
            <p:nvPr/>
          </p:nvSpPr>
          <p:spPr>
            <a:xfrm>
              <a:off x="2866757" y="2251134"/>
              <a:ext cx="4348365" cy="707886"/>
            </a:xfrm>
            <a:prstGeom prst="rect">
              <a:avLst/>
            </a:prstGeom>
            <a:noFill/>
            <a:ln w="9525">
              <a:noFill/>
            </a:ln>
          </p:spPr>
          <p:txBody>
            <a:bodyPr>
              <a:spAutoFit/>
            </a:bodyPr>
            <a:p>
              <a:r>
                <a:rPr lang="zh-CN" altLang="en-US" sz="4000" dirty="0">
                  <a:solidFill>
                    <a:schemeClr val="bg1"/>
                  </a:solidFill>
                  <a:latin typeface="微软雅黑 Light" panose="020B0502040204020203" pitchFamily="34" charset="-122"/>
                  <a:ea typeface="微软雅黑 Light" panose="020B0502040204020203" pitchFamily="34" charset="-122"/>
                </a:rPr>
                <a:t>  数据描述</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12296" name="文本框 20"/>
            <p:cNvSpPr txBox="1"/>
            <p:nvPr/>
          </p:nvSpPr>
          <p:spPr>
            <a:xfrm>
              <a:off x="3229671" y="2019402"/>
              <a:ext cx="1659570" cy="307777"/>
            </a:xfrm>
            <a:prstGeom prst="rect">
              <a:avLst/>
            </a:prstGeom>
            <a:noFill/>
            <a:ln w="9525">
              <a:noFill/>
            </a:ln>
          </p:spPr>
          <p:txBody>
            <a:bodyPr>
              <a:spAutoFit/>
            </a:bodyPr>
            <a:p>
              <a:r>
                <a:rPr lang="en-US" altLang="zh-CN" sz="1400" dirty="0">
                  <a:solidFill>
                    <a:schemeClr val="bg1"/>
                  </a:solidFill>
                  <a:latin typeface="微软雅黑 Light" panose="020B0502040204020203" pitchFamily="34" charset="-122"/>
                  <a:ea typeface="微软雅黑 Light" panose="020B0502040204020203" pitchFamily="34" charset="-122"/>
                </a:rPr>
                <a:t>PART THREE</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2" name="组合 21"/>
          <p:cNvGrpSpPr/>
          <p:nvPr/>
        </p:nvGrpSpPr>
        <p:grpSpPr>
          <a:xfrm>
            <a:off x="2659063" y="1944688"/>
            <a:ext cx="1130300" cy="1128712"/>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24"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250" fill="hold"/>
                                        <p:tgtEl>
                                          <p:spTgt spid="22"/>
                                        </p:tgtEl>
                                        <p:attrNameLst>
                                          <p:attrName>ppt_w</p:attrName>
                                        </p:attrNameLst>
                                      </p:cBhvr>
                                      <p:tavLst>
                                        <p:tav tm="0">
                                          <p:val>
                                            <p:fltVal val="0.000000"/>
                                          </p:val>
                                        </p:tav>
                                        <p:tav tm="100000">
                                          <p:val>
                                            <p:strVal val="#ppt_w"/>
                                          </p:val>
                                        </p:tav>
                                      </p:tavLst>
                                    </p:anim>
                                    <p:anim calcmode="lin" valueType="num">
                                      <p:cBhvr>
                                        <p:cTn id="13" dur="250" fill="hold"/>
                                        <p:tgtEl>
                                          <p:spTgt spid="22"/>
                                        </p:tgtEl>
                                        <p:attrNameLst>
                                          <p:attrName>ppt_h</p:attrName>
                                        </p:attrNameLst>
                                      </p:cBhvr>
                                      <p:tavLst>
                                        <p:tav tm="0">
                                          <p:val>
                                            <p:fltVal val="0.000000"/>
                                          </p:val>
                                        </p:tav>
                                        <p:tav tm="100000">
                                          <p:val>
                                            <p:strVal val="#ppt_h"/>
                                          </p:val>
                                        </p:tav>
                                      </p:tavLst>
                                    </p:anim>
                                    <p:animEffect transition="in" filter="fade">
                                      <p:cBhvr>
                                        <p:cTn id="14" dur="250"/>
                                        <p:tgtEl>
                                          <p:spTgt spid="22"/>
                                        </p:tgtEl>
                                      </p:cBhvr>
                                    </p:animEffect>
                                  </p:childTnLst>
                                </p:cTn>
                              </p:par>
                              <p:par>
                                <p:cTn id="15" presetID="6" presetClass="emph" presetSubtype="0" decel="100000" fill="hold" nodeType="withEffect">
                                  <p:stCondLst>
                                    <p:cond delay="200"/>
                                  </p:stCondLst>
                                  <p:childTnLst>
                                    <p:animScale>
                                      <p:cBhvr>
                                        <p:cTn id="16" dur="250" fill="hold"/>
                                        <p:tgtEl>
                                          <p:spTgt spid="22"/>
                                        </p:tgtEl>
                                      </p:cBhvr>
                                      <p:by x="110000" y="110000"/>
                                    </p:animScale>
                                  </p:childTnLst>
                                </p:cTn>
                              </p:par>
                              <p:par>
                                <p:cTn id="17" presetID="6" presetClass="emph" presetSubtype="0" decel="100000" fill="hold" nodeType="withEffect">
                                  <p:stCondLst>
                                    <p:cond delay="400"/>
                                  </p:stCondLst>
                                  <p:childTnLst>
                                    <p:animScale>
                                      <p:cBhvr>
                                        <p:cTn id="18" dur="250" fill="hold"/>
                                        <p:tgtEl>
                                          <p:spTgt spid="22"/>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2"/>
          <p:cNvSpPr/>
          <p:nvPr/>
        </p:nvSpPr>
        <p:spPr bwMode="auto">
          <a:xfrm>
            <a:off x="941388" y="1884363"/>
            <a:ext cx="7261225" cy="1117600"/>
          </a:xfrm>
          <a:custGeom>
            <a:avLst/>
            <a:gdLst>
              <a:gd name="T0" fmla="*/ 2134 w 2522"/>
              <a:gd name="T1" fmla="*/ 0 h 388"/>
              <a:gd name="T2" fmla="*/ 1749 w 2522"/>
              <a:gd name="T3" fmla="*/ 341 h 388"/>
              <a:gd name="T4" fmla="*/ 0 w 2522"/>
              <a:gd name="T5" fmla="*/ 341 h 388"/>
              <a:gd name="T6" fmla="*/ 0 w 2522"/>
              <a:gd name="T7" fmla="*/ 388 h 388"/>
              <a:gd name="T8" fmla="*/ 1746 w 2522"/>
              <a:gd name="T9" fmla="*/ 388 h 388"/>
              <a:gd name="T10" fmla="*/ 1803 w 2522"/>
              <a:gd name="T11" fmla="*/ 388 h 388"/>
              <a:gd name="T12" fmla="*/ 2522 w 2522"/>
              <a:gd name="T13" fmla="*/ 388 h 388"/>
              <a:gd name="T14" fmla="*/ 2134 w 2522"/>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0"/>
                </a:moveTo>
                <a:cubicBezTo>
                  <a:pt x="1936" y="0"/>
                  <a:pt x="1772" y="149"/>
                  <a:pt x="1749" y="341"/>
                </a:cubicBezTo>
                <a:cubicBezTo>
                  <a:pt x="0" y="341"/>
                  <a:pt x="0" y="341"/>
                  <a:pt x="0" y="341"/>
                </a:cubicBezTo>
                <a:cubicBezTo>
                  <a:pt x="0" y="388"/>
                  <a:pt x="0" y="388"/>
                  <a:pt x="0" y="388"/>
                </a:cubicBezTo>
                <a:cubicBezTo>
                  <a:pt x="1746" y="388"/>
                  <a:pt x="1746" y="388"/>
                  <a:pt x="1746" y="388"/>
                </a:cubicBezTo>
                <a:cubicBezTo>
                  <a:pt x="1803" y="388"/>
                  <a:pt x="1803" y="388"/>
                  <a:pt x="1803" y="388"/>
                </a:cubicBezTo>
                <a:cubicBezTo>
                  <a:pt x="2522" y="388"/>
                  <a:pt x="2522" y="388"/>
                  <a:pt x="2522" y="388"/>
                </a:cubicBezTo>
                <a:cubicBezTo>
                  <a:pt x="2522" y="174"/>
                  <a:pt x="2348" y="0"/>
                  <a:pt x="2134" y="0"/>
                </a:cubicBezTo>
                <a:close/>
              </a:path>
            </a:pathLst>
          </a:custGeom>
          <a:noFill/>
          <a:ln>
            <a:solidFill>
              <a:schemeClr val="bg1"/>
            </a:solid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5" name="Freeform 3"/>
          <p:cNvSpPr/>
          <p:nvPr/>
        </p:nvSpPr>
        <p:spPr bwMode="auto">
          <a:xfrm>
            <a:off x="941388" y="3044825"/>
            <a:ext cx="7261225" cy="1117600"/>
          </a:xfrm>
          <a:custGeom>
            <a:avLst/>
            <a:gdLst>
              <a:gd name="T0" fmla="*/ 2134 w 2522"/>
              <a:gd name="T1" fmla="*/ 388 h 388"/>
              <a:gd name="T2" fmla="*/ 1749 w 2522"/>
              <a:gd name="T3" fmla="*/ 48 h 388"/>
              <a:gd name="T4" fmla="*/ 0 w 2522"/>
              <a:gd name="T5" fmla="*/ 48 h 388"/>
              <a:gd name="T6" fmla="*/ 0 w 2522"/>
              <a:gd name="T7" fmla="*/ 0 h 388"/>
              <a:gd name="T8" fmla="*/ 1746 w 2522"/>
              <a:gd name="T9" fmla="*/ 0 h 388"/>
              <a:gd name="T10" fmla="*/ 1803 w 2522"/>
              <a:gd name="T11" fmla="*/ 0 h 388"/>
              <a:gd name="T12" fmla="*/ 2522 w 2522"/>
              <a:gd name="T13" fmla="*/ 0 h 388"/>
              <a:gd name="T14" fmla="*/ 2134 w 2522"/>
              <a:gd name="T15" fmla="*/ 388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388"/>
                </a:moveTo>
                <a:cubicBezTo>
                  <a:pt x="1936" y="388"/>
                  <a:pt x="1772" y="240"/>
                  <a:pt x="1749" y="48"/>
                </a:cubicBezTo>
                <a:cubicBezTo>
                  <a:pt x="0" y="48"/>
                  <a:pt x="0" y="48"/>
                  <a:pt x="0" y="48"/>
                </a:cubicBezTo>
                <a:cubicBezTo>
                  <a:pt x="0" y="0"/>
                  <a:pt x="0" y="0"/>
                  <a:pt x="0" y="0"/>
                </a:cubicBezTo>
                <a:cubicBezTo>
                  <a:pt x="1746" y="0"/>
                  <a:pt x="1746" y="0"/>
                  <a:pt x="1746" y="0"/>
                </a:cubicBezTo>
                <a:cubicBezTo>
                  <a:pt x="1803" y="0"/>
                  <a:pt x="1803" y="0"/>
                  <a:pt x="1803" y="0"/>
                </a:cubicBezTo>
                <a:cubicBezTo>
                  <a:pt x="2522" y="0"/>
                  <a:pt x="2522" y="0"/>
                  <a:pt x="2522" y="0"/>
                </a:cubicBezTo>
                <a:cubicBezTo>
                  <a:pt x="2522" y="215"/>
                  <a:pt x="2348" y="388"/>
                  <a:pt x="2134" y="388"/>
                </a:cubicBezTo>
                <a:close/>
              </a:path>
            </a:pathLst>
          </a:custGeom>
          <a:noFill/>
          <a:ln>
            <a:solidFill>
              <a:schemeClr val="bg1"/>
            </a:solid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8" name="Rectangle 10"/>
          <p:cNvSpPr/>
          <p:nvPr/>
        </p:nvSpPr>
        <p:spPr>
          <a:xfrm>
            <a:off x="6638925" y="2184400"/>
            <a:ext cx="923925" cy="276225"/>
          </a:xfrm>
          <a:prstGeom prst="rect">
            <a:avLst/>
          </a:prstGeom>
          <a:noFill/>
          <a:ln w="9525">
            <a:noFill/>
          </a:ln>
        </p:spPr>
        <p:txBody>
          <a:bodyPr wrap="none" lIns="0" tIns="0" rIns="0" bIns="0">
            <a:spAutoFit/>
          </a:bodyPr>
          <a:p>
            <a:r>
              <a:rPr lang="zh-CN" altLang="en-US" sz="1800" b="1" dirty="0">
                <a:solidFill>
                  <a:schemeClr val="bg1"/>
                </a:solidFill>
                <a:latin typeface="微软雅黑 Light" panose="020B0502040204020203" pitchFamily="34" charset="-122"/>
                <a:ea typeface="微软雅黑 Light" panose="020B0502040204020203" pitchFamily="34" charset="-122"/>
              </a:rPr>
              <a:t>静态数据</a:t>
            </a:r>
            <a:endParaRPr lang="zh-CN" altLang="zh-CN" sz="1800" b="1" dirty="0">
              <a:solidFill>
                <a:schemeClr val="bg1"/>
              </a:solidFill>
              <a:latin typeface="微软雅黑 Light" panose="020B0502040204020203" pitchFamily="34" charset="-122"/>
              <a:ea typeface="微软雅黑 Light" panose="020B0502040204020203" pitchFamily="34" charset="-122"/>
            </a:endParaRPr>
          </a:p>
        </p:txBody>
      </p:sp>
      <p:sp>
        <p:nvSpPr>
          <p:cNvPr id="9" name="Rectangle 11"/>
          <p:cNvSpPr/>
          <p:nvPr/>
        </p:nvSpPr>
        <p:spPr>
          <a:xfrm>
            <a:off x="6638925" y="3613150"/>
            <a:ext cx="923925" cy="276225"/>
          </a:xfrm>
          <a:prstGeom prst="rect">
            <a:avLst/>
          </a:prstGeom>
          <a:noFill/>
          <a:ln w="9525">
            <a:noFill/>
          </a:ln>
        </p:spPr>
        <p:txBody>
          <a:bodyPr wrap="none" lIns="0" tIns="0" rIns="0" bIns="0">
            <a:spAutoFit/>
          </a:bodyPr>
          <a:p>
            <a:r>
              <a:rPr lang="zh-CN" altLang="en-US" sz="1800" b="1" dirty="0">
                <a:solidFill>
                  <a:schemeClr val="bg1"/>
                </a:solidFill>
                <a:latin typeface="微软雅黑 Light" panose="020B0502040204020203" pitchFamily="34" charset="-122"/>
                <a:ea typeface="微软雅黑 Light" panose="020B0502040204020203" pitchFamily="34" charset="-122"/>
              </a:rPr>
              <a:t>动态数据</a:t>
            </a:r>
            <a:endParaRPr lang="zh-CN" altLang="zh-CN" sz="1600" b="1" dirty="0">
              <a:solidFill>
                <a:schemeClr val="bg1"/>
              </a:solidFill>
              <a:latin typeface="微软雅黑 Light" panose="020B0502040204020203" pitchFamily="34" charset="-122"/>
              <a:ea typeface="微软雅黑 Light" panose="020B0502040204020203" pitchFamily="34" charset="-122"/>
            </a:endParaRPr>
          </a:p>
        </p:txBody>
      </p:sp>
      <p:sp>
        <p:nvSpPr>
          <p:cNvPr id="12" name="Freeform 103"/>
          <p:cNvSpPr>
            <a:spLocks noEditPoints="1" noChangeArrowheads="1"/>
          </p:cNvSpPr>
          <p:nvPr/>
        </p:nvSpPr>
        <p:spPr bwMode="auto">
          <a:xfrm>
            <a:off x="6838950" y="2533650"/>
            <a:ext cx="465138" cy="358775"/>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7"/>
              <a:gd name="T151" fmla="*/ 0 h 75"/>
              <a:gd name="T152" fmla="*/ 97 w 97"/>
              <a:gd name="T153" fmla="*/ 75 h 7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zh-CN"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grpSp>
        <p:nvGrpSpPr>
          <p:cNvPr id="2" name="组合 1"/>
          <p:cNvGrpSpPr/>
          <p:nvPr/>
        </p:nvGrpSpPr>
        <p:grpSpPr>
          <a:xfrm>
            <a:off x="311150" y="277813"/>
            <a:ext cx="2787650" cy="946150"/>
            <a:chOff x="310460" y="277672"/>
            <a:chExt cx="1332223" cy="945477"/>
          </a:xfrm>
        </p:grpSpPr>
        <p:pic>
          <p:nvPicPr>
            <p:cNvPr id="13323"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14" name="文本框 13"/>
            <p:cNvSpPr txBox="1"/>
            <p:nvPr/>
          </p:nvSpPr>
          <p:spPr>
            <a:xfrm>
              <a:off x="477187" y="299895"/>
              <a:ext cx="1165496" cy="923254"/>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静态</a:t>
              </a:r>
              <a:r>
                <a:rPr kumimoji="0" lang="zh-CN" altLang="en-US" sz="1800" kern="1200" cap="none" spc="0" normalizeH="0" baseline="0" noProof="0" dirty="0" smtClean="0">
                  <a:solidFill>
                    <a:schemeClr val="bg1">
                      <a:lumMod val="95000"/>
                    </a:schemeClr>
                  </a:solidFill>
                  <a:latin typeface="微软雅黑 Light" panose="020B0502040204020203" pitchFamily="34" charset="-122"/>
                  <a:ea typeface="微软雅黑 Light" panose="020B0502040204020203" pitchFamily="34" charset="-122"/>
                  <a:cs typeface="+mn-cs"/>
                </a:rPr>
                <a:t>数据与动态数据</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grpSp>
        <p:nvGrpSpPr>
          <p:cNvPr id="16" name="组合 15"/>
          <p:cNvGrpSpPr/>
          <p:nvPr/>
        </p:nvGrpSpPr>
        <p:grpSpPr>
          <a:xfrm>
            <a:off x="6867525" y="3136082"/>
            <a:ext cx="465138" cy="341767"/>
            <a:chOff x="1653093" y="4101379"/>
            <a:chExt cx="968375" cy="781050"/>
          </a:xfrm>
          <a:solidFill>
            <a:schemeClr val="bg1"/>
          </a:solidFill>
        </p:grpSpPr>
        <p:sp>
          <p:nvSpPr>
            <p:cNvPr id="17" name="Freeform 119"/>
            <p:cNvSpPr>
              <a:spLocks noEditPoints="1"/>
            </p:cNvSpPr>
            <p:nvPr/>
          </p:nvSpPr>
          <p:spPr bwMode="auto">
            <a:xfrm>
              <a:off x="1653093" y="4228379"/>
              <a:ext cx="649288" cy="654050"/>
            </a:xfrm>
            <a:custGeom>
              <a:avLst/>
              <a:gdLst>
                <a:gd name="T0" fmla="*/ 138 w 173"/>
                <a:gd name="T1" fmla="*/ 157 h 174"/>
                <a:gd name="T2" fmla="*/ 105 w 173"/>
                <a:gd name="T3" fmla="*/ 157 h 174"/>
                <a:gd name="T4" fmla="*/ 105 w 173"/>
                <a:gd name="T5" fmla="*/ 134 h 174"/>
                <a:gd name="T6" fmla="*/ 167 w 173"/>
                <a:gd name="T7" fmla="*/ 134 h 174"/>
                <a:gd name="T8" fmla="*/ 173 w 173"/>
                <a:gd name="T9" fmla="*/ 128 h 174"/>
                <a:gd name="T10" fmla="*/ 173 w 173"/>
                <a:gd name="T11" fmla="*/ 6 h 174"/>
                <a:gd name="T12" fmla="*/ 167 w 173"/>
                <a:gd name="T13" fmla="*/ 0 h 174"/>
                <a:gd name="T14" fmla="*/ 7 w 173"/>
                <a:gd name="T15" fmla="*/ 0 h 174"/>
                <a:gd name="T16" fmla="*/ 0 w 173"/>
                <a:gd name="T17" fmla="*/ 6 h 174"/>
                <a:gd name="T18" fmla="*/ 0 w 173"/>
                <a:gd name="T19" fmla="*/ 128 h 174"/>
                <a:gd name="T20" fmla="*/ 7 w 173"/>
                <a:gd name="T21" fmla="*/ 134 h 174"/>
                <a:gd name="T22" fmla="*/ 69 w 173"/>
                <a:gd name="T23" fmla="*/ 134 h 174"/>
                <a:gd name="T24" fmla="*/ 69 w 173"/>
                <a:gd name="T25" fmla="*/ 157 h 174"/>
                <a:gd name="T26" fmla="*/ 35 w 173"/>
                <a:gd name="T27" fmla="*/ 157 h 174"/>
                <a:gd name="T28" fmla="*/ 28 w 173"/>
                <a:gd name="T29" fmla="*/ 165 h 174"/>
                <a:gd name="T30" fmla="*/ 28 w 173"/>
                <a:gd name="T31" fmla="*/ 174 h 174"/>
                <a:gd name="T32" fmla="*/ 146 w 173"/>
                <a:gd name="T33" fmla="*/ 174 h 174"/>
                <a:gd name="T34" fmla="*/ 146 w 173"/>
                <a:gd name="T35" fmla="*/ 165 h 174"/>
                <a:gd name="T36" fmla="*/ 138 w 173"/>
                <a:gd name="T37" fmla="*/ 157 h 174"/>
                <a:gd name="T38" fmla="*/ 19 w 173"/>
                <a:gd name="T39" fmla="*/ 116 h 174"/>
                <a:gd name="T40" fmla="*/ 19 w 173"/>
                <a:gd name="T41" fmla="*/ 18 h 174"/>
                <a:gd name="T42" fmla="*/ 155 w 173"/>
                <a:gd name="T43" fmla="*/ 18 h 174"/>
                <a:gd name="T44" fmla="*/ 155 w 173"/>
                <a:gd name="T45" fmla="*/ 116 h 174"/>
                <a:gd name="T46" fmla="*/ 19 w 173"/>
                <a:gd name="T47" fmla="*/ 11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3" h="174">
                  <a:moveTo>
                    <a:pt x="138" y="157"/>
                  </a:moveTo>
                  <a:cubicBezTo>
                    <a:pt x="105" y="157"/>
                    <a:pt x="105" y="157"/>
                    <a:pt x="105" y="157"/>
                  </a:cubicBezTo>
                  <a:cubicBezTo>
                    <a:pt x="105" y="134"/>
                    <a:pt x="105" y="134"/>
                    <a:pt x="105" y="134"/>
                  </a:cubicBezTo>
                  <a:cubicBezTo>
                    <a:pt x="167" y="134"/>
                    <a:pt x="167" y="134"/>
                    <a:pt x="167" y="134"/>
                  </a:cubicBezTo>
                  <a:cubicBezTo>
                    <a:pt x="171" y="134"/>
                    <a:pt x="173" y="131"/>
                    <a:pt x="173" y="128"/>
                  </a:cubicBezTo>
                  <a:cubicBezTo>
                    <a:pt x="173" y="6"/>
                    <a:pt x="173" y="6"/>
                    <a:pt x="173" y="6"/>
                  </a:cubicBezTo>
                  <a:cubicBezTo>
                    <a:pt x="173" y="2"/>
                    <a:pt x="171" y="0"/>
                    <a:pt x="167" y="0"/>
                  </a:cubicBezTo>
                  <a:cubicBezTo>
                    <a:pt x="7" y="0"/>
                    <a:pt x="7" y="0"/>
                    <a:pt x="7" y="0"/>
                  </a:cubicBezTo>
                  <a:cubicBezTo>
                    <a:pt x="3" y="0"/>
                    <a:pt x="0" y="2"/>
                    <a:pt x="0" y="6"/>
                  </a:cubicBezTo>
                  <a:cubicBezTo>
                    <a:pt x="0" y="128"/>
                    <a:pt x="0" y="128"/>
                    <a:pt x="0" y="128"/>
                  </a:cubicBezTo>
                  <a:cubicBezTo>
                    <a:pt x="0" y="131"/>
                    <a:pt x="3" y="134"/>
                    <a:pt x="7" y="134"/>
                  </a:cubicBezTo>
                  <a:cubicBezTo>
                    <a:pt x="69" y="134"/>
                    <a:pt x="69" y="134"/>
                    <a:pt x="69" y="134"/>
                  </a:cubicBezTo>
                  <a:cubicBezTo>
                    <a:pt x="69" y="157"/>
                    <a:pt x="69" y="157"/>
                    <a:pt x="69" y="157"/>
                  </a:cubicBezTo>
                  <a:cubicBezTo>
                    <a:pt x="35" y="157"/>
                    <a:pt x="35" y="157"/>
                    <a:pt x="35" y="157"/>
                  </a:cubicBezTo>
                  <a:cubicBezTo>
                    <a:pt x="31" y="157"/>
                    <a:pt x="28" y="160"/>
                    <a:pt x="28" y="165"/>
                  </a:cubicBezTo>
                  <a:cubicBezTo>
                    <a:pt x="28" y="174"/>
                    <a:pt x="28" y="174"/>
                    <a:pt x="28" y="174"/>
                  </a:cubicBezTo>
                  <a:cubicBezTo>
                    <a:pt x="146" y="174"/>
                    <a:pt x="146" y="174"/>
                    <a:pt x="146" y="174"/>
                  </a:cubicBezTo>
                  <a:cubicBezTo>
                    <a:pt x="146" y="165"/>
                    <a:pt x="146" y="165"/>
                    <a:pt x="146" y="165"/>
                  </a:cubicBezTo>
                  <a:cubicBezTo>
                    <a:pt x="146" y="160"/>
                    <a:pt x="142" y="157"/>
                    <a:pt x="138" y="157"/>
                  </a:cubicBezTo>
                  <a:close/>
                  <a:moveTo>
                    <a:pt x="19" y="116"/>
                  </a:moveTo>
                  <a:cubicBezTo>
                    <a:pt x="19" y="18"/>
                    <a:pt x="19" y="18"/>
                    <a:pt x="19" y="18"/>
                  </a:cubicBezTo>
                  <a:cubicBezTo>
                    <a:pt x="155" y="18"/>
                    <a:pt x="155" y="18"/>
                    <a:pt x="155" y="18"/>
                  </a:cubicBezTo>
                  <a:cubicBezTo>
                    <a:pt x="155" y="116"/>
                    <a:pt x="155" y="116"/>
                    <a:pt x="155" y="116"/>
                  </a:cubicBezTo>
                  <a:lnTo>
                    <a:pt x="19" y="116"/>
                  </a:ln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bg1"/>
                </a:solidFill>
                <a:effectLst/>
                <a:uLnTx/>
                <a:uFillTx/>
                <a:latin typeface="+mn-lt"/>
                <a:ea typeface="+mn-ea"/>
                <a:cs typeface="+mn-cs"/>
              </a:endParaRPr>
            </a:p>
          </p:txBody>
        </p:sp>
        <p:sp>
          <p:nvSpPr>
            <p:cNvPr id="18" name="Freeform 120"/>
            <p:cNvSpPr>
              <a:spLocks noEditPoints="1"/>
            </p:cNvSpPr>
            <p:nvPr/>
          </p:nvSpPr>
          <p:spPr bwMode="auto">
            <a:xfrm>
              <a:off x="2038855" y="4101379"/>
              <a:ext cx="582613" cy="777875"/>
            </a:xfrm>
            <a:custGeom>
              <a:avLst/>
              <a:gdLst>
                <a:gd name="T0" fmla="*/ 147 w 155"/>
                <a:gd name="T1" fmla="*/ 0 h 207"/>
                <a:gd name="T2" fmla="*/ 8 w 155"/>
                <a:gd name="T3" fmla="*/ 0 h 207"/>
                <a:gd name="T4" fmla="*/ 0 w 155"/>
                <a:gd name="T5" fmla="*/ 7 h 207"/>
                <a:gd name="T6" fmla="*/ 0 w 155"/>
                <a:gd name="T7" fmla="*/ 29 h 207"/>
                <a:gd name="T8" fmla="*/ 64 w 155"/>
                <a:gd name="T9" fmla="*/ 29 h 207"/>
                <a:gd name="T10" fmla="*/ 75 w 155"/>
                <a:gd name="T11" fmla="*/ 40 h 207"/>
                <a:gd name="T12" fmla="*/ 75 w 155"/>
                <a:gd name="T13" fmla="*/ 162 h 207"/>
                <a:gd name="T14" fmla="*/ 64 w 155"/>
                <a:gd name="T15" fmla="*/ 173 h 207"/>
                <a:gd name="T16" fmla="*/ 7 w 155"/>
                <a:gd name="T17" fmla="*/ 173 h 207"/>
                <a:gd name="T18" fmla="*/ 7 w 155"/>
                <a:gd name="T19" fmla="*/ 186 h 207"/>
                <a:gd name="T20" fmla="*/ 35 w 155"/>
                <a:gd name="T21" fmla="*/ 186 h 207"/>
                <a:gd name="T22" fmla="*/ 48 w 155"/>
                <a:gd name="T23" fmla="*/ 199 h 207"/>
                <a:gd name="T24" fmla="*/ 48 w 155"/>
                <a:gd name="T25" fmla="*/ 207 h 207"/>
                <a:gd name="T26" fmla="*/ 147 w 155"/>
                <a:gd name="T27" fmla="*/ 207 h 207"/>
                <a:gd name="T28" fmla="*/ 155 w 155"/>
                <a:gd name="T29" fmla="*/ 200 h 207"/>
                <a:gd name="T30" fmla="*/ 155 w 155"/>
                <a:gd name="T31" fmla="*/ 7 h 207"/>
                <a:gd name="T32" fmla="*/ 147 w 155"/>
                <a:gd name="T33" fmla="*/ 0 h 207"/>
                <a:gd name="T34" fmla="*/ 100 w 155"/>
                <a:gd name="T35" fmla="*/ 114 h 207"/>
                <a:gd name="T36" fmla="*/ 89 w 155"/>
                <a:gd name="T37" fmla="*/ 103 h 207"/>
                <a:gd name="T38" fmla="*/ 100 w 155"/>
                <a:gd name="T39" fmla="*/ 93 h 207"/>
                <a:gd name="T40" fmla="*/ 111 w 155"/>
                <a:gd name="T41" fmla="*/ 103 h 207"/>
                <a:gd name="T42" fmla="*/ 100 w 155"/>
                <a:gd name="T43" fmla="*/ 114 h 207"/>
                <a:gd name="T44" fmla="*/ 132 w 155"/>
                <a:gd name="T45" fmla="*/ 114 h 207"/>
                <a:gd name="T46" fmla="*/ 121 w 155"/>
                <a:gd name="T47" fmla="*/ 103 h 207"/>
                <a:gd name="T48" fmla="*/ 132 w 155"/>
                <a:gd name="T49" fmla="*/ 93 h 207"/>
                <a:gd name="T50" fmla="*/ 143 w 155"/>
                <a:gd name="T51" fmla="*/ 103 h 207"/>
                <a:gd name="T52" fmla="*/ 132 w 155"/>
                <a:gd name="T53" fmla="*/ 114 h 207"/>
                <a:gd name="T54" fmla="*/ 143 w 155"/>
                <a:gd name="T55" fmla="*/ 75 h 207"/>
                <a:gd name="T56" fmla="*/ 138 w 155"/>
                <a:gd name="T57" fmla="*/ 80 h 207"/>
                <a:gd name="T58" fmla="*/ 84 w 155"/>
                <a:gd name="T59" fmla="*/ 80 h 207"/>
                <a:gd name="T60" fmla="*/ 84 w 155"/>
                <a:gd name="T61" fmla="*/ 34 h 207"/>
                <a:gd name="T62" fmla="*/ 138 w 155"/>
                <a:gd name="T63" fmla="*/ 34 h 207"/>
                <a:gd name="T64" fmla="*/ 143 w 155"/>
                <a:gd name="T65" fmla="*/ 39 h 207"/>
                <a:gd name="T66" fmla="*/ 143 w 155"/>
                <a:gd name="T67" fmla="*/ 75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5" h="207">
                  <a:moveTo>
                    <a:pt x="147" y="0"/>
                  </a:moveTo>
                  <a:cubicBezTo>
                    <a:pt x="8" y="0"/>
                    <a:pt x="8" y="0"/>
                    <a:pt x="8" y="0"/>
                  </a:cubicBezTo>
                  <a:cubicBezTo>
                    <a:pt x="4" y="0"/>
                    <a:pt x="0" y="3"/>
                    <a:pt x="0" y="7"/>
                  </a:cubicBezTo>
                  <a:cubicBezTo>
                    <a:pt x="0" y="29"/>
                    <a:pt x="0" y="29"/>
                    <a:pt x="0" y="29"/>
                  </a:cubicBezTo>
                  <a:cubicBezTo>
                    <a:pt x="64" y="29"/>
                    <a:pt x="64" y="29"/>
                    <a:pt x="64" y="29"/>
                  </a:cubicBezTo>
                  <a:cubicBezTo>
                    <a:pt x="70" y="29"/>
                    <a:pt x="75" y="34"/>
                    <a:pt x="75" y="40"/>
                  </a:cubicBezTo>
                  <a:cubicBezTo>
                    <a:pt x="75" y="162"/>
                    <a:pt x="75" y="162"/>
                    <a:pt x="75" y="162"/>
                  </a:cubicBezTo>
                  <a:cubicBezTo>
                    <a:pt x="75" y="168"/>
                    <a:pt x="70" y="173"/>
                    <a:pt x="64" y="173"/>
                  </a:cubicBezTo>
                  <a:cubicBezTo>
                    <a:pt x="7" y="173"/>
                    <a:pt x="7" y="173"/>
                    <a:pt x="7" y="173"/>
                  </a:cubicBezTo>
                  <a:cubicBezTo>
                    <a:pt x="7" y="186"/>
                    <a:pt x="7" y="186"/>
                    <a:pt x="7" y="186"/>
                  </a:cubicBezTo>
                  <a:cubicBezTo>
                    <a:pt x="35" y="186"/>
                    <a:pt x="35" y="186"/>
                    <a:pt x="35" y="186"/>
                  </a:cubicBezTo>
                  <a:cubicBezTo>
                    <a:pt x="42" y="186"/>
                    <a:pt x="48" y="192"/>
                    <a:pt x="48" y="199"/>
                  </a:cubicBezTo>
                  <a:cubicBezTo>
                    <a:pt x="48" y="207"/>
                    <a:pt x="48" y="207"/>
                    <a:pt x="48" y="207"/>
                  </a:cubicBezTo>
                  <a:cubicBezTo>
                    <a:pt x="147" y="207"/>
                    <a:pt x="147" y="207"/>
                    <a:pt x="147" y="207"/>
                  </a:cubicBezTo>
                  <a:cubicBezTo>
                    <a:pt x="151" y="207"/>
                    <a:pt x="155" y="204"/>
                    <a:pt x="155" y="200"/>
                  </a:cubicBezTo>
                  <a:cubicBezTo>
                    <a:pt x="155" y="7"/>
                    <a:pt x="155" y="7"/>
                    <a:pt x="155" y="7"/>
                  </a:cubicBezTo>
                  <a:cubicBezTo>
                    <a:pt x="155" y="3"/>
                    <a:pt x="151" y="0"/>
                    <a:pt x="147" y="0"/>
                  </a:cubicBezTo>
                  <a:close/>
                  <a:moveTo>
                    <a:pt x="100" y="114"/>
                  </a:moveTo>
                  <a:cubicBezTo>
                    <a:pt x="94" y="114"/>
                    <a:pt x="89" y="109"/>
                    <a:pt x="89" y="103"/>
                  </a:cubicBezTo>
                  <a:cubicBezTo>
                    <a:pt x="89" y="98"/>
                    <a:pt x="94" y="93"/>
                    <a:pt x="100" y="93"/>
                  </a:cubicBezTo>
                  <a:cubicBezTo>
                    <a:pt x="106" y="93"/>
                    <a:pt x="111" y="98"/>
                    <a:pt x="111" y="103"/>
                  </a:cubicBezTo>
                  <a:cubicBezTo>
                    <a:pt x="111" y="109"/>
                    <a:pt x="106" y="114"/>
                    <a:pt x="100" y="114"/>
                  </a:cubicBezTo>
                  <a:close/>
                  <a:moveTo>
                    <a:pt x="132" y="114"/>
                  </a:moveTo>
                  <a:cubicBezTo>
                    <a:pt x="126" y="114"/>
                    <a:pt x="121" y="109"/>
                    <a:pt x="121" y="103"/>
                  </a:cubicBezTo>
                  <a:cubicBezTo>
                    <a:pt x="121" y="98"/>
                    <a:pt x="126" y="93"/>
                    <a:pt x="132" y="93"/>
                  </a:cubicBezTo>
                  <a:cubicBezTo>
                    <a:pt x="138" y="93"/>
                    <a:pt x="143" y="98"/>
                    <a:pt x="143" y="103"/>
                  </a:cubicBezTo>
                  <a:cubicBezTo>
                    <a:pt x="143" y="109"/>
                    <a:pt x="138" y="114"/>
                    <a:pt x="132" y="114"/>
                  </a:cubicBezTo>
                  <a:close/>
                  <a:moveTo>
                    <a:pt x="143" y="75"/>
                  </a:moveTo>
                  <a:cubicBezTo>
                    <a:pt x="143" y="78"/>
                    <a:pt x="140" y="80"/>
                    <a:pt x="138" y="80"/>
                  </a:cubicBezTo>
                  <a:cubicBezTo>
                    <a:pt x="84" y="80"/>
                    <a:pt x="84" y="80"/>
                    <a:pt x="84" y="80"/>
                  </a:cubicBezTo>
                  <a:cubicBezTo>
                    <a:pt x="84" y="34"/>
                    <a:pt x="84" y="34"/>
                    <a:pt x="84" y="34"/>
                  </a:cubicBezTo>
                  <a:cubicBezTo>
                    <a:pt x="138" y="34"/>
                    <a:pt x="138" y="34"/>
                    <a:pt x="138" y="34"/>
                  </a:cubicBezTo>
                  <a:cubicBezTo>
                    <a:pt x="140" y="34"/>
                    <a:pt x="143" y="37"/>
                    <a:pt x="143" y="39"/>
                  </a:cubicBezTo>
                  <a:lnTo>
                    <a:pt x="143" y="75"/>
                  </a:ln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bg1"/>
                </a:solidFill>
                <a:effectLst/>
                <a:uLnTx/>
                <a:uFillTx/>
                <a:latin typeface="+mn-lt"/>
                <a:ea typeface="+mn-ea"/>
                <a:cs typeface="+mn-cs"/>
              </a:endParaRPr>
            </a:p>
          </p:txBody>
        </p:sp>
      </p:grpSp>
      <p:sp>
        <p:nvSpPr>
          <p:cNvPr id="3" name="矩形 2"/>
          <p:cNvSpPr/>
          <p:nvPr/>
        </p:nvSpPr>
        <p:spPr>
          <a:xfrm>
            <a:off x="1180148" y="999173"/>
            <a:ext cx="4124325" cy="1768475"/>
          </a:xfrm>
          <a:prstGeom prst="rect">
            <a:avLst/>
          </a:prstGeom>
          <a:noFill/>
          <a:ln w="9525">
            <a:noFill/>
          </a:ln>
        </p:spPr>
        <p:txBody>
          <a:bodyPr>
            <a:spAutoFit/>
          </a:bodyPr>
          <a:p>
            <a:endParaRPr lang="zh-CN" altLang="en-US" dirty="0">
              <a:solidFill>
                <a:schemeClr val="bg1"/>
              </a:solidFill>
              <a:latin typeface="Arial" panose="020B0604020202020204" pitchFamily="34" charset="0"/>
            </a:endParaRPr>
          </a:p>
          <a:p>
            <a:r>
              <a:rPr lang="zh-CN" altLang="en-US" sz="1600" dirty="0">
                <a:solidFill>
                  <a:schemeClr val="bg1"/>
                </a:solidFill>
                <a:latin typeface="Arial" panose="020B0604020202020204" pitchFamily="34" charset="0"/>
              </a:rPr>
              <a:t>用户：选择小猫性别，小猫的行为编号</a:t>
            </a:r>
            <a:endParaRPr lang="zh-CN" altLang="en-US" sz="1600" dirty="0">
              <a:solidFill>
                <a:schemeClr val="bg1"/>
              </a:solidFill>
              <a:latin typeface="Arial" panose="020B0604020202020204" pitchFamily="34" charset="0"/>
            </a:endParaRPr>
          </a:p>
          <a:p>
            <a:r>
              <a:rPr lang="zh-CN" altLang="en-US" sz="1600" dirty="0">
                <a:solidFill>
                  <a:schemeClr val="bg1"/>
                </a:solidFill>
                <a:latin typeface="Arial" panose="020B0604020202020204" pitchFamily="34" charset="0"/>
              </a:rPr>
              <a:t>小猫行为：行为编号，行为名称，行为面向对象，行为持续时长</a:t>
            </a:r>
            <a:endParaRPr lang="zh-CN" altLang="en-US" sz="1600" dirty="0">
              <a:solidFill>
                <a:schemeClr val="bg1"/>
              </a:solidFill>
              <a:latin typeface="Arial" panose="020B0604020202020204" pitchFamily="34" charset="0"/>
            </a:endParaRPr>
          </a:p>
          <a:p>
            <a:r>
              <a:rPr lang="zh-CN" altLang="en-US" sz="1600" dirty="0">
                <a:solidFill>
                  <a:schemeClr val="bg1"/>
                </a:solidFill>
                <a:latin typeface="Arial" panose="020B0604020202020204" pitchFamily="34" charset="0"/>
              </a:rPr>
              <a:t>婆婆行为：婆婆行为编号，婆婆行为名称，婆婆行为时长</a:t>
            </a:r>
            <a:endParaRPr lang="zh-CN" altLang="en-US" sz="1600" dirty="0">
              <a:solidFill>
                <a:schemeClr val="bg1"/>
              </a:solidFill>
              <a:latin typeface="Arial" panose="020B0604020202020204" pitchFamily="34" charset="0"/>
            </a:endParaRPr>
          </a:p>
          <a:p>
            <a:r>
              <a:rPr lang="zh-CN" altLang="en-US" sz="1600" dirty="0">
                <a:solidFill>
                  <a:schemeClr val="bg1"/>
                </a:solidFill>
                <a:latin typeface="Arial" panose="020B0604020202020204" pitchFamily="34" charset="0"/>
              </a:rPr>
              <a:t>故事：故事编号，故事名称，故事内容</a:t>
            </a:r>
            <a:endParaRPr lang="zh-CN" altLang="en-US" sz="1600" dirty="0">
              <a:solidFill>
                <a:schemeClr val="bg1"/>
              </a:solidFill>
              <a:latin typeface="Arial" panose="020B0604020202020204" pitchFamily="34" charset="0"/>
            </a:endParaRPr>
          </a:p>
        </p:txBody>
      </p:sp>
      <p:sp>
        <p:nvSpPr>
          <p:cNvPr id="6" name="矩形 5"/>
          <p:cNvSpPr/>
          <p:nvPr/>
        </p:nvSpPr>
        <p:spPr>
          <a:xfrm>
            <a:off x="1180465" y="3321685"/>
            <a:ext cx="4304665" cy="337185"/>
          </a:xfrm>
          <a:prstGeom prst="rect">
            <a:avLst/>
          </a:prstGeom>
          <a:noFill/>
          <a:ln w="9525">
            <a:noFill/>
          </a:ln>
        </p:spPr>
        <p:txBody>
          <a:bodyPr wrap="square">
            <a:spAutoFit/>
          </a:bodyPr>
          <a:p>
            <a:r>
              <a:rPr lang="zh-CN" altLang="en-US" sz="1600" dirty="0">
                <a:solidFill>
                  <a:schemeClr val="bg1"/>
                </a:solidFill>
                <a:latin typeface="Arial" panose="020B0604020202020204" pitchFamily="34" charset="0"/>
              </a:rPr>
              <a:t>用户：小猫昵称更改</a:t>
            </a:r>
            <a:endParaRPr lang="zh-CN" altLang="en-US" sz="1600" dirty="0">
              <a:solidFill>
                <a:schemeClr val="bg1"/>
              </a:solidFill>
              <a:latin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par>
                                <p:cTn id="16" presetID="23"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000000"/>
                                          </p:val>
                                        </p:tav>
                                        <p:tav tm="100000">
                                          <p:val>
                                            <p:strVal val="#ppt_w"/>
                                          </p:val>
                                        </p:tav>
                                      </p:tavLst>
                                    </p:anim>
                                    <p:anim calcmode="lin" valueType="num">
                                      <p:cBhvr>
                                        <p:cTn id="19" dur="500" fill="hold"/>
                                        <p:tgtEl>
                                          <p:spTgt spid="8"/>
                                        </p:tgtEl>
                                        <p:attrNameLst>
                                          <p:attrName>ppt_h</p:attrName>
                                        </p:attrNameLst>
                                      </p:cBhvr>
                                      <p:tavLst>
                                        <p:tav tm="0">
                                          <p:val>
                                            <p:fltVal val="0.000000"/>
                                          </p:val>
                                        </p:tav>
                                        <p:tav tm="100000">
                                          <p:val>
                                            <p:strVal val="#ppt_h"/>
                                          </p:val>
                                        </p:tav>
                                      </p:tavLst>
                                    </p:anim>
                                  </p:childTnLst>
                                </p:cTn>
                              </p:par>
                              <p:par>
                                <p:cTn id="20" presetID="22" presetClass="entr" presetSubtype="2"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par>
                                <p:cTn id="23" presetID="23"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000000"/>
                                          </p:val>
                                        </p:tav>
                                        <p:tav tm="100000">
                                          <p:val>
                                            <p:strVal val="#ppt_w"/>
                                          </p:val>
                                        </p:tav>
                                      </p:tavLst>
                                    </p:anim>
                                    <p:anim calcmode="lin" valueType="num">
                                      <p:cBhvr>
                                        <p:cTn id="26" dur="500" fill="hold"/>
                                        <p:tgtEl>
                                          <p:spTgt spid="9"/>
                                        </p:tgtEl>
                                        <p:attrNameLst>
                                          <p:attrName>ppt_h</p:attrName>
                                        </p:attrNameLst>
                                      </p:cBhvr>
                                      <p:tavLst>
                                        <p:tav tm="0">
                                          <p:val>
                                            <p:fltVal val="0.000000"/>
                                          </p:val>
                                        </p:tav>
                                        <p:tav tm="100000">
                                          <p:val>
                                            <p:strVal val="#ppt_h"/>
                                          </p:val>
                                        </p:tav>
                                      </p:tavLst>
                                    </p:anim>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right)">
                                      <p:cBhvr>
                                        <p:cTn id="32" dur="500"/>
                                        <p:tgtEl>
                                          <p:spTgt spid="3"/>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righ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85090" y="334328"/>
            <a:ext cx="1603375" cy="414201"/>
            <a:chOff x="310460" y="277672"/>
            <a:chExt cx="1364591" cy="414303"/>
          </a:xfrm>
        </p:grpSpPr>
        <p:pic>
          <p:nvPicPr>
            <p:cNvPr id="14340" name="图片 31"/>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34" name="文本框 33"/>
            <p:cNvSpPr txBox="1"/>
            <p:nvPr/>
          </p:nvSpPr>
          <p:spPr>
            <a:xfrm>
              <a:off x="477261" y="299895"/>
              <a:ext cx="1197790" cy="368390"/>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  数据字典</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
        <p:nvSpPr>
          <p:cNvPr id="4" name="文本框 3"/>
          <p:cNvSpPr txBox="1"/>
          <p:nvPr/>
        </p:nvSpPr>
        <p:spPr>
          <a:xfrm>
            <a:off x="2690495" y="2411095"/>
            <a:ext cx="228600" cy="291465"/>
          </a:xfrm>
          <a:prstGeom prst="rect">
            <a:avLst/>
          </a:prstGeom>
          <a:noFill/>
        </p:spPr>
        <p:txBody>
          <a:bodyPr wrap="none" rtlCol="0">
            <a:spAutoFit/>
          </a:bodyPr>
          <a:p>
            <a:pPr algn="l"/>
            <a:r>
              <a:rPr lang="zh-CN" altLang="en-US"/>
              <a:t> </a:t>
            </a:r>
            <a:endParaRPr lang="zh-CN" altLang="en-US"/>
          </a:p>
        </p:txBody>
      </p:sp>
      <p:pic>
        <p:nvPicPr>
          <p:cNvPr id="5" name="图片 4" descr="35accbcf18e6bd01ba2d2c301b0ee65"/>
          <p:cNvPicPr>
            <a:picLocks noChangeAspect="1"/>
          </p:cNvPicPr>
          <p:nvPr/>
        </p:nvPicPr>
        <p:blipFill>
          <a:blip r:embed="rId2"/>
          <a:stretch>
            <a:fillRect/>
          </a:stretch>
        </p:blipFill>
        <p:spPr>
          <a:xfrm>
            <a:off x="781050" y="1230630"/>
            <a:ext cx="7582535" cy="300863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15369"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3738563" y="2019300"/>
            <a:ext cx="4348162" cy="939800"/>
            <a:chOff x="2866757" y="2019402"/>
            <a:chExt cx="4348365" cy="939618"/>
          </a:xfrm>
        </p:grpSpPr>
        <p:sp>
          <p:nvSpPr>
            <p:cNvPr id="15367" name="文本框 12"/>
            <p:cNvSpPr txBox="1"/>
            <p:nvPr/>
          </p:nvSpPr>
          <p:spPr>
            <a:xfrm>
              <a:off x="2866757" y="2251134"/>
              <a:ext cx="4348365" cy="707886"/>
            </a:xfrm>
            <a:prstGeom prst="rect">
              <a:avLst/>
            </a:prstGeom>
            <a:noFill/>
            <a:ln w="9525">
              <a:noFill/>
            </a:ln>
          </p:spPr>
          <p:txBody>
            <a:bodyPr>
              <a:spAutoFit/>
            </a:bodyPr>
            <a:p>
              <a:r>
                <a:rPr lang="zh-CN" altLang="en-US" sz="4000" dirty="0">
                  <a:solidFill>
                    <a:schemeClr val="bg1"/>
                  </a:solidFill>
                  <a:latin typeface="微软雅黑 Light" panose="020B0502040204020203" pitchFamily="34" charset="-122"/>
                  <a:ea typeface="微软雅黑 Light" panose="020B0502040204020203" pitchFamily="34" charset="-122"/>
                </a:rPr>
                <a:t>  功能需求</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15368" name="文本框 14"/>
            <p:cNvSpPr txBox="1"/>
            <p:nvPr/>
          </p:nvSpPr>
          <p:spPr>
            <a:xfrm>
              <a:off x="3229670" y="2019402"/>
              <a:ext cx="1616027" cy="307777"/>
            </a:xfrm>
            <a:prstGeom prst="rect">
              <a:avLst/>
            </a:prstGeom>
            <a:noFill/>
            <a:ln w="9525">
              <a:noFill/>
            </a:ln>
          </p:spPr>
          <p:txBody>
            <a:bodyPr>
              <a:spAutoFit/>
            </a:bodyPr>
            <a:p>
              <a:r>
                <a:rPr lang="en-US" altLang="zh-CN" sz="1400" dirty="0">
                  <a:solidFill>
                    <a:schemeClr val="bg1"/>
                  </a:solidFill>
                  <a:latin typeface="微软雅黑 Light" panose="020B0502040204020203" pitchFamily="34" charset="-122"/>
                  <a:ea typeface="微软雅黑 Light" panose="020B0502040204020203" pitchFamily="34" charset="-122"/>
                </a:rPr>
                <a:t>PART FOUR</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16" name="组合 15"/>
          <p:cNvGrpSpPr/>
          <p:nvPr/>
        </p:nvGrpSpPr>
        <p:grpSpPr>
          <a:xfrm>
            <a:off x="2800350"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nvGrpSpPr>
            <p:cNvPr id="18" name="组合 17"/>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26"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27"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28"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29"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0"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1"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2"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3"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4"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5"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000000"/>
                                          </p:val>
                                        </p:tav>
                                        <p:tav tm="100000">
                                          <p:val>
                                            <p:strVal val="#ppt_w"/>
                                          </p:val>
                                        </p:tav>
                                      </p:tavLst>
                                    </p:anim>
                                    <p:anim calcmode="lin" valueType="num">
                                      <p:cBhvr>
                                        <p:cTn id="13" dur="250" fill="hold"/>
                                        <p:tgtEl>
                                          <p:spTgt spid="16"/>
                                        </p:tgtEl>
                                        <p:attrNameLst>
                                          <p:attrName>ppt_h</p:attrName>
                                        </p:attrNameLst>
                                      </p:cBhvr>
                                      <p:tavLst>
                                        <p:tav tm="0">
                                          <p:val>
                                            <p:fltVal val="0.00000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 name="组合 16"/>
          <p:cNvGrpSpPr/>
          <p:nvPr/>
        </p:nvGrpSpPr>
        <p:grpSpPr>
          <a:xfrm>
            <a:off x="311150" y="277813"/>
            <a:ext cx="1974850" cy="414337"/>
            <a:chOff x="310460" y="277672"/>
            <a:chExt cx="1976618" cy="414303"/>
          </a:xfrm>
        </p:grpSpPr>
        <p:pic>
          <p:nvPicPr>
            <p:cNvPr id="16393" name="图片 13"/>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16" name="文本框 15"/>
            <p:cNvSpPr txBox="1"/>
            <p:nvPr/>
          </p:nvSpPr>
          <p:spPr>
            <a:xfrm>
              <a:off x="477297" y="299895"/>
              <a:ext cx="1809781"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smtClean="0">
                  <a:solidFill>
                    <a:schemeClr val="bg1">
                      <a:lumMod val="95000"/>
                    </a:schemeClr>
                  </a:solidFill>
                  <a:latin typeface="微软雅黑 Light" panose="020B0502040204020203" pitchFamily="34" charset="-122"/>
                  <a:ea typeface="微软雅黑 Light" panose="020B0502040204020203" pitchFamily="34" charset="-122"/>
                  <a:cs typeface="+mn-cs"/>
                </a:rPr>
                <a:t>功能划分</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
        <p:nvSpPr>
          <p:cNvPr id="21" name="圆角矩形 20"/>
          <p:cNvSpPr/>
          <p:nvPr/>
        </p:nvSpPr>
        <p:spPr bwMode="auto">
          <a:xfrm>
            <a:off x="815975" y="1017905"/>
            <a:ext cx="5621655" cy="8001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6858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lt1"/>
                </a:solidFill>
                <a:effectLst/>
                <a:uLnTx/>
                <a:uFillTx/>
                <a:latin typeface="+mn-lt"/>
                <a:ea typeface="+mn-ea"/>
                <a:cs typeface="+mn-cs"/>
              </a:rPr>
              <a:t>该游戏APP将供用户注册登录，用户注册时只需要填写小猫的昵称，选择小猫的性别，然后进入游戏界面。</a:t>
            </a:r>
            <a:endParaRPr kumimoji="0" lang="zh-CN" altLang="en-US" sz="1200" b="0" i="0" u="none" strike="noStrike" kern="1200" cap="none" spc="0" normalizeH="0" baseline="0" noProof="0" dirty="0">
              <a:ln>
                <a:noFill/>
              </a:ln>
              <a:solidFill>
                <a:schemeClr val="lt1"/>
              </a:solidFill>
              <a:effectLst/>
              <a:uLnTx/>
              <a:uFillTx/>
              <a:latin typeface="+mn-lt"/>
              <a:ea typeface="+mn-ea"/>
              <a:cs typeface="+mn-cs"/>
            </a:endParaRPr>
          </a:p>
        </p:txBody>
      </p:sp>
      <p:sp>
        <p:nvSpPr>
          <p:cNvPr id="22" name="椭圆 21"/>
          <p:cNvSpPr/>
          <p:nvPr/>
        </p:nvSpPr>
        <p:spPr bwMode="auto">
          <a:xfrm>
            <a:off x="815975" y="1017905"/>
            <a:ext cx="338455" cy="35115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lt1"/>
                </a:solidFill>
                <a:effectLst/>
                <a:uLnTx/>
                <a:uFillTx/>
                <a:latin typeface="+mn-lt"/>
                <a:ea typeface="+mn-ea"/>
                <a:cs typeface="+mn-cs"/>
              </a:rPr>
              <a:t>1</a:t>
            </a:r>
            <a:endParaRPr kumimoji="0" lang="zh-CN" altLang="en-US" sz="1600" b="0" i="0" u="none" strike="noStrike" kern="1200" cap="none" spc="0" normalizeH="0" baseline="0" noProof="0" dirty="0">
              <a:ln>
                <a:noFill/>
              </a:ln>
              <a:solidFill>
                <a:schemeClr val="lt1"/>
              </a:solidFill>
              <a:effectLst/>
              <a:uLnTx/>
              <a:uFillTx/>
              <a:latin typeface="+mn-lt"/>
              <a:ea typeface="+mn-ea"/>
              <a:cs typeface="+mn-cs"/>
            </a:endParaRPr>
          </a:p>
        </p:txBody>
      </p:sp>
      <p:sp>
        <p:nvSpPr>
          <p:cNvPr id="23" name="圆角矩形 22"/>
          <p:cNvSpPr/>
          <p:nvPr/>
        </p:nvSpPr>
        <p:spPr bwMode="auto">
          <a:xfrm>
            <a:off x="755650" y="1963420"/>
            <a:ext cx="6456680" cy="69342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685800" rtl="0" eaLnBrk="1" fontAlgn="base" latinLnBrk="0" hangingPunct="1">
              <a:lnSpc>
                <a:spcPct val="100000"/>
              </a:lnSpc>
              <a:spcBef>
                <a:spcPct val="0"/>
              </a:spcBef>
              <a:spcAft>
                <a:spcPct val="0"/>
              </a:spcAft>
              <a:buClrTx/>
              <a:buSzTx/>
              <a:buFontTx/>
              <a:buNone/>
              <a:defRPr/>
            </a:pPr>
            <a:endParaRPr kumimoji="0" sz="12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6858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0" dirty="0">
                <a:ln>
                  <a:noFill/>
                </a:ln>
                <a:solidFill>
                  <a:schemeClr val="lt1"/>
                </a:solidFill>
                <a:effectLst/>
                <a:uLnTx/>
                <a:uFillTx/>
                <a:latin typeface="+mn-lt"/>
                <a:ea typeface="+mn-ea"/>
                <a:cs typeface="+mn-cs"/>
              </a:rPr>
              <a:t>婆婆每天的行为可以有喂猫，铲屎，撸猫，逗猫玩耍。这些行为对猫的一些数值有所影响。</a:t>
            </a:r>
            <a:endParaRPr kumimoji="0" sz="1200" b="0" i="0" u="none" strike="noStrike" kern="1200" cap="none" spc="0" normalizeH="0" baseline="0" noProof="0" dirty="0">
              <a:ln>
                <a:noFill/>
              </a:ln>
              <a:solidFill>
                <a:schemeClr val="lt1"/>
              </a:solidFill>
              <a:effectLst/>
              <a:uLnTx/>
              <a:uFillTx/>
              <a:latin typeface="+mn-lt"/>
              <a:ea typeface="+mn-ea"/>
              <a:cs typeface="+mn-cs"/>
            </a:endParaRPr>
          </a:p>
        </p:txBody>
      </p:sp>
      <p:sp>
        <p:nvSpPr>
          <p:cNvPr id="25" name="圆角矩形 24"/>
          <p:cNvSpPr/>
          <p:nvPr/>
        </p:nvSpPr>
        <p:spPr bwMode="auto">
          <a:xfrm>
            <a:off x="755650" y="2828290"/>
            <a:ext cx="7134860" cy="101790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6858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6858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lt1"/>
                </a:solidFill>
                <a:effectLst/>
                <a:uLnTx/>
                <a:uFillTx/>
                <a:latin typeface="+mn-lt"/>
                <a:ea typeface="+mn-ea"/>
                <a:cs typeface="+mn-cs"/>
              </a:rPr>
              <a:t>对于小猫采用积分制，小猫有成长值和亲密度两种数值。婆婆每天行为都会对小猫的亲密度有所影响，当小猫亲密度达到我们规定数值之后小猫对于婆婆对猫的行为会做出不同的回应，并且可以进行人猫的互动，以及可引出小故事。并且亲密度也会影响猫的成长值，亲密度高的小猫成长值增加量也会高</a:t>
            </a:r>
            <a:endParaRPr kumimoji="0" lang="zh-CN" altLang="en-US" sz="1200" b="0" i="0" u="none" strike="noStrike" kern="1200" cap="none" spc="0" normalizeH="0" baseline="0" noProof="0" dirty="0">
              <a:ln>
                <a:noFill/>
              </a:ln>
              <a:solidFill>
                <a:schemeClr val="lt1"/>
              </a:solidFill>
              <a:effectLst/>
              <a:uLnTx/>
              <a:uFillTx/>
              <a:latin typeface="+mn-lt"/>
              <a:ea typeface="+mn-ea"/>
              <a:cs typeface="+mn-cs"/>
            </a:endParaRPr>
          </a:p>
        </p:txBody>
      </p:sp>
      <p:sp>
        <p:nvSpPr>
          <p:cNvPr id="27" name="椭圆 26"/>
          <p:cNvSpPr/>
          <p:nvPr/>
        </p:nvSpPr>
        <p:spPr bwMode="auto">
          <a:xfrm>
            <a:off x="755650" y="1963103"/>
            <a:ext cx="338138" cy="33813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en-US" sz="1600" b="0" i="0" u="none" strike="noStrike" kern="1200" cap="none" spc="0" normalizeH="0" baseline="0" noProof="0" dirty="0" smtClean="0">
                <a:ln>
                  <a:noFill/>
                </a:ln>
                <a:solidFill>
                  <a:schemeClr val="lt1"/>
                </a:solidFill>
                <a:effectLst/>
                <a:uLnTx/>
                <a:uFillTx/>
                <a:latin typeface="+mn-lt"/>
                <a:ea typeface="+mn-ea"/>
                <a:cs typeface="+mn-cs"/>
              </a:rPr>
              <a:t>2</a:t>
            </a:r>
            <a:endParaRPr kumimoji="0" lang="en-US" sz="1600" b="0"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755650" y="2828290"/>
            <a:ext cx="338138" cy="33813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en-US" sz="1600" b="0" i="0" u="none" strike="noStrike" kern="1200" cap="none" spc="0" normalizeH="0" baseline="0" noProof="0" dirty="0">
                <a:ln>
                  <a:noFill/>
                </a:ln>
                <a:solidFill>
                  <a:schemeClr val="lt1"/>
                </a:solidFill>
                <a:effectLst/>
                <a:uLnTx/>
                <a:uFillTx/>
                <a:latin typeface="+mn-lt"/>
                <a:ea typeface="+mn-ea"/>
                <a:cs typeface="+mn-cs"/>
              </a:rPr>
              <a:t>3</a:t>
            </a:r>
            <a:endParaRPr kumimoji="0" lang="en-US" sz="16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圆角矩形 1"/>
          <p:cNvSpPr/>
          <p:nvPr/>
        </p:nvSpPr>
        <p:spPr bwMode="auto">
          <a:xfrm>
            <a:off x="755650" y="3957955"/>
            <a:ext cx="5621655" cy="8001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6858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6858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lt1"/>
                </a:solidFill>
                <a:effectLst/>
                <a:uLnTx/>
                <a:uFillTx/>
                <a:latin typeface="+mn-lt"/>
                <a:ea typeface="+mn-ea"/>
                <a:cs typeface="+mn-cs"/>
              </a:rPr>
              <a:t>婆婆的行为根据亲密度会得到相应金币，金币可用于给猫咪买好的床和猫粮和玩具等。</a:t>
            </a:r>
            <a:endParaRPr kumimoji="0" lang="zh-CN" altLang="en-US" sz="1200" b="0" i="0" u="none" strike="noStrike" kern="1200" cap="none" spc="0" normalizeH="0" baseline="0" noProof="0" dirty="0">
              <a:ln>
                <a:noFill/>
              </a:ln>
              <a:solidFill>
                <a:schemeClr val="lt1"/>
              </a:solidFill>
              <a:effectLst/>
              <a:uLnTx/>
              <a:uFillTx/>
              <a:latin typeface="+mn-lt"/>
              <a:ea typeface="+mn-ea"/>
              <a:cs typeface="+mn-cs"/>
            </a:endParaRPr>
          </a:p>
        </p:txBody>
      </p:sp>
      <p:sp>
        <p:nvSpPr>
          <p:cNvPr id="3" name="椭圆 2"/>
          <p:cNvSpPr/>
          <p:nvPr/>
        </p:nvSpPr>
        <p:spPr bwMode="auto">
          <a:xfrm>
            <a:off x="755650" y="3957955"/>
            <a:ext cx="338138" cy="33813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685800" rtl="0" eaLnBrk="1" fontAlgn="base" latinLnBrk="0" hangingPunct="1">
              <a:lnSpc>
                <a:spcPct val="100000"/>
              </a:lnSpc>
              <a:spcBef>
                <a:spcPct val="0"/>
              </a:spcBef>
              <a:spcAft>
                <a:spcPct val="0"/>
              </a:spcAft>
              <a:buClrTx/>
              <a:buSzTx/>
              <a:buFontTx/>
              <a:buNone/>
              <a:defRPr/>
            </a:pPr>
            <a:r>
              <a:rPr kumimoji="0" lang="en-US" sz="1600" b="0" i="0" u="none" strike="noStrike" kern="1200" cap="none" spc="0" normalizeH="0" baseline="0" noProof="0" dirty="0">
                <a:ln>
                  <a:noFill/>
                </a:ln>
                <a:solidFill>
                  <a:schemeClr val="lt1"/>
                </a:solidFill>
                <a:effectLst/>
                <a:uLnTx/>
                <a:uFillTx/>
                <a:latin typeface="+mn-lt"/>
                <a:ea typeface="+mn-ea"/>
                <a:cs typeface="+mn-cs"/>
              </a:rPr>
              <a:t>4</a:t>
            </a:r>
            <a:endParaRPr kumimoji="0" lang="en-US" sz="16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0-#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par>
                          <p:cTn id="33" fill="hold">
                            <p:stCondLst>
                              <p:cond delay="4000"/>
                            </p:stCondLst>
                            <p:childTnLst>
                              <p:par>
                                <p:cTn id="34" presetID="22" presetClass="entr" presetSubtype="8"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par>
                          <p:cTn id="37" fill="hold">
                            <p:stCondLst>
                              <p:cond delay="4500"/>
                            </p:stCondLst>
                            <p:childTnLst>
                              <p:par>
                                <p:cTn id="38" presetID="22" presetClass="entr" presetSubtype="8"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5" grpId="0" bldLvl="0" animBg="1"/>
      <p:bldP spid="27" grpId="0" bldLvl="0" animBg="1"/>
      <p:bldP spid="28" grpId="0" bldLvl="0" animBg="1"/>
      <p:bldP spid="2" grpId="0" bldLvl="0" animBg="1"/>
      <p:bldP spid="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311150" y="277813"/>
            <a:ext cx="2413000" cy="414337"/>
            <a:chOff x="310460" y="277672"/>
            <a:chExt cx="2412930" cy="414303"/>
          </a:xfrm>
        </p:grpSpPr>
        <p:pic>
          <p:nvPicPr>
            <p:cNvPr id="17416" name="图片 12"/>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15" name="文本框 14"/>
            <p:cNvSpPr txBox="1"/>
            <p:nvPr/>
          </p:nvSpPr>
          <p:spPr>
            <a:xfrm>
              <a:off x="477143" y="299895"/>
              <a:ext cx="2246247"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功能描述</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cxnSp>
        <p:nvCxnSpPr>
          <p:cNvPr id="6" name="直接箭头连接符 5"/>
          <p:cNvCxnSpPr/>
          <p:nvPr/>
        </p:nvCxnSpPr>
        <p:spPr>
          <a:xfrm>
            <a:off x="4559300" y="546100"/>
            <a:ext cx="0" cy="585788"/>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59300" y="546100"/>
            <a:ext cx="7826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5341938" y="307975"/>
            <a:ext cx="1414463" cy="476250"/>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smtClean="0">
              <a:ln>
                <a:noFill/>
              </a:ln>
              <a:solidFill>
                <a:schemeClr val="lt1"/>
              </a:solidFill>
              <a:effectLst/>
              <a:uLnTx/>
              <a:uFillTx/>
              <a:latin typeface="+mn-lt"/>
              <a:ea typeface="+mn-ea"/>
              <a:cs typeface="+mn-cs"/>
            </a:endParaRPr>
          </a:p>
        </p:txBody>
      </p:sp>
      <p:sp>
        <p:nvSpPr>
          <p:cNvPr id="18" name="矩形 17"/>
          <p:cNvSpPr/>
          <p:nvPr/>
        </p:nvSpPr>
        <p:spPr>
          <a:xfrm>
            <a:off x="5345113" y="384175"/>
            <a:ext cx="1411287" cy="293688"/>
          </a:xfrm>
          <a:prstGeom prst="rect">
            <a:avLst/>
          </a:prstGeom>
          <a:noFill/>
          <a:ln w="9525">
            <a:noFill/>
          </a:ln>
        </p:spPr>
        <p:txBody>
          <a:bodyPr>
            <a:spAutoFit/>
          </a:bodyPr>
          <a:p>
            <a:pPr algn="ctr"/>
            <a:r>
              <a:rPr lang="zh-CN" altLang="en-US" dirty="0">
                <a:solidFill>
                  <a:schemeClr val="bg1"/>
                </a:solidFill>
                <a:latin typeface="Arial" panose="020B0604020202020204" pitchFamily="34" charset="0"/>
              </a:rPr>
              <a:t>功能层次方框图</a:t>
            </a:r>
            <a:endParaRPr lang="zh-CN" altLang="en-US" dirty="0">
              <a:solidFill>
                <a:schemeClr val="bg1"/>
              </a:solidFill>
              <a:latin typeface="Arial" panose="020B0604020202020204" pitchFamily="34" charset="0"/>
            </a:endParaRPr>
          </a:p>
        </p:txBody>
      </p:sp>
      <p:pic>
        <p:nvPicPr>
          <p:cNvPr id="4" name="图片 3" descr="层次图"/>
          <p:cNvPicPr>
            <a:picLocks noChangeAspect="1"/>
          </p:cNvPicPr>
          <p:nvPr/>
        </p:nvPicPr>
        <p:blipFill>
          <a:blip r:embed="rId2"/>
          <a:stretch>
            <a:fillRect/>
          </a:stretch>
        </p:blipFill>
        <p:spPr>
          <a:xfrm>
            <a:off x="2172970" y="1132205"/>
            <a:ext cx="4923155" cy="371157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2"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500"/>
                                        <p:tgtEl>
                                          <p:spTgt spid="17"/>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250"/>
                                        <p:tgtEl>
                                          <p:spTgt spid="14"/>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箭头连接符 5"/>
          <p:cNvCxnSpPr/>
          <p:nvPr/>
        </p:nvCxnSpPr>
        <p:spPr>
          <a:xfrm>
            <a:off x="4559300" y="546100"/>
            <a:ext cx="0" cy="585788"/>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59300" y="546100"/>
            <a:ext cx="7826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5341938" y="307975"/>
            <a:ext cx="1414463" cy="476250"/>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smtClean="0">
              <a:ln>
                <a:noFill/>
              </a:ln>
              <a:solidFill>
                <a:schemeClr val="lt1"/>
              </a:solidFill>
              <a:effectLst/>
              <a:uLnTx/>
              <a:uFillTx/>
              <a:latin typeface="+mn-lt"/>
              <a:ea typeface="+mn-ea"/>
              <a:cs typeface="+mn-cs"/>
            </a:endParaRPr>
          </a:p>
        </p:txBody>
      </p:sp>
      <p:sp>
        <p:nvSpPr>
          <p:cNvPr id="18" name="矩形 17"/>
          <p:cNvSpPr/>
          <p:nvPr/>
        </p:nvSpPr>
        <p:spPr>
          <a:xfrm>
            <a:off x="5345113" y="384175"/>
            <a:ext cx="1411287" cy="293688"/>
          </a:xfrm>
          <a:prstGeom prst="rect">
            <a:avLst/>
          </a:prstGeom>
          <a:noFill/>
          <a:ln w="9525">
            <a:noFill/>
          </a:ln>
        </p:spPr>
        <p:txBody>
          <a:bodyPr>
            <a:spAutoFit/>
          </a:bodyPr>
          <a:p>
            <a:pPr algn="ctr"/>
            <a:r>
              <a:rPr lang="en-US" altLang="zh-CN" dirty="0">
                <a:solidFill>
                  <a:schemeClr val="bg1"/>
                </a:solidFill>
                <a:latin typeface="Arial" panose="020B0604020202020204" pitchFamily="34" charset="0"/>
              </a:rPr>
              <a:t>E-R</a:t>
            </a:r>
            <a:r>
              <a:rPr lang="zh-CN" altLang="en-US" dirty="0">
                <a:solidFill>
                  <a:schemeClr val="bg1"/>
                </a:solidFill>
                <a:latin typeface="Arial" panose="020B0604020202020204" pitchFamily="34" charset="0"/>
              </a:rPr>
              <a:t>图</a:t>
            </a:r>
            <a:endParaRPr lang="zh-CN" altLang="en-US" dirty="0">
              <a:solidFill>
                <a:schemeClr val="bg1"/>
              </a:solidFill>
              <a:latin typeface="Arial" panose="020B0604020202020204" pitchFamily="34" charset="0"/>
            </a:endParaRPr>
          </a:p>
        </p:txBody>
      </p:sp>
      <p:pic>
        <p:nvPicPr>
          <p:cNvPr id="3" name="图片 2" descr="E-R图"/>
          <p:cNvPicPr>
            <a:picLocks noChangeAspect="1"/>
          </p:cNvPicPr>
          <p:nvPr/>
        </p:nvPicPr>
        <p:blipFill>
          <a:blip r:embed="rId1"/>
          <a:stretch>
            <a:fillRect/>
          </a:stretch>
        </p:blipFill>
        <p:spPr>
          <a:xfrm>
            <a:off x="1605280" y="1132205"/>
            <a:ext cx="6405880" cy="333565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right)">
                                      <p:cBhvr>
                                        <p:cTn id="10" dur="500"/>
                                        <p:tgtEl>
                                          <p:spTgt spid="18"/>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right)">
                                      <p:cBhvr>
                                        <p:cTn id="14" dur="250"/>
                                        <p:tgtEl>
                                          <p:spTgt spid="14"/>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箭头连接符 5"/>
          <p:cNvCxnSpPr/>
          <p:nvPr/>
        </p:nvCxnSpPr>
        <p:spPr>
          <a:xfrm>
            <a:off x="4559300" y="546100"/>
            <a:ext cx="0" cy="585788"/>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59300" y="546100"/>
            <a:ext cx="7826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5341938" y="307975"/>
            <a:ext cx="1414463" cy="476250"/>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smtClean="0">
              <a:ln>
                <a:noFill/>
              </a:ln>
              <a:solidFill>
                <a:schemeClr val="lt1"/>
              </a:solidFill>
              <a:effectLst/>
              <a:uLnTx/>
              <a:uFillTx/>
              <a:latin typeface="+mn-lt"/>
              <a:ea typeface="+mn-ea"/>
              <a:cs typeface="+mn-cs"/>
            </a:endParaRPr>
          </a:p>
        </p:txBody>
      </p:sp>
      <p:sp>
        <p:nvSpPr>
          <p:cNvPr id="18" name="矩形 17"/>
          <p:cNvSpPr/>
          <p:nvPr/>
        </p:nvSpPr>
        <p:spPr>
          <a:xfrm>
            <a:off x="5345748" y="398780"/>
            <a:ext cx="1411287" cy="291465"/>
          </a:xfrm>
          <a:prstGeom prst="rect">
            <a:avLst/>
          </a:prstGeom>
          <a:noFill/>
          <a:ln w="9525">
            <a:noFill/>
          </a:ln>
        </p:spPr>
        <p:txBody>
          <a:bodyPr>
            <a:spAutoFit/>
          </a:bodyPr>
          <a:p>
            <a:pPr algn="ctr"/>
            <a:r>
              <a:rPr lang="en-US" altLang="zh-CN" dirty="0">
                <a:solidFill>
                  <a:schemeClr val="bg1"/>
                </a:solidFill>
                <a:latin typeface="Arial" panose="020B0604020202020204" pitchFamily="34" charset="0"/>
              </a:rPr>
              <a:t>IPO</a:t>
            </a:r>
            <a:r>
              <a:rPr lang="zh-CN" altLang="en-US" dirty="0">
                <a:solidFill>
                  <a:schemeClr val="bg1"/>
                </a:solidFill>
                <a:latin typeface="Arial" panose="020B0604020202020204" pitchFamily="34" charset="0"/>
              </a:rPr>
              <a:t>图</a:t>
            </a:r>
            <a:endParaRPr lang="zh-CN" altLang="en-US" dirty="0">
              <a:solidFill>
                <a:schemeClr val="bg1"/>
              </a:solidFill>
              <a:latin typeface="Arial" panose="020B0604020202020204" pitchFamily="34" charset="0"/>
            </a:endParaRPr>
          </a:p>
        </p:txBody>
      </p:sp>
      <p:pic>
        <p:nvPicPr>
          <p:cNvPr id="2" name="图片 1" descr="IPO"/>
          <p:cNvPicPr>
            <a:picLocks noChangeAspect="1"/>
          </p:cNvPicPr>
          <p:nvPr/>
        </p:nvPicPr>
        <p:blipFill>
          <a:blip r:embed="rId1"/>
          <a:stretch>
            <a:fillRect/>
          </a:stretch>
        </p:blipFill>
        <p:spPr>
          <a:xfrm>
            <a:off x="2695575" y="1132205"/>
            <a:ext cx="3726815" cy="334073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right)">
                                      <p:cBhvr>
                                        <p:cTn id="10" dur="500"/>
                                        <p:tgtEl>
                                          <p:spTgt spid="18"/>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right)">
                                      <p:cBhvr>
                                        <p:cTn id="14" dur="250"/>
                                        <p:tgtEl>
                                          <p:spTgt spid="14"/>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21513"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179888" y="2019300"/>
            <a:ext cx="4371975" cy="939800"/>
            <a:chOff x="4070980" y="2019402"/>
            <a:chExt cx="3453888" cy="939238"/>
          </a:xfrm>
        </p:grpSpPr>
        <p:sp>
          <p:nvSpPr>
            <p:cNvPr id="21511" name="文本框 23"/>
            <p:cNvSpPr txBox="1"/>
            <p:nvPr/>
          </p:nvSpPr>
          <p:spPr>
            <a:xfrm>
              <a:off x="4070980" y="2251134"/>
              <a:ext cx="3453888" cy="707506"/>
            </a:xfrm>
            <a:prstGeom prst="rect">
              <a:avLst/>
            </a:prstGeom>
            <a:noFill/>
            <a:ln w="9525">
              <a:noFill/>
            </a:ln>
          </p:spPr>
          <p:txBody>
            <a:bodyPr>
              <a:spAutoFit/>
            </a:bodyPr>
            <a:p>
              <a:r>
                <a:rPr lang="zh-CN" altLang="en-US" sz="4000" dirty="0">
                  <a:solidFill>
                    <a:schemeClr val="bg1"/>
                  </a:solidFill>
                  <a:latin typeface="微软雅黑 Light" panose="020B0502040204020203" pitchFamily="34" charset="-122"/>
                  <a:ea typeface="微软雅黑 Light" panose="020B0502040204020203" pitchFamily="34" charset="-122"/>
                </a:rPr>
                <a:t>性能需求</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21512" name="文本框 35"/>
            <p:cNvSpPr txBox="1"/>
            <p:nvPr/>
          </p:nvSpPr>
          <p:spPr>
            <a:xfrm>
              <a:off x="4118308" y="2019402"/>
              <a:ext cx="1331264" cy="307777"/>
            </a:xfrm>
            <a:prstGeom prst="rect">
              <a:avLst/>
            </a:prstGeom>
            <a:noFill/>
            <a:ln w="9525">
              <a:noFill/>
            </a:ln>
          </p:spPr>
          <p:txBody>
            <a:bodyPr>
              <a:spAutoFit/>
            </a:bodyPr>
            <a:p>
              <a:r>
                <a:rPr lang="en-US" altLang="zh-CN" sz="1400" dirty="0">
                  <a:solidFill>
                    <a:schemeClr val="bg1"/>
                  </a:solidFill>
                  <a:latin typeface="微软雅黑 Light" panose="020B0502040204020203" pitchFamily="34" charset="-122"/>
                  <a:ea typeface="微软雅黑 Light" panose="020B0502040204020203" pitchFamily="34" charset="-122"/>
                </a:rPr>
                <a:t>PART FIVE</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11" name="组合 10"/>
          <p:cNvGrpSpPr/>
          <p:nvPr/>
        </p:nvGrpSpPr>
        <p:grpSpPr>
          <a:xfrm>
            <a:off x="3051175" y="1944688"/>
            <a:ext cx="1128713" cy="1128712"/>
            <a:chOff x="2817516" y="1944350"/>
            <a:chExt cx="1129689" cy="1129689"/>
          </a:xfrm>
        </p:grpSpPr>
        <p:sp>
          <p:nvSpPr>
            <p:cNvPr id="12" name="椭圆 11"/>
            <p:cNvSpPr/>
            <p:nvPr/>
          </p:nvSpPr>
          <p:spPr>
            <a:xfrm>
              <a:off x="2817516"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13" name="Freeform 5"/>
            <p:cNvSpPr>
              <a:spLocks noEditPoints="1"/>
            </p:cNvSpPr>
            <p:nvPr/>
          </p:nvSpPr>
          <p:spPr bwMode="auto">
            <a:xfrm>
              <a:off x="3195668" y="2160437"/>
              <a:ext cx="444884"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1+#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250" fill="hold"/>
                                        <p:tgtEl>
                                          <p:spTgt spid="11"/>
                                        </p:tgtEl>
                                        <p:attrNameLst>
                                          <p:attrName>ppt_w</p:attrName>
                                        </p:attrNameLst>
                                      </p:cBhvr>
                                      <p:tavLst>
                                        <p:tav tm="0">
                                          <p:val>
                                            <p:fltVal val="0.000000"/>
                                          </p:val>
                                        </p:tav>
                                        <p:tav tm="100000">
                                          <p:val>
                                            <p:strVal val="#ppt_w"/>
                                          </p:val>
                                        </p:tav>
                                      </p:tavLst>
                                    </p:anim>
                                    <p:anim calcmode="lin" valueType="num">
                                      <p:cBhvr>
                                        <p:cTn id="18" dur="250" fill="hold"/>
                                        <p:tgtEl>
                                          <p:spTgt spid="11"/>
                                        </p:tgtEl>
                                        <p:attrNameLst>
                                          <p:attrName>ppt_h</p:attrName>
                                        </p:attrNameLst>
                                      </p:cBhvr>
                                      <p:tavLst>
                                        <p:tav tm="0">
                                          <p:val>
                                            <p:fltVal val="0.000000"/>
                                          </p:val>
                                        </p:tav>
                                        <p:tav tm="100000">
                                          <p:val>
                                            <p:strVal val="#ppt_h"/>
                                          </p:val>
                                        </p:tav>
                                      </p:tavLst>
                                    </p:anim>
                                    <p:animEffect transition="in" filter="fade">
                                      <p:cBhvr>
                                        <p:cTn id="19" dur="250"/>
                                        <p:tgtEl>
                                          <p:spTgt spid="11"/>
                                        </p:tgtEl>
                                      </p:cBhvr>
                                    </p:animEffect>
                                  </p:childTnLst>
                                </p:cTn>
                              </p:par>
                              <p:par>
                                <p:cTn id="20" presetID="6" presetClass="emph" presetSubtype="0" decel="100000" fill="hold" nodeType="withEffect">
                                  <p:stCondLst>
                                    <p:cond delay="200"/>
                                  </p:stCondLst>
                                  <p:childTnLst>
                                    <p:animScale>
                                      <p:cBhvr>
                                        <p:cTn id="21" dur="250" fill="hold"/>
                                        <p:tgtEl>
                                          <p:spTgt spid="11"/>
                                        </p:tgtEl>
                                      </p:cBhvr>
                                      <p:by x="110000" y="110000"/>
                                    </p:animScale>
                                  </p:childTnLst>
                                </p:cTn>
                              </p:par>
                              <p:par>
                                <p:cTn id="22" presetID="6" presetClass="emph" presetSubtype="0" decel="100000" fill="hold" nodeType="withEffect">
                                  <p:stCondLst>
                                    <p:cond delay="400"/>
                                  </p:stCondLst>
                                  <p:childTnLst>
                                    <p:animScale>
                                      <p:cBhvr>
                                        <p:cTn id="23" dur="250" fill="hold"/>
                                        <p:tgtEl>
                                          <p:spTgt spid="11"/>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 name="组合 27"/>
          <p:cNvGrpSpPr/>
          <p:nvPr/>
        </p:nvGrpSpPr>
        <p:grpSpPr>
          <a:xfrm>
            <a:off x="311150" y="277813"/>
            <a:ext cx="1373188" cy="414337"/>
            <a:chOff x="310460" y="277672"/>
            <a:chExt cx="1373114" cy="414303"/>
          </a:xfrm>
        </p:grpSpPr>
        <p:pic>
          <p:nvPicPr>
            <p:cNvPr id="10261"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7" name="文本框 26"/>
            <p:cNvSpPr txBox="1"/>
            <p:nvPr/>
          </p:nvSpPr>
          <p:spPr>
            <a:xfrm>
              <a:off x="477139" y="299895"/>
              <a:ext cx="1206435"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参与人员</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grpSp>
        <p:nvGrpSpPr>
          <p:cNvPr id="6" name="组合 5"/>
          <p:cNvGrpSpPr/>
          <p:nvPr/>
        </p:nvGrpSpPr>
        <p:grpSpPr>
          <a:xfrm>
            <a:off x="2215515" y="771843"/>
            <a:ext cx="5381625" cy="2873057"/>
            <a:chOff x="2209606" y="772573"/>
            <a:chExt cx="5381549" cy="2871403"/>
          </a:xfrm>
        </p:grpSpPr>
        <p:grpSp>
          <p:nvGrpSpPr>
            <p:cNvPr id="10246" name="组合 7"/>
            <p:cNvGrpSpPr/>
            <p:nvPr/>
          </p:nvGrpSpPr>
          <p:grpSpPr>
            <a:xfrm>
              <a:off x="3103356" y="772573"/>
              <a:ext cx="2960645" cy="2330378"/>
              <a:chOff x="3103356" y="772573"/>
              <a:chExt cx="2960645" cy="2330378"/>
            </a:xfrm>
          </p:grpSpPr>
          <p:cxnSp>
            <p:nvCxnSpPr>
              <p:cNvPr id="15" name="直接连接符 14"/>
              <p:cNvCxnSpPr/>
              <p:nvPr/>
            </p:nvCxnSpPr>
            <p:spPr>
              <a:xfrm flipV="1">
                <a:off x="3103356" y="2726930"/>
                <a:ext cx="2960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10" idx="0"/>
              </p:cNvCxnSpPr>
              <p:nvPr/>
            </p:nvCxnSpPr>
            <p:spPr>
              <a:xfrm>
                <a:off x="3103356" y="2726930"/>
                <a:ext cx="0" cy="37602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582885" y="1638531"/>
                <a:ext cx="0" cy="19356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2" idx="0"/>
              </p:cNvCxnSpPr>
              <p:nvPr/>
            </p:nvCxnSpPr>
            <p:spPr>
              <a:xfrm>
                <a:off x="6064001" y="2722170"/>
                <a:ext cx="0" cy="38078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4576217" y="1323753"/>
                <a:ext cx="3175" cy="4099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156060" y="772573"/>
                <a:ext cx="2844760" cy="54070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21" name="TextBox 35"/>
              <p:cNvSpPr txBox="1"/>
              <p:nvPr/>
            </p:nvSpPr>
            <p:spPr>
              <a:xfrm>
                <a:off x="3570709" y="772574"/>
                <a:ext cx="2042131" cy="336991"/>
              </a:xfrm>
              <a:prstGeom prst="rect">
                <a:avLst/>
              </a:prstGeom>
              <a:noFill/>
            </p:spPr>
            <p:txBody>
              <a:bodyPr wrap="none">
                <a:spAutoFit/>
              </a:bodyPr>
              <a:lstStyle/>
              <a:p>
                <a:pPr marR="0" algn="ctr" defTabSz="685800" fontAlgn="auto">
                  <a:spcBef>
                    <a:spcPts val="0"/>
                  </a:spcBef>
                  <a:spcAft>
                    <a:spcPts val="0"/>
                  </a:spcAft>
                  <a:buClrTx/>
                  <a:buSzTx/>
                  <a:buFontTx/>
                  <a:buNone/>
                  <a:defRPr/>
                </a:pPr>
                <a:r>
                  <a:rPr kumimoji="0" lang="zh-CN" sz="1600" b="1" kern="1200" cap="none" spc="225" normalizeH="0" baseline="0" noProof="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cs typeface="+mn-cs"/>
                  </a:rPr>
                  <a:t>项目提出者：杨枨</a:t>
                </a:r>
                <a:endParaRPr kumimoji="0" lang="zh-CN" sz="1600" b="1" kern="1200" cap="none" spc="225" normalizeH="0" baseline="0" noProof="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cs typeface="+mn-cs"/>
                </a:endParaRPr>
              </a:p>
            </p:txBody>
          </p:sp>
        </p:grpSp>
        <p:sp>
          <p:nvSpPr>
            <p:cNvPr id="8" name="矩形 7"/>
            <p:cNvSpPr/>
            <p:nvPr/>
          </p:nvSpPr>
          <p:spPr>
            <a:xfrm>
              <a:off x="3483398" y="1846375"/>
              <a:ext cx="2216119" cy="54070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10248" name="TextBox 36"/>
            <p:cNvSpPr txBox="1"/>
            <p:nvPr/>
          </p:nvSpPr>
          <p:spPr>
            <a:xfrm>
              <a:off x="3506324" y="1985840"/>
              <a:ext cx="2193259" cy="260200"/>
            </a:xfrm>
            <a:prstGeom prst="rect">
              <a:avLst/>
            </a:prstGeom>
            <a:noFill/>
            <a:ln w="9525">
              <a:noFill/>
            </a:ln>
          </p:spPr>
          <p:txBody>
            <a:bodyPr wrap="none">
              <a:spAutoFit/>
            </a:bodyPr>
            <a:p>
              <a:pPr algn="ctr"/>
              <a:r>
                <a:rPr lang="zh-CN" altLang="en-US" sz="1100" dirty="0">
                  <a:solidFill>
                    <a:schemeClr val="bg1"/>
                  </a:solidFill>
                  <a:latin typeface="微软雅黑 Light" panose="020B0502040204020203" pitchFamily="34" charset="-122"/>
                  <a:ea typeface="微软雅黑 Light" panose="020B0502040204020203" pitchFamily="34" charset="-122"/>
                </a:rPr>
                <a:t>项目开发者：</a:t>
              </a:r>
              <a:r>
                <a:rPr lang="en-US" altLang="zh-CN" sz="1100" dirty="0">
                  <a:solidFill>
                    <a:schemeClr val="bg1"/>
                  </a:solidFill>
                  <a:latin typeface="微软雅黑 Light" panose="020B0502040204020203" pitchFamily="34" charset="-122"/>
                  <a:ea typeface="微软雅黑 Light" panose="020B0502040204020203" pitchFamily="34" charset="-122"/>
                </a:rPr>
                <a:t>SE2018</a:t>
              </a:r>
              <a:r>
                <a:rPr lang="zh-CN" altLang="en-US" sz="1100" dirty="0">
                  <a:solidFill>
                    <a:schemeClr val="bg1"/>
                  </a:solidFill>
                  <a:latin typeface="微软雅黑 Light" panose="020B0502040204020203" pitchFamily="34" charset="-122"/>
                  <a:ea typeface="微软雅黑 Light" panose="020B0502040204020203" pitchFamily="34" charset="-122"/>
                </a:rPr>
                <a:t>春</a:t>
              </a:r>
              <a:r>
                <a:rPr lang="en-US" altLang="zh-CN" sz="1100" dirty="0">
                  <a:solidFill>
                    <a:schemeClr val="bg1"/>
                  </a:solidFill>
                  <a:latin typeface="微软雅黑 Light" panose="020B0502040204020203" pitchFamily="34" charset="-122"/>
                  <a:ea typeface="微软雅黑 Light" panose="020B0502040204020203" pitchFamily="34" charset="-122"/>
                </a:rPr>
                <a:t>-G20</a:t>
              </a:r>
              <a:r>
                <a:rPr lang="zh-CN" altLang="en-US" sz="1100" dirty="0">
                  <a:solidFill>
                    <a:schemeClr val="bg1"/>
                  </a:solidFill>
                  <a:latin typeface="微软雅黑 Light" panose="020B0502040204020203" pitchFamily="34" charset="-122"/>
                  <a:ea typeface="微软雅黑 Light" panose="020B0502040204020203" pitchFamily="34" charset="-122"/>
                </a:rPr>
                <a:t>小组</a:t>
              </a:r>
              <a:endParaRPr lang="zh-CN" altLang="en-US" sz="1100" dirty="0">
                <a:solidFill>
                  <a:schemeClr val="bg1"/>
                </a:solidFill>
                <a:latin typeface="微软雅黑 Light" panose="020B0502040204020203" pitchFamily="34" charset="-122"/>
                <a:ea typeface="微软雅黑 Light" panose="020B0502040204020203" pitchFamily="34" charset="-122"/>
              </a:endParaRPr>
            </a:p>
          </p:txBody>
        </p:sp>
        <p:sp>
          <p:nvSpPr>
            <p:cNvPr id="10" name="矩形 9"/>
            <p:cNvSpPr/>
            <p:nvPr/>
          </p:nvSpPr>
          <p:spPr>
            <a:xfrm>
              <a:off x="2209606" y="3102951"/>
              <a:ext cx="1787500"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10250" name="TextBox 37"/>
            <p:cNvSpPr txBox="1"/>
            <p:nvPr/>
          </p:nvSpPr>
          <p:spPr>
            <a:xfrm>
              <a:off x="2243563" y="3242733"/>
              <a:ext cx="1719556" cy="260200"/>
            </a:xfrm>
            <a:prstGeom prst="rect">
              <a:avLst/>
            </a:prstGeom>
            <a:noFill/>
            <a:ln w="9525">
              <a:noFill/>
            </a:ln>
          </p:spPr>
          <p:txBody>
            <a:bodyPr wrap="none">
              <a:spAutoFit/>
            </a:bodyPr>
            <a:p>
              <a:pPr algn="ctr"/>
              <a:r>
                <a:rPr lang="zh-CN" altLang="en-US" sz="1100" dirty="0">
                  <a:solidFill>
                    <a:schemeClr val="bg1"/>
                  </a:solidFill>
                  <a:latin typeface="微软雅黑 Light" panose="020B0502040204020203" pitchFamily="34" charset="-122"/>
                  <a:ea typeface="微软雅黑 Light" panose="020B0502040204020203" pitchFamily="34" charset="-122"/>
                </a:rPr>
                <a:t>程序员（组长）：王淑雯</a:t>
              </a:r>
              <a:endParaRPr lang="zh-CN" altLang="en-US" sz="1100" dirty="0">
                <a:solidFill>
                  <a:schemeClr val="bg1"/>
                </a:solidFill>
                <a:latin typeface="微软雅黑 Light" panose="020B0502040204020203" pitchFamily="34" charset="-122"/>
                <a:ea typeface="微软雅黑 Light" panose="020B0502040204020203" pitchFamily="34" charset="-122"/>
              </a:endParaRPr>
            </a:p>
          </p:txBody>
        </p:sp>
        <p:sp>
          <p:nvSpPr>
            <p:cNvPr id="12" name="矩形 11"/>
            <p:cNvSpPr/>
            <p:nvPr/>
          </p:nvSpPr>
          <p:spPr>
            <a:xfrm>
              <a:off x="5168664" y="3102951"/>
              <a:ext cx="1789088"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10252" name="TextBox 38"/>
            <p:cNvSpPr txBox="1"/>
            <p:nvPr/>
          </p:nvSpPr>
          <p:spPr>
            <a:xfrm>
              <a:off x="5553149" y="3242733"/>
              <a:ext cx="1021066" cy="260200"/>
            </a:xfrm>
            <a:prstGeom prst="rect">
              <a:avLst/>
            </a:prstGeom>
            <a:noFill/>
            <a:ln w="9525">
              <a:noFill/>
            </a:ln>
          </p:spPr>
          <p:txBody>
            <a:bodyPr wrap="none">
              <a:spAutoFit/>
            </a:bodyPr>
            <a:p>
              <a:pPr algn="ctr"/>
              <a:r>
                <a:rPr lang="zh-CN" altLang="en-US" sz="1100" dirty="0">
                  <a:solidFill>
                    <a:schemeClr val="bg1"/>
                  </a:solidFill>
                  <a:latin typeface="微软雅黑 Light" panose="020B0502040204020203" pitchFamily="34" charset="-122"/>
                  <a:ea typeface="微软雅黑 Light" panose="020B0502040204020203" pitchFamily="34" charset="-122"/>
                </a:rPr>
                <a:t>程序员：张琪</a:t>
              </a:r>
              <a:endParaRPr lang="zh-CN" altLang="en-US" sz="1100" dirty="0">
                <a:solidFill>
                  <a:schemeClr val="bg1"/>
                </a:solidFill>
                <a:latin typeface="微软雅黑 Light" panose="020B0502040204020203" pitchFamily="34" charset="-122"/>
                <a:ea typeface="微软雅黑 Light" panose="020B0502040204020203" pitchFamily="34" charset="-122"/>
              </a:endParaRPr>
            </a:p>
          </p:txBody>
        </p:sp>
        <p:sp>
          <p:nvSpPr>
            <p:cNvPr id="10253" name="TextBox 39"/>
            <p:cNvSpPr txBox="1"/>
            <p:nvPr/>
          </p:nvSpPr>
          <p:spPr>
            <a:xfrm>
              <a:off x="7406431" y="2722497"/>
              <a:ext cx="184724" cy="276839"/>
            </a:xfrm>
            <a:prstGeom prst="rect">
              <a:avLst/>
            </a:prstGeom>
            <a:noFill/>
            <a:ln w="9525">
              <a:noFill/>
            </a:ln>
          </p:spPr>
          <p:txBody>
            <a:bodyPr wrap="none">
              <a:spAutoFit/>
            </a:bodyPr>
            <a:p>
              <a:pPr algn="ct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grpSp>
      <p:cxnSp>
        <p:nvCxnSpPr>
          <p:cNvPr id="22" name="直接连接符 21"/>
          <p:cNvCxnSpPr/>
          <p:nvPr/>
        </p:nvCxnSpPr>
        <p:spPr bwMode="auto">
          <a:xfrm>
            <a:off x="4589463" y="2387600"/>
            <a:ext cx="0" cy="339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498600" y="1473200"/>
            <a:ext cx="1908175" cy="79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5" name="矩形 4"/>
          <p:cNvSpPr/>
          <p:nvPr/>
        </p:nvSpPr>
        <p:spPr>
          <a:xfrm>
            <a:off x="5675313" y="1473200"/>
            <a:ext cx="1906588" cy="79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6" name="矩形 5"/>
          <p:cNvSpPr/>
          <p:nvPr/>
        </p:nvSpPr>
        <p:spPr>
          <a:xfrm>
            <a:off x="1416050" y="3092450"/>
            <a:ext cx="1908175" cy="79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7" name="矩形 6"/>
          <p:cNvSpPr/>
          <p:nvPr/>
        </p:nvSpPr>
        <p:spPr>
          <a:xfrm>
            <a:off x="5757863" y="3109913"/>
            <a:ext cx="1908175" cy="79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8" name="文本框 16"/>
          <p:cNvSpPr txBox="1"/>
          <p:nvPr/>
        </p:nvSpPr>
        <p:spPr>
          <a:xfrm>
            <a:off x="1462088" y="1204913"/>
            <a:ext cx="908050" cy="300038"/>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5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mn-ea"/>
                <a:cs typeface="+mn-ea"/>
                <a:sym typeface="+mn-lt"/>
              </a:rPr>
              <a:t>容量需求</a:t>
            </a:r>
            <a:endParaRPr kumimoji="0" lang="zh-CN" alt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9" name="文本框 17"/>
          <p:cNvSpPr txBox="1"/>
          <p:nvPr/>
        </p:nvSpPr>
        <p:spPr>
          <a:xfrm>
            <a:off x="1416050" y="2792413"/>
            <a:ext cx="908050" cy="300038"/>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响应时间</a:t>
            </a:r>
            <a:endParaRPr kumimoji="0" lang="zh-CN" alt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0" name="文本框 18"/>
          <p:cNvSpPr txBox="1"/>
          <p:nvPr/>
        </p:nvSpPr>
        <p:spPr>
          <a:xfrm>
            <a:off x="5962650" y="1154113"/>
            <a:ext cx="1754188" cy="284163"/>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相互合作的用户数量</a:t>
            </a:r>
            <a:endParaRPr kumimoji="0" lang="zh-CN" altLang="en-US" sz="1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1" name="文本框 19"/>
          <p:cNvSpPr txBox="1"/>
          <p:nvPr/>
        </p:nvSpPr>
        <p:spPr>
          <a:xfrm>
            <a:off x="5889625" y="2805113"/>
            <a:ext cx="2222500" cy="284163"/>
          </a:xfrm>
          <a:prstGeom prst="rect">
            <a:avLst/>
          </a:prstGeom>
          <a:noFill/>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系统支持的并发操作数量</a:t>
            </a:r>
            <a:endParaRPr kumimoji="0" lang="zh-CN" altLang="en-US" sz="1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2" name="文本框 20"/>
          <p:cNvSpPr txBox="1"/>
          <p:nvPr/>
        </p:nvSpPr>
        <p:spPr>
          <a:xfrm>
            <a:off x="3894138" y="2135188"/>
            <a:ext cx="1370013" cy="438150"/>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mn-ea"/>
                <a:cs typeface="+mn-ea"/>
                <a:sym typeface="+mn-lt"/>
              </a:rPr>
              <a:t>性能需求</a:t>
            </a:r>
            <a:endParaRPr kumimoji="0" lang="zh-CN" altLang="en-US"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3" name="矩形 12"/>
          <p:cNvSpPr/>
          <p:nvPr/>
        </p:nvSpPr>
        <p:spPr>
          <a:xfrm>
            <a:off x="1347788" y="1584325"/>
            <a:ext cx="1752600" cy="321945"/>
          </a:xfrm>
          <a:prstGeom prst="rect">
            <a:avLst/>
          </a:prstGeom>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存储空间：</a:t>
            </a:r>
            <a:r>
              <a:rPr kumimoji="0" lang="en-US" altLang="zh-CN" sz="1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64G</a:t>
            </a:r>
            <a:r>
              <a:rPr kumimoji="0" lang="zh-CN" altLang="en-US" sz="1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以上硬盘</a:t>
            </a:r>
            <a:endParaRPr kumimoji="0" lang="zh-CN" altLang="en-US" sz="1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4" name="矩形 13"/>
          <p:cNvSpPr/>
          <p:nvPr/>
        </p:nvSpPr>
        <p:spPr>
          <a:xfrm>
            <a:off x="1431925" y="3160713"/>
            <a:ext cx="1658938" cy="295275"/>
          </a:xfrm>
          <a:prstGeom prst="rect">
            <a:avLst/>
          </a:prstGeom>
        </p:spPr>
        <p:txBody>
          <a:bodyPr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1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mn-ea"/>
                <a:cs typeface="+mn-ea"/>
                <a:sym typeface="+mn-lt"/>
              </a:rPr>
              <a:t>3</a:t>
            </a:r>
            <a:r>
              <a:rPr kumimoji="0" lang="zh-CN" altLang="en-US" sz="11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mn-ea"/>
                <a:cs typeface="+mn-ea"/>
                <a:sym typeface="+mn-lt"/>
              </a:rPr>
              <a:t>秒内</a:t>
            </a:r>
            <a:endParaRPr kumimoji="0" lang="zh-CN" altLang="en-US" sz="1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5" name="矩形 14"/>
          <p:cNvSpPr/>
          <p:nvPr/>
        </p:nvSpPr>
        <p:spPr>
          <a:xfrm>
            <a:off x="6080125" y="1495425"/>
            <a:ext cx="1660525" cy="829945"/>
          </a:xfrm>
          <a:prstGeom prst="rect">
            <a:avLst/>
          </a:prstGeom>
        </p:spPr>
        <p:txBody>
          <a:bodyPr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服务的用户为</a:t>
            </a:r>
            <a:r>
              <a:rPr kumimoji="0" lang="zh-CN" sz="1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喜爱宠物的人群，试用期预计为</a:t>
            </a:r>
            <a:r>
              <a:rPr kumimoji="0" lang="en-US" altLang="zh-CN" sz="1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3000</a:t>
            </a:r>
            <a:r>
              <a:rPr kumimoji="0" lang="zh-CN" altLang="en-US" sz="1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人</a:t>
            </a:r>
            <a:endParaRPr kumimoji="0" lang="zh-CN" altLang="en-US" sz="1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6" name="矩形 15"/>
          <p:cNvSpPr/>
          <p:nvPr/>
        </p:nvSpPr>
        <p:spPr>
          <a:xfrm>
            <a:off x="6081713" y="3206750"/>
            <a:ext cx="1658937" cy="237490"/>
          </a:xfrm>
          <a:prstGeom prst="rect">
            <a:avLst/>
          </a:prstGeom>
          <a:noFill/>
          <a:ln w="9525">
            <a:noFill/>
          </a:ln>
        </p:spPr>
        <p:txBody>
          <a:bodyPr lIns="68580" tIns="34290" rIns="68580" bIns="34290">
            <a:spAutoFit/>
          </a:bodyPr>
          <a:p>
            <a:pPr defTabSz="914400"/>
            <a:r>
              <a:rPr lang="zh-CN" altLang="zh-CN" sz="1100" dirty="0">
                <a:solidFill>
                  <a:schemeClr val="bg1"/>
                </a:solidFill>
                <a:latin typeface="Arial" panose="020B0604020202020204" pitchFamily="34" charset="0"/>
                <a:ea typeface="微软雅黑 Light" panose="020B0502040204020203" pitchFamily="34" charset="-122"/>
              </a:rPr>
              <a:t>最大并发操作数量</a:t>
            </a:r>
            <a:r>
              <a:rPr lang="en-US" altLang="zh-CN" sz="1100" dirty="0">
                <a:solidFill>
                  <a:schemeClr val="bg1"/>
                </a:solidFill>
                <a:latin typeface="Arial" panose="020B0604020202020204" pitchFamily="34" charset="0"/>
                <a:ea typeface="微软雅黑 Light" panose="020B0502040204020203" pitchFamily="34" charset="-122"/>
              </a:rPr>
              <a:t> 2000</a:t>
            </a:r>
            <a:endParaRPr lang="zh-CN" altLang="zh-CN" sz="1100" dirty="0">
              <a:solidFill>
                <a:schemeClr val="bg1"/>
              </a:solidFill>
              <a:latin typeface="Arial" panose="020B0604020202020204" pitchFamily="34" charset="0"/>
              <a:ea typeface="微软雅黑 Light" panose="020B0502040204020203" pitchFamily="34" charset="-122"/>
            </a:endParaRPr>
          </a:p>
        </p:txBody>
      </p:sp>
      <p:grpSp>
        <p:nvGrpSpPr>
          <p:cNvPr id="17" name="组合 16"/>
          <p:cNvGrpSpPr/>
          <p:nvPr/>
        </p:nvGrpSpPr>
        <p:grpSpPr>
          <a:xfrm>
            <a:off x="3135313" y="944563"/>
            <a:ext cx="2827337" cy="2827337"/>
            <a:chOff x="3134916" y="1290638"/>
            <a:chExt cx="2827734" cy="2826544"/>
          </a:xfrm>
        </p:grpSpPr>
        <p:sp>
          <p:nvSpPr>
            <p:cNvPr id="18" name="箭头1"/>
            <p:cNvSpPr>
              <a:spLocks noChangeAspect="1"/>
            </p:cNvSpPr>
            <p:nvPr/>
          </p:nvSpPr>
          <p:spPr bwMode="auto">
            <a:xfrm>
              <a:off x="4571805" y="1290638"/>
              <a:ext cx="1390845" cy="1601338"/>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4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9" name="箭头4"/>
            <p:cNvSpPr>
              <a:spLocks noChangeAspect="1"/>
            </p:cNvSpPr>
            <p:nvPr/>
          </p:nvSpPr>
          <p:spPr bwMode="auto">
            <a:xfrm>
              <a:off x="3134916" y="1292225"/>
              <a:ext cx="1578197" cy="1460090"/>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4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20" name="箭头3"/>
            <p:cNvSpPr>
              <a:spLocks noChangeAspect="1"/>
            </p:cNvSpPr>
            <p:nvPr/>
          </p:nvSpPr>
          <p:spPr bwMode="auto">
            <a:xfrm>
              <a:off x="3139679" y="2611068"/>
              <a:ext cx="1430539" cy="1506114"/>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4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21" name="箭头2"/>
            <p:cNvSpPr>
              <a:spLocks noChangeAspect="1"/>
            </p:cNvSpPr>
            <p:nvPr/>
          </p:nvSpPr>
          <p:spPr bwMode="auto">
            <a:xfrm>
              <a:off x="4432085" y="2752315"/>
              <a:ext cx="1528978" cy="136169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4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22" name="文本框 16"/>
            <p:cNvSpPr txBox="1"/>
            <p:nvPr/>
          </p:nvSpPr>
          <p:spPr>
            <a:xfrm>
              <a:off x="4584507" y="3552191"/>
              <a:ext cx="481081" cy="438027"/>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02</a:t>
              </a:r>
              <a:endParaRPr kumimoji="0" lang="zh-CN" altLang="en-US"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23" name="文本框 16"/>
            <p:cNvSpPr txBox="1"/>
            <p:nvPr/>
          </p:nvSpPr>
          <p:spPr>
            <a:xfrm>
              <a:off x="3292100" y="2772947"/>
              <a:ext cx="481081" cy="438027"/>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03</a:t>
              </a:r>
              <a:endParaRPr kumimoji="0" lang="zh-CN" altLang="en-US"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24" name="文本框 16"/>
            <p:cNvSpPr txBox="1"/>
            <p:nvPr/>
          </p:nvSpPr>
          <p:spPr>
            <a:xfrm>
              <a:off x="4112953" y="1422363"/>
              <a:ext cx="485843" cy="43961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04</a:t>
              </a:r>
              <a:endParaRPr kumimoji="0" lang="zh-CN" altLang="en-US"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27" name="文本框 16"/>
            <p:cNvSpPr txBox="1"/>
            <p:nvPr/>
          </p:nvSpPr>
          <p:spPr>
            <a:xfrm>
              <a:off x="5381543" y="2266676"/>
              <a:ext cx="428685" cy="43961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01</a:t>
              </a:r>
              <a:endParaRPr kumimoji="0" lang="zh-CN" altLang="en-US"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400" fill="hold"/>
                                        <p:tgtEl>
                                          <p:spTgt spid="12"/>
                                        </p:tgtEl>
                                        <p:attrNameLst>
                                          <p:attrName>ppt_w</p:attrName>
                                        </p:attrNameLst>
                                      </p:cBhvr>
                                      <p:tavLst>
                                        <p:tav tm="0">
                                          <p:val>
                                            <p:fltVal val="0.000000"/>
                                          </p:val>
                                        </p:tav>
                                        <p:tav tm="100000">
                                          <p:val>
                                            <p:strVal val="#ppt_w"/>
                                          </p:val>
                                        </p:tav>
                                      </p:tavLst>
                                    </p:anim>
                                    <p:anim calcmode="lin" valueType="num">
                                      <p:cBhvr>
                                        <p:cTn id="8" dur="400" fill="hold"/>
                                        <p:tgtEl>
                                          <p:spTgt spid="12"/>
                                        </p:tgtEl>
                                        <p:attrNameLst>
                                          <p:attrName>ppt_h</p:attrName>
                                        </p:attrNameLst>
                                      </p:cBhvr>
                                      <p:tavLst>
                                        <p:tav tm="0">
                                          <p:val>
                                            <p:fltVal val="0.000000"/>
                                          </p:val>
                                        </p:tav>
                                        <p:tav tm="100000">
                                          <p:val>
                                            <p:strVal val="#ppt_h"/>
                                          </p:val>
                                        </p:tav>
                                      </p:tavLst>
                                    </p:anim>
                                    <p:animEffect transition="in" filter="fade">
                                      <p:cBhvr>
                                        <p:cTn id="9" dur="400"/>
                                        <p:tgtEl>
                                          <p:spTgt spid="12"/>
                                        </p:tgtEl>
                                      </p:cBhvr>
                                    </p:animEffect>
                                  </p:childTnLst>
                                </p:cTn>
                              </p:par>
                            </p:childTnLst>
                          </p:cTn>
                        </p:par>
                        <p:par>
                          <p:cTn id="10" fill="hold">
                            <p:stCondLst>
                              <p:cond delay="500"/>
                            </p:stCondLst>
                            <p:childTnLst>
                              <p:par>
                                <p:cTn id="11" presetID="49" presetClass="entr" presetSubtype="0" decel="10000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750" fill="hold"/>
                                        <p:tgtEl>
                                          <p:spTgt spid="17"/>
                                        </p:tgtEl>
                                        <p:attrNameLst>
                                          <p:attrName>ppt_w</p:attrName>
                                        </p:attrNameLst>
                                      </p:cBhvr>
                                      <p:tavLst>
                                        <p:tav tm="0">
                                          <p:val>
                                            <p:fltVal val="0.000000"/>
                                          </p:val>
                                        </p:tav>
                                        <p:tav tm="100000">
                                          <p:val>
                                            <p:strVal val="#ppt_w"/>
                                          </p:val>
                                        </p:tav>
                                      </p:tavLst>
                                    </p:anim>
                                    <p:anim calcmode="lin" valueType="num">
                                      <p:cBhvr>
                                        <p:cTn id="14" dur="750" fill="hold"/>
                                        <p:tgtEl>
                                          <p:spTgt spid="17"/>
                                        </p:tgtEl>
                                        <p:attrNameLst>
                                          <p:attrName>ppt_h</p:attrName>
                                        </p:attrNameLst>
                                      </p:cBhvr>
                                      <p:tavLst>
                                        <p:tav tm="0">
                                          <p:val>
                                            <p:fltVal val="0.000000"/>
                                          </p:val>
                                        </p:tav>
                                        <p:tav tm="100000">
                                          <p:val>
                                            <p:strVal val="#ppt_h"/>
                                          </p:val>
                                        </p:tav>
                                      </p:tavLst>
                                    </p:anim>
                                    <p:anim calcmode="lin" valueType="num">
                                      <p:cBhvr>
                                        <p:cTn id="15" dur="750" fill="hold"/>
                                        <p:tgtEl>
                                          <p:spTgt spid="17"/>
                                        </p:tgtEl>
                                        <p:attrNameLst>
                                          <p:attrName>style.rotation</p:attrName>
                                        </p:attrNameLst>
                                      </p:cBhvr>
                                      <p:tavLst>
                                        <p:tav tm="0">
                                          <p:val>
                                            <p:fltVal val="360.000000"/>
                                          </p:val>
                                        </p:tav>
                                        <p:tav tm="100000">
                                          <p:val>
                                            <p:fltVal val="0.000000"/>
                                          </p:val>
                                        </p:tav>
                                      </p:tavLst>
                                    </p:anim>
                                    <p:animEffect transition="in" filter="fade">
                                      <p:cBhvr>
                                        <p:cTn id="16" dur="750"/>
                                        <p:tgtEl>
                                          <p:spTgt spid="17"/>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right)">
                                      <p:cBhvr>
                                        <p:cTn id="23" dur="500"/>
                                        <p:tgtEl>
                                          <p:spTgt spid="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2000"/>
                            </p:stCondLst>
                            <p:childTnLst>
                              <p:par>
                                <p:cTn id="31" presetID="1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p:tgtEl>
                                          <p:spTgt spid="8"/>
                                        </p:tgtEl>
                                        <p:attrNameLst>
                                          <p:attrName>ppt_y</p:attrName>
                                        </p:attrNameLst>
                                      </p:cBhvr>
                                      <p:tavLst>
                                        <p:tav tm="0">
                                          <p:val>
                                            <p:strVal val="#ppt_y-#ppt_h*1.125000"/>
                                          </p:val>
                                        </p:tav>
                                        <p:tav tm="100000">
                                          <p:val>
                                            <p:strVal val="#ppt_y"/>
                                          </p:val>
                                        </p:tav>
                                      </p:tavLst>
                                    </p:anim>
                                    <p:animEffect transition="in" filter="wipe(down)">
                                      <p:cBhvr>
                                        <p:cTn id="34" dur="500"/>
                                        <p:tgtEl>
                                          <p:spTgt spid="8"/>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p:tgtEl>
                                          <p:spTgt spid="13"/>
                                        </p:tgtEl>
                                        <p:attrNameLst>
                                          <p:attrName>ppt_y</p:attrName>
                                        </p:attrNameLst>
                                      </p:cBhvr>
                                      <p:tavLst>
                                        <p:tav tm="0">
                                          <p:val>
                                            <p:strVal val="#ppt_y+#ppt_h*1.125000"/>
                                          </p:val>
                                        </p:tav>
                                        <p:tav tm="100000">
                                          <p:val>
                                            <p:strVal val="#ppt_y"/>
                                          </p:val>
                                        </p:tav>
                                      </p:tavLst>
                                    </p:anim>
                                    <p:animEffect transition="in" filter="wipe(up)">
                                      <p:cBhvr>
                                        <p:cTn id="38" dur="500"/>
                                        <p:tgtEl>
                                          <p:spTgt spid="13"/>
                                        </p:tgtEl>
                                      </p:cBhvr>
                                    </p:animEffect>
                                  </p:childTnLst>
                                </p:cTn>
                              </p:par>
                              <p:par>
                                <p:cTn id="39" presetID="12" presetClass="entr" presetSubtype="1"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p:tgtEl>
                                          <p:spTgt spid="10"/>
                                        </p:tgtEl>
                                        <p:attrNameLst>
                                          <p:attrName>ppt_y</p:attrName>
                                        </p:attrNameLst>
                                      </p:cBhvr>
                                      <p:tavLst>
                                        <p:tav tm="0">
                                          <p:val>
                                            <p:strVal val="#ppt_y-#ppt_h*1.125000"/>
                                          </p:val>
                                        </p:tav>
                                        <p:tav tm="100000">
                                          <p:val>
                                            <p:strVal val="#ppt_y"/>
                                          </p:val>
                                        </p:tav>
                                      </p:tavLst>
                                    </p:anim>
                                    <p:animEffect transition="in" filter="wipe(down)">
                                      <p:cBhvr>
                                        <p:cTn id="42" dur="500"/>
                                        <p:tgtEl>
                                          <p:spTgt spid="10"/>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p:tgtEl>
                                          <p:spTgt spid="15"/>
                                        </p:tgtEl>
                                        <p:attrNameLst>
                                          <p:attrName>ppt_y</p:attrName>
                                        </p:attrNameLst>
                                      </p:cBhvr>
                                      <p:tavLst>
                                        <p:tav tm="0">
                                          <p:val>
                                            <p:strVal val="#ppt_y+#ppt_h*1.125000"/>
                                          </p:val>
                                        </p:tav>
                                        <p:tav tm="100000">
                                          <p:val>
                                            <p:strVal val="#ppt_y"/>
                                          </p:val>
                                        </p:tav>
                                      </p:tavLst>
                                    </p:anim>
                                    <p:animEffect transition="in" filter="wipe(up)">
                                      <p:cBhvr>
                                        <p:cTn id="46" dur="500"/>
                                        <p:tgtEl>
                                          <p:spTgt spid="15"/>
                                        </p:tgtEl>
                                      </p:cBhvr>
                                    </p:animEffect>
                                  </p:childTnLst>
                                </p:cTn>
                              </p:par>
                              <p:par>
                                <p:cTn id="47" presetID="12" presetClass="entr" presetSubtype="1"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p:tgtEl>
                                          <p:spTgt spid="11"/>
                                        </p:tgtEl>
                                        <p:attrNameLst>
                                          <p:attrName>ppt_y</p:attrName>
                                        </p:attrNameLst>
                                      </p:cBhvr>
                                      <p:tavLst>
                                        <p:tav tm="0">
                                          <p:val>
                                            <p:strVal val="#ppt_y-#ppt_h*1.125000"/>
                                          </p:val>
                                        </p:tav>
                                        <p:tav tm="100000">
                                          <p:val>
                                            <p:strVal val="#ppt_y"/>
                                          </p:val>
                                        </p:tav>
                                      </p:tavLst>
                                    </p:anim>
                                    <p:animEffect transition="in" filter="wipe(down)">
                                      <p:cBhvr>
                                        <p:cTn id="50" dur="500"/>
                                        <p:tgtEl>
                                          <p:spTgt spid="11"/>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p:tgtEl>
                                          <p:spTgt spid="16"/>
                                        </p:tgtEl>
                                        <p:attrNameLst>
                                          <p:attrName>ppt_y</p:attrName>
                                        </p:attrNameLst>
                                      </p:cBhvr>
                                      <p:tavLst>
                                        <p:tav tm="0">
                                          <p:val>
                                            <p:strVal val="#ppt_y+#ppt_h*1.125000"/>
                                          </p:val>
                                        </p:tav>
                                        <p:tav tm="100000">
                                          <p:val>
                                            <p:strVal val="#ppt_y"/>
                                          </p:val>
                                        </p:tav>
                                      </p:tavLst>
                                    </p:anim>
                                    <p:animEffect transition="in" filter="wipe(up)">
                                      <p:cBhvr>
                                        <p:cTn id="54" dur="500"/>
                                        <p:tgtEl>
                                          <p:spTgt spid="16"/>
                                        </p:tgtEl>
                                      </p:cBhvr>
                                    </p:animEffect>
                                  </p:childTnLst>
                                </p:cTn>
                              </p:par>
                              <p:par>
                                <p:cTn id="55" presetID="12" presetClass="entr" presetSubtype="1"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p:tgtEl>
                                          <p:spTgt spid="9"/>
                                        </p:tgtEl>
                                        <p:attrNameLst>
                                          <p:attrName>ppt_y</p:attrName>
                                        </p:attrNameLst>
                                      </p:cBhvr>
                                      <p:tavLst>
                                        <p:tav tm="0">
                                          <p:val>
                                            <p:strVal val="#ppt_y-#ppt_h*1.125000"/>
                                          </p:val>
                                        </p:tav>
                                        <p:tav tm="100000">
                                          <p:val>
                                            <p:strVal val="#ppt_y"/>
                                          </p:val>
                                        </p:tav>
                                      </p:tavLst>
                                    </p:anim>
                                    <p:animEffect transition="in" filter="wipe(down)">
                                      <p:cBhvr>
                                        <p:cTn id="58" dur="500"/>
                                        <p:tgtEl>
                                          <p:spTgt spid="9"/>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p:tgtEl>
                                          <p:spTgt spid="14"/>
                                        </p:tgtEl>
                                        <p:attrNameLst>
                                          <p:attrName>ppt_y</p:attrName>
                                        </p:attrNameLst>
                                      </p:cBhvr>
                                      <p:tavLst>
                                        <p:tav tm="0">
                                          <p:val>
                                            <p:strVal val="#ppt_y+#ppt_h*1.125000"/>
                                          </p:val>
                                        </p:tav>
                                        <p:tav tm="100000">
                                          <p:val>
                                            <p:strVal val="#ppt_y"/>
                                          </p:val>
                                        </p:tav>
                                      </p:tavLst>
                                    </p:anim>
                                    <p:animEffect transition="in" filter="wipe(up)">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12" grpId="0"/>
      <p:bldP spid="13" grpId="0"/>
      <p:bldP spid="14"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23560"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179888" y="2019300"/>
            <a:ext cx="4371975" cy="939800"/>
            <a:chOff x="4070980" y="2019402"/>
            <a:chExt cx="3453888" cy="939238"/>
          </a:xfrm>
        </p:grpSpPr>
        <p:sp>
          <p:nvSpPr>
            <p:cNvPr id="23558" name="文本框 23"/>
            <p:cNvSpPr txBox="1"/>
            <p:nvPr/>
          </p:nvSpPr>
          <p:spPr>
            <a:xfrm>
              <a:off x="4070980" y="2251134"/>
              <a:ext cx="3453888" cy="707506"/>
            </a:xfrm>
            <a:prstGeom prst="rect">
              <a:avLst/>
            </a:prstGeom>
            <a:noFill/>
            <a:ln w="9525">
              <a:noFill/>
            </a:ln>
          </p:spPr>
          <p:txBody>
            <a:bodyPr>
              <a:spAutoFit/>
            </a:bodyPr>
            <a:p>
              <a:r>
                <a:rPr lang="zh-CN" altLang="en-US" sz="4000" dirty="0">
                  <a:solidFill>
                    <a:schemeClr val="bg1"/>
                  </a:solidFill>
                  <a:latin typeface="微软雅黑 Light" panose="020B0502040204020203" pitchFamily="34" charset="-122"/>
                  <a:ea typeface="微软雅黑 Light" panose="020B0502040204020203" pitchFamily="34" charset="-122"/>
                </a:rPr>
                <a:t>运行需求</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23559" name="文本框 35"/>
            <p:cNvSpPr txBox="1"/>
            <p:nvPr/>
          </p:nvSpPr>
          <p:spPr>
            <a:xfrm>
              <a:off x="4118308" y="2019402"/>
              <a:ext cx="1331264" cy="307777"/>
            </a:xfrm>
            <a:prstGeom prst="rect">
              <a:avLst/>
            </a:prstGeom>
            <a:noFill/>
            <a:ln w="9525">
              <a:noFill/>
            </a:ln>
          </p:spPr>
          <p:txBody>
            <a:bodyPr>
              <a:spAutoFit/>
            </a:bodyPr>
            <a:p>
              <a:r>
                <a:rPr lang="en-US" altLang="zh-CN" sz="1400" dirty="0">
                  <a:solidFill>
                    <a:schemeClr val="bg1"/>
                  </a:solidFill>
                  <a:latin typeface="微软雅黑 Light" panose="020B0502040204020203" pitchFamily="34" charset="-122"/>
                  <a:ea typeface="微软雅黑 Light" panose="020B0502040204020203" pitchFamily="34" charset="-122"/>
                </a:rPr>
                <a:t>PART SIX</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sp>
        <p:nvSpPr>
          <p:cNvPr id="38" name="椭圆 37"/>
          <p:cNvSpPr/>
          <p:nvPr/>
        </p:nvSpPr>
        <p:spPr bwMode="auto">
          <a:xfrm>
            <a:off x="2925763" y="1944688"/>
            <a:ext cx="1130300" cy="112871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pic>
        <p:nvPicPr>
          <p:cNvPr id="63490" name="Picture 2"/>
          <p:cNvPicPr>
            <a:picLocks noChangeAspect="1"/>
          </p:cNvPicPr>
          <p:nvPr/>
        </p:nvPicPr>
        <p:blipFill>
          <a:blip r:embed="rId2"/>
          <a:stretch>
            <a:fillRect/>
          </a:stretch>
        </p:blipFill>
        <p:spPr>
          <a:xfrm>
            <a:off x="3141663" y="2173288"/>
            <a:ext cx="628650" cy="63500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000000"/>
                                          </p:val>
                                        </p:tav>
                                        <p:tav tm="100000">
                                          <p:val>
                                            <p:strVal val="#ppt_w"/>
                                          </p:val>
                                        </p:tav>
                                      </p:tavLst>
                                    </p:anim>
                                    <p:anim calcmode="lin" valueType="num">
                                      <p:cBhvr>
                                        <p:cTn id="12" dur="500" fill="hold"/>
                                        <p:tgtEl>
                                          <p:spTgt spid="38"/>
                                        </p:tgtEl>
                                        <p:attrNameLst>
                                          <p:attrName>ppt_h</p:attrName>
                                        </p:attrNameLst>
                                      </p:cBhvr>
                                      <p:tavLst>
                                        <p:tav tm="0">
                                          <p:val>
                                            <p:fltVal val="0.000000"/>
                                          </p:val>
                                        </p:tav>
                                        <p:tav tm="100000">
                                          <p:val>
                                            <p:strVal val="#ppt_h"/>
                                          </p:val>
                                        </p:tav>
                                      </p:tavLst>
                                    </p:anim>
                                    <p:animEffect transition="in" filter="fade">
                                      <p:cBhvr>
                                        <p:cTn id="13" dur="500"/>
                                        <p:tgtEl>
                                          <p:spTgt spid="38"/>
                                        </p:tgtEl>
                                      </p:cBhvr>
                                    </p:animEffect>
                                  </p:childTnLst>
                                </p:cTn>
                              </p:par>
                              <p:par>
                                <p:cTn id="14" presetID="53" presetClass="entr" presetSubtype="16" fill="hold" nodeType="withEffect">
                                  <p:stCondLst>
                                    <p:cond delay="0"/>
                                  </p:stCondLst>
                                  <p:childTnLst>
                                    <p:set>
                                      <p:cBhvr>
                                        <p:cTn id="15" dur="1" fill="hold">
                                          <p:stCondLst>
                                            <p:cond delay="0"/>
                                          </p:stCondLst>
                                        </p:cTn>
                                        <p:tgtEl>
                                          <p:spTgt spid="63490"/>
                                        </p:tgtEl>
                                        <p:attrNameLst>
                                          <p:attrName>style.visibility</p:attrName>
                                        </p:attrNameLst>
                                      </p:cBhvr>
                                      <p:to>
                                        <p:strVal val="visible"/>
                                      </p:to>
                                    </p:set>
                                    <p:anim calcmode="lin" valueType="num">
                                      <p:cBhvr>
                                        <p:cTn id="16" dur="500" fill="hold"/>
                                        <p:tgtEl>
                                          <p:spTgt spid="63490"/>
                                        </p:tgtEl>
                                        <p:attrNameLst>
                                          <p:attrName>ppt_w</p:attrName>
                                        </p:attrNameLst>
                                      </p:cBhvr>
                                      <p:tavLst>
                                        <p:tav tm="0">
                                          <p:val>
                                            <p:fltVal val="0.000000"/>
                                          </p:val>
                                        </p:tav>
                                        <p:tav tm="100000">
                                          <p:val>
                                            <p:strVal val="#ppt_w"/>
                                          </p:val>
                                        </p:tav>
                                      </p:tavLst>
                                    </p:anim>
                                    <p:anim calcmode="lin" valueType="num">
                                      <p:cBhvr>
                                        <p:cTn id="17" dur="500" fill="hold"/>
                                        <p:tgtEl>
                                          <p:spTgt spid="63490"/>
                                        </p:tgtEl>
                                        <p:attrNameLst>
                                          <p:attrName>ppt_h</p:attrName>
                                        </p:attrNameLst>
                                      </p:cBhvr>
                                      <p:tavLst>
                                        <p:tav tm="0">
                                          <p:val>
                                            <p:fltVal val="0.000000"/>
                                          </p:val>
                                        </p:tav>
                                        <p:tav tm="100000">
                                          <p:val>
                                            <p:strVal val="#ppt_h"/>
                                          </p:val>
                                        </p:tav>
                                      </p:tavLst>
                                    </p:anim>
                                    <p:animEffect transition="in" filter="fade">
                                      <p:cBhvr>
                                        <p:cTn id="18" dur="500"/>
                                        <p:tgtEl>
                                          <p:spTgt spid="63490"/>
                                        </p:tgtEl>
                                      </p:cBhvr>
                                    </p:animEffect>
                                  </p:childTnLst>
                                </p:cTn>
                              </p:par>
                            </p:childTnLst>
                          </p:cTn>
                        </p:par>
                        <p:par>
                          <p:cTn id="19" fill="hold">
                            <p:stCondLst>
                              <p:cond delay="500"/>
                            </p:stCondLst>
                            <p:childTnLst>
                              <p:par>
                                <p:cTn id="20" presetID="2" presetClass="entr" presetSubtype="2" decel="10000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 name="组合 27"/>
          <p:cNvGrpSpPr/>
          <p:nvPr/>
        </p:nvGrpSpPr>
        <p:grpSpPr>
          <a:xfrm>
            <a:off x="311150" y="277813"/>
            <a:ext cx="2005013" cy="414337"/>
            <a:chOff x="310460" y="277672"/>
            <a:chExt cx="2004344" cy="414303"/>
          </a:xfrm>
        </p:grpSpPr>
        <p:pic>
          <p:nvPicPr>
            <p:cNvPr id="24583"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7" name="文本框 26"/>
            <p:cNvSpPr txBox="1"/>
            <p:nvPr/>
          </p:nvSpPr>
          <p:spPr>
            <a:xfrm>
              <a:off x="477092" y="299895"/>
              <a:ext cx="1837712"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界面设计</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
        <p:nvSpPr>
          <p:cNvPr id="2" name="矩形 1"/>
          <p:cNvSpPr/>
          <p:nvPr/>
        </p:nvSpPr>
        <p:spPr>
          <a:xfrm>
            <a:off x="2066925" y="4743450"/>
            <a:ext cx="1230313" cy="292100"/>
          </a:xfrm>
          <a:prstGeom prst="rect">
            <a:avLst/>
          </a:prstGeom>
          <a:noFill/>
          <a:ln w="9525">
            <a:noFill/>
          </a:ln>
        </p:spPr>
        <p:txBody>
          <a:bodyPr wrap="none">
            <a:spAutoFit/>
          </a:bodyPr>
          <a:p>
            <a:r>
              <a:rPr lang="zh-CN" altLang="en-US" dirty="0">
                <a:solidFill>
                  <a:schemeClr val="bg1"/>
                </a:solidFill>
                <a:latin typeface="Arial" panose="020B0604020202020204" pitchFamily="34" charset="0"/>
              </a:rPr>
              <a:t>图一 加载界面</a:t>
            </a:r>
            <a:endParaRPr lang="zh-CN" altLang="en-US" dirty="0">
              <a:solidFill>
                <a:schemeClr val="bg1"/>
              </a:solidFill>
              <a:latin typeface="Arial" panose="020B0604020202020204" pitchFamily="34" charset="0"/>
            </a:endParaRPr>
          </a:p>
        </p:txBody>
      </p:sp>
      <p:sp>
        <p:nvSpPr>
          <p:cNvPr id="3" name="矩形 2"/>
          <p:cNvSpPr/>
          <p:nvPr/>
        </p:nvSpPr>
        <p:spPr>
          <a:xfrm>
            <a:off x="5808663" y="4743450"/>
            <a:ext cx="1219200" cy="291465"/>
          </a:xfrm>
          <a:prstGeom prst="rect">
            <a:avLst/>
          </a:prstGeom>
          <a:noFill/>
          <a:ln w="9525">
            <a:noFill/>
          </a:ln>
        </p:spPr>
        <p:txBody>
          <a:bodyPr wrap="none">
            <a:spAutoFit/>
          </a:bodyPr>
          <a:p>
            <a:r>
              <a:rPr lang="zh-CN" altLang="en-US" dirty="0">
                <a:solidFill>
                  <a:schemeClr val="bg1"/>
                </a:solidFill>
                <a:latin typeface="Arial" panose="020B0604020202020204" pitchFamily="34" charset="0"/>
              </a:rPr>
              <a:t>图二 注册界面</a:t>
            </a:r>
            <a:endParaRPr lang="zh-CN" altLang="en-US" dirty="0">
              <a:solidFill>
                <a:schemeClr val="bg1"/>
              </a:solidFill>
              <a:latin typeface="Arial" panose="020B0604020202020204" pitchFamily="34" charset="0"/>
            </a:endParaRPr>
          </a:p>
        </p:txBody>
      </p:sp>
      <p:pic>
        <p:nvPicPr>
          <p:cNvPr id="6" name="图片 5" descr="加载界面"/>
          <p:cNvPicPr>
            <a:picLocks noChangeAspect="1"/>
          </p:cNvPicPr>
          <p:nvPr/>
        </p:nvPicPr>
        <p:blipFill>
          <a:blip r:embed="rId2"/>
          <a:stretch>
            <a:fillRect/>
          </a:stretch>
        </p:blipFill>
        <p:spPr>
          <a:xfrm>
            <a:off x="1278255" y="669925"/>
            <a:ext cx="3329940" cy="4050665"/>
          </a:xfrm>
          <a:prstGeom prst="rect">
            <a:avLst/>
          </a:prstGeom>
        </p:spPr>
      </p:pic>
      <p:pic>
        <p:nvPicPr>
          <p:cNvPr id="7" name="图片 6" descr="注册界面"/>
          <p:cNvPicPr>
            <a:picLocks noChangeAspect="1"/>
          </p:cNvPicPr>
          <p:nvPr/>
        </p:nvPicPr>
        <p:blipFill>
          <a:blip r:embed="rId3"/>
          <a:stretch>
            <a:fillRect/>
          </a:stretch>
        </p:blipFill>
        <p:spPr>
          <a:xfrm>
            <a:off x="5117465" y="669925"/>
            <a:ext cx="3329940" cy="407352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 name="组合 27"/>
          <p:cNvGrpSpPr/>
          <p:nvPr/>
        </p:nvGrpSpPr>
        <p:grpSpPr>
          <a:xfrm>
            <a:off x="311150" y="277813"/>
            <a:ext cx="2005013" cy="414337"/>
            <a:chOff x="310460" y="277672"/>
            <a:chExt cx="2004344" cy="414303"/>
          </a:xfrm>
        </p:grpSpPr>
        <p:pic>
          <p:nvPicPr>
            <p:cNvPr id="24583"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7" name="文本框 26"/>
            <p:cNvSpPr txBox="1"/>
            <p:nvPr/>
          </p:nvSpPr>
          <p:spPr>
            <a:xfrm>
              <a:off x="477092" y="299895"/>
              <a:ext cx="1837712"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界面设计</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
        <p:nvSpPr>
          <p:cNvPr id="2" name="矩形 1"/>
          <p:cNvSpPr/>
          <p:nvPr/>
        </p:nvSpPr>
        <p:spPr>
          <a:xfrm>
            <a:off x="2226945" y="4697730"/>
            <a:ext cx="1219200" cy="291465"/>
          </a:xfrm>
          <a:prstGeom prst="rect">
            <a:avLst/>
          </a:prstGeom>
          <a:noFill/>
          <a:ln w="9525">
            <a:noFill/>
          </a:ln>
        </p:spPr>
        <p:txBody>
          <a:bodyPr wrap="none">
            <a:spAutoFit/>
          </a:bodyPr>
          <a:p>
            <a:r>
              <a:rPr lang="zh-CN" altLang="en-US" dirty="0">
                <a:solidFill>
                  <a:schemeClr val="bg1"/>
                </a:solidFill>
                <a:latin typeface="Arial" panose="020B0604020202020204" pitchFamily="34" charset="0"/>
              </a:rPr>
              <a:t>图三 登录页面</a:t>
            </a:r>
            <a:endParaRPr lang="zh-CN" altLang="en-US" dirty="0">
              <a:solidFill>
                <a:schemeClr val="bg1"/>
              </a:solidFill>
              <a:latin typeface="Arial" panose="020B0604020202020204" pitchFamily="34" charset="0"/>
            </a:endParaRPr>
          </a:p>
        </p:txBody>
      </p:sp>
      <p:pic>
        <p:nvPicPr>
          <p:cNvPr id="3" name="图片 2" descr="登录界面"/>
          <p:cNvPicPr>
            <a:picLocks noChangeAspect="1"/>
          </p:cNvPicPr>
          <p:nvPr/>
        </p:nvPicPr>
        <p:blipFill>
          <a:blip r:embed="rId2"/>
          <a:stretch>
            <a:fillRect/>
          </a:stretch>
        </p:blipFill>
        <p:spPr>
          <a:xfrm>
            <a:off x="1313815" y="626745"/>
            <a:ext cx="3337560" cy="3890645"/>
          </a:xfrm>
          <a:prstGeom prst="rect">
            <a:avLst/>
          </a:prstGeom>
        </p:spPr>
      </p:pic>
      <p:sp>
        <p:nvSpPr>
          <p:cNvPr id="4" name="文本框 3"/>
          <p:cNvSpPr txBox="1"/>
          <p:nvPr/>
        </p:nvSpPr>
        <p:spPr>
          <a:xfrm>
            <a:off x="6166485" y="4697730"/>
            <a:ext cx="1478280" cy="291465"/>
          </a:xfrm>
          <a:prstGeom prst="rect">
            <a:avLst/>
          </a:prstGeom>
          <a:noFill/>
        </p:spPr>
        <p:txBody>
          <a:bodyPr wrap="square" rtlCol="0">
            <a:spAutoFit/>
          </a:bodyPr>
          <a:p>
            <a:r>
              <a:rPr lang="zh-CN" altLang="en-US" dirty="0">
                <a:solidFill>
                  <a:schemeClr val="bg1"/>
                </a:solidFill>
              </a:rPr>
              <a:t>图四 互动界面</a:t>
            </a:r>
            <a:endParaRPr lang="zh-CN" altLang="en-US"/>
          </a:p>
        </p:txBody>
      </p:sp>
      <p:pic>
        <p:nvPicPr>
          <p:cNvPr id="5" name="图片 4" descr="互动界面"/>
          <p:cNvPicPr>
            <a:picLocks noChangeAspect="1"/>
          </p:cNvPicPr>
          <p:nvPr/>
        </p:nvPicPr>
        <p:blipFill>
          <a:blip r:embed="rId3"/>
          <a:stretch>
            <a:fillRect/>
          </a:stretch>
        </p:blipFill>
        <p:spPr>
          <a:xfrm>
            <a:off x="5274945" y="626110"/>
            <a:ext cx="3260725" cy="389128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 name="组合 27"/>
          <p:cNvGrpSpPr/>
          <p:nvPr/>
        </p:nvGrpSpPr>
        <p:grpSpPr>
          <a:xfrm>
            <a:off x="311150" y="277813"/>
            <a:ext cx="2005013" cy="414337"/>
            <a:chOff x="310460" y="277672"/>
            <a:chExt cx="2004344" cy="414303"/>
          </a:xfrm>
        </p:grpSpPr>
        <p:pic>
          <p:nvPicPr>
            <p:cNvPr id="28687"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7" name="文本框 26"/>
            <p:cNvSpPr txBox="1"/>
            <p:nvPr/>
          </p:nvSpPr>
          <p:spPr>
            <a:xfrm>
              <a:off x="477092" y="299895"/>
              <a:ext cx="1837712"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smtClean="0">
                  <a:solidFill>
                    <a:schemeClr val="bg1">
                      <a:lumMod val="95000"/>
                    </a:schemeClr>
                  </a:solidFill>
                  <a:latin typeface="微软雅黑 Light" panose="020B0502040204020203" pitchFamily="34" charset="-122"/>
                  <a:ea typeface="微软雅黑 Light" panose="020B0502040204020203" pitchFamily="34" charset="-122"/>
                  <a:cs typeface="+mn-cs"/>
                </a:rPr>
                <a:t>接口需求</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grpSp>
        <p:nvGrpSpPr>
          <p:cNvPr id="11" name="组合 10"/>
          <p:cNvGrpSpPr/>
          <p:nvPr/>
        </p:nvGrpSpPr>
        <p:grpSpPr>
          <a:xfrm>
            <a:off x="1876425" y="1025525"/>
            <a:ext cx="2436813" cy="3162300"/>
            <a:chOff x="465977" y="1463280"/>
            <a:chExt cx="1862027" cy="2216942"/>
          </a:xfrm>
        </p:grpSpPr>
        <p:grpSp>
          <p:nvGrpSpPr>
            <p:cNvPr id="28682" name="组合 4"/>
            <p:cNvGrpSpPr/>
            <p:nvPr/>
          </p:nvGrpSpPr>
          <p:grpSpPr>
            <a:xfrm>
              <a:off x="465977" y="1463280"/>
              <a:ext cx="1862027" cy="2216942"/>
              <a:chOff x="1827008" y="2120901"/>
              <a:chExt cx="2298700" cy="2736849"/>
            </a:xfrm>
          </p:grpSpPr>
          <p:sp>
            <p:nvSpPr>
              <p:cNvPr id="15" name="矩形 14"/>
              <p:cNvSpPr/>
              <p:nvPr/>
            </p:nvSpPr>
            <p:spPr>
              <a:xfrm>
                <a:off x="1827008" y="2120901"/>
                <a:ext cx="2298700" cy="4451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16" name="矩形 15"/>
              <p:cNvSpPr/>
              <p:nvPr/>
            </p:nvSpPr>
            <p:spPr>
              <a:xfrm>
                <a:off x="1827008" y="2566051"/>
                <a:ext cx="2298700" cy="229169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sp>
          <p:nvSpPr>
            <p:cNvPr id="28683" name="文本框 5"/>
            <p:cNvSpPr txBox="1"/>
            <p:nvPr/>
          </p:nvSpPr>
          <p:spPr>
            <a:xfrm>
              <a:off x="477098" y="1484039"/>
              <a:ext cx="1850905" cy="237345"/>
            </a:xfrm>
            <a:prstGeom prst="rect">
              <a:avLst/>
            </a:prstGeom>
            <a:noFill/>
            <a:ln w="9525">
              <a:noFill/>
            </a:ln>
          </p:spPr>
          <p:txBody>
            <a:bodyPr>
              <a:spAutoFit/>
            </a:bodyPr>
            <a:p>
              <a:pPr algn="ctr" eaLnBrk="0" hangingPunct="0"/>
              <a:r>
                <a:rPr lang="zh-CN" altLang="en-US" sz="1600" dirty="0">
                  <a:solidFill>
                    <a:schemeClr val="bg1"/>
                  </a:solidFill>
                  <a:latin typeface="Arial" panose="020B0604020202020204" pitchFamily="34" charset="0"/>
                </a:rPr>
                <a:t>硬件接口</a:t>
              </a:r>
              <a:endParaRPr lang="zh-CN" altLang="en-US" sz="1600" dirty="0">
                <a:solidFill>
                  <a:schemeClr val="bg1"/>
                </a:solidFill>
                <a:latin typeface="Arial" panose="020B0604020202020204" pitchFamily="34" charset="0"/>
              </a:endParaRPr>
            </a:p>
          </p:txBody>
        </p:sp>
        <p:sp>
          <p:nvSpPr>
            <p:cNvPr id="28684" name="文本框 6"/>
            <p:cNvSpPr txBox="1"/>
            <p:nvPr/>
          </p:nvSpPr>
          <p:spPr>
            <a:xfrm>
              <a:off x="627430" y="2064064"/>
              <a:ext cx="1568516" cy="1273031"/>
            </a:xfrm>
            <a:prstGeom prst="rect">
              <a:avLst/>
            </a:prstGeom>
            <a:noFill/>
            <a:ln w="9525">
              <a:noFill/>
            </a:ln>
          </p:spPr>
          <p:txBody>
            <a:bodyPr>
              <a:spAutoFit/>
            </a:bodyPr>
            <a:p>
              <a:pPr eaLnBrk="0" hangingPunct="0"/>
              <a:r>
                <a:rPr lang="zh-CN" altLang="en-US" sz="1400" dirty="0">
                  <a:solidFill>
                    <a:schemeClr val="bg1"/>
                  </a:solidFill>
                  <a:latin typeface="Arial" panose="020B0604020202020204" pitchFamily="34" charset="0"/>
                </a:rPr>
                <a:t>管理员子系统：</a:t>
              </a:r>
              <a:r>
                <a:rPr lang="en-US" altLang="zh-CN" sz="1400" dirty="0">
                  <a:solidFill>
                    <a:schemeClr val="bg1"/>
                  </a:solidFill>
                  <a:latin typeface="Arial" panose="020B0604020202020204" pitchFamily="34" charset="0"/>
                </a:rPr>
                <a:t>P166</a:t>
              </a:r>
              <a:r>
                <a:rPr lang="zh-CN" altLang="en-US" sz="1400" dirty="0">
                  <a:solidFill>
                    <a:schemeClr val="bg1"/>
                  </a:solidFill>
                  <a:latin typeface="Arial" panose="020B0604020202020204" pitchFamily="34" charset="0"/>
                </a:rPr>
                <a:t>主频、</a:t>
              </a:r>
              <a:r>
                <a:rPr lang="en-US" altLang="zh-CN" sz="1400" dirty="0">
                  <a:solidFill>
                    <a:schemeClr val="bg1"/>
                  </a:solidFill>
                  <a:latin typeface="Arial" panose="020B0604020202020204" pitchFamily="34" charset="0"/>
                </a:rPr>
                <a:t>32M</a:t>
              </a:r>
              <a:r>
                <a:rPr lang="zh-CN" altLang="en-US" sz="1400" dirty="0">
                  <a:solidFill>
                    <a:schemeClr val="bg1"/>
                  </a:solidFill>
                  <a:latin typeface="Arial" panose="020B0604020202020204" pitchFamily="34" charset="0"/>
                </a:rPr>
                <a:t>内存、</a:t>
              </a:r>
              <a:r>
                <a:rPr lang="en-US" altLang="zh-CN" sz="1400" dirty="0">
                  <a:solidFill>
                    <a:schemeClr val="bg1"/>
                  </a:solidFill>
                  <a:latin typeface="Arial" panose="020B0604020202020204" pitchFamily="34" charset="0"/>
                </a:rPr>
                <a:t>2G</a:t>
              </a:r>
              <a:r>
                <a:rPr lang="zh-CN" altLang="en-US" sz="1400" dirty="0">
                  <a:solidFill>
                    <a:schemeClr val="bg1"/>
                  </a:solidFill>
                  <a:latin typeface="Arial" panose="020B0604020202020204" pitchFamily="34" charset="0"/>
                </a:rPr>
                <a:t>硬盘、</a:t>
              </a:r>
              <a:r>
                <a:rPr lang="en-US" altLang="zh-CN" sz="1400" dirty="0">
                  <a:solidFill>
                    <a:schemeClr val="bg1"/>
                  </a:solidFill>
                  <a:latin typeface="Arial" panose="020B0604020202020204" pitchFamily="34" charset="0"/>
                </a:rPr>
                <a:t>10/100M</a:t>
              </a:r>
              <a:r>
                <a:rPr lang="zh-CN" altLang="en-US" sz="1400" dirty="0">
                  <a:solidFill>
                    <a:schemeClr val="bg1"/>
                  </a:solidFill>
                  <a:latin typeface="Arial" panose="020B0604020202020204" pitchFamily="34" charset="0"/>
                </a:rPr>
                <a:t>网卡以上配置、无线网卡。</a:t>
              </a:r>
              <a:endParaRPr lang="zh-CN" altLang="en-US" sz="1400" dirty="0">
                <a:solidFill>
                  <a:schemeClr val="bg1"/>
                </a:solidFill>
                <a:latin typeface="Arial" panose="020B0604020202020204" pitchFamily="34" charset="0"/>
              </a:endParaRPr>
            </a:p>
            <a:p>
              <a:pPr eaLnBrk="0" hangingPunct="0"/>
              <a:endParaRPr lang="en-US" altLang="zh-CN" sz="1400" dirty="0">
                <a:solidFill>
                  <a:schemeClr val="bg1"/>
                </a:solidFill>
                <a:latin typeface="Arial" panose="020B0604020202020204" pitchFamily="34" charset="0"/>
              </a:endParaRPr>
            </a:p>
            <a:p>
              <a:pPr eaLnBrk="0" hangingPunct="0"/>
              <a:endParaRPr lang="en-US" altLang="zh-CN" sz="1400" dirty="0">
                <a:solidFill>
                  <a:schemeClr val="bg1"/>
                </a:solidFill>
                <a:latin typeface="Arial" panose="020B0604020202020204" pitchFamily="34" charset="0"/>
              </a:endParaRPr>
            </a:p>
            <a:p>
              <a:pPr eaLnBrk="0" hangingPunct="0"/>
              <a:r>
                <a:rPr lang="zh-CN" altLang="en-US" sz="1400" dirty="0">
                  <a:solidFill>
                    <a:schemeClr val="bg1"/>
                  </a:solidFill>
                  <a:latin typeface="Arial" panose="020B0604020202020204" pitchFamily="34" charset="0"/>
                </a:rPr>
                <a:t>其他子系统：普通智能机、无线网卡</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17" name="组合 16"/>
          <p:cNvGrpSpPr/>
          <p:nvPr/>
        </p:nvGrpSpPr>
        <p:grpSpPr>
          <a:xfrm>
            <a:off x="4914900" y="1025525"/>
            <a:ext cx="2436813" cy="3162300"/>
            <a:chOff x="465977" y="1463280"/>
            <a:chExt cx="1862027" cy="2216942"/>
          </a:xfrm>
        </p:grpSpPr>
        <p:grpSp>
          <p:nvGrpSpPr>
            <p:cNvPr id="28677" name="组合 4"/>
            <p:cNvGrpSpPr/>
            <p:nvPr/>
          </p:nvGrpSpPr>
          <p:grpSpPr>
            <a:xfrm>
              <a:off x="465977" y="1463280"/>
              <a:ext cx="1862027" cy="2216942"/>
              <a:chOff x="1827008" y="2120901"/>
              <a:chExt cx="2298700" cy="2736849"/>
            </a:xfrm>
          </p:grpSpPr>
          <p:sp>
            <p:nvSpPr>
              <p:cNvPr id="21" name="矩形 20"/>
              <p:cNvSpPr/>
              <p:nvPr/>
            </p:nvSpPr>
            <p:spPr>
              <a:xfrm>
                <a:off x="1827008" y="2120901"/>
                <a:ext cx="2298700" cy="4451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22" name="矩形 21"/>
              <p:cNvSpPr/>
              <p:nvPr/>
            </p:nvSpPr>
            <p:spPr>
              <a:xfrm>
                <a:off x="1827008" y="2566051"/>
                <a:ext cx="2298700" cy="229169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sp>
          <p:nvSpPr>
            <p:cNvPr id="28678" name="文本框 5"/>
            <p:cNvSpPr txBox="1"/>
            <p:nvPr/>
          </p:nvSpPr>
          <p:spPr>
            <a:xfrm>
              <a:off x="477098" y="1484039"/>
              <a:ext cx="1850905" cy="237345"/>
            </a:xfrm>
            <a:prstGeom prst="rect">
              <a:avLst/>
            </a:prstGeom>
            <a:noFill/>
            <a:ln w="9525">
              <a:noFill/>
            </a:ln>
          </p:spPr>
          <p:txBody>
            <a:bodyPr>
              <a:spAutoFit/>
            </a:bodyPr>
            <a:p>
              <a:pPr algn="ctr" eaLnBrk="0" hangingPunct="0"/>
              <a:r>
                <a:rPr lang="zh-CN" altLang="en-US" sz="1600" dirty="0">
                  <a:solidFill>
                    <a:schemeClr val="bg1"/>
                  </a:solidFill>
                  <a:latin typeface="Arial" panose="020B0604020202020204" pitchFamily="34" charset="0"/>
                </a:rPr>
                <a:t>软件接口</a:t>
              </a:r>
              <a:endParaRPr lang="zh-CN" altLang="en-US" sz="1600" dirty="0">
                <a:solidFill>
                  <a:schemeClr val="bg1"/>
                </a:solidFill>
                <a:latin typeface="Arial" panose="020B0604020202020204" pitchFamily="34" charset="0"/>
              </a:endParaRPr>
            </a:p>
          </p:txBody>
        </p:sp>
        <p:sp>
          <p:nvSpPr>
            <p:cNvPr id="28679" name="文本框 6"/>
            <p:cNvSpPr txBox="1"/>
            <p:nvPr/>
          </p:nvSpPr>
          <p:spPr>
            <a:xfrm>
              <a:off x="627430" y="2064064"/>
              <a:ext cx="1568516" cy="1273031"/>
            </a:xfrm>
            <a:prstGeom prst="rect">
              <a:avLst/>
            </a:prstGeom>
            <a:noFill/>
            <a:ln w="9525">
              <a:noFill/>
            </a:ln>
          </p:spPr>
          <p:txBody>
            <a:bodyPr>
              <a:spAutoFit/>
            </a:bodyPr>
            <a:p>
              <a:pPr eaLnBrk="0" hangingPunct="0"/>
              <a:r>
                <a:rPr lang="zh-CN" altLang="en-US" sz="1400" dirty="0">
                  <a:solidFill>
                    <a:schemeClr val="bg1"/>
                  </a:solidFill>
                  <a:latin typeface="Arial" panose="020B0604020202020204" pitchFamily="34" charset="0"/>
                </a:rPr>
                <a:t>管理员子系统：</a:t>
              </a:r>
              <a:r>
                <a:rPr lang="en-US" altLang="zh-CN" sz="1400" dirty="0">
                  <a:solidFill>
                    <a:schemeClr val="bg1"/>
                  </a:solidFill>
                  <a:latin typeface="Arial" panose="020B0604020202020204" pitchFamily="34" charset="0"/>
                </a:rPr>
                <a:t>Windows7</a:t>
              </a:r>
              <a:r>
                <a:rPr lang="zh-CN" altLang="en-US" sz="1400" dirty="0">
                  <a:solidFill>
                    <a:schemeClr val="bg1"/>
                  </a:solidFill>
                  <a:latin typeface="Arial" panose="020B0604020202020204" pitchFamily="34" charset="0"/>
                </a:rPr>
                <a:t>及以上、</a:t>
              </a:r>
              <a:r>
                <a:rPr lang="en-US" altLang="zh-CN" sz="1400" dirty="0">
                  <a:solidFill>
                    <a:schemeClr val="bg1"/>
                  </a:solidFill>
                  <a:latin typeface="Arial" panose="020B0604020202020204" pitchFamily="34" charset="0"/>
                </a:rPr>
                <a:t>sql server 2005</a:t>
              </a:r>
              <a:r>
                <a:rPr lang="zh-CN" altLang="en-US" sz="1400" dirty="0">
                  <a:solidFill>
                    <a:schemeClr val="bg1"/>
                  </a:solidFill>
                  <a:latin typeface="Arial" panose="020B0604020202020204" pitchFamily="34" charset="0"/>
                </a:rPr>
                <a:t>、</a:t>
              </a:r>
              <a:r>
                <a:rPr lang="en-US" altLang="zh-CN" sz="1400" dirty="0">
                  <a:solidFill>
                    <a:schemeClr val="bg1"/>
                  </a:solidFill>
                  <a:latin typeface="Arial" panose="020B0604020202020204" pitchFamily="34" charset="0"/>
                </a:rPr>
                <a:t>JDK1.6</a:t>
              </a:r>
              <a:r>
                <a:rPr lang="zh-CN" altLang="en-US" sz="1400" dirty="0">
                  <a:solidFill>
                    <a:schemeClr val="bg1"/>
                  </a:solidFill>
                  <a:latin typeface="Arial" panose="020B0604020202020204" pitchFamily="34" charset="0"/>
                </a:rPr>
                <a:t>以上。</a:t>
              </a:r>
              <a:endParaRPr lang="zh-CN" altLang="en-US" sz="1400" dirty="0">
                <a:solidFill>
                  <a:schemeClr val="bg1"/>
                </a:solidFill>
                <a:latin typeface="Arial" panose="020B0604020202020204" pitchFamily="34" charset="0"/>
              </a:endParaRPr>
            </a:p>
            <a:p>
              <a:pPr eaLnBrk="0" hangingPunct="0"/>
              <a:endParaRPr lang="en-US" altLang="zh-CN" sz="1400" dirty="0">
                <a:solidFill>
                  <a:schemeClr val="bg1"/>
                </a:solidFill>
                <a:latin typeface="Arial" panose="020B0604020202020204" pitchFamily="34" charset="0"/>
              </a:endParaRPr>
            </a:p>
            <a:p>
              <a:pPr eaLnBrk="0" hangingPunct="0"/>
              <a:endParaRPr lang="en-US" altLang="zh-CN" sz="1400" dirty="0">
                <a:solidFill>
                  <a:schemeClr val="bg1"/>
                </a:solidFill>
                <a:latin typeface="Arial" panose="020B0604020202020204" pitchFamily="34" charset="0"/>
              </a:endParaRPr>
            </a:p>
            <a:p>
              <a:pPr eaLnBrk="0" hangingPunct="0"/>
              <a:r>
                <a:rPr lang="zh-CN" altLang="en-US" sz="1400" dirty="0">
                  <a:solidFill>
                    <a:schemeClr val="bg1"/>
                  </a:solidFill>
                  <a:latin typeface="Arial" panose="020B0604020202020204" pitchFamily="34" charset="0"/>
                </a:rPr>
                <a:t>其他子系统：</a:t>
              </a:r>
              <a:r>
                <a:rPr lang="en-US" altLang="zh-CN" sz="1400" dirty="0">
                  <a:solidFill>
                    <a:schemeClr val="bg1"/>
                  </a:solidFill>
                  <a:latin typeface="Arial" panose="020B0604020202020204" pitchFamily="34" charset="0"/>
                </a:rPr>
                <a:t>Android5.0</a:t>
              </a:r>
              <a:r>
                <a:rPr lang="zh-CN" altLang="en-US" sz="1400" dirty="0">
                  <a:solidFill>
                    <a:schemeClr val="bg1"/>
                  </a:solidFill>
                  <a:latin typeface="Arial" panose="020B0604020202020204" pitchFamily="34" charset="0"/>
                </a:rPr>
                <a:t>以上。</a:t>
              </a:r>
              <a:endParaRPr lang="zh-CN" altLang="en-US" sz="1400" dirty="0">
                <a:solidFill>
                  <a:schemeClr val="bg1"/>
                </a:solidFill>
                <a:latin typeface="Arial" panose="020B0604020202020204"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decel="10000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 name="组合 27"/>
          <p:cNvGrpSpPr/>
          <p:nvPr/>
        </p:nvGrpSpPr>
        <p:grpSpPr>
          <a:xfrm>
            <a:off x="311150" y="277813"/>
            <a:ext cx="2005013" cy="414337"/>
            <a:chOff x="310460" y="277672"/>
            <a:chExt cx="2004344" cy="414303"/>
          </a:xfrm>
        </p:grpSpPr>
        <p:pic>
          <p:nvPicPr>
            <p:cNvPr id="29701"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7" name="文本框 26"/>
            <p:cNvSpPr txBox="1"/>
            <p:nvPr/>
          </p:nvSpPr>
          <p:spPr>
            <a:xfrm>
              <a:off x="477092" y="299895"/>
              <a:ext cx="1837712"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其他</a:t>
              </a:r>
              <a:r>
                <a:rPr kumimoji="0" lang="zh-CN" altLang="en-US" sz="1800" kern="1200" cap="none" spc="0" normalizeH="0" baseline="0" noProof="0" dirty="0" smtClean="0">
                  <a:solidFill>
                    <a:schemeClr val="bg1">
                      <a:lumMod val="95000"/>
                    </a:schemeClr>
                  </a:solidFill>
                  <a:latin typeface="微软雅黑 Light" panose="020B0502040204020203" pitchFamily="34" charset="-122"/>
                  <a:ea typeface="微软雅黑 Light" panose="020B0502040204020203" pitchFamily="34" charset="-122"/>
                  <a:cs typeface="+mn-cs"/>
                </a:rPr>
                <a:t>需求</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
        <p:nvSpPr>
          <p:cNvPr id="2" name="矩形 1"/>
          <p:cNvSpPr/>
          <p:nvPr/>
        </p:nvSpPr>
        <p:spPr>
          <a:xfrm>
            <a:off x="1660525" y="836613"/>
            <a:ext cx="6049963" cy="1492250"/>
          </a:xfrm>
          <a:prstGeom prst="rect">
            <a:avLst/>
          </a:prstGeom>
          <a:noFill/>
          <a:ln w="9525">
            <a:noFill/>
          </a:ln>
        </p:spPr>
        <p:txBody>
          <a:bodyPr>
            <a:spAutoFit/>
          </a:bodyPr>
          <a:p>
            <a:r>
              <a:rPr lang="zh-CN" altLang="en-US" dirty="0">
                <a:solidFill>
                  <a:schemeClr val="bg1"/>
                </a:solidFill>
                <a:latin typeface="Arial" panose="020B0604020202020204" pitchFamily="34" charset="0"/>
              </a:rPr>
              <a:t>产品故障处理要求：</a:t>
            </a:r>
            <a:endParaRPr lang="en-US" altLang="zh-CN" dirty="0">
              <a:solidFill>
                <a:schemeClr val="bg1"/>
              </a:solidFill>
              <a:latin typeface="Arial" panose="020B0604020202020204" pitchFamily="34" charset="0"/>
            </a:endParaRPr>
          </a:p>
          <a:p>
            <a:r>
              <a:rPr lang="en-US" altLang="zh-CN" dirty="0">
                <a:solidFill>
                  <a:schemeClr val="bg1"/>
                </a:solidFill>
                <a:latin typeface="Arial" panose="020B0604020202020204" pitchFamily="34" charset="0"/>
              </a:rPr>
              <a:t>1.  </a:t>
            </a:r>
            <a:r>
              <a:rPr lang="zh-CN" altLang="en-US" dirty="0">
                <a:solidFill>
                  <a:schemeClr val="bg1"/>
                </a:solidFill>
                <a:latin typeface="Arial" panose="020B0604020202020204" pitchFamily="34" charset="0"/>
              </a:rPr>
              <a:t>若遇到数据丢失等问题，可以使用定时备份和更新数据库的方法在数据库破坏时恢复数据库，同时有必要定时检查服务器，交换机等硬件设备以防临时出错，做到万无一失。</a:t>
            </a:r>
            <a:endParaRPr lang="zh-CN" altLang="en-US" dirty="0">
              <a:solidFill>
                <a:schemeClr val="bg1"/>
              </a:solidFill>
              <a:latin typeface="Arial" panose="020B0604020202020204" pitchFamily="34" charset="0"/>
            </a:endParaRPr>
          </a:p>
          <a:p>
            <a:r>
              <a:rPr lang="en-US" altLang="zh-CN" dirty="0">
                <a:solidFill>
                  <a:schemeClr val="bg1"/>
                </a:solidFill>
                <a:latin typeface="Arial" panose="020B0604020202020204" pitchFamily="34" charset="0"/>
              </a:rPr>
              <a:t>2.  </a:t>
            </a:r>
            <a:r>
              <a:rPr lang="zh-CN" altLang="en-US" dirty="0">
                <a:solidFill>
                  <a:schemeClr val="bg1"/>
                </a:solidFill>
                <a:latin typeface="Arial" panose="020B0604020202020204" pitchFamily="34" charset="0"/>
              </a:rPr>
              <a:t>若遇到同时在线人数过多，导致系统卡顿、奔溃，或者消息更新滞后等故障。我们将在</a:t>
            </a:r>
            <a:r>
              <a:rPr lang="en-US" altLang="zh-CN" dirty="0">
                <a:solidFill>
                  <a:schemeClr val="bg1"/>
                </a:solidFill>
                <a:latin typeface="Arial" panose="020B0604020202020204" pitchFamily="34" charset="0"/>
              </a:rPr>
              <a:t>APP</a:t>
            </a:r>
            <a:r>
              <a:rPr lang="zh-CN" altLang="en-US" dirty="0">
                <a:solidFill>
                  <a:schemeClr val="bg1"/>
                </a:solidFill>
                <a:latin typeface="Arial" panose="020B0604020202020204" pitchFamily="34" charset="0"/>
              </a:rPr>
              <a:t>里设置一个问题反馈板块，实时收纳所有上报问题，小组三人会及时进行维护。</a:t>
            </a:r>
            <a:endParaRPr lang="zh-CN" altLang="en-US" dirty="0">
              <a:solidFill>
                <a:schemeClr val="bg1"/>
              </a:solidFill>
              <a:latin typeface="Arial" panose="020B0604020202020204" pitchFamily="34" charset="0"/>
            </a:endParaRPr>
          </a:p>
        </p:txBody>
      </p:sp>
      <p:sp>
        <p:nvSpPr>
          <p:cNvPr id="3" name="矩形 2"/>
          <p:cNvSpPr/>
          <p:nvPr/>
        </p:nvSpPr>
        <p:spPr>
          <a:xfrm>
            <a:off x="1660525" y="2627313"/>
            <a:ext cx="4572000" cy="1691640"/>
          </a:xfrm>
          <a:prstGeom prst="rect">
            <a:avLst/>
          </a:prstGeom>
          <a:noFill/>
          <a:ln w="9525">
            <a:noFill/>
          </a:ln>
        </p:spPr>
        <p:txBody>
          <a:bodyPr>
            <a:spAutoFit/>
          </a:bodyPr>
          <a:p>
            <a:r>
              <a:rPr lang="zh-CN" altLang="en-US" dirty="0">
                <a:solidFill>
                  <a:schemeClr val="bg1"/>
                </a:solidFill>
                <a:latin typeface="Arial" panose="020B0604020202020204" pitchFamily="34" charset="0"/>
              </a:rPr>
              <a:t>其他专门要求：</a:t>
            </a:r>
            <a:endParaRPr lang="zh-CN" altLang="en-US" dirty="0">
              <a:solidFill>
                <a:schemeClr val="bg1"/>
              </a:solidFill>
              <a:latin typeface="Arial" panose="020B0604020202020204" pitchFamily="34" charset="0"/>
            </a:endParaRPr>
          </a:p>
          <a:p>
            <a:r>
              <a:rPr lang="en-US" dirty="0">
                <a:solidFill>
                  <a:schemeClr val="bg1"/>
                </a:solidFill>
                <a:latin typeface="Arial" panose="020B0604020202020204" pitchFamily="34" charset="0"/>
              </a:rPr>
              <a:t>1.</a:t>
            </a:r>
            <a:r>
              <a:rPr dirty="0">
                <a:solidFill>
                  <a:schemeClr val="bg1"/>
                </a:solidFill>
                <a:latin typeface="Arial" panose="020B0604020202020204" pitchFamily="34" charset="0"/>
              </a:rPr>
              <a:t>完整性：要求在发生意外时（如断电），保证数据不丢失。   </a:t>
            </a:r>
            <a:endParaRPr dirty="0">
              <a:solidFill>
                <a:schemeClr val="bg1"/>
              </a:solidFill>
              <a:latin typeface="Arial" panose="020B0604020202020204" pitchFamily="34" charset="0"/>
            </a:endParaRPr>
          </a:p>
          <a:p>
            <a:r>
              <a:rPr lang="en-US" dirty="0">
                <a:solidFill>
                  <a:schemeClr val="bg1"/>
                </a:solidFill>
                <a:latin typeface="Arial" panose="020B0604020202020204" pitchFamily="34" charset="0"/>
              </a:rPr>
              <a:t>2.</a:t>
            </a:r>
            <a:r>
              <a:rPr dirty="0">
                <a:solidFill>
                  <a:schemeClr val="bg1"/>
                </a:solidFill>
                <a:latin typeface="Arial" panose="020B0604020202020204" pitchFamily="34" charset="0"/>
              </a:rPr>
              <a:t>安全性：不涉及用户信息方面的东西，因此对于用户不存在安全隐患问题。</a:t>
            </a:r>
            <a:endParaRPr dirty="0">
              <a:solidFill>
                <a:schemeClr val="bg1"/>
              </a:solidFill>
              <a:latin typeface="Arial" panose="020B0604020202020204" pitchFamily="34" charset="0"/>
            </a:endParaRPr>
          </a:p>
          <a:p>
            <a:r>
              <a:rPr lang="en-US" dirty="0">
                <a:solidFill>
                  <a:schemeClr val="bg1"/>
                </a:solidFill>
                <a:latin typeface="Arial" panose="020B0604020202020204" pitchFamily="34" charset="0"/>
              </a:rPr>
              <a:t>3.</a:t>
            </a:r>
            <a:r>
              <a:rPr dirty="0">
                <a:solidFill>
                  <a:schemeClr val="bg1"/>
                </a:solidFill>
                <a:latin typeface="Arial" panose="020B0604020202020204" pitchFamily="34" charset="0"/>
              </a:rPr>
              <a:t>可维护性：当软件运行发生错误时，能够快速、准确对其定位、诊断和修改恢复。  </a:t>
            </a:r>
            <a:endParaRPr dirty="0">
              <a:solidFill>
                <a:schemeClr val="bg1"/>
              </a:solidFill>
              <a:latin typeface="Arial" panose="020B0604020202020204" pitchFamily="34" charset="0"/>
            </a:endParaRPr>
          </a:p>
          <a:p>
            <a:r>
              <a:rPr lang="en-US" dirty="0">
                <a:solidFill>
                  <a:schemeClr val="bg1"/>
                </a:solidFill>
                <a:latin typeface="Arial" panose="020B0604020202020204" pitchFamily="34" charset="0"/>
              </a:rPr>
              <a:t>4.</a:t>
            </a:r>
            <a:r>
              <a:rPr dirty="0">
                <a:solidFill>
                  <a:schemeClr val="bg1"/>
                </a:solidFill>
                <a:latin typeface="Arial" panose="020B0604020202020204" pitchFamily="34" charset="0"/>
              </a:rPr>
              <a:t>可理解性：对于本软件提供的各种菜单、按钮，其功能应该一目了然，易于理解。</a:t>
            </a:r>
            <a:endParaRPr dirty="0">
              <a:solidFill>
                <a:schemeClr val="bg1"/>
              </a:solidFill>
              <a:latin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 name="组合 27"/>
          <p:cNvGrpSpPr/>
          <p:nvPr/>
        </p:nvGrpSpPr>
        <p:grpSpPr>
          <a:xfrm>
            <a:off x="311150" y="277813"/>
            <a:ext cx="1373188" cy="414337"/>
            <a:chOff x="310460" y="277672"/>
            <a:chExt cx="1373114" cy="414303"/>
          </a:xfrm>
        </p:grpSpPr>
        <p:pic>
          <p:nvPicPr>
            <p:cNvPr id="30730"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7" name="文本框 26"/>
            <p:cNvSpPr txBox="1"/>
            <p:nvPr/>
          </p:nvSpPr>
          <p:spPr>
            <a:xfrm>
              <a:off x="477139" y="299895"/>
              <a:ext cx="1206435"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分工评价</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grpSp>
        <p:nvGrpSpPr>
          <p:cNvPr id="10" name="组合 9"/>
          <p:cNvGrpSpPr/>
          <p:nvPr/>
        </p:nvGrpSpPr>
        <p:grpSpPr>
          <a:xfrm>
            <a:off x="1160463" y="1435100"/>
            <a:ext cx="6357620" cy="1970635"/>
            <a:chOff x="1136650" y="1685925"/>
            <a:chExt cx="6357620" cy="1429125"/>
          </a:xfrm>
        </p:grpSpPr>
        <p:sp>
          <p:nvSpPr>
            <p:cNvPr id="5" name="圆角矩形 4"/>
            <p:cNvSpPr/>
            <p:nvPr/>
          </p:nvSpPr>
          <p:spPr>
            <a:xfrm>
              <a:off x="1136650" y="1685925"/>
              <a:ext cx="2362200" cy="142904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lt1"/>
                </a:solidFill>
                <a:effectLst/>
                <a:uLnTx/>
                <a:uFillTx/>
                <a:latin typeface="+mn-lt"/>
                <a:ea typeface="+mn-ea"/>
                <a:cs typeface="+mn-cs"/>
              </a:endParaRPr>
            </a:p>
          </p:txBody>
        </p:sp>
        <p:sp>
          <p:nvSpPr>
            <p:cNvPr id="31" name="圆角矩形 30"/>
            <p:cNvSpPr/>
            <p:nvPr/>
          </p:nvSpPr>
          <p:spPr>
            <a:xfrm>
              <a:off x="5095240" y="1686002"/>
              <a:ext cx="2362200" cy="142904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lt1"/>
                </a:solidFill>
                <a:effectLst/>
                <a:uLnTx/>
                <a:uFillTx/>
                <a:latin typeface="+mn-lt"/>
                <a:ea typeface="+mn-ea"/>
                <a:cs typeface="+mn-cs"/>
              </a:endParaRPr>
            </a:p>
          </p:txBody>
        </p:sp>
        <p:sp>
          <p:nvSpPr>
            <p:cNvPr id="30727" name="TextBox 7"/>
            <p:cNvSpPr txBox="1"/>
            <p:nvPr/>
          </p:nvSpPr>
          <p:spPr>
            <a:xfrm>
              <a:off x="1136650" y="1941619"/>
              <a:ext cx="2362200" cy="1137456"/>
            </a:xfrm>
            <a:prstGeom prst="rect">
              <a:avLst/>
            </a:prstGeom>
            <a:noFill/>
            <a:ln w="9525">
              <a:noFill/>
            </a:ln>
          </p:spPr>
          <p:txBody>
            <a:bodyPr>
              <a:spAutoFit/>
            </a:bodyPr>
            <a:p>
              <a:pPr algn="ctr"/>
              <a:r>
                <a:rPr lang="zh-CN" altLang="en-US" sz="1600" dirty="0">
                  <a:solidFill>
                    <a:schemeClr val="bg1"/>
                  </a:solidFill>
                  <a:latin typeface="Arial" panose="020B0604020202020204" pitchFamily="34" charset="0"/>
                </a:rPr>
                <a:t>王淑雯：需求分析报告、界面设计、所有会议记录、</a:t>
              </a:r>
              <a:r>
                <a:rPr lang="en-US" altLang="zh-CN" sz="1600" dirty="0">
                  <a:solidFill>
                    <a:schemeClr val="bg1"/>
                  </a:solidFill>
                  <a:latin typeface="Arial" panose="020B0604020202020204" pitchFamily="34" charset="0"/>
                </a:rPr>
                <a:t>PPT</a:t>
              </a:r>
              <a:r>
                <a:rPr lang="zh-CN" altLang="en-US" sz="1600" dirty="0">
                  <a:solidFill>
                    <a:schemeClr val="bg1"/>
                  </a:solidFill>
                  <a:latin typeface="Arial" panose="020B0604020202020204" pitchFamily="34" charset="0"/>
                </a:rPr>
                <a:t>、数据字典、甘特图修改</a:t>
              </a:r>
              <a:endParaRPr lang="en-US" altLang="zh-CN" sz="1600" dirty="0">
                <a:solidFill>
                  <a:schemeClr val="bg1"/>
                </a:solidFill>
                <a:latin typeface="Arial" panose="020B0604020202020204" pitchFamily="34" charset="0"/>
              </a:endParaRPr>
            </a:p>
            <a:p>
              <a:pPr algn="ctr"/>
              <a:endParaRPr lang="en-US" altLang="zh-CN" sz="1600" dirty="0">
                <a:solidFill>
                  <a:schemeClr val="bg1"/>
                </a:solidFill>
                <a:latin typeface="Arial" panose="020B0604020202020204" pitchFamily="34" charset="0"/>
              </a:endParaRPr>
            </a:p>
            <a:p>
              <a:pPr algn="ctr"/>
              <a:r>
                <a:rPr lang="en-US" altLang="zh-CN" sz="1600" dirty="0">
                  <a:solidFill>
                    <a:schemeClr val="bg1"/>
                  </a:solidFill>
                  <a:latin typeface="Arial" panose="020B0604020202020204" pitchFamily="34" charset="0"/>
                </a:rPr>
                <a:t>7</a:t>
              </a:r>
              <a:endParaRPr lang="en-US" altLang="zh-CN" sz="1600" dirty="0">
                <a:solidFill>
                  <a:schemeClr val="bg1"/>
                </a:solidFill>
                <a:latin typeface="Arial" panose="020B0604020202020204" pitchFamily="34" charset="0"/>
              </a:endParaRPr>
            </a:p>
          </p:txBody>
        </p:sp>
        <p:sp>
          <p:nvSpPr>
            <p:cNvPr id="30728" name="TextBox 32"/>
            <p:cNvSpPr txBox="1"/>
            <p:nvPr/>
          </p:nvSpPr>
          <p:spPr>
            <a:xfrm>
              <a:off x="5132070" y="2009775"/>
              <a:ext cx="2362200" cy="958779"/>
            </a:xfrm>
            <a:prstGeom prst="rect">
              <a:avLst/>
            </a:prstGeom>
            <a:noFill/>
            <a:ln w="9525">
              <a:noFill/>
            </a:ln>
          </p:spPr>
          <p:txBody>
            <a:bodyPr>
              <a:spAutoFit/>
            </a:bodyPr>
            <a:p>
              <a:pPr algn="ctr"/>
              <a:r>
                <a:rPr lang="zh-CN" altLang="en-US" sz="1600" dirty="0">
                  <a:solidFill>
                    <a:schemeClr val="bg1"/>
                  </a:solidFill>
                  <a:latin typeface="Arial" panose="020B0604020202020204" pitchFamily="34" charset="0"/>
                </a:rPr>
                <a:t>张琪：</a:t>
              </a:r>
              <a:r>
                <a:rPr lang="en-US" altLang="zh-CN" sz="1600" dirty="0">
                  <a:solidFill>
                    <a:schemeClr val="bg1"/>
                  </a:solidFill>
                  <a:latin typeface="Arial" panose="020B0604020202020204" pitchFamily="34" charset="0"/>
                </a:rPr>
                <a:t>E-R</a:t>
              </a:r>
              <a:r>
                <a:rPr lang="zh-CN" altLang="en-US" sz="1600" dirty="0">
                  <a:solidFill>
                    <a:schemeClr val="bg1"/>
                  </a:solidFill>
                  <a:latin typeface="Arial" panose="020B0604020202020204" pitchFamily="34" charset="0"/>
                </a:rPr>
                <a:t>图，层次方框图、</a:t>
              </a:r>
              <a:r>
                <a:rPr lang="en-US" altLang="zh-CN" sz="1600" dirty="0">
                  <a:solidFill>
                    <a:schemeClr val="bg1"/>
                  </a:solidFill>
                  <a:latin typeface="Arial" panose="020B0604020202020204" pitchFamily="34" charset="0"/>
                </a:rPr>
                <a:t>IPO</a:t>
              </a:r>
              <a:r>
                <a:rPr lang="zh-CN" altLang="en-US" sz="1600" dirty="0">
                  <a:solidFill>
                    <a:schemeClr val="bg1"/>
                  </a:solidFill>
                  <a:latin typeface="Arial" panose="020B0604020202020204" pitchFamily="34" charset="0"/>
                </a:rPr>
                <a:t>图、数据流图</a:t>
              </a:r>
              <a:endParaRPr lang="zh-CN" altLang="en-US" sz="1600" dirty="0">
                <a:solidFill>
                  <a:schemeClr val="bg1"/>
                </a:solidFill>
                <a:latin typeface="Arial" panose="020B0604020202020204" pitchFamily="34" charset="0"/>
              </a:endParaRPr>
            </a:p>
            <a:p>
              <a:pPr algn="ctr"/>
              <a:endParaRPr lang="en-US" altLang="zh-CN" sz="1600" dirty="0">
                <a:solidFill>
                  <a:schemeClr val="bg1"/>
                </a:solidFill>
                <a:latin typeface="Arial" panose="020B0604020202020204" pitchFamily="34" charset="0"/>
              </a:endParaRPr>
            </a:p>
            <a:p>
              <a:pPr algn="ctr"/>
              <a:endParaRPr lang="en-US" altLang="zh-CN" sz="1600" dirty="0">
                <a:solidFill>
                  <a:schemeClr val="bg1"/>
                </a:solidFill>
                <a:latin typeface="Arial" panose="020B0604020202020204" pitchFamily="34" charset="0"/>
              </a:endParaRPr>
            </a:p>
            <a:p>
              <a:pPr algn="ctr"/>
              <a:r>
                <a:rPr lang="en-US" altLang="zh-CN" sz="1600" dirty="0">
                  <a:solidFill>
                    <a:schemeClr val="bg1"/>
                  </a:solidFill>
                  <a:latin typeface="Arial" panose="020B0604020202020204" pitchFamily="34" charset="0"/>
                </a:rPr>
                <a:t>3.5</a:t>
              </a:r>
              <a:r>
                <a:rPr lang="zh-CN" altLang="en-US" sz="1600" dirty="0">
                  <a:solidFill>
                    <a:schemeClr val="bg1"/>
                  </a:solidFill>
                  <a:latin typeface="Arial" panose="020B0604020202020204" pitchFamily="34" charset="0"/>
                </a:rPr>
                <a:t>分</a:t>
              </a:r>
              <a:endParaRPr lang="zh-CN" altLang="en-US" sz="1600" dirty="0">
                <a:solidFill>
                  <a:schemeClr val="bg1"/>
                </a:solidFill>
                <a:latin typeface="Arial" panose="020B0604020202020204"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000000"/>
                                          </p:val>
                                        </p:tav>
                                        <p:tav tm="100000">
                                          <p:val>
                                            <p:strVal val="#ppt_w"/>
                                          </p:val>
                                        </p:tav>
                                      </p:tavLst>
                                    </p:anim>
                                    <p:anim calcmode="lin" valueType="num">
                                      <p:cBhvr>
                                        <p:cTn id="13" dur="500" fill="hold"/>
                                        <p:tgtEl>
                                          <p:spTgt spid="10"/>
                                        </p:tgtEl>
                                        <p:attrNameLst>
                                          <p:attrName>ppt_h</p:attrName>
                                        </p:attrNameLst>
                                      </p:cBhvr>
                                      <p:tavLst>
                                        <p:tav tm="0">
                                          <p:val>
                                            <p:fltVal val="0.00000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728913" y="1501775"/>
            <a:ext cx="3957637" cy="1074738"/>
          </a:xfrm>
          <a:prstGeom prst="rect">
            <a:avLst/>
          </a:prstGeom>
          <a:noFill/>
          <a:ln w="9525">
            <a:noFill/>
          </a:ln>
        </p:spPr>
        <p:txBody>
          <a:bodyPr>
            <a:spAutoFit/>
          </a:bodyPr>
          <a:p>
            <a:pPr algn="ctr">
              <a:lnSpc>
                <a:spcPct val="150000"/>
              </a:lnSpc>
            </a:pPr>
            <a:r>
              <a:rPr lang="en-US" altLang="zh-CN" sz="4800" b="1" dirty="0">
                <a:solidFill>
                  <a:schemeClr val="bg1"/>
                </a:solidFill>
                <a:latin typeface="微软雅黑 Light" panose="020B0502040204020203" pitchFamily="34" charset="-122"/>
                <a:ea typeface="微软雅黑 Light" panose="020B0502040204020203" pitchFamily="34" charset="-122"/>
              </a:rPr>
              <a:t>THANKS!</a:t>
            </a:r>
            <a:endParaRPr lang="zh-CN" altLang="en-US" sz="48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4"/>
          <p:cNvSpPr/>
          <p:nvPr/>
        </p:nvSpPr>
        <p:spPr>
          <a:xfrm>
            <a:off x="1331913" y="1884363"/>
            <a:ext cx="6435725" cy="379413"/>
          </a:xfrm>
          <a:prstGeom prst="rect">
            <a:avLst/>
          </a:prstGeom>
        </p:spPr>
        <p:txBody>
          <a:bodyPr>
            <a:spAutoFit/>
          </a:bodyPr>
          <a:lstStyle/>
          <a:p>
            <a:pPr marL="0" marR="0" lvl="0" indent="0" algn="l" defTabSz="685800" rtl="0" eaLnBrk="1" fontAlgn="auto" latinLnBrk="0" hangingPunct="1">
              <a:lnSpc>
                <a:spcPct val="15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a:t>
            </a:r>
            <a:endParaRPr kumimoji="0" lang="zh-CN" altLang="en-US" sz="1400" b="0" i="0" u="none" strike="noStrike" kern="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6" name="矩形 5"/>
          <p:cNvSpPr/>
          <p:nvPr/>
        </p:nvSpPr>
        <p:spPr>
          <a:xfrm>
            <a:off x="3316288" y="3005138"/>
            <a:ext cx="3048000" cy="554037"/>
          </a:xfrm>
          <a:prstGeom prst="rect">
            <a:avLst/>
          </a:prstGeom>
          <a:noFill/>
          <a:ln w="9525">
            <a:noFill/>
          </a:ln>
        </p:spPr>
        <p:txBody>
          <a:bodyPr>
            <a:spAutoFit/>
          </a:bodyPr>
          <a:p>
            <a:pPr>
              <a:lnSpc>
                <a:spcPct val="150000"/>
              </a:lnSpc>
            </a:pPr>
            <a:r>
              <a:rPr lang="zh-CN" altLang="en-US" sz="2000" dirty="0">
                <a:solidFill>
                  <a:schemeClr val="bg1"/>
                </a:solidFill>
                <a:latin typeface="微软雅黑 Light" panose="020B0502040204020203" pitchFamily="34" charset="-122"/>
                <a:ea typeface="微软雅黑 Light" panose="020B0502040204020203" pitchFamily="34" charset="-122"/>
              </a:rPr>
              <a:t>感谢各位老师批评指正！</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311150" y="277813"/>
            <a:ext cx="963613" cy="414337"/>
            <a:chOff x="310460" y="277672"/>
            <a:chExt cx="964158" cy="414303"/>
          </a:xfrm>
        </p:grpSpPr>
        <p:pic>
          <p:nvPicPr>
            <p:cNvPr id="31750"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7" name="文本框 6"/>
            <p:cNvSpPr txBox="1"/>
            <p:nvPr/>
          </p:nvSpPr>
          <p:spPr>
            <a:xfrm>
              <a:off x="477242" y="299895"/>
              <a:ext cx="797376"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致谢</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000000"/>
                                          </p:val>
                                        </p:tav>
                                        <p:tav tm="100000">
                                          <p:val>
                                            <p:strVal val="#ppt_h"/>
                                          </p:val>
                                        </p:tav>
                                      </p:tavLst>
                                    </p:anim>
                                  </p:childTnLst>
                                </p:cTn>
                              </p:par>
                            </p:childTnLst>
                          </p:cTn>
                        </p:par>
                        <p:par>
                          <p:cTn id="16" fill="hold">
                            <p:stCondLst>
                              <p:cond delay="1600"/>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5"/>
                                        </p:tgtEl>
                                        <p:attrNameLst>
                                          <p:attrName>style.visibility</p:attrName>
                                        </p:attrNameLst>
                                      </p:cBhvr>
                                      <p:to>
                                        <p:strVal val="visible"/>
                                      </p:to>
                                    </p:set>
                                    <p:animEffect transition="in" filter="wipe(left)">
                                      <p:cBhvr>
                                        <p:cTn id="19" dur="300"/>
                                        <p:tgtEl>
                                          <p:spTgt spid="5"/>
                                        </p:tgtEl>
                                      </p:cBhvr>
                                    </p:animEffect>
                                  </p:childTnLst>
                                </p:cTn>
                              </p:par>
                              <p:par>
                                <p:cTn id="20" presetID="36" presetClass="emph" presetSubtype="0" fill="hold" grpId="1" nodeType="withEffect">
                                  <p:stCondLst>
                                    <p:cond delay="0"/>
                                  </p:stCondLst>
                                  <p:iterate type="lt">
                                    <p:tmPct val="30000"/>
                                  </p:iterate>
                                  <p:childTnLst>
                                    <p:animScale>
                                      <p:cBhvr>
                                        <p:cTn id="21" dur="150" autoRev="1" fill="hold">
                                          <p:stCondLst>
                                            <p:cond delay="0"/>
                                          </p:stCondLst>
                                        </p:cTn>
                                        <p:tgtEl>
                                          <p:spTgt spid="5"/>
                                        </p:tgtEl>
                                      </p:cBhvr>
                                      <p:to x="80000" y="100000"/>
                                    </p:animScale>
                                    <p:anim by="(#ppt_w*0.10)" calcmode="lin" valueType="num">
                                      <p:cBhvr>
                                        <p:cTn id="22" dur="150" autoRev="1" fill="hold">
                                          <p:stCondLst>
                                            <p:cond delay="0"/>
                                          </p:stCondLst>
                                        </p:cTn>
                                        <p:tgtEl>
                                          <p:spTgt spid="5"/>
                                        </p:tgtEl>
                                        <p:attrNameLst>
                                          <p:attrName>ppt_x</p:attrName>
                                        </p:attrNameLst>
                                      </p:cBhvr>
                                    </p:anim>
                                    <p:anim by="(-#ppt_w*0.10)" calcmode="lin" valueType="num">
                                      <p:cBhvr>
                                        <p:cTn id="23" dur="150" autoRev="1" fill="hold">
                                          <p:stCondLst>
                                            <p:cond delay="0"/>
                                          </p:stCondLst>
                                        </p:cTn>
                                        <p:tgtEl>
                                          <p:spTgt spid="5"/>
                                        </p:tgtEl>
                                        <p:attrNameLst>
                                          <p:attrName>ppt_y</p:attrName>
                                        </p:attrNameLst>
                                      </p:cBhvr>
                                    </p:anim>
                                    <p:animRot by="-480000">
                                      <p:cBhvr>
                                        <p:cTn id="24" dur="150" autoRev="1" fill="hold">
                                          <p:stCondLst>
                                            <p:cond delay="0"/>
                                          </p:stCondLst>
                                        </p:cTn>
                                        <p:tgtEl>
                                          <p:spTgt spid="5"/>
                                        </p:tgtEl>
                                        <p:attrNameLst>
                                          <p:attrName>r</p:attrName>
                                        </p:attrNameLst>
                                      </p:cBhvr>
                                    </p:animRot>
                                  </p:childTnLst>
                                </p:cTn>
                              </p:par>
                            </p:childTnLst>
                          </p:cTn>
                        </p:par>
                        <p:par>
                          <p:cTn id="25" fill="hold">
                            <p:stCondLst>
                              <p:cond delay="2619"/>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3103"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6350" y="1746250"/>
            <a:ext cx="2765425" cy="963613"/>
            <a:chOff x="219753" y="1976522"/>
            <a:chExt cx="2765362" cy="964005"/>
          </a:xfrm>
        </p:grpSpPr>
        <p:sp>
          <p:nvSpPr>
            <p:cNvPr id="3101" name="文本框 38"/>
            <p:cNvSpPr txBox="1"/>
            <p:nvPr/>
          </p:nvSpPr>
          <p:spPr>
            <a:xfrm>
              <a:off x="219753" y="2417307"/>
              <a:ext cx="2741158" cy="523220"/>
            </a:xfrm>
            <a:prstGeom prst="rect">
              <a:avLst/>
            </a:prstGeom>
            <a:noFill/>
            <a:ln w="9525">
              <a:noFill/>
            </a:ln>
          </p:spPr>
          <p:txBody>
            <a:bodyPr>
              <a:spAutoFit/>
            </a:bodyPr>
            <a:p>
              <a:pPr algn="r"/>
              <a:r>
                <a:rPr lang="en-US" altLang="zh-CN" sz="2800" dirty="0">
                  <a:solidFill>
                    <a:schemeClr val="bg1"/>
                  </a:solidFill>
                  <a:latin typeface="微软雅黑 Light" panose="020B0502040204020203" pitchFamily="34" charset="-122"/>
                  <a:ea typeface="微软雅黑 Light" panose="020B0502040204020203" pitchFamily="34" charset="-122"/>
                </a:rPr>
                <a:t>CONTENTS</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3102" name="文本框 11"/>
            <p:cNvSpPr txBox="1"/>
            <p:nvPr/>
          </p:nvSpPr>
          <p:spPr>
            <a:xfrm>
              <a:off x="1979712" y="1976522"/>
              <a:ext cx="1005403" cy="584775"/>
            </a:xfrm>
            <a:prstGeom prst="rect">
              <a:avLst/>
            </a:prstGeom>
            <a:noFill/>
            <a:ln w="9525">
              <a:noFill/>
            </a:ln>
          </p:spPr>
          <p:txBody>
            <a:bodyPr wrap="none">
              <a:spAutoFit/>
            </a:bodyPr>
            <a:p>
              <a:r>
                <a:rPr lang="zh-CN" altLang="en-US" sz="3200" dirty="0">
                  <a:solidFill>
                    <a:schemeClr val="bg1"/>
                  </a:solidFill>
                  <a:latin typeface="微软雅黑 Light" panose="020B0502040204020203" pitchFamily="34" charset="-122"/>
                  <a:ea typeface="微软雅黑 Light" panose="020B0502040204020203" pitchFamily="34" charset="-122"/>
                </a:rPr>
                <a:t>目录</a:t>
              </a:r>
              <a:endParaRPr lang="zh-CN" altLang="en-US" sz="3200" dirty="0">
                <a:solidFill>
                  <a:schemeClr val="bg1"/>
                </a:solidFill>
                <a:latin typeface="微软雅黑 Light" panose="020B0502040204020203" pitchFamily="34" charset="-122"/>
                <a:ea typeface="微软雅黑 Light" panose="020B0502040204020203" pitchFamily="34" charset="-122"/>
              </a:endParaRPr>
            </a:p>
          </p:txBody>
        </p:sp>
      </p:grpSp>
      <p:sp>
        <p:nvSpPr>
          <p:cNvPr id="71" name="文本框 18"/>
          <p:cNvSpPr txBox="1"/>
          <p:nvPr/>
        </p:nvSpPr>
        <p:spPr>
          <a:xfrm>
            <a:off x="3776663" y="1890713"/>
            <a:ext cx="646112" cy="369887"/>
          </a:xfrm>
          <a:prstGeom prst="rect">
            <a:avLst/>
          </a:prstGeom>
          <a:noFill/>
          <a:ln w="9525">
            <a:noFill/>
          </a:ln>
        </p:spPr>
        <p:txBody>
          <a:bodyPr wrap="none">
            <a:spAutoFit/>
          </a:bodyPr>
          <a:p>
            <a:r>
              <a:rPr lang="zh-CN" altLang="en-US" sz="1800" dirty="0">
                <a:solidFill>
                  <a:schemeClr val="bg1"/>
                </a:solidFill>
                <a:latin typeface="微软雅黑 Light" panose="020B0502040204020203" pitchFamily="34" charset="-122"/>
                <a:ea typeface="微软雅黑 Light" panose="020B0502040204020203" pitchFamily="34" charset="-122"/>
              </a:rPr>
              <a:t>引言</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72" name="组合 71"/>
          <p:cNvGrpSpPr/>
          <p:nvPr/>
        </p:nvGrpSpPr>
        <p:grpSpPr>
          <a:xfrm>
            <a:off x="3340100" y="1817688"/>
            <a:ext cx="430213" cy="523875"/>
            <a:chOff x="3552850" y="2047768"/>
            <a:chExt cx="430237" cy="523220"/>
          </a:xfrm>
        </p:grpSpPr>
        <p:sp>
          <p:nvSpPr>
            <p:cNvPr id="3099" name="文本框 16"/>
            <p:cNvSpPr txBox="1"/>
            <p:nvPr/>
          </p:nvSpPr>
          <p:spPr>
            <a:xfrm>
              <a:off x="3552850" y="2047768"/>
              <a:ext cx="322524" cy="523220"/>
            </a:xfrm>
            <a:prstGeom prst="rect">
              <a:avLst/>
            </a:prstGeom>
            <a:noFill/>
            <a:ln w="9525">
              <a:noFill/>
            </a:ln>
          </p:spPr>
          <p:txBody>
            <a:bodyPr wrap="none">
              <a:spAutoFit/>
            </a:bodyPr>
            <a:p>
              <a:pPr algn="ctr"/>
              <a:r>
                <a:rPr lang="en-US" altLang="zh-CN" sz="2800" dirty="0">
                  <a:solidFill>
                    <a:schemeClr val="bg1"/>
                  </a:solidFill>
                  <a:latin typeface="微软雅黑 Light" panose="020B0502040204020203" pitchFamily="34" charset="-122"/>
                  <a:ea typeface="微软雅黑 Light" panose="020B0502040204020203" pitchFamily="34" charset="-122"/>
                </a:rPr>
                <a:t>1</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74" name="直接连接符 73"/>
            <p:cNvCxnSpPr/>
            <p:nvPr/>
          </p:nvCxnSpPr>
          <p:spPr>
            <a:xfrm flipH="1">
              <a:off x="3737010" y="2226931"/>
              <a:ext cx="246077"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p:nvPr/>
        </p:nvSpPr>
        <p:spPr>
          <a:xfrm>
            <a:off x="6492875" y="1916113"/>
            <a:ext cx="1108075" cy="369887"/>
          </a:xfrm>
          <a:prstGeom prst="rect">
            <a:avLst/>
          </a:prstGeom>
          <a:noFill/>
          <a:ln w="9525">
            <a:noFill/>
          </a:ln>
        </p:spPr>
        <p:txBody>
          <a:bodyPr wrap="none">
            <a:spAutoFit/>
          </a:bodyPr>
          <a:p>
            <a:r>
              <a:rPr lang="zh-CN" altLang="en-US" sz="1800" dirty="0">
                <a:solidFill>
                  <a:schemeClr val="bg1"/>
                </a:solidFill>
                <a:latin typeface="微软雅黑 Light" panose="020B0502040204020203" pitchFamily="34" charset="-122"/>
                <a:ea typeface="微软雅黑 Light" panose="020B0502040204020203" pitchFamily="34" charset="-122"/>
              </a:rPr>
              <a:t>功能需求</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76" name="组合 75"/>
          <p:cNvGrpSpPr/>
          <p:nvPr/>
        </p:nvGrpSpPr>
        <p:grpSpPr>
          <a:xfrm>
            <a:off x="5989638" y="1827213"/>
            <a:ext cx="496887" cy="523875"/>
            <a:chOff x="6073087" y="2057986"/>
            <a:chExt cx="497639" cy="523220"/>
          </a:xfrm>
        </p:grpSpPr>
        <p:sp>
          <p:nvSpPr>
            <p:cNvPr id="3097" name="文本框 20"/>
            <p:cNvSpPr txBox="1"/>
            <p:nvPr/>
          </p:nvSpPr>
          <p:spPr>
            <a:xfrm>
              <a:off x="6073087" y="2057986"/>
              <a:ext cx="394659" cy="523220"/>
            </a:xfrm>
            <a:prstGeom prst="rect">
              <a:avLst/>
            </a:prstGeom>
            <a:noFill/>
            <a:ln w="9525">
              <a:noFill/>
            </a:ln>
          </p:spPr>
          <p:txBody>
            <a:bodyPr wrap="none">
              <a:spAutoFit/>
            </a:bodyPr>
            <a:p>
              <a:pPr algn="ctr"/>
              <a:r>
                <a:rPr lang="en-US" altLang="zh-CN" sz="2800" dirty="0">
                  <a:solidFill>
                    <a:schemeClr val="bg1"/>
                  </a:solidFill>
                  <a:latin typeface="微软雅黑 Light" panose="020B0502040204020203" pitchFamily="34" charset="-122"/>
                  <a:ea typeface="微软雅黑 Light" panose="020B0502040204020203" pitchFamily="34" charset="-122"/>
                </a:rPr>
                <a:t>4</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78" name="直接连接符 77"/>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p:nvPr/>
        </p:nvSpPr>
        <p:spPr>
          <a:xfrm>
            <a:off x="3776663" y="2470150"/>
            <a:ext cx="1108075" cy="369888"/>
          </a:xfrm>
          <a:prstGeom prst="rect">
            <a:avLst/>
          </a:prstGeom>
          <a:noFill/>
          <a:ln w="9525">
            <a:noFill/>
          </a:ln>
        </p:spPr>
        <p:txBody>
          <a:bodyPr wrap="none">
            <a:spAutoFit/>
          </a:bodyPr>
          <a:p>
            <a:r>
              <a:rPr lang="zh-CN" altLang="en-US" sz="1800" dirty="0">
                <a:solidFill>
                  <a:schemeClr val="bg1"/>
                </a:solidFill>
                <a:latin typeface="微软雅黑 Light" panose="020B0502040204020203" pitchFamily="34" charset="-122"/>
                <a:ea typeface="微软雅黑 Light" panose="020B0502040204020203" pitchFamily="34" charset="-122"/>
              </a:rPr>
              <a:t>任务概述</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80" name="组合 79"/>
          <p:cNvGrpSpPr/>
          <p:nvPr/>
        </p:nvGrpSpPr>
        <p:grpSpPr>
          <a:xfrm>
            <a:off x="3303588" y="2397125"/>
            <a:ext cx="466725" cy="523875"/>
            <a:chOff x="3516783" y="2627150"/>
            <a:chExt cx="466304" cy="523220"/>
          </a:xfrm>
        </p:grpSpPr>
        <p:sp>
          <p:nvSpPr>
            <p:cNvPr id="3095" name="文本框 23"/>
            <p:cNvSpPr txBox="1"/>
            <p:nvPr/>
          </p:nvSpPr>
          <p:spPr>
            <a:xfrm>
              <a:off x="3516783" y="2627150"/>
              <a:ext cx="394659" cy="523220"/>
            </a:xfrm>
            <a:prstGeom prst="rect">
              <a:avLst/>
            </a:prstGeom>
            <a:noFill/>
            <a:ln w="9525">
              <a:noFill/>
            </a:ln>
          </p:spPr>
          <p:txBody>
            <a:bodyPr wrap="none">
              <a:spAutoFit/>
            </a:bodyPr>
            <a:p>
              <a:pPr algn="ctr"/>
              <a:r>
                <a:rPr lang="en-US" altLang="zh-CN" sz="2800" dirty="0">
                  <a:solidFill>
                    <a:schemeClr val="bg1"/>
                  </a:solidFill>
                  <a:latin typeface="微软雅黑 Light" panose="020B0502040204020203" pitchFamily="34" charset="-122"/>
                  <a:ea typeface="微软雅黑 Light" panose="020B0502040204020203" pitchFamily="34" charset="-122"/>
                </a:rPr>
                <a:t>2</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82" name="直接连接符 81"/>
            <p:cNvCxnSpPr/>
            <p:nvPr/>
          </p:nvCxnSpPr>
          <p:spPr>
            <a:xfrm flipH="1">
              <a:off x="3737246" y="2806314"/>
              <a:ext cx="245841"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p:nvPr/>
        </p:nvSpPr>
        <p:spPr>
          <a:xfrm>
            <a:off x="6492875" y="2493963"/>
            <a:ext cx="1108075" cy="369887"/>
          </a:xfrm>
          <a:prstGeom prst="rect">
            <a:avLst/>
          </a:prstGeom>
          <a:noFill/>
          <a:ln w="9525">
            <a:noFill/>
          </a:ln>
        </p:spPr>
        <p:txBody>
          <a:bodyPr wrap="none">
            <a:spAutoFit/>
          </a:bodyPr>
          <a:p>
            <a:r>
              <a:rPr lang="zh-CN" altLang="en-US" sz="1800" dirty="0">
                <a:solidFill>
                  <a:schemeClr val="bg1"/>
                </a:solidFill>
                <a:latin typeface="微软雅黑 Light" panose="020B0502040204020203" pitchFamily="34" charset="-122"/>
                <a:ea typeface="微软雅黑 Light" panose="020B0502040204020203" pitchFamily="34" charset="-122"/>
              </a:rPr>
              <a:t>性能需求</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84" name="组合 83"/>
          <p:cNvGrpSpPr/>
          <p:nvPr/>
        </p:nvGrpSpPr>
        <p:grpSpPr>
          <a:xfrm>
            <a:off x="5989638" y="2406650"/>
            <a:ext cx="496887" cy="523875"/>
            <a:chOff x="6073087" y="2637368"/>
            <a:chExt cx="497639" cy="523220"/>
          </a:xfrm>
        </p:grpSpPr>
        <p:sp>
          <p:nvSpPr>
            <p:cNvPr id="3093" name="文本框 26"/>
            <p:cNvSpPr txBox="1"/>
            <p:nvPr/>
          </p:nvSpPr>
          <p:spPr>
            <a:xfrm>
              <a:off x="6073087" y="2637368"/>
              <a:ext cx="394659" cy="523220"/>
            </a:xfrm>
            <a:prstGeom prst="rect">
              <a:avLst/>
            </a:prstGeom>
            <a:noFill/>
            <a:ln w="9525">
              <a:noFill/>
            </a:ln>
          </p:spPr>
          <p:txBody>
            <a:bodyPr wrap="none">
              <a:spAutoFit/>
            </a:bodyPr>
            <a:p>
              <a:pPr algn="ctr"/>
              <a:r>
                <a:rPr lang="en-US" altLang="zh-CN" sz="2800" dirty="0">
                  <a:solidFill>
                    <a:schemeClr val="bg1"/>
                  </a:solidFill>
                  <a:latin typeface="微软雅黑 Light" panose="020B0502040204020203" pitchFamily="34" charset="-122"/>
                  <a:ea typeface="微软雅黑 Light" panose="020B0502040204020203" pitchFamily="34" charset="-122"/>
                </a:rPr>
                <a:t>5</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86" name="直接连接符 85"/>
            <p:cNvCxnSpPr/>
            <p:nvPr/>
          </p:nvCxnSpPr>
          <p:spPr>
            <a:xfrm flipH="1">
              <a:off x="6324292" y="2807019"/>
              <a:ext cx="246434" cy="245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p:nvPr/>
        </p:nvSpPr>
        <p:spPr>
          <a:xfrm>
            <a:off x="3776663" y="3043238"/>
            <a:ext cx="1108075" cy="369887"/>
          </a:xfrm>
          <a:prstGeom prst="rect">
            <a:avLst/>
          </a:prstGeom>
          <a:noFill/>
          <a:ln w="9525">
            <a:noFill/>
          </a:ln>
        </p:spPr>
        <p:txBody>
          <a:bodyPr wrap="none">
            <a:spAutoFit/>
          </a:bodyPr>
          <a:p>
            <a:r>
              <a:rPr lang="zh-CN" altLang="en-US" sz="1800" dirty="0">
                <a:solidFill>
                  <a:schemeClr val="bg1"/>
                </a:solidFill>
                <a:latin typeface="微软雅黑 Light" panose="020B0502040204020203" pitchFamily="34" charset="-122"/>
                <a:ea typeface="微软雅黑 Light" panose="020B0502040204020203" pitchFamily="34" charset="-122"/>
              </a:rPr>
              <a:t>数据描述</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88" name="组合 87"/>
          <p:cNvGrpSpPr/>
          <p:nvPr/>
        </p:nvGrpSpPr>
        <p:grpSpPr>
          <a:xfrm>
            <a:off x="3303588" y="2970213"/>
            <a:ext cx="466725" cy="523875"/>
            <a:chOff x="3516783" y="3200893"/>
            <a:chExt cx="466304" cy="523220"/>
          </a:xfrm>
        </p:grpSpPr>
        <p:sp>
          <p:nvSpPr>
            <p:cNvPr id="3091" name="文本框 29"/>
            <p:cNvSpPr txBox="1"/>
            <p:nvPr/>
          </p:nvSpPr>
          <p:spPr>
            <a:xfrm>
              <a:off x="3516783" y="3200893"/>
              <a:ext cx="394659" cy="523220"/>
            </a:xfrm>
            <a:prstGeom prst="rect">
              <a:avLst/>
            </a:prstGeom>
            <a:noFill/>
            <a:ln w="9525">
              <a:noFill/>
            </a:ln>
          </p:spPr>
          <p:txBody>
            <a:bodyPr wrap="none">
              <a:spAutoFit/>
            </a:bodyPr>
            <a:p>
              <a:pPr algn="ctr"/>
              <a:r>
                <a:rPr lang="en-US" altLang="zh-CN" sz="2800" dirty="0">
                  <a:solidFill>
                    <a:schemeClr val="bg1"/>
                  </a:solidFill>
                  <a:latin typeface="微软雅黑 Light" panose="020B0502040204020203" pitchFamily="34" charset="-122"/>
                  <a:ea typeface="微软雅黑 Light" panose="020B0502040204020203" pitchFamily="34" charset="-122"/>
                </a:rPr>
                <a:t>3</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90" name="直接连接符 89"/>
            <p:cNvCxnSpPr/>
            <p:nvPr/>
          </p:nvCxnSpPr>
          <p:spPr>
            <a:xfrm flipH="1">
              <a:off x="3737246" y="3380056"/>
              <a:ext cx="245841"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文本框 33"/>
          <p:cNvSpPr txBox="1"/>
          <p:nvPr/>
        </p:nvSpPr>
        <p:spPr>
          <a:xfrm>
            <a:off x="6492875" y="3068638"/>
            <a:ext cx="1108075" cy="369887"/>
          </a:xfrm>
          <a:prstGeom prst="rect">
            <a:avLst/>
          </a:prstGeom>
          <a:noFill/>
          <a:ln w="9525">
            <a:noFill/>
          </a:ln>
        </p:spPr>
        <p:txBody>
          <a:bodyPr wrap="none">
            <a:spAutoFit/>
          </a:bodyPr>
          <a:p>
            <a:r>
              <a:rPr lang="zh-CN" altLang="en-US" sz="1800" dirty="0">
                <a:solidFill>
                  <a:schemeClr val="bg1"/>
                </a:solidFill>
                <a:latin typeface="微软雅黑 Light" panose="020B0502040204020203" pitchFamily="34" charset="-122"/>
                <a:ea typeface="微软雅黑 Light" panose="020B0502040204020203" pitchFamily="34" charset="-122"/>
              </a:rPr>
              <a:t>运行需求</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92" name="组合 91"/>
          <p:cNvGrpSpPr/>
          <p:nvPr/>
        </p:nvGrpSpPr>
        <p:grpSpPr>
          <a:xfrm>
            <a:off x="5989638" y="2981325"/>
            <a:ext cx="496887" cy="522288"/>
            <a:chOff x="6073087" y="3211111"/>
            <a:chExt cx="497639" cy="523220"/>
          </a:xfrm>
        </p:grpSpPr>
        <p:sp>
          <p:nvSpPr>
            <p:cNvPr id="3089" name="文本框 32"/>
            <p:cNvSpPr txBox="1"/>
            <p:nvPr/>
          </p:nvSpPr>
          <p:spPr>
            <a:xfrm>
              <a:off x="6073087" y="3211111"/>
              <a:ext cx="394659" cy="523220"/>
            </a:xfrm>
            <a:prstGeom prst="rect">
              <a:avLst/>
            </a:prstGeom>
            <a:noFill/>
            <a:ln w="9525">
              <a:noFill/>
            </a:ln>
          </p:spPr>
          <p:txBody>
            <a:bodyPr wrap="none">
              <a:spAutoFit/>
            </a:bodyPr>
            <a:p>
              <a:pPr algn="ctr"/>
              <a:r>
                <a:rPr lang="en-US" altLang="zh-CN" sz="2800" dirty="0">
                  <a:solidFill>
                    <a:schemeClr val="bg1"/>
                  </a:solidFill>
                  <a:latin typeface="微软雅黑 Light" panose="020B0502040204020203" pitchFamily="34" charset="-122"/>
                  <a:ea typeface="微软雅黑 Light" panose="020B0502040204020203" pitchFamily="34" charset="-122"/>
                </a:rPr>
                <a:t>6</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94" name="直接连接符 93"/>
            <p:cNvCxnSpPr/>
            <p:nvPr/>
          </p:nvCxnSpPr>
          <p:spPr>
            <a:xfrm flipH="1">
              <a:off x="6324292" y="3381277"/>
              <a:ext cx="246434" cy="244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3065463" y="1909763"/>
            <a:ext cx="0" cy="1546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66700"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additive="base">
                                        <p:cTn id="12" dur="500" fill="hold"/>
                                        <p:tgtEl>
                                          <p:spTgt spid="68"/>
                                        </p:tgtEl>
                                        <p:attrNameLst>
                                          <p:attrName>ppt_x</p:attrName>
                                        </p:attrNameLst>
                                      </p:cBhvr>
                                      <p:tavLst>
                                        <p:tav tm="0">
                                          <p:val>
                                            <p:strVal val="0-#ppt_w/2"/>
                                          </p:val>
                                        </p:tav>
                                        <p:tav tm="100000">
                                          <p:val>
                                            <p:strVal val="#ppt_x"/>
                                          </p:val>
                                        </p:tav>
                                      </p:tavLst>
                                    </p:anim>
                                    <p:anim calcmode="lin" valueType="num">
                                      <p:cBhvr additive="base">
                                        <p:cTn id="13" dur="500" fill="hold"/>
                                        <p:tgtEl>
                                          <p:spTgt spid="6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additive="base">
                                        <p:cTn id="17" dur="500" fill="hold"/>
                                        <p:tgtEl>
                                          <p:spTgt spid="95"/>
                                        </p:tgtEl>
                                        <p:attrNameLst>
                                          <p:attrName>ppt_x</p:attrName>
                                        </p:attrNameLst>
                                      </p:cBhvr>
                                      <p:tavLst>
                                        <p:tav tm="0">
                                          <p:val>
                                            <p:strVal val="#ppt_x"/>
                                          </p:val>
                                        </p:tav>
                                        <p:tav tm="100000">
                                          <p:val>
                                            <p:strVal val="#ppt_x"/>
                                          </p:val>
                                        </p:tav>
                                      </p:tavLst>
                                    </p:anim>
                                    <p:anim calcmode="lin" valueType="num">
                                      <p:cBhvr additive="base">
                                        <p:cTn id="18" dur="500" fill="hold"/>
                                        <p:tgtEl>
                                          <p:spTgt spid="95"/>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1000"/>
                                        <p:tgtEl>
                                          <p:spTgt spid="72"/>
                                        </p:tgtEl>
                                      </p:cBhvr>
                                    </p:animEffect>
                                  </p:childTnLst>
                                </p:cTn>
                              </p:par>
                              <p:par>
                                <p:cTn id="23" presetID="56" presetClass="path" presetSubtype="0" accel="50000" decel="50000" fill="hold" nodeType="withEffect">
                                  <p:stCondLst>
                                    <p:cond delay="0"/>
                                  </p:stCondLst>
                                  <p:childTnLst>
                                    <p:animMotion origin="layout" path="M -0.03733 0.04136 L 4.72222E-6 -9.87654E-7 " pathEditMode="relative" rAng="0" ptsTypes="AA">
                                      <p:cBhvr>
                                        <p:cTn id="24" dur="700" fill="hold"/>
                                        <p:tgtEl>
                                          <p:spTgt spid="72"/>
                                        </p:tgtEl>
                                        <p:attrNameLst>
                                          <p:attrName>ppt_x</p:attrName>
                                          <p:attrName>ppt_y</p:attrName>
                                        </p:attrNameLst>
                                      </p:cBhvr>
                                      <p:rCtr x="1900" y="-2100"/>
                                    </p:animMotion>
                                  </p:childTnLst>
                                </p:cTn>
                              </p:par>
                              <p:par>
                                <p:cTn id="25" presetID="22" presetClass="entr" presetSubtype="8" fill="hold" grpId="0" nodeType="withEffect">
                                  <p:stCondLst>
                                    <p:cond delay="25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500"/>
                                        <p:tgtEl>
                                          <p:spTgt spid="71"/>
                                        </p:tgtEl>
                                      </p:cBhvr>
                                    </p:animEffect>
                                  </p:childTnLst>
                                </p:cTn>
                              </p:par>
                              <p:par>
                                <p:cTn id="28" presetID="10" presetClass="entr" presetSubtype="0" fill="hold" nodeType="withEffect">
                                  <p:stCondLst>
                                    <p:cond delay="25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1000"/>
                                        <p:tgtEl>
                                          <p:spTgt spid="80"/>
                                        </p:tgtEl>
                                      </p:cBhvr>
                                    </p:animEffect>
                                  </p:childTnLst>
                                </p:cTn>
                              </p:par>
                              <p:par>
                                <p:cTn id="31" presetID="56" presetClass="path" presetSubtype="0" accel="50000" decel="50000" fill="hold" nodeType="withEffect">
                                  <p:stCondLst>
                                    <p:cond delay="250"/>
                                  </p:stCondLst>
                                  <p:childTnLst>
                                    <p:animMotion origin="layout" path="M -0.03733 0.04104 L 4.44444E-6 4.69136E-6 " pathEditMode="relative" rAng="0" ptsTypes="AA">
                                      <p:cBhvr>
                                        <p:cTn id="32" dur="700" fill="hold"/>
                                        <p:tgtEl>
                                          <p:spTgt spid="80"/>
                                        </p:tgtEl>
                                        <p:attrNameLst>
                                          <p:attrName>ppt_x</p:attrName>
                                          <p:attrName>ppt_y</p:attrName>
                                        </p:attrNameLst>
                                      </p:cBhvr>
                                      <p:rCtr x="1900" y="-2100"/>
                                    </p:animMotion>
                                  </p:childTnLst>
                                </p:cTn>
                              </p:par>
                              <p:par>
                                <p:cTn id="33" presetID="22" presetClass="entr" presetSubtype="8" fill="hold" grpId="0" nodeType="withEffect">
                                  <p:stCondLst>
                                    <p:cond delay="500"/>
                                  </p:stCondLst>
                                  <p:childTnLst>
                                    <p:set>
                                      <p:cBhvr>
                                        <p:cTn id="34" dur="1" fill="hold">
                                          <p:stCondLst>
                                            <p:cond delay="0"/>
                                          </p:stCondLst>
                                        </p:cTn>
                                        <p:tgtEl>
                                          <p:spTgt spid="79"/>
                                        </p:tgtEl>
                                        <p:attrNameLst>
                                          <p:attrName>style.visibility</p:attrName>
                                        </p:attrNameLst>
                                      </p:cBhvr>
                                      <p:to>
                                        <p:strVal val="visible"/>
                                      </p:to>
                                    </p:set>
                                    <p:animEffect transition="in" filter="wipe(left)">
                                      <p:cBhvr>
                                        <p:cTn id="35" dur="500"/>
                                        <p:tgtEl>
                                          <p:spTgt spid="79"/>
                                        </p:tgtEl>
                                      </p:cBhvr>
                                    </p:animEffect>
                                  </p:childTnLst>
                                </p:cTn>
                              </p:par>
                              <p:par>
                                <p:cTn id="36" presetID="10" presetClass="entr" presetSubtype="0" fill="hold" nodeType="withEffect">
                                  <p:stCondLst>
                                    <p:cond delay="500"/>
                                  </p:stCondLst>
                                  <p:childTnLst>
                                    <p:set>
                                      <p:cBhvr>
                                        <p:cTn id="37" dur="1" fill="hold">
                                          <p:stCondLst>
                                            <p:cond delay="0"/>
                                          </p:stCondLst>
                                        </p:cTn>
                                        <p:tgtEl>
                                          <p:spTgt spid="88"/>
                                        </p:tgtEl>
                                        <p:attrNameLst>
                                          <p:attrName>style.visibility</p:attrName>
                                        </p:attrNameLst>
                                      </p:cBhvr>
                                      <p:to>
                                        <p:strVal val="visible"/>
                                      </p:to>
                                    </p:set>
                                    <p:animEffect transition="in" filter="fade">
                                      <p:cBhvr>
                                        <p:cTn id="38" dur="1000"/>
                                        <p:tgtEl>
                                          <p:spTgt spid="88"/>
                                        </p:tgtEl>
                                      </p:cBhvr>
                                    </p:animEffect>
                                  </p:childTnLst>
                                </p:cTn>
                              </p:par>
                              <p:par>
                                <p:cTn id="39" presetID="56" presetClass="path" presetSubtype="0" accel="50000" decel="50000" fill="hold" nodeType="withEffect">
                                  <p:stCondLst>
                                    <p:cond delay="500"/>
                                  </p:stCondLst>
                                  <p:childTnLst>
                                    <p:animMotion origin="layout" path="M -0.03733 0.04104 L 4.44444E-6 4.93827E-6 " pathEditMode="relative" rAng="0" ptsTypes="AA">
                                      <p:cBhvr>
                                        <p:cTn id="40" dur="700" fill="hold"/>
                                        <p:tgtEl>
                                          <p:spTgt spid="88"/>
                                        </p:tgtEl>
                                        <p:attrNameLst>
                                          <p:attrName>ppt_x</p:attrName>
                                          <p:attrName>ppt_y</p:attrName>
                                        </p:attrNameLst>
                                      </p:cBhvr>
                                      <p:rCtr x="1900" y="-2100"/>
                                    </p:animMotion>
                                  </p:childTnLst>
                                </p:cTn>
                              </p:par>
                              <p:par>
                                <p:cTn id="41" presetID="22" presetClass="entr" presetSubtype="8" fill="hold" grpId="0" nodeType="withEffect">
                                  <p:stCondLst>
                                    <p:cond delay="750"/>
                                  </p:stCondLst>
                                  <p:childTnLst>
                                    <p:set>
                                      <p:cBhvr>
                                        <p:cTn id="42" dur="1" fill="hold">
                                          <p:stCondLst>
                                            <p:cond delay="0"/>
                                          </p:stCondLst>
                                        </p:cTn>
                                        <p:tgtEl>
                                          <p:spTgt spid="87"/>
                                        </p:tgtEl>
                                        <p:attrNameLst>
                                          <p:attrName>style.visibility</p:attrName>
                                        </p:attrNameLst>
                                      </p:cBhvr>
                                      <p:to>
                                        <p:strVal val="visible"/>
                                      </p:to>
                                    </p:set>
                                    <p:animEffect transition="in" filter="wipe(left)">
                                      <p:cBhvr>
                                        <p:cTn id="43" dur="500"/>
                                        <p:tgtEl>
                                          <p:spTgt spid="87"/>
                                        </p:tgtEl>
                                      </p:cBhvr>
                                    </p:animEffect>
                                  </p:childTnLst>
                                </p:cTn>
                              </p:par>
                              <p:par>
                                <p:cTn id="44" presetID="10" presetClass="entr" presetSubtype="0" fill="hold" nodeType="withEffect">
                                  <p:stCondLst>
                                    <p:cond delay="1000"/>
                                  </p:stCondLst>
                                  <p:childTnLst>
                                    <p:set>
                                      <p:cBhvr>
                                        <p:cTn id="45" dur="1" fill="hold">
                                          <p:stCondLst>
                                            <p:cond delay="0"/>
                                          </p:stCondLst>
                                        </p:cTn>
                                        <p:tgtEl>
                                          <p:spTgt spid="76"/>
                                        </p:tgtEl>
                                        <p:attrNameLst>
                                          <p:attrName>style.visibility</p:attrName>
                                        </p:attrNameLst>
                                      </p:cBhvr>
                                      <p:to>
                                        <p:strVal val="visible"/>
                                      </p:to>
                                    </p:set>
                                    <p:animEffect transition="in" filter="fade">
                                      <p:cBhvr>
                                        <p:cTn id="46" dur="1000"/>
                                        <p:tgtEl>
                                          <p:spTgt spid="76"/>
                                        </p:tgtEl>
                                      </p:cBhvr>
                                    </p:animEffect>
                                  </p:childTnLst>
                                </p:cTn>
                              </p:par>
                              <p:par>
                                <p:cTn id="47" presetID="56" presetClass="path" presetSubtype="0" accel="50000" decel="50000" fill="hold" nodeType="withEffect">
                                  <p:stCondLst>
                                    <p:cond delay="1000"/>
                                  </p:stCondLst>
                                  <p:childTnLst>
                                    <p:animMotion origin="layout" path="M -0.03733 0.04136 L 1.94444E-6 -2.83951E-6 " pathEditMode="relative" rAng="0" ptsTypes="AA">
                                      <p:cBhvr>
                                        <p:cTn id="48" dur="700" fill="hold"/>
                                        <p:tgtEl>
                                          <p:spTgt spid="76"/>
                                        </p:tgtEl>
                                        <p:attrNameLst>
                                          <p:attrName>ppt_x</p:attrName>
                                          <p:attrName>ppt_y</p:attrName>
                                        </p:attrNameLst>
                                      </p:cBhvr>
                                      <p:rCtr x="1900" y="-2100"/>
                                    </p:animMotion>
                                  </p:childTnLst>
                                </p:cTn>
                              </p:par>
                              <p:par>
                                <p:cTn id="49" presetID="22" presetClass="entr" presetSubtype="8" fill="hold" grpId="0" nodeType="withEffect">
                                  <p:stCondLst>
                                    <p:cond delay="1250"/>
                                  </p:stCondLst>
                                  <p:childTnLst>
                                    <p:set>
                                      <p:cBhvr>
                                        <p:cTn id="50" dur="1" fill="hold">
                                          <p:stCondLst>
                                            <p:cond delay="0"/>
                                          </p:stCondLst>
                                        </p:cTn>
                                        <p:tgtEl>
                                          <p:spTgt spid="75"/>
                                        </p:tgtEl>
                                        <p:attrNameLst>
                                          <p:attrName>style.visibility</p:attrName>
                                        </p:attrNameLst>
                                      </p:cBhvr>
                                      <p:to>
                                        <p:strVal val="visible"/>
                                      </p:to>
                                    </p:set>
                                    <p:animEffect transition="in" filter="wipe(left)">
                                      <p:cBhvr>
                                        <p:cTn id="51" dur="500"/>
                                        <p:tgtEl>
                                          <p:spTgt spid="75"/>
                                        </p:tgtEl>
                                      </p:cBhvr>
                                    </p:animEffect>
                                  </p:childTnLst>
                                </p:cTn>
                              </p:par>
                              <p:par>
                                <p:cTn id="52" presetID="10" presetClass="entr" presetSubtype="0" fill="hold" nodeType="withEffect">
                                  <p:stCondLst>
                                    <p:cond delay="125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1000"/>
                                        <p:tgtEl>
                                          <p:spTgt spid="84"/>
                                        </p:tgtEl>
                                      </p:cBhvr>
                                    </p:animEffect>
                                  </p:childTnLst>
                                </p:cTn>
                              </p:par>
                              <p:par>
                                <p:cTn id="55" presetID="56" presetClass="path" presetSubtype="0" accel="50000" decel="50000" fill="hold" nodeType="withEffect">
                                  <p:stCondLst>
                                    <p:cond delay="1250"/>
                                  </p:stCondLst>
                                  <p:childTnLst>
                                    <p:animMotion origin="layout" path="M -0.03733 0.04105 L 1.94444E-6 2.83951E-6 " pathEditMode="relative" rAng="0" ptsTypes="AA">
                                      <p:cBhvr>
                                        <p:cTn id="56" dur="700" fill="hold"/>
                                        <p:tgtEl>
                                          <p:spTgt spid="84"/>
                                        </p:tgtEl>
                                        <p:attrNameLst>
                                          <p:attrName>ppt_x</p:attrName>
                                          <p:attrName>ppt_y</p:attrName>
                                        </p:attrNameLst>
                                      </p:cBhvr>
                                      <p:rCtr x="1900" y="-2100"/>
                                    </p:animMotion>
                                  </p:childTnLst>
                                </p:cTn>
                              </p:par>
                              <p:par>
                                <p:cTn id="57" presetID="22" presetClass="entr" presetSubtype="8" fill="hold" grpId="0" nodeType="withEffect">
                                  <p:stCondLst>
                                    <p:cond delay="1500"/>
                                  </p:stCondLst>
                                  <p:childTnLst>
                                    <p:set>
                                      <p:cBhvr>
                                        <p:cTn id="58" dur="1" fill="hold">
                                          <p:stCondLst>
                                            <p:cond delay="0"/>
                                          </p:stCondLst>
                                        </p:cTn>
                                        <p:tgtEl>
                                          <p:spTgt spid="83"/>
                                        </p:tgtEl>
                                        <p:attrNameLst>
                                          <p:attrName>style.visibility</p:attrName>
                                        </p:attrNameLst>
                                      </p:cBhvr>
                                      <p:to>
                                        <p:strVal val="visible"/>
                                      </p:to>
                                    </p:set>
                                    <p:animEffect transition="in" filter="wipe(left)">
                                      <p:cBhvr>
                                        <p:cTn id="59" dur="500"/>
                                        <p:tgtEl>
                                          <p:spTgt spid="83"/>
                                        </p:tgtEl>
                                      </p:cBhvr>
                                    </p:animEffect>
                                  </p:childTnLst>
                                </p:cTn>
                              </p:par>
                              <p:par>
                                <p:cTn id="60" presetID="10" presetClass="entr" presetSubtype="0" fill="hold" nodeType="withEffect">
                                  <p:stCondLst>
                                    <p:cond delay="150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1000"/>
                                        <p:tgtEl>
                                          <p:spTgt spid="92"/>
                                        </p:tgtEl>
                                      </p:cBhvr>
                                    </p:animEffect>
                                  </p:childTnLst>
                                </p:cTn>
                              </p:par>
                              <p:par>
                                <p:cTn id="63" presetID="56" presetClass="path" presetSubtype="0" accel="50000" decel="50000" fill="hold" nodeType="withEffect">
                                  <p:stCondLst>
                                    <p:cond delay="1500"/>
                                  </p:stCondLst>
                                  <p:childTnLst>
                                    <p:animMotion origin="layout" path="M -0.03733 0.04105 L 1.94444E-6 3.08642E-6 " pathEditMode="relative" rAng="0" ptsTypes="AA">
                                      <p:cBhvr>
                                        <p:cTn id="64" dur="700" fill="hold"/>
                                        <p:tgtEl>
                                          <p:spTgt spid="92"/>
                                        </p:tgtEl>
                                        <p:attrNameLst>
                                          <p:attrName>ppt_x</p:attrName>
                                          <p:attrName>ppt_y</p:attrName>
                                        </p:attrNameLst>
                                      </p:cBhvr>
                                      <p:rCtr x="1900" y="-2100"/>
                                    </p:animMotion>
                                  </p:childTnLst>
                                </p:cTn>
                              </p:par>
                              <p:par>
                                <p:cTn id="65" presetID="22" presetClass="entr" presetSubtype="8" fill="hold" grpId="0" nodeType="withEffect">
                                  <p:stCondLst>
                                    <p:cond delay="1750"/>
                                  </p:stCondLst>
                                  <p:childTnLst>
                                    <p:set>
                                      <p:cBhvr>
                                        <p:cTn id="66" dur="1" fill="hold">
                                          <p:stCondLst>
                                            <p:cond delay="0"/>
                                          </p:stCondLst>
                                        </p:cTn>
                                        <p:tgtEl>
                                          <p:spTgt spid="91"/>
                                        </p:tgtEl>
                                        <p:attrNameLst>
                                          <p:attrName>style.visibility</p:attrName>
                                        </p:attrNameLst>
                                      </p:cBhvr>
                                      <p:to>
                                        <p:strVal val="visible"/>
                                      </p:to>
                                    </p:set>
                                    <p:animEffect transition="in" filter="wipe(left)">
                                      <p:cBhvr>
                                        <p:cTn id="6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P spid="87" grpId="0"/>
      <p:bldP spid="9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4105"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3032125" y="1957388"/>
            <a:ext cx="1128713" cy="1128712"/>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36"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微软雅黑 Light" panose="020B0502040204020203" pitchFamily="34" charset="-122"/>
                <a:cs typeface="+mn-cs"/>
              </a:endParaRPr>
            </a:p>
          </p:txBody>
        </p:sp>
      </p:grpSp>
      <p:grpSp>
        <p:nvGrpSpPr>
          <p:cNvPr id="37" name="组合 36"/>
          <p:cNvGrpSpPr/>
          <p:nvPr/>
        </p:nvGrpSpPr>
        <p:grpSpPr>
          <a:xfrm>
            <a:off x="4244975" y="2032000"/>
            <a:ext cx="1460500" cy="1038225"/>
            <a:chOff x="4447677" y="2019402"/>
            <a:chExt cx="1461654" cy="1038453"/>
          </a:xfrm>
        </p:grpSpPr>
        <p:sp>
          <p:nvSpPr>
            <p:cNvPr id="4101" name="文本框 37"/>
            <p:cNvSpPr txBox="1"/>
            <p:nvPr/>
          </p:nvSpPr>
          <p:spPr>
            <a:xfrm>
              <a:off x="4447677" y="2226858"/>
              <a:ext cx="1461654" cy="830997"/>
            </a:xfrm>
            <a:prstGeom prst="rect">
              <a:avLst/>
            </a:prstGeom>
            <a:noFill/>
            <a:ln w="9525">
              <a:noFill/>
            </a:ln>
          </p:spPr>
          <p:txBody>
            <a:bodyPr>
              <a:spAutoFit/>
            </a:bodyPr>
            <a:p>
              <a:pPr algn="ctr"/>
              <a:r>
                <a:rPr lang="zh-CN" altLang="en-US" sz="4800" dirty="0">
                  <a:solidFill>
                    <a:schemeClr val="bg1"/>
                  </a:solidFill>
                  <a:latin typeface="Arial" panose="020B0604020202020204" pitchFamily="34" charset="0"/>
                  <a:ea typeface="微软雅黑 Light" panose="020B0502040204020203" pitchFamily="34" charset="-122"/>
                </a:rPr>
                <a:t>引言</a:t>
              </a:r>
              <a:endParaRPr lang="zh-CN" altLang="en-US" sz="4800" dirty="0">
                <a:solidFill>
                  <a:schemeClr val="bg1"/>
                </a:solidFill>
                <a:latin typeface="Arial" panose="020B0604020202020204" pitchFamily="34" charset="0"/>
                <a:ea typeface="微软雅黑 Light" panose="020B0502040204020203" pitchFamily="34" charset="-122"/>
              </a:endParaRPr>
            </a:p>
          </p:txBody>
        </p:sp>
        <p:sp>
          <p:nvSpPr>
            <p:cNvPr id="4102" name="文本框 38"/>
            <p:cNvSpPr txBox="1"/>
            <p:nvPr/>
          </p:nvSpPr>
          <p:spPr>
            <a:xfrm>
              <a:off x="4535462" y="2019402"/>
              <a:ext cx="1286840" cy="307777"/>
            </a:xfrm>
            <a:prstGeom prst="rect">
              <a:avLst/>
            </a:prstGeom>
            <a:noFill/>
            <a:ln w="9525">
              <a:noFill/>
            </a:ln>
          </p:spPr>
          <p:txBody>
            <a:bodyPr>
              <a:spAutoFit/>
            </a:bodyPr>
            <a:p>
              <a:r>
                <a:rPr lang="en-US" altLang="zh-CN" sz="1400" dirty="0">
                  <a:solidFill>
                    <a:schemeClr val="bg1"/>
                  </a:solidFill>
                  <a:latin typeface="微软雅黑 Light" panose="020B0502040204020203" pitchFamily="34" charset="-122"/>
                  <a:ea typeface="微软雅黑 Light" panose="020B0502040204020203" pitchFamily="34" charset="-122"/>
                </a:rPr>
                <a:t>PART ONE</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250" fill="hold"/>
                                        <p:tgtEl>
                                          <p:spTgt spid="34"/>
                                        </p:tgtEl>
                                        <p:attrNameLst>
                                          <p:attrName>ppt_w</p:attrName>
                                        </p:attrNameLst>
                                      </p:cBhvr>
                                      <p:tavLst>
                                        <p:tav tm="0">
                                          <p:val>
                                            <p:fltVal val="0.000000"/>
                                          </p:val>
                                        </p:tav>
                                        <p:tav tm="100000">
                                          <p:val>
                                            <p:strVal val="#ppt_w"/>
                                          </p:val>
                                        </p:tav>
                                      </p:tavLst>
                                    </p:anim>
                                    <p:anim calcmode="lin" valueType="num">
                                      <p:cBhvr>
                                        <p:cTn id="13" dur="250" fill="hold"/>
                                        <p:tgtEl>
                                          <p:spTgt spid="34"/>
                                        </p:tgtEl>
                                        <p:attrNameLst>
                                          <p:attrName>ppt_h</p:attrName>
                                        </p:attrNameLst>
                                      </p:cBhvr>
                                      <p:tavLst>
                                        <p:tav tm="0">
                                          <p:val>
                                            <p:fltVal val="0.000000"/>
                                          </p:val>
                                        </p:tav>
                                        <p:tav tm="100000">
                                          <p:val>
                                            <p:strVal val="#ppt_h"/>
                                          </p:val>
                                        </p:tav>
                                      </p:tavLst>
                                    </p:anim>
                                    <p:animEffect transition="in" filter="fade">
                                      <p:cBhvr>
                                        <p:cTn id="14" dur="250"/>
                                        <p:tgtEl>
                                          <p:spTgt spid="34"/>
                                        </p:tgtEl>
                                      </p:cBhvr>
                                    </p:animEffect>
                                  </p:childTnLst>
                                </p:cTn>
                              </p:par>
                              <p:par>
                                <p:cTn id="15" presetID="6" presetClass="emph" presetSubtype="0" decel="100000" fill="hold" nodeType="withEffect">
                                  <p:stCondLst>
                                    <p:cond delay="200"/>
                                  </p:stCondLst>
                                  <p:childTnLst>
                                    <p:animScale>
                                      <p:cBhvr>
                                        <p:cTn id="16" dur="250" fill="hold"/>
                                        <p:tgtEl>
                                          <p:spTgt spid="34"/>
                                        </p:tgtEl>
                                      </p:cBhvr>
                                      <p:by x="110000" y="110000"/>
                                    </p:animScale>
                                  </p:childTnLst>
                                </p:cTn>
                              </p:par>
                              <p:par>
                                <p:cTn id="17" presetID="6" presetClass="emph" presetSubtype="0" decel="100000" fill="hold" nodeType="withEffect">
                                  <p:stCondLst>
                                    <p:cond delay="400"/>
                                  </p:stCondLst>
                                  <p:childTnLst>
                                    <p:animScale>
                                      <p:cBhvr>
                                        <p:cTn id="18" dur="250" fill="hold"/>
                                        <p:tgtEl>
                                          <p:spTgt spid="34"/>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11150" y="277813"/>
            <a:ext cx="3430588" cy="414337"/>
            <a:chOff x="310460" y="277672"/>
            <a:chExt cx="2526739" cy="414303"/>
          </a:xfrm>
        </p:grpSpPr>
        <p:pic>
          <p:nvPicPr>
            <p:cNvPr id="5146"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6" name="文本框 25"/>
            <p:cNvSpPr txBox="1"/>
            <p:nvPr/>
          </p:nvSpPr>
          <p:spPr>
            <a:xfrm>
              <a:off x="477662" y="299895"/>
              <a:ext cx="2359537"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项目简介及需求分析编写目的</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grpSp>
        <p:nvGrpSpPr>
          <p:cNvPr id="27" name="组合 26"/>
          <p:cNvGrpSpPr/>
          <p:nvPr/>
        </p:nvGrpSpPr>
        <p:grpSpPr>
          <a:xfrm>
            <a:off x="3351213" y="2749550"/>
            <a:ext cx="1958975" cy="1871663"/>
            <a:chOff x="3065829" y="2668267"/>
            <a:chExt cx="1872107" cy="1761728"/>
          </a:xfrm>
        </p:grpSpPr>
        <p:sp>
          <p:nvSpPr>
            <p:cNvPr id="28" name="椭圆 27"/>
            <p:cNvSpPr/>
            <p:nvPr/>
          </p:nvSpPr>
          <p:spPr>
            <a:xfrm>
              <a:off x="3114376" y="2668267"/>
              <a:ext cx="1762875" cy="17617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29" name="椭圆 28"/>
            <p:cNvSpPr/>
            <p:nvPr/>
          </p:nvSpPr>
          <p:spPr>
            <a:xfrm>
              <a:off x="4441842" y="2760911"/>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30" name="椭圆 29"/>
            <p:cNvSpPr/>
            <p:nvPr/>
          </p:nvSpPr>
          <p:spPr>
            <a:xfrm>
              <a:off x="3439037" y="2760911"/>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31" name="椭圆 30"/>
            <p:cNvSpPr/>
            <p:nvPr/>
          </p:nvSpPr>
          <p:spPr>
            <a:xfrm>
              <a:off x="3065829" y="3493096"/>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32" name="椭圆 31"/>
            <p:cNvSpPr/>
            <p:nvPr/>
          </p:nvSpPr>
          <p:spPr>
            <a:xfrm>
              <a:off x="4818084" y="3493096"/>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45" name="椭圆 44"/>
            <p:cNvSpPr/>
            <p:nvPr/>
          </p:nvSpPr>
          <p:spPr>
            <a:xfrm>
              <a:off x="4441842" y="4223788"/>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46" name="椭圆 45"/>
            <p:cNvSpPr/>
            <p:nvPr/>
          </p:nvSpPr>
          <p:spPr>
            <a:xfrm>
              <a:off x="3439037" y="4201373"/>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nvGrpSpPr>
            <p:cNvPr id="5139" name="组合 46"/>
            <p:cNvGrpSpPr/>
            <p:nvPr/>
          </p:nvGrpSpPr>
          <p:grpSpPr>
            <a:xfrm>
              <a:off x="3269294" y="2943617"/>
              <a:ext cx="1465544" cy="1202498"/>
              <a:chOff x="3269294" y="2943617"/>
              <a:chExt cx="1465544" cy="1202498"/>
            </a:xfrm>
          </p:grpSpPr>
          <p:sp>
            <p:nvSpPr>
              <p:cNvPr id="48" name="任意多边形 47"/>
              <p:cNvSpPr/>
              <p:nvPr/>
            </p:nvSpPr>
            <p:spPr>
              <a:xfrm>
                <a:off x="4281029" y="2955164"/>
                <a:ext cx="153228" cy="213679"/>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49" name="任意多边形 48"/>
              <p:cNvSpPr/>
              <p:nvPr/>
            </p:nvSpPr>
            <p:spPr>
              <a:xfrm flipV="1">
                <a:off x="4475219" y="3525970"/>
                <a:ext cx="259425" cy="43334"/>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50" name="任意多边形 49"/>
              <p:cNvSpPr/>
              <p:nvPr/>
            </p:nvSpPr>
            <p:spPr>
              <a:xfrm>
                <a:off x="3595298" y="2943210"/>
                <a:ext cx="142608" cy="213679"/>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51" name="任意多边形 50"/>
              <p:cNvSpPr/>
              <p:nvPr/>
            </p:nvSpPr>
            <p:spPr>
              <a:xfrm>
                <a:off x="3269121" y="3557350"/>
                <a:ext cx="247288" cy="43333"/>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52" name="任意多边形 51"/>
              <p:cNvSpPr/>
              <p:nvPr/>
            </p:nvSpPr>
            <p:spPr>
              <a:xfrm>
                <a:off x="3581645" y="3936891"/>
                <a:ext cx="156261" cy="209196"/>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53" name="任意多边形 52"/>
              <p:cNvSpPr/>
              <p:nvPr/>
            </p:nvSpPr>
            <p:spPr>
              <a:xfrm>
                <a:off x="4267376" y="3936891"/>
                <a:ext cx="141090" cy="209196"/>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grpSp>
      <p:grpSp>
        <p:nvGrpSpPr>
          <p:cNvPr id="54" name="组合 53"/>
          <p:cNvGrpSpPr/>
          <p:nvPr/>
        </p:nvGrpSpPr>
        <p:grpSpPr>
          <a:xfrm>
            <a:off x="865188" y="1114425"/>
            <a:ext cx="7494587" cy="937035"/>
            <a:chOff x="2954339" y="1349947"/>
            <a:chExt cx="7162269" cy="882485"/>
          </a:xfrm>
        </p:grpSpPr>
        <p:sp>
          <p:nvSpPr>
            <p:cNvPr id="5130" name="矩形 54"/>
            <p:cNvSpPr/>
            <p:nvPr/>
          </p:nvSpPr>
          <p:spPr>
            <a:xfrm>
              <a:off x="2954339" y="1694800"/>
              <a:ext cx="7162269" cy="537632"/>
            </a:xfrm>
            <a:prstGeom prst="rect">
              <a:avLst/>
            </a:prstGeom>
            <a:noFill/>
            <a:ln w="9525">
              <a:noFill/>
            </a:ln>
          </p:spPr>
          <p:txBody>
            <a:bodyPr>
              <a:spAutoFit/>
            </a:bodyPr>
            <a:p>
              <a:pPr>
                <a:lnSpc>
                  <a:spcPct val="130000"/>
                </a:lnSpc>
              </a:pPr>
              <a:r>
                <a:rPr lang="zh-CN" altLang="en-US" sz="1200" dirty="0">
                  <a:solidFill>
                    <a:schemeClr val="bg1"/>
                  </a:solidFill>
                  <a:latin typeface="微软雅黑 Light" panose="020B0502040204020203" pitchFamily="34" charset="-122"/>
                  <a:ea typeface="微软雅黑 Light" panose="020B0502040204020203" pitchFamily="34" charset="-122"/>
                </a:rPr>
                <a:t>婆婆与猫是一款适用于安卓手机的游戏</a:t>
              </a:r>
              <a:r>
                <a:rPr lang="en-US" altLang="zh-CN" sz="1200" dirty="0">
                  <a:solidFill>
                    <a:schemeClr val="bg1"/>
                  </a:solidFill>
                  <a:latin typeface="微软雅黑 Light" panose="020B0502040204020203" pitchFamily="34" charset="-122"/>
                  <a:ea typeface="微软雅黑 Light" panose="020B0502040204020203" pitchFamily="34" charset="-122"/>
                </a:rPr>
                <a:t>APP</a:t>
              </a:r>
              <a:r>
                <a:rPr lang="zh-CN" altLang="en-US" sz="1200" dirty="0">
                  <a:solidFill>
                    <a:schemeClr val="bg1"/>
                  </a:solidFill>
                  <a:latin typeface="微软雅黑 Light" panose="020B0502040204020203" pitchFamily="34" charset="-122"/>
                  <a:ea typeface="微软雅黑 Light" panose="020B0502040204020203" pitchFamily="34" charset="-122"/>
                </a:rPr>
                <a:t>。婆婆和猫主要是模拟现实生活中的养宠物的一些环节，比如喂食，铲屎，撸毛等，同时辅助一些小故事增加娱乐性。</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5131" name="矩形 55"/>
            <p:cNvSpPr/>
            <p:nvPr/>
          </p:nvSpPr>
          <p:spPr>
            <a:xfrm>
              <a:off x="2963100" y="1349947"/>
              <a:ext cx="960822" cy="318611"/>
            </a:xfrm>
            <a:prstGeom prst="rect">
              <a:avLst/>
            </a:prstGeom>
            <a:noFill/>
            <a:ln w="9525">
              <a:noFill/>
            </a:ln>
          </p:spPr>
          <p:txBody>
            <a:bodyPr wrap="none">
              <a:spAutoFit/>
            </a:bodyPr>
            <a:p>
              <a:r>
                <a:rPr lang="zh-CN" altLang="en-US" sz="1600" dirty="0">
                  <a:solidFill>
                    <a:schemeClr val="bg1"/>
                  </a:solidFill>
                  <a:latin typeface="微软雅黑 Light" panose="020B0502040204020203" pitchFamily="34" charset="-122"/>
                  <a:ea typeface="微软雅黑 Light" panose="020B0502040204020203" pitchFamily="34" charset="-122"/>
                </a:rPr>
                <a:t>项目简介</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57" name="组合 56"/>
          <p:cNvGrpSpPr/>
          <p:nvPr/>
        </p:nvGrpSpPr>
        <p:grpSpPr>
          <a:xfrm>
            <a:off x="3833813" y="3189288"/>
            <a:ext cx="979487" cy="993775"/>
            <a:chOff x="3254772" y="2872916"/>
            <a:chExt cx="936104" cy="936104"/>
          </a:xfrm>
        </p:grpSpPr>
        <p:sp>
          <p:nvSpPr>
            <p:cNvPr id="58" name="椭圆 57"/>
            <p:cNvSpPr/>
            <p:nvPr/>
          </p:nvSpPr>
          <p:spPr>
            <a:xfrm>
              <a:off x="3254772" y="2872916"/>
              <a:ext cx="936104" cy="93610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5129" name="矩形 58"/>
            <p:cNvSpPr/>
            <p:nvPr/>
          </p:nvSpPr>
          <p:spPr>
            <a:xfrm>
              <a:off x="3469764" y="3187079"/>
              <a:ext cx="599320" cy="304411"/>
            </a:xfrm>
            <a:prstGeom prst="rect">
              <a:avLst/>
            </a:prstGeom>
            <a:noFill/>
            <a:ln w="9525">
              <a:noFill/>
            </a:ln>
          </p:spPr>
          <p:txBody>
            <a:bodyPr wrap="none">
              <a:spAutoFit/>
            </a:bodyPr>
            <a:p>
              <a:r>
                <a:rPr lang="zh-CN" altLang="en-US" sz="1500" dirty="0">
                  <a:solidFill>
                    <a:schemeClr val="bg1"/>
                  </a:solidFill>
                  <a:latin typeface="微软雅黑 Light" panose="020B0502040204020203" pitchFamily="34" charset="-122"/>
                  <a:ea typeface="微软雅黑 Light" panose="020B0502040204020203" pitchFamily="34" charset="-122"/>
                </a:rPr>
                <a:t>目的</a:t>
              </a:r>
              <a:r>
                <a:rPr lang="en-US" altLang="zh-CN" sz="1500" dirty="0">
                  <a:solidFill>
                    <a:schemeClr val="bg1"/>
                  </a:solidFill>
                  <a:latin typeface="微软雅黑 Light" panose="020B0502040204020203" pitchFamily="34" charset="-122"/>
                  <a:ea typeface="微软雅黑 Light" panose="020B0502040204020203" pitchFamily="34" charset="-122"/>
                </a:rPr>
                <a:t> </a:t>
              </a:r>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矩形 61"/>
          <p:cNvSpPr/>
          <p:nvPr/>
        </p:nvSpPr>
        <p:spPr>
          <a:xfrm>
            <a:off x="5540375" y="2844800"/>
            <a:ext cx="2054225" cy="1677988"/>
          </a:xfrm>
          <a:prstGeom prst="rect">
            <a:avLst/>
          </a:prstGeom>
          <a:noFill/>
          <a:ln w="9525">
            <a:noFill/>
          </a:ln>
        </p:spPr>
        <p:txBody>
          <a:bodyPr>
            <a:spAutoFit/>
          </a:bodyPr>
          <a:p>
            <a:pPr>
              <a:lnSpc>
                <a:spcPts val="2100"/>
              </a:lnSpc>
            </a:pPr>
            <a:r>
              <a:rPr lang="zh-CN" altLang="en-US" sz="1200" dirty="0">
                <a:solidFill>
                  <a:schemeClr val="bg1"/>
                </a:solidFill>
                <a:latin typeface="微软雅黑 Light" panose="020B0502040204020203" pitchFamily="34" charset="-122"/>
                <a:ea typeface="微软雅黑 Light" panose="020B0502040204020203" pitchFamily="34" charset="-122"/>
              </a:rPr>
              <a:t>开发者应根据本文档进行软件开发和编制软件开发文档。开发者应根据本文档进行软件开发和编制软件开发文档。本文档供项目经理、设计人员、开发人员参考。</a:t>
            </a: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sp>
        <p:nvSpPr>
          <p:cNvPr id="4" name="矩形 64"/>
          <p:cNvSpPr/>
          <p:nvPr/>
        </p:nvSpPr>
        <p:spPr>
          <a:xfrm>
            <a:off x="992188" y="2835275"/>
            <a:ext cx="2054225" cy="1706880"/>
          </a:xfrm>
          <a:prstGeom prst="rect">
            <a:avLst/>
          </a:prstGeom>
          <a:noFill/>
          <a:ln w="9525">
            <a:noFill/>
          </a:ln>
        </p:spPr>
        <p:txBody>
          <a:bodyPr>
            <a:spAutoFit/>
          </a:bodyPr>
          <a:p>
            <a:pPr>
              <a:lnSpc>
                <a:spcPts val="2100"/>
              </a:lnSpc>
            </a:pPr>
            <a:r>
              <a:rPr lang="zh-CN" altLang="en-US" sz="1200" dirty="0">
                <a:solidFill>
                  <a:schemeClr val="bg1"/>
                </a:solidFill>
                <a:latin typeface="微软雅黑 Light" panose="020B0502040204020203" pitchFamily="34" charset="-122"/>
                <a:ea typeface="微软雅黑 Light" panose="020B0502040204020203" pitchFamily="34" charset="-122"/>
              </a:rPr>
              <a:t>本文档用于指导软件开发者开发婆婆与猫游戏</a:t>
            </a:r>
            <a:r>
              <a:rPr lang="en-US" altLang="zh-CN" sz="1200" dirty="0">
                <a:solidFill>
                  <a:schemeClr val="bg1"/>
                </a:solidFill>
                <a:latin typeface="微软雅黑 Light" panose="020B0502040204020203" pitchFamily="34" charset="-122"/>
                <a:ea typeface="微软雅黑 Light" panose="020B0502040204020203" pitchFamily="34" charset="-122"/>
              </a:rPr>
              <a:t>app</a:t>
            </a:r>
            <a:r>
              <a:rPr lang="zh-CN" altLang="en-US" sz="1200" dirty="0">
                <a:solidFill>
                  <a:schemeClr val="bg1"/>
                </a:solidFill>
                <a:latin typeface="微软雅黑 Light" panose="020B0502040204020203" pitchFamily="34" charset="-122"/>
                <a:ea typeface="微软雅黑 Light" panose="020B0502040204020203" pitchFamily="34" charset="-122"/>
              </a:rPr>
              <a:t>的过程。通过规范开发人员的开发过程达到保证项目团队完成软件项目的基本要求，提高软件质量的目的。</a:t>
            </a: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8" presetClass="entr" presetSubtype="6" fill="hold" nodeType="after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strips(downRight)">
                                      <p:cBhvr>
                                        <p:cTn id="12" dur="1000"/>
                                        <p:tgtEl>
                                          <p:spTgt spid="54"/>
                                        </p:tgtEl>
                                      </p:cBhvr>
                                    </p:animEffect>
                                  </p:childTnLst>
                                </p:cTn>
                              </p:par>
                              <p:par>
                                <p:cTn id="13" presetID="49" presetClass="entr" presetSubtype="0" decel="100000" fill="hold" nodeType="withEffect">
                                  <p:stCondLst>
                                    <p:cond delay="100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000000"/>
                                          </p:val>
                                        </p:tav>
                                        <p:tav tm="100000">
                                          <p:val>
                                            <p:strVal val="#ppt_w"/>
                                          </p:val>
                                        </p:tav>
                                      </p:tavLst>
                                    </p:anim>
                                    <p:anim calcmode="lin" valueType="num">
                                      <p:cBhvr>
                                        <p:cTn id="16" dur="1000" fill="hold"/>
                                        <p:tgtEl>
                                          <p:spTgt spid="27"/>
                                        </p:tgtEl>
                                        <p:attrNameLst>
                                          <p:attrName>ppt_h</p:attrName>
                                        </p:attrNameLst>
                                      </p:cBhvr>
                                      <p:tavLst>
                                        <p:tav tm="0">
                                          <p:val>
                                            <p:fltVal val="0.000000"/>
                                          </p:val>
                                        </p:tav>
                                        <p:tav tm="100000">
                                          <p:val>
                                            <p:strVal val="#ppt_h"/>
                                          </p:val>
                                        </p:tav>
                                      </p:tavLst>
                                    </p:anim>
                                    <p:anim calcmode="lin" valueType="num">
                                      <p:cBhvr>
                                        <p:cTn id="17" dur="1000" fill="hold"/>
                                        <p:tgtEl>
                                          <p:spTgt spid="27"/>
                                        </p:tgtEl>
                                        <p:attrNameLst>
                                          <p:attrName>style.rotation</p:attrName>
                                        </p:attrNameLst>
                                      </p:cBhvr>
                                      <p:tavLst>
                                        <p:tav tm="0">
                                          <p:val>
                                            <p:fltVal val="360.000000"/>
                                          </p:val>
                                        </p:tav>
                                        <p:tav tm="100000">
                                          <p:val>
                                            <p:fltVal val="0.000000"/>
                                          </p:val>
                                        </p:tav>
                                      </p:tavLst>
                                    </p:anim>
                                    <p:animEffect transition="in" filter="fade">
                                      <p:cBhvr>
                                        <p:cTn id="18" dur="1000"/>
                                        <p:tgtEl>
                                          <p:spTgt spid="27"/>
                                        </p:tgtEl>
                                      </p:cBhvr>
                                    </p:animEffect>
                                  </p:childTnLst>
                                </p:cTn>
                              </p:par>
                              <p:par>
                                <p:cTn id="19" presetID="49" presetClass="entr" presetSubtype="0" decel="100000" fill="hold" nodeType="withEffect">
                                  <p:stCondLst>
                                    <p:cond delay="1100"/>
                                  </p:stCondLst>
                                  <p:childTnLst>
                                    <p:set>
                                      <p:cBhvr>
                                        <p:cTn id="20" dur="1" fill="hold">
                                          <p:stCondLst>
                                            <p:cond delay="0"/>
                                          </p:stCondLst>
                                        </p:cTn>
                                        <p:tgtEl>
                                          <p:spTgt spid="57"/>
                                        </p:tgtEl>
                                        <p:attrNameLst>
                                          <p:attrName>style.visibility</p:attrName>
                                        </p:attrNameLst>
                                      </p:cBhvr>
                                      <p:to>
                                        <p:strVal val="visible"/>
                                      </p:to>
                                    </p:set>
                                    <p:anim calcmode="lin" valueType="num">
                                      <p:cBhvr>
                                        <p:cTn id="21" dur="1000" fill="hold"/>
                                        <p:tgtEl>
                                          <p:spTgt spid="57"/>
                                        </p:tgtEl>
                                        <p:attrNameLst>
                                          <p:attrName>ppt_w</p:attrName>
                                        </p:attrNameLst>
                                      </p:cBhvr>
                                      <p:tavLst>
                                        <p:tav tm="0">
                                          <p:val>
                                            <p:fltVal val="0.000000"/>
                                          </p:val>
                                        </p:tav>
                                        <p:tav tm="100000">
                                          <p:val>
                                            <p:strVal val="#ppt_w"/>
                                          </p:val>
                                        </p:tav>
                                      </p:tavLst>
                                    </p:anim>
                                    <p:anim calcmode="lin" valueType="num">
                                      <p:cBhvr>
                                        <p:cTn id="22" dur="1000" fill="hold"/>
                                        <p:tgtEl>
                                          <p:spTgt spid="57"/>
                                        </p:tgtEl>
                                        <p:attrNameLst>
                                          <p:attrName>ppt_h</p:attrName>
                                        </p:attrNameLst>
                                      </p:cBhvr>
                                      <p:tavLst>
                                        <p:tav tm="0">
                                          <p:val>
                                            <p:fltVal val="0.000000"/>
                                          </p:val>
                                        </p:tav>
                                        <p:tav tm="100000">
                                          <p:val>
                                            <p:strVal val="#ppt_h"/>
                                          </p:val>
                                        </p:tav>
                                      </p:tavLst>
                                    </p:anim>
                                    <p:anim calcmode="lin" valueType="num">
                                      <p:cBhvr>
                                        <p:cTn id="23" dur="1000" fill="hold"/>
                                        <p:tgtEl>
                                          <p:spTgt spid="57"/>
                                        </p:tgtEl>
                                        <p:attrNameLst>
                                          <p:attrName>style.rotation</p:attrName>
                                        </p:attrNameLst>
                                      </p:cBhvr>
                                      <p:tavLst>
                                        <p:tav tm="0">
                                          <p:val>
                                            <p:fltVal val="360.000000"/>
                                          </p:val>
                                        </p:tav>
                                        <p:tav tm="100000">
                                          <p:val>
                                            <p:fltVal val="0.000000"/>
                                          </p:val>
                                        </p:tav>
                                      </p:tavLst>
                                    </p:anim>
                                    <p:animEffect transition="in" filter="fade">
                                      <p:cBhvr>
                                        <p:cTn id="24" dur="1000"/>
                                        <p:tgtEl>
                                          <p:spTgt spid="57"/>
                                        </p:tgtEl>
                                      </p:cBhvr>
                                    </p:animEffect>
                                  </p:childTnLst>
                                </p:cTn>
                              </p:par>
                              <p:par>
                                <p:cTn id="25" presetID="22" presetClass="entr" presetSubtype="4" fill="hold" nodeType="withEffect">
                                  <p:stCondLst>
                                    <p:cond delay="1100"/>
                                  </p:stCondLst>
                                  <p:childTnLst>
                                    <p:set>
                                      <p:cBhvr>
                                        <p:cTn id="26" dur="1" fill="hold">
                                          <p:stCondLst>
                                            <p:cond delay="0"/>
                                          </p:stCondLst>
                                        </p:cTn>
                                        <p:tgtEl>
                                          <p:spTgt spid="4">
                                            <p:txEl>
                                              <p:charRg st="0" end="70"/>
                                            </p:txEl>
                                          </p:spTgt>
                                        </p:tgtEl>
                                        <p:attrNameLst>
                                          <p:attrName>style.visibility</p:attrName>
                                        </p:attrNameLst>
                                      </p:cBhvr>
                                      <p:to>
                                        <p:strVal val="visible"/>
                                      </p:to>
                                    </p:set>
                                    <p:animEffect transition="in" filter="wipe(down)">
                                      <p:cBhvr>
                                        <p:cTn id="27" dur="500"/>
                                        <p:tgtEl>
                                          <p:spTgt spid="4">
                                            <p:txEl>
                                              <p:charRg st="0" end="70"/>
                                            </p:txEl>
                                          </p:spTgt>
                                        </p:tgtEl>
                                      </p:cBhvr>
                                    </p:animEffect>
                                  </p:childTnLst>
                                </p:cTn>
                              </p:par>
                              <p:par>
                                <p:cTn id="28" presetID="22" presetClass="entr" presetSubtype="4" fill="hold" nodeType="withEffect">
                                  <p:stCondLst>
                                    <p:cond delay="1100"/>
                                  </p:stCondLst>
                                  <p:childTnLst>
                                    <p:set>
                                      <p:cBhvr>
                                        <p:cTn id="29" dur="1" fill="hold">
                                          <p:stCondLst>
                                            <p:cond delay="0"/>
                                          </p:stCondLst>
                                        </p:cTn>
                                        <p:tgtEl>
                                          <p:spTgt spid="3">
                                            <p:txEl>
                                              <p:charRg st="0" end="72"/>
                                            </p:txEl>
                                          </p:spTgt>
                                        </p:tgtEl>
                                        <p:attrNameLst>
                                          <p:attrName>style.visibility</p:attrName>
                                        </p:attrNameLst>
                                      </p:cBhvr>
                                      <p:to>
                                        <p:strVal val="visible"/>
                                      </p:to>
                                    </p:set>
                                    <p:animEffect transition="in" filter="wipe(down)">
                                      <p:cBhvr>
                                        <p:cTn id="30" dur="500"/>
                                        <p:tgtEl>
                                          <p:spTgt spid="3">
                                            <p:txEl>
                                              <p:charRg st="0" end="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 name="组合 32"/>
          <p:cNvGrpSpPr/>
          <p:nvPr/>
        </p:nvGrpSpPr>
        <p:grpSpPr>
          <a:xfrm>
            <a:off x="1419225" y="1270000"/>
            <a:ext cx="1214438" cy="2355850"/>
            <a:chOff x="1419709" y="1270654"/>
            <a:chExt cx="1213553" cy="2354901"/>
          </a:xfrm>
        </p:grpSpPr>
        <p:sp>
          <p:nvSpPr>
            <p:cNvPr id="34" name="圆角矩形 33"/>
            <p:cNvSpPr/>
            <p:nvPr/>
          </p:nvSpPr>
          <p:spPr bwMode="auto">
            <a:xfrm rot="5400000">
              <a:off x="849035"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35" name="椭圆 34"/>
            <p:cNvSpPr/>
            <p:nvPr/>
          </p:nvSpPr>
          <p:spPr bwMode="auto">
            <a:xfrm>
              <a:off x="1551376" y="1411885"/>
              <a:ext cx="950219" cy="9489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36" name="Text Box 39"/>
            <p:cNvSpPr txBox="1">
              <a:spLocks noChangeArrowheads="1"/>
            </p:cNvSpPr>
            <p:nvPr/>
          </p:nvSpPr>
          <p:spPr bwMode="auto">
            <a:xfrm>
              <a:off x="1505018" y="1355957"/>
              <a:ext cx="1042932" cy="654923"/>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marR="0" algn="ctr" defTabSz="685800" fontAlgn="auto">
                <a:lnSpc>
                  <a:spcPct val="150000"/>
                </a:lnSpc>
                <a:spcBef>
                  <a:spcPts val="0"/>
                </a:spcBef>
                <a:spcAft>
                  <a:spcPts val="0"/>
                </a:spcAft>
                <a:buClr>
                  <a:schemeClr val="bg1"/>
                </a:buClr>
                <a:buSzTx/>
                <a:buFontTx/>
                <a:buNone/>
                <a:defRPr/>
              </a:pPr>
              <a:r>
                <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1</a:t>
              </a:r>
              <a:endPar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172" name="矩形 261"/>
            <p:cNvSpPr/>
            <p:nvPr/>
          </p:nvSpPr>
          <p:spPr>
            <a:xfrm>
              <a:off x="1626377" y="1951982"/>
              <a:ext cx="799636" cy="276887"/>
            </a:xfrm>
            <a:prstGeom prst="rect">
              <a:avLst/>
            </a:prstGeom>
            <a:noFill/>
            <a:ln w="9525">
              <a:noFill/>
            </a:ln>
          </p:spPr>
          <p:txBody>
            <a:bodyPr wrap="none">
              <a:spAutoFit/>
            </a:bodyPr>
            <a:p>
              <a:r>
                <a:rPr lang="zh-CN" altLang="en-US" sz="1200" dirty="0">
                  <a:solidFill>
                    <a:schemeClr val="bg1"/>
                  </a:solidFill>
                  <a:latin typeface="微软雅黑 Light" panose="020B0502040204020203" pitchFamily="34" charset="-122"/>
                  <a:ea typeface="微软雅黑 Light" panose="020B0502040204020203" pitchFamily="34" charset="-122"/>
                </a:rPr>
                <a:t>软件名称</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6173" name="Text Box 39"/>
            <p:cNvSpPr txBox="1"/>
            <p:nvPr/>
          </p:nvSpPr>
          <p:spPr>
            <a:xfrm>
              <a:off x="1499515" y="2712116"/>
              <a:ext cx="1086190" cy="429722"/>
            </a:xfrm>
            <a:prstGeom prst="rect">
              <a:avLst/>
            </a:prstGeom>
            <a:noFill/>
            <a:ln w="9525">
              <a:noFill/>
            </a:ln>
          </p:spPr>
          <p:txBody>
            <a:bodyPr>
              <a:spAutoFit/>
            </a:bodyPr>
            <a:p>
              <a:pPr algn="ctr"/>
              <a:r>
                <a:rPr lang="zh-CN" altLang="en-US" sz="1100" dirty="0">
                  <a:solidFill>
                    <a:schemeClr val="bg1"/>
                  </a:solidFill>
                  <a:latin typeface="微软雅黑 Light" panose="020B0502040204020203" pitchFamily="34" charset="-122"/>
                  <a:ea typeface="微软雅黑 Light" panose="020B0502040204020203" pitchFamily="34" charset="-122"/>
                </a:rPr>
                <a:t>婆婆与猫游戏</a:t>
              </a:r>
              <a:r>
                <a:rPr lang="en-US" altLang="zh-CN" sz="1100" dirty="0">
                  <a:solidFill>
                    <a:schemeClr val="bg1"/>
                  </a:solidFill>
                  <a:latin typeface="微软雅黑 Light" panose="020B0502040204020203" pitchFamily="34" charset="-122"/>
                  <a:ea typeface="微软雅黑 Light" panose="020B0502040204020203" pitchFamily="34" charset="-122"/>
                </a:rPr>
                <a:t>APP</a:t>
              </a:r>
              <a:endParaRPr lang="en-US" altLang="zh-CN" sz="1100" dirty="0">
                <a:solidFill>
                  <a:schemeClr val="bg1"/>
                </a:solidFill>
                <a:latin typeface="微软雅黑 Light" panose="020B0502040204020203" pitchFamily="34" charset="-122"/>
                <a:ea typeface="微软雅黑 Light" panose="020B0502040204020203" pitchFamily="34" charset="-122"/>
              </a:endParaRPr>
            </a:p>
          </p:txBody>
        </p:sp>
      </p:grpSp>
      <p:sp>
        <p:nvSpPr>
          <p:cNvPr id="39" name="TextBox 36"/>
          <p:cNvSpPr txBox="1"/>
          <p:nvPr/>
        </p:nvSpPr>
        <p:spPr>
          <a:xfrm>
            <a:off x="957263" y="3976688"/>
            <a:ext cx="7170737" cy="852805"/>
          </a:xfrm>
          <a:prstGeom prst="rect">
            <a:avLst/>
          </a:prstGeom>
          <a:noFill/>
          <a:ln w="9525">
            <a:noFill/>
          </a:ln>
        </p:spPr>
        <p:txBody>
          <a:bodyPr>
            <a:spAutoFit/>
          </a:bodyPr>
          <a:p>
            <a:pPr defTabSz="684530">
              <a:lnSpc>
                <a:spcPct val="150000"/>
              </a:lnSpc>
            </a:pPr>
            <a:r>
              <a:rPr lang="zh-CN" altLang="en-US" sz="1100" dirty="0">
                <a:solidFill>
                  <a:schemeClr val="bg1"/>
                </a:solidFill>
                <a:latin typeface="微软雅黑 Light" panose="020B0502040204020203" pitchFamily="34" charset="-122"/>
                <a:ea typeface="微软雅黑 Light" panose="020B0502040204020203" pitchFamily="34" charset="-122"/>
                <a:sym typeface="+mn-ea"/>
              </a:rPr>
              <a:t>项目与其他软件，系统的关系：</a:t>
            </a:r>
            <a:endParaRPr lang="zh-CN" altLang="en-US" sz="1100" dirty="0">
              <a:solidFill>
                <a:schemeClr val="bg1"/>
              </a:solidFill>
              <a:latin typeface="微软雅黑 Light" panose="020B0502040204020203" pitchFamily="34" charset="-122"/>
              <a:ea typeface="微软雅黑 Light" panose="020B0502040204020203" pitchFamily="34" charset="-122"/>
            </a:endParaRPr>
          </a:p>
          <a:p>
            <a:pPr defTabSz="684530">
              <a:lnSpc>
                <a:spcPct val="150000"/>
              </a:lnSpc>
            </a:pPr>
            <a:r>
              <a:rPr lang="zh-CN" altLang="en-US" sz="1100" dirty="0">
                <a:solidFill>
                  <a:schemeClr val="bg1"/>
                </a:solidFill>
                <a:latin typeface="微软雅黑 Light" panose="020B0502040204020203" pitchFamily="34" charset="-122"/>
                <a:ea typeface="微软雅黑 Light" panose="020B0502040204020203" pitchFamily="34" charset="-122"/>
                <a:sym typeface="+mn-ea"/>
              </a:rPr>
              <a:t>      本项目采用</a:t>
            </a:r>
            <a:r>
              <a:rPr lang="en-US" altLang="zh-CN" sz="1100" dirty="0">
                <a:solidFill>
                  <a:schemeClr val="bg1"/>
                </a:solidFill>
                <a:latin typeface="微软雅黑 Light" panose="020B0502040204020203" pitchFamily="34" charset="-122"/>
                <a:ea typeface="微软雅黑 Light" panose="020B0502040204020203" pitchFamily="34" charset="-122"/>
                <a:sym typeface="+mn-ea"/>
              </a:rPr>
              <a:t>C/S</a:t>
            </a:r>
            <a:r>
              <a:rPr lang="zh-CN" altLang="en-US" sz="1100" dirty="0">
                <a:solidFill>
                  <a:schemeClr val="bg1"/>
                </a:solidFill>
                <a:latin typeface="微软雅黑 Light" panose="020B0502040204020203" pitchFamily="34" charset="-122"/>
                <a:ea typeface="微软雅黑 Light" panose="020B0502040204020203" pitchFamily="34" charset="-122"/>
                <a:sym typeface="+mn-ea"/>
              </a:rPr>
              <a:t>架构，客户端程序建立在</a:t>
            </a:r>
            <a:r>
              <a:rPr lang="en-US" altLang="zh-CN" sz="1100" dirty="0">
                <a:solidFill>
                  <a:schemeClr val="bg1"/>
                </a:solidFill>
                <a:latin typeface="微软雅黑 Light" panose="020B0502040204020203" pitchFamily="34" charset="-122"/>
                <a:ea typeface="微软雅黑 Light" panose="020B0502040204020203" pitchFamily="34" charset="-122"/>
                <a:sym typeface="+mn-ea"/>
              </a:rPr>
              <a:t>Android 5.0</a:t>
            </a:r>
            <a:r>
              <a:rPr lang="zh-CN" altLang="en-US" sz="1100" dirty="0">
                <a:solidFill>
                  <a:schemeClr val="bg1"/>
                </a:solidFill>
                <a:latin typeface="微软雅黑 Light" panose="020B0502040204020203" pitchFamily="34" charset="-122"/>
                <a:ea typeface="微软雅黑 Light" panose="020B0502040204020203" pitchFamily="34" charset="-122"/>
                <a:sym typeface="+mn-ea"/>
              </a:rPr>
              <a:t>及以上的以</a:t>
            </a:r>
            <a:r>
              <a:rPr lang="en-US" altLang="zh-CN" sz="1100" dirty="0">
                <a:solidFill>
                  <a:schemeClr val="bg1"/>
                </a:solidFill>
                <a:latin typeface="微软雅黑 Light" panose="020B0502040204020203" pitchFamily="34" charset="-122"/>
                <a:ea typeface="微软雅黑 Light" panose="020B0502040204020203" pitchFamily="34" charset="-122"/>
                <a:sym typeface="+mn-ea"/>
              </a:rPr>
              <a:t>JAVA</a:t>
            </a:r>
            <a:r>
              <a:rPr lang="zh-CN" altLang="en-US" sz="1100" dirty="0">
                <a:solidFill>
                  <a:schemeClr val="bg1"/>
                </a:solidFill>
                <a:latin typeface="微软雅黑 Light" panose="020B0502040204020203" pitchFamily="34" charset="-122"/>
                <a:ea typeface="微软雅黑 Light" panose="020B0502040204020203" pitchFamily="34" charset="-122"/>
                <a:sym typeface="+mn-ea"/>
              </a:rPr>
              <a:t>语言开发的应用程序，采用</a:t>
            </a:r>
            <a:r>
              <a:rPr lang="en-US" altLang="zh-CN" sz="1100" dirty="0">
                <a:solidFill>
                  <a:schemeClr val="bg1"/>
                </a:solidFill>
                <a:latin typeface="微软雅黑 Light" panose="020B0502040204020203" pitchFamily="34" charset="-122"/>
                <a:ea typeface="微软雅黑 Light" panose="020B0502040204020203" pitchFamily="34" charset="-122"/>
                <a:sym typeface="+mn-ea"/>
              </a:rPr>
              <a:t>sql server 2005</a:t>
            </a:r>
            <a:r>
              <a:rPr lang="zh-CN" altLang="en-US" sz="1100" dirty="0">
                <a:solidFill>
                  <a:schemeClr val="bg1"/>
                </a:solidFill>
                <a:latin typeface="微软雅黑 Light" panose="020B0502040204020203" pitchFamily="34" charset="-122"/>
                <a:ea typeface="微软雅黑 Light" panose="020B0502040204020203" pitchFamily="34" charset="-122"/>
                <a:sym typeface="+mn-ea"/>
              </a:rPr>
              <a:t>的数据库服务程序，以一台小型计算机处理信息。</a:t>
            </a:r>
            <a:endParaRPr lang="zh-CN" altLang="en-US" sz="1100" dirty="0">
              <a:solidFill>
                <a:schemeClr val="bg1"/>
              </a:solidFill>
              <a:latin typeface="微软雅黑 Light" panose="020B0502040204020203" pitchFamily="34" charset="-122"/>
              <a:ea typeface="微软雅黑 Light" panose="020B0502040204020203" pitchFamily="34" charset="-122"/>
            </a:endParaRPr>
          </a:p>
        </p:txBody>
      </p:sp>
      <p:grpSp>
        <p:nvGrpSpPr>
          <p:cNvPr id="40" name="组合 39"/>
          <p:cNvGrpSpPr/>
          <p:nvPr/>
        </p:nvGrpSpPr>
        <p:grpSpPr>
          <a:xfrm>
            <a:off x="3155950" y="1270000"/>
            <a:ext cx="1214438" cy="2355850"/>
            <a:chOff x="3156432" y="1270654"/>
            <a:chExt cx="1213553" cy="2354901"/>
          </a:xfrm>
        </p:grpSpPr>
        <p:sp>
          <p:nvSpPr>
            <p:cNvPr id="41" name="圆角矩形 40"/>
            <p:cNvSpPr/>
            <p:nvPr/>
          </p:nvSpPr>
          <p:spPr bwMode="auto">
            <a:xfrm rot="5400000">
              <a:off x="2585758"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42" name="椭圆 41"/>
            <p:cNvSpPr/>
            <p:nvPr/>
          </p:nvSpPr>
          <p:spPr bwMode="auto">
            <a:xfrm>
              <a:off x="3288099" y="1411885"/>
              <a:ext cx="950219" cy="9489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43" name="Text Box 39"/>
            <p:cNvSpPr txBox="1">
              <a:spLocks noChangeArrowheads="1"/>
            </p:cNvSpPr>
            <p:nvPr/>
          </p:nvSpPr>
          <p:spPr bwMode="auto">
            <a:xfrm>
              <a:off x="3241741" y="1355957"/>
              <a:ext cx="1042932" cy="654923"/>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marR="0" algn="ctr" defTabSz="685800" fontAlgn="auto">
                <a:lnSpc>
                  <a:spcPct val="150000"/>
                </a:lnSpc>
                <a:spcBef>
                  <a:spcPts val="0"/>
                </a:spcBef>
                <a:spcAft>
                  <a:spcPts val="0"/>
                </a:spcAft>
                <a:buClr>
                  <a:schemeClr val="bg1"/>
                </a:buClr>
                <a:buSzTx/>
                <a:buFontTx/>
                <a:buNone/>
                <a:defRPr/>
              </a:pPr>
              <a:r>
                <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2</a:t>
              </a:r>
              <a:endPar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167" name="矩形 261"/>
            <p:cNvSpPr/>
            <p:nvPr/>
          </p:nvSpPr>
          <p:spPr>
            <a:xfrm>
              <a:off x="3363099" y="1951982"/>
              <a:ext cx="799636" cy="276887"/>
            </a:xfrm>
            <a:prstGeom prst="rect">
              <a:avLst/>
            </a:prstGeom>
            <a:noFill/>
            <a:ln w="9525">
              <a:noFill/>
            </a:ln>
          </p:spPr>
          <p:txBody>
            <a:bodyPr wrap="none">
              <a:spAutoFit/>
            </a:bodyPr>
            <a:p>
              <a:r>
                <a:rPr lang="zh-CN" altLang="en-US" sz="1200" dirty="0">
                  <a:solidFill>
                    <a:schemeClr val="bg1"/>
                  </a:solidFill>
                  <a:latin typeface="微软雅黑 Light" panose="020B0502040204020203" pitchFamily="34" charset="-122"/>
                  <a:ea typeface="微软雅黑 Light" panose="020B0502040204020203" pitchFamily="34" charset="-122"/>
                </a:rPr>
                <a:t>项目提出</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6168" name="Text Box 39"/>
            <p:cNvSpPr txBox="1"/>
            <p:nvPr/>
          </p:nvSpPr>
          <p:spPr>
            <a:xfrm>
              <a:off x="3220112" y="2712116"/>
              <a:ext cx="1086190" cy="261505"/>
            </a:xfrm>
            <a:prstGeom prst="rect">
              <a:avLst/>
            </a:prstGeom>
            <a:noFill/>
            <a:ln w="9525">
              <a:noFill/>
            </a:ln>
          </p:spPr>
          <p:txBody>
            <a:bodyPr>
              <a:spAutoFit/>
            </a:bodyPr>
            <a:p>
              <a:pPr algn="ctr"/>
              <a:r>
                <a:rPr lang="zh-CN" altLang="en-US" sz="1100" dirty="0">
                  <a:solidFill>
                    <a:schemeClr val="bg1"/>
                  </a:solidFill>
                  <a:latin typeface="微软雅黑 Light" panose="020B0502040204020203" pitchFamily="34" charset="-122"/>
                  <a:ea typeface="微软雅黑 Light" panose="020B0502040204020203" pitchFamily="34" charset="-122"/>
                </a:rPr>
                <a:t>杨老师</a:t>
              </a:r>
              <a:endParaRPr lang="en-US" altLang="zh-CN" sz="11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67" name="组合 66"/>
          <p:cNvGrpSpPr/>
          <p:nvPr/>
        </p:nvGrpSpPr>
        <p:grpSpPr>
          <a:xfrm>
            <a:off x="4897438" y="1270000"/>
            <a:ext cx="1212850" cy="2355850"/>
            <a:chOff x="4896956" y="1270654"/>
            <a:chExt cx="1213553" cy="2354901"/>
          </a:xfrm>
        </p:grpSpPr>
        <p:sp>
          <p:nvSpPr>
            <p:cNvPr id="68" name="圆角矩形 67"/>
            <p:cNvSpPr/>
            <p:nvPr/>
          </p:nvSpPr>
          <p:spPr bwMode="auto">
            <a:xfrm rot="5400000">
              <a:off x="4326282"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69" name="椭圆 68"/>
            <p:cNvSpPr/>
            <p:nvPr/>
          </p:nvSpPr>
          <p:spPr bwMode="auto">
            <a:xfrm>
              <a:off x="5028794" y="1411885"/>
              <a:ext cx="949875" cy="9489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70" name="Text Box 39"/>
            <p:cNvSpPr txBox="1">
              <a:spLocks noChangeArrowheads="1"/>
            </p:cNvSpPr>
            <p:nvPr/>
          </p:nvSpPr>
          <p:spPr bwMode="auto">
            <a:xfrm>
              <a:off x="4982265" y="1355957"/>
              <a:ext cx="1042932" cy="654923"/>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marR="0" algn="ctr" defTabSz="685800" fontAlgn="auto">
                <a:lnSpc>
                  <a:spcPct val="150000"/>
                </a:lnSpc>
                <a:spcBef>
                  <a:spcPts val="0"/>
                </a:spcBef>
                <a:spcAft>
                  <a:spcPts val="0"/>
                </a:spcAft>
                <a:buClr>
                  <a:schemeClr val="bg1"/>
                </a:buClr>
                <a:buSzTx/>
                <a:buFontTx/>
                <a:buNone/>
                <a:defRPr/>
              </a:pPr>
              <a:r>
                <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3</a:t>
              </a:r>
              <a:endPar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162" name="矩形 261"/>
            <p:cNvSpPr/>
            <p:nvPr/>
          </p:nvSpPr>
          <p:spPr>
            <a:xfrm>
              <a:off x="5103624" y="1951982"/>
              <a:ext cx="800683" cy="276887"/>
            </a:xfrm>
            <a:prstGeom prst="rect">
              <a:avLst/>
            </a:prstGeom>
            <a:noFill/>
            <a:ln w="9525">
              <a:noFill/>
            </a:ln>
          </p:spPr>
          <p:txBody>
            <a:bodyPr wrap="none">
              <a:spAutoFit/>
            </a:bodyPr>
            <a:p>
              <a:r>
                <a:rPr lang="zh-CN" altLang="en-US" sz="1200" dirty="0">
                  <a:solidFill>
                    <a:schemeClr val="bg1"/>
                  </a:solidFill>
                  <a:latin typeface="微软雅黑 Light" panose="020B0502040204020203" pitchFamily="34" charset="-122"/>
                  <a:ea typeface="微软雅黑 Light" panose="020B0502040204020203" pitchFamily="34" charset="-122"/>
                </a:rPr>
                <a:t>开发人员</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6163" name="Text Box 39"/>
            <p:cNvSpPr txBox="1"/>
            <p:nvPr/>
          </p:nvSpPr>
          <p:spPr>
            <a:xfrm>
              <a:off x="4965616" y="2712116"/>
              <a:ext cx="1086190" cy="598564"/>
            </a:xfrm>
            <a:prstGeom prst="rect">
              <a:avLst/>
            </a:prstGeom>
            <a:noFill/>
            <a:ln w="9525">
              <a:noFill/>
            </a:ln>
          </p:spPr>
          <p:txBody>
            <a:bodyPr>
              <a:spAutoFit/>
            </a:bodyPr>
            <a:p>
              <a:pPr algn="ctr"/>
              <a:r>
                <a:rPr lang="zh-CN" altLang="en-US" sz="1100" dirty="0">
                  <a:solidFill>
                    <a:schemeClr val="bg1"/>
                  </a:solidFill>
                  <a:latin typeface="微软雅黑 Light" panose="020B0502040204020203" pitchFamily="34" charset="-122"/>
                  <a:ea typeface="微软雅黑 Light" panose="020B0502040204020203" pitchFamily="34" charset="-122"/>
                </a:rPr>
                <a:t>软件工程</a:t>
              </a:r>
              <a:endParaRPr lang="en-US" altLang="zh-CN" sz="1100" dirty="0">
                <a:solidFill>
                  <a:schemeClr val="bg1"/>
                </a:solidFill>
                <a:latin typeface="微软雅黑 Light" panose="020B0502040204020203" pitchFamily="34" charset="-122"/>
                <a:ea typeface="微软雅黑 Light" panose="020B0502040204020203" pitchFamily="34" charset="-122"/>
              </a:endParaRPr>
            </a:p>
            <a:p>
              <a:pPr algn="ctr"/>
              <a:r>
                <a:rPr lang="en-US" altLang="zh-CN" sz="1100" dirty="0">
                  <a:solidFill>
                    <a:schemeClr val="bg1"/>
                  </a:solidFill>
                  <a:latin typeface="微软雅黑 Light" panose="020B0502040204020203" pitchFamily="34" charset="-122"/>
                  <a:ea typeface="微软雅黑 Light" panose="020B0502040204020203" pitchFamily="34" charset="-122"/>
                </a:rPr>
                <a:t>SE2018</a:t>
              </a:r>
              <a:r>
                <a:rPr lang="zh-CN" altLang="en-US" sz="1100" dirty="0">
                  <a:solidFill>
                    <a:schemeClr val="bg1"/>
                  </a:solidFill>
                  <a:latin typeface="微软雅黑 Light" panose="020B0502040204020203" pitchFamily="34" charset="-122"/>
                  <a:ea typeface="微软雅黑 Light" panose="020B0502040204020203" pitchFamily="34" charset="-122"/>
                </a:rPr>
                <a:t>春</a:t>
              </a:r>
              <a:r>
                <a:rPr lang="en-US" altLang="zh-CN" sz="1100" dirty="0">
                  <a:solidFill>
                    <a:schemeClr val="bg1"/>
                  </a:solidFill>
                  <a:latin typeface="微软雅黑 Light" panose="020B0502040204020203" pitchFamily="34" charset="-122"/>
                  <a:ea typeface="微软雅黑 Light" panose="020B0502040204020203" pitchFamily="34" charset="-122"/>
                </a:rPr>
                <a:t>G20</a:t>
              </a:r>
              <a:r>
                <a:rPr lang="zh-CN" altLang="en-US" sz="1100" dirty="0">
                  <a:solidFill>
                    <a:schemeClr val="bg1"/>
                  </a:solidFill>
                  <a:latin typeface="微软雅黑 Light" panose="020B0502040204020203" pitchFamily="34" charset="-122"/>
                  <a:ea typeface="微软雅黑 Light" panose="020B0502040204020203" pitchFamily="34" charset="-122"/>
                </a:rPr>
                <a:t>小组</a:t>
              </a:r>
              <a:endParaRPr lang="en-US" altLang="zh-CN" sz="11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73" name="组合 72"/>
          <p:cNvGrpSpPr/>
          <p:nvPr/>
        </p:nvGrpSpPr>
        <p:grpSpPr>
          <a:xfrm>
            <a:off x="6591300" y="1270000"/>
            <a:ext cx="1216025" cy="2355850"/>
            <a:chOff x="6590610" y="1270654"/>
            <a:chExt cx="1216730" cy="2354901"/>
          </a:xfrm>
        </p:grpSpPr>
        <p:sp>
          <p:nvSpPr>
            <p:cNvPr id="74" name="圆角矩形 73"/>
            <p:cNvSpPr/>
            <p:nvPr/>
          </p:nvSpPr>
          <p:spPr bwMode="auto">
            <a:xfrm rot="5400000">
              <a:off x="6019936"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75" name="椭圆 74"/>
            <p:cNvSpPr/>
            <p:nvPr/>
          </p:nvSpPr>
          <p:spPr bwMode="auto">
            <a:xfrm>
              <a:off x="6722449" y="1411885"/>
              <a:ext cx="949875" cy="9489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76" name="Text Box 39"/>
            <p:cNvSpPr txBox="1">
              <a:spLocks noChangeArrowheads="1"/>
            </p:cNvSpPr>
            <p:nvPr/>
          </p:nvSpPr>
          <p:spPr bwMode="auto">
            <a:xfrm>
              <a:off x="6675919" y="1355957"/>
              <a:ext cx="1042932" cy="654923"/>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marR="0" algn="ctr" defTabSz="685800" fontAlgn="auto">
                <a:lnSpc>
                  <a:spcPct val="150000"/>
                </a:lnSpc>
                <a:spcBef>
                  <a:spcPts val="0"/>
                </a:spcBef>
                <a:spcAft>
                  <a:spcPts val="0"/>
                </a:spcAft>
                <a:buClr>
                  <a:schemeClr val="bg1"/>
                </a:buClr>
                <a:buSzTx/>
                <a:buFontTx/>
                <a:buNone/>
                <a:defRPr/>
              </a:pPr>
              <a:r>
                <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4</a:t>
              </a:r>
              <a:endPar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157" name="矩形 261"/>
            <p:cNvSpPr/>
            <p:nvPr/>
          </p:nvSpPr>
          <p:spPr>
            <a:xfrm>
              <a:off x="6797278" y="1951982"/>
              <a:ext cx="800683" cy="276887"/>
            </a:xfrm>
            <a:prstGeom prst="rect">
              <a:avLst/>
            </a:prstGeom>
            <a:noFill/>
            <a:ln w="9525">
              <a:noFill/>
            </a:ln>
          </p:spPr>
          <p:txBody>
            <a:bodyPr wrap="none">
              <a:spAutoFit/>
            </a:bodyPr>
            <a:p>
              <a:r>
                <a:rPr lang="zh-CN" altLang="en-US" sz="1200" dirty="0">
                  <a:solidFill>
                    <a:schemeClr val="bg1"/>
                  </a:solidFill>
                  <a:latin typeface="微软雅黑 Light" panose="020B0502040204020203" pitchFamily="34" charset="-122"/>
                  <a:ea typeface="微软雅黑 Light" panose="020B0502040204020203" pitchFamily="34" charset="-122"/>
                </a:rPr>
                <a:t>面向用户</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6158" name="Text Box 39"/>
            <p:cNvSpPr txBox="1"/>
            <p:nvPr/>
          </p:nvSpPr>
          <p:spPr>
            <a:xfrm>
              <a:off x="6590610" y="2713427"/>
              <a:ext cx="1216730" cy="429722"/>
            </a:xfrm>
            <a:prstGeom prst="rect">
              <a:avLst/>
            </a:prstGeom>
            <a:noFill/>
            <a:ln w="9525">
              <a:noFill/>
            </a:ln>
          </p:spPr>
          <p:txBody>
            <a:bodyPr wrap="square">
              <a:spAutoFit/>
            </a:bodyPr>
            <a:p>
              <a:pPr algn="ctr"/>
              <a:r>
                <a:rPr lang="en-US" altLang="zh-CN" sz="1100" dirty="0">
                  <a:solidFill>
                    <a:schemeClr val="bg1"/>
                  </a:solidFill>
                  <a:latin typeface="微软雅黑 Light" panose="020B0502040204020203" pitchFamily="34" charset="-122"/>
                  <a:ea typeface="微软雅黑 Light" panose="020B0502040204020203" pitchFamily="34" charset="-122"/>
                </a:rPr>
                <a:t>喜欢宠物的人群</a:t>
              </a:r>
              <a:r>
                <a:rPr lang="zh-CN" altLang="en-US" sz="1100" dirty="0">
                  <a:solidFill>
                    <a:schemeClr val="bg1"/>
                  </a:solidFill>
                  <a:latin typeface="微软雅黑 Light" panose="020B0502040204020203" pitchFamily="34" charset="-122"/>
                  <a:ea typeface="微软雅黑 Light" panose="020B0502040204020203" pitchFamily="34" charset="-122"/>
                </a:rPr>
                <a:t>以及各阶层学生</a:t>
              </a:r>
              <a:endParaRPr lang="zh-CN" altLang="en-US" sz="11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 name="组合 1"/>
          <p:cNvGrpSpPr/>
          <p:nvPr/>
        </p:nvGrpSpPr>
        <p:grpSpPr>
          <a:xfrm>
            <a:off x="311150" y="277813"/>
            <a:ext cx="2116138" cy="414337"/>
            <a:chOff x="310460" y="277672"/>
            <a:chExt cx="2116136" cy="414303"/>
          </a:xfrm>
        </p:grpSpPr>
        <p:pic>
          <p:nvPicPr>
            <p:cNvPr id="6152"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9" name="文本框 28"/>
            <p:cNvSpPr txBox="1"/>
            <p:nvPr/>
          </p:nvSpPr>
          <p:spPr>
            <a:xfrm>
              <a:off x="477148" y="299895"/>
              <a:ext cx="1949448"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开发背景</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decel="66700"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ppt_x"/>
                                          </p:val>
                                        </p:tav>
                                        <p:tav tm="100000">
                                          <p:val>
                                            <p:strVal val="#ppt_x"/>
                                          </p:val>
                                        </p:tav>
                                      </p:tavLst>
                                    </p:anim>
                                    <p:anim calcmode="lin" valueType="num">
                                      <p:cBhvr additive="base">
                                        <p:cTn id="13" dur="500" fill="hold"/>
                                        <p:tgtEl>
                                          <p:spTgt spid="33"/>
                                        </p:tgtEl>
                                        <p:attrNameLst>
                                          <p:attrName>ppt_y</p:attrName>
                                        </p:attrNameLst>
                                      </p:cBhvr>
                                      <p:tavLst>
                                        <p:tav tm="0">
                                          <p:val>
                                            <p:strVal val="1+#ppt_h/2"/>
                                          </p:val>
                                        </p:tav>
                                        <p:tav tm="100000">
                                          <p:val>
                                            <p:strVal val="#ppt_y"/>
                                          </p:val>
                                        </p:tav>
                                      </p:tavLst>
                                    </p:anim>
                                  </p:childTnLst>
                                </p:cTn>
                              </p:par>
                              <p:par>
                                <p:cTn id="14" presetID="2" presetClass="entr" presetSubtype="4" decel="66700" fill="hold" nodeType="withEffect">
                                  <p:stCondLst>
                                    <p:cond delay="10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par>
                                <p:cTn id="18" presetID="2" presetClass="entr" presetSubtype="4" decel="66700" fill="hold" nodeType="withEffect">
                                  <p:stCondLst>
                                    <p:cond delay="200"/>
                                  </p:stCondLst>
                                  <p:childTnLst>
                                    <p:set>
                                      <p:cBhvr>
                                        <p:cTn id="19" dur="1" fill="hold">
                                          <p:stCondLst>
                                            <p:cond delay="0"/>
                                          </p:stCondLst>
                                        </p:cTn>
                                        <p:tgtEl>
                                          <p:spTgt spid="67"/>
                                        </p:tgtEl>
                                        <p:attrNameLst>
                                          <p:attrName>style.visibility</p:attrName>
                                        </p:attrNameLst>
                                      </p:cBhvr>
                                      <p:to>
                                        <p:strVal val="visible"/>
                                      </p:to>
                                    </p:set>
                                    <p:anim calcmode="lin" valueType="num">
                                      <p:cBhvr additive="base">
                                        <p:cTn id="20" dur="500" fill="hold"/>
                                        <p:tgtEl>
                                          <p:spTgt spid="67"/>
                                        </p:tgtEl>
                                        <p:attrNameLst>
                                          <p:attrName>ppt_x</p:attrName>
                                        </p:attrNameLst>
                                      </p:cBhvr>
                                      <p:tavLst>
                                        <p:tav tm="0">
                                          <p:val>
                                            <p:strVal val="#ppt_x"/>
                                          </p:val>
                                        </p:tav>
                                        <p:tav tm="100000">
                                          <p:val>
                                            <p:strVal val="#ppt_x"/>
                                          </p:val>
                                        </p:tav>
                                      </p:tavLst>
                                    </p:anim>
                                    <p:anim calcmode="lin" valueType="num">
                                      <p:cBhvr additive="base">
                                        <p:cTn id="21" dur="500" fill="hold"/>
                                        <p:tgtEl>
                                          <p:spTgt spid="67"/>
                                        </p:tgtEl>
                                        <p:attrNameLst>
                                          <p:attrName>ppt_y</p:attrName>
                                        </p:attrNameLst>
                                      </p:cBhvr>
                                      <p:tavLst>
                                        <p:tav tm="0">
                                          <p:val>
                                            <p:strVal val="1+#ppt_h/2"/>
                                          </p:val>
                                        </p:tav>
                                        <p:tav tm="100000">
                                          <p:val>
                                            <p:strVal val="#ppt_y"/>
                                          </p:val>
                                        </p:tav>
                                      </p:tavLst>
                                    </p:anim>
                                  </p:childTnLst>
                                </p:cTn>
                              </p:par>
                              <p:par>
                                <p:cTn id="22" presetID="2" presetClass="entr" presetSubtype="4" decel="66700" fill="hold" nodeType="withEffect">
                                  <p:stCondLst>
                                    <p:cond delay="300"/>
                                  </p:stCondLst>
                                  <p:childTnLst>
                                    <p:set>
                                      <p:cBhvr>
                                        <p:cTn id="23" dur="1" fill="hold">
                                          <p:stCondLst>
                                            <p:cond delay="0"/>
                                          </p:stCondLst>
                                        </p:cTn>
                                        <p:tgtEl>
                                          <p:spTgt spid="73"/>
                                        </p:tgtEl>
                                        <p:attrNameLst>
                                          <p:attrName>style.visibility</p:attrName>
                                        </p:attrNameLst>
                                      </p:cBhvr>
                                      <p:to>
                                        <p:strVal val="visible"/>
                                      </p:to>
                                    </p:set>
                                    <p:anim calcmode="lin" valueType="num">
                                      <p:cBhvr additive="base">
                                        <p:cTn id="24" dur="500" fill="hold"/>
                                        <p:tgtEl>
                                          <p:spTgt spid="73"/>
                                        </p:tgtEl>
                                        <p:attrNameLst>
                                          <p:attrName>ppt_x</p:attrName>
                                        </p:attrNameLst>
                                      </p:cBhvr>
                                      <p:tavLst>
                                        <p:tav tm="0">
                                          <p:val>
                                            <p:strVal val="#ppt_x"/>
                                          </p:val>
                                        </p:tav>
                                        <p:tav tm="100000">
                                          <p:val>
                                            <p:strVal val="#ppt_x"/>
                                          </p:val>
                                        </p:tav>
                                      </p:tavLst>
                                    </p:anim>
                                    <p:anim calcmode="lin" valueType="num">
                                      <p:cBhvr additive="base">
                                        <p:cTn id="25"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1" name="组合 40"/>
          <p:cNvGrpSpPr/>
          <p:nvPr/>
        </p:nvGrpSpPr>
        <p:grpSpPr>
          <a:xfrm>
            <a:off x="579438" y="1719263"/>
            <a:ext cx="1679575" cy="1177995"/>
            <a:chOff x="949638" y="1255861"/>
            <a:chExt cx="1978578" cy="1175721"/>
          </a:xfrm>
        </p:grpSpPr>
        <p:sp>
          <p:nvSpPr>
            <p:cNvPr id="11283" name="矩形 13"/>
            <p:cNvSpPr/>
            <p:nvPr/>
          </p:nvSpPr>
          <p:spPr>
            <a:xfrm>
              <a:off x="949638" y="1511342"/>
              <a:ext cx="1978578" cy="920240"/>
            </a:xfrm>
            <a:prstGeom prst="rect">
              <a:avLst/>
            </a:prstGeom>
            <a:noFill/>
            <a:ln w="9525">
              <a:noFill/>
            </a:ln>
          </p:spPr>
          <p:txBody>
            <a:bodyPr>
              <a:spAutoFit/>
            </a:bodyPr>
            <a:p>
              <a:pPr algn="ctr" defTabSz="684530">
                <a:lnSpc>
                  <a:spcPct val="150000"/>
                </a:lnSpc>
              </a:pPr>
              <a:endParaRPr lang="en-US" altLang="zh-CN" sz="1200" dirty="0">
                <a:solidFill>
                  <a:schemeClr val="bg1"/>
                </a:solidFill>
                <a:latin typeface="微软雅黑 Light" panose="020B0502040204020203" pitchFamily="34" charset="-122"/>
                <a:ea typeface="微软雅黑 Light" panose="020B0502040204020203" pitchFamily="34" charset="-122"/>
              </a:endParaRPr>
            </a:p>
            <a:p>
              <a:pPr algn="ctr" defTabSz="684530">
                <a:lnSpc>
                  <a:spcPct val="150000"/>
                </a:lnSpc>
              </a:pPr>
              <a:r>
                <a:rPr lang="en-US" altLang="zh-CN" sz="1200" b="1" dirty="0">
                  <a:solidFill>
                    <a:schemeClr val="bg1"/>
                  </a:solidFill>
                  <a:latin typeface="微软雅黑 Light" panose="020B0502040204020203" pitchFamily="34" charset="-122"/>
                  <a:ea typeface="微软雅黑 Light" panose="020B0502040204020203" pitchFamily="34" charset="-122"/>
                </a:rPr>
                <a:t>Microsoft Windows 7 </a:t>
              </a:r>
              <a:r>
                <a:rPr lang="en-US" altLang="zh-CN" sz="1200" b="1" dirty="0">
                  <a:solidFill>
                    <a:schemeClr val="bg1"/>
                  </a:solidFill>
                  <a:latin typeface="微软雅黑 Light" panose="020B0502040204020203" pitchFamily="34" charset="-122"/>
                  <a:ea typeface="微软雅黑 Light" panose="020B0502040204020203" pitchFamily="34" charset="-122"/>
                  <a:sym typeface="+mn-ea"/>
                </a:rPr>
                <a:t>Microsoft Windows</a:t>
              </a:r>
              <a:r>
                <a:rPr lang="en-US" altLang="zh-CN" sz="1200" b="1" dirty="0">
                  <a:solidFill>
                    <a:schemeClr val="bg1"/>
                  </a:solidFill>
                  <a:latin typeface="微软雅黑 Light" panose="020B0502040204020203" pitchFamily="34" charset="-122"/>
                  <a:ea typeface="微软雅黑 Light" panose="020B0502040204020203" pitchFamily="34" charset="-122"/>
                </a:rPr>
                <a:t>10</a:t>
              </a:r>
              <a:endParaRPr lang="zh-CN" altLang="en-US" sz="11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11284" name="文本框 83"/>
            <p:cNvSpPr txBox="1"/>
            <p:nvPr/>
          </p:nvSpPr>
          <p:spPr>
            <a:xfrm>
              <a:off x="1259631" y="1255861"/>
              <a:ext cx="1358595" cy="307777"/>
            </a:xfrm>
            <a:prstGeom prst="rect">
              <a:avLst/>
            </a:prstGeom>
            <a:noFill/>
            <a:ln w="9525">
              <a:noFill/>
            </a:ln>
          </p:spPr>
          <p:txBody>
            <a:bodyPr>
              <a:spAutoFit/>
            </a:bodyPr>
            <a:p>
              <a:pPr algn="ctr" defTabSz="513080"/>
              <a:r>
                <a:rPr lang="zh-CN" altLang="en-US" sz="1400" b="1" dirty="0">
                  <a:solidFill>
                    <a:schemeClr val="bg1"/>
                  </a:solidFill>
                  <a:latin typeface="微软雅黑 Light" panose="020B0502040204020203" pitchFamily="34" charset="-122"/>
                  <a:ea typeface="微软雅黑 Light" panose="020B0502040204020203" pitchFamily="34" charset="-122"/>
                </a:rPr>
                <a:t>操作系统</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44" name="组合 43"/>
          <p:cNvGrpSpPr/>
          <p:nvPr/>
        </p:nvGrpSpPr>
        <p:grpSpPr>
          <a:xfrm>
            <a:off x="2330450" y="1720850"/>
            <a:ext cx="1519238" cy="865823"/>
            <a:chOff x="1034229" y="1255861"/>
            <a:chExt cx="1789697" cy="866442"/>
          </a:xfrm>
        </p:grpSpPr>
        <p:sp>
          <p:nvSpPr>
            <p:cNvPr id="45" name="矩形 13"/>
            <p:cNvSpPr>
              <a:spLocks noChangeArrowheads="1"/>
            </p:cNvSpPr>
            <p:nvPr/>
          </p:nvSpPr>
          <p:spPr bwMode="auto">
            <a:xfrm>
              <a:off x="1034229" y="1511632"/>
              <a:ext cx="1789697" cy="61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683895" rtl="0" eaLnBrk="1" fontAlgn="auto" latinLnBrk="0" hangingPunct="1">
                <a:lnSpc>
                  <a:spcPct val="15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683895" rtl="0" eaLnBrk="1" fontAlgn="auto" latinLnBrk="0" hangingPunct="1">
                <a:lnSpc>
                  <a:spcPct val="150000"/>
                </a:lnSpc>
                <a:spcBef>
                  <a:spcPts val="0"/>
                </a:spcBef>
                <a:spcAft>
                  <a:spcPts val="0"/>
                </a:spcAft>
                <a:buClrTx/>
                <a:buSzTx/>
                <a:buFontTx/>
                <a:buNone/>
                <a:defRPr/>
              </a:pPr>
              <a:r>
                <a:rPr kumimoji="0" lang="en-US" sz="12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C#</a:t>
              </a:r>
              <a:r>
                <a:rPr kumimoji="0" lang="zh-CN" altLang="en-US" sz="12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a:t>
              </a:r>
              <a:r>
                <a:rPr kumimoji="0" lang="en-US" sz="12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unity 3D</a:t>
              </a:r>
              <a:endParaRPr kumimoji="0" lang="en-US" sz="11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11282" name="文本框 83"/>
            <p:cNvSpPr txBox="1"/>
            <p:nvPr/>
          </p:nvSpPr>
          <p:spPr>
            <a:xfrm>
              <a:off x="1259631" y="1255861"/>
              <a:ext cx="1358595" cy="307777"/>
            </a:xfrm>
            <a:prstGeom prst="rect">
              <a:avLst/>
            </a:prstGeom>
            <a:noFill/>
            <a:ln w="9525">
              <a:noFill/>
            </a:ln>
          </p:spPr>
          <p:txBody>
            <a:bodyPr>
              <a:spAutoFit/>
            </a:bodyPr>
            <a:p>
              <a:pPr algn="ctr" defTabSz="513080"/>
              <a:r>
                <a:rPr lang="zh-CN" altLang="en-US" sz="1400" b="1" dirty="0">
                  <a:solidFill>
                    <a:schemeClr val="bg1"/>
                  </a:solidFill>
                  <a:latin typeface="微软雅黑 Light" panose="020B0502040204020203" pitchFamily="34" charset="-122"/>
                  <a:ea typeface="微软雅黑 Light" panose="020B0502040204020203" pitchFamily="34" charset="-122"/>
                </a:rPr>
                <a:t>开发软件</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47" name="组合 46"/>
          <p:cNvGrpSpPr/>
          <p:nvPr/>
        </p:nvGrpSpPr>
        <p:grpSpPr>
          <a:xfrm>
            <a:off x="4025900" y="1719263"/>
            <a:ext cx="1519238" cy="1047750"/>
            <a:chOff x="1034229" y="1255861"/>
            <a:chExt cx="1789697" cy="1047165"/>
          </a:xfrm>
        </p:grpSpPr>
        <p:sp>
          <p:nvSpPr>
            <p:cNvPr id="48" name="矩形 13"/>
            <p:cNvSpPr>
              <a:spLocks noChangeArrowheads="1"/>
            </p:cNvSpPr>
            <p:nvPr/>
          </p:nvSpPr>
          <p:spPr bwMode="auto">
            <a:xfrm>
              <a:off x="1034229" y="1511305"/>
              <a:ext cx="1789697" cy="791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683895" rtl="0" eaLnBrk="1" fontAlgn="auto" latinLnBrk="0" hangingPunct="1">
                <a:lnSpc>
                  <a:spcPct val="150000"/>
                </a:lnSpc>
                <a:spcBef>
                  <a:spcPts val="0"/>
                </a:spcBef>
                <a:spcAft>
                  <a:spcPts val="0"/>
                </a:spcAft>
                <a:buClrTx/>
                <a:buSzTx/>
                <a:buFontTx/>
                <a:buNone/>
                <a:defRPr/>
              </a:pPr>
              <a:endParaRPr kumimoji="0" lang="en-US" altLang="zh-CN" sz="105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683895" rtl="0" eaLnBrk="1" fontAlgn="auto" latinLnBrk="0" hangingPunct="1">
                <a:lnSpc>
                  <a:spcPct val="15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Microsoft Office 2013</a:t>
              </a:r>
              <a:r>
                <a:rPr kumimoji="0" lang="zh-CN" altLang="en-US" sz="105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05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Microsoft project 2013</a:t>
              </a:r>
              <a:endParaRPr kumimoji="0" lang="zh-CN" altLang="en-US" sz="10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11280" name="文本框 83"/>
            <p:cNvSpPr txBox="1"/>
            <p:nvPr/>
          </p:nvSpPr>
          <p:spPr>
            <a:xfrm>
              <a:off x="1259631" y="1255861"/>
              <a:ext cx="1358595" cy="307777"/>
            </a:xfrm>
            <a:prstGeom prst="rect">
              <a:avLst/>
            </a:prstGeom>
            <a:noFill/>
            <a:ln w="9525">
              <a:noFill/>
            </a:ln>
          </p:spPr>
          <p:txBody>
            <a:bodyPr>
              <a:spAutoFit/>
            </a:bodyPr>
            <a:p>
              <a:pPr algn="ctr" defTabSz="513080"/>
              <a:r>
                <a:rPr lang="zh-CN" altLang="en-US" sz="1400" b="1" dirty="0">
                  <a:solidFill>
                    <a:schemeClr val="bg1"/>
                  </a:solidFill>
                  <a:latin typeface="微软雅黑 Light" panose="020B0502040204020203" pitchFamily="34" charset="-122"/>
                  <a:ea typeface="微软雅黑 Light" panose="020B0502040204020203" pitchFamily="34" charset="-122"/>
                </a:rPr>
                <a:t>办公软件</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50" name="组合 49"/>
          <p:cNvGrpSpPr/>
          <p:nvPr/>
        </p:nvGrpSpPr>
        <p:grpSpPr>
          <a:xfrm>
            <a:off x="5530850" y="1738313"/>
            <a:ext cx="1517650" cy="869950"/>
            <a:chOff x="1034229" y="1255861"/>
            <a:chExt cx="1789697" cy="871023"/>
          </a:xfrm>
        </p:grpSpPr>
        <p:sp>
          <p:nvSpPr>
            <p:cNvPr id="11277" name="矩形 13"/>
            <p:cNvSpPr/>
            <p:nvPr/>
          </p:nvSpPr>
          <p:spPr>
            <a:xfrm>
              <a:off x="1034229" y="1511602"/>
              <a:ext cx="1789697" cy="615282"/>
            </a:xfrm>
            <a:prstGeom prst="rect">
              <a:avLst/>
            </a:prstGeom>
            <a:noFill/>
            <a:ln w="9525">
              <a:noFill/>
            </a:ln>
          </p:spPr>
          <p:txBody>
            <a:bodyPr>
              <a:spAutoFit/>
            </a:bodyPr>
            <a:p>
              <a:pPr algn="ctr" defTabSz="684530">
                <a:lnSpc>
                  <a:spcPct val="150000"/>
                </a:lnSpc>
              </a:pPr>
              <a:endParaRPr lang="en-US" altLang="zh-CN" sz="12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a:p>
              <a:pPr algn="ctr" defTabSz="684530">
                <a:lnSpc>
                  <a:spcPct val="150000"/>
                </a:lnSpc>
              </a:pPr>
              <a:r>
                <a:rPr lang="en-US" altLang="zh-CN" sz="12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Axure RP 8</a:t>
              </a:r>
              <a:endParaRPr lang="zh-CN" altLang="en-US" sz="12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11278" name="文本框 83"/>
            <p:cNvSpPr txBox="1"/>
            <p:nvPr/>
          </p:nvSpPr>
          <p:spPr>
            <a:xfrm>
              <a:off x="1259631" y="1255861"/>
              <a:ext cx="1358595" cy="307777"/>
            </a:xfrm>
            <a:prstGeom prst="rect">
              <a:avLst/>
            </a:prstGeom>
            <a:noFill/>
            <a:ln w="9525">
              <a:noFill/>
            </a:ln>
          </p:spPr>
          <p:txBody>
            <a:bodyPr>
              <a:spAutoFit/>
            </a:bodyPr>
            <a:p>
              <a:pPr algn="ctr" defTabSz="513080"/>
              <a:r>
                <a:rPr lang="zh-CN" altLang="en-US" sz="1400" b="1" dirty="0">
                  <a:solidFill>
                    <a:schemeClr val="bg1"/>
                  </a:solidFill>
                  <a:latin typeface="微软雅黑 Light" panose="020B0502040204020203" pitchFamily="34" charset="-122"/>
                  <a:ea typeface="微软雅黑 Light" panose="020B0502040204020203" pitchFamily="34" charset="-122"/>
                </a:rPr>
                <a:t>界面设计</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53" name="组合 52"/>
          <p:cNvGrpSpPr/>
          <p:nvPr/>
        </p:nvGrpSpPr>
        <p:grpSpPr>
          <a:xfrm>
            <a:off x="6956425" y="1738313"/>
            <a:ext cx="1517650" cy="869950"/>
            <a:chOff x="1034229" y="1255861"/>
            <a:chExt cx="1789697" cy="871023"/>
          </a:xfrm>
        </p:grpSpPr>
        <p:sp>
          <p:nvSpPr>
            <p:cNvPr id="11275" name="矩形 13"/>
            <p:cNvSpPr/>
            <p:nvPr/>
          </p:nvSpPr>
          <p:spPr>
            <a:xfrm>
              <a:off x="1034229" y="1511602"/>
              <a:ext cx="1789697" cy="615282"/>
            </a:xfrm>
            <a:prstGeom prst="rect">
              <a:avLst/>
            </a:prstGeom>
            <a:noFill/>
            <a:ln w="9525">
              <a:noFill/>
            </a:ln>
          </p:spPr>
          <p:txBody>
            <a:bodyPr>
              <a:spAutoFit/>
            </a:bodyPr>
            <a:p>
              <a:pPr algn="ctr" defTabSz="684530">
                <a:lnSpc>
                  <a:spcPct val="150000"/>
                </a:lnSpc>
              </a:pPr>
              <a:endParaRPr lang="en-US" altLang="zh-CN" sz="1200" b="1" dirty="0">
                <a:solidFill>
                  <a:schemeClr val="bg1"/>
                </a:solidFill>
                <a:latin typeface="微软雅黑 Light" panose="020B0502040204020203" pitchFamily="34" charset="-122"/>
                <a:ea typeface="微软雅黑 Light" panose="020B0502040204020203" pitchFamily="34" charset="-122"/>
              </a:endParaRPr>
            </a:p>
            <a:p>
              <a:pPr algn="ctr" defTabSz="684530">
                <a:lnSpc>
                  <a:spcPct val="150000"/>
                </a:lnSpc>
              </a:pPr>
              <a:r>
                <a:rPr lang="en-US" altLang="zh-CN" sz="1200" b="1" dirty="0">
                  <a:solidFill>
                    <a:schemeClr val="bg1"/>
                  </a:solidFill>
                  <a:latin typeface="微软雅黑 Light" panose="020B0502040204020203" pitchFamily="34" charset="-122"/>
                  <a:ea typeface="微软雅黑 Light" panose="020B0502040204020203" pitchFamily="34" charset="-122"/>
                </a:rPr>
                <a:t>loadrunner 11</a:t>
              </a:r>
              <a:r>
                <a:rPr lang="zh-CN" altLang="en-US" sz="1200" b="1" dirty="0">
                  <a:solidFill>
                    <a:schemeClr val="bg1"/>
                  </a:solidFill>
                  <a:latin typeface="微软雅黑 Light" panose="020B0502040204020203" pitchFamily="34" charset="-122"/>
                  <a:ea typeface="微软雅黑 Light" panose="020B0502040204020203" pitchFamily="34" charset="-122"/>
                </a:rPr>
                <a:t>等</a:t>
              </a:r>
              <a:endParaRPr lang="zh-CN" altLang="en-US" sz="11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11276" name="文本框 83"/>
            <p:cNvSpPr txBox="1"/>
            <p:nvPr/>
          </p:nvSpPr>
          <p:spPr>
            <a:xfrm>
              <a:off x="1259631" y="1255861"/>
              <a:ext cx="1358595" cy="307777"/>
            </a:xfrm>
            <a:prstGeom prst="rect">
              <a:avLst/>
            </a:prstGeom>
            <a:noFill/>
            <a:ln w="9525">
              <a:noFill/>
            </a:ln>
          </p:spPr>
          <p:txBody>
            <a:bodyPr>
              <a:spAutoFit/>
            </a:bodyPr>
            <a:p>
              <a:pPr algn="ctr" defTabSz="513080"/>
              <a:r>
                <a:rPr lang="zh-CN" altLang="en-US" sz="1400" b="1" dirty="0">
                  <a:solidFill>
                    <a:schemeClr val="bg1"/>
                  </a:solidFill>
                  <a:latin typeface="微软雅黑 Light" panose="020B0502040204020203" pitchFamily="34" charset="-122"/>
                  <a:ea typeface="微软雅黑 Light" panose="020B0502040204020203" pitchFamily="34" charset="-122"/>
                </a:rPr>
                <a:t>负载测试</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2" name="组合 1"/>
          <p:cNvGrpSpPr/>
          <p:nvPr/>
        </p:nvGrpSpPr>
        <p:grpSpPr>
          <a:xfrm>
            <a:off x="311150" y="277813"/>
            <a:ext cx="2019300" cy="414337"/>
            <a:chOff x="310460" y="277672"/>
            <a:chExt cx="2020358" cy="414303"/>
          </a:xfrm>
        </p:grpSpPr>
        <p:pic>
          <p:nvPicPr>
            <p:cNvPr id="11273" name="图片 31"/>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34" name="文本框 33"/>
            <p:cNvSpPr txBox="1"/>
            <p:nvPr/>
          </p:nvSpPr>
          <p:spPr>
            <a:xfrm>
              <a:off x="477235" y="299895"/>
              <a:ext cx="1853583"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开发环境及条件</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
        <p:nvSpPr>
          <p:cNvPr id="11272" name="TextBox 2"/>
          <p:cNvSpPr txBox="1"/>
          <p:nvPr/>
        </p:nvSpPr>
        <p:spPr>
          <a:xfrm>
            <a:off x="0" y="4019550"/>
            <a:ext cx="9144000" cy="292100"/>
          </a:xfrm>
          <a:prstGeom prst="rect">
            <a:avLst/>
          </a:prstGeom>
          <a:noFill/>
          <a:ln w="9525">
            <a:noFill/>
          </a:ln>
        </p:spPr>
        <p:txBody>
          <a:bodyPr>
            <a:spAutoFit/>
          </a:bodyPr>
          <a:p>
            <a:pPr algn="ctr"/>
            <a:r>
              <a:rPr lang="en-US" altLang="zh-CN" dirty="0">
                <a:solidFill>
                  <a:schemeClr val="bg1"/>
                </a:solidFill>
                <a:latin typeface="Arial" panose="020B0604020202020204" pitchFamily="34" charset="0"/>
              </a:rPr>
              <a:t>PS</a:t>
            </a:r>
            <a:r>
              <a:rPr lang="zh-CN" altLang="en-US" dirty="0">
                <a:solidFill>
                  <a:schemeClr val="bg1"/>
                </a:solidFill>
                <a:latin typeface="Arial" panose="020B0604020202020204" pitchFamily="34" charset="0"/>
              </a:rPr>
              <a:t>：本产品适用于系统为</a:t>
            </a:r>
            <a:r>
              <a:rPr lang="en-US" altLang="zh-CN" dirty="0">
                <a:solidFill>
                  <a:schemeClr val="bg1"/>
                </a:solidFill>
                <a:latin typeface="Arial" panose="020B0604020202020204" pitchFamily="34" charset="0"/>
              </a:rPr>
              <a:t>Android 5.0</a:t>
            </a:r>
            <a:r>
              <a:rPr lang="zh-CN" altLang="en-US" dirty="0">
                <a:solidFill>
                  <a:schemeClr val="bg1"/>
                </a:solidFill>
                <a:latin typeface="Arial" panose="020B0604020202020204" pitchFamily="34" charset="0"/>
              </a:rPr>
              <a:t>及以上的手机</a:t>
            </a:r>
            <a:endParaRPr lang="zh-CN" altLang="en-US" dirty="0">
              <a:solidFill>
                <a:schemeClr val="bg1"/>
              </a:solidFill>
              <a:latin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anim calcmode="lin" valueType="num">
                                      <p:cBhvr>
                                        <p:cTn id="14" dur="500" fill="hold"/>
                                        <p:tgtEl>
                                          <p:spTgt spid="41"/>
                                        </p:tgtEl>
                                        <p:attrNameLst>
                                          <p:attrName>ppt_x</p:attrName>
                                        </p:attrNameLst>
                                      </p:cBhvr>
                                      <p:tavLst>
                                        <p:tav tm="0">
                                          <p:val>
                                            <p:strVal val="#ppt_x"/>
                                          </p:val>
                                        </p:tav>
                                        <p:tav tm="100000">
                                          <p:val>
                                            <p:strVal val="#ppt_x"/>
                                          </p:val>
                                        </p:tav>
                                      </p:tavLst>
                                    </p:anim>
                                    <p:anim calcmode="lin" valueType="num">
                                      <p:cBhvr>
                                        <p:cTn id="15" dur="500" fill="hold"/>
                                        <p:tgtEl>
                                          <p:spTgt spid="41"/>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anim calcmode="lin" valueType="num">
                                      <p:cBhvr>
                                        <p:cTn id="19" dur="500" fill="hold"/>
                                        <p:tgtEl>
                                          <p:spTgt spid="44"/>
                                        </p:tgtEl>
                                        <p:attrNameLst>
                                          <p:attrName>ppt_x</p:attrName>
                                        </p:attrNameLst>
                                      </p:cBhvr>
                                      <p:tavLst>
                                        <p:tav tm="0">
                                          <p:val>
                                            <p:strVal val="#ppt_x"/>
                                          </p:val>
                                        </p:tav>
                                        <p:tav tm="100000">
                                          <p:val>
                                            <p:strVal val="#ppt_x"/>
                                          </p:val>
                                        </p:tav>
                                      </p:tavLst>
                                    </p:anim>
                                    <p:anim calcmode="lin" valueType="num">
                                      <p:cBhvr>
                                        <p:cTn id="20" dur="500" fill="hold"/>
                                        <p:tgtEl>
                                          <p:spTgt spid="44"/>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anim calcmode="lin" valueType="num">
                                      <p:cBhvr>
                                        <p:cTn id="24" dur="500" fill="hold"/>
                                        <p:tgtEl>
                                          <p:spTgt spid="47"/>
                                        </p:tgtEl>
                                        <p:attrNameLst>
                                          <p:attrName>ppt_x</p:attrName>
                                        </p:attrNameLst>
                                      </p:cBhvr>
                                      <p:tavLst>
                                        <p:tav tm="0">
                                          <p:val>
                                            <p:strVal val="#ppt_x"/>
                                          </p:val>
                                        </p:tav>
                                        <p:tav tm="100000">
                                          <p:val>
                                            <p:strVal val="#ppt_x"/>
                                          </p:val>
                                        </p:tav>
                                      </p:tavLst>
                                    </p:anim>
                                    <p:anim calcmode="lin" valueType="num">
                                      <p:cBhvr>
                                        <p:cTn id="25" dur="500" fill="hold"/>
                                        <p:tgtEl>
                                          <p:spTgt spid="47"/>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anim calcmode="lin" valueType="num">
                                      <p:cBhvr>
                                        <p:cTn id="29" dur="500" fill="hold"/>
                                        <p:tgtEl>
                                          <p:spTgt spid="50"/>
                                        </p:tgtEl>
                                        <p:attrNameLst>
                                          <p:attrName>ppt_x</p:attrName>
                                        </p:attrNameLst>
                                      </p:cBhvr>
                                      <p:tavLst>
                                        <p:tav tm="0">
                                          <p:val>
                                            <p:strVal val="#ppt_x"/>
                                          </p:val>
                                        </p:tav>
                                        <p:tav tm="100000">
                                          <p:val>
                                            <p:strVal val="#ppt_x"/>
                                          </p:val>
                                        </p:tav>
                                      </p:tavLst>
                                    </p:anim>
                                    <p:anim calcmode="lin" valueType="num">
                                      <p:cBhvr>
                                        <p:cTn id="30" dur="500" fill="hold"/>
                                        <p:tgtEl>
                                          <p:spTgt spid="50"/>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anim calcmode="lin" valueType="num">
                                      <p:cBhvr>
                                        <p:cTn id="34" dur="500" fill="hold"/>
                                        <p:tgtEl>
                                          <p:spTgt spid="53"/>
                                        </p:tgtEl>
                                        <p:attrNameLst>
                                          <p:attrName>ppt_x</p:attrName>
                                        </p:attrNameLst>
                                      </p:cBhvr>
                                      <p:tavLst>
                                        <p:tav tm="0">
                                          <p:val>
                                            <p:strVal val="#ppt_x"/>
                                          </p:val>
                                        </p:tav>
                                        <p:tav tm="100000">
                                          <p:val>
                                            <p:strVal val="#ppt_x"/>
                                          </p:val>
                                        </p:tav>
                                      </p:tavLst>
                                    </p:anim>
                                    <p:anim calcmode="lin" valueType="num">
                                      <p:cBhvr>
                                        <p:cTn id="35"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椭圆 14"/>
          <p:cNvSpPr/>
          <p:nvPr/>
        </p:nvSpPr>
        <p:spPr>
          <a:xfrm>
            <a:off x="3349625" y="1535113"/>
            <a:ext cx="2400300" cy="2400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sp>
        <p:nvSpPr>
          <p:cNvPr id="16" name="椭圆 15"/>
          <p:cNvSpPr/>
          <p:nvPr/>
        </p:nvSpPr>
        <p:spPr>
          <a:xfrm>
            <a:off x="2984500" y="1169988"/>
            <a:ext cx="3130550" cy="313055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grpSp>
        <p:nvGrpSpPr>
          <p:cNvPr id="17" name="组合 16"/>
          <p:cNvGrpSpPr/>
          <p:nvPr/>
        </p:nvGrpSpPr>
        <p:grpSpPr>
          <a:xfrm>
            <a:off x="5815013" y="1250950"/>
            <a:ext cx="3197225" cy="881063"/>
            <a:chOff x="544923" y="2418093"/>
            <a:chExt cx="3820097" cy="1172487"/>
          </a:xfrm>
        </p:grpSpPr>
        <p:sp>
          <p:nvSpPr>
            <p:cNvPr id="7190" name="矩形 17"/>
            <p:cNvSpPr/>
            <p:nvPr/>
          </p:nvSpPr>
          <p:spPr>
            <a:xfrm>
              <a:off x="544923" y="2729244"/>
              <a:ext cx="3820097" cy="861336"/>
            </a:xfrm>
            <a:prstGeom prst="rect">
              <a:avLst/>
            </a:prstGeom>
            <a:noFill/>
            <a:ln w="9525">
              <a:noFill/>
            </a:ln>
          </p:spPr>
          <p:txBody>
            <a:bodyPr>
              <a:spAutoFit/>
            </a:bodyPr>
            <a:p>
              <a:pPr>
                <a:lnSpc>
                  <a:spcPct val="150000"/>
                </a:lnSpc>
              </a:pPr>
              <a:r>
                <a:rPr lang="en-US" altLang="zh-CN" sz="1200" dirty="0">
                  <a:solidFill>
                    <a:schemeClr val="bg1"/>
                  </a:solidFill>
                  <a:latin typeface="微软雅黑 Light" panose="020B0502040204020203" pitchFamily="34" charset="-122"/>
                  <a:ea typeface="微软雅黑 Light" panose="020B0502040204020203" pitchFamily="34" charset="-122"/>
                </a:rPr>
                <a:t>《</a:t>
              </a:r>
              <a:r>
                <a:rPr lang="zh-CN" altLang="en-US" sz="1200" dirty="0">
                  <a:solidFill>
                    <a:schemeClr val="bg1"/>
                  </a:solidFill>
                  <a:latin typeface="微软雅黑 Light" panose="020B0502040204020203" pitchFamily="34" charset="-122"/>
                  <a:ea typeface="微软雅黑 Light" panose="020B0502040204020203" pitchFamily="34" charset="-122"/>
                </a:rPr>
                <a:t>软件工程导论</a:t>
              </a:r>
              <a:r>
                <a:rPr lang="en-US" altLang="zh-CN" sz="1200" dirty="0">
                  <a:solidFill>
                    <a:schemeClr val="bg1"/>
                  </a:solidFill>
                  <a:latin typeface="微软雅黑 Light" panose="020B0502040204020203" pitchFamily="34" charset="-122"/>
                  <a:ea typeface="微软雅黑 Light" panose="020B0502040204020203" pitchFamily="34" charset="-122"/>
                </a:rPr>
                <a:t>》 </a:t>
              </a:r>
              <a:r>
                <a:rPr lang="zh-CN" altLang="en-US" sz="1200" dirty="0">
                  <a:solidFill>
                    <a:schemeClr val="bg1"/>
                  </a:solidFill>
                  <a:latin typeface="微软雅黑 Light" panose="020B0502040204020203" pitchFamily="34" charset="-122"/>
                  <a:ea typeface="微软雅黑 Light" panose="020B0502040204020203" pitchFamily="34" charset="-122"/>
                </a:rPr>
                <a:t>清华大学出版社 张海藩等</a:t>
              </a: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sp>
          <p:nvSpPr>
            <p:cNvPr id="7191" name="文本框 17"/>
            <p:cNvSpPr txBox="1"/>
            <p:nvPr/>
          </p:nvSpPr>
          <p:spPr>
            <a:xfrm>
              <a:off x="544923" y="2418093"/>
              <a:ext cx="246413" cy="430667"/>
            </a:xfrm>
            <a:prstGeom prst="rect">
              <a:avLst/>
            </a:prstGeom>
            <a:noFill/>
            <a:ln w="9525">
              <a:noFill/>
            </a:ln>
          </p:spPr>
          <p:txBody>
            <a:bodyPr wrap="none">
              <a:spAutoFit/>
            </a:bodyPr>
            <a:p>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1" name="组合 20"/>
          <p:cNvGrpSpPr/>
          <p:nvPr/>
        </p:nvGrpSpPr>
        <p:grpSpPr>
          <a:xfrm>
            <a:off x="-60325" y="1493838"/>
            <a:ext cx="3025775" cy="536224"/>
            <a:chOff x="534430" y="2458453"/>
            <a:chExt cx="4032793" cy="714715"/>
          </a:xfrm>
        </p:grpSpPr>
        <p:sp>
          <p:nvSpPr>
            <p:cNvPr id="7188" name="矩形 21"/>
            <p:cNvSpPr/>
            <p:nvPr/>
          </p:nvSpPr>
          <p:spPr>
            <a:xfrm>
              <a:off x="534430" y="2682273"/>
              <a:ext cx="4032793" cy="490895"/>
            </a:xfrm>
            <a:prstGeom prst="rect">
              <a:avLst/>
            </a:prstGeom>
            <a:noFill/>
            <a:ln w="9525">
              <a:noFill/>
            </a:ln>
          </p:spPr>
          <p:txBody>
            <a:bodyPr>
              <a:spAutoFit/>
            </a:bodyPr>
            <a:p>
              <a:pPr>
                <a:lnSpc>
                  <a:spcPct val="150000"/>
                </a:lnSpc>
              </a:pP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sp>
          <p:nvSpPr>
            <p:cNvPr id="7189" name="文本框 24"/>
            <p:cNvSpPr txBox="1"/>
            <p:nvPr/>
          </p:nvSpPr>
          <p:spPr>
            <a:xfrm>
              <a:off x="2512785" y="2458453"/>
              <a:ext cx="246277" cy="430619"/>
            </a:xfrm>
            <a:prstGeom prst="rect">
              <a:avLst/>
            </a:prstGeom>
            <a:noFill/>
            <a:ln w="9525">
              <a:noFill/>
            </a:ln>
          </p:spPr>
          <p:txBody>
            <a:bodyPr wrap="none">
              <a:spAutoFit/>
            </a:bodyPr>
            <a:p>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5" name="组合 24"/>
          <p:cNvGrpSpPr/>
          <p:nvPr/>
        </p:nvGrpSpPr>
        <p:grpSpPr bwMode="auto">
          <a:xfrm>
            <a:off x="3706813" y="1892300"/>
            <a:ext cx="1685925" cy="1685925"/>
            <a:chOff x="4862685" y="2533650"/>
            <a:chExt cx="2247900" cy="2247900"/>
          </a:xfrm>
          <a:noFill/>
        </p:grpSpPr>
        <p:sp>
          <p:nvSpPr>
            <p:cNvPr id="26" name="椭圆 25"/>
            <p:cNvSpPr/>
            <p:nvPr/>
          </p:nvSpPr>
          <p:spPr>
            <a:xfrm>
              <a:off x="4862685" y="2533650"/>
              <a:ext cx="2247900" cy="22479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sp>
          <p:nvSpPr>
            <p:cNvPr id="27" name="Freeform 7"/>
            <p:cNvSpPr>
              <a:spLocks noChangeAspect="1" noEditPoints="1"/>
            </p:cNvSpPr>
            <p:nvPr/>
          </p:nvSpPr>
          <p:spPr bwMode="auto">
            <a:xfrm>
              <a:off x="5599285" y="3172883"/>
              <a:ext cx="774700" cy="575733"/>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grpFill/>
            <a:ln>
              <a:solidFill>
                <a:schemeClr val="bg1"/>
              </a:solidFill>
            </a:ln>
          </p:spPr>
          <p:txBody>
            <a:bodyPr/>
            <a:lstStyle/>
            <a:p>
              <a:pPr marL="0" marR="0" lvl="0" indent="0" algn="l" defTabSz="78359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464646"/>
                </a:solidFill>
                <a:effectLst/>
                <a:uLnTx/>
                <a:uFillTx/>
                <a:latin typeface="微软雅黑 Light" panose="020B0502040204020203" pitchFamily="34" charset="-122"/>
                <a:ea typeface="+mn-ea"/>
                <a:cs typeface="+mn-cs"/>
              </a:endParaRPr>
            </a:p>
          </p:txBody>
        </p:sp>
        <p:sp>
          <p:nvSpPr>
            <p:cNvPr id="49170" name="文本框 27"/>
            <p:cNvSpPr txBox="1">
              <a:spLocks noChangeArrowheads="1"/>
            </p:cNvSpPr>
            <p:nvPr/>
          </p:nvSpPr>
          <p:spPr bwMode="auto">
            <a:xfrm>
              <a:off x="5345272" y="3939754"/>
              <a:ext cx="1340537" cy="451405"/>
            </a:xfrm>
            <a:prstGeom prst="rect">
              <a:avLst/>
            </a:prstGeom>
            <a:grpFill/>
            <a:ln w="9525">
              <a:noFill/>
              <a:miter lim="800000"/>
            </a:ln>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rPr>
                <a:t>参考资料</a:t>
              </a:r>
              <a:endParaRPr kumimoji="0" lang="zh-CN" altLang="en-US" sz="16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29" name="组合 28"/>
          <p:cNvGrpSpPr/>
          <p:nvPr/>
        </p:nvGrpSpPr>
        <p:grpSpPr>
          <a:xfrm>
            <a:off x="5113653" y="1545080"/>
            <a:ext cx="594066" cy="694439"/>
            <a:chOff x="7181637" y="1258060"/>
            <a:chExt cx="792088" cy="925917"/>
          </a:xfrm>
          <a:solidFill>
            <a:schemeClr val="accent6">
              <a:lumMod val="75000"/>
            </a:schemeClr>
          </a:solidFill>
        </p:grpSpPr>
        <p:grpSp>
          <p:nvGrpSpPr>
            <p:cNvPr id="30" name="组合 29"/>
            <p:cNvGrpSpPr/>
            <p:nvPr/>
          </p:nvGrpSpPr>
          <p:grpSpPr>
            <a:xfrm rot="1291582">
              <a:off x="7181637" y="1258060"/>
              <a:ext cx="792088" cy="925917"/>
              <a:chOff x="6744072" y="893003"/>
              <a:chExt cx="792088" cy="925917"/>
            </a:xfrm>
            <a:grpFill/>
          </p:grpSpPr>
          <p:sp>
            <p:nvSpPr>
              <p:cNvPr id="32" name="流程图: 联系 31"/>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sp>
            <p:nvSpPr>
              <p:cNvPr id="33" name="等腰三角形 32"/>
              <p:cNvSpPr/>
              <p:nvPr/>
            </p:nvSpPr>
            <p:spPr>
              <a:xfrm rot="11236714">
                <a:off x="6940431" y="1651076"/>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grpSp>
        <p:sp>
          <p:nvSpPr>
            <p:cNvPr id="31" name="文本框 28"/>
            <p:cNvSpPr txBox="1"/>
            <p:nvPr/>
          </p:nvSpPr>
          <p:spPr>
            <a:xfrm>
              <a:off x="7423168" y="1475477"/>
              <a:ext cx="421483" cy="430886"/>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rPr>
                <a:t>A</a:t>
              </a:r>
              <a:endParaRPr kumimoji="0" lang="zh-CN" alt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grpSp>
        <p:nvGrpSpPr>
          <p:cNvPr id="34" name="组合 33"/>
          <p:cNvGrpSpPr/>
          <p:nvPr/>
        </p:nvGrpSpPr>
        <p:grpSpPr>
          <a:xfrm>
            <a:off x="2777031" y="1899723"/>
            <a:ext cx="704167" cy="594066"/>
            <a:chOff x="3794408" y="2708245"/>
            <a:chExt cx="938886" cy="792088"/>
          </a:xfrm>
          <a:solidFill>
            <a:schemeClr val="accent6">
              <a:lumMod val="75000"/>
            </a:schemeClr>
          </a:solidFill>
        </p:grpSpPr>
        <p:grpSp>
          <p:nvGrpSpPr>
            <p:cNvPr id="35" name="组合 34"/>
            <p:cNvGrpSpPr/>
            <p:nvPr/>
          </p:nvGrpSpPr>
          <p:grpSpPr>
            <a:xfrm rot="18172526">
              <a:off x="3867807" y="2634846"/>
              <a:ext cx="792088" cy="938886"/>
              <a:chOff x="6744072" y="893003"/>
              <a:chExt cx="792088" cy="938886"/>
            </a:xfrm>
            <a:grpFill/>
          </p:grpSpPr>
          <p:sp>
            <p:nvSpPr>
              <p:cNvPr id="37" name="流程图: 联系 36"/>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sp>
            <p:nvSpPr>
              <p:cNvPr id="38" name="等腰三角形 37"/>
              <p:cNvSpPr/>
              <p:nvPr/>
            </p:nvSpPr>
            <p:spPr>
              <a:xfrm rot="11236714">
                <a:off x="6980835" y="1664045"/>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grpSp>
        <p:sp>
          <p:nvSpPr>
            <p:cNvPr id="36" name="文本框 29"/>
            <p:cNvSpPr txBox="1"/>
            <p:nvPr/>
          </p:nvSpPr>
          <p:spPr>
            <a:xfrm>
              <a:off x="3975023" y="2864393"/>
              <a:ext cx="406522" cy="430887"/>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rPr>
                <a:t>B</a:t>
              </a:r>
              <a:endParaRPr kumimoji="0" lang="zh-CN" alt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grpSp>
        <p:nvGrpSpPr>
          <p:cNvPr id="39" name="组合 38"/>
          <p:cNvGrpSpPr/>
          <p:nvPr/>
        </p:nvGrpSpPr>
        <p:grpSpPr>
          <a:xfrm>
            <a:off x="318453" y="2225632"/>
            <a:ext cx="2646680" cy="2342987"/>
            <a:chOff x="-647318" y="-272237"/>
            <a:chExt cx="2314515" cy="3121023"/>
          </a:xfrm>
        </p:grpSpPr>
        <p:sp>
          <p:nvSpPr>
            <p:cNvPr id="7186" name="矩形 39"/>
            <p:cNvSpPr/>
            <p:nvPr/>
          </p:nvSpPr>
          <p:spPr>
            <a:xfrm>
              <a:off x="-647318" y="-272237"/>
              <a:ext cx="2314515" cy="859399"/>
            </a:xfrm>
            <a:prstGeom prst="rect">
              <a:avLst/>
            </a:prstGeom>
            <a:noFill/>
            <a:ln w="9525">
              <a:noFill/>
            </a:ln>
          </p:spPr>
          <p:txBody>
            <a:bodyPr wrap="square">
              <a:spAutoFit/>
            </a:bodyPr>
            <a:p>
              <a:pPr>
                <a:lnSpc>
                  <a:spcPct val="150000"/>
                </a:lnSpc>
              </a:pPr>
              <a:r>
                <a:rPr lang="zh-CN" altLang="en-US" sz="1200" dirty="0">
                  <a:solidFill>
                    <a:schemeClr val="bg1"/>
                  </a:solidFill>
                  <a:latin typeface="微软雅黑 Light" panose="020B0502040204020203" pitchFamily="34" charset="-122"/>
                  <a:ea typeface="微软雅黑 Light" panose="020B0502040204020203" pitchFamily="34" charset="-122"/>
                </a:rPr>
                <a:t>“婆婆与猫游戏</a:t>
              </a:r>
              <a:r>
                <a:rPr lang="en-US" altLang="zh-CN" sz="1200" dirty="0">
                  <a:solidFill>
                    <a:schemeClr val="bg1"/>
                  </a:solidFill>
                  <a:latin typeface="微软雅黑 Light" panose="020B0502040204020203" pitchFamily="34" charset="-122"/>
                  <a:ea typeface="微软雅黑 Light" panose="020B0502040204020203" pitchFamily="34" charset="-122"/>
                </a:rPr>
                <a:t>APP</a:t>
              </a:r>
              <a:r>
                <a:rPr lang="zh-CN" altLang="en-US" sz="1200" dirty="0">
                  <a:solidFill>
                    <a:schemeClr val="bg1"/>
                  </a:solidFill>
                  <a:latin typeface="微软雅黑 Light" panose="020B0502040204020203" pitchFamily="34" charset="-122"/>
                  <a:ea typeface="微软雅黑 Light" panose="020B0502040204020203" pitchFamily="34" charset="-122"/>
                </a:rPr>
                <a:t>”的可行性分析报告，项目开发计划等 </a:t>
              </a: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sp>
          <p:nvSpPr>
            <p:cNvPr id="7187" name="文本框 32"/>
            <p:cNvSpPr txBox="1"/>
            <p:nvPr/>
          </p:nvSpPr>
          <p:spPr>
            <a:xfrm>
              <a:off x="544923" y="2418093"/>
              <a:ext cx="161547" cy="430693"/>
            </a:xfrm>
            <a:prstGeom prst="rect">
              <a:avLst/>
            </a:prstGeom>
            <a:noFill/>
            <a:ln w="9525">
              <a:noFill/>
            </a:ln>
          </p:spPr>
          <p:txBody>
            <a:bodyPr wrap="none">
              <a:spAutoFit/>
            </a:bodyPr>
            <a:p>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 name="组合 1"/>
          <p:cNvGrpSpPr/>
          <p:nvPr/>
        </p:nvGrpSpPr>
        <p:grpSpPr>
          <a:xfrm>
            <a:off x="311150" y="277813"/>
            <a:ext cx="1379538" cy="414337"/>
            <a:chOff x="310460" y="277672"/>
            <a:chExt cx="1380775" cy="414303"/>
          </a:xfrm>
        </p:grpSpPr>
        <p:pic>
          <p:nvPicPr>
            <p:cNvPr id="7184" name="图片 40"/>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42" name="文本框 41"/>
            <p:cNvSpPr txBox="1"/>
            <p:nvPr/>
          </p:nvSpPr>
          <p:spPr>
            <a:xfrm>
              <a:off x="477297" y="299895"/>
              <a:ext cx="1213938"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参考资料</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300" fill="hold"/>
                                        <p:tgtEl>
                                          <p:spTgt spid="25"/>
                                        </p:tgtEl>
                                        <p:attrNameLst>
                                          <p:attrName>ppt_w</p:attrName>
                                        </p:attrNameLst>
                                      </p:cBhvr>
                                      <p:tavLst>
                                        <p:tav tm="0">
                                          <p:val>
                                            <p:fltVal val="0.000000"/>
                                          </p:val>
                                        </p:tav>
                                        <p:tav tm="100000">
                                          <p:val>
                                            <p:strVal val="#ppt_w"/>
                                          </p:val>
                                        </p:tav>
                                      </p:tavLst>
                                    </p:anim>
                                    <p:anim calcmode="lin" valueType="num">
                                      <p:cBhvr>
                                        <p:cTn id="13" dur="300" fill="hold"/>
                                        <p:tgtEl>
                                          <p:spTgt spid="25"/>
                                        </p:tgtEl>
                                        <p:attrNameLst>
                                          <p:attrName>ppt_h</p:attrName>
                                        </p:attrNameLst>
                                      </p:cBhvr>
                                      <p:tavLst>
                                        <p:tav tm="0">
                                          <p:val>
                                            <p:fltVal val="0.000000"/>
                                          </p:val>
                                        </p:tav>
                                        <p:tav tm="100000">
                                          <p:val>
                                            <p:strVal val="#ppt_h"/>
                                          </p:val>
                                        </p:tav>
                                      </p:tavLst>
                                    </p:anim>
                                    <p:animEffect transition="in" filter="fade">
                                      <p:cBhvr>
                                        <p:cTn id="14" dur="300"/>
                                        <p:tgtEl>
                                          <p:spTgt spid="25"/>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300" fill="hold"/>
                                        <p:tgtEl>
                                          <p:spTgt spid="15"/>
                                        </p:tgtEl>
                                        <p:attrNameLst>
                                          <p:attrName>ppt_w</p:attrName>
                                        </p:attrNameLst>
                                      </p:cBhvr>
                                      <p:tavLst>
                                        <p:tav tm="0">
                                          <p:val>
                                            <p:fltVal val="0.000000"/>
                                          </p:val>
                                        </p:tav>
                                        <p:tav tm="100000">
                                          <p:val>
                                            <p:strVal val="#ppt_w"/>
                                          </p:val>
                                        </p:tav>
                                      </p:tavLst>
                                    </p:anim>
                                    <p:anim calcmode="lin" valueType="num">
                                      <p:cBhvr>
                                        <p:cTn id="19" dur="300" fill="hold"/>
                                        <p:tgtEl>
                                          <p:spTgt spid="15"/>
                                        </p:tgtEl>
                                        <p:attrNameLst>
                                          <p:attrName>ppt_h</p:attrName>
                                        </p:attrNameLst>
                                      </p:cBhvr>
                                      <p:tavLst>
                                        <p:tav tm="0">
                                          <p:val>
                                            <p:fltVal val="0.000000"/>
                                          </p:val>
                                        </p:tav>
                                        <p:tav tm="100000">
                                          <p:val>
                                            <p:strVal val="#ppt_h"/>
                                          </p:val>
                                        </p:tav>
                                      </p:tavLst>
                                    </p:anim>
                                    <p:animEffect transition="in" filter="fade">
                                      <p:cBhvr>
                                        <p:cTn id="20" dur="300"/>
                                        <p:tgtEl>
                                          <p:spTgt spid="15"/>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300" fill="hold"/>
                                        <p:tgtEl>
                                          <p:spTgt spid="16"/>
                                        </p:tgtEl>
                                        <p:attrNameLst>
                                          <p:attrName>ppt_w</p:attrName>
                                        </p:attrNameLst>
                                      </p:cBhvr>
                                      <p:tavLst>
                                        <p:tav tm="0">
                                          <p:val>
                                            <p:fltVal val="0.000000"/>
                                          </p:val>
                                        </p:tav>
                                        <p:tav tm="100000">
                                          <p:val>
                                            <p:strVal val="#ppt_w"/>
                                          </p:val>
                                        </p:tav>
                                      </p:tavLst>
                                    </p:anim>
                                    <p:anim calcmode="lin" valueType="num">
                                      <p:cBhvr>
                                        <p:cTn id="25" dur="300" fill="hold"/>
                                        <p:tgtEl>
                                          <p:spTgt spid="16"/>
                                        </p:tgtEl>
                                        <p:attrNameLst>
                                          <p:attrName>ppt_h</p:attrName>
                                        </p:attrNameLst>
                                      </p:cBhvr>
                                      <p:tavLst>
                                        <p:tav tm="0">
                                          <p:val>
                                            <p:fltVal val="0.000000"/>
                                          </p:val>
                                        </p:tav>
                                        <p:tav tm="100000">
                                          <p:val>
                                            <p:strVal val="#ppt_h"/>
                                          </p:val>
                                        </p:tav>
                                      </p:tavLst>
                                    </p:anim>
                                    <p:animEffect transition="in" filter="fade">
                                      <p:cBhvr>
                                        <p:cTn id="26" dur="300"/>
                                        <p:tgtEl>
                                          <p:spTgt spid="16"/>
                                        </p:tgtEl>
                                      </p:cBhvr>
                                    </p:animEffect>
                                  </p:childTnLst>
                                </p:cTn>
                              </p:par>
                            </p:childTnLst>
                          </p:cTn>
                        </p:par>
                        <p:par>
                          <p:cTn id="27" fill="hold">
                            <p:stCondLst>
                              <p:cond delay="2500"/>
                            </p:stCondLst>
                            <p:childTnLst>
                              <p:par>
                                <p:cTn id="28" presetID="2" presetClass="entr" presetSubtype="3"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1+#ppt_w/2"/>
                                          </p:val>
                                        </p:tav>
                                        <p:tav tm="100000">
                                          <p:val>
                                            <p:strVal val="#ppt_x"/>
                                          </p:val>
                                        </p:tav>
                                      </p:tavLst>
                                    </p:anim>
                                    <p:anim calcmode="lin" valueType="num">
                                      <p:cBhvr additive="base">
                                        <p:cTn id="31" dur="500" fill="hold"/>
                                        <p:tgtEl>
                                          <p:spTgt spid="29"/>
                                        </p:tgtEl>
                                        <p:attrNameLst>
                                          <p:attrName>ppt_y</p:attrName>
                                        </p:attrNameLst>
                                      </p:cBhvr>
                                      <p:tavLst>
                                        <p:tav tm="0">
                                          <p:val>
                                            <p:strVal val="0-#ppt_h/2"/>
                                          </p:val>
                                        </p:tav>
                                        <p:tav tm="100000">
                                          <p:val>
                                            <p:strVal val="#ppt_y"/>
                                          </p:val>
                                        </p:tav>
                                      </p:tavLst>
                                    </p:anim>
                                  </p:childTnLst>
                                </p:cTn>
                              </p:par>
                              <p:par>
                                <p:cTn id="32" presetID="26" presetClass="emph" presetSubtype="0" fill="hold" nodeType="withEffect">
                                  <p:stCondLst>
                                    <p:cond delay="0"/>
                                  </p:stCondLst>
                                  <p:childTnLst>
                                    <p:animEffect transition="out" filter="fade">
                                      <p:cBhvr>
                                        <p:cTn id="33" dur="500" tmFilter="0, 0; .2, .5; .8, .5; 1, 0"/>
                                        <p:tgtEl>
                                          <p:spTgt spid="29"/>
                                        </p:tgtEl>
                                      </p:cBhvr>
                                    </p:animEffect>
                                    <p:animScale>
                                      <p:cBhvr>
                                        <p:cTn id="34" dur="250" autoRev="1" fill="hold"/>
                                        <p:tgtEl>
                                          <p:spTgt spid="29"/>
                                        </p:tgtEl>
                                      </p:cBhvr>
                                      <p:by x="105000" y="105000"/>
                                    </p:animScale>
                                  </p:childTnLst>
                                </p:cTn>
                              </p:par>
                              <p:par>
                                <p:cTn id="35" presetID="2" presetClass="entr" presetSubtype="2"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0-#ppt_w/2"/>
                                          </p:val>
                                        </p:tav>
                                        <p:tav tm="100000">
                                          <p:val>
                                            <p:strVal val="#ppt_x"/>
                                          </p:val>
                                        </p:tav>
                                      </p:tavLst>
                                    </p:anim>
                                    <p:anim calcmode="lin" valueType="num">
                                      <p:cBhvr additive="base">
                                        <p:cTn id="43" dur="500" fill="hold"/>
                                        <p:tgtEl>
                                          <p:spTgt spid="34"/>
                                        </p:tgtEl>
                                        <p:attrNameLst>
                                          <p:attrName>ppt_y</p:attrName>
                                        </p:attrNameLst>
                                      </p:cBhvr>
                                      <p:tavLst>
                                        <p:tav tm="0">
                                          <p:val>
                                            <p:strVal val="#ppt_y"/>
                                          </p:val>
                                        </p:tav>
                                        <p:tav tm="100000">
                                          <p:val>
                                            <p:strVal val="#ppt_y"/>
                                          </p:val>
                                        </p:tav>
                                      </p:tavLst>
                                    </p:anim>
                                  </p:childTnLst>
                                </p:cTn>
                              </p:par>
                              <p:par>
                                <p:cTn id="44" presetID="26" presetClass="emph" presetSubtype="0" fill="hold" nodeType="withEffect">
                                  <p:stCondLst>
                                    <p:cond delay="0"/>
                                  </p:stCondLst>
                                  <p:childTnLst>
                                    <p:animEffect transition="out" filter="fade">
                                      <p:cBhvr>
                                        <p:cTn id="45" dur="500" tmFilter="0, 0; .2, .5; .8, .5; 1, 0"/>
                                        <p:tgtEl>
                                          <p:spTgt spid="34"/>
                                        </p:tgtEl>
                                      </p:cBhvr>
                                    </p:animEffect>
                                    <p:animScale>
                                      <p:cBhvr>
                                        <p:cTn id="46" dur="250" autoRev="1" fill="hold"/>
                                        <p:tgtEl>
                                          <p:spTgt spid="34"/>
                                        </p:tgtEl>
                                      </p:cBhvr>
                                      <p:by x="105000" y="105000"/>
                                    </p:animScale>
                                  </p:childTnLst>
                                </p:cTn>
                              </p:par>
                              <p:par>
                                <p:cTn id="47" presetID="2" presetClass="entr" presetSubtype="8"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0-#ppt_w/2"/>
                                          </p:val>
                                        </p:tav>
                                        <p:tav tm="100000">
                                          <p:val>
                                            <p:strVal val="#ppt_x"/>
                                          </p:val>
                                        </p:tav>
                                      </p:tavLst>
                                    </p:anim>
                                    <p:anim calcmode="lin" valueType="num">
                                      <p:cBhvr additive="base">
                                        <p:cTn id="50" dur="500" fill="hold"/>
                                        <p:tgtEl>
                                          <p:spTgt spid="21"/>
                                        </p:tgtEl>
                                        <p:attrNameLst>
                                          <p:attrName>ppt_y</p:attrName>
                                        </p:attrNameLst>
                                      </p:cBhvr>
                                      <p:tavLst>
                                        <p:tav tm="0">
                                          <p:val>
                                            <p:strVal val="#ppt_y"/>
                                          </p:val>
                                        </p:tav>
                                        <p:tav tm="100000">
                                          <p:val>
                                            <p:strVal val="#ppt_y"/>
                                          </p:val>
                                        </p:tav>
                                      </p:tavLst>
                                    </p:anim>
                                  </p:childTnLst>
                                </p:cTn>
                              </p:par>
                              <p:par>
                                <p:cTn id="51" presetID="18" presetClass="entr" presetSubtype="6"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strips(downRight)">
                                      <p:cBhvr>
                                        <p:cTn id="53"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8201"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3549650" y="2019300"/>
            <a:ext cx="4348163" cy="939800"/>
            <a:chOff x="2866757" y="2019402"/>
            <a:chExt cx="4348365" cy="939618"/>
          </a:xfrm>
        </p:grpSpPr>
        <p:sp>
          <p:nvSpPr>
            <p:cNvPr id="8199" name="文本框 12"/>
            <p:cNvSpPr txBox="1"/>
            <p:nvPr/>
          </p:nvSpPr>
          <p:spPr>
            <a:xfrm>
              <a:off x="2866757" y="2251134"/>
              <a:ext cx="4348365" cy="707886"/>
            </a:xfrm>
            <a:prstGeom prst="rect">
              <a:avLst/>
            </a:prstGeom>
            <a:noFill/>
            <a:ln w="9525">
              <a:noFill/>
            </a:ln>
          </p:spPr>
          <p:txBody>
            <a:bodyPr>
              <a:spAutoFit/>
            </a:bodyPr>
            <a:p>
              <a:r>
                <a:rPr lang="zh-CN" altLang="en-US" sz="4000" dirty="0">
                  <a:solidFill>
                    <a:schemeClr val="bg1"/>
                  </a:solidFill>
                  <a:latin typeface="微软雅黑 Light" panose="020B0502040204020203" pitchFamily="34" charset="-122"/>
                  <a:ea typeface="微软雅黑 Light" panose="020B0502040204020203" pitchFamily="34" charset="-122"/>
                </a:rPr>
                <a:t>  任务概述</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8200" name="文本框 14"/>
            <p:cNvSpPr txBox="1"/>
            <p:nvPr/>
          </p:nvSpPr>
          <p:spPr>
            <a:xfrm>
              <a:off x="3229671" y="2019402"/>
              <a:ext cx="1331264" cy="307777"/>
            </a:xfrm>
            <a:prstGeom prst="rect">
              <a:avLst/>
            </a:prstGeom>
            <a:noFill/>
            <a:ln w="9525">
              <a:noFill/>
            </a:ln>
          </p:spPr>
          <p:txBody>
            <a:bodyPr>
              <a:spAutoFit/>
            </a:bodyPr>
            <a:p>
              <a:r>
                <a:rPr lang="en-US" altLang="zh-CN" sz="1400" dirty="0">
                  <a:solidFill>
                    <a:schemeClr val="bg1"/>
                  </a:solidFill>
                  <a:latin typeface="微软雅黑 Light" panose="020B0502040204020203" pitchFamily="34" charset="-122"/>
                  <a:ea typeface="微软雅黑 Light" panose="020B0502040204020203" pitchFamily="34" charset="-122"/>
                </a:rPr>
                <a:t>PART TWO</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16" name="组合 15"/>
          <p:cNvGrpSpPr/>
          <p:nvPr/>
        </p:nvGrpSpPr>
        <p:grpSpPr>
          <a:xfrm>
            <a:off x="2611438"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000000"/>
                                          </p:val>
                                        </p:tav>
                                        <p:tav tm="100000">
                                          <p:val>
                                            <p:strVal val="#ppt_w"/>
                                          </p:val>
                                        </p:tav>
                                      </p:tavLst>
                                    </p:anim>
                                    <p:anim calcmode="lin" valueType="num">
                                      <p:cBhvr>
                                        <p:cTn id="13" dur="250" fill="hold"/>
                                        <p:tgtEl>
                                          <p:spTgt spid="16"/>
                                        </p:tgtEl>
                                        <p:attrNameLst>
                                          <p:attrName>ppt_h</p:attrName>
                                        </p:attrNameLst>
                                      </p:cBhvr>
                                      <p:tavLst>
                                        <p:tav tm="0">
                                          <p:val>
                                            <p:fltVal val="0.00000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6">
      <a:majorFont>
        <a:latin typeface="Arial"/>
        <a:ea typeface="微软雅黑 Light"/>
        <a:cs typeface=""/>
      </a:majorFont>
      <a:minorFont>
        <a:latin typeface="Arial"/>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2150</Words>
  <Application>WPS 演示</Application>
  <PresentationFormat>全屏显示(16:9)</PresentationFormat>
  <Paragraphs>298</Paragraphs>
  <Slides>27</Slides>
  <Notes>30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微软雅黑 Light</vt:lpstr>
      <vt:lpstr>Calibri</vt:lpstr>
      <vt:lpstr>华康俪金黑W8</vt:lpstr>
      <vt:lpstr>微软雅黑</vt:lpstr>
      <vt:lpstr>黑体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asus</cp:lastModifiedBy>
  <cp:revision>128</cp:revision>
  <dcterms:created xsi:type="dcterms:W3CDTF">2015-03-31T05:49:00Z</dcterms:created>
  <dcterms:modified xsi:type="dcterms:W3CDTF">2018-05-07T10:56:18Z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