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44" r:id="rId3"/>
    <p:sldId id="325" r:id="rId5"/>
    <p:sldId id="326" r:id="rId6"/>
    <p:sldId id="321" r:id="rId7"/>
    <p:sldId id="322" r:id="rId8"/>
    <p:sldId id="341" r:id="rId9"/>
    <p:sldId id="327" r:id="rId10"/>
    <p:sldId id="308" r:id="rId11"/>
    <p:sldId id="310" r:id="rId12"/>
    <p:sldId id="346" r:id="rId13"/>
    <p:sldId id="328" r:id="rId14"/>
    <p:sldId id="324" r:id="rId15"/>
    <p:sldId id="323" r:id="rId16"/>
    <p:sldId id="348" r:id="rId17"/>
    <p:sldId id="332" r:id="rId18"/>
    <p:sldId id="333" r:id="rId19"/>
    <p:sldId id="334" r:id="rId20"/>
    <p:sldId id="335" r:id="rId21"/>
    <p:sldId id="330" r:id="rId22"/>
    <p:sldId id="340" r:id="rId23"/>
    <p:sldId id="347" r:id="rId24"/>
    <p:sldId id="337" r:id="rId25"/>
    <p:sldId id="351" r:id="rId26"/>
    <p:sldId id="352" r:id="rId27"/>
    <p:sldId id="349" r:id="rId28"/>
    <p:sldId id="350" r:id="rId29"/>
    <p:sldId id="338" r:id="rId30"/>
  </p:sldIdLst>
  <p:sldSz cx="9144000" cy="5143500"/>
  <p:notesSz cx="6858000" cy="9144000"/>
  <p:embeddedFontLst>
    <p:embeddedFont>
      <p:font typeface="微软雅黑 Light" panose="020B0502040204020203" pitchFamily="34" charset="-122"/>
      <p:regular r:id="rId34"/>
    </p:embeddedFont>
    <p:embeddedFont>
      <p:font typeface="Calibri" panose="020F0502020204030204" pitchFamily="34" charset="0"/>
      <p:regular r:id="rId35"/>
      <p:bold r:id="rId36"/>
      <p:italic r:id="rId37"/>
      <p:boldItalic r:id="rId38"/>
    </p:embeddedFont>
  </p:embeddedFontLst>
  <p:defaultTextStyle>
    <a:defPPr>
      <a:defRPr lang="zh-CN"/>
    </a:defPPr>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p:restoredTop sz="99509"/>
  </p:normalViewPr>
  <p:slideViewPr>
    <p:cSldViewPr snapToGrid="0" showGuides="1">
      <p:cViewPr varScale="1">
        <p:scale>
          <a:sx n="63" d="100"/>
          <a:sy n="63" d="100"/>
        </p:scale>
        <p:origin x="-82" y="-893"/>
      </p:cViewPr>
      <p:guideLst>
        <p:guide orient="horz" pos="1619"/>
        <p:guide pos="2880"/>
      </p:guideLst>
    </p:cSldViewPr>
  </p:slideViewPr>
  <p:notesTextViewPr>
    <p:cViewPr>
      <p:scale>
        <a:sx n="1" d="1"/>
        <a:sy n="1" d="1"/>
      </p:scale>
      <p:origin x="0" y="0"/>
    </p:cViewPr>
  </p:notesTextViewPr>
  <p:sorterViewPr showFormatting="0">
    <p:cViewPr>
      <p:scale>
        <a:sx n="126" d="100"/>
        <a:sy n="126" d="100"/>
      </p:scale>
      <p:origin x="0" y="-43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a:solidFill>
              <a:srgbClr val="000000">
                <a:alpha val="100000"/>
              </a:srgbClr>
            </a:solidFill>
            <a:miter lim="800000"/>
          </a:ln>
        </p:spPr>
      </p:sp>
      <p:sp>
        <p:nvSpPr>
          <p:cNvPr id="3993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99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19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40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50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60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71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813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81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91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0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222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22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32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427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42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53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6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4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a:ln>
            <a:solidFill>
              <a:srgbClr val="000000">
                <a:alpha val="100000"/>
              </a:srgbClr>
            </a:solidFill>
            <a:miter lim="800000"/>
          </a:ln>
        </p:spPr>
      </p:sp>
      <p:sp>
        <p:nvSpPr>
          <p:cNvPr id="3584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58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89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ransition spd="slow">
    <p:wipe/>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4.emf"/><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845845" y="462295"/>
            <a:ext cx="7604712" cy="923330"/>
          </a:xfrm>
          <a:prstGeom prst="rect">
            <a:avLst/>
          </a:prstGeom>
          <a:noFill/>
        </p:spPr>
        <p:txBody>
          <a:bodyPr>
            <a:spAutoFit/>
          </a:bodyPr>
          <a:lstStyle/>
          <a:p>
            <a:pPr marR="0" algn="ctr" defTabSz="685800" fontAlgn="auto">
              <a:spcBef>
                <a:spcPts val="0"/>
              </a:spcBef>
              <a:spcAft>
                <a:spcPts val="0"/>
              </a:spcAft>
              <a:buClrTx/>
              <a:buSzTx/>
              <a:buFontTx/>
              <a:buNone/>
              <a:defRPr/>
            </a:pPr>
            <a:r>
              <a:rPr kumimoji="0" lang="zh-CN" altLang="en-US" sz="5400" kern="1200" cap="none" spc="0" normalizeH="0" baseline="0" noProof="0" dirty="0">
                <a:solidFill>
                  <a:schemeClr val="bg1">
                    <a:alpha val="90000"/>
                  </a:schemeClr>
                </a:solidFill>
                <a:latin typeface="华康俪金黑W8" panose="020B0809000000000000" pitchFamily="49" charset="-122"/>
                <a:ea typeface="华康俪金黑W8" panose="020B0809000000000000" pitchFamily="49" charset="-122"/>
                <a:cs typeface="+mn-cs"/>
              </a:rPr>
              <a:t>项目开发计划</a:t>
            </a:r>
            <a:endParaRPr kumimoji="0" lang="zh-CN" altLang="en-US" sz="5400" kern="1200" cap="none" spc="0" normalizeH="0" baseline="0" noProof="0" dirty="0">
              <a:solidFill>
                <a:schemeClr val="bg1">
                  <a:alpha val="90000"/>
                </a:schemeClr>
              </a:solidFill>
              <a:latin typeface="华康俪金黑W8" panose="020B0809000000000000" pitchFamily="49" charset="-122"/>
              <a:ea typeface="华康俪金黑W8" panose="020B0809000000000000" pitchFamily="49" charset="-122"/>
              <a:cs typeface="+mn-cs"/>
            </a:endParaRPr>
          </a:p>
        </p:txBody>
      </p:sp>
      <p:sp>
        <p:nvSpPr>
          <p:cNvPr id="8" name="文本框 7"/>
          <p:cNvSpPr txBox="1"/>
          <p:nvPr/>
        </p:nvSpPr>
        <p:spPr>
          <a:xfrm>
            <a:off x="34925" y="4023559"/>
            <a:ext cx="4986439" cy="337185"/>
          </a:xfrm>
          <a:prstGeom prst="rect">
            <a:avLst/>
          </a:prstGeom>
          <a:noFill/>
        </p:spPr>
        <p:txBody>
          <a:bodyPr>
            <a:spAutoFit/>
          </a:bodyPr>
          <a:lstStyle/>
          <a:p>
            <a:pPr marR="0" algn="r" defTabSz="685800" fontAlgn="auto">
              <a:spcBef>
                <a:spcPts val="0"/>
              </a:spcBef>
              <a:spcAft>
                <a:spcPts val="0"/>
              </a:spcAft>
              <a:buClrTx/>
              <a:buSzTx/>
              <a:buFontTx/>
              <a:buNone/>
              <a:defRPr/>
            </a:pPr>
            <a:r>
              <a:rPr kumimoji="0" lang="en-US" altLang="zh-CN" sz="1600" kern="1200" cap="none" spc="0" normalizeH="0" baseline="0" noProof="0" dirty="0">
                <a:solidFill>
                  <a:schemeClr val="bg1">
                    <a:alpha val="90000"/>
                  </a:schemeClr>
                </a:solidFill>
                <a:latin typeface="+mn-lt"/>
                <a:ea typeface="+mn-ea"/>
                <a:cs typeface="+mn-cs"/>
              </a:rPr>
              <a:t>G20</a:t>
            </a:r>
            <a:r>
              <a:rPr kumimoji="0" lang="zh-CN" altLang="en-US" sz="1600" kern="1200" cap="none" spc="0" normalizeH="0" baseline="0" noProof="0" dirty="0">
                <a:solidFill>
                  <a:schemeClr val="bg1">
                    <a:alpha val="90000"/>
                  </a:schemeClr>
                </a:solidFill>
                <a:latin typeface="+mn-lt"/>
                <a:ea typeface="+mn-ea"/>
                <a:cs typeface="+mn-cs"/>
              </a:rPr>
              <a:t>：施凌虹、张琪、王淑雯</a:t>
            </a:r>
            <a:endParaRPr kumimoji="0" lang="zh-CN" altLang="en-US" sz="1600" kern="1200" cap="none" spc="0" normalizeH="0" baseline="0" noProof="0" dirty="0">
              <a:solidFill>
                <a:schemeClr val="bg1">
                  <a:alpha val="90000"/>
                </a:schemeClr>
              </a:solidFill>
              <a:latin typeface="+mn-lt"/>
              <a:ea typeface="+mn-ea"/>
              <a:cs typeface="+mn-cs"/>
            </a:endParaRPr>
          </a:p>
        </p:txBody>
      </p:sp>
      <p:sp>
        <p:nvSpPr>
          <p:cNvPr id="9" name="文本框 8"/>
          <p:cNvSpPr txBox="1"/>
          <p:nvPr/>
        </p:nvSpPr>
        <p:spPr>
          <a:xfrm>
            <a:off x="5392575" y="4023559"/>
            <a:ext cx="3762855" cy="33718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600" kern="1200" cap="none" spc="0" normalizeH="0" baseline="0" noProof="0" dirty="0">
                <a:solidFill>
                  <a:schemeClr val="bg1">
                    <a:alpha val="90000"/>
                  </a:schemeClr>
                </a:solidFill>
                <a:latin typeface="+mn-lt"/>
                <a:ea typeface="+mn-ea"/>
                <a:cs typeface="+mn-cs"/>
              </a:rPr>
              <a:t>指导老师：杨枨</a:t>
            </a:r>
            <a:endParaRPr kumimoji="0" lang="zh-CN" altLang="en-US" sz="1600" kern="1200" cap="none" spc="0" normalizeH="0" baseline="0" noProof="0" dirty="0">
              <a:solidFill>
                <a:schemeClr val="bg1">
                  <a:alpha val="90000"/>
                </a:schemeClr>
              </a:solidFill>
              <a:latin typeface="+mn-lt"/>
              <a:ea typeface="+mn-ea"/>
              <a:cs typeface="+mn-cs"/>
            </a:endParaRPr>
          </a:p>
        </p:txBody>
      </p:sp>
      <p:pic>
        <p:nvPicPr>
          <p:cNvPr id="2" name="图片 1" descr="婆婆与猫1"/>
          <p:cNvPicPr>
            <a:picLocks noChangeAspect="1"/>
          </p:cNvPicPr>
          <p:nvPr/>
        </p:nvPicPr>
        <p:blipFill>
          <a:blip r:embed="rId1"/>
          <a:stretch>
            <a:fillRect/>
          </a:stretch>
        </p:blipFill>
        <p:spPr>
          <a:xfrm>
            <a:off x="2666365" y="1361440"/>
            <a:ext cx="3810635" cy="2419985"/>
          </a:xfrm>
          <a:prstGeom prst="rect">
            <a:avLst/>
          </a:prstGeom>
        </p:spPr>
      </p:pic>
      <p:sp>
        <p:nvSpPr>
          <p:cNvPr id="4" name="文本框 3"/>
          <p:cNvSpPr txBox="1"/>
          <p:nvPr/>
        </p:nvSpPr>
        <p:spPr>
          <a:xfrm>
            <a:off x="2666365" y="3489960"/>
            <a:ext cx="843280" cy="291465"/>
          </a:xfrm>
          <a:prstGeom prst="rect">
            <a:avLst/>
          </a:prstGeom>
          <a:noFill/>
        </p:spPr>
        <p:txBody>
          <a:bodyPr wrap="none" rtlCol="0">
            <a:spAutoFit/>
          </a:bodyPr>
          <a:p>
            <a:r>
              <a:rPr lang="zh-CN" altLang="en-US">
                <a:solidFill>
                  <a:srgbClr val="FFFF00"/>
                </a:solidFill>
              </a:rPr>
              <a:t>婆婆与猫</a:t>
            </a:r>
            <a:endParaRPr lang="zh-CN" altLang="en-US">
              <a:solidFill>
                <a:srgbClr val="FFFF00"/>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100000">
                                          <p:val>
                                            <p:strVal val="#ppt_x"/>
                                          </p:val>
                                        </p:tav>
                                      </p:tavLst>
                                    </p:anim>
                                    <p:anim calcmode="lin" valueType="num">
                                      <p:cBhvr>
                                        <p:cTn id="8" dur="250" fill="hold"/>
                                        <p:tgtEl>
                                          <p:spTgt spid="6"/>
                                        </p:tgtEl>
                                        <p:attrNameLst>
                                          <p:attrName>ppt_y</p:attrName>
                                        </p:attrNameLst>
                                      </p:cBhvr>
                                      <p:tavLst>
                                        <p:tav tm="0">
                                          <p:val>
                                            <p:strVal val="#ppt_y-#ppt_h/2"/>
                                          </p:val>
                                        </p:tav>
                                        <p:tav tm="100000">
                                          <p:val>
                                            <p:strVal val="#ppt_y"/>
                                          </p:val>
                                        </p:tav>
                                      </p:tavLst>
                                    </p:anim>
                                    <p:anim calcmode="lin" valueType="num">
                                      <p:cBhvr>
                                        <p:cTn id="9" dur="250" fill="hold"/>
                                        <p:tgtEl>
                                          <p:spTgt spid="6"/>
                                        </p:tgtEl>
                                        <p:attrNameLst>
                                          <p:attrName>ppt_w</p:attrName>
                                        </p:attrNameLst>
                                      </p:cBhvr>
                                      <p:tavLst>
                                        <p:tav tm="0">
                                          <p:val>
                                            <p:strVal val="#ppt_w"/>
                                          </p:val>
                                        </p:tav>
                                        <p:tav tm="100000">
                                          <p:val>
                                            <p:strVal val="#ppt_w"/>
                                          </p:val>
                                        </p:tav>
                                      </p:tavLst>
                                    </p:anim>
                                    <p:anim calcmode="lin" valueType="num">
                                      <p:cBhvr>
                                        <p:cTn id="10" dur="250" fill="hold"/>
                                        <p:tgtEl>
                                          <p:spTgt spid="6"/>
                                        </p:tgtEl>
                                        <p:attrNameLst>
                                          <p:attrName>ppt_h</p:attrName>
                                        </p:attrNameLst>
                                      </p:cBhvr>
                                      <p:tavLst>
                                        <p:tav tm="0">
                                          <p:val>
                                            <p:fltVal val="0.000000"/>
                                          </p:val>
                                        </p:tav>
                                        <p:tav tm="100000">
                                          <p:val>
                                            <p:strVal val="#ppt_h"/>
                                          </p:val>
                                        </p:tav>
                                      </p:tavLst>
                                    </p:anim>
                                  </p:childTnLst>
                                </p:cTn>
                              </p:par>
                            </p:childTnLst>
                          </p:cTn>
                        </p:par>
                        <p:par>
                          <p:cTn id="11" fill="hold">
                            <p:stCondLst>
                              <p:cond delay="250"/>
                            </p:stCondLst>
                            <p:childTnLst>
                              <p:par>
                                <p:cTn id="12" presetID="2" presetClass="entr" presetSubtype="4" decel="10000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组合 40"/>
          <p:cNvGrpSpPr/>
          <p:nvPr/>
        </p:nvGrpSpPr>
        <p:grpSpPr>
          <a:xfrm>
            <a:off x="579438" y="1719263"/>
            <a:ext cx="1679575" cy="1177995"/>
            <a:chOff x="949638" y="1255861"/>
            <a:chExt cx="1978578" cy="1175721"/>
          </a:xfrm>
        </p:grpSpPr>
        <p:sp>
          <p:nvSpPr>
            <p:cNvPr id="11282" name="矩形 13"/>
            <p:cNvSpPr/>
            <p:nvPr/>
          </p:nvSpPr>
          <p:spPr>
            <a:xfrm>
              <a:off x="949638" y="1511342"/>
              <a:ext cx="1978578" cy="920240"/>
            </a:xfrm>
            <a:prstGeom prst="rect">
              <a:avLst/>
            </a:prstGeom>
            <a:noFill/>
            <a:ln w="9525">
              <a:noFill/>
            </a:ln>
          </p:spPr>
          <p:txBody>
            <a:bodyPr>
              <a:spAutoFit/>
            </a:bodyPr>
            <a:p>
              <a:pPr algn="ctr" defTabSz="684530">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a:p>
              <a:pPr algn="ctr" defTabSz="684530">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rPr>
                <a:t>Microsoft Windows </a:t>
              </a:r>
              <a:r>
                <a:rPr lang="en-US" sz="1200" b="1" dirty="0">
                  <a:solidFill>
                    <a:schemeClr val="bg1"/>
                  </a:solidFill>
                  <a:latin typeface="微软雅黑 Light" panose="020B0502040204020203" pitchFamily="34" charset="-122"/>
                  <a:ea typeface="微软雅黑 Light" panose="020B0502040204020203" pitchFamily="34" charset="-122"/>
                </a:rPr>
                <a:t>10</a:t>
              </a:r>
              <a:endParaRPr lang="en-US" sz="11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83"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操作系统</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4" name="组合 43"/>
          <p:cNvGrpSpPr/>
          <p:nvPr/>
        </p:nvGrpSpPr>
        <p:grpSpPr>
          <a:xfrm>
            <a:off x="2330450" y="1720850"/>
            <a:ext cx="1519238" cy="1143000"/>
            <a:chOff x="1034229" y="1255861"/>
            <a:chExt cx="1789697" cy="1143817"/>
          </a:xfrm>
        </p:grpSpPr>
        <p:sp>
          <p:nvSpPr>
            <p:cNvPr id="45" name="矩形 13"/>
            <p:cNvSpPr>
              <a:spLocks noChangeArrowheads="1"/>
            </p:cNvSpPr>
            <p:nvPr/>
          </p:nvSpPr>
          <p:spPr bwMode="auto">
            <a:xfrm>
              <a:off x="1034229" y="1511632"/>
              <a:ext cx="1789697" cy="88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SQL server 2005 </a:t>
              </a:r>
              <a:r>
                <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Eclipse</a:t>
              </a:r>
              <a:endParaRPr kumimoji="0" lang="zh-CN" altLang="en-US" sz="11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1281"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开发软件</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7" name="组合 46"/>
          <p:cNvGrpSpPr/>
          <p:nvPr/>
        </p:nvGrpSpPr>
        <p:grpSpPr>
          <a:xfrm>
            <a:off x="4025900" y="1719263"/>
            <a:ext cx="1519238" cy="1047750"/>
            <a:chOff x="1034229" y="1255861"/>
            <a:chExt cx="1789697" cy="1047165"/>
          </a:xfrm>
        </p:grpSpPr>
        <p:sp>
          <p:nvSpPr>
            <p:cNvPr id="48" name="矩形 13"/>
            <p:cNvSpPr>
              <a:spLocks noChangeArrowheads="1"/>
            </p:cNvSpPr>
            <p:nvPr/>
          </p:nvSpPr>
          <p:spPr bwMode="auto">
            <a:xfrm>
              <a:off x="1034229" y="1511305"/>
              <a:ext cx="1789697" cy="79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endPar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Microsoft Office 2013</a:t>
              </a:r>
              <a:r>
                <a:rPr kumimoji="0" lang="zh-CN" altLang="en-US"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Microsoft project 2013</a:t>
              </a:r>
              <a:endParaRPr kumimoji="0" lang="zh-CN" altLang="en-US" sz="10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1279"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办公软件</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0" name="组合 49"/>
          <p:cNvGrpSpPr/>
          <p:nvPr/>
        </p:nvGrpSpPr>
        <p:grpSpPr>
          <a:xfrm>
            <a:off x="5530850" y="1738313"/>
            <a:ext cx="1517650" cy="869950"/>
            <a:chOff x="1034229" y="1255861"/>
            <a:chExt cx="1789697" cy="871023"/>
          </a:xfrm>
        </p:grpSpPr>
        <p:sp>
          <p:nvSpPr>
            <p:cNvPr id="11276" name="矩形 13"/>
            <p:cNvSpPr/>
            <p:nvPr/>
          </p:nvSpPr>
          <p:spPr>
            <a:xfrm>
              <a:off x="1034229" y="1511602"/>
              <a:ext cx="1789697" cy="615282"/>
            </a:xfrm>
            <a:prstGeom prst="rect">
              <a:avLst/>
            </a:prstGeom>
            <a:noFill/>
            <a:ln w="9525">
              <a:noFill/>
            </a:ln>
          </p:spPr>
          <p:txBody>
            <a:bodyPr>
              <a:spAutoFit/>
            </a:bodyPr>
            <a:p>
              <a:pPr algn="ctr" defTabSz="684530">
                <a:lnSpc>
                  <a:spcPct val="150000"/>
                </a:lnSpc>
              </a:pPr>
              <a:endParaRPr lang="en-US" altLang="zh-CN"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algn="ctr" defTabSz="684530">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Axure RP 8</a:t>
              </a:r>
              <a:endParaRPr lang="zh-CN" altLang="en-US"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77"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界面设计</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3" name="组合 52"/>
          <p:cNvGrpSpPr/>
          <p:nvPr/>
        </p:nvGrpSpPr>
        <p:grpSpPr>
          <a:xfrm>
            <a:off x="6956425" y="1738313"/>
            <a:ext cx="1517650" cy="869950"/>
            <a:chOff x="1034229" y="1255861"/>
            <a:chExt cx="1789697" cy="871023"/>
          </a:xfrm>
        </p:grpSpPr>
        <p:sp>
          <p:nvSpPr>
            <p:cNvPr id="11274" name="矩形 13"/>
            <p:cNvSpPr/>
            <p:nvPr/>
          </p:nvSpPr>
          <p:spPr>
            <a:xfrm>
              <a:off x="1034229" y="1511602"/>
              <a:ext cx="1789697" cy="615282"/>
            </a:xfrm>
            <a:prstGeom prst="rect">
              <a:avLst/>
            </a:prstGeom>
            <a:noFill/>
            <a:ln w="9525">
              <a:noFill/>
            </a:ln>
          </p:spPr>
          <p:txBody>
            <a:bodyPr>
              <a:spAutoFit/>
            </a:bodyPr>
            <a:p>
              <a:pPr algn="ctr" defTabSz="684530">
                <a:lnSpc>
                  <a:spcPct val="150000"/>
                </a:lnSpc>
              </a:pPr>
              <a:endParaRPr lang="en-US" altLang="zh-CN" sz="1200" b="1" dirty="0">
                <a:solidFill>
                  <a:schemeClr val="bg1"/>
                </a:solidFill>
                <a:latin typeface="微软雅黑 Light" panose="020B0502040204020203" pitchFamily="34" charset="-122"/>
                <a:ea typeface="微软雅黑 Light" panose="020B0502040204020203" pitchFamily="34" charset="-122"/>
              </a:endParaRPr>
            </a:p>
            <a:p>
              <a:pPr algn="ctr" defTabSz="684530">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rPr>
                <a:t>loadrunner 11</a:t>
              </a:r>
              <a:r>
                <a:rPr lang="zh-CN" altLang="en-US" sz="1200" b="1" dirty="0">
                  <a:solidFill>
                    <a:schemeClr val="bg1"/>
                  </a:solidFill>
                  <a:latin typeface="微软雅黑 Light" panose="020B0502040204020203" pitchFamily="34" charset="-122"/>
                  <a:ea typeface="微软雅黑 Light" panose="020B0502040204020203" pitchFamily="34" charset="-122"/>
                </a:rPr>
                <a:t>等</a:t>
              </a:r>
              <a:endParaRPr lang="zh-CN" altLang="en-US" sz="11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1275" name="文本框 83"/>
            <p:cNvSpPr txBox="1"/>
            <p:nvPr/>
          </p:nvSpPr>
          <p:spPr>
            <a:xfrm>
              <a:off x="1259631" y="1255861"/>
              <a:ext cx="1358595" cy="307777"/>
            </a:xfrm>
            <a:prstGeom prst="rect">
              <a:avLst/>
            </a:prstGeom>
            <a:noFill/>
            <a:ln w="9525">
              <a:noFill/>
            </a:ln>
          </p:spPr>
          <p:txBody>
            <a:bodyPr>
              <a:spAutoFit/>
            </a:bodyPr>
            <a:p>
              <a:pPr algn="ctr" defTabSz="513080"/>
              <a:r>
                <a:rPr lang="zh-CN" altLang="en-US" sz="1400" b="1" dirty="0">
                  <a:solidFill>
                    <a:schemeClr val="bg1"/>
                  </a:solidFill>
                  <a:latin typeface="微软雅黑 Light" panose="020B0502040204020203" pitchFamily="34" charset="-122"/>
                  <a:ea typeface="微软雅黑 Light" panose="020B0502040204020203" pitchFamily="34" charset="-122"/>
                </a:rPr>
                <a:t>负载测试</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2019300" cy="414337"/>
            <a:chOff x="310460" y="277672"/>
            <a:chExt cx="2020358" cy="414303"/>
          </a:xfrm>
        </p:grpSpPr>
        <p:pic>
          <p:nvPicPr>
            <p:cNvPr id="11272"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7235" y="299895"/>
              <a:ext cx="1853583"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开发环境及条件</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anim calcmode="lin" valueType="num">
                                      <p:cBhvr>
                                        <p:cTn id="14" dur="500" fill="hold"/>
                                        <p:tgtEl>
                                          <p:spTgt spid="41"/>
                                        </p:tgtEl>
                                        <p:attrNameLst>
                                          <p:attrName>ppt_x</p:attrName>
                                        </p:attrNameLst>
                                      </p:cBhvr>
                                      <p:tavLst>
                                        <p:tav tm="0">
                                          <p:val>
                                            <p:strVal val="#ppt_x"/>
                                          </p:val>
                                        </p:tav>
                                        <p:tav tm="100000">
                                          <p:val>
                                            <p:strVal val="#ppt_x"/>
                                          </p:val>
                                        </p:tav>
                                      </p:tavLst>
                                    </p:anim>
                                    <p:anim calcmode="lin" valueType="num">
                                      <p:cBhvr>
                                        <p:cTn id="15" dur="500" fill="hold"/>
                                        <p:tgtEl>
                                          <p:spTgt spid="41"/>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anim calcmode="lin" valueType="num">
                                      <p:cBhvr>
                                        <p:cTn id="19" dur="500" fill="hold"/>
                                        <p:tgtEl>
                                          <p:spTgt spid="44"/>
                                        </p:tgtEl>
                                        <p:attrNameLst>
                                          <p:attrName>ppt_x</p:attrName>
                                        </p:attrNameLst>
                                      </p:cBhvr>
                                      <p:tavLst>
                                        <p:tav tm="0">
                                          <p:val>
                                            <p:strVal val="#ppt_x"/>
                                          </p:val>
                                        </p:tav>
                                        <p:tav tm="100000">
                                          <p:val>
                                            <p:strVal val="#ppt_x"/>
                                          </p:val>
                                        </p:tav>
                                      </p:tavLst>
                                    </p:anim>
                                    <p:anim calcmode="lin" valueType="num">
                                      <p:cBhvr>
                                        <p:cTn id="20" dur="500" fill="hold"/>
                                        <p:tgtEl>
                                          <p:spTgt spid="4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anim calcmode="lin" valueType="num">
                                      <p:cBhvr>
                                        <p:cTn id="24" dur="500" fill="hold"/>
                                        <p:tgtEl>
                                          <p:spTgt spid="47"/>
                                        </p:tgtEl>
                                        <p:attrNameLst>
                                          <p:attrName>ppt_x</p:attrName>
                                        </p:attrNameLst>
                                      </p:cBhvr>
                                      <p:tavLst>
                                        <p:tav tm="0">
                                          <p:val>
                                            <p:strVal val="#ppt_x"/>
                                          </p:val>
                                        </p:tav>
                                        <p:tav tm="100000">
                                          <p:val>
                                            <p:strVal val="#ppt_x"/>
                                          </p:val>
                                        </p:tav>
                                      </p:tavLst>
                                    </p:anim>
                                    <p:anim calcmode="lin" valueType="num">
                                      <p:cBhvr>
                                        <p:cTn id="25" dur="500" fill="hold"/>
                                        <p:tgtEl>
                                          <p:spTgt spid="47"/>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anim calcmode="lin" valueType="num">
                                      <p:cBhvr>
                                        <p:cTn id="29" dur="500" fill="hold"/>
                                        <p:tgtEl>
                                          <p:spTgt spid="50"/>
                                        </p:tgtEl>
                                        <p:attrNameLst>
                                          <p:attrName>ppt_x</p:attrName>
                                        </p:attrNameLst>
                                      </p:cBhvr>
                                      <p:tavLst>
                                        <p:tav tm="0">
                                          <p:val>
                                            <p:strVal val="#ppt_x"/>
                                          </p:val>
                                        </p:tav>
                                        <p:tav tm="100000">
                                          <p:val>
                                            <p:strVal val="#ppt_x"/>
                                          </p:val>
                                        </p:tav>
                                      </p:tavLst>
                                    </p:anim>
                                    <p:anim calcmode="lin" valueType="num">
                                      <p:cBhvr>
                                        <p:cTn id="30" dur="500" fill="hold"/>
                                        <p:tgtEl>
                                          <p:spTgt spid="5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anim calcmode="lin" valueType="num">
                                      <p:cBhvr>
                                        <p:cTn id="34" dur="500" fill="hold"/>
                                        <p:tgtEl>
                                          <p:spTgt spid="53"/>
                                        </p:tgtEl>
                                        <p:attrNameLst>
                                          <p:attrName>ppt_x</p:attrName>
                                        </p:attrNameLst>
                                      </p:cBhvr>
                                      <p:tavLst>
                                        <p:tav tm="0">
                                          <p:val>
                                            <p:strVal val="#ppt_x"/>
                                          </p:val>
                                        </p:tav>
                                        <p:tav tm="100000">
                                          <p:val>
                                            <p:strVal val="#ppt_x"/>
                                          </p:val>
                                        </p:tav>
                                      </p:tavLst>
                                    </p:anim>
                                    <p:anim calcmode="lin" valueType="num">
                                      <p:cBhvr>
                                        <p:cTn id="35"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2297"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597275" y="2019300"/>
            <a:ext cx="4348163" cy="939800"/>
            <a:chOff x="2866757" y="2019402"/>
            <a:chExt cx="4348365" cy="939618"/>
          </a:xfrm>
        </p:grpSpPr>
        <p:sp>
          <p:nvSpPr>
            <p:cNvPr id="12295" name="文本框 19"/>
            <p:cNvSpPr txBox="1"/>
            <p:nvPr/>
          </p:nvSpPr>
          <p:spPr>
            <a:xfrm>
              <a:off x="2866757" y="2251134"/>
              <a:ext cx="4348365" cy="70788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  实施计划</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2296" name="文本框 20"/>
            <p:cNvSpPr txBox="1"/>
            <p:nvPr/>
          </p:nvSpPr>
          <p:spPr>
            <a:xfrm>
              <a:off x="3229671" y="2019402"/>
              <a:ext cx="1659570"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THREE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2" name="组合 21"/>
          <p:cNvGrpSpPr/>
          <p:nvPr/>
        </p:nvGrpSpPr>
        <p:grpSpPr>
          <a:xfrm>
            <a:off x="265906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000000"/>
                                          </p:val>
                                        </p:tav>
                                        <p:tav tm="100000">
                                          <p:val>
                                            <p:strVal val="#ppt_w"/>
                                          </p:val>
                                        </p:tav>
                                      </p:tavLst>
                                    </p:anim>
                                    <p:anim calcmode="lin" valueType="num">
                                      <p:cBhvr>
                                        <p:cTn id="13" dur="250" fill="hold"/>
                                        <p:tgtEl>
                                          <p:spTgt spid="22"/>
                                        </p:tgtEl>
                                        <p:attrNameLst>
                                          <p:attrName>ppt_h</p:attrName>
                                        </p:attrNameLst>
                                      </p:cBhvr>
                                      <p:tavLst>
                                        <p:tav tm="0">
                                          <p:val>
                                            <p:fltVal val="0.00000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2484438" cy="414337"/>
            <a:chOff x="310460" y="277672"/>
            <a:chExt cx="2483845" cy="414303"/>
          </a:xfrm>
        </p:grpSpPr>
        <p:pic>
          <p:nvPicPr>
            <p:cNvPr id="13745"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9" name="文本框 18"/>
            <p:cNvSpPr txBox="1"/>
            <p:nvPr/>
          </p:nvSpPr>
          <p:spPr>
            <a:xfrm>
              <a:off x="477108" y="299895"/>
              <a:ext cx="2317197"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任务分解与人员分工</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2"/>
          <p:cNvSpPr/>
          <p:nvPr/>
        </p:nvSpPr>
        <p:spPr bwMode="auto">
          <a:xfrm>
            <a:off x="941388" y="1884363"/>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chemeClr val="bg1"/>
            </a:solid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 name="Freeform 3"/>
          <p:cNvSpPr/>
          <p:nvPr/>
        </p:nvSpPr>
        <p:spPr bwMode="auto">
          <a:xfrm>
            <a:off x="941388" y="3044825"/>
            <a:ext cx="7261225"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chemeClr val="bg1"/>
            </a:solid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10"/>
          <p:cNvSpPr/>
          <p:nvPr/>
        </p:nvSpPr>
        <p:spPr>
          <a:xfrm>
            <a:off x="6638925" y="2184400"/>
            <a:ext cx="922338" cy="276225"/>
          </a:xfrm>
          <a:prstGeom prst="rect">
            <a:avLst/>
          </a:prstGeom>
          <a:noFill/>
          <a:ln w="9525">
            <a:noFill/>
          </a:ln>
        </p:spPr>
        <p:txBody>
          <a:bodyPr wrap="none" lIns="0" tIns="0" rIns="0" bIns="0">
            <a:spAutoFit/>
          </a:bodyPr>
          <a:p>
            <a:r>
              <a:rPr lang="zh-CN" altLang="en-US" sz="1800" b="1" dirty="0">
                <a:solidFill>
                  <a:schemeClr val="bg1"/>
                </a:solidFill>
                <a:latin typeface="微软雅黑 Light" panose="020B0502040204020203" pitchFamily="34" charset="-122"/>
                <a:ea typeface="微软雅黑 Light" panose="020B0502040204020203" pitchFamily="34" charset="-122"/>
              </a:rPr>
              <a:t>上半部分</a:t>
            </a:r>
            <a:endParaRPr lang="zh-CN" altLang="zh-CN" sz="1800" b="1" dirty="0">
              <a:solidFill>
                <a:schemeClr val="bg1"/>
              </a:solidFill>
              <a:latin typeface="微软雅黑 Light" panose="020B0502040204020203" pitchFamily="34" charset="-122"/>
              <a:ea typeface="微软雅黑 Light" panose="020B0502040204020203" pitchFamily="34" charset="-122"/>
            </a:endParaRPr>
          </a:p>
        </p:txBody>
      </p:sp>
      <p:sp>
        <p:nvSpPr>
          <p:cNvPr id="9" name="Rectangle 11"/>
          <p:cNvSpPr/>
          <p:nvPr/>
        </p:nvSpPr>
        <p:spPr>
          <a:xfrm>
            <a:off x="6638925" y="3613150"/>
            <a:ext cx="922338" cy="276225"/>
          </a:xfrm>
          <a:prstGeom prst="rect">
            <a:avLst/>
          </a:prstGeom>
          <a:noFill/>
          <a:ln w="9525">
            <a:noFill/>
          </a:ln>
        </p:spPr>
        <p:txBody>
          <a:bodyPr wrap="none" lIns="0" tIns="0" rIns="0" bIns="0">
            <a:spAutoFit/>
          </a:bodyPr>
          <a:p>
            <a:r>
              <a:rPr lang="zh-CN" altLang="en-US" sz="1800" b="1" dirty="0">
                <a:solidFill>
                  <a:schemeClr val="bg1"/>
                </a:solidFill>
                <a:latin typeface="微软雅黑 Light" panose="020B0502040204020203" pitchFamily="34" charset="-122"/>
                <a:ea typeface="微软雅黑 Light" panose="020B0502040204020203" pitchFamily="34" charset="-122"/>
              </a:rPr>
              <a:t>下半部分</a:t>
            </a:r>
            <a:endParaRPr lang="zh-CN" altLang="zh-CN" sz="1600" b="1" dirty="0">
              <a:solidFill>
                <a:schemeClr val="bg1"/>
              </a:solidFill>
              <a:latin typeface="微软雅黑 Light" panose="020B0502040204020203" pitchFamily="34" charset="-122"/>
              <a:ea typeface="微软雅黑 Light" panose="020B0502040204020203" pitchFamily="34" charset="-122"/>
            </a:endParaRPr>
          </a:p>
        </p:txBody>
      </p:sp>
      <p:sp>
        <p:nvSpPr>
          <p:cNvPr id="12" name="Freeform 103"/>
          <p:cNvSpPr>
            <a:spLocks noEditPoints="1" noChangeArrowheads="1"/>
          </p:cNvSpPr>
          <p:nvPr/>
        </p:nvSpPr>
        <p:spPr bwMode="auto">
          <a:xfrm>
            <a:off x="6838950" y="2533650"/>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grpSp>
        <p:nvGrpSpPr>
          <p:cNvPr id="2" name="组合 1"/>
          <p:cNvGrpSpPr/>
          <p:nvPr/>
        </p:nvGrpSpPr>
        <p:grpSpPr>
          <a:xfrm>
            <a:off x="311150" y="277813"/>
            <a:ext cx="1331913" cy="414337"/>
            <a:chOff x="310460" y="277672"/>
            <a:chExt cx="1332223" cy="414303"/>
          </a:xfrm>
        </p:grpSpPr>
        <p:pic>
          <p:nvPicPr>
            <p:cNvPr id="14347"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4" name="文本框 13"/>
            <p:cNvSpPr txBox="1"/>
            <p:nvPr/>
          </p:nvSpPr>
          <p:spPr>
            <a:xfrm>
              <a:off x="477187" y="299895"/>
              <a:ext cx="1165496"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进度管理</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6" name="组合 15"/>
          <p:cNvGrpSpPr/>
          <p:nvPr/>
        </p:nvGrpSpPr>
        <p:grpSpPr>
          <a:xfrm>
            <a:off x="6867525" y="3136082"/>
            <a:ext cx="465138" cy="341767"/>
            <a:chOff x="1653093" y="4101379"/>
            <a:chExt cx="968375" cy="781050"/>
          </a:xfrm>
          <a:solidFill>
            <a:schemeClr val="bg1"/>
          </a:solidFill>
        </p:grpSpPr>
        <p:sp>
          <p:nvSpPr>
            <p:cNvPr id="17" name="Freeform 119"/>
            <p:cNvSpPr>
              <a:spLocks noEditPoints="1"/>
            </p:cNvSpPr>
            <p:nvPr/>
          </p:nvSpPr>
          <p:spPr bwMode="auto">
            <a:xfrm>
              <a:off x="1653093" y="4228379"/>
              <a:ext cx="649288" cy="654050"/>
            </a:xfrm>
            <a:custGeom>
              <a:avLst/>
              <a:gdLst>
                <a:gd name="T0" fmla="*/ 138 w 173"/>
                <a:gd name="T1" fmla="*/ 157 h 174"/>
                <a:gd name="T2" fmla="*/ 105 w 173"/>
                <a:gd name="T3" fmla="*/ 157 h 174"/>
                <a:gd name="T4" fmla="*/ 105 w 173"/>
                <a:gd name="T5" fmla="*/ 134 h 174"/>
                <a:gd name="T6" fmla="*/ 167 w 173"/>
                <a:gd name="T7" fmla="*/ 134 h 174"/>
                <a:gd name="T8" fmla="*/ 173 w 173"/>
                <a:gd name="T9" fmla="*/ 128 h 174"/>
                <a:gd name="T10" fmla="*/ 173 w 173"/>
                <a:gd name="T11" fmla="*/ 6 h 174"/>
                <a:gd name="T12" fmla="*/ 167 w 173"/>
                <a:gd name="T13" fmla="*/ 0 h 174"/>
                <a:gd name="T14" fmla="*/ 7 w 173"/>
                <a:gd name="T15" fmla="*/ 0 h 174"/>
                <a:gd name="T16" fmla="*/ 0 w 173"/>
                <a:gd name="T17" fmla="*/ 6 h 174"/>
                <a:gd name="T18" fmla="*/ 0 w 173"/>
                <a:gd name="T19" fmla="*/ 128 h 174"/>
                <a:gd name="T20" fmla="*/ 7 w 173"/>
                <a:gd name="T21" fmla="*/ 134 h 174"/>
                <a:gd name="T22" fmla="*/ 69 w 173"/>
                <a:gd name="T23" fmla="*/ 134 h 174"/>
                <a:gd name="T24" fmla="*/ 69 w 173"/>
                <a:gd name="T25" fmla="*/ 157 h 174"/>
                <a:gd name="T26" fmla="*/ 35 w 173"/>
                <a:gd name="T27" fmla="*/ 157 h 174"/>
                <a:gd name="T28" fmla="*/ 28 w 173"/>
                <a:gd name="T29" fmla="*/ 165 h 174"/>
                <a:gd name="T30" fmla="*/ 28 w 173"/>
                <a:gd name="T31" fmla="*/ 174 h 174"/>
                <a:gd name="T32" fmla="*/ 146 w 173"/>
                <a:gd name="T33" fmla="*/ 174 h 174"/>
                <a:gd name="T34" fmla="*/ 146 w 173"/>
                <a:gd name="T35" fmla="*/ 165 h 174"/>
                <a:gd name="T36" fmla="*/ 138 w 173"/>
                <a:gd name="T37" fmla="*/ 157 h 174"/>
                <a:gd name="T38" fmla="*/ 19 w 173"/>
                <a:gd name="T39" fmla="*/ 116 h 174"/>
                <a:gd name="T40" fmla="*/ 19 w 173"/>
                <a:gd name="T41" fmla="*/ 18 h 174"/>
                <a:gd name="T42" fmla="*/ 155 w 173"/>
                <a:gd name="T43" fmla="*/ 18 h 174"/>
                <a:gd name="T44" fmla="*/ 155 w 173"/>
                <a:gd name="T45" fmla="*/ 116 h 174"/>
                <a:gd name="T46" fmla="*/ 19 w 173"/>
                <a:gd name="T47" fmla="*/ 11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174">
                  <a:moveTo>
                    <a:pt x="138" y="157"/>
                  </a:moveTo>
                  <a:cubicBezTo>
                    <a:pt x="105" y="157"/>
                    <a:pt x="105" y="157"/>
                    <a:pt x="105" y="157"/>
                  </a:cubicBezTo>
                  <a:cubicBezTo>
                    <a:pt x="105" y="134"/>
                    <a:pt x="105" y="134"/>
                    <a:pt x="105" y="134"/>
                  </a:cubicBezTo>
                  <a:cubicBezTo>
                    <a:pt x="167" y="134"/>
                    <a:pt x="167" y="134"/>
                    <a:pt x="167" y="134"/>
                  </a:cubicBezTo>
                  <a:cubicBezTo>
                    <a:pt x="171" y="134"/>
                    <a:pt x="173" y="131"/>
                    <a:pt x="173" y="128"/>
                  </a:cubicBezTo>
                  <a:cubicBezTo>
                    <a:pt x="173" y="6"/>
                    <a:pt x="173" y="6"/>
                    <a:pt x="173" y="6"/>
                  </a:cubicBezTo>
                  <a:cubicBezTo>
                    <a:pt x="173" y="2"/>
                    <a:pt x="171" y="0"/>
                    <a:pt x="167" y="0"/>
                  </a:cubicBezTo>
                  <a:cubicBezTo>
                    <a:pt x="7" y="0"/>
                    <a:pt x="7" y="0"/>
                    <a:pt x="7" y="0"/>
                  </a:cubicBezTo>
                  <a:cubicBezTo>
                    <a:pt x="3" y="0"/>
                    <a:pt x="0" y="2"/>
                    <a:pt x="0" y="6"/>
                  </a:cubicBezTo>
                  <a:cubicBezTo>
                    <a:pt x="0" y="128"/>
                    <a:pt x="0" y="128"/>
                    <a:pt x="0" y="128"/>
                  </a:cubicBezTo>
                  <a:cubicBezTo>
                    <a:pt x="0" y="131"/>
                    <a:pt x="3" y="134"/>
                    <a:pt x="7" y="134"/>
                  </a:cubicBezTo>
                  <a:cubicBezTo>
                    <a:pt x="69" y="134"/>
                    <a:pt x="69" y="134"/>
                    <a:pt x="69" y="134"/>
                  </a:cubicBezTo>
                  <a:cubicBezTo>
                    <a:pt x="69" y="157"/>
                    <a:pt x="69" y="157"/>
                    <a:pt x="69" y="157"/>
                  </a:cubicBezTo>
                  <a:cubicBezTo>
                    <a:pt x="35" y="157"/>
                    <a:pt x="35" y="157"/>
                    <a:pt x="35" y="157"/>
                  </a:cubicBezTo>
                  <a:cubicBezTo>
                    <a:pt x="31" y="157"/>
                    <a:pt x="28" y="160"/>
                    <a:pt x="28" y="165"/>
                  </a:cubicBezTo>
                  <a:cubicBezTo>
                    <a:pt x="28" y="174"/>
                    <a:pt x="28" y="174"/>
                    <a:pt x="28" y="174"/>
                  </a:cubicBezTo>
                  <a:cubicBezTo>
                    <a:pt x="146" y="174"/>
                    <a:pt x="146" y="174"/>
                    <a:pt x="146" y="174"/>
                  </a:cubicBezTo>
                  <a:cubicBezTo>
                    <a:pt x="146" y="165"/>
                    <a:pt x="146" y="165"/>
                    <a:pt x="146" y="165"/>
                  </a:cubicBezTo>
                  <a:cubicBezTo>
                    <a:pt x="146" y="160"/>
                    <a:pt x="142" y="157"/>
                    <a:pt x="138" y="157"/>
                  </a:cubicBezTo>
                  <a:close/>
                  <a:moveTo>
                    <a:pt x="19" y="116"/>
                  </a:moveTo>
                  <a:cubicBezTo>
                    <a:pt x="19" y="18"/>
                    <a:pt x="19" y="18"/>
                    <a:pt x="19" y="18"/>
                  </a:cubicBezTo>
                  <a:cubicBezTo>
                    <a:pt x="155" y="18"/>
                    <a:pt x="155" y="18"/>
                    <a:pt x="155" y="18"/>
                  </a:cubicBezTo>
                  <a:cubicBezTo>
                    <a:pt x="155" y="116"/>
                    <a:pt x="155" y="116"/>
                    <a:pt x="155" y="116"/>
                  </a:cubicBezTo>
                  <a:lnTo>
                    <a:pt x="19" y="116"/>
                  </a:ln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sp>
          <p:nvSpPr>
            <p:cNvPr id="18" name="Freeform 120"/>
            <p:cNvSpPr>
              <a:spLocks noEditPoints="1"/>
            </p:cNvSpPr>
            <p:nvPr/>
          </p:nvSpPr>
          <p:spPr bwMode="auto">
            <a:xfrm>
              <a:off x="2038855" y="4101379"/>
              <a:ext cx="582613" cy="777875"/>
            </a:xfrm>
            <a:custGeom>
              <a:avLst/>
              <a:gdLst>
                <a:gd name="T0" fmla="*/ 147 w 155"/>
                <a:gd name="T1" fmla="*/ 0 h 207"/>
                <a:gd name="T2" fmla="*/ 8 w 155"/>
                <a:gd name="T3" fmla="*/ 0 h 207"/>
                <a:gd name="T4" fmla="*/ 0 w 155"/>
                <a:gd name="T5" fmla="*/ 7 h 207"/>
                <a:gd name="T6" fmla="*/ 0 w 155"/>
                <a:gd name="T7" fmla="*/ 29 h 207"/>
                <a:gd name="T8" fmla="*/ 64 w 155"/>
                <a:gd name="T9" fmla="*/ 29 h 207"/>
                <a:gd name="T10" fmla="*/ 75 w 155"/>
                <a:gd name="T11" fmla="*/ 40 h 207"/>
                <a:gd name="T12" fmla="*/ 75 w 155"/>
                <a:gd name="T13" fmla="*/ 162 h 207"/>
                <a:gd name="T14" fmla="*/ 64 w 155"/>
                <a:gd name="T15" fmla="*/ 173 h 207"/>
                <a:gd name="T16" fmla="*/ 7 w 155"/>
                <a:gd name="T17" fmla="*/ 173 h 207"/>
                <a:gd name="T18" fmla="*/ 7 w 155"/>
                <a:gd name="T19" fmla="*/ 186 h 207"/>
                <a:gd name="T20" fmla="*/ 35 w 155"/>
                <a:gd name="T21" fmla="*/ 186 h 207"/>
                <a:gd name="T22" fmla="*/ 48 w 155"/>
                <a:gd name="T23" fmla="*/ 199 h 207"/>
                <a:gd name="T24" fmla="*/ 48 w 155"/>
                <a:gd name="T25" fmla="*/ 207 h 207"/>
                <a:gd name="T26" fmla="*/ 147 w 155"/>
                <a:gd name="T27" fmla="*/ 207 h 207"/>
                <a:gd name="T28" fmla="*/ 155 w 155"/>
                <a:gd name="T29" fmla="*/ 200 h 207"/>
                <a:gd name="T30" fmla="*/ 155 w 155"/>
                <a:gd name="T31" fmla="*/ 7 h 207"/>
                <a:gd name="T32" fmla="*/ 147 w 155"/>
                <a:gd name="T33" fmla="*/ 0 h 207"/>
                <a:gd name="T34" fmla="*/ 100 w 155"/>
                <a:gd name="T35" fmla="*/ 114 h 207"/>
                <a:gd name="T36" fmla="*/ 89 w 155"/>
                <a:gd name="T37" fmla="*/ 103 h 207"/>
                <a:gd name="T38" fmla="*/ 100 w 155"/>
                <a:gd name="T39" fmla="*/ 93 h 207"/>
                <a:gd name="T40" fmla="*/ 111 w 155"/>
                <a:gd name="T41" fmla="*/ 103 h 207"/>
                <a:gd name="T42" fmla="*/ 100 w 155"/>
                <a:gd name="T43" fmla="*/ 114 h 207"/>
                <a:gd name="T44" fmla="*/ 132 w 155"/>
                <a:gd name="T45" fmla="*/ 114 h 207"/>
                <a:gd name="T46" fmla="*/ 121 w 155"/>
                <a:gd name="T47" fmla="*/ 103 h 207"/>
                <a:gd name="T48" fmla="*/ 132 w 155"/>
                <a:gd name="T49" fmla="*/ 93 h 207"/>
                <a:gd name="T50" fmla="*/ 143 w 155"/>
                <a:gd name="T51" fmla="*/ 103 h 207"/>
                <a:gd name="T52" fmla="*/ 132 w 155"/>
                <a:gd name="T53" fmla="*/ 114 h 207"/>
                <a:gd name="T54" fmla="*/ 143 w 155"/>
                <a:gd name="T55" fmla="*/ 75 h 207"/>
                <a:gd name="T56" fmla="*/ 138 w 155"/>
                <a:gd name="T57" fmla="*/ 80 h 207"/>
                <a:gd name="T58" fmla="*/ 84 w 155"/>
                <a:gd name="T59" fmla="*/ 80 h 207"/>
                <a:gd name="T60" fmla="*/ 84 w 155"/>
                <a:gd name="T61" fmla="*/ 34 h 207"/>
                <a:gd name="T62" fmla="*/ 138 w 155"/>
                <a:gd name="T63" fmla="*/ 34 h 207"/>
                <a:gd name="T64" fmla="*/ 143 w 155"/>
                <a:gd name="T65" fmla="*/ 39 h 207"/>
                <a:gd name="T66" fmla="*/ 143 w 155"/>
                <a:gd name="T67" fmla="*/ 7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5" h="207">
                  <a:moveTo>
                    <a:pt x="147" y="0"/>
                  </a:moveTo>
                  <a:cubicBezTo>
                    <a:pt x="8" y="0"/>
                    <a:pt x="8" y="0"/>
                    <a:pt x="8" y="0"/>
                  </a:cubicBezTo>
                  <a:cubicBezTo>
                    <a:pt x="4" y="0"/>
                    <a:pt x="0" y="3"/>
                    <a:pt x="0" y="7"/>
                  </a:cubicBezTo>
                  <a:cubicBezTo>
                    <a:pt x="0" y="29"/>
                    <a:pt x="0" y="29"/>
                    <a:pt x="0" y="29"/>
                  </a:cubicBezTo>
                  <a:cubicBezTo>
                    <a:pt x="64" y="29"/>
                    <a:pt x="64" y="29"/>
                    <a:pt x="64" y="29"/>
                  </a:cubicBezTo>
                  <a:cubicBezTo>
                    <a:pt x="70" y="29"/>
                    <a:pt x="75" y="34"/>
                    <a:pt x="75" y="40"/>
                  </a:cubicBezTo>
                  <a:cubicBezTo>
                    <a:pt x="75" y="162"/>
                    <a:pt x="75" y="162"/>
                    <a:pt x="75" y="162"/>
                  </a:cubicBezTo>
                  <a:cubicBezTo>
                    <a:pt x="75" y="168"/>
                    <a:pt x="70" y="173"/>
                    <a:pt x="64" y="173"/>
                  </a:cubicBezTo>
                  <a:cubicBezTo>
                    <a:pt x="7" y="173"/>
                    <a:pt x="7" y="173"/>
                    <a:pt x="7" y="173"/>
                  </a:cubicBezTo>
                  <a:cubicBezTo>
                    <a:pt x="7" y="186"/>
                    <a:pt x="7" y="186"/>
                    <a:pt x="7" y="186"/>
                  </a:cubicBezTo>
                  <a:cubicBezTo>
                    <a:pt x="35" y="186"/>
                    <a:pt x="35" y="186"/>
                    <a:pt x="35" y="186"/>
                  </a:cubicBezTo>
                  <a:cubicBezTo>
                    <a:pt x="42" y="186"/>
                    <a:pt x="48" y="192"/>
                    <a:pt x="48" y="199"/>
                  </a:cubicBezTo>
                  <a:cubicBezTo>
                    <a:pt x="48" y="207"/>
                    <a:pt x="48" y="207"/>
                    <a:pt x="48" y="207"/>
                  </a:cubicBezTo>
                  <a:cubicBezTo>
                    <a:pt x="147" y="207"/>
                    <a:pt x="147" y="207"/>
                    <a:pt x="147" y="207"/>
                  </a:cubicBezTo>
                  <a:cubicBezTo>
                    <a:pt x="151" y="207"/>
                    <a:pt x="155" y="204"/>
                    <a:pt x="155" y="200"/>
                  </a:cubicBezTo>
                  <a:cubicBezTo>
                    <a:pt x="155" y="7"/>
                    <a:pt x="155" y="7"/>
                    <a:pt x="155" y="7"/>
                  </a:cubicBezTo>
                  <a:cubicBezTo>
                    <a:pt x="155" y="3"/>
                    <a:pt x="151" y="0"/>
                    <a:pt x="147" y="0"/>
                  </a:cubicBezTo>
                  <a:close/>
                  <a:moveTo>
                    <a:pt x="100" y="114"/>
                  </a:moveTo>
                  <a:cubicBezTo>
                    <a:pt x="94" y="114"/>
                    <a:pt x="89" y="109"/>
                    <a:pt x="89" y="103"/>
                  </a:cubicBezTo>
                  <a:cubicBezTo>
                    <a:pt x="89" y="98"/>
                    <a:pt x="94" y="93"/>
                    <a:pt x="100" y="93"/>
                  </a:cubicBezTo>
                  <a:cubicBezTo>
                    <a:pt x="106" y="93"/>
                    <a:pt x="111" y="98"/>
                    <a:pt x="111" y="103"/>
                  </a:cubicBezTo>
                  <a:cubicBezTo>
                    <a:pt x="111" y="109"/>
                    <a:pt x="106" y="114"/>
                    <a:pt x="100" y="114"/>
                  </a:cubicBezTo>
                  <a:close/>
                  <a:moveTo>
                    <a:pt x="132" y="114"/>
                  </a:moveTo>
                  <a:cubicBezTo>
                    <a:pt x="126" y="114"/>
                    <a:pt x="121" y="109"/>
                    <a:pt x="121" y="103"/>
                  </a:cubicBezTo>
                  <a:cubicBezTo>
                    <a:pt x="121" y="98"/>
                    <a:pt x="126" y="93"/>
                    <a:pt x="132" y="93"/>
                  </a:cubicBezTo>
                  <a:cubicBezTo>
                    <a:pt x="138" y="93"/>
                    <a:pt x="143" y="98"/>
                    <a:pt x="143" y="103"/>
                  </a:cubicBezTo>
                  <a:cubicBezTo>
                    <a:pt x="143" y="109"/>
                    <a:pt x="138" y="114"/>
                    <a:pt x="132" y="114"/>
                  </a:cubicBezTo>
                  <a:close/>
                  <a:moveTo>
                    <a:pt x="143" y="75"/>
                  </a:moveTo>
                  <a:cubicBezTo>
                    <a:pt x="143" y="78"/>
                    <a:pt x="140" y="80"/>
                    <a:pt x="138" y="80"/>
                  </a:cubicBezTo>
                  <a:cubicBezTo>
                    <a:pt x="84" y="80"/>
                    <a:pt x="84" y="80"/>
                    <a:pt x="84" y="80"/>
                  </a:cubicBezTo>
                  <a:cubicBezTo>
                    <a:pt x="84" y="34"/>
                    <a:pt x="84" y="34"/>
                    <a:pt x="84" y="34"/>
                  </a:cubicBezTo>
                  <a:cubicBezTo>
                    <a:pt x="138" y="34"/>
                    <a:pt x="138" y="34"/>
                    <a:pt x="138" y="34"/>
                  </a:cubicBezTo>
                  <a:cubicBezTo>
                    <a:pt x="140" y="34"/>
                    <a:pt x="143" y="37"/>
                    <a:pt x="143" y="39"/>
                  </a:cubicBezTo>
                  <a:lnTo>
                    <a:pt x="143" y="75"/>
                  </a:ln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grpSp>
      <p:pic>
        <p:nvPicPr>
          <p:cNvPr id="3" name="图片 2" descr="1521953283(1)"/>
          <p:cNvPicPr>
            <a:picLocks noChangeAspect="1"/>
          </p:cNvPicPr>
          <p:nvPr/>
        </p:nvPicPr>
        <p:blipFill>
          <a:blip r:embed="rId2"/>
          <a:stretch>
            <a:fillRect/>
          </a:stretch>
        </p:blipFill>
        <p:spPr>
          <a:xfrm>
            <a:off x="941705" y="1028065"/>
            <a:ext cx="4916805" cy="1745615"/>
          </a:xfrm>
          <a:prstGeom prst="rect">
            <a:avLst/>
          </a:prstGeom>
        </p:spPr>
      </p:pic>
      <p:pic>
        <p:nvPicPr>
          <p:cNvPr id="6" name="图片 5" descr="1521953558(1)"/>
          <p:cNvPicPr>
            <a:picLocks noChangeAspect="1"/>
          </p:cNvPicPr>
          <p:nvPr/>
        </p:nvPicPr>
        <p:blipFill>
          <a:blip r:embed="rId3"/>
          <a:stretch>
            <a:fillRect/>
          </a:stretch>
        </p:blipFill>
        <p:spPr>
          <a:xfrm>
            <a:off x="941705" y="3279775"/>
            <a:ext cx="4916805" cy="170688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3"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000000"/>
                                          </p:val>
                                        </p:tav>
                                        <p:tav tm="100000">
                                          <p:val>
                                            <p:strVal val="#ppt_w"/>
                                          </p:val>
                                        </p:tav>
                                      </p:tavLst>
                                    </p:anim>
                                    <p:anim calcmode="lin" valueType="num">
                                      <p:cBhvr>
                                        <p:cTn id="19" dur="500" fill="hold"/>
                                        <p:tgtEl>
                                          <p:spTgt spid="8"/>
                                        </p:tgtEl>
                                        <p:attrNameLst>
                                          <p:attrName>ppt_h</p:attrName>
                                        </p:attrNameLst>
                                      </p:cBhvr>
                                      <p:tavLst>
                                        <p:tav tm="0">
                                          <p:val>
                                            <p:fltVal val="0.000000"/>
                                          </p:val>
                                        </p:tav>
                                        <p:tav tm="100000">
                                          <p:val>
                                            <p:strVal val="#ppt_h"/>
                                          </p:val>
                                        </p:tav>
                                      </p:tavLst>
                                    </p:anim>
                                  </p:childTnLst>
                                </p:cTn>
                              </p:par>
                              <p:par>
                                <p:cTn id="20" presetID="22" presetClass="entr" presetSubtype="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par>
                                <p:cTn id="23" presetID="23"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000000"/>
                                          </p:val>
                                        </p:tav>
                                        <p:tav tm="100000">
                                          <p:val>
                                            <p:strVal val="#ppt_w"/>
                                          </p:val>
                                        </p:tav>
                                      </p:tavLst>
                                    </p:anim>
                                    <p:anim calcmode="lin" valueType="num">
                                      <p:cBhvr>
                                        <p:cTn id="26" dur="500" fill="hold"/>
                                        <p:tgtEl>
                                          <p:spTgt spid="9"/>
                                        </p:tgtEl>
                                        <p:attrNameLst>
                                          <p:attrName>ppt_h</p:attrName>
                                        </p:attrNameLst>
                                      </p:cBhvr>
                                      <p:tavLst>
                                        <p:tav tm="0">
                                          <p:val>
                                            <p:fltVal val="0.000000"/>
                                          </p:val>
                                        </p:tav>
                                        <p:tav tm="100000">
                                          <p:val>
                                            <p:strVal val="#ppt_h"/>
                                          </p:val>
                                        </p:tav>
                                      </p:tavLst>
                                    </p:anim>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363663" cy="414337"/>
            <a:chOff x="310460" y="277672"/>
            <a:chExt cx="1364591" cy="414303"/>
          </a:xfrm>
        </p:grpSpPr>
        <p:pic>
          <p:nvPicPr>
            <p:cNvPr id="15364"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7261" y="299895"/>
              <a:ext cx="1197790"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  预算</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3" name="矩形 2"/>
          <p:cNvSpPr/>
          <p:nvPr/>
        </p:nvSpPr>
        <p:spPr>
          <a:xfrm>
            <a:off x="1322388" y="857250"/>
            <a:ext cx="6878637" cy="3692525"/>
          </a:xfrm>
          <a:prstGeom prst="rect">
            <a:avLst/>
          </a:prstGeom>
          <a:noFill/>
          <a:ln w="9525">
            <a:noFill/>
          </a:ln>
        </p:spPr>
        <p:txBody>
          <a:bodyPr>
            <a:spAutoFit/>
          </a:bodyPr>
          <a:p>
            <a:r>
              <a:rPr lang="zh-CN" altLang="zh-CN" sz="1800" b="1" dirty="0">
                <a:solidFill>
                  <a:schemeClr val="bg1"/>
                </a:solidFill>
                <a:latin typeface="Arial" panose="020B0604020202020204" pitchFamily="34" charset="0"/>
              </a:rPr>
              <a:t>功能点技术估算</a:t>
            </a:r>
            <a:r>
              <a:rPr lang="zh-CN" altLang="en-US" sz="1800" b="1" dirty="0">
                <a:solidFill>
                  <a:schemeClr val="bg1"/>
                </a:solidFill>
                <a:latin typeface="Arial" panose="020B0604020202020204" pitchFamily="34" charset="0"/>
              </a:rPr>
              <a:t>：</a:t>
            </a:r>
            <a:endParaRPr lang="zh-CN" altLang="zh-CN" sz="1800" b="1" dirty="0">
              <a:solidFill>
                <a:schemeClr val="bg1"/>
              </a:solidFill>
              <a:latin typeface="Arial" panose="020B0604020202020204" pitchFamily="34" charset="0"/>
            </a:endParaRPr>
          </a:p>
          <a:p>
            <a:r>
              <a:rPr lang="zh-CN" altLang="zh-CN" sz="1800" b="1" dirty="0">
                <a:solidFill>
                  <a:schemeClr val="bg1"/>
                </a:solidFill>
                <a:latin typeface="Arial" panose="020B0604020202020204" pitchFamily="34" charset="0"/>
              </a:rPr>
              <a:t>输入项数</a:t>
            </a:r>
            <a:r>
              <a:rPr lang="zh-CN" altLang="en-US" sz="1800" b="1" dirty="0">
                <a:solidFill>
                  <a:schemeClr val="bg1"/>
                </a:solidFill>
                <a:latin typeface="Arial" panose="020B0604020202020204" pitchFamily="34" charset="0"/>
              </a:rPr>
              <a:t>：</a:t>
            </a:r>
            <a:r>
              <a:rPr lang="en-US" altLang="zh-CN" sz="1800" b="1" dirty="0">
                <a:solidFill>
                  <a:schemeClr val="bg1"/>
                </a:solidFill>
                <a:latin typeface="Arial" panose="020B0604020202020204" pitchFamily="34" charset="0"/>
              </a:rPr>
              <a:t>20    </a:t>
            </a:r>
            <a:r>
              <a:rPr lang="zh-CN" altLang="zh-CN" sz="1800" b="1" dirty="0">
                <a:solidFill>
                  <a:schemeClr val="bg1"/>
                </a:solidFill>
                <a:latin typeface="Arial" panose="020B0604020202020204" pitchFamily="34" charset="0"/>
              </a:rPr>
              <a:t>输出项数：</a:t>
            </a:r>
            <a:r>
              <a:rPr lang="en-US" altLang="zh-CN" sz="1800" b="1" dirty="0">
                <a:solidFill>
                  <a:schemeClr val="bg1"/>
                </a:solidFill>
                <a:latin typeface="Arial" panose="020B0604020202020204" pitchFamily="34" charset="0"/>
              </a:rPr>
              <a:t>20     </a:t>
            </a:r>
            <a:r>
              <a:rPr lang="zh-CN" altLang="zh-CN" sz="1800" b="1" dirty="0">
                <a:solidFill>
                  <a:schemeClr val="bg1"/>
                </a:solidFill>
                <a:latin typeface="Arial" panose="020B0604020202020204" pitchFamily="34" charset="0"/>
              </a:rPr>
              <a:t>查询数：</a:t>
            </a:r>
            <a:r>
              <a:rPr lang="en-US" altLang="zh-CN" sz="1800" b="1" dirty="0">
                <a:solidFill>
                  <a:schemeClr val="bg1"/>
                </a:solidFill>
                <a:latin typeface="Arial" panose="020B0604020202020204" pitchFamily="34" charset="0"/>
              </a:rPr>
              <a:t>5     </a:t>
            </a:r>
            <a:r>
              <a:rPr lang="zh-CN" altLang="zh-CN" sz="1800" b="1" dirty="0">
                <a:solidFill>
                  <a:schemeClr val="bg1"/>
                </a:solidFill>
                <a:latin typeface="Arial" panose="020B0604020202020204" pitchFamily="34" charset="0"/>
              </a:rPr>
              <a:t>主文件数：</a:t>
            </a:r>
            <a:r>
              <a:rPr lang="en-US" altLang="zh-CN" sz="1800" b="1" dirty="0">
                <a:solidFill>
                  <a:schemeClr val="bg1"/>
                </a:solidFill>
                <a:latin typeface="Arial" panose="020B0604020202020204" pitchFamily="34" charset="0"/>
              </a:rPr>
              <a:t>5       </a:t>
            </a:r>
            <a:r>
              <a:rPr lang="zh-CN" altLang="zh-CN" sz="1800" b="1" dirty="0">
                <a:solidFill>
                  <a:schemeClr val="bg1"/>
                </a:solidFill>
                <a:latin typeface="Arial" panose="020B0604020202020204" pitchFamily="34" charset="0"/>
              </a:rPr>
              <a:t>外部接口数：</a:t>
            </a:r>
            <a:r>
              <a:rPr lang="en-US" altLang="zh-CN" sz="1800" b="1" dirty="0">
                <a:solidFill>
                  <a:schemeClr val="bg1"/>
                </a:solidFill>
                <a:latin typeface="Arial" panose="020B0604020202020204" pitchFamily="34" charset="0"/>
              </a:rPr>
              <a:t>1</a:t>
            </a:r>
            <a:endParaRPr lang="zh-CN" altLang="zh-CN" sz="1800" b="1" dirty="0">
              <a:solidFill>
                <a:schemeClr val="bg1"/>
              </a:solidFill>
              <a:latin typeface="Arial" panose="020B0604020202020204" pitchFamily="34" charset="0"/>
            </a:endParaRPr>
          </a:p>
          <a:p>
            <a:r>
              <a:rPr lang="en-US" altLang="zh-CN" sz="1800" b="1" dirty="0">
                <a:solidFill>
                  <a:schemeClr val="bg1"/>
                </a:solidFill>
                <a:latin typeface="Arial" panose="020B0604020202020204" pitchFamily="34" charset="0"/>
              </a:rPr>
              <a:t>A1-a5</a:t>
            </a:r>
            <a:r>
              <a:rPr lang="zh-CN" altLang="zh-CN" sz="1800" b="1" dirty="0">
                <a:solidFill>
                  <a:schemeClr val="bg1"/>
                </a:solidFill>
                <a:latin typeface="Arial" panose="020B0604020202020204" pitchFamily="34" charset="0"/>
              </a:rPr>
              <a:t>分别是</a:t>
            </a:r>
            <a:r>
              <a:rPr lang="en-US" altLang="zh-CN" sz="1800" b="1" dirty="0">
                <a:solidFill>
                  <a:schemeClr val="bg1"/>
                </a:solidFill>
                <a:latin typeface="Arial" panose="020B0604020202020204" pitchFamily="34" charset="0"/>
              </a:rPr>
              <a:t> 3 4 6 10 7</a:t>
            </a:r>
            <a:endParaRPr lang="zh-CN" altLang="zh-CN" sz="1800" b="1" dirty="0">
              <a:solidFill>
                <a:schemeClr val="bg1"/>
              </a:solidFill>
              <a:latin typeface="Arial" panose="020B0604020202020204" pitchFamily="34" charset="0"/>
            </a:endParaRPr>
          </a:p>
          <a:p>
            <a:r>
              <a:rPr lang="en-US" altLang="zh-CN" sz="1800" b="1" dirty="0">
                <a:solidFill>
                  <a:schemeClr val="bg1"/>
                </a:solidFill>
                <a:latin typeface="Arial" panose="020B0604020202020204" pitchFamily="34" charset="0"/>
              </a:rPr>
              <a:t>DI=0+2+3+1+4+5+3+5+3+5+5+5+5+5=52</a:t>
            </a:r>
            <a:endParaRPr lang="zh-CN" altLang="zh-CN" sz="1800" b="1" dirty="0">
              <a:solidFill>
                <a:schemeClr val="bg1"/>
              </a:solidFill>
              <a:latin typeface="Arial" panose="020B0604020202020204" pitchFamily="34" charset="0"/>
            </a:endParaRPr>
          </a:p>
          <a:p>
            <a:r>
              <a:rPr lang="en-US" altLang="zh-CN" sz="1800" b="1" dirty="0">
                <a:solidFill>
                  <a:schemeClr val="bg1"/>
                </a:solidFill>
                <a:latin typeface="Arial" panose="020B0604020202020204" pitchFamily="34" charset="0"/>
              </a:rPr>
              <a:t>TCF=0.65+0.01*TCF</a:t>
            </a:r>
            <a:endParaRPr lang="zh-CN" altLang="zh-CN" sz="1800" b="1" dirty="0">
              <a:solidFill>
                <a:schemeClr val="bg1"/>
              </a:solidFill>
              <a:latin typeface="Arial" panose="020B0604020202020204" pitchFamily="34" charset="0"/>
            </a:endParaRPr>
          </a:p>
          <a:p>
            <a:r>
              <a:rPr lang="en-US" altLang="zh-CN" sz="1800" b="1" dirty="0">
                <a:solidFill>
                  <a:schemeClr val="bg1"/>
                </a:solidFill>
                <a:latin typeface="Arial" panose="020B0604020202020204" pitchFamily="34" charset="0"/>
              </a:rPr>
              <a:t>FP=UFP*TCF=265.6</a:t>
            </a:r>
            <a:endParaRPr lang="zh-CN" altLang="zh-CN" sz="1800" b="1" dirty="0">
              <a:solidFill>
                <a:schemeClr val="bg1"/>
              </a:solidFill>
              <a:latin typeface="Arial" panose="020B0604020202020204" pitchFamily="34" charset="0"/>
            </a:endParaRPr>
          </a:p>
          <a:p>
            <a:endParaRPr lang="en-US" altLang="zh-CN" sz="1800" b="1" dirty="0">
              <a:solidFill>
                <a:schemeClr val="bg1"/>
              </a:solidFill>
              <a:latin typeface="Arial" panose="020B0604020202020204" pitchFamily="34" charset="0"/>
            </a:endParaRPr>
          </a:p>
          <a:p>
            <a:r>
              <a:rPr lang="zh-CN" altLang="en-US" sz="1800" b="1" dirty="0">
                <a:solidFill>
                  <a:schemeClr val="bg1"/>
                </a:solidFill>
                <a:latin typeface="Arial" panose="020B0604020202020204" pitchFamily="34" charset="0"/>
              </a:rPr>
              <a:t>所需资金估算：</a:t>
            </a:r>
            <a:endParaRPr lang="en-US" altLang="zh-CN" sz="1800" b="1" dirty="0">
              <a:solidFill>
                <a:schemeClr val="bg1"/>
              </a:solidFill>
              <a:latin typeface="Arial" panose="020B0604020202020204" pitchFamily="34" charset="0"/>
            </a:endParaRPr>
          </a:p>
          <a:p>
            <a:r>
              <a:rPr lang="zh-CN" altLang="zh-CN" sz="1800" b="1" dirty="0">
                <a:solidFill>
                  <a:schemeClr val="bg1"/>
                </a:solidFill>
                <a:latin typeface="Arial" panose="020B0604020202020204" pitchFamily="34" charset="0"/>
              </a:rPr>
              <a:t>按照</a:t>
            </a:r>
            <a:r>
              <a:rPr lang="en-US" altLang="zh-CN" sz="1800" b="1" dirty="0">
                <a:solidFill>
                  <a:schemeClr val="bg1"/>
                </a:solidFill>
                <a:latin typeface="Arial" panose="020B0604020202020204" pitchFamily="34" charset="0"/>
              </a:rPr>
              <a:t>2015</a:t>
            </a:r>
            <a:r>
              <a:rPr lang="zh-CN" altLang="zh-CN" sz="1800" b="1" dirty="0">
                <a:solidFill>
                  <a:schemeClr val="bg1"/>
                </a:solidFill>
                <a:latin typeface="Arial" panose="020B0604020202020204" pitchFamily="34" charset="0"/>
              </a:rPr>
              <a:t>年社平标准，时薪每小时</a:t>
            </a:r>
            <a:r>
              <a:rPr lang="en-US" altLang="zh-CN" sz="1800" b="1" dirty="0">
                <a:solidFill>
                  <a:schemeClr val="bg1"/>
                </a:solidFill>
                <a:latin typeface="Arial" panose="020B0604020202020204" pitchFamily="34" charset="0"/>
              </a:rPr>
              <a:t>26.77</a:t>
            </a:r>
            <a:r>
              <a:rPr lang="zh-CN" altLang="zh-CN" sz="1800" b="1" dirty="0">
                <a:solidFill>
                  <a:schemeClr val="bg1"/>
                </a:solidFill>
                <a:latin typeface="Arial" panose="020B0604020202020204" pitchFamily="34" charset="0"/>
              </a:rPr>
              <a:t>元，项目总共</a:t>
            </a:r>
            <a:r>
              <a:rPr lang="en-US" altLang="zh-CN" sz="1800" b="1" dirty="0">
                <a:solidFill>
                  <a:schemeClr val="bg1"/>
                </a:solidFill>
                <a:latin typeface="Arial" panose="020B0604020202020204" pitchFamily="34" charset="0"/>
              </a:rPr>
              <a:t>86</a:t>
            </a:r>
            <a:r>
              <a:rPr lang="zh-CN" altLang="zh-CN" sz="1800" b="1" dirty="0">
                <a:solidFill>
                  <a:schemeClr val="bg1"/>
                </a:solidFill>
                <a:latin typeface="Arial" panose="020B0604020202020204" pitchFamily="34" charset="0"/>
              </a:rPr>
              <a:t>天，每天工作</a:t>
            </a:r>
            <a:r>
              <a:rPr lang="en-US" altLang="zh-CN" sz="1800" b="1" dirty="0">
                <a:solidFill>
                  <a:schemeClr val="bg1"/>
                </a:solidFill>
                <a:latin typeface="Arial" panose="020B0604020202020204" pitchFamily="34" charset="0"/>
              </a:rPr>
              <a:t>4</a:t>
            </a:r>
            <a:r>
              <a:rPr lang="zh-CN" altLang="zh-CN" sz="1800" b="1" dirty="0">
                <a:solidFill>
                  <a:schemeClr val="bg1"/>
                </a:solidFill>
                <a:latin typeface="Arial" panose="020B0604020202020204" pitchFamily="34" charset="0"/>
              </a:rPr>
              <a:t>小时来算，需要</a:t>
            </a:r>
            <a:r>
              <a:rPr lang="en-US" altLang="zh-CN" sz="1800" b="1" dirty="0">
                <a:solidFill>
                  <a:schemeClr val="bg1"/>
                </a:solidFill>
                <a:latin typeface="Arial" panose="020B0604020202020204" pitchFamily="34" charset="0"/>
              </a:rPr>
              <a:t>9209</a:t>
            </a:r>
            <a:r>
              <a:rPr lang="zh-CN" altLang="zh-CN" sz="1800" b="1" dirty="0">
                <a:solidFill>
                  <a:schemeClr val="bg1"/>
                </a:solidFill>
                <a:latin typeface="Arial" panose="020B0604020202020204" pitchFamily="34" charset="0"/>
              </a:rPr>
              <a:t>元</a:t>
            </a:r>
            <a:r>
              <a:rPr lang="en-US" altLang="zh-CN" sz="1800" b="1" dirty="0">
                <a:solidFill>
                  <a:schemeClr val="bg1"/>
                </a:solidFill>
                <a:latin typeface="Arial" panose="020B0604020202020204" pitchFamily="34" charset="0"/>
              </a:rPr>
              <a:t>/</a:t>
            </a:r>
            <a:r>
              <a:rPr lang="zh-CN" altLang="en-US" sz="1800" b="1" dirty="0">
                <a:solidFill>
                  <a:schemeClr val="bg1"/>
                </a:solidFill>
                <a:latin typeface="Arial" panose="020B0604020202020204" pitchFamily="34" charset="0"/>
              </a:rPr>
              <a:t>人，有三名工作人员</a:t>
            </a:r>
            <a:endParaRPr lang="zh-CN" altLang="zh-CN" sz="1800" b="1" dirty="0">
              <a:solidFill>
                <a:schemeClr val="bg1"/>
              </a:solidFill>
              <a:latin typeface="Arial" panose="020B0604020202020204" pitchFamily="34" charset="0"/>
            </a:endParaRPr>
          </a:p>
          <a:p>
            <a:r>
              <a:rPr lang="zh-CN" altLang="zh-CN" sz="1800" b="1" dirty="0">
                <a:solidFill>
                  <a:schemeClr val="bg1"/>
                </a:solidFill>
                <a:latin typeface="Arial" panose="020B0604020202020204" pitchFamily="34" charset="0"/>
              </a:rPr>
              <a:t>且需要一台服务器，价值约</a:t>
            </a:r>
            <a:r>
              <a:rPr lang="en-US" altLang="zh-CN" sz="1800" b="1" dirty="0">
                <a:solidFill>
                  <a:schemeClr val="bg1"/>
                </a:solidFill>
                <a:latin typeface="Arial" panose="020B0604020202020204" pitchFamily="34" charset="0"/>
              </a:rPr>
              <a:t>5000</a:t>
            </a:r>
            <a:r>
              <a:rPr lang="zh-CN" altLang="zh-CN" sz="1800" b="1" dirty="0">
                <a:solidFill>
                  <a:schemeClr val="bg1"/>
                </a:solidFill>
                <a:latin typeface="Arial" panose="020B0604020202020204" pitchFamily="34" charset="0"/>
              </a:rPr>
              <a:t>元</a:t>
            </a:r>
            <a:endParaRPr lang="en-US" altLang="zh-CN" sz="1800" b="1" dirty="0">
              <a:solidFill>
                <a:schemeClr val="bg1"/>
              </a:solidFill>
              <a:latin typeface="Arial" panose="020B0604020202020204" pitchFamily="34" charset="0"/>
            </a:endParaRPr>
          </a:p>
          <a:p>
            <a:r>
              <a:rPr lang="zh-CN" altLang="en-US" sz="1800" b="1" dirty="0">
                <a:solidFill>
                  <a:schemeClr val="bg1"/>
                </a:solidFill>
                <a:latin typeface="Arial" panose="020B0604020202020204" pitchFamily="34" charset="0"/>
              </a:rPr>
              <a:t>总计约</a:t>
            </a:r>
            <a:r>
              <a:rPr lang="en-US" altLang="zh-CN" sz="1800" b="1" dirty="0">
                <a:solidFill>
                  <a:schemeClr val="bg1"/>
                </a:solidFill>
                <a:latin typeface="Arial" panose="020B0604020202020204" pitchFamily="34" charset="0"/>
              </a:rPr>
              <a:t>27626.5</a:t>
            </a:r>
            <a:r>
              <a:rPr lang="zh-CN" altLang="en-US" sz="1800" b="1" dirty="0">
                <a:solidFill>
                  <a:schemeClr val="bg1"/>
                </a:solidFill>
                <a:latin typeface="Arial" panose="020B0604020202020204" pitchFamily="34" charset="0"/>
              </a:rPr>
              <a:t>元</a:t>
            </a:r>
            <a:endParaRPr lang="zh-CN" altLang="zh-CN" sz="1800" b="1"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6393"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738563" y="2019300"/>
            <a:ext cx="4348162" cy="939800"/>
            <a:chOff x="2866757" y="2019402"/>
            <a:chExt cx="4348365" cy="939618"/>
          </a:xfrm>
        </p:grpSpPr>
        <p:sp>
          <p:nvSpPr>
            <p:cNvPr id="16391" name="文本框 12"/>
            <p:cNvSpPr txBox="1"/>
            <p:nvPr/>
          </p:nvSpPr>
          <p:spPr>
            <a:xfrm>
              <a:off x="2866757" y="2251134"/>
              <a:ext cx="4348365" cy="70788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  支持条件</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6392" name="文本框 14"/>
            <p:cNvSpPr txBox="1"/>
            <p:nvPr/>
          </p:nvSpPr>
          <p:spPr>
            <a:xfrm>
              <a:off x="3229670" y="2019402"/>
              <a:ext cx="1616027"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FOUR</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2800350"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箭头连接符 5"/>
          <p:cNvCxnSpPr/>
          <p:nvPr/>
        </p:nvCxnSpPr>
        <p:spPr>
          <a:xfrm>
            <a:off x="2646363" y="2424113"/>
            <a:ext cx="0" cy="585787"/>
          </a:xfrm>
          <a:prstGeom prst="straightConnector1">
            <a:avLst/>
          </a:prstGeom>
          <a:ln w="19050" cap="flat" cmpd="sng">
            <a:solidFill>
              <a:schemeClr val="bg1"/>
            </a:solidFill>
            <a:prstDash val="sysDash"/>
            <a:miter/>
            <a:headEnd type="oval" w="med" len="med"/>
            <a:tailEnd type="triangle" w="med" len="med"/>
          </a:ln>
        </p:spPr>
      </p:cxnSp>
      <p:cxnSp>
        <p:nvCxnSpPr>
          <p:cNvPr id="3" name="直接箭头连接符 6"/>
          <p:cNvCxnSpPr/>
          <p:nvPr/>
        </p:nvCxnSpPr>
        <p:spPr>
          <a:xfrm>
            <a:off x="6538913" y="2424113"/>
            <a:ext cx="0" cy="585787"/>
          </a:xfrm>
          <a:prstGeom prst="straightConnector1">
            <a:avLst/>
          </a:prstGeom>
          <a:ln w="19050" cap="flat" cmpd="sng">
            <a:solidFill>
              <a:schemeClr val="bg1"/>
            </a:solidFill>
            <a:prstDash val="sysDash"/>
            <a:miter/>
            <a:headEnd type="oval" w="med" len="med"/>
            <a:tailEnd type="triangle" w="med" len="med"/>
          </a:ln>
        </p:spPr>
      </p:cxnSp>
      <p:cxnSp>
        <p:nvCxnSpPr>
          <p:cNvPr id="5" name="直接箭头连接符 8"/>
          <p:cNvCxnSpPr/>
          <p:nvPr/>
        </p:nvCxnSpPr>
        <p:spPr>
          <a:xfrm>
            <a:off x="4513263" y="2424113"/>
            <a:ext cx="0" cy="585787"/>
          </a:xfrm>
          <a:prstGeom prst="straightConnector1">
            <a:avLst/>
          </a:prstGeom>
          <a:ln w="19050" cap="flat" cmpd="sng">
            <a:solidFill>
              <a:schemeClr val="bg1"/>
            </a:solidFill>
            <a:prstDash val="sysDash"/>
            <a:miter/>
            <a:headEnd type="oval" w="med" len="med"/>
            <a:tailEnd type="triangle" w="med" len="med"/>
          </a:ln>
        </p:spPr>
      </p:cxnSp>
      <p:sp>
        <p:nvSpPr>
          <p:cNvPr id="8" name="环形箭头 7"/>
          <p:cNvSpPr/>
          <p:nvPr/>
        </p:nvSpPr>
        <p:spPr>
          <a:xfrm flipH="1">
            <a:off x="2008188" y="1262063"/>
            <a:ext cx="1279525" cy="1277938"/>
          </a:xfrm>
          <a:prstGeom prst="circularArrow">
            <a:avLst>
              <a:gd name="adj1" fmla="val 12500"/>
              <a:gd name="adj2" fmla="val 1142319"/>
              <a:gd name="adj3" fmla="val 20457681"/>
              <a:gd name="adj4" fmla="val 2875315"/>
              <a:gd name="adj5" fmla="val 12500"/>
            </a:avLst>
          </a:prstGeom>
          <a:noFill/>
          <a:ln w="12700">
            <a:solidFill>
              <a:schemeClr val="bg1"/>
            </a:solidFill>
            <a:miter lim="800000"/>
          </a:ln>
          <a:effectLst/>
        </p:spPr>
        <p:txBody>
          <a:bodyPr wrap="none"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ea"/>
                <a:sym typeface="+mn-lt"/>
              </a:rPr>
              <a:t>操作系统</a:t>
            </a:r>
            <a:endPar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ea"/>
              <a:sym typeface="+mn-lt"/>
            </a:endParaRPr>
          </a:p>
        </p:txBody>
      </p:sp>
      <p:sp>
        <p:nvSpPr>
          <p:cNvPr id="9" name="TextBox 31"/>
          <p:cNvSpPr txBox="1"/>
          <p:nvPr/>
        </p:nvSpPr>
        <p:spPr>
          <a:xfrm>
            <a:off x="1928813" y="3021013"/>
            <a:ext cx="1547813" cy="323850"/>
          </a:xfrm>
          <a:prstGeom prst="rect">
            <a:avLst/>
          </a:prstGeom>
          <a:noFill/>
        </p:spPr>
        <p:txBody>
          <a:bodyPr lIns="68580" tIns="34290" rIns="68580" bIns="34290">
            <a:spAutoFit/>
          </a:bodyPr>
          <a:lstStyle/>
          <a:p>
            <a:pPr marR="0" defTabSz="685800" fontAlgn="auto">
              <a:lnSpc>
                <a:spcPct val="150000"/>
              </a:lnSpc>
              <a:spcBef>
                <a:spcPts val="0"/>
              </a:spcBef>
              <a:spcAft>
                <a:spcPts val="0"/>
              </a:spcAft>
              <a:buClrTx/>
              <a:buSzTx/>
              <a:buFontTx/>
              <a:buNone/>
              <a:defRPr/>
            </a:pPr>
            <a:r>
              <a:rPr kumimoji="0" lang="en-US" altLang="zh-CN"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Microsoft Windows 7</a:t>
            </a:r>
            <a:endParaRPr kumimoji="0" lang="zh-CN" altLang="en-US"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0" name="环形箭头 9"/>
          <p:cNvSpPr/>
          <p:nvPr/>
        </p:nvSpPr>
        <p:spPr>
          <a:xfrm flipH="1">
            <a:off x="3875088" y="1262063"/>
            <a:ext cx="1276350" cy="1277938"/>
          </a:xfrm>
          <a:prstGeom prst="circularArrow">
            <a:avLst>
              <a:gd name="adj1" fmla="val 12500"/>
              <a:gd name="adj2" fmla="val 1142319"/>
              <a:gd name="adj3" fmla="val 20457681"/>
              <a:gd name="adj4" fmla="val 2875315"/>
              <a:gd name="adj5" fmla="val 12500"/>
            </a:avLst>
          </a:prstGeom>
          <a:no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开发环境</a:t>
            </a:r>
            <a:endParaRPr kumimoji="0" lang="en-US" altLang="zh-CN" sz="1200" b="1"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1" name="TextBox 31"/>
          <p:cNvSpPr txBox="1"/>
          <p:nvPr/>
        </p:nvSpPr>
        <p:spPr>
          <a:xfrm>
            <a:off x="3792538" y="3021013"/>
            <a:ext cx="1409700" cy="547688"/>
          </a:xfrm>
          <a:prstGeom prst="rect">
            <a:avLst/>
          </a:prstGeom>
          <a:noFill/>
        </p:spPr>
        <p:txBody>
          <a:bodyPr lIns="68580" tIns="34290" rIns="68580" bIns="34290">
            <a:spAutoFit/>
          </a:bodyPr>
          <a:lstStyle/>
          <a:p>
            <a:pPr marR="0" defTabSz="685800" fontAlgn="auto">
              <a:lnSpc>
                <a:spcPct val="150000"/>
              </a:lnSpc>
              <a:spcBef>
                <a:spcPts val="0"/>
              </a:spcBef>
              <a:spcAft>
                <a:spcPts val="0"/>
              </a:spcAft>
              <a:buClrTx/>
              <a:buSzTx/>
              <a:buFontTx/>
              <a:buNone/>
              <a:defRPr/>
            </a:pPr>
            <a:r>
              <a:rPr kumimoji="0" lang="en-US" altLang="zh-CN"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SQLserver2005</a:t>
            </a:r>
            <a:r>
              <a:rPr kumimoji="0" lang="zh-CN" altLang="en-US"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以上、</a:t>
            </a:r>
            <a:r>
              <a:rPr kumimoji="0" lang="en-US" altLang="zh-CN"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Eclipse(ADT)</a:t>
            </a:r>
            <a:endParaRPr kumimoji="0" lang="zh-CN" altLang="en-US"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2" name="环形箭头 11"/>
          <p:cNvSpPr/>
          <p:nvPr/>
        </p:nvSpPr>
        <p:spPr>
          <a:xfrm flipH="1">
            <a:off x="5897563" y="1262063"/>
            <a:ext cx="1279525" cy="1277938"/>
          </a:xfrm>
          <a:prstGeom prst="circularArrow">
            <a:avLst>
              <a:gd name="adj1" fmla="val 12500"/>
              <a:gd name="adj2" fmla="val 1142319"/>
              <a:gd name="adj3" fmla="val 20457681"/>
              <a:gd name="adj4" fmla="val 2875315"/>
              <a:gd name="adj5" fmla="val 12500"/>
            </a:avLst>
          </a:prstGeom>
          <a:no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办公软件</a:t>
            </a:r>
            <a:endPar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3" name="TextBox 31"/>
          <p:cNvSpPr txBox="1"/>
          <p:nvPr/>
        </p:nvSpPr>
        <p:spPr>
          <a:xfrm>
            <a:off x="5815013" y="3021013"/>
            <a:ext cx="1595438" cy="577850"/>
          </a:xfrm>
          <a:prstGeom prst="rect">
            <a:avLst/>
          </a:prstGeom>
          <a:noFill/>
        </p:spPr>
        <p:txBody>
          <a:bodyPr lIns="68580" tIns="34290" rIns="68580" bIns="34290">
            <a:spAutoFit/>
          </a:bodyPr>
          <a:lstStyle/>
          <a:p>
            <a:pPr marR="0" defTabSz="685800" fontAlgn="auto">
              <a:lnSpc>
                <a:spcPct val="150000"/>
              </a:lnSpc>
              <a:spcBef>
                <a:spcPts val="0"/>
              </a:spcBef>
              <a:spcAft>
                <a:spcPts val="0"/>
              </a:spcAft>
              <a:buClrTx/>
              <a:buSzTx/>
              <a:buFontTx/>
              <a:buNone/>
              <a:defRPr/>
            </a:pPr>
            <a:r>
              <a:rPr kumimoji="0" lang="en-US" altLang="zh-CN"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Microsoft Office 2013</a:t>
            </a:r>
            <a:r>
              <a:rPr kumimoji="0" lang="zh-CN" altLang="en-US"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a:t>
            </a:r>
            <a:r>
              <a:rPr kumimoji="0" lang="en-US" altLang="zh-CN" sz="1100" kern="1200" cap="none" spc="0" normalizeH="0" baseline="0" noProof="0" dirty="0" err="1">
                <a:solidFill>
                  <a:schemeClr val="bg1">
                    <a:lumMod val="95000"/>
                  </a:schemeClr>
                </a:solidFill>
                <a:latin typeface="微软雅黑 Light" panose="020B0502040204020203" pitchFamily="34" charset="-122"/>
                <a:ea typeface="微软雅黑 Light" panose="020B0502040204020203" pitchFamily="34" charset="-122"/>
                <a:cs typeface="+mn-cs"/>
              </a:rPr>
              <a:t>FoxitReader</a:t>
            </a:r>
            <a:endParaRPr kumimoji="0" lang="zh-CN" altLang="en-US" sz="11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nvGrpSpPr>
          <p:cNvPr id="17" name="组合 16"/>
          <p:cNvGrpSpPr/>
          <p:nvPr/>
        </p:nvGrpSpPr>
        <p:grpSpPr>
          <a:xfrm>
            <a:off x="311150" y="277813"/>
            <a:ext cx="1974850" cy="414337"/>
            <a:chOff x="310460" y="277672"/>
            <a:chExt cx="1976618" cy="414303"/>
          </a:xfrm>
        </p:grpSpPr>
        <p:pic>
          <p:nvPicPr>
            <p:cNvPr id="17424" name="图片 13"/>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6" name="文本框 15"/>
            <p:cNvSpPr txBox="1"/>
            <p:nvPr/>
          </p:nvSpPr>
          <p:spPr>
            <a:xfrm>
              <a:off x="477297" y="299895"/>
              <a:ext cx="1809781"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计算机系统支持</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8" name="组合 17"/>
          <p:cNvGrpSpPr/>
          <p:nvPr/>
        </p:nvGrpSpPr>
        <p:grpSpPr>
          <a:xfrm>
            <a:off x="311150" y="3781425"/>
            <a:ext cx="2670175" cy="414338"/>
            <a:chOff x="310460" y="277672"/>
            <a:chExt cx="2672568" cy="414303"/>
          </a:xfrm>
        </p:grpSpPr>
        <p:pic>
          <p:nvPicPr>
            <p:cNvPr id="17422" name="图片 13"/>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0" name="文本框 15"/>
            <p:cNvSpPr txBox="1"/>
            <p:nvPr/>
          </p:nvSpPr>
          <p:spPr>
            <a:xfrm>
              <a:off x="477297" y="299895"/>
              <a:ext cx="2505731"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需由外单位提供的条件</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14" name="TextBox 13"/>
          <p:cNvSpPr txBox="1"/>
          <p:nvPr/>
        </p:nvSpPr>
        <p:spPr>
          <a:xfrm>
            <a:off x="2009775" y="4333875"/>
            <a:ext cx="5581650" cy="523875"/>
          </a:xfrm>
          <a:prstGeom prst="rect">
            <a:avLst/>
          </a:prstGeom>
          <a:noFill/>
          <a:ln w="9525">
            <a:noFill/>
          </a:ln>
        </p:spPr>
        <p:txBody>
          <a:bodyPr>
            <a:spAutoFit/>
          </a:bodyPr>
          <a:p>
            <a:pPr algn="r"/>
            <a:r>
              <a:rPr lang="zh-CN" altLang="en-US" sz="1400" dirty="0">
                <a:solidFill>
                  <a:schemeClr val="bg1"/>
                </a:solidFill>
                <a:latin typeface="Arial" panose="020B0604020202020204" pitchFamily="34" charset="0"/>
              </a:rPr>
              <a:t> 由于资金短缺，且软件开发需要一台服务器（约</a:t>
            </a:r>
            <a:r>
              <a:rPr lang="en-US" altLang="zh-CN" sz="1400" dirty="0">
                <a:solidFill>
                  <a:schemeClr val="bg1"/>
                </a:solidFill>
                <a:latin typeface="Arial" panose="020B0604020202020204" pitchFamily="34" charset="0"/>
              </a:rPr>
              <a:t>5000</a:t>
            </a:r>
            <a:r>
              <a:rPr lang="zh-CN" altLang="en-US" sz="1400" dirty="0">
                <a:solidFill>
                  <a:schemeClr val="bg1"/>
                </a:solidFill>
                <a:latin typeface="Arial" panose="020B0604020202020204" pitchFamily="34" charset="0"/>
              </a:rPr>
              <a:t>元），所以需要对外拉赞助。对象初步定为舟东的商铺，以在</a:t>
            </a:r>
            <a:r>
              <a:rPr lang="en-US" altLang="zh-CN" sz="1400" dirty="0">
                <a:solidFill>
                  <a:schemeClr val="bg1"/>
                </a:solidFill>
                <a:latin typeface="Arial" panose="020B0604020202020204" pitchFamily="34" charset="0"/>
              </a:rPr>
              <a:t>APP</a:t>
            </a:r>
            <a:r>
              <a:rPr lang="zh-CN" altLang="en-US" sz="1400" dirty="0">
                <a:solidFill>
                  <a:schemeClr val="bg1"/>
                </a:solidFill>
                <a:latin typeface="Arial" panose="020B0604020202020204" pitchFamily="34" charset="0"/>
              </a:rPr>
              <a:t>上挂广告为回报</a:t>
            </a:r>
            <a:endParaRPr lang="zh-CN" altLang="en-US" sz="1400"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1"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trips(downRight)">
                                      <p:cBhvr>
                                        <p:cTn id="35" dur="500"/>
                                        <p:tgtEl>
                                          <p:spTgt spid="11"/>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trips(downRight)">
                                      <p:cBhvr>
                                        <p:cTn id="38" dur="500"/>
                                        <p:tgtEl>
                                          <p:spTgt spid="13"/>
                                        </p:tgtEl>
                                      </p:cBhvr>
                                    </p:animEffect>
                                  </p:childTnLst>
                                </p:cTn>
                              </p:par>
                            </p:childTnLst>
                          </p:cTn>
                        </p:par>
                        <p:par>
                          <p:cTn id="39" fill="hold">
                            <p:stCondLst>
                              <p:cond delay="1000"/>
                            </p:stCondLst>
                            <p:childTnLst>
                              <p:par>
                                <p:cTn id="40" presetID="2" presetClass="entr" presetSubtype="8" decel="10000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750" fill="hold"/>
                                        <p:tgtEl>
                                          <p:spTgt spid="18"/>
                                        </p:tgtEl>
                                        <p:attrNameLst>
                                          <p:attrName>ppt_x</p:attrName>
                                        </p:attrNameLst>
                                      </p:cBhvr>
                                      <p:tavLst>
                                        <p:tav tm="0">
                                          <p:val>
                                            <p:strVal val="0-#ppt_w/2"/>
                                          </p:val>
                                        </p:tav>
                                        <p:tav tm="100000">
                                          <p:val>
                                            <p:strVal val="#ppt_x"/>
                                          </p:val>
                                        </p:tav>
                                      </p:tavLst>
                                    </p:anim>
                                    <p:anim calcmode="lin" valueType="num">
                                      <p:cBhvr additive="base">
                                        <p:cTn id="43" dur="750" fill="hold"/>
                                        <p:tgtEl>
                                          <p:spTgt spid="18"/>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等腰三角形 36"/>
          <p:cNvSpPr/>
          <p:nvPr/>
        </p:nvSpPr>
        <p:spPr>
          <a:xfrm>
            <a:off x="3878263" y="1122363"/>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8" name="等腰三角形 36"/>
          <p:cNvSpPr/>
          <p:nvPr/>
        </p:nvSpPr>
        <p:spPr>
          <a:xfrm rot="7176392">
            <a:off x="4723606" y="2607469"/>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9" name="等腰三角形 36"/>
          <p:cNvSpPr/>
          <p:nvPr/>
        </p:nvSpPr>
        <p:spPr>
          <a:xfrm rot="14423608" flipH="1">
            <a:off x="2982119" y="2624931"/>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60000"/>
              </a:schemeClr>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 name="TextBox 9"/>
          <p:cNvSpPr txBox="1"/>
          <p:nvPr/>
        </p:nvSpPr>
        <p:spPr>
          <a:xfrm>
            <a:off x="5724525" y="1895475"/>
            <a:ext cx="2579688" cy="681038"/>
          </a:xfrm>
          <a:prstGeom prst="rect">
            <a:avLst/>
          </a:prstGeom>
          <a:noFill/>
        </p:spPr>
        <p:txBody>
          <a:bodyPr>
            <a:spAutoFit/>
          </a:bodyPr>
          <a:lstStyle/>
          <a:p>
            <a:pPr marR="0" defTabSz="685800" fontAlgn="auto">
              <a:lnSpc>
                <a:spcPct val="150000"/>
              </a:lnSpc>
              <a:spcBef>
                <a:spcPts val="0"/>
              </a:spcBef>
              <a:spcAft>
                <a:spcPts val="0"/>
              </a:spcAft>
              <a:buClrTx/>
              <a:buSzTx/>
              <a:buFontTx/>
              <a:buNone/>
              <a:defRPr/>
            </a:pPr>
            <a:r>
              <a:rPr kumimoji="0" lang="en-US" altLang="zh-CN"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01 </a:t>
            </a:r>
            <a:r>
              <a:rPr kumimoji="0" lang="zh-CN" altLang="en-US"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提出功能大致需求</a:t>
            </a:r>
            <a:endParaRPr kumimoji="0" lang="en-US" altLang="zh-CN"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a:p>
            <a:pPr marR="0" defTabSz="685800" fontAlgn="auto">
              <a:lnSpc>
                <a:spcPct val="150000"/>
              </a:lnSpc>
              <a:spcBef>
                <a:spcPts val="0"/>
              </a:spcBef>
              <a:spcAft>
                <a:spcPts val="0"/>
              </a:spcAft>
              <a:buClrTx/>
              <a:buSzTx/>
              <a:buFontTx/>
              <a:buNone/>
              <a:defRPr/>
            </a:pPr>
            <a:r>
              <a:rPr kumimoji="0" lang="zh-CN" altLang="en-US"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参与过程：需求过程</a:t>
            </a:r>
            <a:endParaRPr kumimoji="0" lang="zh-CN" altLang="en-US" sz="120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p:txBody>
      </p:sp>
      <p:sp>
        <p:nvSpPr>
          <p:cNvPr id="11" name="TextBox 10"/>
          <p:cNvSpPr txBox="1"/>
          <p:nvPr/>
        </p:nvSpPr>
        <p:spPr>
          <a:xfrm>
            <a:off x="971550" y="1895475"/>
            <a:ext cx="2581275" cy="681038"/>
          </a:xfrm>
          <a:prstGeom prst="rect">
            <a:avLst/>
          </a:prstGeom>
          <a:noFill/>
        </p:spPr>
        <p:txBody>
          <a:bodyPr>
            <a:spAutoFit/>
          </a:bodyPr>
          <a:lstStyle/>
          <a:p>
            <a:pPr marR="0" algn="r" defTabSz="685800" fontAlgn="auto">
              <a:lnSpc>
                <a:spcPct val="150000"/>
              </a:lnSpc>
              <a:spcBef>
                <a:spcPts val="0"/>
              </a:spcBef>
              <a:spcAft>
                <a:spcPts val="0"/>
              </a:spcAft>
              <a:buClrTx/>
              <a:buSzTx/>
              <a:buFontTx/>
              <a:buNone/>
              <a:defRPr/>
            </a:pPr>
            <a:r>
              <a:rPr kumimoji="0" lang="en-US" altLang="zh-CN"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03 </a:t>
            </a:r>
            <a:r>
              <a:rPr kumimoji="0" lang="zh-CN" altLang="en-US"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提供企业信息</a:t>
            </a:r>
            <a:endParaRPr kumimoji="0" lang="en-US" altLang="zh-CN" sz="120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a:p>
            <a:pPr marR="0" algn="r" defTabSz="685800" fontAlgn="auto">
              <a:lnSpc>
                <a:spcPct val="150000"/>
              </a:lnSpc>
              <a:spcBef>
                <a:spcPts val="0"/>
              </a:spcBef>
              <a:spcAft>
                <a:spcPts val="0"/>
              </a:spcAft>
              <a:buClrTx/>
              <a:buSzTx/>
              <a:buFontTx/>
              <a:buNone/>
              <a:defRPr/>
            </a:pPr>
            <a:r>
              <a:rPr kumimoji="0" lang="zh-CN" altLang="en-US" sz="120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参与过程：设计过程</a:t>
            </a:r>
            <a:endParaRPr kumimoji="0" lang="en-US" altLang="zh-CN"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p:txBody>
      </p:sp>
      <p:sp>
        <p:nvSpPr>
          <p:cNvPr id="12" name="TextBox 11"/>
          <p:cNvSpPr txBox="1"/>
          <p:nvPr/>
        </p:nvSpPr>
        <p:spPr>
          <a:xfrm>
            <a:off x="3281363" y="3598863"/>
            <a:ext cx="2581275" cy="715963"/>
          </a:xfrm>
          <a:prstGeom prst="rect">
            <a:avLst/>
          </a:prstGeom>
          <a:noFill/>
        </p:spPr>
        <p:txBody>
          <a:bodyPr>
            <a:spAutoFit/>
          </a:bodyPr>
          <a:lstStyle/>
          <a:p>
            <a:pPr marR="0" algn="ctr" defTabSz="685800" fontAlgn="auto">
              <a:lnSpc>
                <a:spcPct val="150000"/>
              </a:lnSpc>
              <a:spcBef>
                <a:spcPts val="0"/>
              </a:spcBef>
              <a:spcAft>
                <a:spcPts val="0"/>
              </a:spcAft>
              <a:buClrTx/>
              <a:buSzTx/>
              <a:buFontTx/>
              <a:buNone/>
              <a:defRPr/>
            </a:pPr>
            <a:r>
              <a:rPr kumimoji="0" lang="en-US" altLang="zh-CN"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02 </a:t>
            </a:r>
            <a:r>
              <a:rPr kumimoji="0" lang="zh-CN" altLang="en-US"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验收测试</a:t>
            </a:r>
            <a:endParaRPr kumimoji="0" lang="en-US" altLang="zh-CN"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a:p>
            <a:pPr marR="0" algn="ctr" defTabSz="685800" fontAlgn="auto">
              <a:lnSpc>
                <a:spcPct val="150000"/>
              </a:lnSpc>
              <a:spcBef>
                <a:spcPts val="0"/>
              </a:spcBef>
              <a:spcAft>
                <a:spcPts val="0"/>
              </a:spcAft>
              <a:buClrTx/>
              <a:buSzTx/>
              <a:buFontTx/>
              <a:buNone/>
              <a:defRPr/>
            </a:pPr>
            <a:r>
              <a:rPr kumimoji="0" lang="zh-CN" altLang="en-US" sz="13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参与过程：测试过程</a:t>
            </a:r>
            <a:endParaRPr kumimoji="0" lang="zh-CN" altLang="en-US" sz="120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p:txBody>
      </p:sp>
      <p:pic>
        <p:nvPicPr>
          <p:cNvPr id="2" name="图片 1"/>
          <p:cNvPicPr>
            <a:picLocks noChangeAspect="1"/>
          </p:cNvPicPr>
          <p:nvPr/>
        </p:nvPicPr>
        <p:blipFill>
          <a:blip r:embed="rId1"/>
          <a:stretch>
            <a:fillRect/>
          </a:stretch>
        </p:blipFill>
        <p:spPr>
          <a:xfrm>
            <a:off x="4154488" y="2095500"/>
            <a:ext cx="849312" cy="1147763"/>
          </a:xfrm>
          <a:prstGeom prst="rect">
            <a:avLst/>
          </a:prstGeom>
          <a:noFill/>
          <a:ln w="9525">
            <a:noFill/>
          </a:ln>
        </p:spPr>
      </p:pic>
      <p:grpSp>
        <p:nvGrpSpPr>
          <p:cNvPr id="3" name="组合 2"/>
          <p:cNvGrpSpPr/>
          <p:nvPr/>
        </p:nvGrpSpPr>
        <p:grpSpPr>
          <a:xfrm>
            <a:off x="311150" y="277813"/>
            <a:ext cx="2413000" cy="414337"/>
            <a:chOff x="310460" y="277672"/>
            <a:chExt cx="2412930" cy="414303"/>
          </a:xfrm>
        </p:grpSpPr>
        <p:pic>
          <p:nvPicPr>
            <p:cNvPr id="18442" name="图片 12"/>
            <p:cNvPicPr>
              <a:picLocks noChangeAspect="1"/>
            </p:cNvPicPr>
            <p:nvPr/>
          </p:nvPicPr>
          <p:blipFill>
            <a:blip r:embed="rId2"/>
            <a:stretch>
              <a:fillRect/>
            </a:stretch>
          </p:blipFill>
          <p:spPr>
            <a:xfrm>
              <a:off x="310460" y="277672"/>
              <a:ext cx="332755" cy="414303"/>
            </a:xfrm>
            <a:prstGeom prst="rect">
              <a:avLst/>
            </a:prstGeom>
            <a:noFill/>
            <a:ln w="9525">
              <a:noFill/>
            </a:ln>
          </p:spPr>
        </p:pic>
        <p:sp>
          <p:nvSpPr>
            <p:cNvPr id="15" name="文本框 14"/>
            <p:cNvSpPr txBox="1"/>
            <p:nvPr/>
          </p:nvSpPr>
          <p:spPr>
            <a:xfrm>
              <a:off x="477143" y="299895"/>
              <a:ext cx="2246247"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需由用户参与的工作</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75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750"/>
                                        <p:tgtEl>
                                          <p:spTgt spid="7"/>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750"/>
                                        <p:tgtEl>
                                          <p:spTgt spid="8"/>
                                        </p:tgtEl>
                                      </p:cBhvr>
                                    </p:animEffect>
                                  </p:childTnLst>
                                </p:cTn>
                              </p:par>
                              <p:par>
                                <p:cTn id="23" presetID="42"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750"/>
                                        <p:tgtEl>
                                          <p:spTgt spid="9"/>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9465"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3722688" y="2019300"/>
            <a:ext cx="3454400" cy="939800"/>
            <a:chOff x="4070980" y="2019402"/>
            <a:chExt cx="3453888" cy="939481"/>
          </a:xfrm>
        </p:grpSpPr>
        <p:sp>
          <p:nvSpPr>
            <p:cNvPr id="19463" name="文本框 23"/>
            <p:cNvSpPr txBox="1"/>
            <p:nvPr/>
          </p:nvSpPr>
          <p:spPr>
            <a:xfrm>
              <a:off x="4070980" y="2251134"/>
              <a:ext cx="3453888" cy="707749"/>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专题计划要点</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9464" name="文本框 35"/>
            <p:cNvSpPr txBox="1"/>
            <p:nvPr/>
          </p:nvSpPr>
          <p:spPr>
            <a:xfrm>
              <a:off x="4118308" y="2019402"/>
              <a:ext cx="1331264"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FIVE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37" name="组合 36"/>
          <p:cNvGrpSpPr/>
          <p:nvPr/>
        </p:nvGrpSpPr>
        <p:grpSpPr>
          <a:xfrm>
            <a:off x="2470150" y="1944688"/>
            <a:ext cx="1128713"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9"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000000"/>
                                          </p:val>
                                        </p:tav>
                                        <p:tav tm="100000">
                                          <p:val>
                                            <p:strVal val="#ppt_w"/>
                                          </p:val>
                                        </p:tav>
                                      </p:tavLst>
                                    </p:anim>
                                    <p:anim calcmode="lin" valueType="num">
                                      <p:cBhvr>
                                        <p:cTn id="13" dur="250" fill="hold"/>
                                        <p:tgtEl>
                                          <p:spTgt spid="37"/>
                                        </p:tgtEl>
                                        <p:attrNameLst>
                                          <p:attrName>ppt_h</p:attrName>
                                        </p:attrNameLst>
                                      </p:cBhvr>
                                      <p:tavLst>
                                        <p:tav tm="0">
                                          <p:val>
                                            <p:fltVal val="0.00000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552575" y="1257300"/>
            <a:ext cx="2436813" cy="3162300"/>
            <a:chOff x="465977" y="1463280"/>
            <a:chExt cx="1862027" cy="2216942"/>
          </a:xfrm>
        </p:grpSpPr>
        <p:grpSp>
          <p:nvGrpSpPr>
            <p:cNvPr id="20492" name="组合 4"/>
            <p:cNvGrpSpPr/>
            <p:nvPr/>
          </p:nvGrpSpPr>
          <p:grpSpPr>
            <a:xfrm>
              <a:off x="465977" y="1463280"/>
              <a:ext cx="1862027" cy="2216942"/>
              <a:chOff x="1827008" y="2120901"/>
              <a:chExt cx="2298700" cy="2736849"/>
            </a:xfrm>
          </p:grpSpPr>
          <p:sp>
            <p:nvSpPr>
              <p:cNvPr id="8" name="矩形 7"/>
              <p:cNvSpPr/>
              <p:nvPr/>
            </p:nvSpPr>
            <p:spPr>
              <a:xfrm>
                <a:off x="1827008" y="2120901"/>
                <a:ext cx="2298700" cy="4451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9" name="矩形 8"/>
              <p:cNvSpPr/>
              <p:nvPr/>
            </p:nvSpPr>
            <p:spPr>
              <a:xfrm>
                <a:off x="1827008" y="2566051"/>
                <a:ext cx="2298700" cy="229169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sp>
          <p:nvSpPr>
            <p:cNvPr id="20493" name="文本框 5"/>
            <p:cNvSpPr txBox="1"/>
            <p:nvPr/>
          </p:nvSpPr>
          <p:spPr>
            <a:xfrm>
              <a:off x="477098" y="1484039"/>
              <a:ext cx="1850905" cy="323049"/>
            </a:xfrm>
            <a:prstGeom prst="rect">
              <a:avLst/>
            </a:prstGeom>
            <a:noFill/>
            <a:ln w="9525">
              <a:noFill/>
            </a:ln>
          </p:spPr>
          <p:txBody>
            <a:bodyPr>
              <a:spAutoFit/>
            </a:bodyPr>
            <a:p>
              <a:pPr algn="ctr"/>
              <a:r>
                <a:rPr lang="zh-CN" altLang="en-US" sz="1500" dirty="0">
                  <a:solidFill>
                    <a:schemeClr val="bg1"/>
                  </a:solidFill>
                  <a:latin typeface="微软雅黑 Light" panose="020B0502040204020203" pitchFamily="34" charset="-122"/>
                  <a:ea typeface="微软雅黑 Light" panose="020B0502040204020203" pitchFamily="34" charset="-122"/>
                </a:rPr>
                <a:t>开发人员培训</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20494" name="文本框 6"/>
            <p:cNvSpPr txBox="1"/>
            <p:nvPr/>
          </p:nvSpPr>
          <p:spPr>
            <a:xfrm>
              <a:off x="627430" y="2064064"/>
              <a:ext cx="1568516" cy="1319106"/>
            </a:xfrm>
            <a:prstGeom prst="rect">
              <a:avLst/>
            </a:prstGeom>
            <a:noFill/>
            <a:ln w="9525">
              <a:noFill/>
            </a:ln>
          </p:spPr>
          <p:txBody>
            <a:bodyPr>
              <a:spAutoFit/>
            </a:bodyPr>
            <a:p>
              <a:pPr>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rPr>
                <a:t>由于开发所要用到的许多知识也在本学期同步授课，之前已经学习过的知识也有或多或少的遗忘，要求小组内部在学习其他课程的同时自行培训来辅助开发</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0" name="组合 9"/>
          <p:cNvGrpSpPr/>
          <p:nvPr/>
        </p:nvGrpSpPr>
        <p:grpSpPr>
          <a:xfrm>
            <a:off x="5373688" y="1257300"/>
            <a:ext cx="2436812" cy="3162300"/>
            <a:chOff x="2582649" y="1463280"/>
            <a:chExt cx="1862029" cy="2216942"/>
          </a:xfrm>
        </p:grpSpPr>
        <p:grpSp>
          <p:nvGrpSpPr>
            <p:cNvPr id="20487" name="组合 10"/>
            <p:cNvGrpSpPr/>
            <p:nvPr/>
          </p:nvGrpSpPr>
          <p:grpSpPr>
            <a:xfrm>
              <a:off x="2582649" y="1463280"/>
              <a:ext cx="1862028" cy="2216942"/>
              <a:chOff x="1827008" y="2120901"/>
              <a:chExt cx="2298702" cy="2736849"/>
            </a:xfrm>
          </p:grpSpPr>
          <p:sp>
            <p:nvSpPr>
              <p:cNvPr id="14" name="矩形 13"/>
              <p:cNvSpPr/>
              <p:nvPr/>
            </p:nvSpPr>
            <p:spPr>
              <a:xfrm>
                <a:off x="1827008" y="2120901"/>
                <a:ext cx="2298703" cy="4451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5" name="矩形 14"/>
              <p:cNvSpPr/>
              <p:nvPr/>
            </p:nvSpPr>
            <p:spPr>
              <a:xfrm>
                <a:off x="1827008" y="2566051"/>
                <a:ext cx="2298703" cy="229169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sp>
          <p:nvSpPr>
            <p:cNvPr id="20488" name="文本框 11"/>
            <p:cNvSpPr txBox="1"/>
            <p:nvPr/>
          </p:nvSpPr>
          <p:spPr>
            <a:xfrm>
              <a:off x="2582651" y="1484039"/>
              <a:ext cx="1862027" cy="323049"/>
            </a:xfrm>
            <a:prstGeom prst="rect">
              <a:avLst/>
            </a:prstGeom>
            <a:noFill/>
            <a:ln w="9525">
              <a:noFill/>
            </a:ln>
          </p:spPr>
          <p:txBody>
            <a:bodyPr>
              <a:spAutoFit/>
            </a:bodyPr>
            <a:p>
              <a:pPr algn="ctr"/>
              <a:r>
                <a:rPr lang="zh-CN" altLang="en-US" sz="1500" dirty="0">
                  <a:solidFill>
                    <a:schemeClr val="bg1"/>
                  </a:solidFill>
                  <a:latin typeface="微软雅黑 Light" panose="020B0502040204020203" pitchFamily="34" charset="-122"/>
                  <a:ea typeface="微软雅黑 Light" panose="020B0502040204020203" pitchFamily="34" charset="-122"/>
                </a:rPr>
                <a:t>用户人员培训</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20489" name="文本框 12"/>
            <p:cNvSpPr txBox="1"/>
            <p:nvPr/>
          </p:nvSpPr>
          <p:spPr>
            <a:xfrm>
              <a:off x="2729405" y="2064064"/>
              <a:ext cx="1568516" cy="1333445"/>
            </a:xfrm>
            <a:prstGeom prst="rect">
              <a:avLst/>
            </a:prstGeom>
            <a:noFill/>
            <a:ln w="9525">
              <a:noFill/>
            </a:ln>
          </p:spPr>
          <p:txBody>
            <a:bodyPr>
              <a:spAutoFit/>
            </a:bodyPr>
            <a:p>
              <a:pPr>
                <a:lnSpc>
                  <a:spcPct val="120000"/>
                </a:lnSpc>
              </a:pPr>
              <a:r>
                <a:rPr lang="zh-CN" altLang="en-US" sz="1400" dirty="0">
                  <a:solidFill>
                    <a:schemeClr val="bg1"/>
                  </a:solidFill>
                  <a:latin typeface="微软雅黑 Light" panose="020B0502040204020203" pitchFamily="34" charset="-122"/>
                  <a:ea typeface="微软雅黑 Light" panose="020B0502040204020203" pitchFamily="34" charset="-122"/>
                </a:rPr>
                <a:t>本软件在首次启动时将拥有向导页面，帮助用户进行软件操作，</a:t>
              </a:r>
              <a:r>
                <a:rPr lang="en-US" altLang="zh-CN" sz="1400" dirty="0">
                  <a:solidFill>
                    <a:schemeClr val="bg1"/>
                  </a:solidFill>
                  <a:latin typeface="微软雅黑 Light" panose="020B0502040204020203" pitchFamily="34" charset="-122"/>
                  <a:ea typeface="微软雅黑 Light" panose="020B0502040204020203" pitchFamily="34" charset="-122"/>
                </a:rPr>
                <a:t>APP</a:t>
              </a:r>
              <a:r>
                <a:rPr lang="zh-CN" altLang="en-US" sz="1400" dirty="0">
                  <a:solidFill>
                    <a:schemeClr val="bg1"/>
                  </a:solidFill>
                  <a:latin typeface="微软雅黑 Light" panose="020B0502040204020203" pitchFamily="34" charset="-122"/>
                  <a:ea typeface="微软雅黑 Light" panose="020B0502040204020203" pitchFamily="34" charset="-122"/>
                </a:rPr>
                <a:t>用户界面美观，简洁，易上手，用户无需特殊培训，即可快速上手本</a:t>
              </a:r>
              <a:r>
                <a:rPr lang="en-US" altLang="zh-CN" sz="1400" dirty="0">
                  <a:solidFill>
                    <a:schemeClr val="bg1"/>
                  </a:solidFill>
                  <a:latin typeface="微软雅黑 Light" panose="020B0502040204020203" pitchFamily="34" charset="-122"/>
                  <a:ea typeface="微软雅黑 Light" panose="020B0502040204020203" pitchFamily="34" charset="-122"/>
                </a:rPr>
                <a:t>APP</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1884363" cy="414337"/>
            <a:chOff x="310460" y="277672"/>
            <a:chExt cx="1885248" cy="414303"/>
          </a:xfrm>
        </p:grpSpPr>
        <p:pic>
          <p:nvPicPr>
            <p:cNvPr id="20485"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1" name="文本框 30"/>
            <p:cNvSpPr txBox="1"/>
            <p:nvPr/>
          </p:nvSpPr>
          <p:spPr>
            <a:xfrm>
              <a:off x="477226" y="299895"/>
              <a:ext cx="1718482"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人员培训计划</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3103"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350" y="1746250"/>
            <a:ext cx="2765425" cy="963613"/>
            <a:chOff x="219753" y="1976522"/>
            <a:chExt cx="2765362" cy="964005"/>
          </a:xfrm>
        </p:grpSpPr>
        <p:sp>
          <p:nvSpPr>
            <p:cNvPr id="3101" name="文本框 38"/>
            <p:cNvSpPr txBox="1"/>
            <p:nvPr/>
          </p:nvSpPr>
          <p:spPr>
            <a:xfrm>
              <a:off x="219753" y="2417307"/>
              <a:ext cx="2741158" cy="523220"/>
            </a:xfrm>
            <a:prstGeom prst="rect">
              <a:avLst/>
            </a:prstGeom>
            <a:noFill/>
            <a:ln w="9525">
              <a:noFill/>
            </a:ln>
          </p:spPr>
          <p:txBody>
            <a:bodyPr>
              <a:spAutoFit/>
            </a:bodyPr>
            <a:p>
              <a:pPr algn="r"/>
              <a:r>
                <a:rPr lang="en-US" altLang="zh-CN" sz="2800" dirty="0">
                  <a:solidFill>
                    <a:schemeClr val="bg1"/>
                  </a:solidFill>
                  <a:latin typeface="微软雅黑 Light" panose="020B0502040204020203" pitchFamily="34" charset="-122"/>
                  <a:ea typeface="微软雅黑 Light" panose="020B0502040204020203" pitchFamily="34" charset="-122"/>
                </a:rPr>
                <a:t>CONTENTS</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102" name="文本框 11"/>
            <p:cNvSpPr txBox="1"/>
            <p:nvPr/>
          </p:nvSpPr>
          <p:spPr>
            <a:xfrm>
              <a:off x="1979712" y="1976522"/>
              <a:ext cx="1005403" cy="584775"/>
            </a:xfrm>
            <a:prstGeom prst="rect">
              <a:avLst/>
            </a:prstGeom>
            <a:noFill/>
            <a:ln w="9525">
              <a:noFill/>
            </a:ln>
          </p:spPr>
          <p:txBody>
            <a:bodyPr wrap="none">
              <a:spAutoFit/>
            </a:bodyPr>
            <a:p>
              <a:r>
                <a:rPr lang="zh-CN" altLang="en-US" sz="3200" dirty="0">
                  <a:solidFill>
                    <a:schemeClr val="bg1"/>
                  </a:solidFill>
                  <a:latin typeface="微软雅黑 Light" panose="020B0502040204020203" pitchFamily="34" charset="-122"/>
                  <a:ea typeface="微软雅黑 Light" panose="020B0502040204020203" pitchFamily="34" charset="-122"/>
                </a:rPr>
                <a:t>目录</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grpSp>
      <p:sp>
        <p:nvSpPr>
          <p:cNvPr id="71" name="文本框 18"/>
          <p:cNvSpPr txBox="1"/>
          <p:nvPr/>
        </p:nvSpPr>
        <p:spPr>
          <a:xfrm>
            <a:off x="3776663" y="1890713"/>
            <a:ext cx="646112"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引言</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72" name="组合 71"/>
          <p:cNvGrpSpPr/>
          <p:nvPr/>
        </p:nvGrpSpPr>
        <p:grpSpPr>
          <a:xfrm>
            <a:off x="3340100" y="1817688"/>
            <a:ext cx="430213" cy="523875"/>
            <a:chOff x="3552850" y="2047768"/>
            <a:chExt cx="430237" cy="523220"/>
          </a:xfrm>
        </p:grpSpPr>
        <p:sp>
          <p:nvSpPr>
            <p:cNvPr id="3099" name="文本框 16"/>
            <p:cNvSpPr txBox="1"/>
            <p:nvPr/>
          </p:nvSpPr>
          <p:spPr>
            <a:xfrm>
              <a:off x="3552850" y="2047768"/>
              <a:ext cx="322524"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1</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74" name="直接连接符 73"/>
            <p:cNvCxnSpPr/>
            <p:nvPr/>
          </p:nvCxnSpPr>
          <p:spPr>
            <a:xfrm flipH="1">
              <a:off x="3737010" y="2226931"/>
              <a:ext cx="246077"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492875" y="1916113"/>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支持条件</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76" name="组合 75"/>
          <p:cNvGrpSpPr/>
          <p:nvPr/>
        </p:nvGrpSpPr>
        <p:grpSpPr>
          <a:xfrm>
            <a:off x="5989638" y="1827213"/>
            <a:ext cx="496887" cy="523875"/>
            <a:chOff x="6073087" y="2057986"/>
            <a:chExt cx="497639" cy="523220"/>
          </a:xfrm>
        </p:grpSpPr>
        <p:sp>
          <p:nvSpPr>
            <p:cNvPr id="3097" name="文本框 20"/>
            <p:cNvSpPr txBox="1"/>
            <p:nvPr/>
          </p:nvSpPr>
          <p:spPr>
            <a:xfrm>
              <a:off x="6073087" y="2057986"/>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4</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776663" y="2470150"/>
            <a:ext cx="1108075" cy="369888"/>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项目概述</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0" name="组合 79"/>
          <p:cNvGrpSpPr/>
          <p:nvPr/>
        </p:nvGrpSpPr>
        <p:grpSpPr>
          <a:xfrm>
            <a:off x="3303588" y="2397125"/>
            <a:ext cx="466725" cy="523875"/>
            <a:chOff x="3516783" y="2627150"/>
            <a:chExt cx="466304" cy="523220"/>
          </a:xfrm>
        </p:grpSpPr>
        <p:sp>
          <p:nvSpPr>
            <p:cNvPr id="3095" name="文本框 23"/>
            <p:cNvSpPr txBox="1"/>
            <p:nvPr/>
          </p:nvSpPr>
          <p:spPr>
            <a:xfrm>
              <a:off x="3516783" y="2627150"/>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82" name="直接连接符 81"/>
            <p:cNvCxnSpPr/>
            <p:nvPr/>
          </p:nvCxnSpPr>
          <p:spPr>
            <a:xfrm flipH="1">
              <a:off x="3737246" y="2806314"/>
              <a:ext cx="245841"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492875" y="2493963"/>
            <a:ext cx="1570038"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专题计划要点</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4" name="组合 83"/>
          <p:cNvGrpSpPr/>
          <p:nvPr/>
        </p:nvGrpSpPr>
        <p:grpSpPr>
          <a:xfrm>
            <a:off x="5989638" y="2406650"/>
            <a:ext cx="496887" cy="523875"/>
            <a:chOff x="6073087" y="2637368"/>
            <a:chExt cx="497639" cy="523220"/>
          </a:xfrm>
        </p:grpSpPr>
        <p:sp>
          <p:nvSpPr>
            <p:cNvPr id="3093" name="文本框 26"/>
            <p:cNvSpPr txBox="1"/>
            <p:nvPr/>
          </p:nvSpPr>
          <p:spPr>
            <a:xfrm>
              <a:off x="6073087" y="2637368"/>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5</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3776663" y="3043238"/>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实施计划</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8" name="组合 87"/>
          <p:cNvGrpSpPr/>
          <p:nvPr/>
        </p:nvGrpSpPr>
        <p:grpSpPr>
          <a:xfrm>
            <a:off x="3303588" y="2970213"/>
            <a:ext cx="466725" cy="523875"/>
            <a:chOff x="3516783" y="3200893"/>
            <a:chExt cx="466304" cy="523220"/>
          </a:xfrm>
        </p:grpSpPr>
        <p:sp>
          <p:nvSpPr>
            <p:cNvPr id="3091" name="文本框 29"/>
            <p:cNvSpPr txBox="1"/>
            <p:nvPr/>
          </p:nvSpPr>
          <p:spPr>
            <a:xfrm>
              <a:off x="3516783" y="3200893"/>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3</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90" name="直接连接符 89"/>
            <p:cNvCxnSpPr/>
            <p:nvPr/>
          </p:nvCxnSpPr>
          <p:spPr>
            <a:xfrm flipH="1">
              <a:off x="3737246" y="3380056"/>
              <a:ext cx="245841"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492875" y="3068638"/>
            <a:ext cx="1108075" cy="369887"/>
          </a:xfrm>
          <a:prstGeom prst="rect">
            <a:avLst/>
          </a:prstGeom>
          <a:noFill/>
          <a:ln w="9525">
            <a:noFill/>
          </a:ln>
        </p:spPr>
        <p:txBody>
          <a:bodyPr wrap="none">
            <a:spAutoFit/>
          </a:bodyPr>
          <a:p>
            <a:r>
              <a:rPr lang="zh-CN" altLang="en-US" sz="1800" dirty="0">
                <a:solidFill>
                  <a:schemeClr val="bg1"/>
                </a:solidFill>
                <a:latin typeface="微软雅黑 Light" panose="020B0502040204020203" pitchFamily="34" charset="-122"/>
                <a:ea typeface="微软雅黑 Light" panose="020B0502040204020203" pitchFamily="34" charset="-122"/>
              </a:rPr>
              <a:t>人员分工</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92" name="组合 91"/>
          <p:cNvGrpSpPr/>
          <p:nvPr/>
        </p:nvGrpSpPr>
        <p:grpSpPr>
          <a:xfrm>
            <a:off x="5989638" y="2981325"/>
            <a:ext cx="496887" cy="522288"/>
            <a:chOff x="6073087" y="3211111"/>
            <a:chExt cx="497639" cy="523220"/>
          </a:xfrm>
        </p:grpSpPr>
        <p:sp>
          <p:nvSpPr>
            <p:cNvPr id="3089" name="文本框 32"/>
            <p:cNvSpPr txBox="1"/>
            <p:nvPr/>
          </p:nvSpPr>
          <p:spPr>
            <a:xfrm>
              <a:off x="6073087" y="3211111"/>
              <a:ext cx="394659" cy="523220"/>
            </a:xfrm>
            <a:prstGeom prst="rect">
              <a:avLst/>
            </a:prstGeom>
            <a:noFill/>
            <a:ln w="9525">
              <a:noFill/>
            </a:ln>
          </p:spPr>
          <p:txBody>
            <a:bodyPr wrap="none">
              <a:spAutoFit/>
            </a:bodyPr>
            <a:p>
              <a:pPr algn="ctr"/>
              <a:r>
                <a:rPr lang="en-US" altLang="zh-CN" sz="2800" dirty="0">
                  <a:solidFill>
                    <a:schemeClr val="bg1"/>
                  </a:solidFill>
                  <a:latin typeface="微软雅黑 Light" panose="020B0502040204020203" pitchFamily="34" charset="-122"/>
                  <a:ea typeface="微软雅黑 Light" panose="020B0502040204020203" pitchFamily="34" charset="-122"/>
                </a:rPr>
                <a:t>6</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065463"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70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0-#ppt_w/2"/>
                                          </p:val>
                                        </p:tav>
                                        <p:tav tm="100000">
                                          <p:val>
                                            <p:strVal val="#ppt_x"/>
                                          </p:val>
                                        </p:tav>
                                      </p:tavLst>
                                    </p:anim>
                                    <p:anim calcmode="lin" valueType="num">
                                      <p:cBhvr additive="base">
                                        <p:cTn id="13" dur="5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ppt_x"/>
                                          </p:val>
                                        </p:tav>
                                        <p:tav tm="100000">
                                          <p:val>
                                            <p:strVal val="#ppt_x"/>
                                          </p:val>
                                        </p:tav>
                                      </p:tavLst>
                                    </p:anim>
                                    <p:anim calcmode="lin" valueType="num">
                                      <p:cBhvr additive="base">
                                        <p:cTn id="18" dur="500" fill="hold"/>
                                        <p:tgtEl>
                                          <p:spTgt spid="9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childTnLst>
                                </p:cTn>
                              </p:par>
                              <p:par>
                                <p:cTn id="23" presetID="56" presetClass="path" presetSubtype="0" accel="50000" decel="50000" fill="hold" nodeType="withEffect">
                                  <p:stCondLst>
                                    <p:cond delay="0"/>
                                  </p:stCondLst>
                                  <p:childTnLst>
                                    <p:animMotion origin="layout" path="M -0.03733 0.04136 L 4.72222E-6 -9.87654E-7 " pathEditMode="relative" rAng="0" ptsTypes="AA">
                                      <p:cBhvr>
                                        <p:cTn id="24" dur="700" fill="hold"/>
                                        <p:tgtEl>
                                          <p:spTgt spid="72"/>
                                        </p:tgtEl>
                                        <p:attrNameLst>
                                          <p:attrName>ppt_x</p:attrName>
                                          <p:attrName>ppt_y</p:attrName>
                                        </p:attrNameLst>
                                      </p:cBhvr>
                                      <p:rCtr x="1900" y="-2100"/>
                                    </p:animMotion>
                                  </p:childTnLst>
                                </p:cTn>
                              </p:par>
                              <p:par>
                                <p:cTn id="25" presetID="22" presetClass="entr" presetSubtype="8"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nodeType="withEffect">
                                  <p:stCondLst>
                                    <p:cond delay="25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56" presetClass="path" presetSubtype="0" accel="50000" decel="50000" fill="hold" nodeType="withEffect">
                                  <p:stCondLst>
                                    <p:cond delay="250"/>
                                  </p:stCondLst>
                                  <p:childTnLst>
                                    <p:animMotion origin="layout" path="M -0.03733 0.04104 L 4.44444E-6 4.69136E-6 " pathEditMode="relative" rAng="0" ptsTypes="AA">
                                      <p:cBhvr>
                                        <p:cTn id="32" dur="700" fill="hold"/>
                                        <p:tgtEl>
                                          <p:spTgt spid="80"/>
                                        </p:tgtEl>
                                        <p:attrNameLst>
                                          <p:attrName>ppt_x</p:attrName>
                                          <p:attrName>ppt_y</p:attrName>
                                        </p:attrNameLst>
                                      </p:cBhvr>
                                      <p:rCtr x="1900" y="-2100"/>
                                    </p:animMotion>
                                  </p:childTnLst>
                                </p:cTn>
                              </p:par>
                              <p:par>
                                <p:cTn id="33" presetID="22" presetClass="entr" presetSubtype="8" fill="hold" grpId="0" nodeType="with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500"/>
                                        <p:tgtEl>
                                          <p:spTgt spid="79"/>
                                        </p:tgtEl>
                                      </p:cBhvr>
                                    </p:animEffect>
                                  </p:childTnLst>
                                </p:cTn>
                              </p:par>
                              <p:par>
                                <p:cTn id="36" presetID="10" presetClass="entr" presetSubtype="0" fill="hold" nodeType="withEffect">
                                  <p:stCondLst>
                                    <p:cond delay="50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0"/>
                                        <p:tgtEl>
                                          <p:spTgt spid="88"/>
                                        </p:tgtEl>
                                      </p:cBhvr>
                                    </p:animEffect>
                                  </p:childTnLst>
                                </p:cTn>
                              </p:par>
                              <p:par>
                                <p:cTn id="39" presetID="56" presetClass="path" presetSubtype="0" accel="50000" decel="50000" fill="hold" nodeType="withEffect">
                                  <p:stCondLst>
                                    <p:cond delay="500"/>
                                  </p:stCondLst>
                                  <p:childTnLst>
                                    <p:animMotion origin="layout" path="M -0.03733 0.04104 L 4.44444E-6 4.93827E-6 " pathEditMode="relative" rAng="0" ptsTypes="AA">
                                      <p:cBhvr>
                                        <p:cTn id="40" dur="700" fill="hold"/>
                                        <p:tgtEl>
                                          <p:spTgt spid="88"/>
                                        </p:tgtEl>
                                        <p:attrNameLst>
                                          <p:attrName>ppt_x</p:attrName>
                                          <p:attrName>ppt_y</p:attrName>
                                        </p:attrNameLst>
                                      </p:cBhvr>
                                      <p:rCtr x="1900" y="-2100"/>
                                    </p:animMotion>
                                  </p:childTnLst>
                                </p:cTn>
                              </p:par>
                              <p:par>
                                <p:cTn id="41" presetID="22" presetClass="entr" presetSubtype="8" fill="hold" grpId="0" nodeType="withEffect">
                                  <p:stCondLst>
                                    <p:cond delay="75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par>
                                <p:cTn id="44" presetID="10" presetClass="entr" presetSubtype="0" fill="hold" nodeType="withEffect">
                                  <p:stCondLst>
                                    <p:cond delay="10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1000"/>
                                        <p:tgtEl>
                                          <p:spTgt spid="76"/>
                                        </p:tgtEl>
                                      </p:cBhvr>
                                    </p:animEffect>
                                  </p:childTnLst>
                                </p:cTn>
                              </p:par>
                              <p:par>
                                <p:cTn id="47" presetID="56" presetClass="path" presetSubtype="0" accel="50000" decel="50000" fill="hold" nodeType="withEffect">
                                  <p:stCondLst>
                                    <p:cond delay="1000"/>
                                  </p:stCondLst>
                                  <p:childTnLst>
                                    <p:animMotion origin="layout" path="M -0.03733 0.04136 L 1.94444E-6 -2.83951E-6 " pathEditMode="relative" rAng="0" ptsTypes="AA">
                                      <p:cBhvr>
                                        <p:cTn id="48" dur="700" fill="hold"/>
                                        <p:tgtEl>
                                          <p:spTgt spid="76"/>
                                        </p:tgtEl>
                                        <p:attrNameLst>
                                          <p:attrName>ppt_x</p:attrName>
                                          <p:attrName>ppt_y</p:attrName>
                                        </p:attrNameLst>
                                      </p:cBhvr>
                                      <p:rCtr x="1900" y="-2100"/>
                                    </p:animMotion>
                                  </p:childTnLst>
                                </p:cTn>
                              </p:par>
                              <p:par>
                                <p:cTn id="49" presetID="22" presetClass="entr" presetSubtype="8" fill="hold" grpId="0" nodeType="withEffect">
                                  <p:stCondLst>
                                    <p:cond delay="125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10" presetClass="entr" presetSubtype="0" fill="hold" nodeType="withEffect">
                                  <p:stCondLst>
                                    <p:cond delay="1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56" presetClass="path" presetSubtype="0" accel="50000" decel="50000" fill="hold" nodeType="withEffect">
                                  <p:stCondLst>
                                    <p:cond delay="1250"/>
                                  </p:stCondLst>
                                  <p:childTnLst>
                                    <p:animMotion origin="layout" path="M -0.03733 0.04105 L 1.94444E-6 2.83951E-6 " pathEditMode="relative" rAng="0" ptsTypes="AA">
                                      <p:cBhvr>
                                        <p:cTn id="56" dur="700" fill="hold"/>
                                        <p:tgtEl>
                                          <p:spTgt spid="84"/>
                                        </p:tgtEl>
                                        <p:attrNameLst>
                                          <p:attrName>ppt_x</p:attrName>
                                          <p:attrName>ppt_y</p:attrName>
                                        </p:attrNameLst>
                                      </p:cBhvr>
                                      <p:rCtr x="1900" y="-2100"/>
                                    </p:animMotion>
                                  </p:childTnLst>
                                </p:cTn>
                              </p:par>
                              <p:par>
                                <p:cTn id="57" presetID="22" presetClass="entr" presetSubtype="8" fill="hold" grpId="0" nodeType="withEffect">
                                  <p:stCondLst>
                                    <p:cond delay="150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10" presetClass="entr" presetSubtype="0" fill="hold" nodeType="withEffect">
                                  <p:stCondLst>
                                    <p:cond delay="1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56" presetClass="path" presetSubtype="0" accel="50000" decel="50000" fill="hold" nodeType="withEffect">
                                  <p:stCondLst>
                                    <p:cond delay="1500"/>
                                  </p:stCondLst>
                                  <p:childTnLst>
                                    <p:animMotion origin="layout" path="M -0.03733 0.04105 L 1.94444E-6 3.08642E-6 " pathEditMode="relative" rAng="0" ptsTypes="AA">
                                      <p:cBhvr>
                                        <p:cTn id="64" dur="700" fill="hold"/>
                                        <p:tgtEl>
                                          <p:spTgt spid="92"/>
                                        </p:tgtEl>
                                        <p:attrNameLst>
                                          <p:attrName>ppt_x</p:attrName>
                                          <p:attrName>ppt_y</p:attrName>
                                        </p:attrNameLst>
                                      </p:cBhvr>
                                      <p:rCtr x="1900" y="-2100"/>
                                    </p:animMotion>
                                  </p:childTnLst>
                                </p:cTn>
                              </p:par>
                              <p:par>
                                <p:cTn id="65" presetID="22" presetClass="entr" presetSubtype="8" fill="hold" grpId="0" nodeType="withEffect">
                                  <p:stCondLst>
                                    <p:cond delay="17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51"/>
          <p:cNvSpPr/>
          <p:nvPr/>
        </p:nvSpPr>
        <p:spPr bwMode="auto">
          <a:xfrm>
            <a:off x="644525" y="709613"/>
            <a:ext cx="3527425" cy="3536950"/>
          </a:xfrm>
          <a:custGeom>
            <a:avLst/>
            <a:gdLst>
              <a:gd name="T0" fmla="*/ 1665296 w 1321"/>
              <a:gd name="T1" fmla="*/ 360928 h 1322"/>
              <a:gd name="T2" fmla="*/ 1665296 w 1321"/>
              <a:gd name="T3" fmla="*/ 1667948 h 1322"/>
              <a:gd name="T4" fmla="*/ 360354 w 1321"/>
              <a:gd name="T5" fmla="*/ 1667948 h 1322"/>
              <a:gd name="T6" fmla="*/ 360354 w 1321"/>
              <a:gd name="T7" fmla="*/ 360928 h 1322"/>
              <a:gd name="T8" fmla="*/ 1665296 w 1321"/>
              <a:gd name="T9" fmla="*/ 360928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322">
                <a:moveTo>
                  <a:pt x="1086" y="235"/>
                </a:moveTo>
                <a:cubicBezTo>
                  <a:pt x="1321" y="470"/>
                  <a:pt x="1321" y="851"/>
                  <a:pt x="1086" y="1086"/>
                </a:cubicBezTo>
                <a:cubicBezTo>
                  <a:pt x="851" y="1322"/>
                  <a:pt x="470" y="1322"/>
                  <a:pt x="235" y="1086"/>
                </a:cubicBezTo>
                <a:cubicBezTo>
                  <a:pt x="0" y="851"/>
                  <a:pt x="0" y="470"/>
                  <a:pt x="235" y="235"/>
                </a:cubicBezTo>
                <a:cubicBezTo>
                  <a:pt x="470" y="0"/>
                  <a:pt x="851" y="0"/>
                  <a:pt x="1086" y="235"/>
                </a:cubicBezTo>
                <a:close/>
              </a:path>
            </a:pathLst>
          </a:custGeom>
          <a:solidFill>
            <a:schemeClr val="bg1">
              <a:alpha val="20000"/>
            </a:schemeClr>
          </a:solidFill>
          <a:ln w="30226" cap="flat">
            <a:noFill/>
            <a:prstDash val="solid"/>
            <a:miter lim="800000"/>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Rectangle 63"/>
          <p:cNvSpPr>
            <a:spLocks noChangeArrowheads="1"/>
          </p:cNvSpPr>
          <p:nvPr/>
        </p:nvSpPr>
        <p:spPr bwMode="auto">
          <a:xfrm>
            <a:off x="1103313" y="1619250"/>
            <a:ext cx="260985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685800" rtl="0" eaLnBrk="1" fontAlgn="auto" latinLnBrk="0" hangingPunct="1">
              <a:lnSpc>
                <a:spcPct val="12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rPr>
              <a:t>为了保证社团在线管理系统的实现，特编写了此测试计划，对所开发软件的个功能模块和事例系统进行测试。</a:t>
            </a:r>
            <a:endParaRPr kumimoji="0" lang="zh-CN" altLang="en-US" sz="11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685800" rtl="0" eaLnBrk="1" fontAlgn="auto" latinLnBrk="0" hangingPunct="1">
              <a:lnSpc>
                <a:spcPct val="12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rPr>
              <a:t>本测试计划供程序员在程序高度阶段参考，在系统测试阶段提供测试依据。本测试计划 主要用于发现系统开发过程中出现和各种不妥判之处，发现软件设计中的错误。</a:t>
            </a:r>
            <a:endParaRPr kumimoji="0" lang="zh-CN" altLang="en-US" sz="11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2" name="组合 11"/>
          <p:cNvGrpSpPr/>
          <p:nvPr/>
        </p:nvGrpSpPr>
        <p:grpSpPr>
          <a:xfrm>
            <a:off x="4870450" y="800100"/>
            <a:ext cx="3562350" cy="2700338"/>
            <a:chOff x="544923" y="1756854"/>
            <a:chExt cx="4750103" cy="2364925"/>
          </a:xfrm>
        </p:grpSpPr>
        <p:sp>
          <p:nvSpPr>
            <p:cNvPr id="13" name="矩形 12"/>
            <p:cNvSpPr/>
            <p:nvPr/>
          </p:nvSpPr>
          <p:spPr>
            <a:xfrm>
              <a:off x="544923" y="2126678"/>
              <a:ext cx="4750103" cy="1995101"/>
            </a:xfrm>
            <a:prstGeom prst="rect">
              <a:avLst/>
            </a:prstGeom>
            <a:noFill/>
          </p:spPr>
          <p:txBody>
            <a:bodyPr>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rPr>
                <a:t>系统测试：在小组完成了全部的开发工作后，将对软件进行全面的系统测试，使系统逐步完善和成熟</a:t>
              </a:r>
              <a:endParaRPr kumimoji="0" lang="en-US" altLang="zh-CN" sz="14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685800" rtl="0" eaLnBrk="1" fontAlgn="auto" latinLnBrk="0" hangingPunct="1">
                <a:lnSpc>
                  <a:spcPct val="15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Arial" panose="020B0604020202020204" pitchFamily="34" charset="0"/>
                </a:rPr>
                <a:t>验收测试：客户体验系统操作，完成对功能、性能等各方面的验收测试。</a:t>
              </a:r>
              <a:endParaRPr kumimoji="0" lang="en-US" altLang="zh-CN" sz="14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lumMod val="95000"/>
                  </a:schemeClr>
                </a:solidFill>
                <a:effectLst/>
                <a:uLnTx/>
                <a:uFillTx/>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4" name="文本框 26"/>
            <p:cNvSpPr txBox="1"/>
            <p:nvPr/>
          </p:nvSpPr>
          <p:spPr>
            <a:xfrm>
              <a:off x="544923" y="1756854"/>
              <a:ext cx="1339936" cy="296137"/>
            </a:xfrm>
            <a:prstGeom prst="rect">
              <a:avLst/>
            </a:prstGeom>
            <a:noFill/>
          </p:spPr>
          <p:txBody>
            <a:bodyPr wrap="none">
              <a:spAutoFit/>
            </a:bodyPr>
            <a:lstStyle/>
            <a:p>
              <a:pPr marR="0" defTabSz="685800" fontAlgn="auto">
                <a:spcBef>
                  <a:spcPts val="0"/>
                </a:spcBef>
                <a:spcAft>
                  <a:spcPts val="0"/>
                </a:spcAft>
                <a:buClrTx/>
                <a:buSzTx/>
                <a:buFontTx/>
                <a:buNone/>
                <a:defRPr/>
              </a:pPr>
              <a:r>
                <a:rPr kumimoji="0" lang="zh-CN" altLang="en-US" sz="1600" b="1" kern="1200" cap="none" spc="0" normalizeH="0" baseline="0" noProof="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rPr>
                <a:t>测试内容</a:t>
              </a:r>
              <a:endParaRPr kumimoji="0" lang="zh-CN" altLang="en-US" sz="1600" b="1" kern="1200" cap="none" spc="0" normalizeH="0" baseline="0" noProof="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endParaRPr>
            </a:p>
          </p:txBody>
        </p:sp>
      </p:grpSp>
      <p:grpSp>
        <p:nvGrpSpPr>
          <p:cNvPr id="2" name="组合 1"/>
          <p:cNvGrpSpPr/>
          <p:nvPr/>
        </p:nvGrpSpPr>
        <p:grpSpPr>
          <a:xfrm>
            <a:off x="311150" y="277813"/>
            <a:ext cx="1274763" cy="414337"/>
            <a:chOff x="310460" y="277672"/>
            <a:chExt cx="1275202" cy="414303"/>
          </a:xfrm>
        </p:grpSpPr>
        <p:pic>
          <p:nvPicPr>
            <p:cNvPr id="21532" name="图片 20"/>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3" name="文本框 22"/>
            <p:cNvSpPr txBox="1"/>
            <p:nvPr/>
          </p:nvSpPr>
          <p:spPr>
            <a:xfrm>
              <a:off x="477205" y="299895"/>
              <a:ext cx="1108457"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测试计划</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aphicFrame>
        <p:nvGraphicFramePr>
          <p:cNvPr id="25" name="表格 24"/>
          <p:cNvGraphicFramePr>
            <a:graphicFrameLocks noGrp="1"/>
          </p:cNvGraphicFramePr>
          <p:nvPr/>
        </p:nvGraphicFramePr>
        <p:xfrm>
          <a:off x="4870450" y="3375025"/>
          <a:ext cx="3721100" cy="912813"/>
        </p:xfrm>
        <a:graphic>
          <a:graphicData uri="http://schemas.openxmlformats.org/drawingml/2006/table">
            <a:tbl>
              <a:tblPr>
                <a:tableStyleId>{5C22544A-7EE6-4342-B048-85BDC9FD1C3A}</a:tableStyleId>
              </a:tblPr>
              <a:tblGrid>
                <a:gridCol w="1162715"/>
                <a:gridCol w="1163126"/>
                <a:gridCol w="1395259"/>
              </a:tblGrid>
              <a:tr h="213980">
                <a:tc>
                  <a:txBody>
                    <a:bodyPr/>
                    <a:lstStyle/>
                    <a:p>
                      <a:pPr algn="just">
                        <a:spcAft>
                          <a:spcPts val="0"/>
                        </a:spcAft>
                      </a:pPr>
                      <a:r>
                        <a:rPr lang="zh-CN" sz="1000" kern="100" dirty="0">
                          <a:effectLst/>
                        </a:rPr>
                        <a:t>测试序号</a:t>
                      </a:r>
                      <a:endParaRPr lang="zh-CN" sz="100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dirty="0">
                          <a:effectLst/>
                        </a:rPr>
                        <a:t>测试类型</a:t>
                      </a:r>
                      <a:endParaRPr lang="zh-CN" sz="100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a:effectLst/>
                        </a:rPr>
                        <a:t>负责人</a:t>
                      </a:r>
                      <a:endParaRPr lang="zh-CN" sz="1000" kern="100">
                        <a:effectLst/>
                        <a:latin typeface="Times New Roman" panose="02020603050405020304"/>
                        <a:ea typeface="宋体" panose="02010600030101010101" pitchFamily="2" charset="-122"/>
                      </a:endParaRPr>
                    </a:p>
                  </a:txBody>
                  <a:tcPr marL="68580" marR="68580" marT="0" marB="0"/>
                </a:tc>
              </a:tr>
              <a:tr h="213980">
                <a:tc>
                  <a:txBody>
                    <a:bodyPr/>
                    <a:lstStyle/>
                    <a:p>
                      <a:pPr algn="just">
                        <a:spcAft>
                          <a:spcPts val="0"/>
                        </a:spcAft>
                      </a:pPr>
                      <a:r>
                        <a:rPr lang="en-US" sz="1000" kern="100">
                          <a:effectLst/>
                        </a:rPr>
                        <a:t>1</a:t>
                      </a:r>
                      <a:endParaRPr lang="zh-CN" sz="10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dirty="0">
                          <a:effectLst/>
                        </a:rPr>
                        <a:t>单元</a:t>
                      </a:r>
                      <a:endParaRPr lang="zh-CN" sz="100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a:effectLst/>
                        </a:rPr>
                        <a:t>小组所有成员</a:t>
                      </a:r>
                      <a:endParaRPr lang="zh-CN" sz="1000" kern="100">
                        <a:effectLst/>
                        <a:latin typeface="Times New Roman" panose="02020603050405020304"/>
                        <a:ea typeface="宋体" panose="02010600030101010101" pitchFamily="2" charset="-122"/>
                      </a:endParaRPr>
                    </a:p>
                  </a:txBody>
                  <a:tcPr marL="68580" marR="68580" marT="0" marB="0"/>
                </a:tc>
              </a:tr>
              <a:tr h="270872">
                <a:tc>
                  <a:txBody>
                    <a:bodyPr/>
                    <a:lstStyle/>
                    <a:p>
                      <a:pPr algn="just">
                        <a:spcAft>
                          <a:spcPts val="0"/>
                        </a:spcAft>
                      </a:pPr>
                      <a:r>
                        <a:rPr lang="en-US" sz="1000" kern="100">
                          <a:effectLst/>
                        </a:rPr>
                        <a:t>2</a:t>
                      </a:r>
                      <a:endParaRPr lang="zh-CN" sz="10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a:effectLst/>
                        </a:rPr>
                        <a:t>系统</a:t>
                      </a:r>
                      <a:endParaRPr lang="zh-CN" sz="10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a:effectLst/>
                        </a:rPr>
                        <a:t>小组所有成员</a:t>
                      </a:r>
                      <a:endParaRPr lang="zh-CN" sz="1000" kern="100">
                        <a:effectLst/>
                        <a:latin typeface="Times New Roman" panose="02020603050405020304"/>
                        <a:ea typeface="宋体" panose="02010600030101010101" pitchFamily="2" charset="-122"/>
                      </a:endParaRPr>
                    </a:p>
                  </a:txBody>
                  <a:tcPr marL="68580" marR="68580" marT="0" marB="0"/>
                </a:tc>
              </a:tr>
              <a:tr h="213980">
                <a:tc>
                  <a:txBody>
                    <a:bodyPr/>
                    <a:lstStyle/>
                    <a:p>
                      <a:pPr algn="just">
                        <a:spcAft>
                          <a:spcPts val="0"/>
                        </a:spcAft>
                      </a:pPr>
                      <a:r>
                        <a:rPr lang="en-US" sz="1000" kern="100">
                          <a:effectLst/>
                        </a:rPr>
                        <a:t>3</a:t>
                      </a:r>
                      <a:endParaRPr lang="zh-CN" sz="10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a:effectLst/>
                        </a:rPr>
                        <a:t>验收</a:t>
                      </a:r>
                      <a:endParaRPr lang="zh-CN" sz="10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000" kern="100" dirty="0">
                          <a:effectLst/>
                        </a:rPr>
                        <a:t>小组所有成员</a:t>
                      </a:r>
                      <a:endParaRPr lang="zh-CN" sz="10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000000"/>
                                          </p:val>
                                        </p:tav>
                                        <p:tav tm="100000">
                                          <p:val>
                                            <p:strVal val="#ppt_w"/>
                                          </p:val>
                                        </p:tav>
                                      </p:tavLst>
                                    </p:anim>
                                    <p:anim calcmode="lin" valueType="num">
                                      <p:cBhvr>
                                        <p:cTn id="13" dur="500" fill="hold"/>
                                        <p:tgtEl>
                                          <p:spTgt spid="3"/>
                                        </p:tgtEl>
                                        <p:attrNameLst>
                                          <p:attrName>ppt_h</p:attrName>
                                        </p:attrNameLst>
                                      </p:cBhvr>
                                      <p:tavLst>
                                        <p:tav tm="0">
                                          <p:val>
                                            <p:fltVal val="0.000000"/>
                                          </p:val>
                                        </p:tav>
                                        <p:tav tm="100000">
                                          <p:val>
                                            <p:strVal val="#ppt_h"/>
                                          </p:val>
                                        </p:tav>
                                      </p:tavLst>
                                    </p:anim>
                                  </p:childTnLst>
                                </p:cTn>
                              </p:par>
                            </p:childTnLst>
                          </p:cTn>
                        </p:par>
                        <p:par>
                          <p:cTn id="14" fill="hold">
                            <p:stCondLst>
                              <p:cond delay="1000"/>
                            </p:stCondLst>
                            <p:childTnLst>
                              <p:par>
                                <p:cTn id="15" presetID="1" presetClass="entr" presetSubtype="0" fill="hold" grpId="0" nodeType="afterEffect">
                                  <p:stCondLst>
                                    <p:cond delay="300"/>
                                  </p:stCondLst>
                                  <p:childTnLst>
                                    <p:set>
                                      <p:cBhvr>
                                        <p:cTn id="16" dur="1" fill="hold">
                                          <p:stCondLst>
                                            <p:cond delay="499"/>
                                          </p:stCondLst>
                                        </p:cTn>
                                        <p:tgtEl>
                                          <p:spTgt spid="11"/>
                                        </p:tgtEl>
                                        <p:attrNameLst>
                                          <p:attrName>style.visibility</p:attrName>
                                        </p:attrNameLst>
                                      </p:cBhvr>
                                      <p:to>
                                        <p:strVal val="visible"/>
                                      </p:to>
                                    </p:set>
                                  </p:childTnLst>
                                </p:cTn>
                              </p:par>
                            </p:childTnLst>
                          </p:cTn>
                        </p:par>
                        <p:par>
                          <p:cTn id="17" fill="hold">
                            <p:stCondLst>
                              <p:cond delay="1800"/>
                            </p:stCondLst>
                            <p:childTnLst>
                              <p:par>
                                <p:cTn id="18" presetID="2" presetClass="entr" presetSubtype="2"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363663" cy="414337"/>
            <a:chOff x="310460" y="277672"/>
            <a:chExt cx="1364591" cy="414303"/>
          </a:xfrm>
        </p:grpSpPr>
        <p:pic>
          <p:nvPicPr>
            <p:cNvPr id="22551"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7261" y="299895"/>
              <a:ext cx="1197790"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验收标准</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aphicFrame>
        <p:nvGraphicFramePr>
          <p:cNvPr id="3" name="表格 2"/>
          <p:cNvGraphicFramePr>
            <a:graphicFrameLocks noGrp="1"/>
          </p:cNvGraphicFramePr>
          <p:nvPr/>
        </p:nvGraphicFramePr>
        <p:xfrm>
          <a:off x="1733550" y="2924175"/>
          <a:ext cx="5741988" cy="1989138"/>
        </p:xfrm>
        <a:graphic>
          <a:graphicData uri="http://schemas.openxmlformats.org/drawingml/2006/table">
            <a:tbl>
              <a:tblPr firstRow="1" firstCol="1" bandRow="1">
                <a:tableStyleId>{5C22544A-7EE6-4342-B048-85BDC9FD1C3A}</a:tableStyleId>
              </a:tblPr>
              <a:tblGrid>
                <a:gridCol w="1913765"/>
                <a:gridCol w="1913765"/>
                <a:gridCol w="1914457"/>
              </a:tblGrid>
              <a:tr h="284162">
                <a:tc>
                  <a:txBody>
                    <a:bodyPr/>
                    <a:lstStyle/>
                    <a:p>
                      <a:pPr algn="just">
                        <a:spcAft>
                          <a:spcPts val="0"/>
                        </a:spcAft>
                      </a:pPr>
                      <a:r>
                        <a:rPr lang="zh-CN" sz="1000" kern="100" dirty="0">
                          <a:effectLst/>
                        </a:rPr>
                        <a:t>优秀</a:t>
                      </a:r>
                      <a:endParaRPr lang="zh-CN" sz="1000" kern="100" dirty="0">
                        <a:effectLst/>
                        <a:latin typeface="Times New Roman" panose="02020603050405020304"/>
                        <a:ea typeface="宋体" panose="02010600030101010101" pitchFamily="2" charset="-122"/>
                      </a:endParaRPr>
                    </a:p>
                  </a:txBody>
                  <a:tcPr marL="68589" marR="68589" marT="0" marB="0"/>
                </a:tc>
                <a:tc>
                  <a:txBody>
                    <a:bodyPr/>
                    <a:lstStyle/>
                    <a:p>
                      <a:pPr algn="just">
                        <a:spcAft>
                          <a:spcPts val="0"/>
                        </a:spcAft>
                      </a:pPr>
                      <a:r>
                        <a:rPr lang="zh-CN" sz="1000" kern="100">
                          <a:effectLst/>
                        </a:rPr>
                        <a:t>合格</a:t>
                      </a:r>
                      <a:endParaRPr lang="zh-CN" sz="1000" kern="100">
                        <a:effectLst/>
                        <a:latin typeface="Times New Roman" panose="02020603050405020304"/>
                        <a:ea typeface="宋体" panose="02010600030101010101" pitchFamily="2" charset="-122"/>
                      </a:endParaRPr>
                    </a:p>
                  </a:txBody>
                  <a:tcPr marL="68589" marR="68589" marT="0" marB="0"/>
                </a:tc>
                <a:tc>
                  <a:txBody>
                    <a:bodyPr/>
                    <a:lstStyle/>
                    <a:p>
                      <a:pPr algn="just">
                        <a:spcAft>
                          <a:spcPts val="0"/>
                        </a:spcAft>
                      </a:pPr>
                      <a:r>
                        <a:rPr lang="zh-CN" sz="1000" kern="100">
                          <a:effectLst/>
                        </a:rPr>
                        <a:t>不合格</a:t>
                      </a:r>
                      <a:endParaRPr lang="zh-CN" sz="1000" kern="100">
                        <a:effectLst/>
                        <a:latin typeface="Times New Roman" panose="02020603050405020304"/>
                        <a:ea typeface="宋体" panose="02010600030101010101" pitchFamily="2" charset="-122"/>
                      </a:endParaRPr>
                    </a:p>
                  </a:txBody>
                  <a:tcPr marL="68589" marR="68589" marT="0" marB="0"/>
                </a:tc>
              </a:tr>
              <a:tr h="1704976">
                <a:tc>
                  <a:txBody>
                    <a:bodyPr/>
                    <a:lstStyle/>
                    <a:p>
                      <a:pPr algn="just">
                        <a:spcAft>
                          <a:spcPts val="0"/>
                        </a:spcAft>
                      </a:pPr>
                      <a:r>
                        <a:rPr lang="en-US" sz="1000" kern="100">
                          <a:effectLst/>
                        </a:rPr>
                        <a:t>1)</a:t>
                      </a:r>
                      <a:r>
                        <a:rPr lang="zh-CN" sz="1000" kern="100">
                          <a:effectLst/>
                        </a:rPr>
                        <a:t>软件可正常运行</a:t>
                      </a:r>
                      <a:endParaRPr lang="zh-CN" sz="1000" kern="100">
                        <a:effectLst/>
                      </a:endParaRPr>
                    </a:p>
                    <a:p>
                      <a:pPr algn="just">
                        <a:spcAft>
                          <a:spcPts val="0"/>
                        </a:spcAft>
                      </a:pPr>
                      <a:r>
                        <a:rPr lang="en-US" sz="1000" kern="100">
                          <a:effectLst/>
                        </a:rPr>
                        <a:t>2)</a:t>
                      </a:r>
                      <a:r>
                        <a:rPr lang="zh-CN" sz="1000" kern="100">
                          <a:effectLst/>
                        </a:rPr>
                        <a:t>实现项目软件的各项功能需求</a:t>
                      </a:r>
                      <a:endParaRPr lang="zh-CN" sz="1000" kern="100">
                        <a:effectLst/>
                      </a:endParaRPr>
                    </a:p>
                    <a:p>
                      <a:pPr algn="just">
                        <a:spcAft>
                          <a:spcPts val="0"/>
                        </a:spcAft>
                      </a:pPr>
                      <a:r>
                        <a:rPr lang="en-US" sz="1000" kern="100">
                          <a:effectLst/>
                        </a:rPr>
                        <a:t>3)</a:t>
                      </a:r>
                      <a:r>
                        <a:rPr lang="zh-CN" sz="1000" kern="100">
                          <a:effectLst/>
                        </a:rPr>
                        <a:t>软件界面友好，易于交互</a:t>
                      </a:r>
                      <a:endParaRPr lang="zh-CN" sz="1000" kern="100">
                        <a:effectLst/>
                      </a:endParaRPr>
                    </a:p>
                    <a:p>
                      <a:pPr algn="just">
                        <a:spcAft>
                          <a:spcPts val="0"/>
                        </a:spcAft>
                      </a:pPr>
                      <a:r>
                        <a:rPr lang="en-US" sz="1000" kern="100">
                          <a:effectLst/>
                        </a:rPr>
                        <a:t>4)</a:t>
                      </a:r>
                      <a:r>
                        <a:rPr lang="zh-CN" sz="1000" kern="100">
                          <a:effectLst/>
                        </a:rPr>
                        <a:t>软件易于更新优化，添加新的功能</a:t>
                      </a:r>
                      <a:endParaRPr lang="zh-CN" sz="1000" kern="100">
                        <a:effectLst/>
                        <a:latin typeface="Times New Roman" panose="02020603050405020304"/>
                        <a:ea typeface="宋体" panose="02010600030101010101" pitchFamily="2" charset="-122"/>
                      </a:endParaRPr>
                    </a:p>
                  </a:txBody>
                  <a:tcPr marL="68589" marR="68589" marT="0" marB="0"/>
                </a:tc>
                <a:tc>
                  <a:txBody>
                    <a:bodyPr/>
                    <a:lstStyle/>
                    <a:p>
                      <a:pPr algn="just">
                        <a:spcAft>
                          <a:spcPts val="0"/>
                        </a:spcAft>
                      </a:pPr>
                      <a:r>
                        <a:rPr lang="en-US" sz="1000" kern="100" dirty="0">
                          <a:effectLst/>
                        </a:rPr>
                        <a:t>1)</a:t>
                      </a:r>
                      <a:r>
                        <a:rPr lang="zh-CN" sz="1000" kern="100" dirty="0">
                          <a:effectLst/>
                        </a:rPr>
                        <a:t>软件可正常运行</a:t>
                      </a:r>
                      <a:endParaRPr lang="zh-CN" sz="1000" kern="100" dirty="0">
                        <a:effectLst/>
                      </a:endParaRPr>
                    </a:p>
                    <a:p>
                      <a:pPr algn="just">
                        <a:spcAft>
                          <a:spcPts val="0"/>
                        </a:spcAft>
                      </a:pPr>
                      <a:r>
                        <a:rPr lang="en-US" sz="1000" kern="100" dirty="0">
                          <a:effectLst/>
                        </a:rPr>
                        <a:t>2)</a:t>
                      </a:r>
                      <a:r>
                        <a:rPr lang="zh-CN" sz="1000" kern="100" dirty="0">
                          <a:effectLst/>
                        </a:rPr>
                        <a:t>实现项目软件的各项功能需求的三分之二以上</a:t>
                      </a:r>
                      <a:endParaRPr lang="zh-CN" sz="1000" kern="100" dirty="0">
                        <a:effectLst/>
                        <a:latin typeface="Times New Roman" panose="02020603050405020304"/>
                        <a:ea typeface="宋体" panose="02010600030101010101" pitchFamily="2" charset="-122"/>
                      </a:endParaRPr>
                    </a:p>
                  </a:txBody>
                  <a:tcPr marL="68589" marR="68589" marT="0" marB="0"/>
                </a:tc>
                <a:tc>
                  <a:txBody>
                    <a:bodyPr/>
                    <a:lstStyle/>
                    <a:p>
                      <a:pPr algn="just">
                        <a:spcAft>
                          <a:spcPts val="0"/>
                        </a:spcAft>
                      </a:pPr>
                      <a:r>
                        <a:rPr lang="en-US" sz="1000" kern="100" dirty="0">
                          <a:effectLst/>
                        </a:rPr>
                        <a:t>1)</a:t>
                      </a:r>
                      <a:r>
                        <a:rPr lang="zh-CN" sz="1000" kern="100" dirty="0">
                          <a:effectLst/>
                        </a:rPr>
                        <a:t>软件不能正常运行</a:t>
                      </a:r>
                      <a:endParaRPr lang="zh-CN" sz="1000" kern="100" dirty="0">
                        <a:effectLst/>
                      </a:endParaRPr>
                    </a:p>
                    <a:p>
                      <a:pPr algn="just">
                        <a:spcAft>
                          <a:spcPts val="0"/>
                        </a:spcAft>
                      </a:pPr>
                      <a:r>
                        <a:rPr lang="en-US" sz="1000" kern="100" dirty="0">
                          <a:effectLst/>
                        </a:rPr>
                        <a:t>2)</a:t>
                      </a:r>
                      <a:r>
                        <a:rPr lang="zh-CN" sz="1000" kern="100" dirty="0">
                          <a:effectLst/>
                        </a:rPr>
                        <a:t>不能实现三分之二项目软件的各项功能需求</a:t>
                      </a:r>
                      <a:endParaRPr lang="zh-CN" sz="1000" kern="100" dirty="0">
                        <a:effectLst/>
                      </a:endParaRPr>
                    </a:p>
                    <a:p>
                      <a:pPr algn="just">
                        <a:spcAft>
                          <a:spcPts val="0"/>
                        </a:spcAft>
                      </a:pPr>
                      <a:r>
                        <a:rPr lang="en-US" sz="1000" kern="100" dirty="0">
                          <a:effectLst/>
                        </a:rPr>
                        <a:t> </a:t>
                      </a:r>
                      <a:endParaRPr lang="zh-CN" sz="1000" kern="100" dirty="0">
                        <a:effectLst/>
                        <a:latin typeface="Times New Roman" panose="02020603050405020304"/>
                        <a:ea typeface="宋体" panose="02010600030101010101" pitchFamily="2" charset="-122"/>
                      </a:endParaRPr>
                    </a:p>
                  </a:txBody>
                  <a:tcPr marL="68589" marR="68589" marT="0" marB="0"/>
                </a:tc>
              </a:tr>
            </a:tbl>
          </a:graphicData>
        </a:graphic>
      </p:graphicFrame>
      <p:grpSp>
        <p:nvGrpSpPr>
          <p:cNvPr id="6" name="组合 5"/>
          <p:cNvGrpSpPr/>
          <p:nvPr/>
        </p:nvGrpSpPr>
        <p:grpSpPr>
          <a:xfrm>
            <a:off x="1781175" y="692150"/>
            <a:ext cx="5630863" cy="892175"/>
            <a:chOff x="1674812" y="692150"/>
            <a:chExt cx="5630863" cy="892552"/>
          </a:xfrm>
        </p:grpSpPr>
        <p:sp>
          <p:nvSpPr>
            <p:cNvPr id="22549" name="TextBox 3"/>
            <p:cNvSpPr txBox="1"/>
            <p:nvPr/>
          </p:nvSpPr>
          <p:spPr>
            <a:xfrm>
              <a:off x="1674812" y="692150"/>
              <a:ext cx="5630863" cy="892552"/>
            </a:xfrm>
            <a:prstGeom prst="rect">
              <a:avLst/>
            </a:prstGeom>
            <a:noFill/>
            <a:ln w="9525">
              <a:noFill/>
            </a:ln>
          </p:spPr>
          <p:txBody>
            <a:bodyPr>
              <a:spAutoFit/>
            </a:bodyPr>
            <a:p>
              <a:endParaRPr lang="en-US" altLang="zh-CN" dirty="0">
                <a:solidFill>
                  <a:schemeClr val="bg1"/>
                </a:solidFill>
                <a:latin typeface="Arial" panose="020B0604020202020204" pitchFamily="34" charset="0"/>
              </a:endParaRPr>
            </a:p>
            <a:p>
              <a:endParaRPr lang="en-US" altLang="zh-CN" dirty="0">
                <a:solidFill>
                  <a:schemeClr val="bg1"/>
                </a:solidFill>
                <a:latin typeface="Arial" panose="020B0604020202020204" pitchFamily="34" charset="0"/>
              </a:endParaRPr>
            </a:p>
            <a:p>
              <a:r>
                <a:rPr lang="en-US" altLang="zh-CN" dirty="0">
                  <a:solidFill>
                    <a:schemeClr val="bg1"/>
                  </a:solidFill>
                  <a:latin typeface="Arial" panose="020B0604020202020204" pitchFamily="34" charset="0"/>
                </a:rPr>
                <a:t>   1</a:t>
              </a:r>
              <a:r>
                <a:rPr lang="zh-CN" altLang="en-US" dirty="0">
                  <a:solidFill>
                    <a:schemeClr val="bg1"/>
                  </a:solidFill>
                  <a:latin typeface="Arial" panose="020B0604020202020204" pitchFamily="34" charset="0"/>
                </a:rPr>
                <a:t>）所选择的测试用例基本上能够检查到所有合法与不合法的输入。  </a:t>
              </a:r>
              <a:endParaRPr lang="zh-CN" altLang="en-US" dirty="0">
                <a:solidFill>
                  <a:schemeClr val="bg1"/>
                </a:solidFill>
                <a:latin typeface="Arial" panose="020B0604020202020204" pitchFamily="34" charset="0"/>
              </a:endParaRPr>
            </a:p>
            <a:p>
              <a:r>
                <a:rPr lang="en-US" altLang="zh-CN" dirty="0">
                  <a:solidFill>
                    <a:schemeClr val="bg1"/>
                  </a:solidFill>
                  <a:latin typeface="Arial" panose="020B0604020202020204" pitchFamily="34" charset="0"/>
                </a:rPr>
                <a:t>   2</a:t>
              </a:r>
              <a:r>
                <a:rPr lang="zh-CN" altLang="en-US" dirty="0">
                  <a:solidFill>
                    <a:schemeClr val="bg1"/>
                  </a:solidFill>
                  <a:latin typeface="Arial" panose="020B0604020202020204" pitchFamily="34" charset="0"/>
                </a:rPr>
                <a:t>）其局限性在于对于某些菜单等字段，无法检查其语义的有效性。</a:t>
              </a:r>
              <a:endParaRPr lang="zh-CN" altLang="en-US" dirty="0">
                <a:solidFill>
                  <a:schemeClr val="bg1"/>
                </a:solidFill>
                <a:latin typeface="Arial" panose="020B0604020202020204" pitchFamily="34" charset="0"/>
              </a:endParaRPr>
            </a:p>
          </p:txBody>
        </p:sp>
        <p:sp>
          <p:nvSpPr>
            <p:cNvPr id="22550" name="TextBox 4"/>
            <p:cNvSpPr txBox="1"/>
            <p:nvPr/>
          </p:nvSpPr>
          <p:spPr>
            <a:xfrm>
              <a:off x="1781173" y="781408"/>
              <a:ext cx="790575" cy="338554"/>
            </a:xfrm>
            <a:prstGeom prst="rect">
              <a:avLst/>
            </a:prstGeom>
            <a:noFill/>
            <a:ln w="9525">
              <a:noFill/>
            </a:ln>
          </p:spPr>
          <p:txBody>
            <a:bodyPr>
              <a:spAutoFit/>
            </a:bodyPr>
            <a:p>
              <a:r>
                <a:rPr lang="zh-CN" altLang="en-US" sz="1600" b="1" dirty="0">
                  <a:solidFill>
                    <a:schemeClr val="bg1"/>
                  </a:solidFill>
                  <a:latin typeface="Arial" panose="020B0604020202020204" pitchFamily="34" charset="0"/>
                </a:rPr>
                <a:t>范围</a:t>
              </a:r>
              <a:endParaRPr lang="zh-CN" altLang="en-US" sz="1600" b="1" dirty="0">
                <a:solidFill>
                  <a:schemeClr val="bg1"/>
                </a:solidFill>
                <a:latin typeface="Arial" panose="020B0604020202020204" pitchFamily="34" charset="0"/>
              </a:endParaRPr>
            </a:p>
          </p:txBody>
        </p:sp>
      </p:grpSp>
      <p:grpSp>
        <p:nvGrpSpPr>
          <p:cNvPr id="19" name="组合 18"/>
          <p:cNvGrpSpPr/>
          <p:nvPr/>
        </p:nvGrpSpPr>
        <p:grpSpPr>
          <a:xfrm>
            <a:off x="1887538" y="1724025"/>
            <a:ext cx="5095875" cy="1046163"/>
            <a:chOff x="1887534" y="1724025"/>
            <a:chExt cx="5095875" cy="1045755"/>
          </a:xfrm>
        </p:grpSpPr>
        <p:sp>
          <p:nvSpPr>
            <p:cNvPr id="22547" name="TextBox 16"/>
            <p:cNvSpPr txBox="1"/>
            <p:nvPr/>
          </p:nvSpPr>
          <p:spPr>
            <a:xfrm>
              <a:off x="1887534" y="1724025"/>
              <a:ext cx="790575" cy="338554"/>
            </a:xfrm>
            <a:prstGeom prst="rect">
              <a:avLst/>
            </a:prstGeom>
            <a:noFill/>
            <a:ln w="9525">
              <a:noFill/>
            </a:ln>
          </p:spPr>
          <p:txBody>
            <a:bodyPr>
              <a:spAutoFit/>
            </a:bodyPr>
            <a:p>
              <a:r>
                <a:rPr lang="zh-CN" altLang="en-US" sz="1600" b="1" dirty="0">
                  <a:solidFill>
                    <a:schemeClr val="bg1"/>
                  </a:solidFill>
                  <a:latin typeface="Arial" panose="020B0604020202020204" pitchFamily="34" charset="0"/>
                </a:rPr>
                <a:t>尺度</a:t>
              </a:r>
              <a:endParaRPr lang="zh-CN" altLang="en-US" sz="1600" b="1" dirty="0">
                <a:solidFill>
                  <a:schemeClr val="bg1"/>
                </a:solidFill>
                <a:latin typeface="Arial" panose="020B0604020202020204" pitchFamily="34" charset="0"/>
              </a:endParaRPr>
            </a:p>
          </p:txBody>
        </p:sp>
        <p:sp>
          <p:nvSpPr>
            <p:cNvPr id="22548" name="TextBox 17"/>
            <p:cNvSpPr txBox="1"/>
            <p:nvPr/>
          </p:nvSpPr>
          <p:spPr>
            <a:xfrm>
              <a:off x="1887534" y="2077283"/>
              <a:ext cx="5095875" cy="692497"/>
            </a:xfrm>
            <a:prstGeom prst="rect">
              <a:avLst/>
            </a:prstGeom>
            <a:noFill/>
            <a:ln w="9525">
              <a:noFill/>
            </a:ln>
          </p:spPr>
          <p:txBody>
            <a:bodyPr>
              <a:spAutoFit/>
            </a:bodyPr>
            <a:p>
              <a:r>
                <a:rPr lang="zh-CN" altLang="en-US" dirty="0">
                  <a:solidFill>
                    <a:schemeClr val="bg1"/>
                  </a:solidFill>
                  <a:latin typeface="Arial" panose="020B0604020202020204" pitchFamily="34" charset="0"/>
                </a:rPr>
                <a:t>测试数据都是采用输入，输入的数据通过预期的结果来达到最终的测试目的，如测试的数据有偏差，则重新组装，再测试，允许中断或停机的最大数为 </a:t>
              </a:r>
              <a:r>
                <a:rPr lang="en-US" altLang="zh-CN" dirty="0">
                  <a:solidFill>
                    <a:schemeClr val="bg1"/>
                  </a:solidFill>
                  <a:latin typeface="Arial" panose="020B0604020202020204" pitchFamily="34" charset="0"/>
                </a:rPr>
                <a:t>5 </a:t>
              </a:r>
              <a:r>
                <a:rPr lang="zh-CN" altLang="en-US" dirty="0">
                  <a:solidFill>
                    <a:schemeClr val="bg1"/>
                  </a:solidFill>
                  <a:latin typeface="Arial" panose="020B0604020202020204" pitchFamily="34" charset="0"/>
                </a:rPr>
                <a:t>次 </a:t>
              </a:r>
              <a:endParaRPr lang="zh-CN" altLang="en-US" dirty="0">
                <a:solidFill>
                  <a:schemeClr val="bg1"/>
                </a:solidFill>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498600" y="1819275"/>
            <a:ext cx="1908175"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5" name="矩形 4"/>
          <p:cNvSpPr/>
          <p:nvPr/>
        </p:nvSpPr>
        <p:spPr>
          <a:xfrm>
            <a:off x="5675313" y="1819275"/>
            <a:ext cx="1906588"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6" name="矩形 5"/>
          <p:cNvSpPr/>
          <p:nvPr/>
        </p:nvSpPr>
        <p:spPr>
          <a:xfrm>
            <a:off x="1416050" y="3438525"/>
            <a:ext cx="1908175"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7" name="矩形 6"/>
          <p:cNvSpPr/>
          <p:nvPr/>
        </p:nvSpPr>
        <p:spPr>
          <a:xfrm>
            <a:off x="5757863" y="3455988"/>
            <a:ext cx="1908175" cy="79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8" name="文本框 16"/>
          <p:cNvSpPr txBox="1"/>
          <p:nvPr/>
        </p:nvSpPr>
        <p:spPr>
          <a:xfrm>
            <a:off x="1462088" y="1550988"/>
            <a:ext cx="908050" cy="300038"/>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技术复审</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9" name="文本框 17"/>
          <p:cNvSpPr txBox="1"/>
          <p:nvPr/>
        </p:nvSpPr>
        <p:spPr>
          <a:xfrm>
            <a:off x="1452563" y="3151188"/>
            <a:ext cx="1484313" cy="300038"/>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后期</a:t>
            </a:r>
            <a:r>
              <a:rPr kumimoji="0" lang="zh-CN" altLang="en-US" sz="15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维护与管理</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0" name="文本框 18"/>
          <p:cNvSpPr txBox="1"/>
          <p:nvPr/>
        </p:nvSpPr>
        <p:spPr>
          <a:xfrm>
            <a:off x="6080125" y="1531938"/>
            <a:ext cx="908050" cy="300038"/>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质量目标</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1" name="文本框 19"/>
          <p:cNvSpPr txBox="1"/>
          <p:nvPr/>
        </p:nvSpPr>
        <p:spPr>
          <a:xfrm>
            <a:off x="6118225" y="3151188"/>
            <a:ext cx="1292225" cy="300038"/>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5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质量保证措施</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2" name="文本框 20"/>
          <p:cNvSpPr txBox="1"/>
          <p:nvPr/>
        </p:nvSpPr>
        <p:spPr>
          <a:xfrm>
            <a:off x="3894138" y="2481263"/>
            <a:ext cx="1370013" cy="438150"/>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质量保证</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3" name="矩形 12"/>
          <p:cNvSpPr/>
          <p:nvPr/>
        </p:nvSpPr>
        <p:spPr>
          <a:xfrm>
            <a:off x="1441450" y="1822450"/>
            <a:ext cx="1658938" cy="900113"/>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走查：全组参与。采用文档驱动法，详细记录每处错误</a:t>
            </a: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4" name="矩形 13"/>
          <p:cNvSpPr/>
          <p:nvPr/>
        </p:nvSpPr>
        <p:spPr>
          <a:xfrm>
            <a:off x="1431925" y="3443288"/>
            <a:ext cx="1658938" cy="1177925"/>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全</a:t>
            </a:r>
            <a:r>
              <a:rPr kumimoji="0" lang="zh-CN" altLang="en-US"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组参与。在</a:t>
            </a:r>
            <a:r>
              <a:rPr kumimoji="0" lang="en-US" altLang="zh-CN"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APP</a:t>
            </a:r>
            <a:r>
              <a:rPr kumimoji="0" lang="zh-CN" altLang="en-US"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上设置反馈单元，及时审查用户反馈的</a:t>
            </a:r>
            <a:r>
              <a:rPr kumimoji="0" lang="en-US" altLang="zh-CN"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bug</a:t>
            </a:r>
            <a:r>
              <a:rPr kumimoji="0" lang="zh-CN" altLang="en-US"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，并定期更新。</a:t>
            </a: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5" name="矩形 14"/>
          <p:cNvSpPr/>
          <p:nvPr/>
        </p:nvSpPr>
        <p:spPr>
          <a:xfrm>
            <a:off x="6080125" y="1841500"/>
            <a:ext cx="1660525" cy="900113"/>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为客户提供稳定、易用和符合要求的产品系列</a:t>
            </a: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6" name="矩形 15"/>
          <p:cNvSpPr/>
          <p:nvPr/>
        </p:nvSpPr>
        <p:spPr>
          <a:xfrm>
            <a:off x="6116638" y="3468688"/>
            <a:ext cx="1658938" cy="1177925"/>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mn-ea"/>
                <a:cs typeface="+mn-ea"/>
                <a:sym typeface="+mn-lt"/>
              </a:rPr>
              <a:t>通过反复测试来确定软件的稳定性，并通过用户体验反馈来进行适当调整</a:t>
            </a:r>
            <a:endParaRPr kumimoji="0" lang="zh-CN" altLang="en-US" sz="12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grpSp>
        <p:nvGrpSpPr>
          <p:cNvPr id="17" name="组合 16"/>
          <p:cNvGrpSpPr/>
          <p:nvPr/>
        </p:nvGrpSpPr>
        <p:grpSpPr>
          <a:xfrm>
            <a:off x="3135313" y="1290638"/>
            <a:ext cx="2827337" cy="2827337"/>
            <a:chOff x="3134916" y="1290638"/>
            <a:chExt cx="2827734" cy="2826544"/>
          </a:xfrm>
        </p:grpSpPr>
        <p:sp>
          <p:nvSpPr>
            <p:cNvPr id="18" name="箭头1"/>
            <p:cNvSpPr>
              <a:spLocks noChangeAspect="1"/>
            </p:cNvSpPr>
            <p:nvPr/>
          </p:nvSpPr>
          <p:spPr bwMode="auto">
            <a:xfrm>
              <a:off x="4571805" y="1290638"/>
              <a:ext cx="1390845" cy="1601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19" name="箭头4"/>
            <p:cNvSpPr>
              <a:spLocks noChangeAspect="1"/>
            </p:cNvSpPr>
            <p:nvPr/>
          </p:nvSpPr>
          <p:spPr bwMode="auto">
            <a:xfrm>
              <a:off x="3134916" y="1292225"/>
              <a:ext cx="1578197" cy="1460090"/>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0" name="箭头3"/>
            <p:cNvSpPr>
              <a:spLocks noChangeAspect="1"/>
            </p:cNvSpPr>
            <p:nvPr/>
          </p:nvSpPr>
          <p:spPr bwMode="auto">
            <a:xfrm>
              <a:off x="3139679" y="2611068"/>
              <a:ext cx="1430539" cy="150611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1" name="箭头2"/>
            <p:cNvSpPr>
              <a:spLocks noChangeAspect="1"/>
            </p:cNvSpPr>
            <p:nvPr/>
          </p:nvSpPr>
          <p:spPr bwMode="auto">
            <a:xfrm>
              <a:off x="4432085" y="2752315"/>
              <a:ext cx="1528978" cy="136169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41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2" name="文本框 16"/>
            <p:cNvSpPr txBox="1"/>
            <p:nvPr/>
          </p:nvSpPr>
          <p:spPr>
            <a:xfrm>
              <a:off x="4584507" y="3552191"/>
              <a:ext cx="481081"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02</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3" name="文本框 16"/>
            <p:cNvSpPr txBox="1"/>
            <p:nvPr/>
          </p:nvSpPr>
          <p:spPr>
            <a:xfrm>
              <a:off x="3292100" y="2772947"/>
              <a:ext cx="481081"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03</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4" name="文本框 16"/>
            <p:cNvSpPr txBox="1"/>
            <p:nvPr/>
          </p:nvSpPr>
          <p:spPr>
            <a:xfrm>
              <a:off x="4112953" y="1422363"/>
              <a:ext cx="485843"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04</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sp>
          <p:nvSpPr>
            <p:cNvPr id="27" name="文本框 16"/>
            <p:cNvSpPr txBox="1"/>
            <p:nvPr/>
          </p:nvSpPr>
          <p:spPr>
            <a:xfrm>
              <a:off x="5381543" y="2266676"/>
              <a:ext cx="428685"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rPr>
                <a:t>01</a:t>
              </a:r>
              <a:endParaRPr kumimoji="0" lang="zh-CN" altLang="en-US" sz="24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ea"/>
                <a:sym typeface="+mn-lt"/>
              </a:endParaRPr>
            </a:p>
          </p:txBody>
        </p:sp>
      </p:grpSp>
      <p:grpSp>
        <p:nvGrpSpPr>
          <p:cNvPr id="2" name="组合 1"/>
          <p:cNvGrpSpPr/>
          <p:nvPr/>
        </p:nvGrpSpPr>
        <p:grpSpPr>
          <a:xfrm>
            <a:off x="311150" y="277813"/>
            <a:ext cx="1420813" cy="414337"/>
            <a:chOff x="310460" y="277672"/>
            <a:chExt cx="1421236" cy="414303"/>
          </a:xfrm>
        </p:grpSpPr>
        <p:pic>
          <p:nvPicPr>
            <p:cNvPr id="23569"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8" name="文本框 27"/>
            <p:cNvSpPr txBox="1"/>
            <p:nvPr/>
          </p:nvSpPr>
          <p:spPr>
            <a:xfrm>
              <a:off x="477198" y="299895"/>
              <a:ext cx="1254498"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质量保证</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400" fill="hold"/>
                                        <p:tgtEl>
                                          <p:spTgt spid="12"/>
                                        </p:tgtEl>
                                        <p:attrNameLst>
                                          <p:attrName>ppt_w</p:attrName>
                                        </p:attrNameLst>
                                      </p:cBhvr>
                                      <p:tavLst>
                                        <p:tav tm="0">
                                          <p:val>
                                            <p:fltVal val="0.000000"/>
                                          </p:val>
                                        </p:tav>
                                        <p:tav tm="100000">
                                          <p:val>
                                            <p:strVal val="#ppt_w"/>
                                          </p:val>
                                        </p:tav>
                                      </p:tavLst>
                                    </p:anim>
                                    <p:anim calcmode="lin" valueType="num">
                                      <p:cBhvr>
                                        <p:cTn id="13" dur="400" fill="hold"/>
                                        <p:tgtEl>
                                          <p:spTgt spid="12"/>
                                        </p:tgtEl>
                                        <p:attrNameLst>
                                          <p:attrName>ppt_h</p:attrName>
                                        </p:attrNameLst>
                                      </p:cBhvr>
                                      <p:tavLst>
                                        <p:tav tm="0">
                                          <p:val>
                                            <p:fltVal val="0.000000"/>
                                          </p:val>
                                        </p:tav>
                                        <p:tav tm="100000">
                                          <p:val>
                                            <p:strVal val="#ppt_h"/>
                                          </p:val>
                                        </p:tav>
                                      </p:tavLst>
                                    </p:anim>
                                    <p:animEffect transition="in" filter="fade">
                                      <p:cBhvr>
                                        <p:cTn id="14" dur="400"/>
                                        <p:tgtEl>
                                          <p:spTgt spid="12"/>
                                        </p:tgtEl>
                                      </p:cBhvr>
                                    </p:animEffect>
                                  </p:childTnLst>
                                </p:cTn>
                              </p:par>
                            </p:childTnLst>
                          </p:cTn>
                        </p:par>
                        <p:par>
                          <p:cTn id="15" fill="hold">
                            <p:stCondLst>
                              <p:cond delay="1500"/>
                            </p:stCondLst>
                            <p:childTnLst>
                              <p:par>
                                <p:cTn id="16" presetID="49" presetClass="entr" presetSubtype="0" decel="10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750" fill="hold"/>
                                        <p:tgtEl>
                                          <p:spTgt spid="17"/>
                                        </p:tgtEl>
                                        <p:attrNameLst>
                                          <p:attrName>ppt_w</p:attrName>
                                        </p:attrNameLst>
                                      </p:cBhvr>
                                      <p:tavLst>
                                        <p:tav tm="0">
                                          <p:val>
                                            <p:fltVal val="0.000000"/>
                                          </p:val>
                                        </p:tav>
                                        <p:tav tm="100000">
                                          <p:val>
                                            <p:strVal val="#ppt_w"/>
                                          </p:val>
                                        </p:tav>
                                      </p:tavLst>
                                    </p:anim>
                                    <p:anim calcmode="lin" valueType="num">
                                      <p:cBhvr>
                                        <p:cTn id="19" dur="750" fill="hold"/>
                                        <p:tgtEl>
                                          <p:spTgt spid="17"/>
                                        </p:tgtEl>
                                        <p:attrNameLst>
                                          <p:attrName>ppt_h</p:attrName>
                                        </p:attrNameLst>
                                      </p:cBhvr>
                                      <p:tavLst>
                                        <p:tav tm="0">
                                          <p:val>
                                            <p:fltVal val="0.000000"/>
                                          </p:val>
                                        </p:tav>
                                        <p:tav tm="100000">
                                          <p:val>
                                            <p:strVal val="#ppt_h"/>
                                          </p:val>
                                        </p:tav>
                                      </p:tavLst>
                                    </p:anim>
                                    <p:anim calcmode="lin" valueType="num">
                                      <p:cBhvr>
                                        <p:cTn id="20" dur="750" fill="hold"/>
                                        <p:tgtEl>
                                          <p:spTgt spid="17"/>
                                        </p:tgtEl>
                                        <p:attrNameLst>
                                          <p:attrName>style.rotation</p:attrName>
                                        </p:attrNameLst>
                                      </p:cBhvr>
                                      <p:tavLst>
                                        <p:tav tm="0">
                                          <p:val>
                                            <p:fltVal val="360.000000"/>
                                          </p:val>
                                        </p:tav>
                                        <p:tav tm="100000">
                                          <p:val>
                                            <p:fltVal val="0.000000"/>
                                          </p:val>
                                        </p:tav>
                                      </p:tavLst>
                                    </p:anim>
                                    <p:animEffect transition="in" filter="fade">
                                      <p:cBhvr>
                                        <p:cTn id="21" dur="750"/>
                                        <p:tgtEl>
                                          <p:spTgt spid="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par>
                          <p:cTn id="35" fill="hold">
                            <p:stCondLst>
                              <p:cond delay="3000"/>
                            </p:stCondLst>
                            <p:childTnLst>
                              <p:par>
                                <p:cTn id="36" presetID="12" presetClass="entr" presetSubtype="1"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p:tgtEl>
                                          <p:spTgt spid="13"/>
                                        </p:tgtEl>
                                        <p:attrNameLst>
                                          <p:attrName>ppt_y</p:attrName>
                                        </p:attrNameLst>
                                      </p:cBhvr>
                                      <p:tavLst>
                                        <p:tav tm="0">
                                          <p:val>
                                            <p:strVal val="#ppt_y+#ppt_h*1.125000"/>
                                          </p:val>
                                        </p:tav>
                                        <p:tav tm="100000">
                                          <p:val>
                                            <p:strVal val="#ppt_y"/>
                                          </p:val>
                                        </p:tav>
                                      </p:tavLst>
                                    </p:anim>
                                    <p:animEffect transition="in" filter="wipe(up)">
                                      <p:cBhvr>
                                        <p:cTn id="43" dur="500"/>
                                        <p:tgtEl>
                                          <p:spTgt spid="13"/>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p:tgtEl>
                                          <p:spTgt spid="10"/>
                                        </p:tgtEl>
                                        <p:attrNameLst>
                                          <p:attrName>ppt_y</p:attrName>
                                        </p:attrNameLst>
                                      </p:cBhvr>
                                      <p:tavLst>
                                        <p:tav tm="0">
                                          <p:val>
                                            <p:strVal val="#ppt_y-#ppt_h*1.125000"/>
                                          </p:val>
                                        </p:tav>
                                        <p:tav tm="100000">
                                          <p:val>
                                            <p:strVal val="#ppt_y"/>
                                          </p:val>
                                        </p:tav>
                                      </p:tavLst>
                                    </p:anim>
                                    <p:animEffect transition="in" filter="wipe(down)">
                                      <p:cBhvr>
                                        <p:cTn id="47" dur="500"/>
                                        <p:tgtEl>
                                          <p:spTgt spid="1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ppt_y</p:attrName>
                                        </p:attrNameLst>
                                      </p:cBhvr>
                                      <p:tavLst>
                                        <p:tav tm="0">
                                          <p:val>
                                            <p:strVal val="#ppt_y+#ppt_h*1.125000"/>
                                          </p:val>
                                        </p:tav>
                                        <p:tav tm="100000">
                                          <p:val>
                                            <p:strVal val="#ppt_y"/>
                                          </p:val>
                                        </p:tav>
                                      </p:tavLst>
                                    </p:anim>
                                    <p:animEffect transition="in" filter="wipe(up)">
                                      <p:cBhvr>
                                        <p:cTn id="51" dur="500"/>
                                        <p:tgtEl>
                                          <p:spTgt spid="1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p:tgtEl>
                                          <p:spTgt spid="11"/>
                                        </p:tgtEl>
                                        <p:attrNameLst>
                                          <p:attrName>ppt_y</p:attrName>
                                        </p:attrNameLst>
                                      </p:cBhvr>
                                      <p:tavLst>
                                        <p:tav tm="0">
                                          <p:val>
                                            <p:strVal val="#ppt_y-#ppt_h*1.125000"/>
                                          </p:val>
                                        </p:tav>
                                        <p:tav tm="100000">
                                          <p:val>
                                            <p:strVal val="#ppt_y"/>
                                          </p:val>
                                        </p:tav>
                                      </p:tavLst>
                                    </p:anim>
                                    <p:animEffect transition="in" filter="wipe(down)">
                                      <p:cBhvr>
                                        <p:cTn id="55" dur="500"/>
                                        <p:tgtEl>
                                          <p:spTgt spid="11"/>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p:tgtEl>
                                          <p:spTgt spid="16"/>
                                        </p:tgtEl>
                                        <p:attrNameLst>
                                          <p:attrName>ppt_y</p:attrName>
                                        </p:attrNameLst>
                                      </p:cBhvr>
                                      <p:tavLst>
                                        <p:tav tm="0">
                                          <p:val>
                                            <p:strVal val="#ppt_y+#ppt_h*1.125000"/>
                                          </p:val>
                                        </p:tav>
                                        <p:tav tm="100000">
                                          <p:val>
                                            <p:strVal val="#ppt_y"/>
                                          </p:val>
                                        </p:tav>
                                      </p:tavLst>
                                    </p:anim>
                                    <p:animEffect transition="in" filter="wipe(up)">
                                      <p:cBhvr>
                                        <p:cTn id="59" dur="500"/>
                                        <p:tgtEl>
                                          <p:spTgt spid="16"/>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p:tgtEl>
                                          <p:spTgt spid="9"/>
                                        </p:tgtEl>
                                        <p:attrNameLst>
                                          <p:attrName>ppt_y</p:attrName>
                                        </p:attrNameLst>
                                      </p:cBhvr>
                                      <p:tavLst>
                                        <p:tav tm="0">
                                          <p:val>
                                            <p:strVal val="#ppt_y-#ppt_h*1.125000"/>
                                          </p:val>
                                        </p:tav>
                                        <p:tav tm="100000">
                                          <p:val>
                                            <p:strVal val="#ppt_y"/>
                                          </p:val>
                                        </p:tav>
                                      </p:tavLst>
                                    </p:anim>
                                    <p:animEffect transition="in" filter="wipe(down)">
                                      <p:cBhvr>
                                        <p:cTn id="63" dur="500"/>
                                        <p:tgtEl>
                                          <p:spTgt spid="9"/>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p:tgtEl>
                                          <p:spTgt spid="14"/>
                                        </p:tgtEl>
                                        <p:attrNameLst>
                                          <p:attrName>ppt_y</p:attrName>
                                        </p:attrNameLst>
                                      </p:cBhvr>
                                      <p:tavLst>
                                        <p:tav tm="0">
                                          <p:val>
                                            <p:strVal val="#ppt_y+#ppt_h*1.125000"/>
                                          </p:val>
                                        </p:tav>
                                        <p:tav tm="100000">
                                          <p:val>
                                            <p:strVal val="#ppt_y"/>
                                          </p:val>
                                        </p:tav>
                                      </p:tavLst>
                                    </p:anim>
                                    <p:animEffect transition="in" filter="wipe(up)">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898650" cy="668337"/>
            <a:chOff x="310460" y="277672"/>
            <a:chExt cx="1421236" cy="668501"/>
          </a:xfrm>
        </p:grpSpPr>
        <p:pic>
          <p:nvPicPr>
            <p:cNvPr id="24580"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8" name="文本框 27"/>
            <p:cNvSpPr txBox="1"/>
            <p:nvPr/>
          </p:nvSpPr>
          <p:spPr>
            <a:xfrm>
              <a:off x="477198" y="299895"/>
              <a:ext cx="1254498" cy="646278"/>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smtClean="0">
                  <a:solidFill>
                    <a:schemeClr val="bg1">
                      <a:lumMod val="95000"/>
                    </a:schemeClr>
                  </a:solidFill>
                  <a:latin typeface="微软雅黑 Light" panose="020B0502040204020203" pitchFamily="34" charset="-122"/>
                  <a:ea typeface="微软雅黑 Light" panose="020B0502040204020203" pitchFamily="34" charset="-122"/>
                  <a:cs typeface="+mn-cs"/>
                </a:rPr>
                <a:t>管理实现计划</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5" name="TextBox 24"/>
          <p:cNvSpPr txBox="1"/>
          <p:nvPr/>
        </p:nvSpPr>
        <p:spPr>
          <a:xfrm>
            <a:off x="457200" y="946150"/>
            <a:ext cx="8534400" cy="3816350"/>
          </a:xfrm>
          <a:prstGeom prst="rect">
            <a:avLst/>
          </a:prstGeom>
          <a:noFill/>
        </p:spPr>
        <p:txBody>
          <a:bodyPr wrap="square" rtlCol="0">
            <a:spAutoFit/>
          </a:bodyPr>
          <a:lstStyle/>
          <a:p>
            <a:pPr marR="0" defTabSz="685800">
              <a:buClrTx/>
              <a:buSzTx/>
              <a:buFontTx/>
              <a:buNone/>
              <a:defRPr/>
            </a:pPr>
            <a:r>
              <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4.4.1</a:t>
            </a:r>
            <a:r>
              <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控制和实施阶段</a:t>
            </a:r>
            <a:endPar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en-US" altLang="zh-CN" sz="16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范围变更通常牵涉到人员、费用、进度、风险和质量等多个方面，所有的变更都要求对这些方面的考虑和权衡，对于引起这些方面明显的变动，需要更改这些方面的设计，并且进行相关的记录； </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其他成员可以对范围提出变更意见，但必须填写统一的</a:t>
            </a:r>
            <a:r>
              <a:rPr kumimoji="0" lang="en-US" altLang="zh-CN"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a:t>
            </a: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问题报告单</a:t>
            </a:r>
            <a:r>
              <a:rPr kumimoji="0" lang="en-US" altLang="zh-CN"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a:t>
            </a: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形成正式的变更请求；</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并鼓励每一个项目成员提出新方法、新工具以提高项目的开发进度，但严格控 制在未经讨论的擅自变更。对于客户提出的变更，视变更影响的大小，首先须经小组成员正式或者非正式的讨论，再实施；</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范围基线的变更要严格控制，除非在不能挽救的情况下，范围基线不允许变更；</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范围基线变更必须经过正式的会议；</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程序的变更、代码的更新所形成的软件的新的调试版本，以版本管理程序和源代码管理程序进行标识和记录，组长要确保当前使用的版本反应了最新的变更（附件中规定了版 本和源代码记录的模版）；</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变更的内容、质量要求须同时遵循质量计划、质量标准的相关事项；</a:t>
            </a: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r>
              <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rPr>
              <a:t>     用户手册、培训计划要求业务或对应功能相关的人员进行书写，并且按照进度计划中所 规定的最后日期进行审核，所有的修订意见同时让大家清楚 </a:t>
            </a:r>
            <a:endParaRPr kumimoji="0" lang="en-US" altLang="zh-CN"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endParaRPr kumimoji="0" lang="en-US" altLang="zh-CN"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898650" cy="668337"/>
            <a:chOff x="310460" y="277672"/>
            <a:chExt cx="1421236" cy="668501"/>
          </a:xfrm>
        </p:grpSpPr>
        <p:pic>
          <p:nvPicPr>
            <p:cNvPr id="25604"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8" name="文本框 27"/>
            <p:cNvSpPr txBox="1"/>
            <p:nvPr/>
          </p:nvSpPr>
          <p:spPr>
            <a:xfrm>
              <a:off x="477198" y="299895"/>
              <a:ext cx="1254498" cy="646278"/>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smtClean="0">
                  <a:solidFill>
                    <a:schemeClr val="bg1">
                      <a:lumMod val="95000"/>
                    </a:schemeClr>
                  </a:solidFill>
                  <a:latin typeface="微软雅黑 Light" panose="020B0502040204020203" pitchFamily="34" charset="-122"/>
                  <a:ea typeface="微软雅黑 Light" panose="020B0502040204020203" pitchFamily="34" charset="-122"/>
                  <a:cs typeface="+mn-cs"/>
                </a:rPr>
                <a:t>管理实现计划</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5" name="TextBox 24"/>
          <p:cNvSpPr txBox="1"/>
          <p:nvPr/>
        </p:nvSpPr>
        <p:spPr>
          <a:xfrm>
            <a:off x="457200" y="1304925"/>
            <a:ext cx="8534400" cy="2984500"/>
          </a:xfrm>
          <a:prstGeom prst="rect">
            <a:avLst/>
          </a:prstGeom>
          <a:noFill/>
        </p:spPr>
        <p:txBody>
          <a:bodyPr wrap="square" rtlCol="0">
            <a:spAutoFit/>
          </a:bodyPr>
          <a:lstStyle/>
          <a:p>
            <a:pPr marR="0" defTabSz="685800">
              <a:buClrTx/>
              <a:buSzTx/>
              <a:buFontTx/>
              <a:buNone/>
              <a:defRPr/>
            </a:pPr>
            <a:r>
              <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4.4.2</a:t>
            </a:r>
            <a:r>
              <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概念和计划阶段</a:t>
            </a:r>
            <a:endPar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r>
              <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     </a:t>
            </a:r>
            <a:r>
              <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在需求描述阶段，实施方把用户所要求进行开发和设计的内容清楚的理解并描述为文档， 最终的正式范围说明需要经过所有成员在内的正式评审，并作为后续工 作的依据； </a:t>
            </a:r>
            <a:endPar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r>
              <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4.4.3</a:t>
            </a:r>
            <a:r>
              <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收尾阶段</a:t>
            </a:r>
            <a:endPar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r>
              <a:rPr kumimoji="0" lang="en-US" altLang="zh-CN"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     </a:t>
            </a:r>
            <a:r>
              <a:rPr kumimoji="0" lang="zh-CN" altLang="en-US" sz="1600" b="1" kern="1200" cap="none" spc="0" normalizeH="0" baseline="0" noProof="0" dirty="0" smtClean="0">
                <a:solidFill>
                  <a:schemeClr val="bg1"/>
                </a:solidFill>
                <a:latin typeface="Arial" panose="020B0604020202020204" pitchFamily="34" charset="0"/>
                <a:ea typeface="宋体" panose="02010600030101010101" pitchFamily="2" charset="-122"/>
                <a:cs typeface="+mn-cs"/>
              </a:rPr>
              <a:t>由客户验收合格，能够应用，结束。</a:t>
            </a:r>
            <a:endParaRPr kumimoji="0" lang="en-US" altLang="zh-CN"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R="0" defTabSz="685800">
              <a:buClrTx/>
              <a:buSzTx/>
              <a:buFontTx/>
              <a:buNone/>
              <a:defRPr/>
            </a:pP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a:p>
            <a:pPr marL="342900" marR="0" indent="-342900" defTabSz="685800">
              <a:buClrTx/>
              <a:buSzTx/>
              <a:buFont typeface="+mj-lt"/>
              <a:buAutoNum type="arabicPeriod"/>
              <a:defRPr/>
            </a:pPr>
            <a:endParaRPr kumimoji="0" lang="zh-CN" altLang="en-US" sz="1400" kern="1200" cap="none" spc="0" normalizeH="0" baseline="0" noProof="0" dirty="0" smtClean="0">
              <a:solidFill>
                <a:schemeClr val="bg1"/>
              </a:solidFill>
              <a:latin typeface="Arial" panose="020B0604020202020204" pitchFamily="34" charset="0"/>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26632"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3398838" y="2019300"/>
            <a:ext cx="4373562" cy="1555750"/>
            <a:chOff x="4070980" y="2019402"/>
            <a:chExt cx="3453888" cy="1554915"/>
          </a:xfrm>
        </p:grpSpPr>
        <p:sp>
          <p:nvSpPr>
            <p:cNvPr id="26630" name="文本框 23"/>
            <p:cNvSpPr txBox="1"/>
            <p:nvPr/>
          </p:nvSpPr>
          <p:spPr>
            <a:xfrm>
              <a:off x="4070980" y="2251134"/>
              <a:ext cx="3453888" cy="1323183"/>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组员分工及评价</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6631" name="文本框 35"/>
            <p:cNvSpPr txBox="1"/>
            <p:nvPr/>
          </p:nvSpPr>
          <p:spPr>
            <a:xfrm>
              <a:off x="4118308" y="2019402"/>
              <a:ext cx="1331264"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FIVE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
        <p:nvSpPr>
          <p:cNvPr id="38" name="椭圆 37"/>
          <p:cNvSpPr/>
          <p:nvPr/>
        </p:nvSpPr>
        <p:spPr bwMode="auto">
          <a:xfrm>
            <a:off x="2146300" y="1944688"/>
            <a:ext cx="1128713" cy="11287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pic>
        <p:nvPicPr>
          <p:cNvPr id="63490" name="Picture 2"/>
          <p:cNvPicPr>
            <a:picLocks noChangeAspect="1"/>
          </p:cNvPicPr>
          <p:nvPr/>
        </p:nvPicPr>
        <p:blipFill>
          <a:blip r:embed="rId2"/>
          <a:stretch>
            <a:fillRect/>
          </a:stretch>
        </p:blipFill>
        <p:spPr>
          <a:xfrm>
            <a:off x="2360613" y="2173288"/>
            <a:ext cx="630237" cy="63500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000000"/>
                                          </p:val>
                                        </p:tav>
                                        <p:tav tm="100000">
                                          <p:val>
                                            <p:strVal val="#ppt_w"/>
                                          </p:val>
                                        </p:tav>
                                      </p:tavLst>
                                    </p:anim>
                                    <p:anim calcmode="lin" valueType="num">
                                      <p:cBhvr>
                                        <p:cTn id="12" dur="500" fill="hold"/>
                                        <p:tgtEl>
                                          <p:spTgt spid="38"/>
                                        </p:tgtEl>
                                        <p:attrNameLst>
                                          <p:attrName>ppt_h</p:attrName>
                                        </p:attrNameLst>
                                      </p:cBhvr>
                                      <p:tavLst>
                                        <p:tav tm="0">
                                          <p:val>
                                            <p:fltVal val="0.000000"/>
                                          </p:val>
                                        </p:tav>
                                        <p:tav tm="100000">
                                          <p:val>
                                            <p:strVal val="#ppt_h"/>
                                          </p:val>
                                        </p:tav>
                                      </p:tavLst>
                                    </p:anim>
                                    <p:animEffect transition="in" filter="fade">
                                      <p:cBhvr>
                                        <p:cTn id="13" dur="500"/>
                                        <p:tgtEl>
                                          <p:spTgt spid="38"/>
                                        </p:tgtEl>
                                      </p:cBhvr>
                                    </p:animEffect>
                                  </p:childTnLst>
                                </p:cTn>
                              </p:par>
                              <p:par>
                                <p:cTn id="14" presetID="53" presetClass="entr" presetSubtype="16" fill="hold" nodeType="withEffect">
                                  <p:stCondLst>
                                    <p:cond delay="0"/>
                                  </p:stCondLst>
                                  <p:childTnLst>
                                    <p:set>
                                      <p:cBhvr>
                                        <p:cTn id="15" dur="1" fill="hold">
                                          <p:stCondLst>
                                            <p:cond delay="0"/>
                                          </p:stCondLst>
                                        </p:cTn>
                                        <p:tgtEl>
                                          <p:spTgt spid="63490"/>
                                        </p:tgtEl>
                                        <p:attrNameLst>
                                          <p:attrName>style.visibility</p:attrName>
                                        </p:attrNameLst>
                                      </p:cBhvr>
                                      <p:to>
                                        <p:strVal val="visible"/>
                                      </p:to>
                                    </p:set>
                                    <p:anim calcmode="lin" valueType="num">
                                      <p:cBhvr>
                                        <p:cTn id="16" dur="500" fill="hold"/>
                                        <p:tgtEl>
                                          <p:spTgt spid="63490"/>
                                        </p:tgtEl>
                                        <p:attrNameLst>
                                          <p:attrName>ppt_w</p:attrName>
                                        </p:attrNameLst>
                                      </p:cBhvr>
                                      <p:tavLst>
                                        <p:tav tm="0">
                                          <p:val>
                                            <p:fltVal val="0.000000"/>
                                          </p:val>
                                        </p:tav>
                                        <p:tav tm="100000">
                                          <p:val>
                                            <p:strVal val="#ppt_w"/>
                                          </p:val>
                                        </p:tav>
                                      </p:tavLst>
                                    </p:anim>
                                    <p:anim calcmode="lin" valueType="num">
                                      <p:cBhvr>
                                        <p:cTn id="17" dur="500" fill="hold"/>
                                        <p:tgtEl>
                                          <p:spTgt spid="63490"/>
                                        </p:tgtEl>
                                        <p:attrNameLst>
                                          <p:attrName>ppt_h</p:attrName>
                                        </p:attrNameLst>
                                      </p:cBhvr>
                                      <p:tavLst>
                                        <p:tav tm="0">
                                          <p:val>
                                            <p:fltVal val="0.000000"/>
                                          </p:val>
                                        </p:tav>
                                        <p:tav tm="100000">
                                          <p:val>
                                            <p:strVal val="#ppt_h"/>
                                          </p:val>
                                        </p:tav>
                                      </p:tavLst>
                                    </p:anim>
                                    <p:animEffect transition="in" filter="fade">
                                      <p:cBhvr>
                                        <p:cTn id="18" dur="500"/>
                                        <p:tgtEl>
                                          <p:spTgt spid="63490"/>
                                        </p:tgtEl>
                                      </p:cBhvr>
                                    </p:animEffect>
                                  </p:childTnLst>
                                </p:cTn>
                              </p:par>
                            </p:childTnLst>
                          </p:cTn>
                        </p:par>
                        <p:par>
                          <p:cTn id="19" fill="hold">
                            <p:stCondLst>
                              <p:cond delay="5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1373188" cy="414337"/>
            <a:chOff x="310460" y="277672"/>
            <a:chExt cx="1373114" cy="414303"/>
          </a:xfrm>
        </p:grpSpPr>
        <p:pic>
          <p:nvPicPr>
            <p:cNvPr id="27658"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139" y="299895"/>
              <a:ext cx="1206435"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分工评价</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0" name="组合 9"/>
          <p:cNvGrpSpPr/>
          <p:nvPr/>
        </p:nvGrpSpPr>
        <p:grpSpPr>
          <a:xfrm>
            <a:off x="781050" y="1685925"/>
            <a:ext cx="7648575" cy="1465263"/>
            <a:chOff x="781050" y="1685925"/>
            <a:chExt cx="7648575" cy="1465569"/>
          </a:xfrm>
        </p:grpSpPr>
        <p:sp>
          <p:nvSpPr>
            <p:cNvPr id="5" name="圆角矩形 4"/>
            <p:cNvSpPr/>
            <p:nvPr/>
          </p:nvSpPr>
          <p:spPr>
            <a:xfrm>
              <a:off x="781050" y="1685925"/>
              <a:ext cx="2362200" cy="14290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31" name="圆角矩形 30"/>
            <p:cNvSpPr/>
            <p:nvPr/>
          </p:nvSpPr>
          <p:spPr>
            <a:xfrm>
              <a:off x="3448050" y="1711330"/>
              <a:ext cx="2362200" cy="14290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32" name="圆角矩形 31"/>
            <p:cNvSpPr/>
            <p:nvPr/>
          </p:nvSpPr>
          <p:spPr>
            <a:xfrm>
              <a:off x="6067425" y="1722446"/>
              <a:ext cx="2362200" cy="14290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27655" name="TextBox 7"/>
            <p:cNvSpPr txBox="1"/>
            <p:nvPr/>
          </p:nvSpPr>
          <p:spPr>
            <a:xfrm>
              <a:off x="781050" y="2009775"/>
              <a:ext cx="2362200" cy="830997"/>
            </a:xfrm>
            <a:prstGeom prst="rect">
              <a:avLst/>
            </a:prstGeom>
            <a:noFill/>
            <a:ln w="9525">
              <a:noFill/>
            </a:ln>
          </p:spPr>
          <p:txBody>
            <a:bodyPr>
              <a:spAutoFit/>
            </a:bodyPr>
            <a:p>
              <a:pPr algn="ctr"/>
              <a:r>
                <a:rPr lang="zh-CN" altLang="en-US" sz="1600" dirty="0">
                  <a:solidFill>
                    <a:schemeClr val="bg1"/>
                  </a:solidFill>
                  <a:latin typeface="Arial" panose="020B0604020202020204" pitchFamily="34" charset="0"/>
                </a:rPr>
                <a:t>金浩楠：项目计划初稿</a:t>
              </a:r>
              <a:endParaRPr lang="en-US" altLang="zh-CN" sz="1600" dirty="0">
                <a:solidFill>
                  <a:schemeClr val="bg1"/>
                </a:solidFill>
                <a:latin typeface="Arial" panose="020B0604020202020204" pitchFamily="34" charset="0"/>
              </a:endParaRPr>
            </a:p>
            <a:p>
              <a:pPr algn="ctr"/>
              <a:endParaRPr lang="en-US" altLang="zh-CN" sz="1600" dirty="0">
                <a:solidFill>
                  <a:schemeClr val="bg1"/>
                </a:solidFill>
                <a:latin typeface="Arial" panose="020B0604020202020204" pitchFamily="34" charset="0"/>
              </a:endParaRPr>
            </a:p>
            <a:p>
              <a:pPr algn="ctr"/>
              <a:r>
                <a:rPr lang="en-US" altLang="zh-CN" sz="1600" dirty="0">
                  <a:solidFill>
                    <a:schemeClr val="bg1"/>
                  </a:solidFill>
                  <a:latin typeface="Arial" panose="020B0604020202020204" pitchFamily="34" charset="0"/>
                </a:rPr>
                <a:t>3</a:t>
              </a:r>
              <a:r>
                <a:rPr lang="zh-CN" altLang="en-US" sz="1600" dirty="0">
                  <a:solidFill>
                    <a:schemeClr val="bg1"/>
                  </a:solidFill>
                  <a:latin typeface="Arial" panose="020B0604020202020204" pitchFamily="34" charset="0"/>
                </a:rPr>
                <a:t>分</a:t>
              </a:r>
              <a:endParaRPr lang="zh-CN" altLang="en-US" sz="1600" dirty="0">
                <a:solidFill>
                  <a:schemeClr val="bg1"/>
                </a:solidFill>
                <a:latin typeface="Arial" panose="020B0604020202020204" pitchFamily="34" charset="0"/>
              </a:endParaRPr>
            </a:p>
          </p:txBody>
        </p:sp>
        <p:sp>
          <p:nvSpPr>
            <p:cNvPr id="27656" name="TextBox 32"/>
            <p:cNvSpPr txBox="1"/>
            <p:nvPr/>
          </p:nvSpPr>
          <p:spPr>
            <a:xfrm>
              <a:off x="3448050" y="2009775"/>
              <a:ext cx="2362200" cy="830997"/>
            </a:xfrm>
            <a:prstGeom prst="rect">
              <a:avLst/>
            </a:prstGeom>
            <a:noFill/>
            <a:ln w="9525">
              <a:noFill/>
            </a:ln>
          </p:spPr>
          <p:txBody>
            <a:bodyPr>
              <a:spAutoFit/>
            </a:bodyPr>
            <a:p>
              <a:pPr algn="ctr"/>
              <a:r>
                <a:rPr lang="zh-CN" altLang="en-US" sz="1600" dirty="0">
                  <a:solidFill>
                    <a:schemeClr val="bg1"/>
                  </a:solidFill>
                  <a:latin typeface="Arial" panose="020B0604020202020204" pitchFamily="34" charset="0"/>
                </a:rPr>
                <a:t>赵宇斌：项目计划修改</a:t>
              </a:r>
              <a:endParaRPr lang="en-US" altLang="zh-CN" sz="1600" dirty="0">
                <a:solidFill>
                  <a:schemeClr val="bg1"/>
                </a:solidFill>
                <a:latin typeface="Arial" panose="020B0604020202020204" pitchFamily="34" charset="0"/>
              </a:endParaRPr>
            </a:p>
            <a:p>
              <a:pPr algn="ctr"/>
              <a:endParaRPr lang="en-US" altLang="zh-CN" sz="1600" dirty="0">
                <a:solidFill>
                  <a:schemeClr val="bg1"/>
                </a:solidFill>
                <a:latin typeface="Arial" panose="020B0604020202020204" pitchFamily="34" charset="0"/>
              </a:endParaRPr>
            </a:p>
            <a:p>
              <a:pPr algn="ctr"/>
              <a:r>
                <a:rPr lang="en-US" altLang="zh-CN" sz="1600" dirty="0">
                  <a:solidFill>
                    <a:schemeClr val="bg1"/>
                  </a:solidFill>
                  <a:latin typeface="Arial" panose="020B0604020202020204" pitchFamily="34" charset="0"/>
                </a:rPr>
                <a:t>3</a:t>
              </a:r>
              <a:r>
                <a:rPr lang="zh-CN" altLang="en-US" sz="1600" dirty="0">
                  <a:solidFill>
                    <a:schemeClr val="bg1"/>
                  </a:solidFill>
                  <a:latin typeface="Arial" panose="020B0604020202020204" pitchFamily="34" charset="0"/>
                </a:rPr>
                <a:t>分</a:t>
              </a:r>
              <a:endParaRPr lang="zh-CN" altLang="en-US" sz="1600" dirty="0">
                <a:solidFill>
                  <a:schemeClr val="bg1"/>
                </a:solidFill>
                <a:latin typeface="Arial" panose="020B0604020202020204" pitchFamily="34" charset="0"/>
              </a:endParaRPr>
            </a:p>
          </p:txBody>
        </p:sp>
        <p:sp>
          <p:nvSpPr>
            <p:cNvPr id="27657" name="TextBox 33"/>
            <p:cNvSpPr txBox="1"/>
            <p:nvPr/>
          </p:nvSpPr>
          <p:spPr>
            <a:xfrm>
              <a:off x="6067425" y="2009775"/>
              <a:ext cx="2362200" cy="830997"/>
            </a:xfrm>
            <a:prstGeom prst="rect">
              <a:avLst/>
            </a:prstGeom>
            <a:noFill/>
            <a:ln w="9525">
              <a:noFill/>
            </a:ln>
          </p:spPr>
          <p:txBody>
            <a:bodyPr>
              <a:spAutoFit/>
            </a:bodyPr>
            <a:p>
              <a:pPr algn="ctr"/>
              <a:r>
                <a:rPr lang="zh-CN" altLang="en-US" sz="1600" dirty="0">
                  <a:solidFill>
                    <a:schemeClr val="bg1"/>
                  </a:solidFill>
                  <a:latin typeface="Arial" panose="020B0604020202020204" pitchFamily="34" charset="0"/>
                </a:rPr>
                <a:t>郑宏鉴：</a:t>
              </a:r>
              <a:r>
                <a:rPr lang="en-US" altLang="zh-CN" sz="1600" dirty="0">
                  <a:solidFill>
                    <a:schemeClr val="bg1"/>
                  </a:solidFill>
                  <a:latin typeface="Arial" panose="020B0604020202020204" pitchFamily="34" charset="0"/>
                </a:rPr>
                <a:t>PPT</a:t>
              </a:r>
              <a:endParaRPr lang="en-US" altLang="zh-CN" sz="1600" dirty="0">
                <a:solidFill>
                  <a:schemeClr val="bg1"/>
                </a:solidFill>
                <a:latin typeface="Arial" panose="020B0604020202020204" pitchFamily="34" charset="0"/>
              </a:endParaRPr>
            </a:p>
            <a:p>
              <a:pPr algn="ctr"/>
              <a:endParaRPr lang="en-US" altLang="zh-CN" sz="1600" dirty="0">
                <a:solidFill>
                  <a:schemeClr val="bg1"/>
                </a:solidFill>
                <a:latin typeface="Arial" panose="020B0604020202020204" pitchFamily="34" charset="0"/>
              </a:endParaRPr>
            </a:p>
            <a:p>
              <a:pPr algn="ctr"/>
              <a:r>
                <a:rPr lang="en-US" altLang="zh-CN" sz="1600" dirty="0">
                  <a:solidFill>
                    <a:schemeClr val="bg1"/>
                  </a:solidFill>
                  <a:latin typeface="Arial" panose="020B0604020202020204" pitchFamily="34" charset="0"/>
                </a:rPr>
                <a:t>4</a:t>
              </a:r>
              <a:r>
                <a:rPr lang="zh-CN" altLang="en-US" sz="1600" dirty="0">
                  <a:solidFill>
                    <a:schemeClr val="bg1"/>
                  </a:solidFill>
                  <a:latin typeface="Arial" panose="020B0604020202020204" pitchFamily="34" charset="0"/>
                </a:rPr>
                <a:t>分</a:t>
              </a:r>
              <a:endParaRPr lang="zh-CN" altLang="en-US" sz="1600" dirty="0">
                <a:solidFill>
                  <a:schemeClr val="bg1"/>
                </a:solidFill>
                <a:latin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000000"/>
                                          </p:val>
                                        </p:tav>
                                        <p:tav tm="100000">
                                          <p:val>
                                            <p:strVal val="#ppt_w"/>
                                          </p:val>
                                        </p:tav>
                                      </p:tavLst>
                                    </p:anim>
                                    <p:anim calcmode="lin" valueType="num">
                                      <p:cBhvr>
                                        <p:cTn id="13" dur="500" fill="hold"/>
                                        <p:tgtEl>
                                          <p:spTgt spid="10"/>
                                        </p:tgtEl>
                                        <p:attrNameLst>
                                          <p:attrName>ppt_h</p:attrName>
                                        </p:attrNameLst>
                                      </p:cBhvr>
                                      <p:tavLst>
                                        <p:tav tm="0">
                                          <p:val>
                                            <p:fltVal val="0.00000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728913" y="1501775"/>
            <a:ext cx="3957637" cy="1074738"/>
          </a:xfrm>
          <a:prstGeom prst="rect">
            <a:avLst/>
          </a:prstGeom>
          <a:noFill/>
          <a:ln w="9525">
            <a:noFill/>
          </a:ln>
        </p:spPr>
        <p:txBody>
          <a:bodyPr>
            <a:spAutoFit/>
          </a:bodyPr>
          <a:p>
            <a:pPr algn="ctr">
              <a:lnSpc>
                <a:spcPct val="150000"/>
              </a:lnSpc>
            </a:pPr>
            <a:r>
              <a:rPr lang="en-US" altLang="zh-CN" sz="4800" b="1" dirty="0">
                <a:solidFill>
                  <a:schemeClr val="bg1"/>
                </a:solidFill>
                <a:latin typeface="微软雅黑 Light" panose="020B0502040204020203" pitchFamily="34" charset="-122"/>
                <a:ea typeface="微软雅黑 Light" panose="020B0502040204020203" pitchFamily="34" charset="-122"/>
              </a:rPr>
              <a:t>THANKS!</a:t>
            </a:r>
            <a:endParaRPr lang="zh-CN" altLang="en-US" sz="48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4"/>
          <p:cNvSpPr/>
          <p:nvPr/>
        </p:nvSpPr>
        <p:spPr>
          <a:xfrm>
            <a:off x="1331913" y="1884363"/>
            <a:ext cx="6435725" cy="379413"/>
          </a:xfrm>
          <a:prstGeom prst="rect">
            <a:avLst/>
          </a:prstGeom>
        </p:spPr>
        <p:txBody>
          <a:bodyPr>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endParaRPr kumimoji="0" lang="zh-CN" altLang="en-US" sz="1400"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6" name="矩形 5"/>
          <p:cNvSpPr/>
          <p:nvPr/>
        </p:nvSpPr>
        <p:spPr>
          <a:xfrm>
            <a:off x="3316288" y="3005138"/>
            <a:ext cx="3048000" cy="554037"/>
          </a:xfrm>
          <a:prstGeom prst="rect">
            <a:avLst/>
          </a:prstGeom>
          <a:noFill/>
          <a:ln w="9525">
            <a:noFill/>
          </a:ln>
        </p:spPr>
        <p:txBody>
          <a:bodyPr>
            <a:spAutoFit/>
          </a:bodyPr>
          <a:p>
            <a:pPr>
              <a:lnSpc>
                <a:spcPct val="150000"/>
              </a:lnSpc>
            </a:pPr>
            <a:r>
              <a:rPr lang="zh-CN" altLang="en-US" sz="2000" dirty="0">
                <a:solidFill>
                  <a:schemeClr val="bg1"/>
                </a:solidFill>
                <a:latin typeface="微软雅黑 Light" panose="020B0502040204020203" pitchFamily="34" charset="-122"/>
                <a:ea typeface="微软雅黑 Light" panose="020B0502040204020203" pitchFamily="34" charset="-122"/>
              </a:rPr>
              <a:t>感谢各位老师批评指正！</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311150" y="277813"/>
            <a:ext cx="963613" cy="414337"/>
            <a:chOff x="310460" y="277672"/>
            <a:chExt cx="964158" cy="414303"/>
          </a:xfrm>
        </p:grpSpPr>
        <p:pic>
          <p:nvPicPr>
            <p:cNvPr id="28678"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7" name="文本框 6"/>
            <p:cNvSpPr txBox="1"/>
            <p:nvPr/>
          </p:nvSpPr>
          <p:spPr>
            <a:xfrm>
              <a:off x="477242" y="299895"/>
              <a:ext cx="797376"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致谢</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000000"/>
                                          </p:val>
                                        </p:tav>
                                        <p:tav tm="100000">
                                          <p:val>
                                            <p:strVal val="#ppt_h"/>
                                          </p:val>
                                        </p:tav>
                                      </p:tavLst>
                                    </p:anim>
                                  </p:childTnLst>
                                </p:cTn>
                              </p:par>
                            </p:childTnLst>
                          </p:cTn>
                        </p:par>
                        <p:par>
                          <p:cTn id="16" fill="hold">
                            <p:stCondLst>
                              <p:cond delay="16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5"/>
                                        </p:tgtEl>
                                        <p:attrNameLst>
                                          <p:attrName>style.visibility</p:attrName>
                                        </p:attrNameLst>
                                      </p:cBhvr>
                                      <p:to>
                                        <p:strVal val="visible"/>
                                      </p:to>
                                    </p:set>
                                    <p:animEffect transition="in" filter="wipe(left)">
                                      <p:cBhvr>
                                        <p:cTn id="19" dur="300"/>
                                        <p:tgtEl>
                                          <p:spTgt spid="5"/>
                                        </p:tgtEl>
                                      </p:cBhvr>
                                    </p:animEffect>
                                  </p:childTnLst>
                                </p:cTn>
                              </p:par>
                              <p:par>
                                <p:cTn id="20" presetID="36" presetClass="emph" presetSubtype="0" fill="hold" grpId="1" nodeType="withEffect">
                                  <p:stCondLst>
                                    <p:cond delay="0"/>
                                  </p:stCondLst>
                                  <p:iterate type="lt">
                                    <p:tmPct val="30000"/>
                                  </p:iterate>
                                  <p:childTnLst>
                                    <p:animScale>
                                      <p:cBhvr>
                                        <p:cTn id="21" dur="150" autoRev="1" fill="hold">
                                          <p:stCondLst>
                                            <p:cond delay="0"/>
                                          </p:stCondLst>
                                        </p:cTn>
                                        <p:tgtEl>
                                          <p:spTgt spid="5"/>
                                        </p:tgtEl>
                                      </p:cBhvr>
                                      <p:to x="80000" y="100000"/>
                                    </p:animScale>
                                    <p:anim by="(#ppt_w*0.10)" calcmode="lin" valueType="num">
                                      <p:cBhvr>
                                        <p:cTn id="22" dur="150" autoRev="1" fill="hold">
                                          <p:stCondLst>
                                            <p:cond delay="0"/>
                                          </p:stCondLst>
                                        </p:cTn>
                                        <p:tgtEl>
                                          <p:spTgt spid="5"/>
                                        </p:tgtEl>
                                        <p:attrNameLst>
                                          <p:attrName>ppt_x</p:attrName>
                                        </p:attrNameLst>
                                      </p:cBhvr>
                                    </p:anim>
                                    <p:anim by="(-#ppt_w*0.10)" calcmode="lin" valueType="num">
                                      <p:cBhvr>
                                        <p:cTn id="23" dur="150" autoRev="1" fill="hold">
                                          <p:stCondLst>
                                            <p:cond delay="0"/>
                                          </p:stCondLst>
                                        </p:cTn>
                                        <p:tgtEl>
                                          <p:spTgt spid="5"/>
                                        </p:tgtEl>
                                        <p:attrNameLst>
                                          <p:attrName>ppt_y</p:attrName>
                                        </p:attrNameLst>
                                      </p:cBhvr>
                                    </p:anim>
                                    <p:animRot by="-480000">
                                      <p:cBhvr>
                                        <p:cTn id="24" dur="150" autoRev="1" fill="hold">
                                          <p:stCondLst>
                                            <p:cond delay="0"/>
                                          </p:stCondLst>
                                        </p:cTn>
                                        <p:tgtEl>
                                          <p:spTgt spid="5"/>
                                        </p:tgtEl>
                                        <p:attrNameLst>
                                          <p:attrName>r</p:attrName>
                                        </p:attrNameLst>
                                      </p:cBhvr>
                                    </p:animRot>
                                  </p:childTnLst>
                                </p:cTn>
                              </p:par>
                            </p:childTnLst>
                          </p:cTn>
                        </p:par>
                        <p:par>
                          <p:cTn id="25" fill="hold">
                            <p:stCondLst>
                              <p:cond delay="2619"/>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4105"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0321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Light" panose="020B0502040204020203" pitchFamily="34" charset="-122"/>
                <a:cs typeface="+mn-cs"/>
              </a:endParaRPr>
            </a:p>
          </p:txBody>
        </p:sp>
      </p:grpSp>
      <p:grpSp>
        <p:nvGrpSpPr>
          <p:cNvPr id="37" name="组合 36"/>
          <p:cNvGrpSpPr/>
          <p:nvPr/>
        </p:nvGrpSpPr>
        <p:grpSpPr>
          <a:xfrm>
            <a:off x="4244975" y="2032000"/>
            <a:ext cx="1460500" cy="1038225"/>
            <a:chOff x="4447677" y="2019402"/>
            <a:chExt cx="1461654" cy="1038453"/>
          </a:xfrm>
        </p:grpSpPr>
        <p:sp>
          <p:nvSpPr>
            <p:cNvPr id="4101" name="文本框 37"/>
            <p:cNvSpPr txBox="1"/>
            <p:nvPr/>
          </p:nvSpPr>
          <p:spPr>
            <a:xfrm>
              <a:off x="4447677" y="2226858"/>
              <a:ext cx="1461654" cy="830997"/>
            </a:xfrm>
            <a:prstGeom prst="rect">
              <a:avLst/>
            </a:prstGeom>
            <a:noFill/>
            <a:ln w="9525">
              <a:noFill/>
            </a:ln>
          </p:spPr>
          <p:txBody>
            <a:bodyPr>
              <a:spAutoFit/>
            </a:bodyPr>
            <a:p>
              <a:pPr algn="ctr"/>
              <a:r>
                <a:rPr lang="zh-CN" altLang="en-US" sz="4800" dirty="0">
                  <a:solidFill>
                    <a:schemeClr val="bg1"/>
                  </a:solidFill>
                  <a:latin typeface="Arial" panose="020B0604020202020204" pitchFamily="34" charset="0"/>
                  <a:ea typeface="微软雅黑 Light" panose="020B0502040204020203" pitchFamily="34" charset="-122"/>
                </a:rPr>
                <a:t>引言</a:t>
              </a:r>
              <a:endParaRPr lang="zh-CN" altLang="en-US" sz="4800" dirty="0">
                <a:solidFill>
                  <a:schemeClr val="bg1"/>
                </a:solidFill>
                <a:latin typeface="Arial" panose="020B0604020202020204" pitchFamily="34" charset="0"/>
                <a:ea typeface="微软雅黑 Light" panose="020B0502040204020203" pitchFamily="34" charset="-122"/>
              </a:endParaRPr>
            </a:p>
          </p:txBody>
        </p:sp>
        <p:sp>
          <p:nvSpPr>
            <p:cNvPr id="4102" name="文本框 38"/>
            <p:cNvSpPr txBox="1"/>
            <p:nvPr/>
          </p:nvSpPr>
          <p:spPr>
            <a:xfrm>
              <a:off x="4535462" y="2019402"/>
              <a:ext cx="1286840"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ONE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000000"/>
                                          </p:val>
                                        </p:tav>
                                        <p:tav tm="100000">
                                          <p:val>
                                            <p:strVal val="#ppt_w"/>
                                          </p:val>
                                        </p:tav>
                                      </p:tavLst>
                                    </p:anim>
                                    <p:anim calcmode="lin" valueType="num">
                                      <p:cBhvr>
                                        <p:cTn id="13" dur="250" fill="hold"/>
                                        <p:tgtEl>
                                          <p:spTgt spid="34"/>
                                        </p:tgtEl>
                                        <p:attrNameLst>
                                          <p:attrName>ppt_h</p:attrName>
                                        </p:attrNameLst>
                                      </p:cBhvr>
                                      <p:tavLst>
                                        <p:tav tm="0">
                                          <p:val>
                                            <p:fltVal val="0.00000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3430588" cy="668337"/>
            <a:chOff x="310460" y="277672"/>
            <a:chExt cx="2526739" cy="668501"/>
          </a:xfrm>
        </p:grpSpPr>
        <p:pic>
          <p:nvPicPr>
            <p:cNvPr id="5146"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6" name="文本框 25"/>
            <p:cNvSpPr txBox="1"/>
            <p:nvPr/>
          </p:nvSpPr>
          <p:spPr>
            <a:xfrm>
              <a:off x="477662" y="299902"/>
              <a:ext cx="2359537" cy="646271"/>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项目简介及项目管理编写目的</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27" name="组合 26"/>
          <p:cNvGrpSpPr/>
          <p:nvPr/>
        </p:nvGrpSpPr>
        <p:grpSpPr>
          <a:xfrm>
            <a:off x="3351213" y="2749550"/>
            <a:ext cx="1958975" cy="1871663"/>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5139" name="组合 46"/>
            <p:cNvGrpSpPr/>
            <p:nvPr/>
          </p:nvGrpSpPr>
          <p:grpSpPr>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grpSp>
        <p:nvGrpSpPr>
          <p:cNvPr id="54" name="组合 53"/>
          <p:cNvGrpSpPr/>
          <p:nvPr/>
        </p:nvGrpSpPr>
        <p:grpSpPr>
          <a:xfrm>
            <a:off x="865188" y="1114425"/>
            <a:ext cx="7494587" cy="937034"/>
            <a:chOff x="2954339" y="1349947"/>
            <a:chExt cx="7162269" cy="882485"/>
          </a:xfrm>
        </p:grpSpPr>
        <p:sp>
          <p:nvSpPr>
            <p:cNvPr id="5130" name="矩形 54"/>
            <p:cNvSpPr/>
            <p:nvPr/>
          </p:nvSpPr>
          <p:spPr>
            <a:xfrm>
              <a:off x="2954339" y="1694800"/>
              <a:ext cx="7162269" cy="537632"/>
            </a:xfrm>
            <a:prstGeom prst="rect">
              <a:avLst/>
            </a:prstGeom>
            <a:noFill/>
            <a:ln w="9525">
              <a:noFill/>
            </a:ln>
          </p:spPr>
          <p:txBody>
            <a:bodyPr>
              <a:spAutoFit/>
            </a:bodyPr>
            <a:p>
              <a:pPr>
                <a:lnSpc>
                  <a:spcPct val="130000"/>
                </a:lnSpc>
              </a:pPr>
              <a:r>
                <a:rPr lang="zh-CN" altLang="en-US" sz="1200" dirty="0">
                  <a:solidFill>
                    <a:schemeClr val="bg1"/>
                  </a:solidFill>
                  <a:latin typeface="微软雅黑 Light" panose="020B0502040204020203" pitchFamily="34" charset="-122"/>
                  <a:ea typeface="微软雅黑 Light" panose="020B0502040204020203" pitchFamily="34" charset="-122"/>
                </a:rPr>
                <a:t>一款适用于安卓手机的</a:t>
              </a:r>
              <a:r>
                <a:rPr lang="en-US" altLang="zh-CN" sz="1200" dirty="0">
                  <a:solidFill>
                    <a:schemeClr val="bg1"/>
                  </a:solidFill>
                  <a:latin typeface="微软雅黑 Light" panose="020B0502040204020203" pitchFamily="34" charset="-122"/>
                  <a:ea typeface="微软雅黑 Light" panose="020B0502040204020203" pitchFamily="34" charset="-122"/>
                </a:rPr>
                <a:t>APP——</a:t>
              </a:r>
              <a:r>
                <a:rPr lang="zh-CN" altLang="en-US" sz="1200" dirty="0">
                  <a:solidFill>
                    <a:schemeClr val="bg1"/>
                  </a:solidFill>
                  <a:latin typeface="微软雅黑 Light" panose="020B0502040204020203" pitchFamily="34" charset="-122"/>
                  <a:ea typeface="微软雅黑 Light" panose="020B0502040204020203" pitchFamily="34" charset="-122"/>
                </a:rPr>
                <a:t>婆婆与猫。提供给各个年龄段的人下载娱乐，以达到帮助他们减轻生活压力的目的。</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5131" name="矩形 55"/>
            <p:cNvSpPr/>
            <p:nvPr/>
          </p:nvSpPr>
          <p:spPr>
            <a:xfrm>
              <a:off x="2963100" y="1349947"/>
              <a:ext cx="960822" cy="318611"/>
            </a:xfrm>
            <a:prstGeom prst="rect">
              <a:avLst/>
            </a:prstGeom>
            <a:noFill/>
            <a:ln w="9525">
              <a:noFill/>
            </a:ln>
          </p:spPr>
          <p:txBody>
            <a:bodyPr wrap="none">
              <a:spAutoFit/>
            </a:bodyPr>
            <a:p>
              <a:r>
                <a:rPr lang="zh-CN" altLang="en-US" sz="1600" dirty="0">
                  <a:solidFill>
                    <a:schemeClr val="bg1"/>
                  </a:solidFill>
                  <a:latin typeface="微软雅黑 Light" panose="020B0502040204020203" pitchFamily="34" charset="-122"/>
                  <a:ea typeface="微软雅黑 Light" panose="020B0502040204020203" pitchFamily="34" charset="-122"/>
                </a:rPr>
                <a:t>项目简介</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7" name="组合 56"/>
          <p:cNvGrpSpPr/>
          <p:nvPr/>
        </p:nvGrpSpPr>
        <p:grpSpPr>
          <a:xfrm>
            <a:off x="3833813" y="3189288"/>
            <a:ext cx="979487" cy="993775"/>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129" name="矩形 58"/>
            <p:cNvSpPr/>
            <p:nvPr/>
          </p:nvSpPr>
          <p:spPr>
            <a:xfrm>
              <a:off x="3469764" y="3187079"/>
              <a:ext cx="599320" cy="304411"/>
            </a:xfrm>
            <a:prstGeom prst="rect">
              <a:avLst/>
            </a:prstGeom>
            <a:noFill/>
            <a:ln w="9525">
              <a:noFill/>
            </a:ln>
          </p:spPr>
          <p:txBody>
            <a:bodyPr wrap="none">
              <a:spAutoFit/>
            </a:bodyPr>
            <a:p>
              <a:r>
                <a:rPr lang="zh-CN" altLang="en-US" sz="1500" dirty="0">
                  <a:solidFill>
                    <a:schemeClr val="bg1"/>
                  </a:solidFill>
                  <a:latin typeface="微软雅黑 Light" panose="020B0502040204020203" pitchFamily="34" charset="-122"/>
                  <a:ea typeface="微软雅黑 Light" panose="020B0502040204020203" pitchFamily="34" charset="-122"/>
                </a:rPr>
                <a:t>目的</a:t>
              </a:r>
              <a:r>
                <a:rPr lang="en-US" altLang="zh-CN" sz="1500" dirty="0">
                  <a:solidFill>
                    <a:schemeClr val="bg1"/>
                  </a:solidFill>
                  <a:latin typeface="微软雅黑 Light" panose="020B0502040204020203" pitchFamily="34" charset="-122"/>
                  <a:ea typeface="微软雅黑 Light" panose="020B0502040204020203" pitchFamily="34" charset="-122"/>
                </a:rPr>
                <a:t> </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61"/>
          <p:cNvSpPr/>
          <p:nvPr/>
        </p:nvSpPr>
        <p:spPr>
          <a:xfrm>
            <a:off x="5540375" y="3041650"/>
            <a:ext cx="2054225" cy="1169988"/>
          </a:xfrm>
          <a:prstGeom prst="rect">
            <a:avLst/>
          </a:prstGeom>
          <a:noFill/>
          <a:ln w="9525">
            <a:noFill/>
          </a:ln>
        </p:spPr>
        <p:txBody>
          <a:bodyPr>
            <a:spAutoFit/>
          </a:bodyPr>
          <a:p>
            <a:pPr>
              <a:lnSpc>
                <a:spcPts val="2100"/>
              </a:lnSpc>
            </a:pPr>
            <a:r>
              <a:rPr lang="zh-CN" altLang="en-US" sz="1200" dirty="0">
                <a:solidFill>
                  <a:schemeClr val="bg1"/>
                </a:solidFill>
                <a:latin typeface="微软雅黑 Light" panose="020B0502040204020203" pitchFamily="34" charset="-122"/>
                <a:ea typeface="微软雅黑 Light" panose="020B0502040204020203" pitchFamily="34" charset="-122"/>
              </a:rPr>
              <a:t>避免出现当项目中途时发现各式各样的问题导致项目最终不能实现的情况，浪费了大量资源。</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64"/>
          <p:cNvSpPr/>
          <p:nvPr/>
        </p:nvSpPr>
        <p:spPr>
          <a:xfrm>
            <a:off x="992188" y="3067050"/>
            <a:ext cx="2054225" cy="1438275"/>
          </a:xfrm>
          <a:prstGeom prst="rect">
            <a:avLst/>
          </a:prstGeom>
          <a:noFill/>
          <a:ln w="9525">
            <a:noFill/>
          </a:ln>
        </p:spPr>
        <p:txBody>
          <a:bodyPr>
            <a:spAutoFit/>
          </a:bodyPr>
          <a:p>
            <a:pPr>
              <a:lnSpc>
                <a:spcPts val="2100"/>
              </a:lnSpc>
            </a:pPr>
            <a:r>
              <a:rPr lang="zh-CN" altLang="en-US" sz="1200" dirty="0">
                <a:solidFill>
                  <a:schemeClr val="bg1"/>
                </a:solidFill>
                <a:latin typeface="微软雅黑 Light" panose="020B0502040204020203" pitchFamily="34" charset="-122"/>
                <a:ea typeface="微软雅黑 Light" panose="020B0502040204020203" pitchFamily="34" charset="-122"/>
              </a:rPr>
              <a:t>为了保证项目开发者能按时保质完成项目目标，更好的学习工程化思想，使项目能够正常运作，保证项目的可行性</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8" presetClass="entr" presetSubtype="6" fill="hold" nodeType="after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strips(downRight)">
                                      <p:cBhvr>
                                        <p:cTn id="12" dur="1000"/>
                                        <p:tgtEl>
                                          <p:spTgt spid="54"/>
                                        </p:tgtEl>
                                      </p:cBhvr>
                                    </p:animEffect>
                                  </p:childTnLst>
                                </p:cTn>
                              </p:par>
                              <p:par>
                                <p:cTn id="13" presetID="49" presetClass="entr" presetSubtype="0" decel="100000" fill="hold" nodeType="withEffect">
                                  <p:stCondLst>
                                    <p:cond delay="100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000000"/>
                                          </p:val>
                                        </p:tav>
                                        <p:tav tm="100000">
                                          <p:val>
                                            <p:strVal val="#ppt_w"/>
                                          </p:val>
                                        </p:tav>
                                      </p:tavLst>
                                    </p:anim>
                                    <p:anim calcmode="lin" valueType="num">
                                      <p:cBhvr>
                                        <p:cTn id="16" dur="1000" fill="hold"/>
                                        <p:tgtEl>
                                          <p:spTgt spid="27"/>
                                        </p:tgtEl>
                                        <p:attrNameLst>
                                          <p:attrName>ppt_h</p:attrName>
                                        </p:attrNameLst>
                                      </p:cBhvr>
                                      <p:tavLst>
                                        <p:tav tm="0">
                                          <p:val>
                                            <p:fltVal val="0.000000"/>
                                          </p:val>
                                        </p:tav>
                                        <p:tav tm="100000">
                                          <p:val>
                                            <p:strVal val="#ppt_h"/>
                                          </p:val>
                                        </p:tav>
                                      </p:tavLst>
                                    </p:anim>
                                    <p:anim calcmode="lin" valueType="num">
                                      <p:cBhvr>
                                        <p:cTn id="17" dur="1000" fill="hold"/>
                                        <p:tgtEl>
                                          <p:spTgt spid="27"/>
                                        </p:tgtEl>
                                        <p:attrNameLst>
                                          <p:attrName>style.rotation</p:attrName>
                                        </p:attrNameLst>
                                      </p:cBhvr>
                                      <p:tavLst>
                                        <p:tav tm="0">
                                          <p:val>
                                            <p:fltVal val="360.000000"/>
                                          </p:val>
                                        </p:tav>
                                        <p:tav tm="100000">
                                          <p:val>
                                            <p:fltVal val="0.000000"/>
                                          </p:val>
                                        </p:tav>
                                      </p:tavLst>
                                    </p:anim>
                                    <p:animEffect transition="in" filter="fade">
                                      <p:cBhvr>
                                        <p:cTn id="18" dur="1000"/>
                                        <p:tgtEl>
                                          <p:spTgt spid="27"/>
                                        </p:tgtEl>
                                      </p:cBhvr>
                                    </p:animEffect>
                                  </p:childTnLst>
                                </p:cTn>
                              </p:par>
                              <p:par>
                                <p:cTn id="19" presetID="49" presetClass="entr" presetSubtype="0" decel="100000" fill="hold" nodeType="withEffect">
                                  <p:stCondLst>
                                    <p:cond delay="1100"/>
                                  </p:stCondLst>
                                  <p:childTnLst>
                                    <p:set>
                                      <p:cBhvr>
                                        <p:cTn id="20" dur="1" fill="hold">
                                          <p:stCondLst>
                                            <p:cond delay="0"/>
                                          </p:stCondLst>
                                        </p:cTn>
                                        <p:tgtEl>
                                          <p:spTgt spid="57"/>
                                        </p:tgtEl>
                                        <p:attrNameLst>
                                          <p:attrName>style.visibility</p:attrName>
                                        </p:attrNameLst>
                                      </p:cBhvr>
                                      <p:to>
                                        <p:strVal val="visible"/>
                                      </p:to>
                                    </p:set>
                                    <p:anim calcmode="lin" valueType="num">
                                      <p:cBhvr>
                                        <p:cTn id="21" dur="1000" fill="hold"/>
                                        <p:tgtEl>
                                          <p:spTgt spid="57"/>
                                        </p:tgtEl>
                                        <p:attrNameLst>
                                          <p:attrName>ppt_w</p:attrName>
                                        </p:attrNameLst>
                                      </p:cBhvr>
                                      <p:tavLst>
                                        <p:tav tm="0">
                                          <p:val>
                                            <p:fltVal val="0.000000"/>
                                          </p:val>
                                        </p:tav>
                                        <p:tav tm="100000">
                                          <p:val>
                                            <p:strVal val="#ppt_w"/>
                                          </p:val>
                                        </p:tav>
                                      </p:tavLst>
                                    </p:anim>
                                    <p:anim calcmode="lin" valueType="num">
                                      <p:cBhvr>
                                        <p:cTn id="22" dur="1000" fill="hold"/>
                                        <p:tgtEl>
                                          <p:spTgt spid="57"/>
                                        </p:tgtEl>
                                        <p:attrNameLst>
                                          <p:attrName>ppt_h</p:attrName>
                                        </p:attrNameLst>
                                      </p:cBhvr>
                                      <p:tavLst>
                                        <p:tav tm="0">
                                          <p:val>
                                            <p:fltVal val="0.000000"/>
                                          </p:val>
                                        </p:tav>
                                        <p:tav tm="100000">
                                          <p:val>
                                            <p:strVal val="#ppt_h"/>
                                          </p:val>
                                        </p:tav>
                                      </p:tavLst>
                                    </p:anim>
                                    <p:anim calcmode="lin" valueType="num">
                                      <p:cBhvr>
                                        <p:cTn id="23" dur="1000" fill="hold"/>
                                        <p:tgtEl>
                                          <p:spTgt spid="57"/>
                                        </p:tgtEl>
                                        <p:attrNameLst>
                                          <p:attrName>style.rotation</p:attrName>
                                        </p:attrNameLst>
                                      </p:cBhvr>
                                      <p:tavLst>
                                        <p:tav tm="0">
                                          <p:val>
                                            <p:fltVal val="360.000000"/>
                                          </p:val>
                                        </p:tav>
                                        <p:tav tm="100000">
                                          <p:val>
                                            <p:fltVal val="0.000000"/>
                                          </p:val>
                                        </p:tav>
                                      </p:tavLst>
                                    </p:anim>
                                    <p:animEffect transition="in" filter="fade">
                                      <p:cBhvr>
                                        <p:cTn id="24" dur="1000"/>
                                        <p:tgtEl>
                                          <p:spTgt spid="57"/>
                                        </p:tgtEl>
                                      </p:cBhvr>
                                    </p:animEffect>
                                  </p:childTnLst>
                                </p:cTn>
                              </p:par>
                              <p:par>
                                <p:cTn id="25" presetID="22" presetClass="entr" presetSubtype="4" fill="hold" nodeType="withEffect">
                                  <p:stCondLst>
                                    <p:cond delay="1100"/>
                                  </p:stCondLst>
                                  <p:childTnLst>
                                    <p:set>
                                      <p:cBhvr>
                                        <p:cTn id="26" dur="1" fill="hold">
                                          <p:stCondLst>
                                            <p:cond delay="0"/>
                                          </p:stCondLst>
                                        </p:cTn>
                                        <p:tgtEl>
                                          <p:spTgt spid="4">
                                            <p:txEl>
                                              <p:charRg st="0" end="51"/>
                                            </p:txEl>
                                          </p:spTgt>
                                        </p:tgtEl>
                                        <p:attrNameLst>
                                          <p:attrName>style.visibility</p:attrName>
                                        </p:attrNameLst>
                                      </p:cBhvr>
                                      <p:to>
                                        <p:strVal val="visible"/>
                                      </p:to>
                                    </p:set>
                                    <p:animEffect transition="in" filter="wipe(down)">
                                      <p:cBhvr>
                                        <p:cTn id="27" dur="500"/>
                                        <p:tgtEl>
                                          <p:spTgt spid="4">
                                            <p:txEl>
                                              <p:charRg st="0" end="51"/>
                                            </p:txEl>
                                          </p:spTgt>
                                        </p:tgtEl>
                                      </p:cBhvr>
                                    </p:animEffect>
                                  </p:childTnLst>
                                </p:cTn>
                              </p:par>
                              <p:par>
                                <p:cTn id="28" presetID="22" presetClass="entr" presetSubtype="4" fill="hold" nodeType="withEffect">
                                  <p:stCondLst>
                                    <p:cond delay="1100"/>
                                  </p:stCondLst>
                                  <p:childTnLst>
                                    <p:set>
                                      <p:cBhvr>
                                        <p:cTn id="29" dur="1" fill="hold">
                                          <p:stCondLst>
                                            <p:cond delay="0"/>
                                          </p:stCondLst>
                                        </p:cTn>
                                        <p:tgtEl>
                                          <p:spTgt spid="3">
                                            <p:txEl>
                                              <p:charRg st="0" end="42"/>
                                            </p:txEl>
                                          </p:spTgt>
                                        </p:tgtEl>
                                        <p:attrNameLst>
                                          <p:attrName>style.visibility</p:attrName>
                                        </p:attrNameLst>
                                      </p:cBhvr>
                                      <p:to>
                                        <p:strVal val="visible"/>
                                      </p:to>
                                    </p:set>
                                    <p:animEffect transition="in" filter="wipe(down)">
                                      <p:cBhvr>
                                        <p:cTn id="30" dur="500"/>
                                        <p:tgtEl>
                                          <p:spTgt spid="3">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 name="组合 32"/>
          <p:cNvGrpSpPr/>
          <p:nvPr/>
        </p:nvGrpSpPr>
        <p:grpSpPr>
          <a:xfrm>
            <a:off x="1419225" y="1270000"/>
            <a:ext cx="1214438" cy="2355850"/>
            <a:chOff x="1419709" y="1270654"/>
            <a:chExt cx="1213553" cy="2354901"/>
          </a:xfrm>
        </p:grpSpPr>
        <p:sp>
          <p:nvSpPr>
            <p:cNvPr id="34" name="圆角矩形 33"/>
            <p:cNvSpPr/>
            <p:nvPr/>
          </p:nvSpPr>
          <p:spPr bwMode="auto">
            <a:xfrm rot="5400000">
              <a:off x="849035"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5" name="椭圆 34"/>
            <p:cNvSpPr/>
            <p:nvPr/>
          </p:nvSpPr>
          <p:spPr bwMode="auto">
            <a:xfrm>
              <a:off x="1551376"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6" name="Text Box 39"/>
            <p:cNvSpPr txBox="1">
              <a:spLocks noChangeArrowheads="1"/>
            </p:cNvSpPr>
            <p:nvPr/>
          </p:nvSpPr>
          <p:spPr bwMode="auto">
            <a:xfrm>
              <a:off x="1505018"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1</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72" name="矩形 261"/>
            <p:cNvSpPr/>
            <p:nvPr/>
          </p:nvSpPr>
          <p:spPr>
            <a:xfrm>
              <a:off x="1626377" y="1951982"/>
              <a:ext cx="799636"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软件名称</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73" name="Text Box 39"/>
            <p:cNvSpPr txBox="1"/>
            <p:nvPr/>
          </p:nvSpPr>
          <p:spPr>
            <a:xfrm>
              <a:off x="1499515" y="2712116"/>
              <a:ext cx="1086190" cy="260245"/>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婆婆与猫</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0" name="组合 39"/>
          <p:cNvGrpSpPr/>
          <p:nvPr/>
        </p:nvGrpSpPr>
        <p:grpSpPr>
          <a:xfrm>
            <a:off x="3155950" y="1270000"/>
            <a:ext cx="1214438" cy="2355850"/>
            <a:chOff x="3156432" y="1270654"/>
            <a:chExt cx="1213553" cy="2354901"/>
          </a:xfrm>
        </p:grpSpPr>
        <p:sp>
          <p:nvSpPr>
            <p:cNvPr id="41" name="圆角矩形 40"/>
            <p:cNvSpPr/>
            <p:nvPr/>
          </p:nvSpPr>
          <p:spPr bwMode="auto">
            <a:xfrm rot="5400000">
              <a:off x="2585758"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2" name="椭圆 41"/>
            <p:cNvSpPr/>
            <p:nvPr/>
          </p:nvSpPr>
          <p:spPr bwMode="auto">
            <a:xfrm>
              <a:off x="3288099"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3" name="Text Box 39"/>
            <p:cNvSpPr txBox="1">
              <a:spLocks noChangeArrowheads="1"/>
            </p:cNvSpPr>
            <p:nvPr/>
          </p:nvSpPr>
          <p:spPr bwMode="auto">
            <a:xfrm>
              <a:off x="3241741"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2</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67" name="矩形 261"/>
            <p:cNvSpPr/>
            <p:nvPr/>
          </p:nvSpPr>
          <p:spPr>
            <a:xfrm>
              <a:off x="3363099" y="1951982"/>
              <a:ext cx="799636"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项目提出</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68" name="Text Box 39"/>
            <p:cNvSpPr txBox="1"/>
            <p:nvPr/>
          </p:nvSpPr>
          <p:spPr>
            <a:xfrm>
              <a:off x="3220112" y="2710847"/>
              <a:ext cx="1086190" cy="260245"/>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杨枨</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7" name="组合 66"/>
          <p:cNvGrpSpPr/>
          <p:nvPr/>
        </p:nvGrpSpPr>
        <p:grpSpPr>
          <a:xfrm>
            <a:off x="4897438" y="1270000"/>
            <a:ext cx="1212850" cy="2355850"/>
            <a:chOff x="4896956" y="1270654"/>
            <a:chExt cx="1213553" cy="2354901"/>
          </a:xfrm>
        </p:grpSpPr>
        <p:sp>
          <p:nvSpPr>
            <p:cNvPr id="68" name="圆角矩形 67"/>
            <p:cNvSpPr/>
            <p:nvPr/>
          </p:nvSpPr>
          <p:spPr bwMode="auto">
            <a:xfrm rot="5400000">
              <a:off x="4326282"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69" name="椭圆 68"/>
            <p:cNvSpPr/>
            <p:nvPr/>
          </p:nvSpPr>
          <p:spPr bwMode="auto">
            <a:xfrm>
              <a:off x="5028794"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0" name="Text Box 39"/>
            <p:cNvSpPr txBox="1">
              <a:spLocks noChangeArrowheads="1"/>
            </p:cNvSpPr>
            <p:nvPr/>
          </p:nvSpPr>
          <p:spPr bwMode="auto">
            <a:xfrm>
              <a:off x="4982265"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3</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62" name="矩形 261"/>
            <p:cNvSpPr/>
            <p:nvPr/>
          </p:nvSpPr>
          <p:spPr>
            <a:xfrm>
              <a:off x="5103624" y="1951982"/>
              <a:ext cx="800683"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开发人员</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63" name="Text Box 39"/>
            <p:cNvSpPr txBox="1"/>
            <p:nvPr/>
          </p:nvSpPr>
          <p:spPr>
            <a:xfrm>
              <a:off x="4965616" y="2712116"/>
              <a:ext cx="1086190" cy="429722"/>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软件工程</a:t>
              </a:r>
              <a:endParaRPr lang="en-US" altLang="zh-CN" sz="1100" dirty="0">
                <a:solidFill>
                  <a:schemeClr val="bg1"/>
                </a:solidFill>
                <a:latin typeface="微软雅黑 Light" panose="020B0502040204020203" pitchFamily="34" charset="-122"/>
                <a:ea typeface="微软雅黑 Light" panose="020B0502040204020203" pitchFamily="34" charset="-122"/>
              </a:endParaRPr>
            </a:p>
            <a:p>
              <a:pPr algn="ctr"/>
              <a:r>
                <a:rPr lang="en-US" altLang="zh-CN" sz="1100" dirty="0">
                  <a:solidFill>
                    <a:schemeClr val="bg1"/>
                  </a:solidFill>
                  <a:latin typeface="微软雅黑 Light" panose="020B0502040204020203" pitchFamily="34" charset="-122"/>
                  <a:ea typeface="微软雅黑 Light" panose="020B0502040204020203" pitchFamily="34" charset="-122"/>
                </a:rPr>
                <a:t>SE-G20</a:t>
              </a:r>
              <a:r>
                <a:rPr lang="zh-CN" altLang="en-US" sz="1100" dirty="0">
                  <a:solidFill>
                    <a:schemeClr val="bg1"/>
                  </a:solidFill>
                  <a:latin typeface="微软雅黑 Light" panose="020B0502040204020203" pitchFamily="34" charset="-122"/>
                  <a:ea typeface="微软雅黑 Light" panose="020B0502040204020203" pitchFamily="34" charset="-122"/>
                </a:rPr>
                <a:t>小组</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73" name="组合 72"/>
          <p:cNvGrpSpPr/>
          <p:nvPr/>
        </p:nvGrpSpPr>
        <p:grpSpPr>
          <a:xfrm>
            <a:off x="6591300" y="1270000"/>
            <a:ext cx="1212850" cy="2355850"/>
            <a:chOff x="6590610" y="1270654"/>
            <a:chExt cx="1213553" cy="2354901"/>
          </a:xfrm>
        </p:grpSpPr>
        <p:sp>
          <p:nvSpPr>
            <p:cNvPr id="74" name="圆角矩形 73"/>
            <p:cNvSpPr/>
            <p:nvPr/>
          </p:nvSpPr>
          <p:spPr bwMode="auto">
            <a:xfrm rot="5400000">
              <a:off x="6019936"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5" name="椭圆 74"/>
            <p:cNvSpPr/>
            <p:nvPr/>
          </p:nvSpPr>
          <p:spPr bwMode="auto">
            <a:xfrm>
              <a:off x="6722449"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6" name="Text Box 39"/>
            <p:cNvSpPr txBox="1">
              <a:spLocks noChangeArrowheads="1"/>
            </p:cNvSpPr>
            <p:nvPr/>
          </p:nvSpPr>
          <p:spPr bwMode="auto">
            <a:xfrm>
              <a:off x="6675919"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fontAlgn="auto">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4</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157" name="矩形 261"/>
            <p:cNvSpPr/>
            <p:nvPr/>
          </p:nvSpPr>
          <p:spPr>
            <a:xfrm>
              <a:off x="6797278" y="1951982"/>
              <a:ext cx="800683" cy="276887"/>
            </a:xfrm>
            <a:prstGeom prst="rect">
              <a:avLst/>
            </a:prstGeom>
            <a:noFill/>
            <a:ln w="9525">
              <a:noFill/>
            </a:ln>
          </p:spPr>
          <p:txBody>
            <a:bodyPr wrap="none">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面向用户</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58" name="Text Box 39"/>
            <p:cNvSpPr txBox="1"/>
            <p:nvPr/>
          </p:nvSpPr>
          <p:spPr>
            <a:xfrm>
              <a:off x="6654290" y="2712116"/>
              <a:ext cx="1086190" cy="598564"/>
            </a:xfrm>
            <a:prstGeom prst="rect">
              <a:avLst/>
            </a:prstGeom>
            <a:noFill/>
            <a:ln w="9525">
              <a:noFill/>
            </a:ln>
          </p:spPr>
          <p:txBody>
            <a:bodyPr>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各个年龄段，主要面向学生群体</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2116138" cy="414337"/>
            <a:chOff x="310460" y="277672"/>
            <a:chExt cx="2116136" cy="414303"/>
          </a:xfrm>
        </p:grpSpPr>
        <p:pic>
          <p:nvPicPr>
            <p:cNvPr id="6152"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9" name="文本框 28"/>
            <p:cNvSpPr txBox="1"/>
            <p:nvPr/>
          </p:nvSpPr>
          <p:spPr>
            <a:xfrm>
              <a:off x="477148" y="299895"/>
              <a:ext cx="1949448"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开发背景</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decel="66700"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par>
                                <p:cTn id="14" presetID="2" presetClass="entr" presetSubtype="4" decel="66700" fill="hold" nodeType="withEffect">
                                  <p:stCondLst>
                                    <p:cond delay="10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par>
                                <p:cTn id="18" presetID="2" presetClass="entr" presetSubtype="4" decel="66700" fill="hold" nodeType="withEffect">
                                  <p:stCondLst>
                                    <p:cond delay="200"/>
                                  </p:stCondLst>
                                  <p:childTnLst>
                                    <p:set>
                                      <p:cBhvr>
                                        <p:cTn id="19" dur="1" fill="hold">
                                          <p:stCondLst>
                                            <p:cond delay="0"/>
                                          </p:stCondLst>
                                        </p:cTn>
                                        <p:tgtEl>
                                          <p:spTgt spid="67"/>
                                        </p:tgtEl>
                                        <p:attrNameLst>
                                          <p:attrName>style.visibility</p:attrName>
                                        </p:attrNameLst>
                                      </p:cBhvr>
                                      <p:to>
                                        <p:strVal val="visible"/>
                                      </p:to>
                                    </p:set>
                                    <p:anim calcmode="lin" valueType="num">
                                      <p:cBhvr additive="base">
                                        <p:cTn id="20" dur="500" fill="hold"/>
                                        <p:tgtEl>
                                          <p:spTgt spid="67"/>
                                        </p:tgtEl>
                                        <p:attrNameLst>
                                          <p:attrName>ppt_x</p:attrName>
                                        </p:attrNameLst>
                                      </p:cBhvr>
                                      <p:tavLst>
                                        <p:tav tm="0">
                                          <p:val>
                                            <p:strVal val="#ppt_x"/>
                                          </p:val>
                                        </p:tav>
                                        <p:tav tm="100000">
                                          <p:val>
                                            <p:strVal val="#ppt_x"/>
                                          </p:val>
                                        </p:tav>
                                      </p:tavLst>
                                    </p:anim>
                                    <p:anim calcmode="lin" valueType="num">
                                      <p:cBhvr additive="base">
                                        <p:cTn id="21" dur="500" fill="hold"/>
                                        <p:tgtEl>
                                          <p:spTgt spid="67"/>
                                        </p:tgtEl>
                                        <p:attrNameLst>
                                          <p:attrName>ppt_y</p:attrName>
                                        </p:attrNameLst>
                                      </p:cBhvr>
                                      <p:tavLst>
                                        <p:tav tm="0">
                                          <p:val>
                                            <p:strVal val="1+#ppt_h/2"/>
                                          </p:val>
                                        </p:tav>
                                        <p:tav tm="100000">
                                          <p:val>
                                            <p:strVal val="#ppt_y"/>
                                          </p:val>
                                        </p:tav>
                                      </p:tavLst>
                                    </p:anim>
                                  </p:childTnLst>
                                </p:cTn>
                              </p:par>
                              <p:par>
                                <p:cTn id="22" presetID="2" presetClass="entr" presetSubtype="4" decel="66700" fill="hold" nodeType="withEffect">
                                  <p:stCondLst>
                                    <p:cond delay="300"/>
                                  </p:stCondLst>
                                  <p:childTnLst>
                                    <p:set>
                                      <p:cBhvr>
                                        <p:cTn id="23" dur="1" fill="hold">
                                          <p:stCondLst>
                                            <p:cond delay="0"/>
                                          </p:stCondLst>
                                        </p:cTn>
                                        <p:tgtEl>
                                          <p:spTgt spid="73"/>
                                        </p:tgtEl>
                                        <p:attrNameLst>
                                          <p:attrName>style.visibility</p:attrName>
                                        </p:attrNameLst>
                                      </p:cBhvr>
                                      <p:to>
                                        <p:strVal val="visible"/>
                                      </p:to>
                                    </p:set>
                                    <p:anim calcmode="lin" valueType="num">
                                      <p:cBhvr additive="base">
                                        <p:cTn id="24" dur="500" fill="hold"/>
                                        <p:tgtEl>
                                          <p:spTgt spid="73"/>
                                        </p:tgtEl>
                                        <p:attrNameLst>
                                          <p:attrName>ppt_x</p:attrName>
                                        </p:attrNameLst>
                                      </p:cBhvr>
                                      <p:tavLst>
                                        <p:tav tm="0">
                                          <p:val>
                                            <p:strVal val="#ppt_x"/>
                                          </p:val>
                                        </p:tav>
                                        <p:tav tm="100000">
                                          <p:val>
                                            <p:strVal val="#ppt_x"/>
                                          </p:val>
                                        </p:tav>
                                      </p:tavLst>
                                    </p:anim>
                                    <p:anim calcmode="lin" valueType="num">
                                      <p:cBhvr additive="base">
                                        <p:cTn id="25"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椭圆 14"/>
          <p:cNvSpPr/>
          <p:nvPr/>
        </p:nvSpPr>
        <p:spPr>
          <a:xfrm>
            <a:off x="3349625" y="1535113"/>
            <a:ext cx="2400300" cy="2400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16" name="椭圆 15"/>
          <p:cNvSpPr/>
          <p:nvPr/>
        </p:nvSpPr>
        <p:spPr>
          <a:xfrm>
            <a:off x="2984500" y="1169988"/>
            <a:ext cx="3130550" cy="31305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nvGrpSpPr>
          <p:cNvPr id="17" name="组合 16"/>
          <p:cNvGrpSpPr/>
          <p:nvPr/>
        </p:nvGrpSpPr>
        <p:grpSpPr>
          <a:xfrm>
            <a:off x="5815013" y="1250950"/>
            <a:ext cx="3197225" cy="881063"/>
            <a:chOff x="544923" y="2418093"/>
            <a:chExt cx="3820097" cy="1172487"/>
          </a:xfrm>
        </p:grpSpPr>
        <p:sp>
          <p:nvSpPr>
            <p:cNvPr id="7190" name="矩形 17"/>
            <p:cNvSpPr/>
            <p:nvPr/>
          </p:nvSpPr>
          <p:spPr>
            <a:xfrm>
              <a:off x="544923" y="2729244"/>
              <a:ext cx="3820097" cy="861336"/>
            </a:xfrm>
            <a:prstGeom prst="rect">
              <a:avLst/>
            </a:prstGeom>
            <a:noFill/>
            <a:ln w="9525">
              <a:noFill/>
            </a:ln>
          </p:spPr>
          <p:txBody>
            <a:bodyPr>
              <a:spAutoFit/>
            </a:bodyPr>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a:t>
              </a:r>
              <a:r>
                <a:rPr lang="zh-CN" altLang="en-US" sz="1200" dirty="0">
                  <a:solidFill>
                    <a:schemeClr val="bg1"/>
                  </a:solidFill>
                  <a:latin typeface="微软雅黑 Light" panose="020B0502040204020203" pitchFamily="34" charset="-122"/>
                  <a:ea typeface="微软雅黑 Light" panose="020B0502040204020203" pitchFamily="34" charset="-122"/>
                </a:rPr>
                <a:t>软件工程导论</a:t>
              </a:r>
              <a:r>
                <a:rPr lang="en-US" altLang="zh-CN" sz="1200" dirty="0">
                  <a:solidFill>
                    <a:schemeClr val="bg1"/>
                  </a:solidFill>
                  <a:latin typeface="微软雅黑 Light" panose="020B0502040204020203" pitchFamily="34" charset="-122"/>
                  <a:ea typeface="微软雅黑 Light" panose="020B0502040204020203" pitchFamily="34" charset="-122"/>
                </a:rPr>
                <a:t>》 </a:t>
              </a:r>
              <a:r>
                <a:rPr lang="zh-CN" altLang="en-US" sz="1200" dirty="0">
                  <a:solidFill>
                    <a:schemeClr val="bg1"/>
                  </a:solidFill>
                  <a:latin typeface="微软雅黑 Light" panose="020B0502040204020203" pitchFamily="34" charset="-122"/>
                  <a:ea typeface="微软雅黑 Light" panose="020B0502040204020203" pitchFamily="34" charset="-122"/>
                </a:rPr>
                <a:t>清华大学出版社 张海藩等</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7191" name="文本框 17"/>
            <p:cNvSpPr txBox="1"/>
            <p:nvPr/>
          </p:nvSpPr>
          <p:spPr>
            <a:xfrm>
              <a:off x="544923" y="2418093"/>
              <a:ext cx="246413" cy="430667"/>
            </a:xfrm>
            <a:prstGeom prst="rect">
              <a:avLst/>
            </a:prstGeom>
            <a:noFill/>
            <a:ln w="9525">
              <a:noFill/>
            </a:ln>
          </p:spPr>
          <p:txBody>
            <a:bodyPr wrap="none">
              <a:spAutoFit/>
            </a:bodyPr>
            <a:p>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1" name="组合 20"/>
          <p:cNvGrpSpPr/>
          <p:nvPr/>
        </p:nvGrpSpPr>
        <p:grpSpPr>
          <a:xfrm>
            <a:off x="111125" y="2159000"/>
            <a:ext cx="2865438" cy="536575"/>
            <a:chOff x="534431" y="2458453"/>
            <a:chExt cx="3820096" cy="716938"/>
          </a:xfrm>
        </p:grpSpPr>
        <p:sp>
          <p:nvSpPr>
            <p:cNvPr id="7188" name="矩形 21"/>
            <p:cNvSpPr/>
            <p:nvPr/>
          </p:nvSpPr>
          <p:spPr>
            <a:xfrm>
              <a:off x="534431" y="2682273"/>
              <a:ext cx="3820096" cy="493118"/>
            </a:xfrm>
            <a:prstGeom prst="rect">
              <a:avLst/>
            </a:prstGeom>
            <a:noFill/>
            <a:ln w="9525">
              <a:noFill/>
            </a:ln>
          </p:spPr>
          <p:txBody>
            <a:bodyPr>
              <a:spAutoFit/>
            </a:bodyPr>
            <a:p>
              <a:pPr>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PMBOK</a:t>
              </a:r>
              <a:r>
                <a:rPr lang="zh-CN" altLang="en-US" sz="1200" dirty="0">
                  <a:solidFill>
                    <a:schemeClr val="bg1"/>
                  </a:solidFill>
                  <a:latin typeface="微软雅黑 Light" panose="020B0502040204020203" pitchFamily="34" charset="-122"/>
                  <a:ea typeface="微软雅黑 Light" panose="020B0502040204020203" pitchFamily="34" charset="-122"/>
                </a:rPr>
                <a:t> 项目管理知识体系（第</a:t>
              </a:r>
              <a:r>
                <a:rPr lang="en-US" altLang="zh-CN" sz="1200" dirty="0">
                  <a:solidFill>
                    <a:schemeClr val="bg1"/>
                  </a:solidFill>
                  <a:latin typeface="微软雅黑 Light" panose="020B0502040204020203" pitchFamily="34" charset="-122"/>
                  <a:ea typeface="微软雅黑 Light" panose="020B0502040204020203" pitchFamily="34" charset="-122"/>
                </a:rPr>
                <a:t>5</a:t>
              </a:r>
              <a:r>
                <a:rPr lang="zh-CN" altLang="en-US" sz="1200" dirty="0">
                  <a:solidFill>
                    <a:schemeClr val="bg1"/>
                  </a:solidFill>
                  <a:latin typeface="微软雅黑 Light" panose="020B0502040204020203" pitchFamily="34" charset="-122"/>
                  <a:ea typeface="微软雅黑 Light" panose="020B0502040204020203" pitchFamily="34" charset="-122"/>
                </a:rPr>
                <a:t>版）</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7189" name="文本框 24"/>
            <p:cNvSpPr txBox="1"/>
            <p:nvPr/>
          </p:nvSpPr>
          <p:spPr>
            <a:xfrm>
              <a:off x="2512785" y="2458453"/>
              <a:ext cx="246277" cy="430619"/>
            </a:xfrm>
            <a:prstGeom prst="rect">
              <a:avLst/>
            </a:prstGeom>
            <a:noFill/>
            <a:ln w="9525">
              <a:noFill/>
            </a:ln>
          </p:spPr>
          <p:txBody>
            <a:bodyPr wrap="none">
              <a:spAutoFit/>
            </a:bodyPr>
            <a:p>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5" name="组合 24"/>
          <p:cNvGrpSpPr/>
          <p:nvPr/>
        </p:nvGrpSpPr>
        <p:grpSpPr bwMode="auto">
          <a:xfrm>
            <a:off x="3706813" y="1892300"/>
            <a:ext cx="1685925" cy="1685925"/>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marL="0" marR="0" lvl="0" indent="0" algn="l" defTabSz="78359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464646"/>
                </a:solidFill>
                <a:effectLst/>
                <a:uLnTx/>
                <a:uFillTx/>
                <a:latin typeface="微软雅黑 Light" panose="020B0502040204020203" pitchFamily="34" charset="-122"/>
                <a:ea typeface="+mn-ea"/>
                <a:cs typeface="+mn-cs"/>
              </a:endParaRPr>
            </a:p>
          </p:txBody>
        </p:sp>
        <p:sp>
          <p:nvSpPr>
            <p:cNvPr id="49170" name="文本框 27"/>
            <p:cNvSpPr txBox="1">
              <a:spLocks noChangeArrowheads="1"/>
            </p:cNvSpPr>
            <p:nvPr/>
          </p:nvSpPr>
          <p:spPr bwMode="auto">
            <a:xfrm>
              <a:off x="5345272" y="3939754"/>
              <a:ext cx="1340537" cy="451405"/>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参考资料</a:t>
              </a: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9" name="组合 28"/>
          <p:cNvGrpSpPr/>
          <p:nvPr/>
        </p:nvGrpSpPr>
        <p:grpSpPr>
          <a:xfrm>
            <a:off x="5113653" y="1545080"/>
            <a:ext cx="594066" cy="69443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31" name="文本框 28"/>
            <p:cNvSpPr txBox="1"/>
            <p:nvPr/>
          </p:nvSpPr>
          <p:spPr>
            <a:xfrm>
              <a:off x="7423168" y="1475477"/>
              <a:ext cx="421483" cy="430886"/>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A</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nvGrpSpPr>
          <p:cNvPr id="34" name="组合 33"/>
          <p:cNvGrpSpPr/>
          <p:nvPr/>
        </p:nvGrpSpPr>
        <p:grpSpPr>
          <a:xfrm>
            <a:off x="2777031" y="1899723"/>
            <a:ext cx="704167" cy="594066"/>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36" name="文本框 29"/>
            <p:cNvSpPr txBox="1"/>
            <p:nvPr/>
          </p:nvSpPr>
          <p:spPr>
            <a:xfrm>
              <a:off x="3975023" y="2864393"/>
              <a:ext cx="406522" cy="430887"/>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B</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nvGrpSpPr>
          <p:cNvPr id="39" name="组合 38"/>
          <p:cNvGrpSpPr/>
          <p:nvPr/>
        </p:nvGrpSpPr>
        <p:grpSpPr>
          <a:xfrm>
            <a:off x="960438" y="4151313"/>
            <a:ext cx="6024562" cy="921701"/>
            <a:chOff x="170092" y="2418093"/>
            <a:chExt cx="5268464" cy="1227587"/>
          </a:xfrm>
        </p:grpSpPr>
        <p:sp>
          <p:nvSpPr>
            <p:cNvPr id="7186" name="矩形 39"/>
            <p:cNvSpPr/>
            <p:nvPr/>
          </p:nvSpPr>
          <p:spPr>
            <a:xfrm>
              <a:off x="170092" y="2786410"/>
              <a:ext cx="5268464" cy="859270"/>
            </a:xfrm>
            <a:prstGeom prst="rect">
              <a:avLst/>
            </a:prstGeom>
            <a:noFill/>
            <a:ln w="9525">
              <a:noFill/>
            </a:ln>
          </p:spPr>
          <p:txBody>
            <a:bodyPr>
              <a:spAutoFit/>
            </a:bodyPr>
            <a:p>
              <a:pPr>
                <a:lnSpc>
                  <a:spcPct val="150000"/>
                </a:lnSpc>
              </a:pPr>
              <a:r>
                <a:rPr lang="zh-CN" altLang="en-US" sz="1200" dirty="0">
                  <a:solidFill>
                    <a:schemeClr val="bg1"/>
                  </a:solidFill>
                  <a:latin typeface="微软雅黑 Light" panose="020B0502040204020203" pitchFamily="34" charset="-122"/>
                  <a:ea typeface="微软雅黑 Light" panose="020B0502040204020203" pitchFamily="34" charset="-122"/>
                </a:rPr>
                <a:t>《游戏策划与设计》、《软件工程实践者的研究方法》、《游戏专业概论》、《游戏软件开发基础》</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7187" name="文本框 32"/>
            <p:cNvSpPr txBox="1"/>
            <p:nvPr/>
          </p:nvSpPr>
          <p:spPr>
            <a:xfrm>
              <a:off x="544923" y="2418093"/>
              <a:ext cx="161547" cy="430693"/>
            </a:xfrm>
            <a:prstGeom prst="rect">
              <a:avLst/>
            </a:prstGeom>
            <a:noFill/>
            <a:ln w="9525">
              <a:noFill/>
            </a:ln>
          </p:spPr>
          <p:txBody>
            <a:bodyPr wrap="none">
              <a:spAutoFit/>
            </a:bodyPr>
            <a:p>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1379538" cy="414337"/>
            <a:chOff x="310460" y="277672"/>
            <a:chExt cx="1380775" cy="414303"/>
          </a:xfrm>
        </p:grpSpPr>
        <p:pic>
          <p:nvPicPr>
            <p:cNvPr id="7184" name="图片 40"/>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42" name="文本框 41"/>
            <p:cNvSpPr txBox="1"/>
            <p:nvPr/>
          </p:nvSpPr>
          <p:spPr>
            <a:xfrm>
              <a:off x="477297" y="299895"/>
              <a:ext cx="1213938"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参考资料</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6" name="组合 5"/>
          <p:cNvGrpSpPr/>
          <p:nvPr/>
        </p:nvGrpSpPr>
        <p:grpSpPr>
          <a:xfrm>
            <a:off x="2838450" y="3795713"/>
            <a:ext cx="595313" cy="631825"/>
            <a:chOff x="2839152" y="3795107"/>
            <a:chExt cx="594066" cy="632568"/>
          </a:xfrm>
        </p:grpSpPr>
        <p:grpSp>
          <p:nvGrpSpPr>
            <p:cNvPr id="7180" name="组合 3"/>
            <p:cNvGrpSpPr/>
            <p:nvPr/>
          </p:nvGrpSpPr>
          <p:grpSpPr>
            <a:xfrm>
              <a:off x="2839152" y="3795107"/>
              <a:ext cx="594066" cy="632568"/>
              <a:chOff x="2839152" y="3791362"/>
              <a:chExt cx="594066" cy="632568"/>
            </a:xfrm>
          </p:grpSpPr>
          <p:sp>
            <p:nvSpPr>
              <p:cNvPr id="40" name="流程图: 联系 39"/>
              <p:cNvSpPr/>
              <p:nvPr/>
            </p:nvSpPr>
            <p:spPr>
              <a:xfrm rot="1291582">
                <a:off x="2839152" y="3829507"/>
                <a:ext cx="594066" cy="594423"/>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41" name="等腰三角形 40"/>
              <p:cNvSpPr/>
              <p:nvPr/>
            </p:nvSpPr>
            <p:spPr>
              <a:xfrm rot="2253496">
                <a:off x="3268464" y="3791362"/>
                <a:ext cx="161586" cy="125559"/>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5" name="TextBox 4"/>
            <p:cNvSpPr txBox="1"/>
            <p:nvPr/>
          </p:nvSpPr>
          <p:spPr>
            <a:xfrm>
              <a:off x="2976976" y="3993777"/>
              <a:ext cx="364360" cy="322642"/>
            </a:xfrm>
            <a:prstGeom prst="rect">
              <a:avLst/>
            </a:prstGeom>
            <a:noFill/>
          </p:spPr>
          <p:txBody>
            <a:bodyPr>
              <a:spAutoFit/>
            </a:bodyPr>
            <a:lstStyle/>
            <a:p>
              <a:pPr marR="0" defTabSz="685800">
                <a:buClrTx/>
                <a:buSzTx/>
                <a:buFontTx/>
                <a:buNone/>
                <a:defRPr/>
              </a:pPr>
              <a:r>
                <a:rPr kumimoji="0" lang="en-US" altLang="zh-CN" sz="1500" kern="1200" cap="none" spc="0" normalizeH="0" baseline="0" noProof="0" dirty="0">
                  <a:solidFill>
                    <a:schemeClr val="bg1"/>
                  </a:solidFill>
                  <a:latin typeface="+mn-ea"/>
                  <a:ea typeface="+mn-ea"/>
                  <a:cs typeface="+mn-cs"/>
                </a:rPr>
                <a:t>C</a:t>
              </a:r>
              <a:endParaRPr kumimoji="0" lang="zh-CN" altLang="en-US" sz="1500" kern="1200" cap="none" spc="0" normalizeH="0" baseline="0" noProof="0" dirty="0">
                <a:solidFill>
                  <a:schemeClr val="bg1"/>
                </a:solidFill>
                <a:latin typeface="+mn-ea"/>
                <a:ea typeface="+mn-ea"/>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300" fill="hold"/>
                                        <p:tgtEl>
                                          <p:spTgt spid="25"/>
                                        </p:tgtEl>
                                        <p:attrNameLst>
                                          <p:attrName>ppt_w</p:attrName>
                                        </p:attrNameLst>
                                      </p:cBhvr>
                                      <p:tavLst>
                                        <p:tav tm="0">
                                          <p:val>
                                            <p:fltVal val="0.000000"/>
                                          </p:val>
                                        </p:tav>
                                        <p:tav tm="100000">
                                          <p:val>
                                            <p:strVal val="#ppt_w"/>
                                          </p:val>
                                        </p:tav>
                                      </p:tavLst>
                                    </p:anim>
                                    <p:anim calcmode="lin" valueType="num">
                                      <p:cBhvr>
                                        <p:cTn id="13" dur="300" fill="hold"/>
                                        <p:tgtEl>
                                          <p:spTgt spid="25"/>
                                        </p:tgtEl>
                                        <p:attrNameLst>
                                          <p:attrName>ppt_h</p:attrName>
                                        </p:attrNameLst>
                                      </p:cBhvr>
                                      <p:tavLst>
                                        <p:tav tm="0">
                                          <p:val>
                                            <p:fltVal val="0.000000"/>
                                          </p:val>
                                        </p:tav>
                                        <p:tav tm="100000">
                                          <p:val>
                                            <p:strVal val="#ppt_h"/>
                                          </p:val>
                                        </p:tav>
                                      </p:tavLst>
                                    </p:anim>
                                    <p:animEffect transition="in" filter="fade">
                                      <p:cBhvr>
                                        <p:cTn id="14" dur="300"/>
                                        <p:tgtEl>
                                          <p:spTgt spid="25"/>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300" fill="hold"/>
                                        <p:tgtEl>
                                          <p:spTgt spid="15"/>
                                        </p:tgtEl>
                                        <p:attrNameLst>
                                          <p:attrName>ppt_w</p:attrName>
                                        </p:attrNameLst>
                                      </p:cBhvr>
                                      <p:tavLst>
                                        <p:tav tm="0">
                                          <p:val>
                                            <p:fltVal val="0.000000"/>
                                          </p:val>
                                        </p:tav>
                                        <p:tav tm="100000">
                                          <p:val>
                                            <p:strVal val="#ppt_w"/>
                                          </p:val>
                                        </p:tav>
                                      </p:tavLst>
                                    </p:anim>
                                    <p:anim calcmode="lin" valueType="num">
                                      <p:cBhvr>
                                        <p:cTn id="19" dur="300" fill="hold"/>
                                        <p:tgtEl>
                                          <p:spTgt spid="15"/>
                                        </p:tgtEl>
                                        <p:attrNameLst>
                                          <p:attrName>ppt_h</p:attrName>
                                        </p:attrNameLst>
                                      </p:cBhvr>
                                      <p:tavLst>
                                        <p:tav tm="0">
                                          <p:val>
                                            <p:fltVal val="0.000000"/>
                                          </p:val>
                                        </p:tav>
                                        <p:tav tm="100000">
                                          <p:val>
                                            <p:strVal val="#ppt_h"/>
                                          </p:val>
                                        </p:tav>
                                      </p:tavLst>
                                    </p:anim>
                                    <p:animEffect transition="in" filter="fade">
                                      <p:cBhvr>
                                        <p:cTn id="20" dur="300"/>
                                        <p:tgtEl>
                                          <p:spTgt spid="15"/>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300" fill="hold"/>
                                        <p:tgtEl>
                                          <p:spTgt spid="16"/>
                                        </p:tgtEl>
                                        <p:attrNameLst>
                                          <p:attrName>ppt_w</p:attrName>
                                        </p:attrNameLst>
                                      </p:cBhvr>
                                      <p:tavLst>
                                        <p:tav tm="0">
                                          <p:val>
                                            <p:fltVal val="0.000000"/>
                                          </p:val>
                                        </p:tav>
                                        <p:tav tm="100000">
                                          <p:val>
                                            <p:strVal val="#ppt_w"/>
                                          </p:val>
                                        </p:tav>
                                      </p:tavLst>
                                    </p:anim>
                                    <p:anim calcmode="lin" valueType="num">
                                      <p:cBhvr>
                                        <p:cTn id="25" dur="300" fill="hold"/>
                                        <p:tgtEl>
                                          <p:spTgt spid="16"/>
                                        </p:tgtEl>
                                        <p:attrNameLst>
                                          <p:attrName>ppt_h</p:attrName>
                                        </p:attrNameLst>
                                      </p:cBhvr>
                                      <p:tavLst>
                                        <p:tav tm="0">
                                          <p:val>
                                            <p:fltVal val="0.000000"/>
                                          </p:val>
                                        </p:tav>
                                        <p:tav tm="100000">
                                          <p:val>
                                            <p:strVal val="#ppt_h"/>
                                          </p:val>
                                        </p:tav>
                                      </p:tavLst>
                                    </p:anim>
                                    <p:animEffect transition="in" filter="fade">
                                      <p:cBhvr>
                                        <p:cTn id="26" dur="300"/>
                                        <p:tgtEl>
                                          <p:spTgt spid="16"/>
                                        </p:tgtEl>
                                      </p:cBhvr>
                                    </p:animEffect>
                                  </p:childTnLst>
                                </p:cTn>
                              </p:par>
                            </p:childTnLst>
                          </p:cTn>
                        </p:par>
                        <p:par>
                          <p:cTn id="27" fill="hold">
                            <p:stCondLst>
                              <p:cond delay="2500"/>
                            </p:stCondLst>
                            <p:childTnLst>
                              <p:par>
                                <p:cTn id="28" presetID="2" presetClass="entr" presetSubtype="3"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0-#ppt_h/2"/>
                                          </p:val>
                                        </p:tav>
                                        <p:tav tm="100000">
                                          <p:val>
                                            <p:strVal val="#ppt_y"/>
                                          </p:val>
                                        </p:tav>
                                      </p:tavLst>
                                    </p:anim>
                                  </p:childTnLst>
                                </p:cTn>
                              </p:par>
                              <p:par>
                                <p:cTn id="32" presetID="26" presetClass="emph" presetSubtype="0" fill="hold" nodeType="withEffect">
                                  <p:stCondLst>
                                    <p:cond delay="0"/>
                                  </p:stCondLst>
                                  <p:childTnLst>
                                    <p:animEffect transition="out" filter="fade">
                                      <p:cBhvr>
                                        <p:cTn id="33" dur="500" tmFilter="0, 0; .2, .5; .8, .5; 1, 0"/>
                                        <p:tgtEl>
                                          <p:spTgt spid="29"/>
                                        </p:tgtEl>
                                      </p:cBhvr>
                                    </p:animEffect>
                                    <p:animScale>
                                      <p:cBhvr>
                                        <p:cTn id="34" dur="250" autoRev="1" fill="hold"/>
                                        <p:tgtEl>
                                          <p:spTgt spid="29"/>
                                        </p:tgtEl>
                                      </p:cBhvr>
                                      <p:by x="105000" y="105000"/>
                                    </p:animScale>
                                  </p:childTnLst>
                                </p:cTn>
                              </p:par>
                              <p:par>
                                <p:cTn id="35" presetID="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0-#ppt_w/2"/>
                                          </p:val>
                                        </p:tav>
                                        <p:tav tm="100000">
                                          <p:val>
                                            <p:strVal val="#ppt_x"/>
                                          </p:val>
                                        </p:tav>
                                      </p:tavLst>
                                    </p:anim>
                                    <p:anim calcmode="lin" valueType="num">
                                      <p:cBhvr additive="base">
                                        <p:cTn id="43" dur="500" fill="hold"/>
                                        <p:tgtEl>
                                          <p:spTgt spid="34"/>
                                        </p:tgtEl>
                                        <p:attrNameLst>
                                          <p:attrName>ppt_y</p:attrName>
                                        </p:attrNameLst>
                                      </p:cBhvr>
                                      <p:tavLst>
                                        <p:tav tm="0">
                                          <p:val>
                                            <p:strVal val="#ppt_y"/>
                                          </p:val>
                                        </p:tav>
                                        <p:tav tm="100000">
                                          <p:val>
                                            <p:strVal val="#ppt_y"/>
                                          </p:val>
                                        </p:tav>
                                      </p:tavLst>
                                    </p:anim>
                                  </p:childTnLst>
                                </p:cTn>
                              </p:par>
                              <p:par>
                                <p:cTn id="44" presetID="26" presetClass="emph" presetSubtype="0" fill="hold" nodeType="withEffect">
                                  <p:stCondLst>
                                    <p:cond delay="0"/>
                                  </p:stCondLst>
                                  <p:childTnLst>
                                    <p:animEffect transition="out" filter="fade">
                                      <p:cBhvr>
                                        <p:cTn id="45" dur="500" tmFilter="0, 0; .2, .5; .8, .5; 1, 0"/>
                                        <p:tgtEl>
                                          <p:spTgt spid="34"/>
                                        </p:tgtEl>
                                      </p:cBhvr>
                                    </p:animEffect>
                                    <p:animScale>
                                      <p:cBhvr>
                                        <p:cTn id="46" dur="250" autoRev="1" fill="hold"/>
                                        <p:tgtEl>
                                          <p:spTgt spid="34"/>
                                        </p:tgtEl>
                                      </p:cBhvr>
                                      <p:by x="105000" y="105000"/>
                                    </p:animScale>
                                  </p:childTnLst>
                                </p:cTn>
                              </p:par>
                              <p:par>
                                <p:cTn id="47" presetID="2" presetClass="entr" presetSubtype="8"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18" presetClass="entr" presetSubtype="6"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strips(downRight)">
                                      <p:cBhvr>
                                        <p:cTn id="53" dur="1000"/>
                                        <p:tgtEl>
                                          <p:spTgt spid="39"/>
                                        </p:tgtEl>
                                      </p:cBhvr>
                                    </p:animEffect>
                                  </p:childTnLst>
                                </p:cTn>
                              </p:par>
                              <p:par>
                                <p:cTn id="54" presetID="2" presetClass="entr" presetSubtype="4"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8201"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549650" y="2019300"/>
            <a:ext cx="4348163" cy="939800"/>
            <a:chOff x="2866757" y="2019402"/>
            <a:chExt cx="4348365" cy="939618"/>
          </a:xfrm>
        </p:grpSpPr>
        <p:sp>
          <p:nvSpPr>
            <p:cNvPr id="8199" name="文本框 12"/>
            <p:cNvSpPr txBox="1"/>
            <p:nvPr/>
          </p:nvSpPr>
          <p:spPr>
            <a:xfrm>
              <a:off x="2866757" y="2251134"/>
              <a:ext cx="4348365" cy="707886"/>
            </a:xfrm>
            <a:prstGeom prst="rect">
              <a:avLst/>
            </a:prstGeom>
            <a:noFill/>
            <a:ln w="9525">
              <a:noFill/>
            </a:ln>
          </p:spPr>
          <p:txBody>
            <a:bodyPr>
              <a:spAutoFit/>
            </a:bodyPr>
            <a:p>
              <a:r>
                <a:rPr lang="zh-CN" altLang="en-US" sz="4000" dirty="0">
                  <a:solidFill>
                    <a:schemeClr val="bg1"/>
                  </a:solidFill>
                  <a:latin typeface="微软雅黑 Light" panose="020B0502040204020203" pitchFamily="34" charset="-122"/>
                  <a:ea typeface="微软雅黑 Light" panose="020B0502040204020203" pitchFamily="34" charset="-122"/>
                </a:rPr>
                <a:t>  项目概述</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8200" name="文本框 14"/>
            <p:cNvSpPr txBox="1"/>
            <p:nvPr/>
          </p:nvSpPr>
          <p:spPr>
            <a:xfrm>
              <a:off x="3229671" y="2019402"/>
              <a:ext cx="1331264" cy="307777"/>
            </a:xfrm>
            <a:prstGeom prst="rect">
              <a:avLst/>
            </a:prstGeom>
            <a:noFill/>
            <a:ln w="9525">
              <a:noFill/>
            </a:ln>
          </p:spPr>
          <p:txBody>
            <a:bodyPr>
              <a:spAutoFit/>
            </a:bodyPr>
            <a:p>
              <a:r>
                <a:rPr lang="en-US" altLang="zh-CN" sz="1400" dirty="0">
                  <a:solidFill>
                    <a:schemeClr val="bg1"/>
                  </a:solidFill>
                  <a:latin typeface="微软雅黑 Light" panose="020B0502040204020203" pitchFamily="34" charset="-122"/>
                  <a:ea typeface="微软雅黑 Light" panose="020B0502040204020203" pitchFamily="34" charset="-122"/>
                </a:rPr>
                <a:t>PART TWO</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2611438"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722313" y="1527175"/>
            <a:ext cx="1900237" cy="1385888"/>
            <a:chOff x="910360" y="1331672"/>
            <a:chExt cx="1900903" cy="1386128"/>
          </a:xfrm>
        </p:grpSpPr>
        <p:sp>
          <p:nvSpPr>
            <p:cNvPr id="21" name="任意多边形 20"/>
            <p:cNvSpPr/>
            <p:nvPr/>
          </p:nvSpPr>
          <p:spPr>
            <a:xfrm>
              <a:off x="1586872" y="1854050"/>
              <a:ext cx="927425" cy="863750"/>
            </a:xfrm>
            <a:custGeom>
              <a:avLst/>
              <a:gdLst>
                <a:gd name="connsiteX0" fmla="*/ 0 w 927100"/>
                <a:gd name="connsiteY0" fmla="*/ 279400 h 863600"/>
                <a:gd name="connsiteX1" fmla="*/ 215900 w 927100"/>
                <a:gd name="connsiteY1" fmla="*/ 0 h 863600"/>
                <a:gd name="connsiteX2" fmla="*/ 927100 w 927100"/>
                <a:gd name="connsiteY2" fmla="*/ 863600 h 863600"/>
              </a:gdLst>
              <a:ahLst/>
              <a:cxnLst>
                <a:cxn ang="0">
                  <a:pos x="connsiteX0" y="connsiteY0"/>
                </a:cxn>
                <a:cxn ang="0">
                  <a:pos x="connsiteX1" y="connsiteY1"/>
                </a:cxn>
                <a:cxn ang="0">
                  <a:pos x="connsiteX2" y="connsiteY2"/>
                </a:cxn>
              </a:cxnLst>
              <a:rect l="l" t="t" r="r" b="b"/>
              <a:pathLst>
                <a:path w="927100" h="863600">
                  <a:moveTo>
                    <a:pt x="0" y="279400"/>
                  </a:moveTo>
                  <a:lnTo>
                    <a:pt x="215900" y="0"/>
                  </a:lnTo>
                  <a:lnTo>
                    <a:pt x="927100" y="8636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9264" name="矩形 21"/>
            <p:cNvSpPr/>
            <p:nvPr/>
          </p:nvSpPr>
          <p:spPr>
            <a:xfrm>
              <a:off x="910360" y="1331672"/>
              <a:ext cx="1900903" cy="502890"/>
            </a:xfrm>
            <a:prstGeom prst="rect">
              <a:avLst/>
            </a:prstGeom>
            <a:noFill/>
            <a:ln w="9525">
              <a:noFill/>
            </a:ln>
          </p:spPr>
          <p:txBody>
            <a:bodyPr wrap="none">
              <a:spAutoFit/>
            </a:bodyPr>
            <a:p>
              <a:r>
                <a:rPr lang="zh-CN" altLang="en-US" sz="2000" baseline="-3000" dirty="0">
                  <a:solidFill>
                    <a:schemeClr val="bg1"/>
                  </a:solidFill>
                  <a:latin typeface="微软雅黑 Light" panose="020B0502040204020203" pitchFamily="34" charset="-122"/>
                  <a:ea typeface="微软雅黑 Light" panose="020B0502040204020203" pitchFamily="34" charset="-122"/>
                </a:rPr>
                <a:t>项目计划、可行性分析</a:t>
              </a:r>
              <a:endParaRPr lang="en-US" altLang="zh-CN" sz="2000" baseline="-3000" dirty="0">
                <a:solidFill>
                  <a:schemeClr val="bg1"/>
                </a:solidFill>
                <a:latin typeface="微软雅黑 Light" panose="020B0502040204020203" pitchFamily="34" charset="-122"/>
                <a:ea typeface="微软雅黑 Light" panose="020B0502040204020203" pitchFamily="34" charset="-122"/>
              </a:endParaRPr>
            </a:p>
            <a:p>
              <a:r>
                <a:rPr lang="zh-CN" altLang="en-US" sz="2000" baseline="-3000" dirty="0">
                  <a:solidFill>
                    <a:schemeClr val="bg1"/>
                  </a:solidFill>
                  <a:latin typeface="微软雅黑 Light" panose="020B0502040204020203" pitchFamily="34" charset="-122"/>
                  <a:ea typeface="微软雅黑 Light" panose="020B0502040204020203" pitchFamily="34" charset="-122"/>
                </a:rPr>
                <a:t>等前期准备</a:t>
              </a:r>
              <a:endParaRPr lang="zh-CN" altLang="en-US" sz="2000" baseline="-3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合 22"/>
          <p:cNvGrpSpPr/>
          <p:nvPr/>
        </p:nvGrpSpPr>
        <p:grpSpPr>
          <a:xfrm>
            <a:off x="3938588" y="1481138"/>
            <a:ext cx="1981200" cy="1749425"/>
            <a:chOff x="4127055" y="1284513"/>
            <a:chExt cx="1981645" cy="1750787"/>
          </a:xfrm>
        </p:grpSpPr>
        <p:sp>
          <p:nvSpPr>
            <p:cNvPr id="24" name="任意多边形 23"/>
            <p:cNvSpPr/>
            <p:nvPr/>
          </p:nvSpPr>
          <p:spPr>
            <a:xfrm>
              <a:off x="5054363" y="1613381"/>
              <a:ext cx="1054337" cy="1421919"/>
            </a:xfrm>
            <a:custGeom>
              <a:avLst/>
              <a:gdLst>
                <a:gd name="connsiteX0" fmla="*/ 152400 w 889000"/>
                <a:gd name="connsiteY0" fmla="*/ 1016000 h 1016000"/>
                <a:gd name="connsiteX1" fmla="*/ 0 w 889000"/>
                <a:gd name="connsiteY1" fmla="*/ 0 h 1016000"/>
                <a:gd name="connsiteX2" fmla="*/ 889000 w 889000"/>
                <a:gd name="connsiteY2" fmla="*/ 292100 h 1016000"/>
                <a:gd name="connsiteX0-1" fmla="*/ 317500 w 1054100"/>
                <a:gd name="connsiteY0-2" fmla="*/ 1422400 h 1422400"/>
                <a:gd name="connsiteX1-3" fmla="*/ 0 w 1054100"/>
                <a:gd name="connsiteY1-4" fmla="*/ 0 h 1422400"/>
                <a:gd name="connsiteX2-5" fmla="*/ 1054100 w 1054100"/>
                <a:gd name="connsiteY2-6" fmla="*/ 698500 h 1422400"/>
              </a:gdLst>
              <a:ahLst/>
              <a:cxnLst>
                <a:cxn ang="0">
                  <a:pos x="connsiteX0-1" y="connsiteY0-2"/>
                </a:cxn>
                <a:cxn ang="0">
                  <a:pos x="connsiteX1-3" y="connsiteY1-4"/>
                </a:cxn>
                <a:cxn ang="0">
                  <a:pos x="connsiteX2-5" y="connsiteY2-6"/>
                </a:cxn>
              </a:cxnLst>
              <a:rect l="l" t="t" r="r" b="b"/>
              <a:pathLst>
                <a:path w="1054100" h="1422400">
                  <a:moveTo>
                    <a:pt x="317500" y="1422400"/>
                  </a:moveTo>
                  <a:lnTo>
                    <a:pt x="0" y="0"/>
                  </a:lnTo>
                  <a:lnTo>
                    <a:pt x="1054100" y="6985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9262" name="矩形 24"/>
            <p:cNvSpPr/>
            <p:nvPr/>
          </p:nvSpPr>
          <p:spPr>
            <a:xfrm>
              <a:off x="4127055" y="1284513"/>
              <a:ext cx="1801195" cy="308017"/>
            </a:xfrm>
            <a:prstGeom prst="rect">
              <a:avLst/>
            </a:prstGeom>
            <a:noFill/>
            <a:ln w="9525">
              <a:noFill/>
            </a:ln>
          </p:spPr>
          <p:txBody>
            <a:bodyPr wrap="none">
              <a:spAutoFit/>
            </a:bodyPr>
            <a:p>
              <a:pPr algn="ctr"/>
              <a:r>
                <a:rPr lang="zh-CN" altLang="en-US" sz="1400" dirty="0">
                  <a:solidFill>
                    <a:schemeClr val="bg1"/>
                  </a:solidFill>
                  <a:latin typeface="微软雅黑 Light" panose="020B0502040204020203" pitchFamily="34" charset="-122"/>
                  <a:ea typeface="微软雅黑 Light" panose="020B0502040204020203" pitchFamily="34" charset="-122"/>
                </a:rPr>
                <a:t>编码实现、软件测试</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任意多边形 25"/>
          <p:cNvSpPr/>
          <p:nvPr/>
        </p:nvSpPr>
        <p:spPr>
          <a:xfrm>
            <a:off x="325438" y="2000250"/>
            <a:ext cx="7940675" cy="1765300"/>
          </a:xfrm>
          <a:custGeom>
            <a:avLst/>
            <a:gdLst>
              <a:gd name="connsiteX0" fmla="*/ 0 w 7941502"/>
              <a:gd name="connsiteY0" fmla="*/ 1252603 h 1766170"/>
              <a:gd name="connsiteX1" fmla="*/ 0 w 7941502"/>
              <a:gd name="connsiteY1" fmla="*/ 1252603 h 1766170"/>
              <a:gd name="connsiteX2" fmla="*/ 1077239 w 7941502"/>
              <a:gd name="connsiteY2" fmla="*/ 313151 h 1766170"/>
              <a:gd name="connsiteX3" fmla="*/ 1979113 w 7941502"/>
              <a:gd name="connsiteY3" fmla="*/ 951978 h 1766170"/>
              <a:gd name="connsiteX4" fmla="*/ 2780779 w 7941502"/>
              <a:gd name="connsiteY4" fmla="*/ 162838 h 1766170"/>
              <a:gd name="connsiteX5" fmla="*/ 3306872 w 7941502"/>
              <a:gd name="connsiteY5" fmla="*/ 676405 h 1766170"/>
              <a:gd name="connsiteX6" fmla="*/ 4885151 w 7941502"/>
              <a:gd name="connsiteY6" fmla="*/ 1202498 h 1766170"/>
              <a:gd name="connsiteX7" fmla="*/ 5586609 w 7941502"/>
              <a:gd name="connsiteY7" fmla="*/ 488515 h 1766170"/>
              <a:gd name="connsiteX8" fmla="*/ 6263014 w 7941502"/>
              <a:gd name="connsiteY8" fmla="*/ 300624 h 1766170"/>
              <a:gd name="connsiteX9" fmla="*/ 6601217 w 7941502"/>
              <a:gd name="connsiteY9" fmla="*/ 1766170 h 1766170"/>
              <a:gd name="connsiteX10" fmla="*/ 7177414 w 7941502"/>
              <a:gd name="connsiteY10" fmla="*/ 0 h 1766170"/>
              <a:gd name="connsiteX11" fmla="*/ 7941502 w 7941502"/>
              <a:gd name="connsiteY11" fmla="*/ 701457 h 176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41502" h="1766170">
                <a:moveTo>
                  <a:pt x="0" y="1252603"/>
                </a:moveTo>
                <a:lnTo>
                  <a:pt x="0" y="1252603"/>
                </a:lnTo>
                <a:lnTo>
                  <a:pt x="1077239" y="313151"/>
                </a:lnTo>
                <a:lnTo>
                  <a:pt x="1979113" y="951978"/>
                </a:lnTo>
                <a:lnTo>
                  <a:pt x="2780779" y="162838"/>
                </a:lnTo>
                <a:lnTo>
                  <a:pt x="3306872" y="676405"/>
                </a:lnTo>
                <a:lnTo>
                  <a:pt x="4885151" y="1202498"/>
                </a:lnTo>
                <a:lnTo>
                  <a:pt x="5586609" y="488515"/>
                </a:lnTo>
                <a:lnTo>
                  <a:pt x="6263014" y="300624"/>
                </a:lnTo>
                <a:lnTo>
                  <a:pt x="6601217" y="1766170"/>
                </a:lnTo>
                <a:lnTo>
                  <a:pt x="7177414" y="0"/>
                </a:lnTo>
                <a:lnTo>
                  <a:pt x="7941502" y="701457"/>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27" name="组合 26"/>
          <p:cNvGrpSpPr/>
          <p:nvPr/>
        </p:nvGrpSpPr>
        <p:grpSpPr>
          <a:xfrm>
            <a:off x="2286000" y="2216150"/>
            <a:ext cx="1743075" cy="1728788"/>
            <a:chOff x="2473526" y="2425699"/>
            <a:chExt cx="1744265" cy="1730324"/>
          </a:xfrm>
        </p:grpSpPr>
        <p:sp>
          <p:nvSpPr>
            <p:cNvPr id="28" name="任意多边形 27"/>
            <p:cNvSpPr/>
            <p:nvPr/>
          </p:nvSpPr>
          <p:spPr>
            <a:xfrm>
              <a:off x="3301179" y="2425699"/>
              <a:ext cx="46068" cy="1374408"/>
            </a:xfrm>
            <a:custGeom>
              <a:avLst/>
              <a:gdLst>
                <a:gd name="connsiteX0" fmla="*/ 0 w 0"/>
                <a:gd name="connsiteY0" fmla="*/ 0 h 1193800"/>
                <a:gd name="connsiteX1" fmla="*/ 0 w 0"/>
                <a:gd name="connsiteY1" fmla="*/ 1193800 h 1193800"/>
              </a:gdLst>
              <a:ahLst/>
              <a:cxnLst>
                <a:cxn ang="0">
                  <a:pos x="connsiteX0" y="connsiteY0"/>
                </a:cxn>
                <a:cxn ang="0">
                  <a:pos x="connsiteX1" y="connsiteY1"/>
                </a:cxn>
              </a:cxnLst>
              <a:rect l="l" t="t" r="r" b="b"/>
              <a:pathLst>
                <a:path h="1193800">
                  <a:moveTo>
                    <a:pt x="0" y="0"/>
                  </a:moveTo>
                  <a:lnTo>
                    <a:pt x="0" y="11938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9" name="矩形 28"/>
            <p:cNvSpPr/>
            <p:nvPr/>
          </p:nvSpPr>
          <p:spPr>
            <a:xfrm>
              <a:off x="2473526" y="3855718"/>
              <a:ext cx="1744265" cy="30030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项目评审、设计软件</a:t>
              </a: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0" name="组合 29"/>
          <p:cNvGrpSpPr/>
          <p:nvPr/>
        </p:nvGrpSpPr>
        <p:grpSpPr>
          <a:xfrm>
            <a:off x="1077913" y="2268538"/>
            <a:ext cx="720725" cy="513080"/>
            <a:chOff x="1266729" y="2071701"/>
            <a:chExt cx="721453" cy="514312"/>
          </a:xfrm>
        </p:grpSpPr>
        <p:sp>
          <p:nvSpPr>
            <p:cNvPr id="31" name="椭圆 30"/>
            <p:cNvSpPr/>
            <p:nvPr/>
          </p:nvSpPr>
          <p:spPr>
            <a:xfrm>
              <a:off x="1500327" y="2071701"/>
              <a:ext cx="163678" cy="162314"/>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2" name="矩形 31"/>
            <p:cNvSpPr/>
            <p:nvPr/>
          </p:nvSpPr>
          <p:spPr>
            <a:xfrm>
              <a:off x="1266729" y="2332676"/>
              <a:ext cx="721453" cy="253337"/>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2018.3.</a:t>
              </a:r>
              <a:r>
                <a:rPr kumimoji="0" 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16</a:t>
              </a:r>
              <a:endParaRPr kumimoji="0" 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3" name="组合 32"/>
          <p:cNvGrpSpPr/>
          <p:nvPr/>
        </p:nvGrpSpPr>
        <p:grpSpPr>
          <a:xfrm>
            <a:off x="1925638" y="2854325"/>
            <a:ext cx="718185" cy="451168"/>
            <a:chOff x="2113346" y="3064841"/>
            <a:chExt cx="717842" cy="451614"/>
          </a:xfrm>
        </p:grpSpPr>
        <p:sp>
          <p:nvSpPr>
            <p:cNvPr id="34" name="椭圆 33"/>
            <p:cNvSpPr/>
            <p:nvPr/>
          </p:nvSpPr>
          <p:spPr>
            <a:xfrm>
              <a:off x="2406893" y="3064841"/>
              <a:ext cx="163435" cy="16208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矩形 34"/>
            <p:cNvSpPr/>
            <p:nvPr/>
          </p:nvSpPr>
          <p:spPr>
            <a:xfrm>
              <a:off x="2113346" y="3263475"/>
              <a:ext cx="717842" cy="25298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2018.3.17</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6" name="组合 35"/>
          <p:cNvGrpSpPr/>
          <p:nvPr/>
        </p:nvGrpSpPr>
        <p:grpSpPr>
          <a:xfrm>
            <a:off x="2779395" y="1854200"/>
            <a:ext cx="743585" cy="415925"/>
            <a:chOff x="2967762" y="2064744"/>
            <a:chExt cx="742946" cy="416176"/>
          </a:xfrm>
        </p:grpSpPr>
        <p:sp>
          <p:nvSpPr>
            <p:cNvPr id="37" name="椭圆 36"/>
            <p:cNvSpPr/>
            <p:nvPr/>
          </p:nvSpPr>
          <p:spPr>
            <a:xfrm>
              <a:off x="3221861" y="2317309"/>
              <a:ext cx="163371" cy="163611"/>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8" name="矩形 37"/>
            <p:cNvSpPr/>
            <p:nvPr/>
          </p:nvSpPr>
          <p:spPr>
            <a:xfrm>
              <a:off x="2967762" y="2064744"/>
              <a:ext cx="742946" cy="252883"/>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2018.3.26</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9" name="组合 38"/>
          <p:cNvGrpSpPr/>
          <p:nvPr/>
        </p:nvGrpSpPr>
        <p:grpSpPr>
          <a:xfrm>
            <a:off x="3529013" y="2524125"/>
            <a:ext cx="952182" cy="252730"/>
            <a:chOff x="3717829" y="2733933"/>
            <a:chExt cx="951312" cy="252694"/>
          </a:xfrm>
        </p:grpSpPr>
        <p:sp>
          <p:nvSpPr>
            <p:cNvPr id="40" name="椭圆 39"/>
            <p:cNvSpPr/>
            <p:nvPr/>
          </p:nvSpPr>
          <p:spPr>
            <a:xfrm>
              <a:off x="3717829" y="2791075"/>
              <a:ext cx="163363" cy="161902"/>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41" name="矩形 40"/>
            <p:cNvSpPr/>
            <p:nvPr/>
          </p:nvSpPr>
          <p:spPr>
            <a:xfrm>
              <a:off x="3928773" y="2733933"/>
              <a:ext cx="740368" cy="252694"/>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2018.3.27</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2" name="组合 41"/>
          <p:cNvGrpSpPr/>
          <p:nvPr/>
        </p:nvGrpSpPr>
        <p:grpSpPr>
          <a:xfrm>
            <a:off x="4959350" y="3135313"/>
            <a:ext cx="743585" cy="430529"/>
            <a:chOff x="5133702" y="3346781"/>
            <a:chExt cx="744019" cy="429649"/>
          </a:xfrm>
        </p:grpSpPr>
        <p:sp>
          <p:nvSpPr>
            <p:cNvPr id="9249" name="椭圆 42"/>
            <p:cNvSpPr/>
            <p:nvPr/>
          </p:nvSpPr>
          <p:spPr>
            <a:xfrm>
              <a:off x="5310409" y="3346781"/>
              <a:ext cx="162839" cy="162839"/>
            </a:xfrm>
            <a:prstGeom prst="ellipse">
              <a:avLst/>
            </a:prstGeom>
            <a:solidFill>
              <a:schemeClr val="bg1">
                <a:alpha val="79999"/>
              </a:schemeClr>
            </a:solidFill>
            <a:ln w="9525">
              <a:noFill/>
            </a:ln>
          </p:spPr>
          <p:txBody>
            <a:bodyPr lIns="68544" tIns="34272" rIns="68544" bIns="34272"/>
            <a:p>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44" name="矩形 43"/>
            <p:cNvSpPr/>
            <p:nvPr/>
          </p:nvSpPr>
          <p:spPr>
            <a:xfrm>
              <a:off x="5133702" y="3524217"/>
              <a:ext cx="744019" cy="252213"/>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a:t>
              </a:r>
              <a:r>
                <a:rPr kumimoji="0" 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8.3.30</a:t>
              </a:r>
              <a:endParaRPr kumimoji="0" 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5" name="组合 44"/>
          <p:cNvGrpSpPr/>
          <p:nvPr/>
        </p:nvGrpSpPr>
        <p:grpSpPr>
          <a:xfrm>
            <a:off x="5734050" y="2435225"/>
            <a:ext cx="745490" cy="457518"/>
            <a:chOff x="5908402" y="2645741"/>
            <a:chExt cx="744724" cy="457587"/>
          </a:xfrm>
        </p:grpSpPr>
        <p:sp>
          <p:nvSpPr>
            <p:cNvPr id="9247" name="椭圆 45"/>
            <p:cNvSpPr/>
            <p:nvPr/>
          </p:nvSpPr>
          <p:spPr>
            <a:xfrm>
              <a:off x="6026689" y="2645741"/>
              <a:ext cx="162839" cy="162839"/>
            </a:xfrm>
            <a:prstGeom prst="ellipse">
              <a:avLst/>
            </a:prstGeom>
            <a:solidFill>
              <a:schemeClr val="bg1">
                <a:alpha val="79999"/>
              </a:schemeClr>
            </a:solidFill>
            <a:ln w="9525">
              <a:noFill/>
            </a:ln>
          </p:spPr>
          <p:txBody>
            <a:bodyPr lIns="68544" tIns="34272" rIns="68544" bIns="34272"/>
            <a:p>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47" name="矩形 46"/>
            <p:cNvSpPr/>
            <p:nvPr/>
          </p:nvSpPr>
          <p:spPr>
            <a:xfrm>
              <a:off x="5908402" y="2850560"/>
              <a:ext cx="744724" cy="25276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2018.4.26</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8" name="组合 47"/>
          <p:cNvGrpSpPr/>
          <p:nvPr/>
        </p:nvGrpSpPr>
        <p:grpSpPr>
          <a:xfrm>
            <a:off x="6253163" y="1978025"/>
            <a:ext cx="742950" cy="414338"/>
            <a:chOff x="6441129" y="2188789"/>
            <a:chExt cx="742184" cy="414051"/>
          </a:xfrm>
        </p:grpSpPr>
        <p:sp>
          <p:nvSpPr>
            <p:cNvPr id="49" name="椭圆 48"/>
            <p:cNvSpPr/>
            <p:nvPr/>
          </p:nvSpPr>
          <p:spPr>
            <a:xfrm>
              <a:off x="6682180" y="2439440"/>
              <a:ext cx="161758" cy="163400"/>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0" name="矩形 49"/>
            <p:cNvSpPr/>
            <p:nvPr/>
          </p:nvSpPr>
          <p:spPr>
            <a:xfrm>
              <a:off x="6441129" y="2188789"/>
              <a:ext cx="742184" cy="25255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2018.4.27</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1" name="组合 50"/>
          <p:cNvGrpSpPr/>
          <p:nvPr/>
        </p:nvGrpSpPr>
        <p:grpSpPr>
          <a:xfrm>
            <a:off x="6634163" y="3662363"/>
            <a:ext cx="720725" cy="448028"/>
            <a:chOff x="6822054" y="3872561"/>
            <a:chExt cx="720863" cy="449161"/>
          </a:xfrm>
        </p:grpSpPr>
        <p:sp>
          <p:nvSpPr>
            <p:cNvPr id="52" name="椭圆 51"/>
            <p:cNvSpPr/>
            <p:nvPr/>
          </p:nvSpPr>
          <p:spPr>
            <a:xfrm>
              <a:off x="7055657" y="3872561"/>
              <a:ext cx="162092" cy="16236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3" name="矩形 52"/>
            <p:cNvSpPr/>
            <p:nvPr/>
          </p:nvSpPr>
          <p:spPr>
            <a:xfrm>
              <a:off x="6822054" y="4068353"/>
              <a:ext cx="720863" cy="25336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2018.6.15</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4" name="组合 53"/>
          <p:cNvGrpSpPr/>
          <p:nvPr/>
        </p:nvGrpSpPr>
        <p:grpSpPr>
          <a:xfrm>
            <a:off x="7439025" y="1847850"/>
            <a:ext cx="1121093" cy="255588"/>
            <a:chOff x="7626889" y="2058017"/>
            <a:chExt cx="1121324" cy="255263"/>
          </a:xfrm>
        </p:grpSpPr>
        <p:sp>
          <p:nvSpPr>
            <p:cNvPr id="55" name="椭圆 54"/>
            <p:cNvSpPr/>
            <p:nvPr/>
          </p:nvSpPr>
          <p:spPr>
            <a:xfrm>
              <a:off x="7626889" y="2149975"/>
              <a:ext cx="163547" cy="16330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56" name="矩形 55"/>
            <p:cNvSpPr/>
            <p:nvPr/>
          </p:nvSpPr>
          <p:spPr>
            <a:xfrm>
              <a:off x="7812665" y="2058017"/>
              <a:ext cx="935548" cy="25240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2018.6.20……</a:t>
              </a:r>
              <a:endParaRPr kumimoji="0" lang="zh-CN" altLang="en-US"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7" name="组合 56"/>
          <p:cNvGrpSpPr/>
          <p:nvPr/>
        </p:nvGrpSpPr>
        <p:grpSpPr>
          <a:xfrm>
            <a:off x="7227888" y="2092325"/>
            <a:ext cx="1397000" cy="1474788"/>
            <a:chOff x="7416713" y="2092528"/>
            <a:chExt cx="1395910" cy="1474387"/>
          </a:xfrm>
        </p:grpSpPr>
        <p:cxnSp>
          <p:nvCxnSpPr>
            <p:cNvPr id="58" name="直接连接符 57"/>
            <p:cNvCxnSpPr/>
            <p:nvPr/>
          </p:nvCxnSpPr>
          <p:spPr>
            <a:xfrm>
              <a:off x="7745069" y="2092528"/>
              <a:ext cx="230008" cy="111571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416713" y="3266959"/>
              <a:ext cx="1395910" cy="29995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后期维护及管理</a:t>
              </a: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 name="组合 1"/>
          <p:cNvGrpSpPr/>
          <p:nvPr/>
        </p:nvGrpSpPr>
        <p:grpSpPr>
          <a:xfrm>
            <a:off x="311150" y="277813"/>
            <a:ext cx="1355725" cy="414337"/>
            <a:chOff x="310460" y="277672"/>
            <a:chExt cx="1356499" cy="414303"/>
          </a:xfrm>
        </p:grpSpPr>
        <p:pic>
          <p:nvPicPr>
            <p:cNvPr id="9237" name="图片 59"/>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62" name="文本框 61"/>
            <p:cNvSpPr txBox="1"/>
            <p:nvPr/>
          </p:nvSpPr>
          <p:spPr>
            <a:xfrm>
              <a:off x="477243" y="299895"/>
              <a:ext cx="1189716"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工作内容</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cxnSp>
        <p:nvCxnSpPr>
          <p:cNvPr id="60" name="直接连接符 59"/>
          <p:cNvCxnSpPr>
            <a:stCxn id="40" idx="3"/>
            <a:endCxn id="28" idx="1"/>
          </p:cNvCxnSpPr>
          <p:nvPr/>
        </p:nvCxnSpPr>
        <p:spPr bwMode="auto">
          <a:xfrm flipH="1">
            <a:off x="3113405" y="2720023"/>
            <a:ext cx="440055" cy="86995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4384675" y="3738563"/>
            <a:ext cx="2546350" cy="566737"/>
            <a:chOff x="4384675" y="3738034"/>
            <a:chExt cx="2546619" cy="567934"/>
          </a:xfrm>
        </p:grpSpPr>
        <p:cxnSp>
          <p:nvCxnSpPr>
            <p:cNvPr id="61" name="直接连接符 60"/>
            <p:cNvCxnSpPr/>
            <p:nvPr/>
          </p:nvCxnSpPr>
          <p:spPr bwMode="auto">
            <a:xfrm flipH="1">
              <a:off x="6129522" y="3738034"/>
              <a:ext cx="801772" cy="37385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84675" y="4005297"/>
              <a:ext cx="1805179" cy="300671"/>
            </a:xfrm>
            <a:prstGeom prst="rect">
              <a:avLst/>
            </a:prstGeom>
            <a:noFill/>
          </p:spPr>
          <p:txBody>
            <a:bodyPr>
              <a:spAutoFit/>
            </a:bodyPr>
            <a:lstStyle/>
            <a:p>
              <a:pPr marR="0" defTabSz="685800">
                <a:buClrTx/>
                <a:buSzTx/>
                <a:buFontTx/>
                <a:buNone/>
                <a:defRPr/>
              </a:pPr>
              <a:r>
                <a:rPr kumimoji="0" lang="zh-CN" altLang="en-US" kern="1200" cap="none" spc="0" normalizeH="0" baseline="0" noProof="0" dirty="0">
                  <a:solidFill>
                    <a:schemeClr val="bg1"/>
                  </a:solidFill>
                  <a:latin typeface="Arial" panose="020B0604020202020204" pitchFamily="34" charset="0"/>
                  <a:ea typeface="宋体" panose="02010600030101010101" pitchFamily="2" charset="-122"/>
                  <a:cs typeface="+mn-cs"/>
                </a:rPr>
                <a:t>项目</a:t>
              </a:r>
              <a:r>
                <a:rPr kumimoji="0" lang="zh-CN" altLang="en-US" sz="1350" kern="1200" cap="none" spc="0" normalizeH="0" baseline="0" noProof="0" dirty="0">
                  <a:solidFill>
                    <a:schemeClr val="bg1"/>
                  </a:solidFill>
                  <a:latin typeface="+mn-ea"/>
                  <a:ea typeface="+mn-ea"/>
                  <a:cs typeface="+mn-cs"/>
                </a:rPr>
                <a:t>收尾、投入市场</a:t>
              </a:r>
              <a:endParaRPr kumimoji="0" lang="zh-CN" altLang="en-US" sz="1350" kern="1200" cap="none" spc="0" normalizeH="0" baseline="0" noProof="0" dirty="0">
                <a:solidFill>
                  <a:schemeClr val="bg1"/>
                </a:solidFill>
                <a:latin typeface="+mn-ea"/>
                <a:ea typeface="+mn-ea"/>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2000"/>
                                        <p:tgtEl>
                                          <p:spTgt spid="26"/>
                                        </p:tgtEl>
                                      </p:cBhvr>
                                    </p:animEffect>
                                  </p:childTnLst>
                                </p:cTn>
                              </p:par>
                              <p:par>
                                <p:cTn id="12" presetID="23" presetClass="entr" presetSubtype="36" fill="hold" nodeType="withEffect">
                                  <p:stCondLst>
                                    <p:cond delay="300"/>
                                  </p:stCondLst>
                                  <p:childTnLst>
                                    <p:set>
                                      <p:cBhvr>
                                        <p:cTn id="13" dur="1" fill="hold">
                                          <p:stCondLst>
                                            <p:cond delay="0"/>
                                          </p:stCondLst>
                                        </p:cTn>
                                        <p:tgtEl>
                                          <p:spTgt spid="30"/>
                                        </p:tgtEl>
                                        <p:attrNameLst>
                                          <p:attrName>style.visibility</p:attrName>
                                        </p:attrNameLst>
                                      </p:cBhvr>
                                      <p:to>
                                        <p:strVal val="visible"/>
                                      </p:to>
                                    </p:set>
                                    <p:anim calcmode="lin" valueType="num">
                                      <p:cBhvr>
                                        <p:cTn id="14" dur="1000" fill="hold"/>
                                        <p:tgtEl>
                                          <p:spTgt spid="30"/>
                                        </p:tgtEl>
                                        <p:attrNameLst>
                                          <p:attrName>ppt_w</p:attrName>
                                        </p:attrNameLst>
                                      </p:cBhvr>
                                      <p:tavLst>
                                        <p:tav tm="0">
                                          <p:val>
                                            <p:strVal val="(6*min(max(#ppt_w*#ppt_h,.3),1)-7.4)/-.7*#ppt_w"/>
                                          </p:val>
                                        </p:tav>
                                        <p:tav tm="100000">
                                          <p:val>
                                            <p:strVal val="#ppt_w"/>
                                          </p:val>
                                        </p:tav>
                                      </p:tavLst>
                                    </p:anim>
                                    <p:anim calcmode="lin" valueType="num">
                                      <p:cBhvr>
                                        <p:cTn id="15" dur="1000" fill="hold"/>
                                        <p:tgtEl>
                                          <p:spTgt spid="30"/>
                                        </p:tgtEl>
                                        <p:attrNameLst>
                                          <p:attrName>ppt_h</p:attrName>
                                        </p:attrNameLst>
                                      </p:cBhvr>
                                      <p:tavLst>
                                        <p:tav tm="0">
                                          <p:val>
                                            <p:strVal val="(6*min(max(#ppt_w*#ppt_h,.3),1)-7.4)/-.7*#ppt_h"/>
                                          </p:val>
                                        </p:tav>
                                        <p:tav tm="100000">
                                          <p:val>
                                            <p:strVal val="#ppt_h"/>
                                          </p:val>
                                        </p:tav>
                                      </p:tavLst>
                                    </p:anim>
                                    <p:anim calcmode="lin" valueType="num">
                                      <p:cBhvr>
                                        <p:cTn id="16" dur="1000" fill="hold"/>
                                        <p:tgtEl>
                                          <p:spTgt spid="30"/>
                                        </p:tgtEl>
                                        <p:attrNameLst>
                                          <p:attrName>ppt_x</p:attrName>
                                        </p:attrNameLst>
                                      </p:cBhvr>
                                      <p:tavLst>
                                        <p:tav tm="0">
                                          <p:val>
                                            <p:fltVal val="0.500000"/>
                                          </p:val>
                                        </p:tav>
                                        <p:tav tm="100000">
                                          <p:val>
                                            <p:strVal val="#ppt_x"/>
                                          </p:val>
                                        </p:tav>
                                      </p:tavLst>
                                    </p:anim>
                                    <p:anim calcmode="lin" valueType="num">
                                      <p:cBhvr>
                                        <p:cTn id="17" dur="1000" fill="hold"/>
                                        <p:tgtEl>
                                          <p:spTgt spid="30"/>
                                        </p:tgtEl>
                                        <p:attrNameLst>
                                          <p:attrName>ppt_y</p:attrName>
                                        </p:attrNameLst>
                                      </p:cBhvr>
                                      <p:tavLst>
                                        <p:tav tm="0">
                                          <p:val>
                                            <p:strVal val="1+(6*min(max(#ppt_w*#ppt_h,.3),1)-7.4)/-.7*#ppt_h/2"/>
                                          </p:val>
                                        </p:tav>
                                        <p:tav tm="100000">
                                          <p:val>
                                            <p:strVal val="#ppt_y"/>
                                          </p:val>
                                        </p:tav>
                                      </p:tavLst>
                                    </p:anim>
                                  </p:childTnLst>
                                </p:cTn>
                              </p:par>
                              <p:par>
                                <p:cTn id="18" presetID="23" presetClass="entr" presetSubtype="36" fill="hold" nodeType="withEffect">
                                  <p:stCondLst>
                                    <p:cond delay="500"/>
                                  </p:stCondLst>
                                  <p:childTnLst>
                                    <p:set>
                                      <p:cBhvr>
                                        <p:cTn id="19" dur="1" fill="hold">
                                          <p:stCondLst>
                                            <p:cond delay="0"/>
                                          </p:stCondLst>
                                        </p:cTn>
                                        <p:tgtEl>
                                          <p:spTgt spid="33"/>
                                        </p:tgtEl>
                                        <p:attrNameLst>
                                          <p:attrName>style.visibility</p:attrName>
                                        </p:attrNameLst>
                                      </p:cBhvr>
                                      <p:to>
                                        <p:strVal val="visible"/>
                                      </p:to>
                                    </p:set>
                                    <p:anim calcmode="lin" valueType="num">
                                      <p:cBhvr>
                                        <p:cTn id="20" dur="1000" fill="hold"/>
                                        <p:tgtEl>
                                          <p:spTgt spid="33"/>
                                        </p:tgtEl>
                                        <p:attrNameLst>
                                          <p:attrName>ppt_w</p:attrName>
                                        </p:attrNameLst>
                                      </p:cBhvr>
                                      <p:tavLst>
                                        <p:tav tm="0">
                                          <p:val>
                                            <p:strVal val="(6*min(max(#ppt_w*#ppt_h,.3),1)-7.4)/-.7*#ppt_w"/>
                                          </p:val>
                                        </p:tav>
                                        <p:tav tm="100000">
                                          <p:val>
                                            <p:strVal val="#ppt_w"/>
                                          </p:val>
                                        </p:tav>
                                      </p:tavLst>
                                    </p:anim>
                                    <p:anim calcmode="lin" valueType="num">
                                      <p:cBhvr>
                                        <p:cTn id="21" dur="1000" fill="hold"/>
                                        <p:tgtEl>
                                          <p:spTgt spid="33"/>
                                        </p:tgtEl>
                                        <p:attrNameLst>
                                          <p:attrName>ppt_h</p:attrName>
                                        </p:attrNameLst>
                                      </p:cBhvr>
                                      <p:tavLst>
                                        <p:tav tm="0">
                                          <p:val>
                                            <p:strVal val="(6*min(max(#ppt_w*#ppt_h,.3),1)-7.4)/-.7*#ppt_h"/>
                                          </p:val>
                                        </p:tav>
                                        <p:tav tm="100000">
                                          <p:val>
                                            <p:strVal val="#ppt_h"/>
                                          </p:val>
                                        </p:tav>
                                      </p:tavLst>
                                    </p:anim>
                                    <p:anim calcmode="lin" valueType="num">
                                      <p:cBhvr>
                                        <p:cTn id="22" dur="1000" fill="hold"/>
                                        <p:tgtEl>
                                          <p:spTgt spid="33"/>
                                        </p:tgtEl>
                                        <p:attrNameLst>
                                          <p:attrName>ppt_x</p:attrName>
                                        </p:attrNameLst>
                                      </p:cBhvr>
                                      <p:tavLst>
                                        <p:tav tm="0">
                                          <p:val>
                                            <p:fltVal val="0.500000"/>
                                          </p:val>
                                        </p:tav>
                                        <p:tav tm="100000">
                                          <p:val>
                                            <p:strVal val="#ppt_x"/>
                                          </p:val>
                                        </p:tav>
                                      </p:tavLst>
                                    </p:anim>
                                    <p:anim calcmode="lin" valueType="num">
                                      <p:cBhvr>
                                        <p:cTn id="23" dur="1000" fill="hold"/>
                                        <p:tgtEl>
                                          <p:spTgt spid="33"/>
                                        </p:tgtEl>
                                        <p:attrNameLst>
                                          <p:attrName>ppt_y</p:attrName>
                                        </p:attrNameLst>
                                      </p:cBhvr>
                                      <p:tavLst>
                                        <p:tav tm="0">
                                          <p:val>
                                            <p:strVal val="1+(6*min(max(#ppt_w*#ppt_h,.3),1)-7.4)/-.7*#ppt_h/2"/>
                                          </p:val>
                                        </p:tav>
                                        <p:tav tm="100000">
                                          <p:val>
                                            <p:strVal val="#ppt_y"/>
                                          </p:val>
                                        </p:tav>
                                      </p:tavLst>
                                    </p:anim>
                                  </p:childTnLst>
                                </p:cTn>
                              </p:par>
                              <p:par>
                                <p:cTn id="24" presetID="23" presetClass="entr" presetSubtype="36" fill="hold" nodeType="withEffect">
                                  <p:stCondLst>
                                    <p:cond delay="800"/>
                                  </p:stCondLst>
                                  <p:childTnLst>
                                    <p:set>
                                      <p:cBhvr>
                                        <p:cTn id="25" dur="1" fill="hold">
                                          <p:stCondLst>
                                            <p:cond delay="0"/>
                                          </p:stCondLst>
                                        </p:cTn>
                                        <p:tgtEl>
                                          <p:spTgt spid="39"/>
                                        </p:tgtEl>
                                        <p:attrNameLst>
                                          <p:attrName>style.visibility</p:attrName>
                                        </p:attrNameLst>
                                      </p:cBhvr>
                                      <p:to>
                                        <p:strVal val="visible"/>
                                      </p:to>
                                    </p:set>
                                    <p:anim calcmode="lin" valueType="num">
                                      <p:cBhvr>
                                        <p:cTn id="26" dur="1000" fill="hold"/>
                                        <p:tgtEl>
                                          <p:spTgt spid="39"/>
                                        </p:tgtEl>
                                        <p:attrNameLst>
                                          <p:attrName>ppt_w</p:attrName>
                                        </p:attrNameLst>
                                      </p:cBhvr>
                                      <p:tavLst>
                                        <p:tav tm="0">
                                          <p:val>
                                            <p:strVal val="(6*min(max(#ppt_w*#ppt_h,.3),1)-7.4)/-.7*#ppt_w"/>
                                          </p:val>
                                        </p:tav>
                                        <p:tav tm="100000">
                                          <p:val>
                                            <p:strVal val="#ppt_w"/>
                                          </p:val>
                                        </p:tav>
                                      </p:tavLst>
                                    </p:anim>
                                    <p:anim calcmode="lin" valueType="num">
                                      <p:cBhvr>
                                        <p:cTn id="27" dur="1000" fill="hold"/>
                                        <p:tgtEl>
                                          <p:spTgt spid="39"/>
                                        </p:tgtEl>
                                        <p:attrNameLst>
                                          <p:attrName>ppt_h</p:attrName>
                                        </p:attrNameLst>
                                      </p:cBhvr>
                                      <p:tavLst>
                                        <p:tav tm="0">
                                          <p:val>
                                            <p:strVal val="(6*min(max(#ppt_w*#ppt_h,.3),1)-7.4)/-.7*#ppt_h"/>
                                          </p:val>
                                        </p:tav>
                                        <p:tav tm="100000">
                                          <p:val>
                                            <p:strVal val="#ppt_h"/>
                                          </p:val>
                                        </p:tav>
                                      </p:tavLst>
                                    </p:anim>
                                    <p:anim calcmode="lin" valueType="num">
                                      <p:cBhvr>
                                        <p:cTn id="28" dur="1000" fill="hold"/>
                                        <p:tgtEl>
                                          <p:spTgt spid="39"/>
                                        </p:tgtEl>
                                        <p:attrNameLst>
                                          <p:attrName>ppt_x</p:attrName>
                                        </p:attrNameLst>
                                      </p:cBhvr>
                                      <p:tavLst>
                                        <p:tav tm="0">
                                          <p:val>
                                            <p:fltVal val="0.500000"/>
                                          </p:val>
                                        </p:tav>
                                        <p:tav tm="100000">
                                          <p:val>
                                            <p:strVal val="#ppt_x"/>
                                          </p:val>
                                        </p:tav>
                                      </p:tavLst>
                                    </p:anim>
                                    <p:anim calcmode="lin" valueType="num">
                                      <p:cBhvr>
                                        <p:cTn id="29" dur="1000" fill="hold"/>
                                        <p:tgtEl>
                                          <p:spTgt spid="39"/>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nodeType="withEffect">
                                  <p:stCondLst>
                                    <p:cond delay="600"/>
                                  </p:stCondLst>
                                  <p:childTnLst>
                                    <p:set>
                                      <p:cBhvr>
                                        <p:cTn id="31" dur="1" fill="hold">
                                          <p:stCondLst>
                                            <p:cond delay="0"/>
                                          </p:stCondLst>
                                        </p:cTn>
                                        <p:tgtEl>
                                          <p:spTgt spid="42"/>
                                        </p:tgtEl>
                                        <p:attrNameLst>
                                          <p:attrName>style.visibility</p:attrName>
                                        </p:attrNameLst>
                                      </p:cBhvr>
                                      <p:to>
                                        <p:strVal val="visible"/>
                                      </p:to>
                                    </p:set>
                                    <p:anim calcmode="lin" valueType="num">
                                      <p:cBhvr>
                                        <p:cTn id="32" dur="1000" fill="hold"/>
                                        <p:tgtEl>
                                          <p:spTgt spid="42"/>
                                        </p:tgtEl>
                                        <p:attrNameLst>
                                          <p:attrName>ppt_w</p:attrName>
                                        </p:attrNameLst>
                                      </p:cBhvr>
                                      <p:tavLst>
                                        <p:tav tm="0">
                                          <p:val>
                                            <p:strVal val="(6*min(max(#ppt_w*#ppt_h,.3),1)-7.4)/-.7*#ppt_w"/>
                                          </p:val>
                                        </p:tav>
                                        <p:tav tm="100000">
                                          <p:val>
                                            <p:strVal val="#ppt_w"/>
                                          </p:val>
                                        </p:tav>
                                      </p:tavLst>
                                    </p:anim>
                                    <p:anim calcmode="lin" valueType="num">
                                      <p:cBhvr>
                                        <p:cTn id="33" dur="1000" fill="hold"/>
                                        <p:tgtEl>
                                          <p:spTgt spid="42"/>
                                        </p:tgtEl>
                                        <p:attrNameLst>
                                          <p:attrName>ppt_h</p:attrName>
                                        </p:attrNameLst>
                                      </p:cBhvr>
                                      <p:tavLst>
                                        <p:tav tm="0">
                                          <p:val>
                                            <p:strVal val="(6*min(max(#ppt_w*#ppt_h,.3),1)-7.4)/-.7*#ppt_h"/>
                                          </p:val>
                                        </p:tav>
                                        <p:tav tm="100000">
                                          <p:val>
                                            <p:strVal val="#ppt_h"/>
                                          </p:val>
                                        </p:tav>
                                      </p:tavLst>
                                    </p:anim>
                                    <p:anim calcmode="lin" valueType="num">
                                      <p:cBhvr>
                                        <p:cTn id="34" dur="1000" fill="hold"/>
                                        <p:tgtEl>
                                          <p:spTgt spid="42"/>
                                        </p:tgtEl>
                                        <p:attrNameLst>
                                          <p:attrName>ppt_x</p:attrName>
                                        </p:attrNameLst>
                                      </p:cBhvr>
                                      <p:tavLst>
                                        <p:tav tm="0">
                                          <p:val>
                                            <p:fltVal val="0.500000"/>
                                          </p:val>
                                        </p:tav>
                                        <p:tav tm="100000">
                                          <p:val>
                                            <p:strVal val="#ppt_x"/>
                                          </p:val>
                                        </p:tav>
                                      </p:tavLst>
                                    </p:anim>
                                    <p:anim calcmode="lin" valueType="num">
                                      <p:cBhvr>
                                        <p:cTn id="35" dur="1000" fill="hold"/>
                                        <p:tgtEl>
                                          <p:spTgt spid="42"/>
                                        </p:tgtEl>
                                        <p:attrNameLst>
                                          <p:attrName>ppt_y</p:attrName>
                                        </p:attrNameLst>
                                      </p:cBhvr>
                                      <p:tavLst>
                                        <p:tav tm="0">
                                          <p:val>
                                            <p:strVal val="1+(6*min(max(#ppt_w*#ppt_h,.3),1)-7.4)/-.7*#ppt_h/2"/>
                                          </p:val>
                                        </p:tav>
                                        <p:tav tm="100000">
                                          <p:val>
                                            <p:strVal val="#ppt_y"/>
                                          </p:val>
                                        </p:tav>
                                      </p:tavLst>
                                    </p:anim>
                                  </p:childTnLst>
                                </p:cTn>
                              </p:par>
                              <p:par>
                                <p:cTn id="36" presetID="23" presetClass="entr" presetSubtype="36" fill="hold" nodeType="withEffect">
                                  <p:stCondLst>
                                    <p:cond delay="300"/>
                                  </p:stCondLst>
                                  <p:childTnLst>
                                    <p:set>
                                      <p:cBhvr>
                                        <p:cTn id="37" dur="1" fill="hold">
                                          <p:stCondLst>
                                            <p:cond delay="0"/>
                                          </p:stCondLst>
                                        </p:cTn>
                                        <p:tgtEl>
                                          <p:spTgt spid="45"/>
                                        </p:tgtEl>
                                        <p:attrNameLst>
                                          <p:attrName>style.visibility</p:attrName>
                                        </p:attrNameLst>
                                      </p:cBhvr>
                                      <p:to>
                                        <p:strVal val="visible"/>
                                      </p:to>
                                    </p:set>
                                    <p:anim calcmode="lin" valueType="num">
                                      <p:cBhvr>
                                        <p:cTn id="38" dur="1000" fill="hold"/>
                                        <p:tgtEl>
                                          <p:spTgt spid="45"/>
                                        </p:tgtEl>
                                        <p:attrNameLst>
                                          <p:attrName>ppt_w</p:attrName>
                                        </p:attrNameLst>
                                      </p:cBhvr>
                                      <p:tavLst>
                                        <p:tav tm="0">
                                          <p:val>
                                            <p:strVal val="(6*min(max(#ppt_w*#ppt_h,.3),1)-7.4)/-.7*#ppt_w"/>
                                          </p:val>
                                        </p:tav>
                                        <p:tav tm="100000">
                                          <p:val>
                                            <p:strVal val="#ppt_w"/>
                                          </p:val>
                                        </p:tav>
                                      </p:tavLst>
                                    </p:anim>
                                    <p:anim calcmode="lin" valueType="num">
                                      <p:cBhvr>
                                        <p:cTn id="39" dur="1000" fill="hold"/>
                                        <p:tgtEl>
                                          <p:spTgt spid="45"/>
                                        </p:tgtEl>
                                        <p:attrNameLst>
                                          <p:attrName>ppt_h</p:attrName>
                                        </p:attrNameLst>
                                      </p:cBhvr>
                                      <p:tavLst>
                                        <p:tav tm="0">
                                          <p:val>
                                            <p:strVal val="(6*min(max(#ppt_w*#ppt_h,.3),1)-7.4)/-.7*#ppt_h"/>
                                          </p:val>
                                        </p:tav>
                                        <p:tav tm="100000">
                                          <p:val>
                                            <p:strVal val="#ppt_h"/>
                                          </p:val>
                                        </p:tav>
                                      </p:tavLst>
                                    </p:anim>
                                    <p:anim calcmode="lin" valueType="num">
                                      <p:cBhvr>
                                        <p:cTn id="40" dur="1000" fill="hold"/>
                                        <p:tgtEl>
                                          <p:spTgt spid="45"/>
                                        </p:tgtEl>
                                        <p:attrNameLst>
                                          <p:attrName>ppt_x</p:attrName>
                                        </p:attrNameLst>
                                      </p:cBhvr>
                                      <p:tavLst>
                                        <p:tav tm="0">
                                          <p:val>
                                            <p:fltVal val="0.500000"/>
                                          </p:val>
                                        </p:tav>
                                        <p:tav tm="100000">
                                          <p:val>
                                            <p:strVal val="#ppt_x"/>
                                          </p:val>
                                        </p:tav>
                                      </p:tavLst>
                                    </p:anim>
                                    <p:anim calcmode="lin" valueType="num">
                                      <p:cBhvr>
                                        <p:cTn id="41" dur="1000" fill="hold"/>
                                        <p:tgtEl>
                                          <p:spTgt spid="45"/>
                                        </p:tgtEl>
                                        <p:attrNameLst>
                                          <p:attrName>ppt_y</p:attrName>
                                        </p:attrNameLst>
                                      </p:cBhvr>
                                      <p:tavLst>
                                        <p:tav tm="0">
                                          <p:val>
                                            <p:strVal val="1+(6*min(max(#ppt_w*#ppt_h,.3),1)-7.4)/-.7*#ppt_h/2"/>
                                          </p:val>
                                        </p:tav>
                                        <p:tav tm="100000">
                                          <p:val>
                                            <p:strVal val="#ppt_y"/>
                                          </p:val>
                                        </p:tav>
                                      </p:tavLst>
                                    </p:anim>
                                  </p:childTnLst>
                                </p:cTn>
                              </p:par>
                              <p:par>
                                <p:cTn id="42" presetID="23" presetClass="entr" presetSubtype="36" fill="hold" nodeType="withEffect">
                                  <p:stCondLst>
                                    <p:cond delay="1000"/>
                                  </p:stCondLst>
                                  <p:childTnLst>
                                    <p:set>
                                      <p:cBhvr>
                                        <p:cTn id="43" dur="1" fill="hold">
                                          <p:stCondLst>
                                            <p:cond delay="0"/>
                                          </p:stCondLst>
                                        </p:cTn>
                                        <p:tgtEl>
                                          <p:spTgt spid="48"/>
                                        </p:tgtEl>
                                        <p:attrNameLst>
                                          <p:attrName>style.visibility</p:attrName>
                                        </p:attrNameLst>
                                      </p:cBhvr>
                                      <p:to>
                                        <p:strVal val="visible"/>
                                      </p:to>
                                    </p:set>
                                    <p:anim calcmode="lin" valueType="num">
                                      <p:cBhvr>
                                        <p:cTn id="44" dur="1000" fill="hold"/>
                                        <p:tgtEl>
                                          <p:spTgt spid="48"/>
                                        </p:tgtEl>
                                        <p:attrNameLst>
                                          <p:attrName>ppt_w</p:attrName>
                                        </p:attrNameLst>
                                      </p:cBhvr>
                                      <p:tavLst>
                                        <p:tav tm="0">
                                          <p:val>
                                            <p:strVal val="(6*min(max(#ppt_w*#ppt_h,.3),1)-7.4)/-.7*#ppt_w"/>
                                          </p:val>
                                        </p:tav>
                                        <p:tav tm="100000">
                                          <p:val>
                                            <p:strVal val="#ppt_w"/>
                                          </p:val>
                                        </p:tav>
                                      </p:tavLst>
                                    </p:anim>
                                    <p:anim calcmode="lin" valueType="num">
                                      <p:cBhvr>
                                        <p:cTn id="45" dur="1000" fill="hold"/>
                                        <p:tgtEl>
                                          <p:spTgt spid="48"/>
                                        </p:tgtEl>
                                        <p:attrNameLst>
                                          <p:attrName>ppt_h</p:attrName>
                                        </p:attrNameLst>
                                      </p:cBhvr>
                                      <p:tavLst>
                                        <p:tav tm="0">
                                          <p:val>
                                            <p:strVal val="(6*min(max(#ppt_w*#ppt_h,.3),1)-7.4)/-.7*#ppt_h"/>
                                          </p:val>
                                        </p:tav>
                                        <p:tav tm="100000">
                                          <p:val>
                                            <p:strVal val="#ppt_h"/>
                                          </p:val>
                                        </p:tav>
                                      </p:tavLst>
                                    </p:anim>
                                    <p:anim calcmode="lin" valueType="num">
                                      <p:cBhvr>
                                        <p:cTn id="46" dur="1000" fill="hold"/>
                                        <p:tgtEl>
                                          <p:spTgt spid="48"/>
                                        </p:tgtEl>
                                        <p:attrNameLst>
                                          <p:attrName>ppt_x</p:attrName>
                                        </p:attrNameLst>
                                      </p:cBhvr>
                                      <p:tavLst>
                                        <p:tav tm="0">
                                          <p:val>
                                            <p:fltVal val="0.500000"/>
                                          </p:val>
                                        </p:tav>
                                        <p:tav tm="100000">
                                          <p:val>
                                            <p:strVal val="#ppt_x"/>
                                          </p:val>
                                        </p:tav>
                                      </p:tavLst>
                                    </p:anim>
                                    <p:anim calcmode="lin" valueType="num">
                                      <p:cBhvr>
                                        <p:cTn id="47" dur="1000" fill="hold"/>
                                        <p:tgtEl>
                                          <p:spTgt spid="48"/>
                                        </p:tgtEl>
                                        <p:attrNameLst>
                                          <p:attrName>ppt_y</p:attrName>
                                        </p:attrNameLst>
                                      </p:cBhvr>
                                      <p:tavLst>
                                        <p:tav tm="0">
                                          <p:val>
                                            <p:strVal val="1+(6*min(max(#ppt_w*#ppt_h,.3),1)-7.4)/-.7*#ppt_h/2"/>
                                          </p:val>
                                        </p:tav>
                                        <p:tav tm="100000">
                                          <p:val>
                                            <p:strVal val="#ppt_y"/>
                                          </p:val>
                                        </p:tav>
                                      </p:tavLst>
                                    </p:anim>
                                  </p:childTnLst>
                                </p:cTn>
                              </p:par>
                              <p:par>
                                <p:cTn id="48" presetID="23" presetClass="entr" presetSubtype="36" fill="hold" nodeType="withEffect">
                                  <p:stCondLst>
                                    <p:cond delay="700"/>
                                  </p:stCondLst>
                                  <p:childTnLst>
                                    <p:set>
                                      <p:cBhvr>
                                        <p:cTn id="49" dur="1" fill="hold">
                                          <p:stCondLst>
                                            <p:cond delay="0"/>
                                          </p:stCondLst>
                                        </p:cTn>
                                        <p:tgtEl>
                                          <p:spTgt spid="51"/>
                                        </p:tgtEl>
                                        <p:attrNameLst>
                                          <p:attrName>style.visibility</p:attrName>
                                        </p:attrNameLst>
                                      </p:cBhvr>
                                      <p:to>
                                        <p:strVal val="visible"/>
                                      </p:to>
                                    </p:set>
                                    <p:anim calcmode="lin" valueType="num">
                                      <p:cBhvr>
                                        <p:cTn id="50" dur="1000" fill="hold"/>
                                        <p:tgtEl>
                                          <p:spTgt spid="51"/>
                                        </p:tgtEl>
                                        <p:attrNameLst>
                                          <p:attrName>ppt_w</p:attrName>
                                        </p:attrNameLst>
                                      </p:cBhvr>
                                      <p:tavLst>
                                        <p:tav tm="0">
                                          <p:val>
                                            <p:strVal val="(6*min(max(#ppt_w*#ppt_h,.3),1)-7.4)/-.7*#ppt_w"/>
                                          </p:val>
                                        </p:tav>
                                        <p:tav tm="100000">
                                          <p:val>
                                            <p:strVal val="#ppt_w"/>
                                          </p:val>
                                        </p:tav>
                                      </p:tavLst>
                                    </p:anim>
                                    <p:anim calcmode="lin" valueType="num">
                                      <p:cBhvr>
                                        <p:cTn id="51" dur="1000" fill="hold"/>
                                        <p:tgtEl>
                                          <p:spTgt spid="51"/>
                                        </p:tgtEl>
                                        <p:attrNameLst>
                                          <p:attrName>ppt_h</p:attrName>
                                        </p:attrNameLst>
                                      </p:cBhvr>
                                      <p:tavLst>
                                        <p:tav tm="0">
                                          <p:val>
                                            <p:strVal val="(6*min(max(#ppt_w*#ppt_h,.3),1)-7.4)/-.7*#ppt_h"/>
                                          </p:val>
                                        </p:tav>
                                        <p:tav tm="100000">
                                          <p:val>
                                            <p:strVal val="#ppt_h"/>
                                          </p:val>
                                        </p:tav>
                                      </p:tavLst>
                                    </p:anim>
                                    <p:anim calcmode="lin" valueType="num">
                                      <p:cBhvr>
                                        <p:cTn id="52" dur="1000" fill="hold"/>
                                        <p:tgtEl>
                                          <p:spTgt spid="51"/>
                                        </p:tgtEl>
                                        <p:attrNameLst>
                                          <p:attrName>ppt_x</p:attrName>
                                        </p:attrNameLst>
                                      </p:cBhvr>
                                      <p:tavLst>
                                        <p:tav tm="0">
                                          <p:val>
                                            <p:fltVal val="0.500000"/>
                                          </p:val>
                                        </p:tav>
                                        <p:tav tm="100000">
                                          <p:val>
                                            <p:strVal val="#ppt_x"/>
                                          </p:val>
                                        </p:tav>
                                      </p:tavLst>
                                    </p:anim>
                                    <p:anim calcmode="lin" valueType="num">
                                      <p:cBhvr>
                                        <p:cTn id="53" dur="1000" fill="hold"/>
                                        <p:tgtEl>
                                          <p:spTgt spid="51"/>
                                        </p:tgtEl>
                                        <p:attrNameLst>
                                          <p:attrName>ppt_y</p:attrName>
                                        </p:attrNameLst>
                                      </p:cBhvr>
                                      <p:tavLst>
                                        <p:tav tm="0">
                                          <p:val>
                                            <p:strVal val="1+(6*min(max(#ppt_w*#ppt_h,.3),1)-7.4)/-.7*#ppt_h/2"/>
                                          </p:val>
                                        </p:tav>
                                        <p:tav tm="100000">
                                          <p:val>
                                            <p:strVal val="#ppt_y"/>
                                          </p:val>
                                        </p:tav>
                                      </p:tavLst>
                                    </p:anim>
                                  </p:childTnLst>
                                </p:cTn>
                              </p:par>
                              <p:par>
                                <p:cTn id="54" presetID="23" presetClass="entr" presetSubtype="36" fill="hold" nodeType="withEffect">
                                  <p:stCondLst>
                                    <p:cond delay="1000"/>
                                  </p:stCondLst>
                                  <p:childTnLst>
                                    <p:set>
                                      <p:cBhvr>
                                        <p:cTn id="55" dur="1" fill="hold">
                                          <p:stCondLst>
                                            <p:cond delay="0"/>
                                          </p:stCondLst>
                                        </p:cTn>
                                        <p:tgtEl>
                                          <p:spTgt spid="54"/>
                                        </p:tgtEl>
                                        <p:attrNameLst>
                                          <p:attrName>style.visibility</p:attrName>
                                        </p:attrNameLst>
                                      </p:cBhvr>
                                      <p:to>
                                        <p:strVal val="visible"/>
                                      </p:to>
                                    </p:set>
                                    <p:anim calcmode="lin" valueType="num">
                                      <p:cBhvr>
                                        <p:cTn id="56" dur="1000" fill="hold"/>
                                        <p:tgtEl>
                                          <p:spTgt spid="54"/>
                                        </p:tgtEl>
                                        <p:attrNameLst>
                                          <p:attrName>ppt_w</p:attrName>
                                        </p:attrNameLst>
                                      </p:cBhvr>
                                      <p:tavLst>
                                        <p:tav tm="0">
                                          <p:val>
                                            <p:strVal val="(6*min(max(#ppt_w*#ppt_h,.3),1)-7.4)/-.7*#ppt_w"/>
                                          </p:val>
                                        </p:tav>
                                        <p:tav tm="100000">
                                          <p:val>
                                            <p:strVal val="#ppt_w"/>
                                          </p:val>
                                        </p:tav>
                                      </p:tavLst>
                                    </p:anim>
                                    <p:anim calcmode="lin" valueType="num">
                                      <p:cBhvr>
                                        <p:cTn id="57" dur="1000" fill="hold"/>
                                        <p:tgtEl>
                                          <p:spTgt spid="54"/>
                                        </p:tgtEl>
                                        <p:attrNameLst>
                                          <p:attrName>ppt_h</p:attrName>
                                        </p:attrNameLst>
                                      </p:cBhvr>
                                      <p:tavLst>
                                        <p:tav tm="0">
                                          <p:val>
                                            <p:strVal val="(6*min(max(#ppt_w*#ppt_h,.3),1)-7.4)/-.7*#ppt_h"/>
                                          </p:val>
                                        </p:tav>
                                        <p:tav tm="100000">
                                          <p:val>
                                            <p:strVal val="#ppt_h"/>
                                          </p:val>
                                        </p:tav>
                                      </p:tavLst>
                                    </p:anim>
                                    <p:anim calcmode="lin" valueType="num">
                                      <p:cBhvr>
                                        <p:cTn id="58" dur="1000" fill="hold"/>
                                        <p:tgtEl>
                                          <p:spTgt spid="54"/>
                                        </p:tgtEl>
                                        <p:attrNameLst>
                                          <p:attrName>ppt_x</p:attrName>
                                        </p:attrNameLst>
                                      </p:cBhvr>
                                      <p:tavLst>
                                        <p:tav tm="0">
                                          <p:val>
                                            <p:fltVal val="0.500000"/>
                                          </p:val>
                                        </p:tav>
                                        <p:tav tm="100000">
                                          <p:val>
                                            <p:strVal val="#ppt_x"/>
                                          </p:val>
                                        </p:tav>
                                      </p:tavLst>
                                    </p:anim>
                                    <p:anim calcmode="lin" valueType="num">
                                      <p:cBhvr>
                                        <p:cTn id="59" dur="1000" fill="hold"/>
                                        <p:tgtEl>
                                          <p:spTgt spid="54"/>
                                        </p:tgtEl>
                                        <p:attrNameLst>
                                          <p:attrName>ppt_y</p:attrName>
                                        </p:attrNameLst>
                                      </p:cBhvr>
                                      <p:tavLst>
                                        <p:tav tm="0">
                                          <p:val>
                                            <p:strVal val="1+(6*min(max(#ppt_w*#ppt_h,.3),1)-7.4)/-.7*#ppt_h/2"/>
                                          </p:val>
                                        </p:tav>
                                        <p:tav tm="100000">
                                          <p:val>
                                            <p:strVal val="#ppt_y"/>
                                          </p:val>
                                        </p:tav>
                                      </p:tavLst>
                                    </p:anim>
                                  </p:childTnLst>
                                </p:cTn>
                              </p:par>
                              <p:par>
                                <p:cTn id="60" presetID="23" presetClass="entr" presetSubtype="36" fill="hold" nodeType="withEffect">
                                  <p:stCondLst>
                                    <p:cond delay="8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1000" fill="hold"/>
                                        <p:tgtEl>
                                          <p:spTgt spid="36"/>
                                        </p:tgtEl>
                                        <p:attrNameLst>
                                          <p:attrName>ppt_w</p:attrName>
                                        </p:attrNameLst>
                                      </p:cBhvr>
                                      <p:tavLst>
                                        <p:tav tm="0">
                                          <p:val>
                                            <p:strVal val="(6*min(max(#ppt_w*#ppt_h,.3),1)-7.4)/-.7*#ppt_w"/>
                                          </p:val>
                                        </p:tav>
                                        <p:tav tm="100000">
                                          <p:val>
                                            <p:strVal val="#ppt_w"/>
                                          </p:val>
                                        </p:tav>
                                      </p:tavLst>
                                    </p:anim>
                                    <p:anim calcmode="lin" valueType="num">
                                      <p:cBhvr>
                                        <p:cTn id="63" dur="1000" fill="hold"/>
                                        <p:tgtEl>
                                          <p:spTgt spid="36"/>
                                        </p:tgtEl>
                                        <p:attrNameLst>
                                          <p:attrName>ppt_h</p:attrName>
                                        </p:attrNameLst>
                                      </p:cBhvr>
                                      <p:tavLst>
                                        <p:tav tm="0">
                                          <p:val>
                                            <p:strVal val="(6*min(max(#ppt_w*#ppt_h,.3),1)-7.4)/-.7*#ppt_h"/>
                                          </p:val>
                                        </p:tav>
                                        <p:tav tm="100000">
                                          <p:val>
                                            <p:strVal val="#ppt_h"/>
                                          </p:val>
                                        </p:tav>
                                      </p:tavLst>
                                    </p:anim>
                                    <p:anim calcmode="lin" valueType="num">
                                      <p:cBhvr>
                                        <p:cTn id="64" dur="1000" fill="hold"/>
                                        <p:tgtEl>
                                          <p:spTgt spid="36"/>
                                        </p:tgtEl>
                                        <p:attrNameLst>
                                          <p:attrName>ppt_x</p:attrName>
                                        </p:attrNameLst>
                                      </p:cBhvr>
                                      <p:tavLst>
                                        <p:tav tm="0">
                                          <p:val>
                                            <p:fltVal val="0.500000"/>
                                          </p:val>
                                        </p:tav>
                                        <p:tav tm="100000">
                                          <p:val>
                                            <p:strVal val="#ppt_x"/>
                                          </p:val>
                                        </p:tav>
                                      </p:tavLst>
                                    </p:anim>
                                    <p:anim calcmode="lin" valueType="num">
                                      <p:cBhvr>
                                        <p:cTn id="65" dur="1000" fill="hold"/>
                                        <p:tgtEl>
                                          <p:spTgt spid="36"/>
                                        </p:tgtEl>
                                        <p:attrNameLst>
                                          <p:attrName>ppt_y</p:attrName>
                                        </p:attrNameLst>
                                      </p:cBhvr>
                                      <p:tavLst>
                                        <p:tav tm="0">
                                          <p:val>
                                            <p:strVal val="1+(6*min(max(#ppt_w*#ppt_h,.3),1)-7.4)/-.7*#ppt_h/2"/>
                                          </p:val>
                                        </p:tav>
                                        <p:tav tm="100000">
                                          <p:val>
                                            <p:strVal val="#ppt_y"/>
                                          </p:val>
                                        </p:tav>
                                      </p:tavLst>
                                    </p:anim>
                                  </p:childTnLst>
                                </p:cTn>
                              </p:par>
                              <p:par>
                                <p:cTn id="66" presetID="22" presetClass="entr" presetSubtype="4" fill="hold" nodeType="withEffect">
                                  <p:stCondLst>
                                    <p:cond delay="225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750"/>
                                        <p:tgtEl>
                                          <p:spTgt spid="20"/>
                                        </p:tgtEl>
                                      </p:cBhvr>
                                    </p:animEffect>
                                  </p:childTnLst>
                                </p:cTn>
                              </p:par>
                              <p:par>
                                <p:cTn id="69" presetID="22" presetClass="entr" presetSubtype="1" fill="hold" nodeType="withEffect">
                                  <p:stCondLst>
                                    <p:cond delay="2250"/>
                                  </p:stCondLst>
                                  <p:childTnLst>
                                    <p:set>
                                      <p:cBhvr>
                                        <p:cTn id="70" dur="1" fill="hold">
                                          <p:stCondLst>
                                            <p:cond delay="0"/>
                                          </p:stCondLst>
                                        </p:cTn>
                                        <p:tgtEl>
                                          <p:spTgt spid="27"/>
                                        </p:tgtEl>
                                        <p:attrNameLst>
                                          <p:attrName>style.visibility</p:attrName>
                                        </p:attrNameLst>
                                      </p:cBhvr>
                                      <p:to>
                                        <p:strVal val="visible"/>
                                      </p:to>
                                    </p:set>
                                    <p:animEffect transition="in" filter="wipe(up)">
                                      <p:cBhvr>
                                        <p:cTn id="71" dur="750"/>
                                        <p:tgtEl>
                                          <p:spTgt spid="27"/>
                                        </p:tgtEl>
                                      </p:cBhvr>
                                    </p:animEffect>
                                  </p:childTnLst>
                                </p:cTn>
                              </p:par>
                              <p:par>
                                <p:cTn id="72" presetID="22" presetClass="entr" presetSubtype="4" fill="hold" nodeType="withEffect">
                                  <p:stCondLst>
                                    <p:cond delay="225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750"/>
                                        <p:tgtEl>
                                          <p:spTgt spid="23"/>
                                        </p:tgtEl>
                                      </p:cBhvr>
                                    </p:animEffect>
                                  </p:childTnLst>
                                </p:cTn>
                              </p:par>
                              <p:par>
                                <p:cTn id="75" presetID="22" presetClass="entr" presetSubtype="1" fill="hold" nodeType="withEffect">
                                  <p:stCondLst>
                                    <p:cond delay="2250"/>
                                  </p:stCondLst>
                                  <p:childTnLst>
                                    <p:set>
                                      <p:cBhvr>
                                        <p:cTn id="76" dur="1" fill="hold">
                                          <p:stCondLst>
                                            <p:cond delay="0"/>
                                          </p:stCondLst>
                                        </p:cTn>
                                        <p:tgtEl>
                                          <p:spTgt spid="57"/>
                                        </p:tgtEl>
                                        <p:attrNameLst>
                                          <p:attrName>style.visibility</p:attrName>
                                        </p:attrNameLst>
                                      </p:cBhvr>
                                      <p:to>
                                        <p:strVal val="visible"/>
                                      </p:to>
                                    </p:set>
                                    <p:animEffect transition="in" filter="wipe(up)">
                                      <p:cBhvr>
                                        <p:cTn id="77" dur="500"/>
                                        <p:tgtEl>
                                          <p:spTgt spid="57"/>
                                        </p:tgtEl>
                                      </p:cBhvr>
                                    </p:animEffect>
                                  </p:childTnLst>
                                </p:cTn>
                              </p:par>
                              <p:par>
                                <p:cTn id="78" presetID="22" presetClass="entr" presetSubtype="4" fill="hold" nodeType="withEffect">
                                  <p:stCondLst>
                                    <p:cond delay="2250"/>
                                  </p:stCondLst>
                                  <p:childTnLst>
                                    <p:set>
                                      <p:cBhvr>
                                        <p:cTn id="79" dur="1" fill="hold">
                                          <p:stCondLst>
                                            <p:cond delay="0"/>
                                          </p:stCondLst>
                                        </p:cTn>
                                        <p:tgtEl>
                                          <p:spTgt spid="60"/>
                                        </p:tgtEl>
                                        <p:attrNameLst>
                                          <p:attrName>style.visibility</p:attrName>
                                        </p:attrNameLst>
                                      </p:cBhvr>
                                      <p:to>
                                        <p:strVal val="visible"/>
                                      </p:to>
                                    </p:set>
                                    <p:animEffect transition="in" filter="wipe(down)">
                                      <p:cBhvr>
                                        <p:cTn id="80" dur="500"/>
                                        <p:tgtEl>
                                          <p:spTgt spid="60"/>
                                        </p:tgtEl>
                                      </p:cBhvr>
                                    </p:animEffect>
                                  </p:childTnLst>
                                </p:cTn>
                              </p:par>
                              <p:par>
                                <p:cTn id="81" presetID="22" presetClass="entr" presetSubtype="4" fill="hold" nodeType="withEffect">
                                  <p:stCondLst>
                                    <p:cond delay="2250"/>
                                  </p:stCondLst>
                                  <p:childTnLst>
                                    <p:set>
                                      <p:cBhvr>
                                        <p:cTn id="82" dur="1" fill="hold">
                                          <p:stCondLst>
                                            <p:cond delay="0"/>
                                          </p:stCondLst>
                                        </p:cTn>
                                        <p:tgtEl>
                                          <p:spTgt spid="14"/>
                                        </p:tgtEl>
                                        <p:attrNameLst>
                                          <p:attrName>style.visibility</p:attrName>
                                        </p:attrNameLst>
                                      </p:cBhvr>
                                      <p:to>
                                        <p:strVal val="visible"/>
                                      </p:to>
                                    </p:set>
                                    <p:animEffect transition="in" filter="wipe(down)">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34"/>
          <p:cNvSpPr txBox="1"/>
          <p:nvPr/>
        </p:nvSpPr>
        <p:spPr>
          <a:xfrm>
            <a:off x="1600200" y="4105275"/>
            <a:ext cx="5992813" cy="333375"/>
          </a:xfrm>
          <a:prstGeom prst="rect">
            <a:avLst/>
          </a:prstGeom>
          <a:noFill/>
        </p:spPr>
        <p:txBody>
          <a:bodyPr>
            <a:spAutoFit/>
          </a:bodyPr>
          <a:lstStyle/>
          <a:p>
            <a:pPr marR="0" algn="ctr" defTabSz="685800" fontAlgn="auto">
              <a:lnSpc>
                <a:spcPct val="150000"/>
              </a:lnSpc>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负责人联系方式（施某某）：</a:t>
            </a:r>
            <a:r>
              <a:rPr kumimoji="0" lang="en-US" altLang="zh-CN"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173-XXXX-3665</a:t>
            </a:r>
            <a:r>
              <a:rPr kumimoji="0" lang="zh-CN" altLang="en-US"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；邮箱：</a:t>
            </a:r>
            <a:r>
              <a:rPr kumimoji="0" lang="en-US" altLang="zh-CN"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3140XXXX@stu.zucc.edu.cn</a:t>
            </a:r>
            <a:endParaRPr kumimoji="0" lang="zh-CN" altLang="en-US"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p:txBody>
      </p:sp>
      <p:grpSp>
        <p:nvGrpSpPr>
          <p:cNvPr id="7" name="组合 6"/>
          <p:cNvGrpSpPr/>
          <p:nvPr/>
        </p:nvGrpSpPr>
        <p:grpSpPr>
          <a:xfrm>
            <a:off x="2203450" y="966788"/>
            <a:ext cx="5381625" cy="2678112"/>
            <a:chOff x="2209606" y="967406"/>
            <a:chExt cx="5381549" cy="2676570"/>
          </a:xfrm>
        </p:grpSpPr>
        <p:grpSp>
          <p:nvGrpSpPr>
            <p:cNvPr id="10248" name="组合 7"/>
            <p:cNvGrpSpPr/>
            <p:nvPr/>
          </p:nvGrpSpPr>
          <p:grpSpPr>
            <a:xfrm>
              <a:off x="3103356" y="967406"/>
              <a:ext cx="2960645" cy="2135545"/>
              <a:chOff x="3103356" y="967406"/>
              <a:chExt cx="2960645" cy="2135545"/>
            </a:xfrm>
          </p:grpSpPr>
          <p:cxnSp>
            <p:nvCxnSpPr>
              <p:cNvPr id="17" name="直接连接符 16"/>
              <p:cNvCxnSpPr/>
              <p:nvPr/>
            </p:nvCxnSpPr>
            <p:spPr>
              <a:xfrm flipV="1">
                <a:off x="3103356" y="2726930"/>
                <a:ext cx="2960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1" idx="0"/>
              </p:cNvCxnSpPr>
              <p:nvPr/>
            </p:nvCxnSpPr>
            <p:spPr>
              <a:xfrm>
                <a:off x="3103356" y="2726930"/>
                <a:ext cx="0" cy="376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582885" y="1638531"/>
                <a:ext cx="0" cy="1935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3" idx="0"/>
              </p:cNvCxnSpPr>
              <p:nvPr/>
            </p:nvCxnSpPr>
            <p:spPr>
              <a:xfrm>
                <a:off x="6064001" y="2722170"/>
                <a:ext cx="0" cy="38078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582885" y="1508431"/>
                <a:ext cx="0" cy="2221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482763" y="967406"/>
                <a:ext cx="2178019"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4" name="TextBox 35"/>
              <p:cNvSpPr txBox="1"/>
              <p:nvPr/>
            </p:nvSpPr>
            <p:spPr>
              <a:xfrm>
                <a:off x="3778033" y="1087987"/>
                <a:ext cx="1571603" cy="336991"/>
              </a:xfrm>
              <a:prstGeom prst="rect">
                <a:avLst/>
              </a:prstGeom>
              <a:noFill/>
            </p:spPr>
            <p:txBody>
              <a:bodyPr wrap="none">
                <a:spAutoFit/>
              </a:bodyPr>
              <a:lstStyle/>
              <a:p>
                <a:pPr marR="0" algn="ctr" defTabSz="685800" fontAlgn="auto">
                  <a:spcBef>
                    <a:spcPts val="0"/>
                  </a:spcBef>
                  <a:spcAft>
                    <a:spcPts val="0"/>
                  </a:spcAft>
                  <a:buClrTx/>
                  <a:buSzTx/>
                  <a:buFontTx/>
                  <a:buNone/>
                  <a:defRPr/>
                </a:pPr>
                <a:r>
                  <a:rPr kumimoji="0" lang="en-US" altLang="zh-CN"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rPr>
                  <a:t>SE2018-G20</a:t>
                </a:r>
                <a:endParaRPr kumimoji="0" lang="zh-CN" altLang="en-US"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endParaRPr>
              </a:p>
            </p:txBody>
          </p:sp>
        </p:grpSp>
        <p:sp>
          <p:nvSpPr>
            <p:cNvPr id="9" name="矩形 8"/>
            <p:cNvSpPr/>
            <p:nvPr/>
          </p:nvSpPr>
          <p:spPr>
            <a:xfrm>
              <a:off x="3695485" y="1846375"/>
              <a:ext cx="1789088"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250" name="TextBox 36"/>
            <p:cNvSpPr txBox="1"/>
            <p:nvPr/>
          </p:nvSpPr>
          <p:spPr>
            <a:xfrm>
              <a:off x="3673328" y="1985840"/>
              <a:ext cx="1859254" cy="260200"/>
            </a:xfrm>
            <a:prstGeom prst="rect">
              <a:avLst/>
            </a:prstGeom>
            <a:noFill/>
            <a:ln w="9525">
              <a:noFill/>
            </a:ln>
          </p:spPr>
          <p:txBody>
            <a:bodyPr wrap="none">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组长（主程序员）：施凌虹</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2209606" y="3102951"/>
              <a:ext cx="1787500"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252" name="TextBox 37"/>
            <p:cNvSpPr txBox="1"/>
            <p:nvPr/>
          </p:nvSpPr>
          <p:spPr>
            <a:xfrm>
              <a:off x="2592808" y="3242733"/>
              <a:ext cx="1021066" cy="260200"/>
            </a:xfrm>
            <a:prstGeom prst="rect">
              <a:avLst/>
            </a:prstGeom>
            <a:noFill/>
            <a:ln w="9525">
              <a:noFill/>
            </a:ln>
          </p:spPr>
          <p:txBody>
            <a:bodyPr wrap="none">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程序员：张琪</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3" name="矩形 12"/>
            <p:cNvSpPr/>
            <p:nvPr/>
          </p:nvSpPr>
          <p:spPr>
            <a:xfrm>
              <a:off x="5168664" y="3102951"/>
              <a:ext cx="1789088"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0254" name="TextBox 38"/>
            <p:cNvSpPr txBox="1"/>
            <p:nvPr/>
          </p:nvSpPr>
          <p:spPr>
            <a:xfrm>
              <a:off x="5483300" y="3242733"/>
              <a:ext cx="1160764" cy="260200"/>
            </a:xfrm>
            <a:prstGeom prst="rect">
              <a:avLst/>
            </a:prstGeom>
            <a:noFill/>
            <a:ln w="9525">
              <a:noFill/>
            </a:ln>
          </p:spPr>
          <p:txBody>
            <a:bodyPr wrap="none">
              <a:spAutoFit/>
            </a:bodyPr>
            <a:p>
              <a:pPr algn="ctr"/>
              <a:r>
                <a:rPr lang="zh-CN" altLang="en-US" sz="1100" dirty="0">
                  <a:solidFill>
                    <a:schemeClr val="bg1"/>
                  </a:solidFill>
                  <a:latin typeface="微软雅黑 Light" panose="020B0502040204020203" pitchFamily="34" charset="-122"/>
                  <a:ea typeface="微软雅黑 Light" panose="020B0502040204020203" pitchFamily="34" charset="-122"/>
                </a:rPr>
                <a:t>程序员：王淑雯</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0255" name="TextBox 39"/>
            <p:cNvSpPr txBox="1"/>
            <p:nvPr/>
          </p:nvSpPr>
          <p:spPr>
            <a:xfrm>
              <a:off x="7406431" y="2722497"/>
              <a:ext cx="184724" cy="276839"/>
            </a:xfrm>
            <a:prstGeom prst="rect">
              <a:avLst/>
            </a:prstGeom>
            <a:noFill/>
            <a:ln w="9525">
              <a:noFill/>
            </a:ln>
          </p:spPr>
          <p:txBody>
            <a:bodyPr wrap="none">
              <a:spAutoFit/>
            </a:bodyP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8" name="组合 27"/>
          <p:cNvGrpSpPr/>
          <p:nvPr/>
        </p:nvGrpSpPr>
        <p:grpSpPr>
          <a:xfrm>
            <a:off x="311150" y="277813"/>
            <a:ext cx="1373188" cy="414337"/>
            <a:chOff x="310460" y="277672"/>
            <a:chExt cx="1373114" cy="414303"/>
          </a:xfrm>
        </p:grpSpPr>
        <p:pic>
          <p:nvPicPr>
            <p:cNvPr id="10246"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139" y="299895"/>
              <a:ext cx="1206435" cy="369857"/>
            </a:xfrm>
            <a:prstGeom prst="rect">
              <a:avLst/>
            </a:prstGeom>
            <a:noFill/>
          </p:spPr>
          <p:txBody>
            <a:bodyPr>
              <a:spAutoFit/>
            </a:bodyPr>
            <a:lstStyle/>
            <a:p>
              <a:pPr marR="0" defTabSz="685800" fontAlgn="auto">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参与人员</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cxnSp>
        <p:nvCxnSpPr>
          <p:cNvPr id="59" name="直接连接符 58"/>
          <p:cNvCxnSpPr/>
          <p:nvPr/>
        </p:nvCxnSpPr>
        <p:spPr bwMode="auto">
          <a:xfrm>
            <a:off x="4589463" y="2387600"/>
            <a:ext cx="0" cy="339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down)">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2890</Words>
  <Application>WPS 演示</Application>
  <PresentationFormat>全屏显示(16:9)</PresentationFormat>
  <Paragraphs>403</Paragraphs>
  <Slides>27</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微软雅黑 Light</vt:lpstr>
      <vt:lpstr>Calibri</vt:lpstr>
      <vt:lpstr>华康俪金黑W8</vt:lpstr>
      <vt:lpstr>微软雅黑</vt:lpstr>
      <vt:lpstr>黑体</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asus</cp:lastModifiedBy>
  <cp:revision>108</cp:revision>
  <dcterms:created xsi:type="dcterms:W3CDTF">2015-03-31T05:49:00Z</dcterms:created>
  <dcterms:modified xsi:type="dcterms:W3CDTF">2018-03-25T04:54:20Z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