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3"/>
    <p:sldId id="278" r:id="rId4"/>
    <p:sldId id="257" r:id="rId5"/>
    <p:sldId id="260" r:id="rId6"/>
    <p:sldId id="261" r:id="rId7"/>
    <p:sldId id="262" r:id="rId8"/>
    <p:sldId id="263" r:id="rId9"/>
    <p:sldId id="265" r:id="rId10"/>
    <p:sldId id="266" r:id="rId11"/>
    <p:sldId id="267" r:id="rId12"/>
    <p:sldId id="268" r:id="rId13"/>
    <p:sldId id="274" r:id="rId14"/>
    <p:sldId id="275" r:id="rId15"/>
    <p:sldId id="276" r:id="rId16"/>
    <p:sldId id="281"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91"/>
      </p:cViewPr>
      <p:guideLst>
        <p:guide orient="horz" pos="1638"/>
        <p:guide pos="288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395536" y="339502"/>
            <a:ext cx="8352928" cy="446449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64"/>
          <p:cNvSpPr/>
          <p:nvPr userDrawn="1"/>
        </p:nvSpPr>
        <p:spPr>
          <a:xfrm rot="2347552" flipV="1">
            <a:off x="3276632" y="-300529"/>
            <a:ext cx="536796" cy="1433671"/>
          </a:xfrm>
          <a:custGeom>
            <a:avLst/>
            <a:gdLst/>
            <a:ahLst/>
            <a:cxnLst/>
            <a:rect l="l" t="t" r="r" b="b"/>
            <a:pathLst>
              <a:path w="536796" h="1433671">
                <a:moveTo>
                  <a:pt x="118334" y="1387833"/>
                </a:moveTo>
                <a:cubicBezTo>
                  <a:pt x="161171" y="1416773"/>
                  <a:pt x="212811" y="1433671"/>
                  <a:pt x="268399" y="1433671"/>
                </a:cubicBezTo>
                <a:cubicBezTo>
                  <a:pt x="416630" y="1433671"/>
                  <a:pt x="536796" y="1313505"/>
                  <a:pt x="536796" y="1165272"/>
                </a:cubicBezTo>
                <a:lnTo>
                  <a:pt x="536796" y="536797"/>
                </a:lnTo>
                <a:lnTo>
                  <a:pt x="536796" y="276666"/>
                </a:lnTo>
                <a:lnTo>
                  <a:pt x="536796" y="184524"/>
                </a:lnTo>
                <a:cubicBezTo>
                  <a:pt x="536796" y="82614"/>
                  <a:pt x="454182" y="0"/>
                  <a:pt x="352272" y="0"/>
                </a:cubicBezTo>
                <a:cubicBezTo>
                  <a:pt x="250362" y="0"/>
                  <a:pt x="167749" y="82614"/>
                  <a:pt x="167749" y="184524"/>
                </a:cubicBezTo>
                <a:lnTo>
                  <a:pt x="167749" y="335499"/>
                </a:lnTo>
                <a:lnTo>
                  <a:pt x="167749" y="852774"/>
                </a:lnTo>
                <a:lnTo>
                  <a:pt x="167749" y="922620"/>
                </a:lnTo>
                <a:lnTo>
                  <a:pt x="167749" y="1069773"/>
                </a:lnTo>
                <a:lnTo>
                  <a:pt x="167749" y="1111490"/>
                </a:lnTo>
                <a:cubicBezTo>
                  <a:pt x="167749" y="1139282"/>
                  <a:pt x="190280" y="1161813"/>
                  <a:pt x="218074" y="1161813"/>
                </a:cubicBezTo>
                <a:cubicBezTo>
                  <a:pt x="245867" y="1161813"/>
                  <a:pt x="268399" y="1139283"/>
                  <a:pt x="268397" y="1111488"/>
                </a:cubicBezTo>
                <a:lnTo>
                  <a:pt x="268399" y="1069773"/>
                </a:lnTo>
                <a:lnTo>
                  <a:pt x="268399" y="922621"/>
                </a:lnTo>
                <a:lnTo>
                  <a:pt x="268399" y="884726"/>
                </a:lnTo>
                <a:lnTo>
                  <a:pt x="268399" y="335499"/>
                </a:lnTo>
                <a:lnTo>
                  <a:pt x="268399" y="188340"/>
                </a:lnTo>
                <a:cubicBezTo>
                  <a:pt x="268399" y="142017"/>
                  <a:pt x="305949" y="104466"/>
                  <a:pt x="352272" y="104465"/>
                </a:cubicBezTo>
                <a:cubicBezTo>
                  <a:pt x="398595" y="104466"/>
                  <a:pt x="436147" y="142017"/>
                  <a:pt x="436147" y="188340"/>
                </a:cubicBezTo>
                <a:lnTo>
                  <a:pt x="436147" y="276666"/>
                </a:lnTo>
                <a:lnTo>
                  <a:pt x="435170" y="276666"/>
                </a:lnTo>
                <a:lnTo>
                  <a:pt x="435170" y="863812"/>
                </a:lnTo>
                <a:lnTo>
                  <a:pt x="435170" y="1165761"/>
                </a:lnTo>
                <a:cubicBezTo>
                  <a:pt x="435170" y="1258137"/>
                  <a:pt x="360286" y="1333023"/>
                  <a:pt x="267909" y="1333023"/>
                </a:cubicBezTo>
                <a:cubicBezTo>
                  <a:pt x="175534" y="1333022"/>
                  <a:pt x="100649" y="1258137"/>
                  <a:pt x="100650" y="1165760"/>
                </a:cubicBezTo>
                <a:lnTo>
                  <a:pt x="100649" y="935573"/>
                </a:lnTo>
                <a:lnTo>
                  <a:pt x="101428" y="935573"/>
                </a:lnTo>
                <a:lnTo>
                  <a:pt x="101428" y="679736"/>
                </a:lnTo>
                <a:lnTo>
                  <a:pt x="0" y="597231"/>
                </a:lnTo>
                <a:lnTo>
                  <a:pt x="0" y="935573"/>
                </a:lnTo>
                <a:lnTo>
                  <a:pt x="0" y="1165272"/>
                </a:lnTo>
                <a:cubicBezTo>
                  <a:pt x="0" y="1239389"/>
                  <a:pt x="30041" y="1306489"/>
                  <a:pt x="78612" y="1355059"/>
                </a:cubicBezTo>
                <a:cubicBezTo>
                  <a:pt x="90754" y="1367202"/>
                  <a:pt x="104055" y="1378187"/>
                  <a:pt x="118334" y="1387833"/>
                </a:cubicBezTo>
                <a:close/>
              </a:path>
            </a:pathLst>
          </a:cu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395536" y="1203598"/>
            <a:ext cx="8352928" cy="0"/>
          </a:xfrm>
          <a:prstGeom prst="line">
            <a:avLst/>
          </a:prstGeom>
          <a:ln w="19050">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960A80C-1DCA-4538-9FA8-74095327DA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C1148-C941-4876-80B6-46555B416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960A80C-1DCA-4538-9FA8-74095327DAA9}"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E2C1148-C941-4876-80B6-46555B4167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1851670"/>
            <a:ext cx="8064896" cy="13443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b="1" dirty="0">
                <a:solidFill>
                  <a:schemeClr val="accent1">
                    <a:lumMod val="25000"/>
                  </a:schemeClr>
                </a:solidFill>
              </a:rPr>
              <a:t>软件的可维护性</a:t>
            </a:r>
            <a:endParaRPr lang="zh-CN" altLang="en-US" sz="8000" b="1" dirty="0">
              <a:solidFill>
                <a:schemeClr val="accent1">
                  <a:lumMod val="25000"/>
                </a:schemeClr>
              </a:solidFill>
            </a:endParaRPr>
          </a:p>
        </p:txBody>
      </p:sp>
      <p:grpSp>
        <p:nvGrpSpPr>
          <p:cNvPr id="12" name="组合 11"/>
          <p:cNvGrpSpPr/>
          <p:nvPr/>
        </p:nvGrpSpPr>
        <p:grpSpPr>
          <a:xfrm>
            <a:off x="2268379" y="3515893"/>
            <a:ext cx="4608511" cy="460375"/>
            <a:chOff x="2267744" y="4554113"/>
            <a:chExt cx="4608511" cy="460375"/>
          </a:xfrm>
        </p:grpSpPr>
        <p:sp>
          <p:nvSpPr>
            <p:cNvPr id="13" name="TextBox 12"/>
            <p:cNvSpPr txBox="1"/>
            <p:nvPr/>
          </p:nvSpPr>
          <p:spPr>
            <a:xfrm>
              <a:off x="2987189" y="4554113"/>
              <a:ext cx="3168352" cy="460375"/>
            </a:xfrm>
            <a:prstGeom prst="rect">
              <a:avLst/>
            </a:prstGeom>
            <a:noFill/>
          </p:spPr>
          <p:txBody>
            <a:bodyPr wrap="square" rtlCol="0">
              <a:spAutoFit/>
            </a:bodyPr>
            <a:lstStyle/>
            <a:p>
              <a:pPr algn="ctr"/>
              <a:r>
                <a:rPr lang="en-US" altLang="zh-CN" sz="1200" dirty="0">
                  <a:solidFill>
                    <a:schemeClr val="tx1">
                      <a:lumMod val="75000"/>
                      <a:lumOff val="25000"/>
                    </a:schemeClr>
                  </a:solidFill>
                </a:rPr>
                <a:t>SE2018</a:t>
              </a:r>
              <a:r>
                <a:rPr lang="zh-CN" altLang="en-US" sz="1200" dirty="0">
                  <a:solidFill>
                    <a:schemeClr val="tx1">
                      <a:lumMod val="75000"/>
                      <a:lumOff val="25000"/>
                    </a:schemeClr>
                  </a:solidFill>
                </a:rPr>
                <a:t>春</a:t>
              </a:r>
              <a:r>
                <a:rPr lang="en-US" altLang="zh-CN" sz="1200" dirty="0">
                  <a:solidFill>
                    <a:schemeClr val="tx1">
                      <a:lumMod val="75000"/>
                      <a:lumOff val="25000"/>
                    </a:schemeClr>
                  </a:solidFill>
                </a:rPr>
                <a:t>G20</a:t>
              </a:r>
              <a:endParaRPr lang="en-US" altLang="zh-CN" sz="1200" dirty="0">
                <a:solidFill>
                  <a:schemeClr val="tx1">
                    <a:lumMod val="75000"/>
                    <a:lumOff val="25000"/>
                  </a:schemeClr>
                </a:solidFill>
              </a:endParaRPr>
            </a:p>
            <a:p>
              <a:pPr algn="ctr"/>
              <a:r>
                <a:rPr lang="zh-CN" altLang="en-US" sz="1200" dirty="0">
                  <a:solidFill>
                    <a:schemeClr val="tx1">
                      <a:lumMod val="75000"/>
                      <a:lumOff val="25000"/>
                    </a:schemeClr>
                  </a:solidFill>
                </a:rPr>
                <a:t>王淑雯，张琪</a:t>
              </a:r>
              <a:endParaRPr lang="zh-CN" altLang="en-US" sz="1200" dirty="0">
                <a:solidFill>
                  <a:schemeClr val="tx1">
                    <a:lumMod val="75000"/>
                    <a:lumOff val="25000"/>
                  </a:schemeClr>
                </a:solidFill>
              </a:endParaRPr>
            </a:p>
          </p:txBody>
        </p:sp>
        <p:grpSp>
          <p:nvGrpSpPr>
            <p:cNvPr id="14" name="组合 13"/>
            <p:cNvGrpSpPr/>
            <p:nvPr/>
          </p:nvGrpSpPr>
          <p:grpSpPr>
            <a:xfrm>
              <a:off x="2267744" y="4756529"/>
              <a:ext cx="4608511" cy="54654"/>
              <a:chOff x="2267744" y="4756530"/>
              <a:chExt cx="4608511" cy="54654"/>
            </a:xfrm>
            <a:solidFill>
              <a:schemeClr val="accent1">
                <a:lumMod val="25000"/>
              </a:schemeClr>
            </a:solidFill>
          </p:grpSpPr>
          <p:sp>
            <p:nvSpPr>
              <p:cNvPr id="15" name="等腰三角形 3"/>
              <p:cNvSpPr/>
              <p:nvPr/>
            </p:nvSpPr>
            <p:spPr>
              <a:xfrm rot="16200000">
                <a:off x="2748702" y="4275572"/>
                <a:ext cx="54654" cy="1016569"/>
              </a:xfrm>
              <a:custGeom>
                <a:avLst/>
                <a:gdLst/>
                <a:ahLst/>
                <a:cxnLst/>
                <a:rect l="l" t="t" r="r" b="b"/>
                <a:pathLst>
                  <a:path w="120012" h="2232248">
                    <a:moveTo>
                      <a:pt x="120012" y="2052228"/>
                    </a:moveTo>
                    <a:lnTo>
                      <a:pt x="60006" y="2232248"/>
                    </a:lnTo>
                    <a:lnTo>
                      <a:pt x="0" y="2052228"/>
                    </a:lnTo>
                    <a:lnTo>
                      <a:pt x="24680" y="1978187"/>
                    </a:lnTo>
                    <a:lnTo>
                      <a:pt x="60005" y="0"/>
                    </a:lnTo>
                    <a:lnTo>
                      <a:pt x="95330" y="197818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3"/>
              <p:cNvSpPr/>
              <p:nvPr/>
            </p:nvSpPr>
            <p:spPr>
              <a:xfrm rot="5400000" flipH="1">
                <a:off x="6340644" y="4275572"/>
                <a:ext cx="54654" cy="1016569"/>
              </a:xfrm>
              <a:custGeom>
                <a:avLst/>
                <a:gdLst/>
                <a:ahLst/>
                <a:cxnLst/>
                <a:rect l="l" t="t" r="r" b="b"/>
                <a:pathLst>
                  <a:path w="120012" h="2232248">
                    <a:moveTo>
                      <a:pt x="120012" y="2052228"/>
                    </a:moveTo>
                    <a:lnTo>
                      <a:pt x="60006" y="2232248"/>
                    </a:lnTo>
                    <a:lnTo>
                      <a:pt x="0" y="2052228"/>
                    </a:lnTo>
                    <a:lnTo>
                      <a:pt x="24680" y="1978187"/>
                    </a:lnTo>
                    <a:lnTo>
                      <a:pt x="60005" y="0"/>
                    </a:lnTo>
                    <a:lnTo>
                      <a:pt x="95330" y="197818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图文框 9"/>
          <p:cNvSpPr/>
          <p:nvPr/>
        </p:nvSpPr>
        <p:spPr>
          <a:xfrm>
            <a:off x="4067944" y="718442"/>
            <a:ext cx="1008112" cy="1008234"/>
          </a:xfrm>
          <a:custGeom>
            <a:avLst/>
            <a:gdLst/>
            <a:ahLst/>
            <a:cxnLst/>
            <a:rect l="l" t="t" r="r" b="b"/>
            <a:pathLst>
              <a:path w="637287" h="637366">
                <a:moveTo>
                  <a:pt x="563950" y="553984"/>
                </a:moveTo>
                <a:lnTo>
                  <a:pt x="637287" y="553984"/>
                </a:lnTo>
                <a:lnTo>
                  <a:pt x="637287" y="627321"/>
                </a:lnTo>
                <a:lnTo>
                  <a:pt x="563950" y="627321"/>
                </a:lnTo>
                <a:close/>
                <a:moveTo>
                  <a:pt x="451498" y="553984"/>
                </a:moveTo>
                <a:lnTo>
                  <a:pt x="524835" y="553984"/>
                </a:lnTo>
                <a:lnTo>
                  <a:pt x="524835" y="627321"/>
                </a:lnTo>
                <a:lnTo>
                  <a:pt x="451498" y="627321"/>
                </a:lnTo>
                <a:close/>
                <a:moveTo>
                  <a:pt x="112452" y="451577"/>
                </a:moveTo>
                <a:lnTo>
                  <a:pt x="185789" y="451577"/>
                </a:lnTo>
                <a:lnTo>
                  <a:pt x="185789" y="524914"/>
                </a:lnTo>
                <a:lnTo>
                  <a:pt x="112452" y="524914"/>
                </a:lnTo>
                <a:close/>
                <a:moveTo>
                  <a:pt x="54181" y="393306"/>
                </a:moveTo>
                <a:lnTo>
                  <a:pt x="54181" y="583185"/>
                </a:lnTo>
                <a:lnTo>
                  <a:pt x="244060" y="583185"/>
                </a:lnTo>
                <a:lnTo>
                  <a:pt x="244060"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close/>
                <a:moveTo>
                  <a:pt x="0" y="339125"/>
                </a:moveTo>
                <a:lnTo>
                  <a:pt x="298241" y="339125"/>
                </a:lnTo>
                <a:lnTo>
                  <a:pt x="298241" y="637366"/>
                </a:lnTo>
                <a:lnTo>
                  <a:pt x="0" y="637366"/>
                </a:lnTo>
                <a:close/>
                <a:moveTo>
                  <a:pt x="451498" y="112452"/>
                </a:moveTo>
                <a:lnTo>
                  <a:pt x="524835" y="112452"/>
                </a:lnTo>
                <a:lnTo>
                  <a:pt x="524835" y="185789"/>
                </a:lnTo>
                <a:lnTo>
                  <a:pt x="451498" y="185789"/>
                </a:lnTo>
                <a:close/>
                <a:moveTo>
                  <a:pt x="112452" y="112452"/>
                </a:moveTo>
                <a:lnTo>
                  <a:pt x="185789" y="112452"/>
                </a:lnTo>
                <a:lnTo>
                  <a:pt x="185789" y="185789"/>
                </a:lnTo>
                <a:lnTo>
                  <a:pt x="112452" y="185789"/>
                </a:lnTo>
                <a:close/>
                <a:moveTo>
                  <a:pt x="393227" y="54181"/>
                </a:moveTo>
                <a:lnTo>
                  <a:pt x="393227" y="244060"/>
                </a:lnTo>
                <a:lnTo>
                  <a:pt x="583106" y="244060"/>
                </a:lnTo>
                <a:lnTo>
                  <a:pt x="583106" y="54181"/>
                </a:lnTo>
                <a:close/>
                <a:moveTo>
                  <a:pt x="54181" y="54181"/>
                </a:moveTo>
                <a:lnTo>
                  <a:pt x="54181" y="244060"/>
                </a:lnTo>
                <a:lnTo>
                  <a:pt x="244060" y="244060"/>
                </a:lnTo>
                <a:lnTo>
                  <a:pt x="244060" y="54181"/>
                </a:lnTo>
                <a:close/>
                <a:moveTo>
                  <a:pt x="339046" y="0"/>
                </a:moveTo>
                <a:lnTo>
                  <a:pt x="637287" y="0"/>
                </a:lnTo>
                <a:lnTo>
                  <a:pt x="637287" y="298241"/>
                </a:lnTo>
                <a:lnTo>
                  <a:pt x="339046" y="298241"/>
                </a:lnTo>
                <a:close/>
                <a:moveTo>
                  <a:pt x="0" y="0"/>
                </a:moveTo>
                <a:lnTo>
                  <a:pt x="298241" y="0"/>
                </a:lnTo>
                <a:lnTo>
                  <a:pt x="298241" y="298241"/>
                </a:lnTo>
                <a:lnTo>
                  <a:pt x="0" y="298241"/>
                </a:lnTo>
                <a:close/>
              </a:path>
            </a:pathLst>
          </a:cu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770" y="755650"/>
            <a:ext cx="1572260" cy="368300"/>
          </a:xfrm>
          <a:prstGeom prst="rect">
            <a:avLst/>
          </a:prstGeom>
          <a:noFill/>
        </p:spPr>
        <p:txBody>
          <a:bodyPr wrap="square" rtlCol="0">
            <a:spAutoFit/>
          </a:bodyPr>
          <a:lstStyle/>
          <a:p>
            <a:r>
              <a:rPr lang="zh-CN" altLang="en-US"/>
              <a:t>系统文档：</a:t>
            </a:r>
            <a:endParaRPr lang="zh-CN" altLang="en-US"/>
          </a:p>
        </p:txBody>
      </p:sp>
      <p:sp>
        <p:nvSpPr>
          <p:cNvPr id="3" name="文本框 2"/>
          <p:cNvSpPr txBox="1"/>
          <p:nvPr/>
        </p:nvSpPr>
        <p:spPr>
          <a:xfrm>
            <a:off x="1043608" y="1891665"/>
            <a:ext cx="6264696" cy="584775"/>
          </a:xfrm>
          <a:prstGeom prst="rect">
            <a:avLst/>
          </a:prstGeom>
          <a:noFill/>
        </p:spPr>
        <p:txBody>
          <a:bodyPr wrap="square" rtlCol="0">
            <a:spAutoFit/>
          </a:bodyPr>
          <a:lstStyle/>
          <a:p>
            <a:r>
              <a:rPr lang="zh-CN" altLang="en-US" sz="1600" dirty="0"/>
              <a:t>所谓系统文档指从问题定义、需求说明到验收测试计划这样一系列和系统实现有关的文档。</a:t>
            </a:r>
            <a:endParaRPr lang="zh-CN" altLang="en-US" sz="1600" dirty="0"/>
          </a:p>
        </p:txBody>
      </p:sp>
      <p:sp>
        <p:nvSpPr>
          <p:cNvPr id="4" name="文本框 3"/>
          <p:cNvSpPr txBox="1"/>
          <p:nvPr/>
        </p:nvSpPr>
        <p:spPr>
          <a:xfrm>
            <a:off x="1043608" y="2933948"/>
            <a:ext cx="6120680" cy="584775"/>
          </a:xfrm>
          <a:prstGeom prst="rect">
            <a:avLst/>
          </a:prstGeom>
          <a:noFill/>
        </p:spPr>
        <p:txBody>
          <a:bodyPr wrap="square" rtlCol="0">
            <a:spAutoFit/>
          </a:bodyPr>
          <a:lstStyle/>
          <a:p>
            <a:r>
              <a:rPr lang="zh-CN" altLang="en-US" sz="1600" dirty="0"/>
              <a:t>描述系统设计、实现和测试的文档对于理解程序和维护程序来说是极端重要的。</a:t>
            </a:r>
            <a:endParaRPr lang="zh-CN" altLang="en-US" sz="1600" dirty="0"/>
          </a:p>
        </p:txBody>
      </p:sp>
      <p:pic>
        <p:nvPicPr>
          <p:cNvPr id="5" name="图片 4"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4200" y="767080"/>
            <a:ext cx="2175510" cy="368300"/>
          </a:xfrm>
          <a:prstGeom prst="rect">
            <a:avLst/>
          </a:prstGeom>
          <a:noFill/>
        </p:spPr>
        <p:txBody>
          <a:bodyPr wrap="square" rtlCol="0">
            <a:spAutoFit/>
          </a:bodyPr>
          <a:lstStyle/>
          <a:p>
            <a:r>
              <a:rPr lang="en-US" altLang="zh-CN"/>
              <a:t>8.4.3</a:t>
            </a:r>
            <a:r>
              <a:rPr lang="zh-CN" altLang="en-US"/>
              <a:t>可维护性复审：</a:t>
            </a:r>
            <a:endParaRPr lang="zh-CN" altLang="en-US"/>
          </a:p>
        </p:txBody>
      </p:sp>
      <p:sp>
        <p:nvSpPr>
          <p:cNvPr id="3" name="文本框 2"/>
          <p:cNvSpPr txBox="1"/>
          <p:nvPr/>
        </p:nvSpPr>
        <p:spPr>
          <a:xfrm>
            <a:off x="1109573" y="1503472"/>
            <a:ext cx="6486763" cy="830997"/>
          </a:xfrm>
          <a:prstGeom prst="rect">
            <a:avLst/>
          </a:prstGeom>
          <a:noFill/>
        </p:spPr>
        <p:txBody>
          <a:bodyPr wrap="square" rtlCol="0">
            <a:spAutoFit/>
          </a:bodyPr>
          <a:lstStyle/>
          <a:p>
            <a:r>
              <a:rPr lang="zh-CN" altLang="en-US" sz="1600" dirty="0"/>
              <a:t>在需求分析阶段的复审过程中，应该对将来要改进的部分加以注意并指明；应该讨论软件的可移植性问题，并且考虑可能影响软件维护的系统界面。</a:t>
            </a:r>
            <a:endParaRPr lang="zh-CN" altLang="en-US" sz="1600" dirty="0"/>
          </a:p>
        </p:txBody>
      </p:sp>
      <p:sp>
        <p:nvSpPr>
          <p:cNvPr id="4" name="文本框 3"/>
          <p:cNvSpPr txBox="1"/>
          <p:nvPr/>
        </p:nvSpPr>
        <p:spPr>
          <a:xfrm>
            <a:off x="1112850" y="2407179"/>
            <a:ext cx="6483486" cy="830997"/>
          </a:xfrm>
          <a:prstGeom prst="rect">
            <a:avLst/>
          </a:prstGeom>
          <a:noFill/>
        </p:spPr>
        <p:txBody>
          <a:bodyPr wrap="square" rtlCol="0">
            <a:spAutoFit/>
          </a:bodyPr>
          <a:lstStyle/>
          <a:p>
            <a:r>
              <a:rPr lang="zh-CN" altLang="en-US" sz="1600" dirty="0"/>
              <a:t>在正式的和非正式的设计复审期间，应该从容易修改、模块化和功能独立的目标出发，评价软件的结构和过程；设计中应该对将来可能修改的部分预作准备。</a:t>
            </a:r>
            <a:endParaRPr lang="zh-CN" altLang="en-US" sz="1600" dirty="0"/>
          </a:p>
        </p:txBody>
      </p:sp>
      <p:sp>
        <p:nvSpPr>
          <p:cNvPr id="5" name="文本框 4"/>
          <p:cNvSpPr txBox="1"/>
          <p:nvPr/>
        </p:nvSpPr>
        <p:spPr>
          <a:xfrm>
            <a:off x="1109573" y="3205480"/>
            <a:ext cx="6558771" cy="338554"/>
          </a:xfrm>
          <a:prstGeom prst="rect">
            <a:avLst/>
          </a:prstGeom>
          <a:noFill/>
        </p:spPr>
        <p:txBody>
          <a:bodyPr wrap="square" rtlCol="0">
            <a:spAutoFit/>
          </a:bodyPr>
          <a:lstStyle/>
          <a:p>
            <a:r>
              <a:rPr lang="zh-CN" altLang="en-US" sz="1600" dirty="0"/>
              <a:t>代码复审应该强调编码风格和内部说明文档这两个影响可维护性的因素。</a:t>
            </a:r>
            <a:endParaRPr lang="zh-CN" altLang="en-US" sz="1600" dirty="0"/>
          </a:p>
        </p:txBody>
      </p:sp>
      <p:sp>
        <p:nvSpPr>
          <p:cNvPr id="6" name="文本框 5"/>
          <p:cNvSpPr txBox="1"/>
          <p:nvPr/>
        </p:nvSpPr>
        <p:spPr>
          <a:xfrm>
            <a:off x="1109573" y="3723878"/>
            <a:ext cx="6558772" cy="830997"/>
          </a:xfrm>
          <a:prstGeom prst="rect">
            <a:avLst/>
          </a:prstGeom>
          <a:noFill/>
        </p:spPr>
        <p:txBody>
          <a:bodyPr wrap="square" rtlCol="0">
            <a:spAutoFit/>
          </a:bodyPr>
          <a:lstStyle/>
          <a:p>
            <a:r>
              <a:rPr lang="zh-CN" altLang="en-US" sz="1600" dirty="0"/>
              <a:t>在测试结束时进行最正式的可维护性复审，这个复审称为配置复审。配置复审的目的是保证软件配置的所有成分是完整的、一致的和可理解的，而且为了便于修改和管理已经编目归档了。</a:t>
            </a:r>
            <a:endParaRPr lang="zh-CN" altLang="en-US" sz="1600" dirty="0"/>
          </a:p>
        </p:txBody>
      </p:sp>
      <p:pic>
        <p:nvPicPr>
          <p:cNvPr id="8" name="图片 7" descr="26ad9973f2368990543889842e4b4df6"/>
          <p:cNvPicPr>
            <a:picLocks noChangeAspect="1"/>
          </p:cNvPicPr>
          <p:nvPr/>
        </p:nvPicPr>
        <p:blipFill>
          <a:blip r:embed="rId1"/>
          <a:srcRect t="23510" r="19198"/>
          <a:stretch>
            <a:fillRect/>
          </a:stretch>
        </p:blipFill>
        <p:spPr>
          <a:xfrm>
            <a:off x="6444208" y="319722"/>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2800603"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81534"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162465"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43396"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24328" y="2798449"/>
            <a:ext cx="0" cy="5214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21360" y="697865"/>
            <a:ext cx="970280" cy="368300"/>
          </a:xfrm>
          <a:prstGeom prst="rect">
            <a:avLst/>
          </a:prstGeom>
          <a:noFill/>
        </p:spPr>
        <p:txBody>
          <a:bodyPr wrap="square" rtlCol="0">
            <a:spAutoFit/>
          </a:bodyPr>
          <a:lstStyle/>
          <a:p>
            <a:r>
              <a:rPr lang="zh-CN" altLang="en-US"/>
              <a:t>问题：</a:t>
            </a:r>
            <a:endParaRPr lang="zh-CN" altLang="en-US"/>
          </a:p>
        </p:txBody>
      </p:sp>
      <p:sp>
        <p:nvSpPr>
          <p:cNvPr id="3" name="文本框 2"/>
          <p:cNvSpPr txBox="1"/>
          <p:nvPr/>
        </p:nvSpPr>
        <p:spPr>
          <a:xfrm>
            <a:off x="1206500" y="1873661"/>
            <a:ext cx="7129145" cy="338554"/>
          </a:xfrm>
          <a:prstGeom prst="rect">
            <a:avLst/>
          </a:prstGeom>
          <a:noFill/>
        </p:spPr>
        <p:txBody>
          <a:bodyPr wrap="square" rtlCol="0">
            <a:spAutoFit/>
          </a:bodyPr>
          <a:lstStyle/>
          <a:p>
            <a:r>
              <a:rPr lang="en-US" altLang="zh-CN" sz="1600" dirty="0"/>
              <a:t>1.“</a:t>
            </a:r>
            <a:r>
              <a:rPr lang="zh-CN" altLang="en-US" sz="1600" dirty="0"/>
              <a:t>文档比程序代码更重要</a:t>
            </a:r>
            <a:r>
              <a:rPr lang="en-US" altLang="zh-CN" sz="1600" dirty="0"/>
              <a:t>”</a:t>
            </a:r>
            <a:r>
              <a:rPr lang="zh-CN" altLang="en-US" sz="1600" dirty="0"/>
              <a:t>，这句话对吗？为什么？</a:t>
            </a:r>
            <a:endParaRPr lang="zh-CN" altLang="en-US" sz="1600" dirty="0"/>
          </a:p>
        </p:txBody>
      </p:sp>
      <p:sp>
        <p:nvSpPr>
          <p:cNvPr id="4" name="文本框 3"/>
          <p:cNvSpPr txBox="1"/>
          <p:nvPr/>
        </p:nvSpPr>
        <p:spPr>
          <a:xfrm>
            <a:off x="1776729" y="2678350"/>
            <a:ext cx="5268595" cy="338554"/>
          </a:xfrm>
          <a:prstGeom prst="rect">
            <a:avLst/>
          </a:prstGeom>
          <a:noFill/>
        </p:spPr>
        <p:txBody>
          <a:bodyPr wrap="square" rtlCol="0">
            <a:spAutoFit/>
          </a:bodyPr>
          <a:lstStyle/>
          <a:p>
            <a:r>
              <a:rPr lang="en-US" altLang="zh-CN" sz="1600" dirty="0"/>
              <a:t>2.</a:t>
            </a:r>
            <a:r>
              <a:rPr lang="zh-CN" altLang="en-US" sz="1600" dirty="0"/>
              <a:t>请说出三条启发式规则。</a:t>
            </a:r>
            <a:endParaRPr lang="zh-CN" altLang="en-US" sz="1600" dirty="0"/>
          </a:p>
        </p:txBody>
      </p:sp>
      <p:pic>
        <p:nvPicPr>
          <p:cNvPr id="16" name="图片 15"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
        <p:nvSpPr>
          <p:cNvPr id="6" name="文本框 5"/>
          <p:cNvSpPr txBox="1"/>
          <p:nvPr/>
        </p:nvSpPr>
        <p:spPr>
          <a:xfrm>
            <a:off x="2136774" y="3440985"/>
            <a:ext cx="5268595" cy="337185"/>
          </a:xfrm>
          <a:prstGeom prst="rect">
            <a:avLst/>
          </a:prstGeom>
          <a:noFill/>
        </p:spPr>
        <p:txBody>
          <a:bodyPr wrap="square" rtlCol="0">
            <a:spAutoFit/>
          </a:bodyPr>
          <a:p>
            <a:r>
              <a:rPr lang="en-US" altLang="zh-CN" sz="1600" dirty="0">
                <a:sym typeface="+mn-ea"/>
              </a:rPr>
              <a:t>3.</a:t>
            </a:r>
            <a:r>
              <a:rPr lang="zh-CN" altLang="en-US" sz="1600" dirty="0">
                <a:sym typeface="+mn-ea"/>
              </a:rPr>
              <a:t>配置复审的目的是什么？</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3444825" y="2251089"/>
            <a:ext cx="72008" cy="72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531234" y="2251089"/>
            <a:ext cx="72008" cy="72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14020" y="2251089"/>
            <a:ext cx="72008" cy="72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07745" y="2417445"/>
            <a:ext cx="7138670" cy="338554"/>
          </a:xfrm>
          <a:prstGeom prst="rect">
            <a:avLst/>
          </a:prstGeom>
          <a:noFill/>
        </p:spPr>
        <p:txBody>
          <a:bodyPr wrap="square" rtlCol="0">
            <a:spAutoFit/>
          </a:bodyPr>
          <a:lstStyle/>
          <a:p>
            <a:r>
              <a:rPr lang="zh-CN" altLang="en-US" sz="1600" dirty="0"/>
              <a:t>参考文献：《软件工程导论》 清华大学出版社 张海藩 牟永敏 编著</a:t>
            </a:r>
            <a:endParaRPr lang="zh-CN" altLang="en-US" sz="1600" dirty="0"/>
          </a:p>
        </p:txBody>
      </p:sp>
      <p:pic>
        <p:nvPicPr>
          <p:cNvPr id="7" name="图片 6"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2920" y="584200"/>
            <a:ext cx="1289050" cy="368300"/>
          </a:xfrm>
          <a:prstGeom prst="rect">
            <a:avLst/>
          </a:prstGeom>
          <a:noFill/>
        </p:spPr>
        <p:txBody>
          <a:bodyPr wrap="square" rtlCol="0">
            <a:spAutoFit/>
          </a:bodyPr>
          <a:lstStyle/>
          <a:p>
            <a:r>
              <a:rPr lang="zh-CN" altLang="en-US"/>
              <a:t>分工评价</a:t>
            </a:r>
            <a:endParaRPr lang="zh-CN" altLang="en-US"/>
          </a:p>
        </p:txBody>
      </p:sp>
      <p:sp>
        <p:nvSpPr>
          <p:cNvPr id="7" name="文本框 6"/>
          <p:cNvSpPr txBox="1"/>
          <p:nvPr/>
        </p:nvSpPr>
        <p:spPr>
          <a:xfrm>
            <a:off x="2123728" y="1853373"/>
            <a:ext cx="1774825" cy="1323439"/>
          </a:xfrm>
          <a:prstGeom prst="rect">
            <a:avLst/>
          </a:prstGeom>
          <a:noFill/>
        </p:spPr>
        <p:txBody>
          <a:bodyPr wrap="square" rtlCol="0">
            <a:spAutoFit/>
          </a:bodyPr>
          <a:lstStyle/>
          <a:p>
            <a:r>
              <a:rPr lang="zh-CN" altLang="en-US" sz="1600" dirty="0"/>
              <a:t>王淑雯：</a:t>
            </a:r>
            <a:endParaRPr lang="zh-CN" altLang="en-US" sz="1600" dirty="0"/>
          </a:p>
          <a:p>
            <a:r>
              <a:rPr lang="zh-CN" altLang="en-US" sz="1600" dirty="0"/>
              <a:t>甘特图修改</a:t>
            </a:r>
            <a:endParaRPr lang="zh-CN" altLang="en-US" sz="1600" dirty="0"/>
          </a:p>
          <a:p>
            <a:r>
              <a:rPr lang="zh-CN" altLang="en-US" sz="1600" dirty="0"/>
              <a:t>猫猫动作设计</a:t>
            </a:r>
            <a:endParaRPr lang="zh-CN" altLang="en-US" sz="1600" dirty="0"/>
          </a:p>
          <a:p>
            <a:r>
              <a:rPr lang="zh-CN" altLang="en-US" sz="1600" dirty="0"/>
              <a:t>上传</a:t>
            </a:r>
            <a:r>
              <a:rPr lang="en-US" altLang="zh-CN" sz="1600" dirty="0" err="1"/>
              <a:t>Github</a:t>
            </a:r>
            <a:endParaRPr lang="en-US" altLang="zh-CN" sz="1600" dirty="0"/>
          </a:p>
          <a:p>
            <a:r>
              <a:rPr lang="en-US" altLang="zh-CN" sz="1600" dirty="0"/>
              <a:t>7</a:t>
            </a:r>
            <a:r>
              <a:rPr lang="zh-CN" altLang="en-US" sz="1600" dirty="0"/>
              <a:t>分</a:t>
            </a:r>
            <a:endParaRPr lang="zh-CN" altLang="en-US" sz="1600" dirty="0"/>
          </a:p>
        </p:txBody>
      </p:sp>
      <p:sp>
        <p:nvSpPr>
          <p:cNvPr id="24" name="文本框 23"/>
          <p:cNvSpPr txBox="1"/>
          <p:nvPr/>
        </p:nvSpPr>
        <p:spPr>
          <a:xfrm>
            <a:off x="4860032" y="1779662"/>
            <a:ext cx="1449070" cy="1569660"/>
          </a:xfrm>
          <a:prstGeom prst="rect">
            <a:avLst/>
          </a:prstGeom>
          <a:noFill/>
        </p:spPr>
        <p:txBody>
          <a:bodyPr wrap="square" rtlCol="0">
            <a:spAutoFit/>
          </a:bodyPr>
          <a:lstStyle/>
          <a:p>
            <a:r>
              <a:rPr lang="zh-CN" altLang="en-US" sz="1600" dirty="0"/>
              <a:t>张琪：</a:t>
            </a:r>
            <a:endParaRPr lang="zh-CN" altLang="en-US" sz="1600" dirty="0"/>
          </a:p>
          <a:p>
            <a:r>
              <a:rPr lang="zh-CN" altLang="en-US" sz="1600" dirty="0"/>
              <a:t>代码清单</a:t>
            </a:r>
            <a:endParaRPr lang="zh-CN" altLang="en-US" sz="1600" dirty="0"/>
          </a:p>
          <a:p>
            <a:r>
              <a:rPr lang="zh-CN" altLang="en-US" sz="1600" dirty="0"/>
              <a:t>翻转</a:t>
            </a:r>
            <a:r>
              <a:rPr lang="en-US" altLang="zh-CN" sz="1600" dirty="0"/>
              <a:t>PPT</a:t>
            </a:r>
            <a:endParaRPr lang="en-US" altLang="zh-CN" sz="1600" dirty="0"/>
          </a:p>
          <a:p>
            <a:r>
              <a:rPr lang="zh-CN" altLang="en-US" sz="1600" dirty="0"/>
              <a:t>会议记录</a:t>
            </a:r>
            <a:endParaRPr lang="zh-CN" altLang="en-US" sz="1600" dirty="0"/>
          </a:p>
          <a:p>
            <a:r>
              <a:rPr lang="zh-CN" altLang="en-US" sz="1600" dirty="0"/>
              <a:t>测试用例</a:t>
            </a:r>
            <a:endParaRPr lang="zh-CN" altLang="en-US" sz="1600" dirty="0"/>
          </a:p>
          <a:p>
            <a:r>
              <a:rPr lang="en-US" altLang="zh-CN" sz="1600" dirty="0"/>
              <a:t>8</a:t>
            </a:r>
            <a:r>
              <a:rPr lang="zh-CN" altLang="en-US" sz="1600" dirty="0"/>
              <a:t>分</a:t>
            </a:r>
            <a:endParaRPr lang="zh-CN" altLang="en-US" sz="1600" dirty="0"/>
          </a:p>
        </p:txBody>
      </p:sp>
      <p:pic>
        <p:nvPicPr>
          <p:cNvPr id="5" name="图片 4"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8917" y="2164090"/>
            <a:ext cx="8064896" cy="13443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b="1" dirty="0" smtClean="0">
                <a:solidFill>
                  <a:schemeClr val="accent1">
                    <a:lumMod val="25000"/>
                  </a:schemeClr>
                </a:solidFill>
              </a:rPr>
              <a:t>谢谢您的观看</a:t>
            </a:r>
            <a:endParaRPr lang="zh-CN" altLang="en-US" sz="8000" b="1" dirty="0" smtClean="0">
              <a:solidFill>
                <a:schemeClr val="accent1">
                  <a:lumMod val="25000"/>
                </a:schemeClr>
              </a:solidFill>
            </a:endParaRPr>
          </a:p>
        </p:txBody>
      </p:sp>
      <p:sp>
        <p:nvSpPr>
          <p:cNvPr id="17" name="图文框 9"/>
          <p:cNvSpPr/>
          <p:nvPr/>
        </p:nvSpPr>
        <p:spPr>
          <a:xfrm>
            <a:off x="4067944" y="718442"/>
            <a:ext cx="1008112" cy="1008234"/>
          </a:xfrm>
          <a:custGeom>
            <a:avLst/>
            <a:gdLst/>
            <a:ahLst/>
            <a:cxnLst/>
            <a:rect l="l" t="t" r="r" b="b"/>
            <a:pathLst>
              <a:path w="637287" h="637366">
                <a:moveTo>
                  <a:pt x="563950" y="553984"/>
                </a:moveTo>
                <a:lnTo>
                  <a:pt x="637287" y="553984"/>
                </a:lnTo>
                <a:lnTo>
                  <a:pt x="637287" y="627321"/>
                </a:lnTo>
                <a:lnTo>
                  <a:pt x="563950" y="627321"/>
                </a:lnTo>
                <a:close/>
                <a:moveTo>
                  <a:pt x="451498" y="553984"/>
                </a:moveTo>
                <a:lnTo>
                  <a:pt x="524835" y="553984"/>
                </a:lnTo>
                <a:lnTo>
                  <a:pt x="524835" y="627321"/>
                </a:lnTo>
                <a:lnTo>
                  <a:pt x="451498" y="627321"/>
                </a:lnTo>
                <a:close/>
                <a:moveTo>
                  <a:pt x="112452" y="451577"/>
                </a:moveTo>
                <a:lnTo>
                  <a:pt x="185789" y="451577"/>
                </a:lnTo>
                <a:lnTo>
                  <a:pt x="185789" y="524914"/>
                </a:lnTo>
                <a:lnTo>
                  <a:pt x="112452" y="524914"/>
                </a:lnTo>
                <a:close/>
                <a:moveTo>
                  <a:pt x="54181" y="393306"/>
                </a:moveTo>
                <a:lnTo>
                  <a:pt x="54181" y="583185"/>
                </a:lnTo>
                <a:lnTo>
                  <a:pt x="244060" y="583185"/>
                </a:lnTo>
                <a:lnTo>
                  <a:pt x="244060"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close/>
                <a:moveTo>
                  <a:pt x="0" y="339125"/>
                </a:moveTo>
                <a:lnTo>
                  <a:pt x="298241" y="339125"/>
                </a:lnTo>
                <a:lnTo>
                  <a:pt x="298241" y="637366"/>
                </a:lnTo>
                <a:lnTo>
                  <a:pt x="0" y="637366"/>
                </a:lnTo>
                <a:close/>
                <a:moveTo>
                  <a:pt x="451498" y="112452"/>
                </a:moveTo>
                <a:lnTo>
                  <a:pt x="524835" y="112452"/>
                </a:lnTo>
                <a:lnTo>
                  <a:pt x="524835" y="185789"/>
                </a:lnTo>
                <a:lnTo>
                  <a:pt x="451498" y="185789"/>
                </a:lnTo>
                <a:close/>
                <a:moveTo>
                  <a:pt x="112452" y="112452"/>
                </a:moveTo>
                <a:lnTo>
                  <a:pt x="185789" y="112452"/>
                </a:lnTo>
                <a:lnTo>
                  <a:pt x="185789" y="185789"/>
                </a:lnTo>
                <a:lnTo>
                  <a:pt x="112452" y="185789"/>
                </a:lnTo>
                <a:close/>
                <a:moveTo>
                  <a:pt x="393227" y="54181"/>
                </a:moveTo>
                <a:lnTo>
                  <a:pt x="393227" y="244060"/>
                </a:lnTo>
                <a:lnTo>
                  <a:pt x="583106" y="244060"/>
                </a:lnTo>
                <a:lnTo>
                  <a:pt x="583106" y="54181"/>
                </a:lnTo>
                <a:close/>
                <a:moveTo>
                  <a:pt x="54181" y="54181"/>
                </a:moveTo>
                <a:lnTo>
                  <a:pt x="54181" y="244060"/>
                </a:lnTo>
                <a:lnTo>
                  <a:pt x="244060" y="244060"/>
                </a:lnTo>
                <a:lnTo>
                  <a:pt x="244060" y="54181"/>
                </a:lnTo>
                <a:close/>
                <a:moveTo>
                  <a:pt x="339046" y="0"/>
                </a:moveTo>
                <a:lnTo>
                  <a:pt x="637287" y="0"/>
                </a:lnTo>
                <a:lnTo>
                  <a:pt x="637287" y="298241"/>
                </a:lnTo>
                <a:lnTo>
                  <a:pt x="339046" y="298241"/>
                </a:lnTo>
                <a:close/>
                <a:moveTo>
                  <a:pt x="0" y="0"/>
                </a:moveTo>
                <a:lnTo>
                  <a:pt x="298241" y="0"/>
                </a:lnTo>
                <a:lnTo>
                  <a:pt x="298241" y="298241"/>
                </a:lnTo>
                <a:lnTo>
                  <a:pt x="0" y="298241"/>
                </a:lnTo>
                <a:close/>
              </a:path>
            </a:pathLst>
          </a:cu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74000">
                                          <p:cBhvr additive="base">
                                            <p:cTn id="7" dur="1900" fill="hold"/>
                                            <p:tgtEl>
                                              <p:spTgt spid="6"/>
                                            </p:tgtEl>
                                            <p:attrNameLst>
                                              <p:attrName>ppt_x</p:attrName>
                                            </p:attrNameLst>
                                          </p:cBhvr>
                                          <p:tavLst>
                                            <p:tav tm="0">
                                              <p:val>
                                                <p:strVal val="#ppt_x"/>
                                              </p:val>
                                            </p:tav>
                                            <p:tav tm="100000">
                                              <p:val>
                                                <p:strVal val="#ppt_x"/>
                                              </p:val>
                                            </p:tav>
                                          </p:tavLst>
                                        </p:anim>
                                        <p:anim calcmode="lin" valueType="num" p14:bounceEnd="74000">
                                          <p:cBhvr additive="base">
                                            <p:cTn id="8" dur="1900" fill="hold"/>
                                            <p:tgtEl>
                                              <p:spTgt spid="6"/>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15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900" fill="hold"/>
                                            <p:tgtEl>
                                              <p:spTgt spid="6"/>
                                            </p:tgtEl>
                                            <p:attrNameLst>
                                              <p:attrName>ppt_x</p:attrName>
                                            </p:attrNameLst>
                                          </p:cBhvr>
                                          <p:tavLst>
                                            <p:tav tm="0">
                                              <p:val>
                                                <p:strVal val="#ppt_x"/>
                                              </p:val>
                                            </p:tav>
                                            <p:tav tm="100000">
                                              <p:val>
                                                <p:strVal val="#ppt_x"/>
                                              </p:val>
                                            </p:tav>
                                          </p:tavLst>
                                        </p:anim>
                                        <p:anim calcmode="lin" valueType="num">
                                          <p:cBhvr additive="base">
                                            <p:cTn id="8" dur="1900" fill="hold"/>
                                            <p:tgtEl>
                                              <p:spTgt spid="6"/>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15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7"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
          <p:cNvSpPr/>
          <p:nvPr/>
        </p:nvSpPr>
        <p:spPr>
          <a:xfrm>
            <a:off x="1" y="1131590"/>
            <a:ext cx="2763579" cy="2232248"/>
          </a:xfrm>
          <a:custGeom>
            <a:avLst/>
            <a:gdLst/>
            <a:ahLst/>
            <a:cxnLst/>
            <a:rect l="l" t="t" r="r" b="b"/>
            <a:pathLst>
              <a:path w="2763579" h="2232248">
                <a:moveTo>
                  <a:pt x="0" y="0"/>
                </a:moveTo>
                <a:lnTo>
                  <a:pt x="2763579" y="0"/>
                </a:lnTo>
                <a:lnTo>
                  <a:pt x="1784938" y="2232248"/>
                </a:lnTo>
                <a:lnTo>
                  <a:pt x="0" y="2232248"/>
                </a:lnTo>
                <a:close/>
              </a:path>
            </a:pathLst>
          </a:cu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5"/>
          <p:cNvSpPr/>
          <p:nvPr/>
        </p:nvSpPr>
        <p:spPr>
          <a:xfrm>
            <a:off x="2083798" y="1131590"/>
            <a:ext cx="7060202" cy="2232248"/>
          </a:xfrm>
          <a:custGeom>
            <a:avLst/>
            <a:gdLst/>
            <a:ahLst/>
            <a:cxnLst/>
            <a:rect l="l" t="t" r="r" b="b"/>
            <a:pathLst>
              <a:path w="7060202" h="2232248">
                <a:moveTo>
                  <a:pt x="1300413" y="0"/>
                </a:moveTo>
                <a:lnTo>
                  <a:pt x="7060202" y="0"/>
                </a:lnTo>
                <a:lnTo>
                  <a:pt x="7060202" y="2232248"/>
                </a:lnTo>
                <a:lnTo>
                  <a:pt x="321772" y="2232248"/>
                </a:lnTo>
                <a:close/>
                <a:moveTo>
                  <a:pt x="978641" y="0"/>
                </a:moveTo>
                <a:lnTo>
                  <a:pt x="1143165" y="0"/>
                </a:lnTo>
                <a:lnTo>
                  <a:pt x="164524" y="2232248"/>
                </a:lnTo>
                <a:lnTo>
                  <a:pt x="0" y="223224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563620" y="1386840"/>
            <a:ext cx="3915410" cy="398780"/>
            <a:chOff x="1187625" y="2100893"/>
            <a:chExt cx="2664295" cy="398780"/>
          </a:xfrm>
        </p:grpSpPr>
        <p:sp>
          <p:nvSpPr>
            <p:cNvPr id="7" name="椭圆 6"/>
            <p:cNvSpPr/>
            <p:nvPr/>
          </p:nvSpPr>
          <p:spPr>
            <a:xfrm>
              <a:off x="1187625" y="2156933"/>
              <a:ext cx="288031" cy="288031"/>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lumMod val="95000"/>
                    </a:schemeClr>
                  </a:solidFill>
                </a:rPr>
                <a:t>1</a:t>
              </a:r>
              <a:endParaRPr lang="zh-CN" altLang="en-US" dirty="0">
                <a:solidFill>
                  <a:schemeClr val="bg1">
                    <a:lumMod val="95000"/>
                  </a:schemeClr>
                </a:solidFill>
              </a:endParaRPr>
            </a:p>
          </p:txBody>
        </p:sp>
        <p:sp>
          <p:nvSpPr>
            <p:cNvPr id="8" name="TextBox 7"/>
            <p:cNvSpPr txBox="1"/>
            <p:nvPr/>
          </p:nvSpPr>
          <p:spPr>
            <a:xfrm>
              <a:off x="1547664" y="2100893"/>
              <a:ext cx="2304256" cy="398780"/>
            </a:xfrm>
            <a:prstGeom prst="rect">
              <a:avLst/>
            </a:prstGeom>
            <a:noFill/>
          </p:spPr>
          <p:txBody>
            <a:bodyPr wrap="square" rtlCol="0">
              <a:spAutoFit/>
            </a:bodyPr>
            <a:lstStyle/>
            <a:p>
              <a:r>
                <a:rPr lang="zh-CN" altLang="en-US" sz="2000" dirty="0">
                  <a:solidFill>
                    <a:schemeClr val="bg1">
                      <a:lumMod val="95000"/>
                    </a:schemeClr>
                  </a:solidFill>
                </a:rPr>
                <a:t>决定软件可维护性的因素</a:t>
              </a:r>
              <a:endParaRPr lang="zh-CN" altLang="en-US" sz="2000" dirty="0">
                <a:solidFill>
                  <a:schemeClr val="bg1">
                    <a:lumMod val="95000"/>
                  </a:schemeClr>
                </a:solidFill>
              </a:endParaRPr>
            </a:p>
          </p:txBody>
        </p:sp>
      </p:grpSp>
      <p:grpSp>
        <p:nvGrpSpPr>
          <p:cNvPr id="12" name="组合 11"/>
          <p:cNvGrpSpPr/>
          <p:nvPr/>
        </p:nvGrpSpPr>
        <p:grpSpPr>
          <a:xfrm>
            <a:off x="3275965" y="2071370"/>
            <a:ext cx="4083685" cy="398780"/>
            <a:chOff x="1187625" y="2101528"/>
            <a:chExt cx="2657068" cy="398840"/>
          </a:xfrm>
        </p:grpSpPr>
        <p:sp>
          <p:nvSpPr>
            <p:cNvPr id="13" name="椭圆 12"/>
            <p:cNvSpPr/>
            <p:nvPr/>
          </p:nvSpPr>
          <p:spPr>
            <a:xfrm>
              <a:off x="1187625" y="2156933"/>
              <a:ext cx="288031" cy="288031"/>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rPr>
                <a:t>2</a:t>
              </a:r>
              <a:endParaRPr lang="en-US" altLang="zh-CN" dirty="0">
                <a:solidFill>
                  <a:schemeClr val="bg1">
                    <a:lumMod val="95000"/>
                  </a:schemeClr>
                </a:solidFill>
              </a:endParaRPr>
            </a:p>
          </p:txBody>
        </p:sp>
        <p:sp>
          <p:nvSpPr>
            <p:cNvPr id="14" name="TextBox 13"/>
            <p:cNvSpPr txBox="1"/>
            <p:nvPr/>
          </p:nvSpPr>
          <p:spPr>
            <a:xfrm>
              <a:off x="1540437" y="2101528"/>
              <a:ext cx="2304256" cy="398840"/>
            </a:xfrm>
            <a:prstGeom prst="rect">
              <a:avLst/>
            </a:prstGeom>
            <a:noFill/>
          </p:spPr>
          <p:txBody>
            <a:bodyPr wrap="square" rtlCol="0">
              <a:spAutoFit/>
            </a:bodyPr>
            <a:lstStyle/>
            <a:p>
              <a:r>
                <a:rPr lang="zh-CN" altLang="en-US" sz="2000" dirty="0">
                  <a:solidFill>
                    <a:schemeClr val="bg1">
                      <a:lumMod val="95000"/>
                    </a:schemeClr>
                  </a:solidFill>
                </a:rPr>
                <a:t>文档</a:t>
              </a:r>
              <a:endParaRPr lang="zh-CN" altLang="en-US" sz="2000" dirty="0">
                <a:solidFill>
                  <a:schemeClr val="bg1">
                    <a:lumMod val="95000"/>
                  </a:schemeClr>
                </a:solidFill>
              </a:endParaRPr>
            </a:p>
          </p:txBody>
        </p:sp>
      </p:grpSp>
      <p:grpSp>
        <p:nvGrpSpPr>
          <p:cNvPr id="18" name="组合 17"/>
          <p:cNvGrpSpPr/>
          <p:nvPr/>
        </p:nvGrpSpPr>
        <p:grpSpPr>
          <a:xfrm>
            <a:off x="2987675" y="2753995"/>
            <a:ext cx="4218305" cy="398780"/>
            <a:chOff x="1187625" y="2100893"/>
            <a:chExt cx="2664295" cy="398840"/>
          </a:xfrm>
        </p:grpSpPr>
        <p:sp>
          <p:nvSpPr>
            <p:cNvPr id="19" name="椭圆 18"/>
            <p:cNvSpPr/>
            <p:nvPr/>
          </p:nvSpPr>
          <p:spPr>
            <a:xfrm>
              <a:off x="1187625" y="2156933"/>
              <a:ext cx="288031" cy="288031"/>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rPr>
                <a:t>3</a:t>
              </a:r>
              <a:endParaRPr lang="en-US" altLang="zh-CN" dirty="0">
                <a:solidFill>
                  <a:schemeClr val="bg1">
                    <a:lumMod val="95000"/>
                  </a:schemeClr>
                </a:solidFill>
              </a:endParaRPr>
            </a:p>
          </p:txBody>
        </p:sp>
        <p:sp>
          <p:nvSpPr>
            <p:cNvPr id="20" name="TextBox 19"/>
            <p:cNvSpPr txBox="1"/>
            <p:nvPr/>
          </p:nvSpPr>
          <p:spPr>
            <a:xfrm>
              <a:off x="1547664" y="2100893"/>
              <a:ext cx="2304256" cy="398840"/>
            </a:xfrm>
            <a:prstGeom prst="rect">
              <a:avLst/>
            </a:prstGeom>
            <a:noFill/>
          </p:spPr>
          <p:txBody>
            <a:bodyPr wrap="square" rtlCol="0">
              <a:spAutoFit/>
            </a:bodyPr>
            <a:lstStyle/>
            <a:p>
              <a:r>
                <a:rPr lang="zh-CN" altLang="en-US" sz="2000" dirty="0">
                  <a:solidFill>
                    <a:schemeClr val="bg1">
                      <a:lumMod val="95000"/>
                    </a:schemeClr>
                  </a:solidFill>
                </a:rPr>
                <a:t>可维护性复审</a:t>
              </a:r>
              <a:endParaRPr lang="zh-CN" altLang="en-US" sz="2000" dirty="0">
                <a:solidFill>
                  <a:schemeClr val="bg1">
                    <a:lumMod val="95000"/>
                  </a:schemeClr>
                </a:solidFill>
              </a:endParaRPr>
            </a:p>
          </p:txBody>
        </p:sp>
      </p:grpSp>
      <p:sp>
        <p:nvSpPr>
          <p:cNvPr id="24" name="TextBox 23"/>
          <p:cNvSpPr txBox="1"/>
          <p:nvPr/>
        </p:nvSpPr>
        <p:spPr>
          <a:xfrm>
            <a:off x="468106" y="1286166"/>
            <a:ext cx="1728192" cy="707886"/>
          </a:xfrm>
          <a:prstGeom prst="rect">
            <a:avLst/>
          </a:prstGeom>
          <a:noFill/>
        </p:spPr>
        <p:txBody>
          <a:bodyPr wrap="square" rtlCol="0">
            <a:spAutoFit/>
          </a:bodyPr>
          <a:lstStyle/>
          <a:p>
            <a:pPr algn="r"/>
            <a:r>
              <a:rPr lang="zh-CN" altLang="en-US" sz="4000" dirty="0" smtClean="0">
                <a:solidFill>
                  <a:schemeClr val="bg1">
                    <a:lumMod val="95000"/>
                  </a:schemeClr>
                </a:solidFill>
              </a:rPr>
              <a:t>目录</a:t>
            </a:r>
            <a:endParaRPr lang="zh-CN" altLang="en-US" sz="4000" dirty="0">
              <a:solidFill>
                <a:schemeClr val="bg1">
                  <a:lumMod val="95000"/>
                </a:schemeClr>
              </a:solidFill>
            </a:endParaRPr>
          </a:p>
        </p:txBody>
      </p:sp>
      <p:sp>
        <p:nvSpPr>
          <p:cNvPr id="25" name="TextBox 24"/>
          <p:cNvSpPr txBox="1"/>
          <p:nvPr/>
        </p:nvSpPr>
        <p:spPr>
          <a:xfrm>
            <a:off x="151046" y="1839714"/>
            <a:ext cx="1728192" cy="461665"/>
          </a:xfrm>
          <a:prstGeom prst="rect">
            <a:avLst/>
          </a:prstGeom>
          <a:noFill/>
        </p:spPr>
        <p:txBody>
          <a:bodyPr wrap="square" rtlCol="0">
            <a:spAutoFit/>
          </a:bodyPr>
          <a:lstStyle/>
          <a:p>
            <a:pPr algn="r"/>
            <a:r>
              <a:rPr lang="en-US" altLang="zh-CN" sz="2400" dirty="0" smtClean="0">
                <a:solidFill>
                  <a:schemeClr val="bg1">
                    <a:lumMod val="95000"/>
                  </a:schemeClr>
                </a:solidFill>
              </a:rPr>
              <a:t>Contents</a:t>
            </a:r>
            <a:endParaRPr lang="zh-CN" altLang="en-US" sz="2400"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p:nvPr/>
        </p:nvSpPr>
        <p:spPr>
          <a:xfrm>
            <a:off x="3982085" y="1922145"/>
            <a:ext cx="4145280" cy="930910"/>
          </a:xfrm>
          <a:prstGeom prst="rect">
            <a:avLst/>
          </a:prstGeom>
          <a:noFill/>
        </p:spPr>
        <p:txBody>
          <a:bodyPr wrap="square" lIns="68580" tIns="34290" rIns="68580" bIns="3429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请单击这里输入选题背景</a:t>
            </a:r>
            <a:br>
              <a:rPr lang="en-US" altLang="zh-CN" sz="800" dirty="0">
                <a:solidFill>
                  <a:schemeClr val="bg1"/>
                </a:solidFill>
                <a:latin typeface="微软雅黑" panose="020B0503020204020204" pitchFamily="34" charset="-122"/>
                <a:ea typeface="微软雅黑" panose="020B0503020204020204" pitchFamily="34" charset="-122"/>
              </a:rPr>
            </a:br>
            <a:br>
              <a:rPr lang="en-US" altLang="zh-CN" sz="800" dirty="0">
                <a:solidFill>
                  <a:schemeClr val="bg1"/>
                </a:solidFill>
                <a:latin typeface="微软雅黑" panose="020B0503020204020204" pitchFamily="34" charset="-122"/>
                <a:ea typeface="微软雅黑" panose="020B0503020204020204" pitchFamily="34" charset="-122"/>
              </a:rPr>
            </a:br>
            <a:r>
              <a:rPr lang="zh-CN" altLang="en-US" sz="900" dirty="0" smtClean="0">
                <a:solidFill>
                  <a:schemeClr val="bg1"/>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在此处添加详细描述文本，尽量与标题文本语言风格相符合，语言描述尽量简洁生动，尽可能概括出段落内容，尽量将每页幻灯片文字内容控制在</a:t>
            </a:r>
            <a:r>
              <a:rPr lang="en-US" altLang="zh-CN" sz="900" dirty="0" smtClean="0">
                <a:solidFill>
                  <a:schemeClr val="bg1"/>
                </a:solidFill>
                <a:latin typeface="微软雅黑" panose="020B0503020204020204" pitchFamily="34" charset="-122"/>
                <a:ea typeface="微软雅黑" panose="020B0503020204020204" pitchFamily="34" charset="-122"/>
              </a:rPr>
              <a:t>200</a:t>
            </a:r>
            <a:r>
              <a:rPr lang="zh-CN" altLang="en-US" sz="900" dirty="0" smtClean="0">
                <a:solidFill>
                  <a:schemeClr val="bg1"/>
                </a:solidFill>
                <a:latin typeface="微软雅黑" panose="020B0503020204020204" pitchFamily="34" charset="-122"/>
                <a:ea typeface="微软雅黑" panose="020B0503020204020204" pitchFamily="34" charset="-122"/>
              </a:rPr>
              <a:t>字以内，将每页幻灯片动态演示时间长度尽量控制在</a:t>
            </a:r>
            <a:r>
              <a:rPr lang="en-US" altLang="zh-CN" sz="900" dirty="0" smtClean="0">
                <a:solidFill>
                  <a:schemeClr val="bg1"/>
                </a:solidFill>
                <a:latin typeface="微软雅黑" panose="020B0503020204020204" pitchFamily="34" charset="-122"/>
                <a:ea typeface="微软雅黑" panose="020B0503020204020204" pitchFamily="34" charset="-122"/>
              </a:rPr>
              <a:t>5</a:t>
            </a:r>
            <a:r>
              <a:rPr lang="zh-CN" altLang="en-US" sz="900" dirty="0" smtClean="0">
                <a:solidFill>
                  <a:schemeClr val="bg1"/>
                </a:solidFill>
                <a:latin typeface="微软雅黑" panose="020B0503020204020204" pitchFamily="34" charset="-122"/>
                <a:ea typeface="微软雅黑" panose="020B0503020204020204" pitchFamily="34" charset="-122"/>
              </a:rPr>
              <a:t>分钟以内。页</a:t>
            </a:r>
            <a:r>
              <a:rPr lang="zh-CN" altLang="en-US" sz="900" dirty="0">
                <a:solidFill>
                  <a:schemeClr val="bg1"/>
                </a:solidFill>
                <a:latin typeface="微软雅黑" panose="020B0503020204020204" pitchFamily="34" charset="-122"/>
                <a:ea typeface="微软雅黑" panose="020B0503020204020204" pitchFamily="34" charset="-122"/>
              </a:rPr>
              <a:t>幻灯片动态演示时间长度尽量控制在</a:t>
            </a:r>
            <a:r>
              <a:rPr lang="en-US" altLang="zh-CN" sz="900" dirty="0">
                <a:solidFill>
                  <a:schemeClr val="bg1"/>
                </a:solidFill>
                <a:latin typeface="微软雅黑" panose="020B0503020204020204" pitchFamily="34" charset="-122"/>
                <a:ea typeface="微软雅黑" panose="020B0503020204020204" pitchFamily="34" charset="-122"/>
              </a:rPr>
              <a:t>5</a:t>
            </a:r>
            <a:r>
              <a:rPr lang="zh-CN" altLang="en-US" sz="900" dirty="0">
                <a:solidFill>
                  <a:schemeClr val="bg1"/>
                </a:solidFill>
                <a:latin typeface="微软雅黑" panose="020B0503020204020204" pitchFamily="34" charset="-122"/>
                <a:ea typeface="微软雅黑" panose="020B0503020204020204" pitchFamily="34" charset="-122"/>
              </a:rPr>
              <a:t>分钟以内</a:t>
            </a:r>
            <a:r>
              <a:rPr lang="zh-CN" altLang="en-US" sz="900" dirty="0" smtClean="0">
                <a:solidFill>
                  <a:schemeClr val="bg1"/>
                </a:solidFill>
                <a:latin typeface="微软雅黑" panose="020B0503020204020204" pitchFamily="34" charset="-122"/>
                <a:ea typeface="微软雅黑" panose="020B0503020204020204" pitchFamily="34" charset="-122"/>
              </a:rPr>
              <a:t>。</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7190" y="503555"/>
            <a:ext cx="2860675" cy="645160"/>
          </a:xfrm>
          <a:prstGeom prst="rect">
            <a:avLst/>
          </a:prstGeom>
          <a:noFill/>
        </p:spPr>
        <p:txBody>
          <a:bodyPr wrap="square" rtlCol="0">
            <a:spAutoFit/>
          </a:bodyPr>
          <a:lstStyle/>
          <a:p>
            <a:r>
              <a:rPr lang="en-US" altLang="zh-CN" dirty="0"/>
              <a:t>8.4.1</a:t>
            </a:r>
            <a:r>
              <a:rPr lang="zh-CN" altLang="en-US" dirty="0"/>
              <a:t>决定软件可维护性的因素：</a:t>
            </a:r>
            <a:endParaRPr lang="zh-CN" altLang="en-US" dirty="0"/>
          </a:p>
        </p:txBody>
      </p:sp>
      <p:sp>
        <p:nvSpPr>
          <p:cNvPr id="3" name="文本框 2"/>
          <p:cNvSpPr txBox="1"/>
          <p:nvPr/>
        </p:nvSpPr>
        <p:spPr>
          <a:xfrm>
            <a:off x="721995" y="1524635"/>
            <a:ext cx="1833880" cy="368300"/>
          </a:xfrm>
          <a:prstGeom prst="rect">
            <a:avLst/>
          </a:prstGeom>
          <a:noFill/>
        </p:spPr>
        <p:txBody>
          <a:bodyPr wrap="square" rtlCol="0">
            <a:spAutoFit/>
          </a:bodyPr>
          <a:lstStyle/>
          <a:p>
            <a:r>
              <a:rPr lang="en-US" altLang="zh-CN"/>
              <a:t>1.</a:t>
            </a:r>
            <a:r>
              <a:rPr lang="zh-CN" altLang="en-US"/>
              <a:t>可理解性</a:t>
            </a:r>
            <a:endParaRPr lang="zh-CN" altLang="en-US"/>
          </a:p>
        </p:txBody>
      </p:sp>
      <p:sp>
        <p:nvSpPr>
          <p:cNvPr id="4" name="文本框 3"/>
          <p:cNvSpPr txBox="1"/>
          <p:nvPr/>
        </p:nvSpPr>
        <p:spPr>
          <a:xfrm>
            <a:off x="1259632" y="2387600"/>
            <a:ext cx="6802333" cy="584775"/>
          </a:xfrm>
          <a:prstGeom prst="rect">
            <a:avLst/>
          </a:prstGeom>
          <a:noFill/>
        </p:spPr>
        <p:txBody>
          <a:bodyPr wrap="square" rtlCol="0">
            <a:spAutoFit/>
          </a:bodyPr>
          <a:lstStyle/>
          <a:p>
            <a:r>
              <a:rPr lang="zh-CN" altLang="en-US" sz="1600" dirty="0"/>
              <a:t>软件难易程度可理解性表现为外来读者理解软件的结构、功能、接口和内部处理过程的</a:t>
            </a:r>
            <a:endParaRPr lang="zh-CN" altLang="en-US" sz="1600" dirty="0"/>
          </a:p>
        </p:txBody>
      </p:sp>
      <p:pic>
        <p:nvPicPr>
          <p:cNvPr id="6" name="图片 5"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42758" y="1945416"/>
            <a:ext cx="1617209" cy="1823576"/>
          </a:xfrm>
          <a:prstGeom prst="rect">
            <a:avLst/>
          </a:prstGeom>
          <a:noFill/>
        </p:spPr>
        <p:txBody>
          <a:bodyPr wrap="square" rtlCol="0">
            <a:spAutoFit/>
          </a:bodyPr>
          <a:lstStyle/>
          <a:p>
            <a:r>
              <a:rPr lang="zh-CN" altLang="en-US" sz="105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1050" dirty="0" smtClean="0">
              <a:solidFill>
                <a:schemeClr val="bg1"/>
              </a:solidFill>
              <a:latin typeface="微软雅黑" panose="020B0503020204020204" pitchFamily="34" charset="-122"/>
              <a:ea typeface="微软雅黑" panose="020B0503020204020204" pitchFamily="34" charset="-122"/>
            </a:endParaRPr>
          </a:p>
          <a:p>
            <a:br>
              <a:rPr lang="en-US" altLang="zh-CN" sz="700" dirty="0" smtClean="0">
                <a:solidFill>
                  <a:schemeClr val="bg1"/>
                </a:solidFill>
                <a:latin typeface="微软雅黑" panose="020B0503020204020204" pitchFamily="34" charset="-122"/>
                <a:ea typeface="微软雅黑" panose="020B0503020204020204" pitchFamily="34" charset="-122"/>
              </a:rPr>
            </a:br>
            <a:r>
              <a:rPr lang="zh-CN" altLang="en-US" sz="800" dirty="0" smtClean="0">
                <a:solidFill>
                  <a:schemeClr val="bg1"/>
                </a:solidFill>
                <a:latin typeface="微软雅黑" panose="020B0503020204020204" pitchFamily="34" charset="-122"/>
                <a:ea typeface="微软雅黑" panose="020B0503020204020204" pitchFamily="34" charset="-122"/>
              </a:rPr>
              <a:t>在</a:t>
            </a:r>
            <a:r>
              <a:rPr lang="zh-CN" altLang="en-US" sz="800" dirty="0">
                <a:solidFill>
                  <a:schemeClr val="bg1"/>
                </a:solidFill>
                <a:latin typeface="微软雅黑" panose="020B0503020204020204" pitchFamily="34" charset="-122"/>
                <a:ea typeface="微软雅黑" panose="020B0503020204020204" pitchFamily="34" charset="-122"/>
              </a:rPr>
              <a:t>此处添加详细描述文本，尽量与标题文本语言风格相符合，语言描述尽量简洁</a:t>
            </a:r>
            <a:r>
              <a:rPr lang="zh-CN" altLang="en-US" sz="800" dirty="0" smtClean="0">
                <a:solidFill>
                  <a:schemeClr val="bg1"/>
                </a:solidFill>
                <a:latin typeface="微软雅黑" panose="020B0503020204020204" pitchFamily="34" charset="-122"/>
                <a:ea typeface="微软雅黑" panose="020B0503020204020204" pitchFamily="34" charset="-122"/>
              </a:rPr>
              <a:t>生动。</a:t>
            </a:r>
            <a:endParaRPr lang="en-US" altLang="zh-CN" sz="800" dirty="0" smtClean="0">
              <a:solidFill>
                <a:schemeClr val="bg1"/>
              </a:solidFill>
              <a:latin typeface="微软雅黑" panose="020B0503020204020204" pitchFamily="34" charset="-122"/>
              <a:ea typeface="微软雅黑" panose="020B0503020204020204" pitchFamily="34" charset="-122"/>
            </a:endParaRPr>
          </a:p>
          <a:p>
            <a:endParaRPr lang="en-US" altLang="zh-CN" sz="700" dirty="0" smtClean="0">
              <a:solidFill>
                <a:schemeClr val="bg1"/>
              </a:solidFill>
              <a:latin typeface="微软雅黑" panose="020B0503020204020204" pitchFamily="34" charset="-122"/>
              <a:ea typeface="微软雅黑" panose="020B0503020204020204" pitchFamily="34" charset="-122"/>
            </a:endParaRPr>
          </a:p>
          <a:p>
            <a:r>
              <a:rPr lang="zh-CN" altLang="en-US" sz="800" dirty="0" smtClean="0">
                <a:solidFill>
                  <a:schemeClr val="bg1"/>
                </a:solidFill>
                <a:latin typeface="微软雅黑" panose="020B0503020204020204" pitchFamily="34" charset="-122"/>
                <a:ea typeface="微软雅黑" panose="020B0503020204020204" pitchFamily="34" charset="-122"/>
              </a:rPr>
              <a:t>尽可能</a:t>
            </a:r>
            <a:r>
              <a:rPr lang="zh-CN" altLang="en-US" sz="800" dirty="0">
                <a:solidFill>
                  <a:schemeClr val="bg1"/>
                </a:solidFill>
                <a:latin typeface="微软雅黑" panose="020B0503020204020204" pitchFamily="34" charset="-122"/>
                <a:ea typeface="微软雅黑" panose="020B0503020204020204" pitchFamily="34" charset="-122"/>
              </a:rPr>
              <a:t>概括出段落内容，尽量将每页幻灯片文字内容控制在</a:t>
            </a:r>
            <a:r>
              <a:rPr lang="en-US" altLang="zh-CN" sz="800" dirty="0">
                <a:solidFill>
                  <a:schemeClr val="bg1"/>
                </a:solidFill>
                <a:latin typeface="微软雅黑" panose="020B0503020204020204" pitchFamily="34" charset="-122"/>
                <a:ea typeface="微软雅黑" panose="020B0503020204020204" pitchFamily="34" charset="-122"/>
              </a:rPr>
              <a:t>200</a:t>
            </a:r>
            <a:r>
              <a:rPr lang="zh-CN" altLang="en-US" sz="800" dirty="0">
                <a:solidFill>
                  <a:schemeClr val="bg1"/>
                </a:solidFill>
                <a:latin typeface="微软雅黑" panose="020B0503020204020204" pitchFamily="34" charset="-122"/>
                <a:ea typeface="微软雅黑" panose="020B0503020204020204" pitchFamily="34" charset="-122"/>
              </a:rPr>
              <a:t>字以内，将每页幻灯片动态演示时间长度尽量控制在</a:t>
            </a:r>
            <a:r>
              <a:rPr lang="en-US" altLang="zh-CN" sz="800" dirty="0">
                <a:solidFill>
                  <a:schemeClr val="bg1"/>
                </a:solidFill>
                <a:latin typeface="微软雅黑" panose="020B0503020204020204" pitchFamily="34" charset="-122"/>
                <a:ea typeface="微软雅黑" panose="020B0503020204020204" pitchFamily="34" charset="-122"/>
              </a:rPr>
              <a:t>5</a:t>
            </a:r>
            <a:r>
              <a:rPr lang="zh-CN" altLang="en-US" sz="800" dirty="0">
                <a:solidFill>
                  <a:schemeClr val="bg1"/>
                </a:solidFill>
                <a:latin typeface="微软雅黑" panose="020B0503020204020204" pitchFamily="34" charset="-122"/>
                <a:ea typeface="微软雅黑" panose="020B0503020204020204" pitchFamily="34" charset="-122"/>
              </a:rPr>
              <a:t>分钟以内</a:t>
            </a:r>
            <a:r>
              <a:rPr lang="zh-CN" altLang="en-US" sz="800" dirty="0" smtClean="0">
                <a:solidFill>
                  <a:schemeClr val="bg1"/>
                </a:solidFill>
                <a:latin typeface="微软雅黑" panose="020B0503020204020204" pitchFamily="34" charset="-122"/>
                <a:ea typeface="微软雅黑" panose="020B0503020204020204" pitchFamily="34" charset="-122"/>
              </a:rPr>
              <a:t>。</a:t>
            </a:r>
            <a:endParaRPr lang="en-US" altLang="zh-CN" sz="800" dirty="0" smtClean="0">
              <a:solidFill>
                <a:schemeClr val="bg1"/>
              </a:solidFill>
              <a:latin typeface="微软雅黑" panose="020B0503020204020204" pitchFamily="34" charset="-122"/>
              <a:ea typeface="微软雅黑" panose="020B0503020204020204" pitchFamily="34" charset="-122"/>
            </a:endParaRPr>
          </a:p>
          <a:p>
            <a:endParaRPr lang="en-US" altLang="zh-CN" sz="800" dirty="0">
              <a:solidFill>
                <a:schemeClr val="bg1"/>
              </a:solidFill>
              <a:latin typeface="微软雅黑" panose="020B0503020204020204" pitchFamily="34" charset="-122"/>
              <a:ea typeface="微软雅黑" panose="020B0503020204020204" pitchFamily="34" charset="-122"/>
            </a:endParaRPr>
          </a:p>
          <a:p>
            <a:r>
              <a:rPr lang="zh-CN" altLang="en-US" sz="800" dirty="0">
                <a:solidFill>
                  <a:schemeClr val="bg1"/>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a:t>
            </a:r>
            <a:r>
              <a:rPr lang="zh-CN" altLang="en-US" sz="800" dirty="0" smtClean="0">
                <a:solidFill>
                  <a:schemeClr val="bg1"/>
                </a:solidFill>
                <a:latin typeface="微软雅黑" panose="020B0503020204020204" pitchFamily="34" charset="-122"/>
                <a:ea typeface="微软雅黑" panose="020B0503020204020204" pitchFamily="34" charset="-122"/>
              </a:rPr>
              <a:t>。</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87705" y="1443990"/>
            <a:ext cx="2609215" cy="368300"/>
          </a:xfrm>
          <a:prstGeom prst="rect">
            <a:avLst/>
          </a:prstGeom>
          <a:noFill/>
        </p:spPr>
        <p:txBody>
          <a:bodyPr wrap="square" rtlCol="0">
            <a:spAutoFit/>
          </a:bodyPr>
          <a:lstStyle/>
          <a:p>
            <a:r>
              <a:rPr lang="en-US" altLang="zh-CN"/>
              <a:t>2.</a:t>
            </a:r>
            <a:r>
              <a:rPr lang="zh-CN" altLang="en-US"/>
              <a:t>可测试性</a:t>
            </a:r>
            <a:endParaRPr lang="zh-CN" altLang="en-US"/>
          </a:p>
        </p:txBody>
      </p:sp>
      <p:sp>
        <p:nvSpPr>
          <p:cNvPr id="3" name="文本框 2"/>
          <p:cNvSpPr txBox="1"/>
          <p:nvPr/>
        </p:nvSpPr>
        <p:spPr>
          <a:xfrm>
            <a:off x="1259632" y="2080788"/>
            <a:ext cx="5459044" cy="338554"/>
          </a:xfrm>
          <a:prstGeom prst="rect">
            <a:avLst/>
          </a:prstGeom>
          <a:noFill/>
        </p:spPr>
        <p:txBody>
          <a:bodyPr wrap="square" rtlCol="0">
            <a:spAutoFit/>
          </a:bodyPr>
          <a:lstStyle/>
          <a:p>
            <a:r>
              <a:rPr lang="zh-CN" altLang="en-US" sz="1600" dirty="0"/>
              <a:t>诊断和测试的容易程度取决于软件容易理解的程度</a:t>
            </a:r>
            <a:endParaRPr lang="zh-CN" altLang="en-US" sz="1600" dirty="0"/>
          </a:p>
        </p:txBody>
      </p:sp>
      <p:sp>
        <p:nvSpPr>
          <p:cNvPr id="4" name="文本框 3"/>
          <p:cNvSpPr txBox="1"/>
          <p:nvPr/>
        </p:nvSpPr>
        <p:spPr>
          <a:xfrm>
            <a:off x="1259632" y="2699801"/>
            <a:ext cx="6552728" cy="830997"/>
          </a:xfrm>
          <a:prstGeom prst="rect">
            <a:avLst/>
          </a:prstGeom>
          <a:noFill/>
        </p:spPr>
        <p:txBody>
          <a:bodyPr wrap="square" rtlCol="0">
            <a:spAutoFit/>
          </a:bodyPr>
          <a:lstStyle/>
          <a:p>
            <a:r>
              <a:rPr lang="zh-CN" altLang="en-US" sz="1600" dirty="0"/>
              <a:t>对于，程序模块来说，可以用程序复杂度来度量它的可测试性。模块的环形复杂度越大，可执行的路径就越多，因此，全面测试它的难度就越高</a:t>
            </a:r>
            <a:endParaRPr lang="zh-CN" altLang="en-US" sz="1600" dirty="0"/>
          </a:p>
        </p:txBody>
      </p:sp>
      <p:pic>
        <p:nvPicPr>
          <p:cNvPr id="6" name="图片 5"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
        <p:nvSpPr>
          <p:cNvPr id="7" name="文本框 6"/>
          <p:cNvSpPr txBox="1"/>
          <p:nvPr/>
        </p:nvSpPr>
        <p:spPr>
          <a:xfrm>
            <a:off x="377190" y="503555"/>
            <a:ext cx="2860675" cy="645160"/>
          </a:xfrm>
          <a:prstGeom prst="rect">
            <a:avLst/>
          </a:prstGeom>
          <a:noFill/>
        </p:spPr>
        <p:txBody>
          <a:bodyPr wrap="square" rtlCol="0">
            <a:spAutoFit/>
          </a:bodyPr>
          <a:lstStyle/>
          <a:p>
            <a:r>
              <a:rPr lang="en-US" altLang="zh-CN" dirty="0"/>
              <a:t>8.4.1</a:t>
            </a:r>
            <a:r>
              <a:rPr lang="zh-CN" altLang="en-US" dirty="0"/>
              <a:t>决定软件可维护性的因素：</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7705" y="1513205"/>
            <a:ext cx="2372360" cy="368300"/>
          </a:xfrm>
          <a:prstGeom prst="rect">
            <a:avLst/>
          </a:prstGeom>
          <a:noFill/>
        </p:spPr>
        <p:txBody>
          <a:bodyPr wrap="square" rtlCol="0">
            <a:spAutoFit/>
          </a:bodyPr>
          <a:lstStyle/>
          <a:p>
            <a:r>
              <a:rPr lang="en-US" altLang="zh-CN"/>
              <a:t>3.</a:t>
            </a:r>
            <a:r>
              <a:rPr lang="zh-CN" altLang="en-US"/>
              <a:t>可修改性</a:t>
            </a:r>
            <a:endParaRPr lang="zh-CN" altLang="en-US"/>
          </a:p>
        </p:txBody>
      </p:sp>
      <p:sp>
        <p:nvSpPr>
          <p:cNvPr id="3" name="文本框 2"/>
          <p:cNvSpPr txBox="1"/>
          <p:nvPr/>
        </p:nvSpPr>
        <p:spPr>
          <a:xfrm>
            <a:off x="1259632" y="2571750"/>
            <a:ext cx="6408712" cy="338554"/>
          </a:xfrm>
          <a:prstGeom prst="rect">
            <a:avLst/>
          </a:prstGeom>
          <a:noFill/>
        </p:spPr>
        <p:txBody>
          <a:bodyPr wrap="square" rtlCol="0">
            <a:spAutoFit/>
          </a:bodyPr>
          <a:lstStyle/>
          <a:p>
            <a:r>
              <a:rPr lang="zh-CN" altLang="en-US" sz="1600" dirty="0"/>
              <a:t>软件容易修改的程度和本书第</a:t>
            </a:r>
            <a:r>
              <a:rPr lang="en-US" altLang="zh-CN" sz="1600" dirty="0"/>
              <a:t>5</a:t>
            </a:r>
            <a:r>
              <a:rPr lang="zh-CN" altLang="en-US" sz="1600" dirty="0"/>
              <a:t>章讲过的设计原理和启发规则直接有关。</a:t>
            </a:r>
            <a:endParaRPr lang="zh-CN" altLang="en-US" sz="1600" dirty="0"/>
          </a:p>
        </p:txBody>
      </p:sp>
      <p:pic>
        <p:nvPicPr>
          <p:cNvPr id="4" name="图片 3"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
        <p:nvSpPr>
          <p:cNvPr id="5" name="文本框 4"/>
          <p:cNvSpPr txBox="1"/>
          <p:nvPr/>
        </p:nvSpPr>
        <p:spPr>
          <a:xfrm>
            <a:off x="377190" y="503555"/>
            <a:ext cx="2860675" cy="645160"/>
          </a:xfrm>
          <a:prstGeom prst="rect">
            <a:avLst/>
          </a:prstGeom>
          <a:noFill/>
        </p:spPr>
        <p:txBody>
          <a:bodyPr wrap="square" rtlCol="0">
            <a:spAutoFit/>
          </a:bodyPr>
          <a:lstStyle/>
          <a:p>
            <a:r>
              <a:rPr lang="en-US" altLang="zh-CN" dirty="0"/>
              <a:t>8.4.1</a:t>
            </a:r>
            <a:r>
              <a:rPr lang="zh-CN" altLang="en-US" dirty="0"/>
              <a:t>决定软件可维护性的因素：</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8500" y="1478280"/>
            <a:ext cx="3265805" cy="368300"/>
          </a:xfrm>
          <a:prstGeom prst="rect">
            <a:avLst/>
          </a:prstGeom>
          <a:noFill/>
        </p:spPr>
        <p:txBody>
          <a:bodyPr wrap="square" rtlCol="0">
            <a:spAutoFit/>
          </a:bodyPr>
          <a:lstStyle/>
          <a:p>
            <a:r>
              <a:rPr lang="en-US" altLang="zh-CN"/>
              <a:t>4.</a:t>
            </a:r>
            <a:r>
              <a:rPr lang="zh-CN" altLang="en-US"/>
              <a:t>可移植性</a:t>
            </a:r>
            <a:endParaRPr lang="zh-CN" altLang="en-US"/>
          </a:p>
        </p:txBody>
      </p:sp>
      <p:sp>
        <p:nvSpPr>
          <p:cNvPr id="3" name="文本框 2"/>
          <p:cNvSpPr txBox="1"/>
          <p:nvPr/>
        </p:nvSpPr>
        <p:spPr>
          <a:xfrm>
            <a:off x="1259632" y="2499742"/>
            <a:ext cx="6607552" cy="584775"/>
          </a:xfrm>
          <a:prstGeom prst="rect">
            <a:avLst/>
          </a:prstGeom>
          <a:noFill/>
        </p:spPr>
        <p:txBody>
          <a:bodyPr wrap="square" rtlCol="0">
            <a:spAutoFit/>
          </a:bodyPr>
          <a:lstStyle/>
          <a:p>
            <a:r>
              <a:rPr lang="zh-CN" altLang="en-US" sz="1600" dirty="0"/>
              <a:t>软件可移植性指的是，把程序从一种计算环境（硬件配置和操作系统）转移到另一种计算环境的难易程度。</a:t>
            </a:r>
            <a:endParaRPr lang="zh-CN" altLang="en-US" sz="1600" dirty="0"/>
          </a:p>
        </p:txBody>
      </p:sp>
      <p:pic>
        <p:nvPicPr>
          <p:cNvPr id="4" name="图片 3"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
        <p:nvSpPr>
          <p:cNvPr id="5" name="文本框 4"/>
          <p:cNvSpPr txBox="1"/>
          <p:nvPr/>
        </p:nvSpPr>
        <p:spPr>
          <a:xfrm>
            <a:off x="377190" y="503555"/>
            <a:ext cx="2860675" cy="645160"/>
          </a:xfrm>
          <a:prstGeom prst="rect">
            <a:avLst/>
          </a:prstGeom>
          <a:noFill/>
        </p:spPr>
        <p:txBody>
          <a:bodyPr wrap="square" rtlCol="0">
            <a:spAutoFit/>
          </a:bodyPr>
          <a:lstStyle/>
          <a:p>
            <a:r>
              <a:rPr lang="en-US" altLang="zh-CN" dirty="0"/>
              <a:t>8.4.1</a:t>
            </a:r>
            <a:r>
              <a:rPr lang="zh-CN" altLang="en-US" dirty="0"/>
              <a:t>决定软件可维护性的因素：</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9145" y="1419622"/>
            <a:ext cx="4152900" cy="368300"/>
          </a:xfrm>
          <a:prstGeom prst="rect">
            <a:avLst/>
          </a:prstGeom>
          <a:noFill/>
        </p:spPr>
        <p:txBody>
          <a:bodyPr wrap="square" rtlCol="0">
            <a:spAutoFit/>
          </a:bodyPr>
          <a:lstStyle/>
          <a:p>
            <a:r>
              <a:rPr lang="en-US" altLang="zh-CN" dirty="0"/>
              <a:t>5.</a:t>
            </a:r>
            <a:r>
              <a:rPr lang="zh-CN" altLang="en-US" dirty="0"/>
              <a:t>可重用性</a:t>
            </a:r>
            <a:endParaRPr lang="zh-CN" altLang="en-US" dirty="0"/>
          </a:p>
        </p:txBody>
      </p:sp>
      <p:sp>
        <p:nvSpPr>
          <p:cNvPr id="3" name="文本框 2"/>
          <p:cNvSpPr txBox="1"/>
          <p:nvPr/>
        </p:nvSpPr>
        <p:spPr>
          <a:xfrm>
            <a:off x="1115616" y="2234128"/>
            <a:ext cx="6552728" cy="584775"/>
          </a:xfrm>
          <a:prstGeom prst="rect">
            <a:avLst/>
          </a:prstGeom>
          <a:noFill/>
        </p:spPr>
        <p:txBody>
          <a:bodyPr wrap="square" rtlCol="0">
            <a:spAutoFit/>
          </a:bodyPr>
          <a:lstStyle/>
          <a:p>
            <a:r>
              <a:rPr lang="zh-CN" altLang="en-US" sz="1600" dirty="0"/>
              <a:t>所谓重用是指同一事物不做修改或稍加改动就在不同环境中多次重复使用。</a:t>
            </a:r>
            <a:endParaRPr lang="zh-CN" altLang="en-US" sz="1600" dirty="0"/>
          </a:p>
        </p:txBody>
      </p:sp>
      <p:sp>
        <p:nvSpPr>
          <p:cNvPr id="4" name="文本框 3"/>
          <p:cNvSpPr txBox="1"/>
          <p:nvPr/>
        </p:nvSpPr>
        <p:spPr>
          <a:xfrm>
            <a:off x="1115616" y="3325494"/>
            <a:ext cx="6552728" cy="584775"/>
          </a:xfrm>
          <a:prstGeom prst="rect">
            <a:avLst/>
          </a:prstGeom>
          <a:noFill/>
        </p:spPr>
        <p:txBody>
          <a:bodyPr wrap="square" rtlCol="0">
            <a:spAutoFit/>
          </a:bodyPr>
          <a:lstStyle/>
          <a:p>
            <a:r>
              <a:rPr lang="zh-CN" altLang="en-US" sz="1600" dirty="0"/>
              <a:t>软件中使用的可重用构件越多，软件的可靠性越高，改正性维护需求就越少，适应性和完善性维护也就越容易</a:t>
            </a:r>
            <a:endParaRPr lang="zh-CN" altLang="en-US" sz="1600" dirty="0"/>
          </a:p>
        </p:txBody>
      </p:sp>
      <p:pic>
        <p:nvPicPr>
          <p:cNvPr id="5" name="图片 4"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
        <p:nvSpPr>
          <p:cNvPr id="6" name="文本框 5"/>
          <p:cNvSpPr txBox="1"/>
          <p:nvPr/>
        </p:nvSpPr>
        <p:spPr>
          <a:xfrm>
            <a:off x="377190" y="503555"/>
            <a:ext cx="2860675" cy="645160"/>
          </a:xfrm>
          <a:prstGeom prst="rect">
            <a:avLst/>
          </a:prstGeom>
          <a:noFill/>
        </p:spPr>
        <p:txBody>
          <a:bodyPr wrap="square" rtlCol="0">
            <a:spAutoFit/>
          </a:bodyPr>
          <a:lstStyle/>
          <a:p>
            <a:r>
              <a:rPr lang="en-US" altLang="zh-CN" dirty="0"/>
              <a:t>8.4.1</a:t>
            </a:r>
            <a:r>
              <a:rPr lang="zh-CN" altLang="en-US" dirty="0"/>
              <a:t>决定软件可维护性的因素：</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0685" y="732790"/>
            <a:ext cx="2299970" cy="368300"/>
          </a:xfrm>
          <a:prstGeom prst="rect">
            <a:avLst/>
          </a:prstGeom>
          <a:noFill/>
        </p:spPr>
        <p:txBody>
          <a:bodyPr wrap="square" rtlCol="0">
            <a:spAutoFit/>
          </a:bodyPr>
          <a:lstStyle/>
          <a:p>
            <a:r>
              <a:rPr lang="en-US" altLang="zh-CN" dirty="0"/>
              <a:t>8.4.2</a:t>
            </a:r>
            <a:r>
              <a:rPr lang="zh-CN" altLang="en-US" dirty="0"/>
              <a:t>文档：</a:t>
            </a:r>
            <a:endParaRPr lang="zh-CN" altLang="en-US" dirty="0"/>
          </a:p>
        </p:txBody>
      </p:sp>
      <p:sp>
        <p:nvSpPr>
          <p:cNvPr id="3" name="文本框 2"/>
          <p:cNvSpPr txBox="1"/>
          <p:nvPr/>
        </p:nvSpPr>
        <p:spPr>
          <a:xfrm>
            <a:off x="1187624" y="1582480"/>
            <a:ext cx="7118151" cy="338554"/>
          </a:xfrm>
          <a:prstGeom prst="rect">
            <a:avLst/>
          </a:prstGeom>
          <a:noFill/>
        </p:spPr>
        <p:txBody>
          <a:bodyPr wrap="square" rtlCol="0">
            <a:spAutoFit/>
          </a:bodyPr>
          <a:lstStyle/>
          <a:p>
            <a:r>
              <a:rPr lang="zh-CN" altLang="en-US" sz="1600" dirty="0"/>
              <a:t>文档是影响软件可维护性的决定因素。</a:t>
            </a:r>
            <a:endParaRPr lang="zh-CN" altLang="en-US" sz="1600" dirty="0"/>
          </a:p>
        </p:txBody>
      </p:sp>
      <p:sp>
        <p:nvSpPr>
          <p:cNvPr id="4" name="文本框 3"/>
          <p:cNvSpPr txBox="1"/>
          <p:nvPr/>
        </p:nvSpPr>
        <p:spPr>
          <a:xfrm>
            <a:off x="1187624" y="2076318"/>
            <a:ext cx="6552728" cy="584775"/>
          </a:xfrm>
          <a:prstGeom prst="rect">
            <a:avLst/>
          </a:prstGeom>
          <a:noFill/>
        </p:spPr>
        <p:txBody>
          <a:bodyPr wrap="square" rtlCol="0">
            <a:spAutoFit/>
          </a:bodyPr>
          <a:lstStyle/>
          <a:p>
            <a:r>
              <a:rPr lang="zh-CN" altLang="en-US" sz="1600" dirty="0"/>
              <a:t>由于长期使用的大型软件系统在使用过程中必然会经受多次修改，所以文档比程序代码更重要。</a:t>
            </a:r>
            <a:endParaRPr lang="zh-CN" altLang="en-US" sz="1600" dirty="0"/>
          </a:p>
        </p:txBody>
      </p:sp>
      <p:sp>
        <p:nvSpPr>
          <p:cNvPr id="5" name="文本框 4"/>
          <p:cNvSpPr txBox="1"/>
          <p:nvPr/>
        </p:nvSpPr>
        <p:spPr>
          <a:xfrm>
            <a:off x="1187624" y="2844165"/>
            <a:ext cx="6552728" cy="1107996"/>
          </a:xfrm>
          <a:prstGeom prst="rect">
            <a:avLst/>
          </a:prstGeom>
          <a:noFill/>
        </p:spPr>
        <p:txBody>
          <a:bodyPr wrap="square" rtlCol="0">
            <a:spAutoFit/>
          </a:bodyPr>
          <a:lstStyle/>
          <a:p>
            <a:r>
              <a:rPr lang="zh-CN" altLang="en-US" sz="1600" dirty="0"/>
              <a:t>软件系统的文档可以分为用户文档和系统文档两类：</a:t>
            </a:r>
            <a:endParaRPr lang="zh-CN" altLang="en-US" sz="1600" dirty="0"/>
          </a:p>
          <a:p>
            <a:r>
              <a:rPr lang="zh-CN" altLang="en-US" sz="1600" dirty="0"/>
              <a:t>用户文档主要描述系统功能和使用方法，并不关心这些功能是怎样实现的；</a:t>
            </a:r>
            <a:endParaRPr lang="zh-CN" altLang="en-US" sz="1600" dirty="0"/>
          </a:p>
          <a:p>
            <a:r>
              <a:rPr lang="zh-CN" altLang="en-US" sz="1600" dirty="0"/>
              <a:t>系统文档描述系统设计、实现和测试等各方面的内容。</a:t>
            </a:r>
            <a:endParaRPr lang="zh-CN" altLang="en-US" sz="1600" dirty="0"/>
          </a:p>
        </p:txBody>
      </p:sp>
      <p:pic>
        <p:nvPicPr>
          <p:cNvPr id="6" name="图片 5"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6405" y="744220"/>
            <a:ext cx="2130425" cy="368300"/>
          </a:xfrm>
          <a:prstGeom prst="rect">
            <a:avLst/>
          </a:prstGeom>
          <a:noFill/>
        </p:spPr>
        <p:txBody>
          <a:bodyPr wrap="square" rtlCol="0">
            <a:spAutoFit/>
          </a:bodyPr>
          <a:lstStyle/>
          <a:p>
            <a:r>
              <a:rPr lang="zh-CN" altLang="en-US"/>
              <a:t>用户文档：</a:t>
            </a:r>
            <a:endParaRPr lang="zh-CN" altLang="en-US"/>
          </a:p>
        </p:txBody>
      </p:sp>
      <p:sp>
        <p:nvSpPr>
          <p:cNvPr id="3" name="文本框 2"/>
          <p:cNvSpPr txBox="1"/>
          <p:nvPr/>
        </p:nvSpPr>
        <p:spPr>
          <a:xfrm>
            <a:off x="683568" y="1399808"/>
            <a:ext cx="4973955" cy="368300"/>
          </a:xfrm>
          <a:prstGeom prst="rect">
            <a:avLst/>
          </a:prstGeom>
          <a:noFill/>
        </p:spPr>
        <p:txBody>
          <a:bodyPr wrap="square" rtlCol="0">
            <a:spAutoFit/>
          </a:bodyPr>
          <a:lstStyle/>
          <a:p>
            <a:r>
              <a:rPr lang="zh-CN" altLang="en-US" dirty="0"/>
              <a:t>用户文档至少应该包括下述</a:t>
            </a:r>
            <a:r>
              <a:rPr lang="en-US" altLang="zh-CN" dirty="0"/>
              <a:t>5</a:t>
            </a:r>
            <a:r>
              <a:rPr lang="zh-CN" altLang="en-US" dirty="0"/>
              <a:t>方面内容：</a:t>
            </a:r>
            <a:endParaRPr lang="zh-CN" altLang="en-US" dirty="0"/>
          </a:p>
        </p:txBody>
      </p:sp>
      <p:sp>
        <p:nvSpPr>
          <p:cNvPr id="5" name="文本框 4"/>
          <p:cNvSpPr txBox="1"/>
          <p:nvPr/>
        </p:nvSpPr>
        <p:spPr>
          <a:xfrm>
            <a:off x="1043608" y="1905268"/>
            <a:ext cx="4393565" cy="338554"/>
          </a:xfrm>
          <a:prstGeom prst="rect">
            <a:avLst/>
          </a:prstGeom>
          <a:noFill/>
        </p:spPr>
        <p:txBody>
          <a:bodyPr wrap="square" rtlCol="0">
            <a:spAutoFit/>
          </a:bodyPr>
          <a:lstStyle/>
          <a:p>
            <a:r>
              <a:rPr lang="zh-CN" altLang="en-US" sz="1600" dirty="0"/>
              <a:t>（</a:t>
            </a:r>
            <a:r>
              <a:rPr lang="en-US" altLang="zh-CN" sz="1600" dirty="0"/>
              <a:t>1</a:t>
            </a:r>
            <a:r>
              <a:rPr lang="zh-CN" altLang="en-US" sz="1600" dirty="0"/>
              <a:t>）功能描述，说明系统能做什么。</a:t>
            </a:r>
            <a:endParaRPr lang="zh-CN" altLang="en-US" sz="1600" dirty="0"/>
          </a:p>
        </p:txBody>
      </p:sp>
      <p:sp>
        <p:nvSpPr>
          <p:cNvPr id="6" name="文本框 5"/>
          <p:cNvSpPr txBox="1"/>
          <p:nvPr/>
        </p:nvSpPr>
        <p:spPr>
          <a:xfrm>
            <a:off x="1043608" y="2349921"/>
            <a:ext cx="6696744" cy="584775"/>
          </a:xfrm>
          <a:prstGeom prst="rect">
            <a:avLst/>
          </a:prstGeom>
          <a:noFill/>
        </p:spPr>
        <p:txBody>
          <a:bodyPr wrap="square" rtlCol="0">
            <a:spAutoFit/>
          </a:bodyPr>
          <a:lstStyle/>
          <a:p>
            <a:r>
              <a:rPr lang="zh-CN" altLang="en-US" sz="1600" dirty="0"/>
              <a:t>（</a:t>
            </a:r>
            <a:r>
              <a:rPr lang="en-US" altLang="zh-CN" sz="1600" dirty="0"/>
              <a:t>2</a:t>
            </a:r>
            <a:r>
              <a:rPr lang="zh-CN" altLang="en-US" sz="1600" dirty="0"/>
              <a:t>）安装文档，说明怎样安装这个系统以及怎样使系统适应特定的</a:t>
            </a:r>
            <a:r>
              <a:rPr lang="zh-CN" altLang="en-US" sz="1600" dirty="0" smtClean="0"/>
              <a:t>硬件      </a:t>
            </a:r>
            <a:r>
              <a:rPr lang="en-US" altLang="zh-CN" sz="1600" dirty="0"/>
              <a:t> </a:t>
            </a:r>
            <a:r>
              <a:rPr lang="en-US" altLang="zh-CN" sz="1600" dirty="0" smtClean="0"/>
              <a:t> </a:t>
            </a:r>
            <a:endParaRPr lang="en-US" altLang="zh-CN" sz="1600" dirty="0" smtClean="0"/>
          </a:p>
          <a:p>
            <a:r>
              <a:rPr lang="en-US" altLang="zh-CN" sz="1600" dirty="0"/>
              <a:t> </a:t>
            </a:r>
            <a:r>
              <a:rPr lang="en-US" altLang="zh-CN" sz="1600" dirty="0" smtClean="0"/>
              <a:t>        </a:t>
            </a:r>
            <a:r>
              <a:rPr lang="zh-CN" altLang="en-US" sz="1600" dirty="0" smtClean="0"/>
              <a:t>配置</a:t>
            </a:r>
            <a:r>
              <a:rPr lang="zh-CN" altLang="en-US" sz="1600" dirty="0"/>
              <a:t>。</a:t>
            </a:r>
            <a:endParaRPr lang="zh-CN" altLang="en-US" sz="1600" dirty="0"/>
          </a:p>
        </p:txBody>
      </p:sp>
      <p:sp>
        <p:nvSpPr>
          <p:cNvPr id="7" name="文本框 6"/>
          <p:cNvSpPr txBox="1"/>
          <p:nvPr/>
        </p:nvSpPr>
        <p:spPr>
          <a:xfrm>
            <a:off x="1043608" y="3009075"/>
            <a:ext cx="6218555" cy="338554"/>
          </a:xfrm>
          <a:prstGeom prst="rect">
            <a:avLst/>
          </a:prstGeom>
          <a:noFill/>
        </p:spPr>
        <p:txBody>
          <a:bodyPr wrap="square" rtlCol="0">
            <a:spAutoFit/>
          </a:bodyPr>
          <a:lstStyle/>
          <a:p>
            <a:r>
              <a:rPr lang="zh-CN" altLang="en-US" sz="1600" dirty="0"/>
              <a:t>（</a:t>
            </a:r>
            <a:r>
              <a:rPr lang="en-US" altLang="zh-CN" sz="1600" dirty="0"/>
              <a:t>3</a:t>
            </a:r>
            <a:r>
              <a:rPr lang="zh-CN" altLang="en-US" sz="1600" dirty="0"/>
              <a:t>）使用手册，简要说明如何着手使用这个系统。</a:t>
            </a:r>
            <a:endParaRPr lang="zh-CN" altLang="en-US" sz="1600" dirty="0"/>
          </a:p>
        </p:txBody>
      </p:sp>
      <p:sp>
        <p:nvSpPr>
          <p:cNvPr id="8" name="文本框 7"/>
          <p:cNvSpPr txBox="1"/>
          <p:nvPr/>
        </p:nvSpPr>
        <p:spPr>
          <a:xfrm>
            <a:off x="1043608" y="3473335"/>
            <a:ext cx="6703961" cy="584775"/>
          </a:xfrm>
          <a:prstGeom prst="rect">
            <a:avLst/>
          </a:prstGeom>
          <a:noFill/>
        </p:spPr>
        <p:txBody>
          <a:bodyPr wrap="square" rtlCol="0">
            <a:spAutoFit/>
          </a:bodyPr>
          <a:lstStyle/>
          <a:p>
            <a:r>
              <a:rPr lang="zh-CN" altLang="en-US" sz="1600" dirty="0"/>
              <a:t>（</a:t>
            </a:r>
            <a:r>
              <a:rPr lang="en-US" altLang="zh-CN" sz="1600" dirty="0"/>
              <a:t>4</a:t>
            </a:r>
            <a:r>
              <a:rPr lang="zh-CN" altLang="en-US" sz="1600" dirty="0"/>
              <a:t>）参考手册，详尽描述用户可以使用的所有系统设施以及它们的</a:t>
            </a:r>
            <a:r>
              <a:rPr lang="zh-CN" altLang="en-US" sz="1600" dirty="0" smtClean="0"/>
              <a:t>使用</a:t>
            </a:r>
            <a:endParaRPr lang="en-US" altLang="zh-CN" sz="1600" dirty="0" smtClean="0"/>
          </a:p>
          <a:p>
            <a:r>
              <a:rPr lang="en-US" altLang="zh-CN" sz="1600" dirty="0"/>
              <a:t> </a:t>
            </a:r>
            <a:r>
              <a:rPr lang="en-US" altLang="zh-CN" sz="1600" dirty="0" smtClean="0"/>
              <a:t>        </a:t>
            </a:r>
            <a:r>
              <a:rPr lang="zh-CN" altLang="en-US" sz="1600" dirty="0" smtClean="0"/>
              <a:t>方法</a:t>
            </a:r>
            <a:r>
              <a:rPr lang="zh-CN" altLang="en-US" sz="1600" dirty="0"/>
              <a:t>，还应该解释系统可能产生的各种出错信息的含义。</a:t>
            </a:r>
            <a:endParaRPr lang="zh-CN" altLang="en-US" sz="1600" dirty="0"/>
          </a:p>
        </p:txBody>
      </p:sp>
      <p:sp>
        <p:nvSpPr>
          <p:cNvPr id="9" name="文本框 8"/>
          <p:cNvSpPr txBox="1"/>
          <p:nvPr/>
        </p:nvSpPr>
        <p:spPr>
          <a:xfrm>
            <a:off x="1036391" y="4128923"/>
            <a:ext cx="6847977" cy="338554"/>
          </a:xfrm>
          <a:prstGeom prst="rect">
            <a:avLst/>
          </a:prstGeom>
          <a:noFill/>
        </p:spPr>
        <p:txBody>
          <a:bodyPr wrap="square" rtlCol="0">
            <a:spAutoFit/>
          </a:bodyPr>
          <a:lstStyle/>
          <a:p>
            <a:r>
              <a:rPr lang="zh-CN" altLang="en-US" sz="1600" dirty="0"/>
              <a:t>（</a:t>
            </a:r>
            <a:r>
              <a:rPr lang="en-US" altLang="zh-CN" sz="1600" dirty="0"/>
              <a:t>5</a:t>
            </a:r>
            <a:r>
              <a:rPr lang="zh-CN" altLang="en-US" sz="1600" dirty="0"/>
              <a:t>）操作员指南，说明操作员应该如何处理使用中出现的各种情况。</a:t>
            </a:r>
            <a:endParaRPr lang="zh-CN" altLang="en-US" sz="1600" dirty="0"/>
          </a:p>
        </p:txBody>
      </p:sp>
      <p:pic>
        <p:nvPicPr>
          <p:cNvPr id="10" name="图片 9" descr="26ad9973f2368990543889842e4b4df6"/>
          <p:cNvPicPr>
            <a:picLocks noChangeAspect="1"/>
          </p:cNvPicPr>
          <p:nvPr/>
        </p:nvPicPr>
        <p:blipFill>
          <a:blip r:embed="rId1"/>
          <a:srcRect t="23510" r="19198"/>
          <a:stretch>
            <a:fillRect/>
          </a:stretch>
        </p:blipFill>
        <p:spPr>
          <a:xfrm>
            <a:off x="6409055" y="347980"/>
            <a:ext cx="233172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1568</Words>
  <Application>WPS 演示</Application>
  <PresentationFormat>全屏显示(16:9)</PresentationFormat>
  <Paragraphs>133</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解语为一人</cp:lastModifiedBy>
  <cp:revision>32</cp:revision>
  <dcterms:created xsi:type="dcterms:W3CDTF">2015-04-21T09:42:00Z</dcterms:created>
  <dcterms:modified xsi:type="dcterms:W3CDTF">2018-05-28T12:19:29Z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