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257" r:id="rId3"/>
    <p:sldId id="258" r:id="rId4"/>
    <p:sldId id="261" r:id="rId5"/>
    <p:sldId id="272" r:id="rId6"/>
    <p:sldId id="262" r:id="rId7"/>
    <p:sldId id="264" r:id="rId8"/>
    <p:sldId id="259" r:id="rId9"/>
    <p:sldId id="267" r:id="rId10"/>
    <p:sldId id="265" r:id="rId11"/>
    <p:sldId id="277" r:id="rId12"/>
    <p:sldId id="275" r:id="rId13"/>
    <p:sldId id="278" r:id="rId14"/>
  </p:sldIdLst>
  <p:sldSz cx="9144000" cy="5143500" type="screen16x9"/>
  <p:notesSz cx="6858000" cy="9144000"/>
  <p:embeddedFontLst>
    <p:embeddedFont>
      <p:font typeface="Quattrocento" panose="020B0604020202020204" charset="0"/>
      <p:regular r:id="rId16"/>
      <p:bold r:id="rId17"/>
    </p:embeddedFont>
    <p:embeddedFont>
      <p:font typeface="Roboto Slab Regular" panose="020B0604020202020204" charset="0"/>
      <p:regular r:id="rId18"/>
      <p:bold r:id="rId19"/>
    </p:embeddedFont>
    <p:embeddedFont>
      <p:font typeface="Fira Sans Extra Condensed Medium" panose="020B0604020202020204" charset="0"/>
      <p:regular r:id="rId20"/>
      <p:bold r:id="rId21"/>
      <p:italic r:id="rId22"/>
      <p:boldItalic r:id="rId23"/>
    </p:embeddedFont>
    <p:embeddedFont>
      <p:font typeface="Saira Condensed" panose="020B0604020202020204" charset="0"/>
      <p:regular r:id="rId24"/>
      <p:bold r:id="rId25"/>
    </p:embeddedFont>
    <p:embeddedFont>
      <p:font typeface="Economica"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434343"/>
    <a:srgbClr val="2A3841"/>
    <a:srgbClr val="FFFFFF"/>
    <a:srgbClr val="FC0100"/>
    <a:srgbClr val="0C09FA"/>
    <a:srgbClr val="536069"/>
    <a:srgbClr val="86939B"/>
    <a:srgbClr val="557083"/>
    <a:srgbClr val="413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3D5CD-E2C0-4D9B-AB36-294F2C7FCCE8}">
  <a:tblStyle styleId="{9433D5CD-E2C0-4D9B-AB36-294F2C7FCC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8bd6d97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8bd6d97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58bba8eef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58bba8ee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564cb1007b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564cb1007b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58bba8eef5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58bba8eef5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58bba8eef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58bba8eef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564cb1007b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564cb1007b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14_1_1_1">
    <p:bg>
      <p:bgPr>
        <a:solidFill>
          <a:schemeClr val="lt1"/>
        </a:solidFill>
        <a:effectLst/>
      </p:bgPr>
    </p:bg>
    <p:spTree>
      <p:nvGrpSpPr>
        <p:cNvPr id="1" name="Shape 1277"/>
        <p:cNvGrpSpPr/>
        <p:nvPr/>
      </p:nvGrpSpPr>
      <p:grpSpPr>
        <a:xfrm>
          <a:off x="0" y="0"/>
          <a:ext cx="0" cy="0"/>
          <a:chOff x="0" y="0"/>
          <a:chExt cx="0" cy="0"/>
        </a:xfrm>
      </p:grpSpPr>
      <p:grpSp>
        <p:nvGrpSpPr>
          <p:cNvPr id="1278" name="Google Shape;1278;p16"/>
          <p:cNvGrpSpPr/>
          <p:nvPr/>
        </p:nvGrpSpPr>
        <p:grpSpPr>
          <a:xfrm>
            <a:off x="0" y="0"/>
            <a:ext cx="9144057" cy="5143510"/>
            <a:chOff x="0" y="0"/>
            <a:chExt cx="9144057" cy="5143510"/>
          </a:xfrm>
        </p:grpSpPr>
        <p:grpSp>
          <p:nvGrpSpPr>
            <p:cNvPr id="1279" name="Google Shape;1279;p16"/>
            <p:cNvGrpSpPr/>
            <p:nvPr/>
          </p:nvGrpSpPr>
          <p:grpSpPr>
            <a:xfrm>
              <a:off x="6516018" y="0"/>
              <a:ext cx="2627979" cy="4044405"/>
              <a:chOff x="6589593" y="0"/>
              <a:chExt cx="2627979" cy="4044405"/>
            </a:xfrm>
          </p:grpSpPr>
          <p:sp>
            <p:nvSpPr>
              <p:cNvPr id="1280" name="Google Shape;1280;p1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81" name="Google Shape;1281;p16"/>
              <p:cNvGrpSpPr/>
              <p:nvPr/>
            </p:nvGrpSpPr>
            <p:grpSpPr>
              <a:xfrm>
                <a:off x="7746917" y="253849"/>
                <a:ext cx="359077" cy="1370278"/>
                <a:chOff x="8637920" y="205202"/>
                <a:chExt cx="225777" cy="861593"/>
              </a:xfrm>
            </p:grpSpPr>
            <p:sp>
              <p:nvSpPr>
                <p:cNvPr id="1282" name="Google Shape;1282;p1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1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1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1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1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1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0" name="Google Shape;1290;p1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1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2" name="Google Shape;1292;p16"/>
              <p:cNvGrpSpPr/>
              <p:nvPr/>
            </p:nvGrpSpPr>
            <p:grpSpPr>
              <a:xfrm rot="10800000">
                <a:off x="8504637" y="2322834"/>
                <a:ext cx="312115" cy="1348221"/>
                <a:chOff x="8637920" y="205202"/>
                <a:chExt cx="225777" cy="861593"/>
              </a:xfrm>
            </p:grpSpPr>
            <p:sp>
              <p:nvSpPr>
                <p:cNvPr id="1293" name="Google Shape;1293;p1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1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1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1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1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1" name="Google Shape;1301;p1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2" name="Google Shape;1302;p1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4" name="Google Shape;1304;p1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305" name="Google Shape;1305;p1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306" name="Google Shape;1306;p16"/>
          <p:cNvSpPr txBox="1">
            <a:spLocks noGrp="1"/>
          </p:cNvSpPr>
          <p:nvPr>
            <p:ph type="subTitle" idx="1"/>
          </p:nvPr>
        </p:nvSpPr>
        <p:spPr>
          <a:xfrm>
            <a:off x="1244050" y="1300225"/>
            <a:ext cx="5110500" cy="25197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rgbClr val="42FFB7"/>
              </a:buClr>
              <a:buSzPts val="800"/>
              <a:buFont typeface="Nunito Light"/>
              <a:buChar char="◂"/>
              <a:defRPr sz="1000"/>
            </a:lvl1pPr>
            <a:lvl2pPr lvl="1" rtl="0">
              <a:lnSpc>
                <a:spcPct val="100000"/>
              </a:lnSpc>
              <a:spcBef>
                <a:spcPts val="0"/>
              </a:spcBef>
              <a:spcAft>
                <a:spcPts val="0"/>
              </a:spcAft>
              <a:buClr>
                <a:schemeClr val="lt2"/>
              </a:buClr>
              <a:buSzPts val="1200"/>
              <a:buFont typeface="Nunito Light"/>
              <a:buChar char="◂"/>
              <a:defRPr>
                <a:solidFill>
                  <a:schemeClr val="lt2"/>
                </a:solidFill>
              </a:defRPr>
            </a:lvl2pPr>
            <a:lvl3pPr lvl="2" rtl="0">
              <a:lnSpc>
                <a:spcPct val="100000"/>
              </a:lnSpc>
              <a:spcBef>
                <a:spcPts val="0"/>
              </a:spcBef>
              <a:spcAft>
                <a:spcPts val="0"/>
              </a:spcAft>
              <a:buClr>
                <a:schemeClr val="lt2"/>
              </a:buClr>
              <a:buSzPts val="1200"/>
              <a:buFont typeface="Nunito Light"/>
              <a:buChar char="◂"/>
              <a:defRPr>
                <a:solidFill>
                  <a:schemeClr val="lt2"/>
                </a:solidFill>
              </a:defRPr>
            </a:lvl3pPr>
            <a:lvl4pPr lvl="3" rtl="0">
              <a:lnSpc>
                <a:spcPct val="100000"/>
              </a:lnSpc>
              <a:spcBef>
                <a:spcPts val="0"/>
              </a:spcBef>
              <a:spcAft>
                <a:spcPts val="0"/>
              </a:spcAft>
              <a:buClr>
                <a:schemeClr val="lt2"/>
              </a:buClr>
              <a:buSzPts val="1200"/>
              <a:buFont typeface="Nunito Light"/>
              <a:buChar char="◂"/>
              <a:defRPr>
                <a:solidFill>
                  <a:schemeClr val="lt2"/>
                </a:solidFill>
              </a:defRPr>
            </a:lvl4pPr>
            <a:lvl5pPr lvl="4" rtl="0">
              <a:lnSpc>
                <a:spcPct val="100000"/>
              </a:lnSpc>
              <a:spcBef>
                <a:spcPts val="0"/>
              </a:spcBef>
              <a:spcAft>
                <a:spcPts val="0"/>
              </a:spcAft>
              <a:buClr>
                <a:schemeClr val="lt2"/>
              </a:buClr>
              <a:buSzPts val="1200"/>
              <a:buFont typeface="Nunito Light"/>
              <a:buChar char="○"/>
              <a:defRPr>
                <a:solidFill>
                  <a:schemeClr val="lt2"/>
                </a:solidFill>
              </a:defRPr>
            </a:lvl5pPr>
            <a:lvl6pPr lvl="5" rtl="0">
              <a:lnSpc>
                <a:spcPct val="100000"/>
              </a:lnSpc>
              <a:spcBef>
                <a:spcPts val="0"/>
              </a:spcBef>
              <a:spcAft>
                <a:spcPts val="0"/>
              </a:spcAft>
              <a:buClr>
                <a:schemeClr val="lt2"/>
              </a:buClr>
              <a:buSzPts val="1200"/>
              <a:buFont typeface="Nunito Light"/>
              <a:buChar char="■"/>
              <a:defRPr>
                <a:solidFill>
                  <a:schemeClr val="lt2"/>
                </a:solidFill>
              </a:defRPr>
            </a:lvl6pPr>
            <a:lvl7pPr lvl="6" rtl="0">
              <a:lnSpc>
                <a:spcPct val="100000"/>
              </a:lnSpc>
              <a:spcBef>
                <a:spcPts val="0"/>
              </a:spcBef>
              <a:spcAft>
                <a:spcPts val="0"/>
              </a:spcAft>
              <a:buClr>
                <a:schemeClr val="lt2"/>
              </a:buClr>
              <a:buSzPts val="1200"/>
              <a:buFont typeface="Nunito Light"/>
              <a:buChar char="●"/>
              <a:defRPr>
                <a:solidFill>
                  <a:schemeClr val="lt2"/>
                </a:solidFill>
              </a:defRPr>
            </a:lvl7pPr>
            <a:lvl8pPr lvl="7" rtl="0">
              <a:lnSpc>
                <a:spcPct val="100000"/>
              </a:lnSpc>
              <a:spcBef>
                <a:spcPts val="0"/>
              </a:spcBef>
              <a:spcAft>
                <a:spcPts val="0"/>
              </a:spcAft>
              <a:buClr>
                <a:schemeClr val="lt2"/>
              </a:buClr>
              <a:buSzPts val="1200"/>
              <a:buFont typeface="Nunito Light"/>
              <a:buChar char="○"/>
              <a:defRPr>
                <a:solidFill>
                  <a:schemeClr val="lt2"/>
                </a:solidFill>
              </a:defRPr>
            </a:lvl8pPr>
            <a:lvl9pPr lvl="8" rtl="0">
              <a:lnSpc>
                <a:spcPct val="100000"/>
              </a:lnSpc>
              <a:spcBef>
                <a:spcPts val="0"/>
              </a:spcBef>
              <a:spcAft>
                <a:spcPts val="0"/>
              </a:spcAft>
              <a:buClr>
                <a:schemeClr val="lt2"/>
              </a:buClr>
              <a:buSzPts val="1200"/>
              <a:buFont typeface="Nunito Light"/>
              <a:buChar char="■"/>
              <a:defRPr>
                <a:solidFill>
                  <a:schemeClr val="lt2"/>
                </a:solidFill>
              </a:defRPr>
            </a:lvl9pPr>
          </a:lstStyle>
          <a:p>
            <a:endParaRPr/>
          </a:p>
        </p:txBody>
      </p:sp>
      <p:sp>
        <p:nvSpPr>
          <p:cNvPr id="1307" name="Google Shape;1307;p1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1308" name="Google Shape;1308;p16"/>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chemeClr val="lt1"/>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chemeClr val="lt1"/>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2"/>
              </a:buClr>
              <a:buSzPts val="1600"/>
              <a:buNone/>
              <a:defRPr sz="1600">
                <a:solidFill>
                  <a:schemeClr val="lt2"/>
                </a:solidFill>
              </a:defRPr>
            </a:lvl2pPr>
            <a:lvl3pPr lvl="2" rtl="0">
              <a:spcBef>
                <a:spcPts val="0"/>
              </a:spcBef>
              <a:spcAft>
                <a:spcPts val="0"/>
              </a:spcAft>
              <a:buClr>
                <a:schemeClr val="lt2"/>
              </a:buClr>
              <a:buSzPts val="1600"/>
              <a:buNone/>
              <a:defRPr sz="1600">
                <a:solidFill>
                  <a:schemeClr val="lt2"/>
                </a:solidFill>
              </a:defRPr>
            </a:lvl3pPr>
            <a:lvl4pPr lvl="3" rtl="0">
              <a:spcBef>
                <a:spcPts val="0"/>
              </a:spcBef>
              <a:spcAft>
                <a:spcPts val="0"/>
              </a:spcAft>
              <a:buClr>
                <a:schemeClr val="lt2"/>
              </a:buClr>
              <a:buSzPts val="1600"/>
              <a:buNone/>
              <a:defRPr sz="1600">
                <a:solidFill>
                  <a:schemeClr val="lt2"/>
                </a:solidFill>
              </a:defRPr>
            </a:lvl4pPr>
            <a:lvl5pPr lvl="4" rtl="0">
              <a:spcBef>
                <a:spcPts val="0"/>
              </a:spcBef>
              <a:spcAft>
                <a:spcPts val="0"/>
              </a:spcAft>
              <a:buClr>
                <a:schemeClr val="lt2"/>
              </a:buClr>
              <a:buSzPts val="1600"/>
              <a:buNone/>
              <a:defRPr sz="1600">
                <a:solidFill>
                  <a:schemeClr val="lt2"/>
                </a:solidFill>
              </a:defRPr>
            </a:lvl5pPr>
            <a:lvl6pPr lvl="5" rtl="0">
              <a:spcBef>
                <a:spcPts val="0"/>
              </a:spcBef>
              <a:spcAft>
                <a:spcPts val="0"/>
              </a:spcAft>
              <a:buClr>
                <a:schemeClr val="lt2"/>
              </a:buClr>
              <a:buSzPts val="1600"/>
              <a:buNone/>
              <a:defRPr sz="1600">
                <a:solidFill>
                  <a:schemeClr val="lt2"/>
                </a:solidFill>
              </a:defRPr>
            </a:lvl6pPr>
            <a:lvl7pPr lvl="6" rtl="0">
              <a:spcBef>
                <a:spcPts val="0"/>
              </a:spcBef>
              <a:spcAft>
                <a:spcPts val="0"/>
              </a:spcAft>
              <a:buClr>
                <a:schemeClr val="lt2"/>
              </a:buClr>
              <a:buSzPts val="1600"/>
              <a:buNone/>
              <a:defRPr sz="1600">
                <a:solidFill>
                  <a:schemeClr val="lt2"/>
                </a:solidFill>
              </a:defRPr>
            </a:lvl7pPr>
            <a:lvl8pPr lvl="7" rtl="0">
              <a:spcBef>
                <a:spcPts val="0"/>
              </a:spcBef>
              <a:spcAft>
                <a:spcPts val="0"/>
              </a:spcAft>
              <a:buClr>
                <a:schemeClr val="lt2"/>
              </a:buClr>
              <a:buSzPts val="1600"/>
              <a:buNone/>
              <a:defRPr sz="1600">
                <a:solidFill>
                  <a:schemeClr val="lt2"/>
                </a:solidFill>
              </a:defRPr>
            </a:lvl8pPr>
            <a:lvl9pPr lvl="8" rtl="0">
              <a:spcBef>
                <a:spcPts val="0"/>
              </a:spcBef>
              <a:spcAft>
                <a:spcPts val="0"/>
              </a:spcAft>
              <a:buClr>
                <a:schemeClr val="lt2"/>
              </a:buClr>
              <a:buSzPts val="1600"/>
              <a:buNone/>
              <a:defRPr sz="1600">
                <a:solidFill>
                  <a:schemeClr val="lt2"/>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chemeClr val="lt1"/>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1">
  <p:cSld name="CUSTOM_14_1">
    <p:bg>
      <p:bgPr>
        <a:solidFill>
          <a:schemeClr val="lt1"/>
        </a:solidFill>
        <a:effectLst/>
      </p:bgPr>
    </p:bg>
    <p:spTree>
      <p:nvGrpSpPr>
        <p:cNvPr id="1"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6"/>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chemeClr val="accent2">
                  <a:alpha val="51150"/>
                </a:schemeClr>
              </a:solidFill>
              <a:ln>
                <a:noFill/>
              </a:ln>
              <a:effectLst>
                <a:outerShdw blurRad="28575" dist="9525" dir="2520000" algn="bl" rotWithShape="0">
                  <a:srgbClr val="000000">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6"/>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6"/>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0" name="Google Shape;360;p6"/>
            <p:cNvSpPr/>
            <p:nvPr/>
          </p:nvSpPr>
          <p:spPr>
            <a:xfrm flipH="1">
              <a:off x="886588" y="2128568"/>
              <a:ext cx="149309" cy="32666"/>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3" name="Google Shape;373;p6"/>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6"/>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6"/>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6"/>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6"/>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6"/>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6"/>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6"/>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6"/>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4" name="Google Shape;384;p6"/>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5" name="Google Shape;385;p6"/>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6"/>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87" name="Google Shape;387;p6"/>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388" name="Google Shape;388;p6"/>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89" name="Google Shape;389;p6"/>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390" name="Google Shape;390;p6"/>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14_1_2">
    <p:bg>
      <p:bgPr>
        <a:solidFill>
          <a:schemeClr val="lt1"/>
        </a:solidFill>
        <a:effectLst/>
      </p:bgPr>
    </p:bg>
    <p:spTree>
      <p:nvGrpSpPr>
        <p:cNvPr id="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4" name="Google Shape;404;p7"/>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7"/>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5" name="Google Shape;415;p7"/>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6" name="Google Shape;416;p7"/>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7" name="Google Shape;417;p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418" name="Google Shape;418;p7"/>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419" name="Google Shape;419;p7"/>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420" name="Google Shape;420;p7"/>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CUSTOM_14_1_1">
    <p:bg>
      <p:bgPr>
        <a:solidFill>
          <a:schemeClr val="lt1"/>
        </a:solidFill>
        <a:effectLst/>
      </p:bgPr>
    </p:bg>
    <p:spTree>
      <p:nvGrpSpPr>
        <p:cNvPr id="1" name="Shape 426"/>
        <p:cNvGrpSpPr/>
        <p:nvPr/>
      </p:nvGrpSpPr>
      <p:grpSpPr>
        <a:xfrm>
          <a:off x="0" y="0"/>
          <a:ext cx="0" cy="0"/>
          <a:chOff x="0" y="0"/>
          <a:chExt cx="0" cy="0"/>
        </a:xfrm>
      </p:grpSpPr>
      <p:grpSp>
        <p:nvGrpSpPr>
          <p:cNvPr id="427" name="Google Shape;427;p9"/>
          <p:cNvGrpSpPr/>
          <p:nvPr/>
        </p:nvGrpSpPr>
        <p:grpSpPr>
          <a:xfrm>
            <a:off x="0" y="0"/>
            <a:ext cx="9144057" cy="5143510"/>
            <a:chOff x="0" y="0"/>
            <a:chExt cx="9144057" cy="5143510"/>
          </a:xfrm>
        </p:grpSpPr>
        <p:grpSp>
          <p:nvGrpSpPr>
            <p:cNvPr id="428" name="Google Shape;428;p9"/>
            <p:cNvGrpSpPr/>
            <p:nvPr/>
          </p:nvGrpSpPr>
          <p:grpSpPr>
            <a:xfrm>
              <a:off x="6516018" y="0"/>
              <a:ext cx="2627979" cy="4044405"/>
              <a:chOff x="6589593" y="0"/>
              <a:chExt cx="2627979" cy="4044405"/>
            </a:xfrm>
          </p:grpSpPr>
          <p:sp>
            <p:nvSpPr>
              <p:cNvPr id="429" name="Google Shape;429;p9"/>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9"/>
              <p:cNvGrpSpPr/>
              <p:nvPr/>
            </p:nvGrpSpPr>
            <p:grpSpPr>
              <a:xfrm>
                <a:off x="7746917" y="253849"/>
                <a:ext cx="359077" cy="1370278"/>
                <a:chOff x="8637920" y="205202"/>
                <a:chExt cx="225777" cy="861593"/>
              </a:xfrm>
            </p:grpSpPr>
            <p:sp>
              <p:nvSpPr>
                <p:cNvPr id="431" name="Google Shape;431;p9"/>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9"/>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9"/>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9"/>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9"/>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9"/>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9"/>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9"/>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9" name="Google Shape;439;p9"/>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9"/>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1" name="Google Shape;441;p9"/>
              <p:cNvGrpSpPr/>
              <p:nvPr/>
            </p:nvGrpSpPr>
            <p:grpSpPr>
              <a:xfrm rot="10800000">
                <a:off x="8504637" y="2322834"/>
                <a:ext cx="312115" cy="1348221"/>
                <a:chOff x="8637920" y="205202"/>
                <a:chExt cx="225777" cy="861593"/>
              </a:xfrm>
            </p:grpSpPr>
            <p:sp>
              <p:nvSpPr>
                <p:cNvPr id="442" name="Google Shape;442;p9"/>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9"/>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9"/>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9"/>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0" name="Google Shape;450;p9"/>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1" name="Google Shape;451;p9"/>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9"/>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3" name="Google Shape;453;p9"/>
          <p:cNvSpPr/>
          <p:nvPr/>
        </p:nvSpPr>
        <p:spPr>
          <a:xfrm>
            <a:off x="1445150" y="2693800"/>
            <a:ext cx="1892400" cy="130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455" name="Google Shape;455;p9"/>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456" name="Google Shape;456;p9"/>
          <p:cNvSpPr txBox="1">
            <a:spLocks noGrp="1"/>
          </p:cNvSpPr>
          <p:nvPr>
            <p:ph type="subTitle" idx="1"/>
          </p:nvPr>
        </p:nvSpPr>
        <p:spPr>
          <a:xfrm>
            <a:off x="1520750" y="2791300"/>
            <a:ext cx="1707000" cy="111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7" name="Google Shape;457;p9"/>
          <p:cNvSpPr/>
          <p:nvPr/>
        </p:nvSpPr>
        <p:spPr>
          <a:xfrm>
            <a:off x="3634400" y="2693800"/>
            <a:ext cx="1892400" cy="130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txBox="1">
            <a:spLocks noGrp="1"/>
          </p:cNvSpPr>
          <p:nvPr>
            <p:ph type="subTitle" idx="2"/>
          </p:nvPr>
        </p:nvSpPr>
        <p:spPr>
          <a:xfrm>
            <a:off x="3709950" y="2791300"/>
            <a:ext cx="1707000" cy="111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9" name="Google Shape;459;p9"/>
          <p:cNvSpPr/>
          <p:nvPr/>
        </p:nvSpPr>
        <p:spPr>
          <a:xfrm>
            <a:off x="5806450" y="2693800"/>
            <a:ext cx="1892400" cy="130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txBox="1">
            <a:spLocks noGrp="1"/>
          </p:cNvSpPr>
          <p:nvPr>
            <p:ph type="subTitle" idx="3"/>
          </p:nvPr>
        </p:nvSpPr>
        <p:spPr>
          <a:xfrm>
            <a:off x="5882000" y="2791300"/>
            <a:ext cx="1707000" cy="111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1" name="Google Shape;461;p9"/>
          <p:cNvSpPr txBox="1">
            <a:spLocks noGrp="1"/>
          </p:cNvSpPr>
          <p:nvPr>
            <p:ph type="title"/>
          </p:nvPr>
        </p:nvSpPr>
        <p:spPr>
          <a:xfrm>
            <a:off x="599124" y="606600"/>
            <a:ext cx="14235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462" name="Google Shape;462;p9"/>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S + TEXT 2">
  <p:cSld name="CUSTOM_14_1_1_4">
    <p:bg>
      <p:bgPr>
        <a:solidFill>
          <a:schemeClr val="lt1"/>
        </a:solidFill>
        <a:effectLst/>
      </p:bgPr>
    </p:bg>
    <p:spTree>
      <p:nvGrpSpPr>
        <p:cNvPr id="1"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6" name="Google Shape;486;p11"/>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1"/>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7" name="Google Shape;497;p11"/>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8" name="Google Shape;498;p11"/>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1"/>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0" name="Google Shape;500;p1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501" name="Google Shape;501;p11"/>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502" name="Google Shape;502;p11"/>
          <p:cNvSpPr/>
          <p:nvPr/>
        </p:nvSpPr>
        <p:spPr>
          <a:xfrm>
            <a:off x="4448150" y="149900"/>
            <a:ext cx="2457904" cy="1778107"/>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1"/>
          <p:cNvSpPr/>
          <p:nvPr/>
        </p:nvSpPr>
        <p:spPr>
          <a:xfrm flipH="1">
            <a:off x="5002889" y="4477026"/>
            <a:ext cx="2671242" cy="345277"/>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1"/>
          <p:cNvSpPr/>
          <p:nvPr/>
        </p:nvSpPr>
        <p:spPr>
          <a:xfrm>
            <a:off x="6564494" y="1428557"/>
            <a:ext cx="895514" cy="878630"/>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1"/>
          <p:cNvSpPr/>
          <p:nvPr/>
        </p:nvSpPr>
        <p:spPr>
          <a:xfrm>
            <a:off x="6318672" y="2117628"/>
            <a:ext cx="197364" cy="264290"/>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1"/>
          <p:cNvSpPr/>
          <p:nvPr/>
        </p:nvSpPr>
        <p:spPr>
          <a:xfrm>
            <a:off x="6881327" y="2009863"/>
            <a:ext cx="383635" cy="276237"/>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1"/>
          <p:cNvSpPr/>
          <p:nvPr/>
        </p:nvSpPr>
        <p:spPr>
          <a:xfrm>
            <a:off x="6810256" y="1961345"/>
            <a:ext cx="504870" cy="291048"/>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1"/>
          <p:cNvSpPr/>
          <p:nvPr/>
        </p:nvSpPr>
        <p:spPr>
          <a:xfrm>
            <a:off x="6667505" y="4363921"/>
            <a:ext cx="314759" cy="236069"/>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1"/>
          <p:cNvSpPr/>
          <p:nvPr/>
        </p:nvSpPr>
        <p:spPr>
          <a:xfrm>
            <a:off x="7163478" y="4363921"/>
            <a:ext cx="316953" cy="236069"/>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1"/>
          <p:cNvSpPr/>
          <p:nvPr/>
        </p:nvSpPr>
        <p:spPr>
          <a:xfrm>
            <a:off x="6800869" y="2978647"/>
            <a:ext cx="241433" cy="1437809"/>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1"/>
          <p:cNvSpPr/>
          <p:nvPr/>
        </p:nvSpPr>
        <p:spPr>
          <a:xfrm>
            <a:off x="7074243" y="2978647"/>
            <a:ext cx="240884" cy="1437809"/>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1"/>
          <p:cNvSpPr/>
          <p:nvPr/>
        </p:nvSpPr>
        <p:spPr>
          <a:xfrm>
            <a:off x="6667505" y="4482535"/>
            <a:ext cx="314759" cy="117455"/>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1"/>
          <p:cNvSpPr/>
          <p:nvPr/>
        </p:nvSpPr>
        <p:spPr>
          <a:xfrm>
            <a:off x="7163478" y="4482535"/>
            <a:ext cx="316953" cy="117455"/>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1"/>
          <p:cNvSpPr/>
          <p:nvPr/>
        </p:nvSpPr>
        <p:spPr>
          <a:xfrm>
            <a:off x="6821837" y="2154261"/>
            <a:ext cx="475064" cy="1284025"/>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1"/>
          <p:cNvSpPr/>
          <p:nvPr/>
        </p:nvSpPr>
        <p:spPr>
          <a:xfrm>
            <a:off x="7124894" y="2067159"/>
            <a:ext cx="422218" cy="1405321"/>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1"/>
          <p:cNvSpPr/>
          <p:nvPr/>
        </p:nvSpPr>
        <p:spPr>
          <a:xfrm>
            <a:off x="6422292" y="2067159"/>
            <a:ext cx="578683" cy="1405321"/>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1"/>
          <p:cNvSpPr/>
          <p:nvPr/>
        </p:nvSpPr>
        <p:spPr>
          <a:xfrm>
            <a:off x="7117763" y="1984507"/>
            <a:ext cx="61" cy="55162"/>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1"/>
          <p:cNvSpPr/>
          <p:nvPr/>
        </p:nvSpPr>
        <p:spPr>
          <a:xfrm>
            <a:off x="7117763" y="2014252"/>
            <a:ext cx="61" cy="16031"/>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1"/>
          <p:cNvSpPr/>
          <p:nvPr/>
        </p:nvSpPr>
        <p:spPr>
          <a:xfrm>
            <a:off x="7007560" y="1984507"/>
            <a:ext cx="110263" cy="59612"/>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1"/>
          <p:cNvSpPr/>
          <p:nvPr/>
        </p:nvSpPr>
        <p:spPr>
          <a:xfrm>
            <a:off x="6727604" y="1668223"/>
            <a:ext cx="77775" cy="146591"/>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11"/>
          <p:cNvSpPr/>
          <p:nvPr/>
        </p:nvSpPr>
        <p:spPr>
          <a:xfrm>
            <a:off x="6752960" y="1691568"/>
            <a:ext cx="43581" cy="72594"/>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1"/>
          <p:cNvSpPr/>
          <p:nvPr/>
        </p:nvSpPr>
        <p:spPr>
          <a:xfrm>
            <a:off x="6771124" y="1718326"/>
            <a:ext cx="13836" cy="53272"/>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1"/>
          <p:cNvSpPr/>
          <p:nvPr/>
        </p:nvSpPr>
        <p:spPr>
          <a:xfrm>
            <a:off x="6757349" y="1672063"/>
            <a:ext cx="71132" cy="55162"/>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1"/>
          <p:cNvSpPr/>
          <p:nvPr/>
        </p:nvSpPr>
        <p:spPr>
          <a:xfrm>
            <a:off x="6741379" y="1695225"/>
            <a:ext cx="55162" cy="100876"/>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1"/>
          <p:cNvSpPr/>
          <p:nvPr/>
        </p:nvSpPr>
        <p:spPr>
          <a:xfrm>
            <a:off x="6757349" y="1695225"/>
            <a:ext cx="39192" cy="68937"/>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1"/>
          <p:cNvSpPr/>
          <p:nvPr/>
        </p:nvSpPr>
        <p:spPr>
          <a:xfrm>
            <a:off x="6771124" y="1718326"/>
            <a:ext cx="13836" cy="52968"/>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1"/>
          <p:cNvSpPr/>
          <p:nvPr/>
        </p:nvSpPr>
        <p:spPr>
          <a:xfrm>
            <a:off x="6789288" y="1485791"/>
            <a:ext cx="576489" cy="508161"/>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1"/>
          <p:cNvSpPr/>
          <p:nvPr/>
        </p:nvSpPr>
        <p:spPr>
          <a:xfrm>
            <a:off x="7255516" y="1749412"/>
            <a:ext cx="80518" cy="99596"/>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1"/>
          <p:cNvSpPr/>
          <p:nvPr/>
        </p:nvSpPr>
        <p:spPr>
          <a:xfrm>
            <a:off x="7262709" y="1781412"/>
            <a:ext cx="32000" cy="49432"/>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1"/>
          <p:cNvSpPr/>
          <p:nvPr/>
        </p:nvSpPr>
        <p:spPr>
          <a:xfrm>
            <a:off x="6918264" y="1721801"/>
            <a:ext cx="43581" cy="71193"/>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1"/>
          <p:cNvSpPr/>
          <p:nvPr/>
        </p:nvSpPr>
        <p:spPr>
          <a:xfrm>
            <a:off x="6959590" y="1770075"/>
            <a:ext cx="22674" cy="13410"/>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1"/>
          <p:cNvSpPr/>
          <p:nvPr/>
        </p:nvSpPr>
        <p:spPr>
          <a:xfrm>
            <a:off x="6927103" y="1793847"/>
            <a:ext cx="66743" cy="20968"/>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11"/>
          <p:cNvSpPr/>
          <p:nvPr/>
        </p:nvSpPr>
        <p:spPr>
          <a:xfrm>
            <a:off x="6865357" y="1713145"/>
            <a:ext cx="18225" cy="51017"/>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1"/>
          <p:cNvSpPr/>
          <p:nvPr/>
        </p:nvSpPr>
        <p:spPr>
          <a:xfrm>
            <a:off x="7032917" y="1724970"/>
            <a:ext cx="16031" cy="50773"/>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1"/>
          <p:cNvSpPr/>
          <p:nvPr/>
        </p:nvSpPr>
        <p:spPr>
          <a:xfrm>
            <a:off x="6832870" y="1622691"/>
            <a:ext cx="68937" cy="27977"/>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1"/>
          <p:cNvSpPr/>
          <p:nvPr/>
        </p:nvSpPr>
        <p:spPr>
          <a:xfrm>
            <a:off x="7035111" y="1626288"/>
            <a:ext cx="68937" cy="41631"/>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11"/>
          <p:cNvSpPr/>
          <p:nvPr/>
        </p:nvSpPr>
        <p:spPr>
          <a:xfrm>
            <a:off x="6966234" y="1465068"/>
            <a:ext cx="324084" cy="296900"/>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11"/>
          <p:cNvSpPr/>
          <p:nvPr/>
        </p:nvSpPr>
        <p:spPr>
          <a:xfrm>
            <a:off x="7259905" y="1752521"/>
            <a:ext cx="82773" cy="96488"/>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1"/>
          <p:cNvSpPr/>
          <p:nvPr/>
        </p:nvSpPr>
        <p:spPr>
          <a:xfrm>
            <a:off x="7262709" y="1805428"/>
            <a:ext cx="6644" cy="18225"/>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1"/>
          <p:cNvSpPr/>
          <p:nvPr/>
        </p:nvSpPr>
        <p:spPr>
          <a:xfrm>
            <a:off x="7262709" y="1782266"/>
            <a:ext cx="32000" cy="48579"/>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11"/>
          <p:cNvSpPr/>
          <p:nvPr/>
        </p:nvSpPr>
        <p:spPr>
          <a:xfrm>
            <a:off x="6874196" y="2067159"/>
            <a:ext cx="124038" cy="620009"/>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11"/>
          <p:cNvSpPr/>
          <p:nvPr/>
        </p:nvSpPr>
        <p:spPr>
          <a:xfrm>
            <a:off x="7124894" y="2067159"/>
            <a:ext cx="121295" cy="608428"/>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1"/>
          <p:cNvSpPr/>
          <p:nvPr/>
        </p:nvSpPr>
        <p:spPr>
          <a:xfrm>
            <a:off x="6927103" y="1724970"/>
            <a:ext cx="57356" cy="64549"/>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1"/>
          <p:cNvSpPr/>
          <p:nvPr/>
        </p:nvSpPr>
        <p:spPr>
          <a:xfrm>
            <a:off x="6922653" y="1727164"/>
            <a:ext cx="29867" cy="62354"/>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1"/>
          <p:cNvSpPr/>
          <p:nvPr/>
        </p:nvSpPr>
        <p:spPr>
          <a:xfrm>
            <a:off x="6959590" y="1768490"/>
            <a:ext cx="20480" cy="13836"/>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11"/>
          <p:cNvSpPr/>
          <p:nvPr/>
        </p:nvSpPr>
        <p:spPr>
          <a:xfrm>
            <a:off x="6934234" y="1688581"/>
            <a:ext cx="50225" cy="22674"/>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11"/>
          <p:cNvSpPr/>
          <p:nvPr/>
        </p:nvSpPr>
        <p:spPr>
          <a:xfrm>
            <a:off x="7168476" y="1724970"/>
            <a:ext cx="91490" cy="25417"/>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1"/>
          <p:cNvSpPr/>
          <p:nvPr/>
        </p:nvSpPr>
        <p:spPr>
          <a:xfrm>
            <a:off x="6805319" y="1777877"/>
            <a:ext cx="115200" cy="73326"/>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1"/>
          <p:cNvSpPr/>
          <p:nvPr/>
        </p:nvSpPr>
        <p:spPr>
          <a:xfrm>
            <a:off x="6989335" y="1789458"/>
            <a:ext cx="124099" cy="73326"/>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11"/>
          <p:cNvSpPr/>
          <p:nvPr/>
        </p:nvSpPr>
        <p:spPr>
          <a:xfrm>
            <a:off x="6741379" y="1624093"/>
            <a:ext cx="204496" cy="20449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1"/>
          <p:cNvSpPr/>
          <p:nvPr/>
        </p:nvSpPr>
        <p:spPr>
          <a:xfrm>
            <a:off x="6968429" y="1637869"/>
            <a:ext cx="204496" cy="206751"/>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11"/>
          <p:cNvSpPr/>
          <p:nvPr/>
        </p:nvSpPr>
        <p:spPr>
          <a:xfrm>
            <a:off x="7124894" y="3415130"/>
            <a:ext cx="314210" cy="57356"/>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11"/>
          <p:cNvSpPr/>
          <p:nvPr/>
        </p:nvSpPr>
        <p:spPr>
          <a:xfrm>
            <a:off x="6686278" y="3410680"/>
            <a:ext cx="314698" cy="6180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1"/>
          <p:cNvSpPr/>
          <p:nvPr/>
        </p:nvSpPr>
        <p:spPr>
          <a:xfrm>
            <a:off x="6422292" y="2287625"/>
            <a:ext cx="124038" cy="112457"/>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1"/>
          <p:cNvSpPr/>
          <p:nvPr/>
        </p:nvSpPr>
        <p:spPr>
          <a:xfrm>
            <a:off x="6768930" y="2983584"/>
            <a:ext cx="179139" cy="207543"/>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1"/>
          <p:cNvSpPr/>
          <p:nvPr/>
        </p:nvSpPr>
        <p:spPr>
          <a:xfrm>
            <a:off x="7170670" y="2983584"/>
            <a:ext cx="179139" cy="207543"/>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1"/>
          <p:cNvSpPr/>
          <p:nvPr/>
        </p:nvSpPr>
        <p:spPr>
          <a:xfrm>
            <a:off x="6881327" y="2057833"/>
            <a:ext cx="87162" cy="228267"/>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1"/>
          <p:cNvSpPr/>
          <p:nvPr/>
        </p:nvSpPr>
        <p:spPr>
          <a:xfrm>
            <a:off x="7129344" y="2035220"/>
            <a:ext cx="135619" cy="232778"/>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1"/>
          <p:cNvSpPr/>
          <p:nvPr/>
        </p:nvSpPr>
        <p:spPr>
          <a:xfrm>
            <a:off x="6812450" y="2228074"/>
            <a:ext cx="532969" cy="645365"/>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1"/>
          <p:cNvSpPr/>
          <p:nvPr/>
        </p:nvSpPr>
        <p:spPr>
          <a:xfrm>
            <a:off x="6924908" y="2368083"/>
            <a:ext cx="298728" cy="75520"/>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1"/>
          <p:cNvSpPr/>
          <p:nvPr/>
        </p:nvSpPr>
        <p:spPr>
          <a:xfrm>
            <a:off x="6956848" y="2301401"/>
            <a:ext cx="227658" cy="43581"/>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11"/>
          <p:cNvSpPr/>
          <p:nvPr/>
        </p:nvSpPr>
        <p:spPr>
          <a:xfrm>
            <a:off x="6844451" y="2401668"/>
            <a:ext cx="222659" cy="182492"/>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11"/>
          <p:cNvSpPr/>
          <p:nvPr/>
        </p:nvSpPr>
        <p:spPr>
          <a:xfrm>
            <a:off x="7009755" y="2478286"/>
            <a:ext cx="523582" cy="250210"/>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1"/>
          <p:cNvSpPr/>
          <p:nvPr/>
        </p:nvSpPr>
        <p:spPr>
          <a:xfrm>
            <a:off x="7009755" y="2478286"/>
            <a:ext cx="80518" cy="126233"/>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1"/>
            <p:cNvSpPr/>
            <p:nvPr/>
          </p:nvSpPr>
          <p:spPr>
            <a:xfrm flipH="1">
              <a:off x="5890488" y="1516534"/>
              <a:ext cx="61655" cy="172739"/>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11"/>
            <p:cNvSpPr/>
            <p:nvPr/>
          </p:nvSpPr>
          <p:spPr>
            <a:xfrm flipH="1">
              <a:off x="5952085" y="1525500"/>
              <a:ext cx="52689" cy="170585"/>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1"/>
            <p:cNvSpPr/>
            <p:nvPr/>
          </p:nvSpPr>
          <p:spPr>
            <a:xfrm flipH="1">
              <a:off x="5557294" y="1603572"/>
              <a:ext cx="537487" cy="331505"/>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1"/>
            <p:cNvSpPr/>
            <p:nvPr/>
          </p:nvSpPr>
          <p:spPr>
            <a:xfrm flipH="1">
              <a:off x="5555203" y="1864570"/>
              <a:ext cx="59035" cy="12313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1"/>
            <p:cNvSpPr/>
            <p:nvPr/>
          </p:nvSpPr>
          <p:spPr>
            <a:xfrm flipH="1">
              <a:off x="5553107" y="1891293"/>
              <a:ext cx="50593" cy="74289"/>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11"/>
            <p:cNvSpPr/>
            <p:nvPr/>
          </p:nvSpPr>
          <p:spPr>
            <a:xfrm flipH="1">
              <a:off x="5574707" y="1891293"/>
              <a:ext cx="33185" cy="59035"/>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1"/>
            <p:cNvSpPr/>
            <p:nvPr/>
          </p:nvSpPr>
          <p:spPr>
            <a:xfrm flipH="1">
              <a:off x="5583614" y="1912892"/>
              <a:ext cx="13216" cy="44247"/>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1"/>
            <p:cNvSpPr/>
            <p:nvPr/>
          </p:nvSpPr>
          <p:spPr>
            <a:xfrm flipH="1">
              <a:off x="5934735" y="2031310"/>
              <a:ext cx="105320" cy="66021"/>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1"/>
            <p:cNvSpPr/>
            <p:nvPr/>
          </p:nvSpPr>
          <p:spPr>
            <a:xfrm flipH="1">
              <a:off x="5572606" y="2051338"/>
              <a:ext cx="502206" cy="361663"/>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11"/>
            <p:cNvSpPr/>
            <p:nvPr/>
          </p:nvSpPr>
          <p:spPr>
            <a:xfrm flipH="1">
              <a:off x="5993650" y="2425631"/>
              <a:ext cx="355375" cy="626214"/>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11"/>
            <p:cNvSpPr/>
            <p:nvPr/>
          </p:nvSpPr>
          <p:spPr>
            <a:xfrm flipH="1">
              <a:off x="5327271" y="4475072"/>
              <a:ext cx="295874" cy="219955"/>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1"/>
            <p:cNvSpPr/>
            <p:nvPr/>
          </p:nvSpPr>
          <p:spPr>
            <a:xfrm flipH="1">
              <a:off x="5923673" y="4470473"/>
              <a:ext cx="111666" cy="183044"/>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1"/>
            <p:cNvSpPr/>
            <p:nvPr/>
          </p:nvSpPr>
          <p:spPr>
            <a:xfrm flipH="1">
              <a:off x="5327271" y="4584176"/>
              <a:ext cx="295874" cy="110851"/>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1"/>
            <p:cNvSpPr/>
            <p:nvPr/>
          </p:nvSpPr>
          <p:spPr>
            <a:xfrm flipH="1">
              <a:off x="5879949" y="4557162"/>
              <a:ext cx="203770" cy="128666"/>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1"/>
            <p:cNvSpPr/>
            <p:nvPr/>
          </p:nvSpPr>
          <p:spPr>
            <a:xfrm flipH="1">
              <a:off x="5513632" y="3086655"/>
              <a:ext cx="223739" cy="1442866"/>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1"/>
            <p:cNvSpPr/>
            <p:nvPr/>
          </p:nvSpPr>
          <p:spPr>
            <a:xfrm flipH="1">
              <a:off x="5783130" y="3086655"/>
              <a:ext cx="256925" cy="1442866"/>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11"/>
            <p:cNvSpPr/>
            <p:nvPr/>
          </p:nvSpPr>
          <p:spPr>
            <a:xfrm flipH="1">
              <a:off x="5517824" y="3086655"/>
              <a:ext cx="219548" cy="177455"/>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11"/>
            <p:cNvSpPr/>
            <p:nvPr/>
          </p:nvSpPr>
          <p:spPr>
            <a:xfrm flipH="1">
              <a:off x="5783132" y="3110350"/>
              <a:ext cx="15312" cy="149567"/>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1"/>
            <p:cNvSpPr/>
            <p:nvPr/>
          </p:nvSpPr>
          <p:spPr>
            <a:xfrm flipH="1">
              <a:off x="5783130" y="3086655"/>
              <a:ext cx="236897" cy="173263"/>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11"/>
            <p:cNvSpPr/>
            <p:nvPr/>
          </p:nvSpPr>
          <p:spPr>
            <a:xfrm flipH="1">
              <a:off x="5401501" y="2452412"/>
              <a:ext cx="307460" cy="34606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11"/>
            <p:cNvSpPr/>
            <p:nvPr/>
          </p:nvSpPr>
          <p:spPr>
            <a:xfrm flipH="1">
              <a:off x="5423619" y="2200263"/>
              <a:ext cx="853272" cy="1011573"/>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1"/>
            <p:cNvSpPr/>
            <p:nvPr/>
          </p:nvSpPr>
          <p:spPr>
            <a:xfrm flipH="1">
              <a:off x="5653649" y="2200263"/>
              <a:ext cx="315843" cy="274333"/>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1"/>
            <p:cNvSpPr/>
            <p:nvPr/>
          </p:nvSpPr>
          <p:spPr>
            <a:xfrm flipH="1">
              <a:off x="5423625" y="2478727"/>
              <a:ext cx="247959" cy="171574"/>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1"/>
            <p:cNvSpPr/>
            <p:nvPr/>
          </p:nvSpPr>
          <p:spPr>
            <a:xfrm flipH="1">
              <a:off x="6098971" y="2435062"/>
              <a:ext cx="177920" cy="199520"/>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1"/>
            <p:cNvSpPr/>
            <p:nvPr/>
          </p:nvSpPr>
          <p:spPr>
            <a:xfrm flipH="1">
              <a:off x="5688931" y="2316062"/>
              <a:ext cx="227931" cy="685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1"/>
            <p:cNvSpPr/>
            <p:nvPr/>
          </p:nvSpPr>
          <p:spPr>
            <a:xfrm flipH="1">
              <a:off x="5559449" y="2358213"/>
              <a:ext cx="480606" cy="607467"/>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11"/>
            <p:cNvSpPr/>
            <p:nvPr/>
          </p:nvSpPr>
          <p:spPr>
            <a:xfrm flipH="1">
              <a:off x="5638396" y="2465569"/>
              <a:ext cx="304782" cy="63751"/>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11"/>
            <p:cNvSpPr/>
            <p:nvPr/>
          </p:nvSpPr>
          <p:spPr>
            <a:xfrm flipH="1">
              <a:off x="5708901" y="2562447"/>
              <a:ext cx="171109" cy="3743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1"/>
            <p:cNvSpPr/>
            <p:nvPr/>
          </p:nvSpPr>
          <p:spPr>
            <a:xfrm flipH="1">
              <a:off x="5456224" y="3126186"/>
              <a:ext cx="621207" cy="85642"/>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1"/>
            <p:cNvSpPr/>
            <p:nvPr/>
          </p:nvSpPr>
          <p:spPr>
            <a:xfrm flipH="1">
              <a:off x="5958951" y="2514008"/>
              <a:ext cx="390074" cy="538011"/>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11"/>
            <p:cNvSpPr/>
            <p:nvPr/>
          </p:nvSpPr>
          <p:spPr>
            <a:xfrm flipH="1">
              <a:off x="5436780" y="2577700"/>
              <a:ext cx="464828" cy="219198"/>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11"/>
            <p:cNvSpPr/>
            <p:nvPr/>
          </p:nvSpPr>
          <p:spPr>
            <a:xfrm flipH="1">
              <a:off x="5877331" y="2113283"/>
              <a:ext cx="2678" cy="41278"/>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11"/>
            <p:cNvSpPr/>
            <p:nvPr/>
          </p:nvSpPr>
          <p:spPr>
            <a:xfrm flipH="1">
              <a:off x="5774690" y="2110256"/>
              <a:ext cx="105320" cy="55367"/>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1"/>
            <p:cNvSpPr/>
            <p:nvPr/>
          </p:nvSpPr>
          <p:spPr>
            <a:xfrm flipH="1">
              <a:off x="5592576" y="1693929"/>
              <a:ext cx="438513" cy="42471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1"/>
            <p:cNvSpPr/>
            <p:nvPr/>
          </p:nvSpPr>
          <p:spPr>
            <a:xfrm flipH="1">
              <a:off x="5702090" y="1942933"/>
              <a:ext cx="81100" cy="62470"/>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1"/>
            <p:cNvSpPr/>
            <p:nvPr/>
          </p:nvSpPr>
          <p:spPr>
            <a:xfrm flipH="1">
              <a:off x="5822605" y="1878135"/>
              <a:ext cx="15312" cy="45877"/>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11"/>
            <p:cNvSpPr/>
            <p:nvPr/>
          </p:nvSpPr>
          <p:spPr>
            <a:xfrm flipH="1">
              <a:off x="5664714" y="1867073"/>
              <a:ext cx="17932" cy="50593"/>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1"/>
            <p:cNvSpPr/>
            <p:nvPr/>
          </p:nvSpPr>
          <p:spPr>
            <a:xfrm flipH="1">
              <a:off x="5719440" y="1880289"/>
              <a:ext cx="42151" cy="46809"/>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1"/>
            <p:cNvSpPr/>
            <p:nvPr/>
          </p:nvSpPr>
          <p:spPr>
            <a:xfrm flipH="1">
              <a:off x="5752625" y="1910796"/>
              <a:ext cx="15312" cy="14031"/>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1"/>
            <p:cNvSpPr/>
            <p:nvPr/>
          </p:nvSpPr>
          <p:spPr>
            <a:xfrm flipH="1">
              <a:off x="5811543" y="1806816"/>
              <a:ext cx="76909" cy="43199"/>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1"/>
            <p:cNvSpPr/>
            <p:nvPr/>
          </p:nvSpPr>
          <p:spPr>
            <a:xfrm flipH="1">
              <a:off x="5643114" y="1790981"/>
              <a:ext cx="70039" cy="34583"/>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1"/>
            <p:cNvSpPr/>
            <p:nvPr/>
          </p:nvSpPr>
          <p:spPr>
            <a:xfrm flipH="1">
              <a:off x="5710998" y="1970296"/>
              <a:ext cx="63751" cy="35107"/>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11"/>
            <p:cNvSpPr/>
            <p:nvPr/>
          </p:nvSpPr>
          <p:spPr>
            <a:xfrm flipH="1">
              <a:off x="5699933" y="1652360"/>
              <a:ext cx="346409" cy="315844"/>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11"/>
            <p:cNvSpPr/>
            <p:nvPr/>
          </p:nvSpPr>
          <p:spPr>
            <a:xfrm flipH="1">
              <a:off x="5965241" y="1914406"/>
              <a:ext cx="125348" cy="1370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1"/>
            <p:cNvSpPr/>
            <p:nvPr/>
          </p:nvSpPr>
          <p:spPr>
            <a:xfrm flipH="1">
              <a:off x="5982591" y="1948173"/>
              <a:ext cx="96936" cy="83196"/>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1"/>
            <p:cNvSpPr/>
            <p:nvPr/>
          </p:nvSpPr>
          <p:spPr>
            <a:xfrm flipH="1">
              <a:off x="5987365" y="1948697"/>
              <a:ext cx="67943" cy="82672"/>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11"/>
            <p:cNvSpPr/>
            <p:nvPr/>
          </p:nvSpPr>
          <p:spPr>
            <a:xfrm flipH="1">
              <a:off x="5995808" y="1961331"/>
              <a:ext cx="35281" cy="54261"/>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1"/>
            <p:cNvSpPr/>
            <p:nvPr/>
          </p:nvSpPr>
          <p:spPr>
            <a:xfrm flipH="1">
              <a:off x="5726310" y="1886577"/>
              <a:ext cx="50535" cy="48497"/>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1"/>
            <p:cNvSpPr/>
            <p:nvPr/>
          </p:nvSpPr>
          <p:spPr>
            <a:xfrm flipH="1">
              <a:off x="5726310" y="1884481"/>
              <a:ext cx="35281" cy="41627"/>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1"/>
            <p:cNvSpPr/>
            <p:nvPr/>
          </p:nvSpPr>
          <p:spPr>
            <a:xfrm flipH="1">
              <a:off x="5752625" y="1910796"/>
              <a:ext cx="15312" cy="13216"/>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11"/>
            <p:cNvSpPr/>
            <p:nvPr/>
          </p:nvSpPr>
          <p:spPr>
            <a:xfrm flipH="1">
              <a:off x="5792097" y="1935015"/>
              <a:ext cx="101128" cy="72659"/>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11"/>
            <p:cNvSpPr/>
            <p:nvPr/>
          </p:nvSpPr>
          <p:spPr>
            <a:xfrm flipH="1">
              <a:off x="5618895" y="1928670"/>
              <a:ext cx="81100" cy="63227"/>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1"/>
            <p:cNvSpPr/>
            <p:nvPr/>
          </p:nvSpPr>
          <p:spPr>
            <a:xfrm flipH="1">
              <a:off x="5794191" y="2495436"/>
              <a:ext cx="260651" cy="246562"/>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11"/>
              <p:cNvSpPr/>
              <p:nvPr/>
            </p:nvSpPr>
            <p:spPr>
              <a:xfrm>
                <a:off x="1975404" y="2251789"/>
                <a:ext cx="253620" cy="259935"/>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11"/>
              <p:cNvSpPr/>
              <p:nvPr/>
            </p:nvSpPr>
            <p:spPr>
              <a:xfrm>
                <a:off x="1210708" y="2057900"/>
                <a:ext cx="360273" cy="271326"/>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11"/>
              <p:cNvSpPr/>
              <p:nvPr/>
            </p:nvSpPr>
            <p:spPr>
              <a:xfrm>
                <a:off x="1619498" y="4394837"/>
                <a:ext cx="367179" cy="257869"/>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11"/>
              <p:cNvSpPr/>
              <p:nvPr/>
            </p:nvSpPr>
            <p:spPr>
              <a:xfrm>
                <a:off x="1199553" y="4363851"/>
                <a:ext cx="202270" cy="281065"/>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11"/>
              <p:cNvSpPr/>
              <p:nvPr/>
            </p:nvSpPr>
            <p:spPr>
              <a:xfrm>
                <a:off x="1188339" y="2989807"/>
                <a:ext cx="575824" cy="146966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11"/>
              <p:cNvSpPr/>
              <p:nvPr/>
            </p:nvSpPr>
            <p:spPr>
              <a:xfrm>
                <a:off x="1619498" y="4490336"/>
                <a:ext cx="367179" cy="162371"/>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11"/>
              <p:cNvSpPr/>
              <p:nvPr/>
            </p:nvSpPr>
            <p:spPr>
              <a:xfrm>
                <a:off x="1165910" y="4496887"/>
                <a:ext cx="262591" cy="159715"/>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11"/>
              <p:cNvSpPr/>
              <p:nvPr/>
            </p:nvSpPr>
            <p:spPr>
              <a:xfrm>
                <a:off x="896945" y="2385180"/>
                <a:ext cx="556110" cy="640394"/>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11"/>
              <p:cNvSpPr/>
              <p:nvPr/>
            </p:nvSpPr>
            <p:spPr>
              <a:xfrm>
                <a:off x="1610940" y="2382524"/>
                <a:ext cx="528901" cy="422070"/>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11"/>
              <p:cNvSpPr/>
              <p:nvPr/>
            </p:nvSpPr>
            <p:spPr>
              <a:xfrm>
                <a:off x="1141888" y="1980168"/>
                <a:ext cx="566793" cy="381580"/>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11"/>
              <p:cNvSpPr/>
              <p:nvPr/>
            </p:nvSpPr>
            <p:spPr>
              <a:xfrm>
                <a:off x="970605" y="2120346"/>
                <a:ext cx="849039" cy="985204"/>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11"/>
              <p:cNvSpPr/>
              <p:nvPr/>
            </p:nvSpPr>
            <p:spPr>
              <a:xfrm>
                <a:off x="1250725" y="2120523"/>
                <a:ext cx="282364" cy="282364"/>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11"/>
              <p:cNvSpPr/>
              <p:nvPr/>
            </p:nvSpPr>
            <p:spPr>
              <a:xfrm>
                <a:off x="970605" y="2391614"/>
                <a:ext cx="204454" cy="170280"/>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11"/>
              <p:cNvSpPr/>
              <p:nvPr/>
            </p:nvSpPr>
            <p:spPr>
              <a:xfrm>
                <a:off x="1650957" y="2355846"/>
                <a:ext cx="168686" cy="151629"/>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11"/>
              <p:cNvSpPr/>
              <p:nvPr/>
            </p:nvSpPr>
            <p:spPr>
              <a:xfrm>
                <a:off x="1439656" y="2033524"/>
                <a:ext cx="4309" cy="5341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11"/>
              <p:cNvSpPr/>
              <p:nvPr/>
            </p:nvSpPr>
            <p:spPr>
              <a:xfrm>
                <a:off x="1441781" y="2060202"/>
                <a:ext cx="59" cy="15523"/>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11"/>
              <p:cNvSpPr/>
              <p:nvPr/>
            </p:nvSpPr>
            <p:spPr>
              <a:xfrm>
                <a:off x="1330819" y="2033524"/>
                <a:ext cx="113146" cy="64630"/>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11"/>
              <p:cNvSpPr/>
              <p:nvPr/>
            </p:nvSpPr>
            <p:spPr>
              <a:xfrm>
                <a:off x="1097090" y="1418923"/>
                <a:ext cx="611591" cy="430038"/>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11"/>
              <p:cNvSpPr/>
              <p:nvPr/>
            </p:nvSpPr>
            <p:spPr>
              <a:xfrm>
                <a:off x="1582137" y="1770520"/>
                <a:ext cx="77438" cy="129672"/>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11"/>
              <p:cNvSpPr/>
              <p:nvPr/>
            </p:nvSpPr>
            <p:spPr>
              <a:xfrm>
                <a:off x="1601850" y="1790470"/>
                <a:ext cx="33702" cy="77024"/>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11"/>
              <p:cNvSpPr/>
              <p:nvPr/>
            </p:nvSpPr>
            <p:spPr>
              <a:xfrm>
                <a:off x="1610940" y="1813665"/>
                <a:ext cx="17648" cy="48635"/>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11"/>
              <p:cNvSpPr/>
              <p:nvPr/>
            </p:nvSpPr>
            <p:spPr>
              <a:xfrm>
                <a:off x="1150446" y="1571673"/>
                <a:ext cx="471767" cy="465274"/>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11"/>
              <p:cNvSpPr/>
              <p:nvPr/>
            </p:nvSpPr>
            <p:spPr>
              <a:xfrm>
                <a:off x="1317480" y="1784508"/>
                <a:ext cx="17648" cy="55894"/>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11"/>
              <p:cNvSpPr/>
              <p:nvPr/>
            </p:nvSpPr>
            <p:spPr>
              <a:xfrm>
                <a:off x="1499446" y="1777957"/>
                <a:ext cx="18179" cy="53651"/>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11"/>
              <p:cNvSpPr/>
              <p:nvPr/>
            </p:nvSpPr>
            <p:spPr>
              <a:xfrm>
                <a:off x="1257159" y="1685823"/>
                <a:ext cx="89183" cy="50582"/>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11"/>
              <p:cNvSpPr/>
              <p:nvPr/>
            </p:nvSpPr>
            <p:spPr>
              <a:xfrm>
                <a:off x="1470584" y="1671185"/>
                <a:ext cx="82277" cy="40312"/>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1"/>
              <p:cNvSpPr/>
              <p:nvPr/>
            </p:nvSpPr>
            <p:spPr>
              <a:xfrm>
                <a:off x="1401764" y="1790115"/>
                <a:ext cx="51291" cy="48162"/>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1"/>
              <p:cNvSpPr/>
              <p:nvPr/>
            </p:nvSpPr>
            <p:spPr>
              <a:xfrm>
                <a:off x="1397514" y="1829188"/>
                <a:ext cx="13398" cy="12631"/>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1"/>
              <p:cNvSpPr/>
              <p:nvPr/>
            </p:nvSpPr>
            <p:spPr>
              <a:xfrm>
                <a:off x="1386300" y="1855630"/>
                <a:ext cx="57665" cy="23550"/>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11"/>
              <p:cNvSpPr/>
              <p:nvPr/>
            </p:nvSpPr>
            <p:spPr>
              <a:xfrm>
                <a:off x="1395390" y="1795545"/>
                <a:ext cx="56307" cy="51291"/>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11"/>
              <p:cNvSpPr/>
              <p:nvPr/>
            </p:nvSpPr>
            <p:spPr>
              <a:xfrm>
                <a:off x="1403889" y="1795545"/>
                <a:ext cx="47041" cy="42732"/>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1"/>
              <p:cNvSpPr/>
              <p:nvPr/>
            </p:nvSpPr>
            <p:spPr>
              <a:xfrm>
                <a:off x="1399639" y="1829188"/>
                <a:ext cx="11273" cy="13398"/>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1"/>
              <p:cNvSpPr/>
              <p:nvPr/>
            </p:nvSpPr>
            <p:spPr>
              <a:xfrm>
                <a:off x="1604034" y="1793421"/>
                <a:ext cx="51291" cy="82218"/>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1"/>
              <p:cNvSpPr/>
              <p:nvPr/>
            </p:nvSpPr>
            <p:spPr>
              <a:xfrm>
                <a:off x="1601850" y="1793421"/>
                <a:ext cx="31046" cy="7366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11"/>
              <p:cNvSpPr/>
              <p:nvPr/>
            </p:nvSpPr>
            <p:spPr>
              <a:xfrm>
                <a:off x="1613065" y="1813665"/>
                <a:ext cx="15523" cy="48635"/>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11"/>
              <p:cNvSpPr/>
              <p:nvPr/>
            </p:nvSpPr>
            <p:spPr>
              <a:xfrm>
                <a:off x="1279587" y="1853683"/>
                <a:ext cx="93433" cy="73188"/>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1"/>
              <p:cNvSpPr/>
              <p:nvPr/>
            </p:nvSpPr>
            <p:spPr>
              <a:xfrm>
                <a:off x="1468459" y="1840344"/>
                <a:ext cx="95616" cy="71063"/>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1"/>
              <p:cNvSpPr/>
              <p:nvPr/>
            </p:nvSpPr>
            <p:spPr>
              <a:xfrm>
                <a:off x="1165910" y="1571437"/>
                <a:ext cx="293519" cy="264185"/>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1"/>
              <p:cNvSpPr/>
              <p:nvPr/>
            </p:nvSpPr>
            <p:spPr>
              <a:xfrm>
                <a:off x="1257159" y="1706953"/>
                <a:ext cx="18179" cy="28862"/>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1"/>
              <p:cNvSpPr/>
              <p:nvPr/>
            </p:nvSpPr>
            <p:spPr>
              <a:xfrm>
                <a:off x="1125893" y="1521386"/>
                <a:ext cx="331411" cy="327575"/>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1"/>
              <p:cNvSpPr/>
              <p:nvPr/>
            </p:nvSpPr>
            <p:spPr>
              <a:xfrm>
                <a:off x="1077317" y="1814846"/>
                <a:ext cx="115330" cy="134866"/>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11"/>
              <p:cNvSpPr/>
              <p:nvPr/>
            </p:nvSpPr>
            <p:spPr>
              <a:xfrm>
                <a:off x="1110429" y="1844121"/>
                <a:ext cx="75785" cy="7850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11"/>
              <p:cNvSpPr/>
              <p:nvPr/>
            </p:nvSpPr>
            <p:spPr>
              <a:xfrm>
                <a:off x="1137107" y="1857991"/>
                <a:ext cx="26737" cy="51291"/>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11"/>
              <p:cNvSpPr/>
              <p:nvPr/>
            </p:nvSpPr>
            <p:spPr>
              <a:xfrm>
                <a:off x="1092781" y="1842527"/>
                <a:ext cx="91308" cy="84343"/>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11"/>
              <p:cNvSpPr/>
              <p:nvPr/>
            </p:nvSpPr>
            <p:spPr>
              <a:xfrm>
                <a:off x="1110429" y="1844652"/>
                <a:ext cx="73660" cy="75844"/>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11"/>
              <p:cNvSpPr/>
              <p:nvPr/>
            </p:nvSpPr>
            <p:spPr>
              <a:xfrm>
                <a:off x="1137107" y="1860116"/>
                <a:ext cx="26737" cy="49166"/>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11"/>
              <p:cNvSpPr/>
              <p:nvPr/>
            </p:nvSpPr>
            <p:spPr>
              <a:xfrm>
                <a:off x="1125893" y="2996181"/>
                <a:ext cx="634020" cy="109369"/>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11"/>
              <p:cNvSpPr/>
              <p:nvPr/>
            </p:nvSpPr>
            <p:spPr>
              <a:xfrm>
                <a:off x="1032519" y="2454059"/>
                <a:ext cx="638269" cy="720429"/>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11"/>
              <p:cNvSpPr/>
              <p:nvPr/>
            </p:nvSpPr>
            <p:spPr>
              <a:xfrm>
                <a:off x="896945" y="2494077"/>
                <a:ext cx="431750" cy="507003"/>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11"/>
              <p:cNvSpPr/>
              <p:nvPr/>
            </p:nvSpPr>
            <p:spPr>
              <a:xfrm>
                <a:off x="1464210" y="2078381"/>
                <a:ext cx="106772" cy="20864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11"/>
              <p:cNvSpPr/>
              <p:nvPr/>
            </p:nvSpPr>
            <p:spPr>
              <a:xfrm>
                <a:off x="1210708" y="2098095"/>
                <a:ext cx="88652" cy="231132"/>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11"/>
              <p:cNvSpPr/>
              <p:nvPr/>
            </p:nvSpPr>
            <p:spPr>
              <a:xfrm>
                <a:off x="1188339" y="2253914"/>
                <a:ext cx="153695" cy="153222"/>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11"/>
              <p:cNvSpPr/>
              <p:nvPr/>
            </p:nvSpPr>
            <p:spPr>
              <a:xfrm>
                <a:off x="1228356" y="2296056"/>
                <a:ext cx="73660" cy="71063"/>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11"/>
              <p:cNvSpPr/>
              <p:nvPr/>
            </p:nvSpPr>
            <p:spPr>
              <a:xfrm>
                <a:off x="1637618" y="2211772"/>
                <a:ext cx="31046" cy="362398"/>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1"/>
              <p:cNvSpPr/>
              <p:nvPr/>
            </p:nvSpPr>
            <p:spPr>
              <a:xfrm>
                <a:off x="1468459" y="2273687"/>
                <a:ext cx="108956" cy="196073"/>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1"/>
              <p:cNvSpPr/>
              <p:nvPr/>
            </p:nvSpPr>
            <p:spPr>
              <a:xfrm>
                <a:off x="1457245" y="2371959"/>
                <a:ext cx="149445" cy="221807"/>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1"/>
              <p:cNvSpPr/>
              <p:nvPr/>
            </p:nvSpPr>
            <p:spPr>
              <a:xfrm>
                <a:off x="1403535" y="2361158"/>
                <a:ext cx="171696" cy="213957"/>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1"/>
              <p:cNvSpPr/>
              <p:nvPr/>
            </p:nvSpPr>
            <p:spPr>
              <a:xfrm>
                <a:off x="1390550" y="2525005"/>
                <a:ext cx="44916" cy="35827"/>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1"/>
              <p:cNvSpPr/>
              <p:nvPr/>
            </p:nvSpPr>
            <p:spPr>
              <a:xfrm>
                <a:off x="1573047" y="2551683"/>
                <a:ext cx="44385" cy="33702"/>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11"/>
              <p:cNvSpPr/>
              <p:nvPr/>
            </p:nvSpPr>
            <p:spPr>
              <a:xfrm>
                <a:off x="1155227" y="2822773"/>
                <a:ext cx="297828" cy="238746"/>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84" name="Google Shape;684;p11"/>
          <p:cNvSpPr/>
          <p:nvPr/>
        </p:nvSpPr>
        <p:spPr>
          <a:xfrm rot="10800000">
            <a:off x="3029369" y="2896145"/>
            <a:ext cx="2632084" cy="1644575"/>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1"/>
          <p:cNvSpPr txBox="1">
            <a:spLocks noGrp="1"/>
          </p:cNvSpPr>
          <p:nvPr>
            <p:ph type="subTitle" idx="1"/>
          </p:nvPr>
        </p:nvSpPr>
        <p:spPr>
          <a:xfrm>
            <a:off x="2164700" y="15533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6" name="Google Shape;686;p11"/>
          <p:cNvSpPr txBox="1">
            <a:spLocks noGrp="1"/>
          </p:cNvSpPr>
          <p:nvPr>
            <p:ph type="subTitle" idx="2"/>
          </p:nvPr>
        </p:nvSpPr>
        <p:spPr>
          <a:xfrm>
            <a:off x="4736450" y="58215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7" name="Google Shape;687;p11"/>
          <p:cNvSpPr txBox="1">
            <a:spLocks noGrp="1"/>
          </p:cNvSpPr>
          <p:nvPr>
            <p:ph type="subTitle" idx="3"/>
          </p:nvPr>
        </p:nvSpPr>
        <p:spPr>
          <a:xfrm>
            <a:off x="3294175" y="33311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8" name="Google Shape;688;p11"/>
          <p:cNvSpPr txBox="1">
            <a:spLocks noGrp="1"/>
          </p:cNvSpPr>
          <p:nvPr>
            <p:ph type="subTitle" idx="4"/>
          </p:nvPr>
        </p:nvSpPr>
        <p:spPr>
          <a:xfrm>
            <a:off x="2164700" y="9737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89" name="Google Shape;689;p11"/>
          <p:cNvSpPr txBox="1">
            <a:spLocks noGrp="1"/>
          </p:cNvSpPr>
          <p:nvPr>
            <p:ph type="subTitle" idx="5"/>
          </p:nvPr>
        </p:nvSpPr>
        <p:spPr>
          <a:xfrm>
            <a:off x="4736450" y="251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0" name="Google Shape;690;p11"/>
          <p:cNvSpPr txBox="1">
            <a:spLocks noGrp="1"/>
          </p:cNvSpPr>
          <p:nvPr>
            <p:ph type="subTitle" idx="6"/>
          </p:nvPr>
        </p:nvSpPr>
        <p:spPr>
          <a:xfrm>
            <a:off x="3294175" y="27515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1" name="Google Shape;691;p1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chemeClr val="dk2"/>
                </a:solidFill>
                <a:latin typeface="Roboto Slab Regular"/>
                <a:ea typeface="Roboto Slab Regular"/>
                <a:cs typeface="Roboto Slab Regular"/>
                <a:sym typeface="Roboto Slab Regular"/>
              </a:defRPr>
            </a:lvl2pPr>
            <a:lvl3pPr lvl="2" rtl="0">
              <a:spcBef>
                <a:spcPts val="0"/>
              </a:spcBef>
              <a:spcAft>
                <a:spcPts val="0"/>
              </a:spcAft>
              <a:buNone/>
              <a:defRPr sz="1000">
                <a:solidFill>
                  <a:schemeClr val="dk2"/>
                </a:solidFill>
                <a:latin typeface="Roboto Slab Regular"/>
                <a:ea typeface="Roboto Slab Regular"/>
                <a:cs typeface="Roboto Slab Regular"/>
                <a:sym typeface="Roboto Slab Regular"/>
              </a:defRPr>
            </a:lvl3pPr>
            <a:lvl4pPr lvl="3" rtl="0">
              <a:spcBef>
                <a:spcPts val="0"/>
              </a:spcBef>
              <a:spcAft>
                <a:spcPts val="0"/>
              </a:spcAft>
              <a:buNone/>
              <a:defRPr sz="1000">
                <a:solidFill>
                  <a:schemeClr val="dk2"/>
                </a:solidFill>
                <a:latin typeface="Roboto Slab Regular"/>
                <a:ea typeface="Roboto Slab Regular"/>
                <a:cs typeface="Roboto Slab Regular"/>
                <a:sym typeface="Roboto Slab Regular"/>
              </a:defRPr>
            </a:lvl4pPr>
            <a:lvl5pPr lvl="4" rtl="0">
              <a:spcBef>
                <a:spcPts val="0"/>
              </a:spcBef>
              <a:spcAft>
                <a:spcPts val="0"/>
              </a:spcAft>
              <a:buNone/>
              <a:defRPr sz="1000">
                <a:solidFill>
                  <a:schemeClr val="dk2"/>
                </a:solidFill>
                <a:latin typeface="Roboto Slab Regular"/>
                <a:ea typeface="Roboto Slab Regular"/>
                <a:cs typeface="Roboto Slab Regular"/>
                <a:sym typeface="Roboto Slab Regular"/>
              </a:defRPr>
            </a:lvl5pPr>
            <a:lvl6pPr lvl="5" rtl="0">
              <a:spcBef>
                <a:spcPts val="0"/>
              </a:spcBef>
              <a:spcAft>
                <a:spcPts val="0"/>
              </a:spcAft>
              <a:buNone/>
              <a:defRPr sz="1000">
                <a:solidFill>
                  <a:schemeClr val="dk2"/>
                </a:solidFill>
                <a:latin typeface="Roboto Slab Regular"/>
                <a:ea typeface="Roboto Slab Regular"/>
                <a:cs typeface="Roboto Slab Regular"/>
                <a:sym typeface="Roboto Slab Regular"/>
              </a:defRPr>
            </a:lvl6pPr>
            <a:lvl7pPr lvl="6" rtl="0">
              <a:spcBef>
                <a:spcPts val="0"/>
              </a:spcBef>
              <a:spcAft>
                <a:spcPts val="0"/>
              </a:spcAft>
              <a:buNone/>
              <a:defRPr sz="1000">
                <a:solidFill>
                  <a:schemeClr val="dk2"/>
                </a:solidFill>
                <a:latin typeface="Roboto Slab Regular"/>
                <a:ea typeface="Roboto Slab Regular"/>
                <a:cs typeface="Roboto Slab Regular"/>
                <a:sym typeface="Roboto Slab Regular"/>
              </a:defRPr>
            </a:lvl7pPr>
            <a:lvl8pPr lvl="7" rtl="0">
              <a:spcBef>
                <a:spcPts val="0"/>
              </a:spcBef>
              <a:spcAft>
                <a:spcPts val="0"/>
              </a:spcAft>
              <a:buNone/>
              <a:defRPr sz="1000">
                <a:solidFill>
                  <a:schemeClr val="dk2"/>
                </a:solidFill>
                <a:latin typeface="Roboto Slab Regular"/>
                <a:ea typeface="Roboto Slab Regular"/>
                <a:cs typeface="Roboto Slab Regular"/>
                <a:sym typeface="Roboto Slab Regular"/>
              </a:defRPr>
            </a:lvl8pPr>
            <a:lvl9pPr lvl="8" rtl="0">
              <a:spcBef>
                <a:spcPts val="0"/>
              </a:spcBef>
              <a:spcAft>
                <a:spcPts val="0"/>
              </a:spcAft>
              <a:buNone/>
              <a:defRPr sz="1000">
                <a:solidFill>
                  <a:schemeClr val="dk2"/>
                </a:solidFill>
                <a:latin typeface="Roboto Slab Regular"/>
                <a:ea typeface="Roboto Slab Regular"/>
                <a:cs typeface="Roboto Slab Regular"/>
                <a:sym typeface="Roboto Slab Regular"/>
              </a:defRPr>
            </a:lvl9pPr>
          </a:lstStyle>
          <a:p>
            <a:endParaRPr/>
          </a:p>
        </p:txBody>
      </p:sp>
      <p:cxnSp>
        <p:nvCxnSpPr>
          <p:cNvPr id="692" name="Google Shape;692;p11"/>
          <p:cNvCxnSpPr/>
          <p:nvPr/>
        </p:nvCxnSpPr>
        <p:spPr>
          <a:xfrm>
            <a:off x="-14053" y="875913"/>
            <a:ext cx="195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chemeClr val="lt1"/>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40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chemeClr val="lt2">
                <a:alpha val="26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chemeClr val="lt2">
                <a:alpha val="1654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dirty="0">
              <a:solidFill>
                <a:schemeClr val="dk1"/>
              </a:solidFill>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aira Condensed"/>
              <a:buNone/>
              <a:defRPr sz="2800">
                <a:solidFill>
                  <a:schemeClr val="dk1"/>
                </a:solidFill>
                <a:latin typeface="Saira Condensed"/>
                <a:ea typeface="Saira Condensed"/>
                <a:cs typeface="Saira Condensed"/>
                <a:sym typeface="Saira Condensed"/>
              </a:defRPr>
            </a:lvl1pPr>
            <a:lvl2pPr lvl="1"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2pPr>
            <a:lvl3pPr lvl="2"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3pPr>
            <a:lvl4pPr lvl="3"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4pPr>
            <a:lvl5pPr lvl="4"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5pPr>
            <a:lvl6pPr lvl="5"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6pPr>
            <a:lvl7pPr lvl="6"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7pPr>
            <a:lvl8pPr lvl="7"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8pPr>
            <a:lvl9pPr lvl="8" rtl="0">
              <a:spcBef>
                <a:spcPts val="0"/>
              </a:spcBef>
              <a:spcAft>
                <a:spcPts val="0"/>
              </a:spcAft>
              <a:buClr>
                <a:schemeClr val="dk1"/>
              </a:buClr>
              <a:buSzPts val="2800"/>
              <a:buFont typeface="Economica"/>
              <a:buNone/>
              <a:defRPr sz="28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1pPr>
            <a:lvl2pPr marL="914400" lvl="1"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2pPr>
            <a:lvl3pPr marL="1371600" lvl="2"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3pPr>
            <a:lvl4pPr marL="1828800" lvl="3"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4pPr>
            <a:lvl5pPr marL="2286000" lvl="4"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5pPr>
            <a:lvl6pPr marL="2743200" lvl="5"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6pPr>
            <a:lvl7pPr marL="3200400" lvl="6"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7pPr>
            <a:lvl8pPr marL="3657600" lvl="7" indent="-304800" rtl="0">
              <a:lnSpc>
                <a:spcPct val="115000"/>
              </a:lnSpc>
              <a:spcBef>
                <a:spcPts val="1600"/>
              </a:spcBef>
              <a:spcAft>
                <a:spcPts val="0"/>
              </a:spcAft>
              <a:buClr>
                <a:schemeClr val="dk1"/>
              </a:buClr>
              <a:buSzPts val="1200"/>
              <a:buFont typeface="Quattrocento"/>
              <a:buChar char="○"/>
              <a:defRPr sz="1200">
                <a:solidFill>
                  <a:schemeClr val="dk1"/>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chemeClr val="dk1"/>
              </a:buClr>
              <a:buSzPts val="1200"/>
              <a:buFont typeface="Quattrocento"/>
              <a:buChar char="■"/>
              <a:defRPr sz="1200">
                <a:solidFill>
                  <a:schemeClr val="dk1"/>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dosm.gov.my/v1/index.php?r=column/cthemeByCat&amp;cat=155&amp;bul_id=ZjJOSnpJR21sQWVUcUp6ODRudm5JZz09&amp;menu_id=L0pheU43NWJwRWVSZklWdzQ4TlhUUT09"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en.wikipedia.org/wiki/Haversine_formula" TargetMode="External"/><Relationship Id="rId5" Type="http://schemas.openxmlformats.org/officeDocument/2006/relationships/hyperlink" Target="http://malaysia.postcode.info/kuala-lumpur/kuala-lumpur" TargetMode="External"/><Relationship Id="rId4" Type="http://schemas.openxmlformats.org/officeDocument/2006/relationships/hyperlink" Target="https://www.nst.com.my/news/nation/2020/08/613844/msia-doctor-population-ratio-stands-1-45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4"/>
        <p:cNvGrpSpPr/>
        <p:nvPr/>
      </p:nvGrpSpPr>
      <p:grpSpPr>
        <a:xfrm>
          <a:off x="0" y="0"/>
          <a:ext cx="0" cy="0"/>
          <a:chOff x="0" y="0"/>
          <a:chExt cx="0" cy="0"/>
        </a:xfrm>
      </p:grpSpPr>
      <p:sp>
        <p:nvSpPr>
          <p:cNvPr id="1325" name="Google Shape;1325;p2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I</a:t>
            </a:r>
            <a:r>
              <a:rPr lang="es" dirty="0" smtClean="0"/>
              <a:t>n Kuala Lumpur, 2021</a:t>
            </a:r>
            <a:endParaRPr dirty="0"/>
          </a:p>
        </p:txBody>
      </p:sp>
      <p:sp>
        <p:nvSpPr>
          <p:cNvPr id="1326" name="Google Shape;1326;p2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p>
            <a:pPr lvl="0"/>
            <a:r>
              <a:rPr lang="es" sz="4000" dirty="0" smtClean="0"/>
              <a:t>LOCATION </a:t>
            </a:r>
            <a:r>
              <a:rPr lang="es" sz="4000" dirty="0"/>
              <a:t>SELECTION FOR DENTAL CLINIC</a:t>
            </a:r>
            <a:endParaRPr sz="4000" dirty="0">
              <a:solidFill>
                <a:schemeClr val="l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6"/>
        <p:cNvGrpSpPr/>
        <p:nvPr/>
      </p:nvGrpSpPr>
      <p:grpSpPr>
        <a:xfrm>
          <a:off x="0" y="0"/>
          <a:ext cx="0" cy="0"/>
          <a:chOff x="0" y="0"/>
          <a:chExt cx="0" cy="0"/>
        </a:xfrm>
      </p:grpSpPr>
      <p:sp>
        <p:nvSpPr>
          <p:cNvPr id="1547" name="Google Shape;1547;p3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10</a:t>
            </a:fld>
            <a:endParaRPr dirty="0"/>
          </a:p>
        </p:txBody>
      </p:sp>
      <p:sp>
        <p:nvSpPr>
          <p:cNvPr id="1548" name="Google Shape;1548;p31"/>
          <p:cNvSpPr txBox="1">
            <a:spLocks noGrp="1"/>
          </p:cNvSpPr>
          <p:nvPr>
            <p:ph type="subTitle" idx="1"/>
          </p:nvPr>
        </p:nvSpPr>
        <p:spPr>
          <a:xfrm>
            <a:off x="2022646" y="1159897"/>
            <a:ext cx="2158522" cy="1450568"/>
          </a:xfrm>
          <a:prstGeom prst="rect">
            <a:avLst/>
          </a:prstGeom>
        </p:spPr>
        <p:txBody>
          <a:bodyPr spcFirstLastPara="1" wrap="square" lIns="91425" tIns="91425" rIns="91425" bIns="91425" anchor="t" anchorCtr="0">
            <a:noAutofit/>
          </a:bodyPr>
          <a:lstStyle/>
          <a:p>
            <a:pPr marL="0" indent="0"/>
            <a:r>
              <a:rPr lang="es" dirty="0" smtClean="0"/>
              <a:t>“</a:t>
            </a:r>
            <a:r>
              <a:rPr lang="en-US" dirty="0"/>
              <a:t>We have then select the locations that have </a:t>
            </a:r>
            <a:r>
              <a:rPr lang="en-US" b="1" dirty="0"/>
              <a:t>high medical center density</a:t>
            </a:r>
            <a:r>
              <a:rPr lang="en-US" dirty="0"/>
              <a:t> with </a:t>
            </a:r>
            <a:r>
              <a:rPr lang="en-US" b="1" dirty="0"/>
              <a:t>no existing dental clinics</a:t>
            </a:r>
            <a:r>
              <a:rPr lang="en-US" dirty="0"/>
              <a:t>. As there are many choices available, we have then narrow down our selection to look into locations that are within </a:t>
            </a:r>
            <a:r>
              <a:rPr lang="en-US" b="1" dirty="0"/>
              <a:t>5km of city center</a:t>
            </a:r>
            <a:r>
              <a:rPr lang="en-US" dirty="0"/>
              <a:t> (compared to initial 10km</a:t>
            </a:r>
            <a:r>
              <a:rPr lang="en-US" dirty="0" smtClean="0"/>
              <a:t>)</a:t>
            </a:r>
            <a:r>
              <a:rPr lang="es" dirty="0" smtClean="0"/>
              <a:t>”</a:t>
            </a:r>
            <a:endParaRPr dirty="0"/>
          </a:p>
        </p:txBody>
      </p:sp>
      <p:sp>
        <p:nvSpPr>
          <p:cNvPr id="1549" name="Google Shape;1549;p31"/>
          <p:cNvSpPr txBox="1">
            <a:spLocks noGrp="1"/>
          </p:cNvSpPr>
          <p:nvPr>
            <p:ph type="subTitle" idx="2"/>
          </p:nvPr>
        </p:nvSpPr>
        <p:spPr>
          <a:xfrm>
            <a:off x="4544720" y="228191"/>
            <a:ext cx="2379647" cy="1401506"/>
          </a:xfrm>
          <a:prstGeom prst="rect">
            <a:avLst/>
          </a:prstGeom>
        </p:spPr>
        <p:txBody>
          <a:bodyPr spcFirstLastPara="1" wrap="square" lIns="91425" tIns="91425" rIns="91425" bIns="91425" anchor="t" anchorCtr="0">
            <a:noAutofit/>
          </a:bodyPr>
          <a:lstStyle/>
          <a:p>
            <a:pPr marL="0" lvl="0" indent="0"/>
            <a:r>
              <a:rPr lang="es" dirty="0" smtClean="0"/>
              <a:t>“We have explored the </a:t>
            </a:r>
            <a:r>
              <a:rPr lang="es" b="1" dirty="0" smtClean="0"/>
              <a:t>locaton of medical centers and dental </a:t>
            </a:r>
            <a:r>
              <a:rPr lang="en-US" b="1" dirty="0"/>
              <a:t>clinics </a:t>
            </a:r>
            <a:r>
              <a:rPr lang="en-US" dirty="0"/>
              <a:t>that are within the 10km of Kuala Lumpur city center. We noticed the distribution of dental clinics is not evenly spread out, where there are number of pockets that do not have dental clinics</a:t>
            </a:r>
            <a:r>
              <a:rPr lang="es" dirty="0" smtClean="0"/>
              <a:t>”</a:t>
            </a:r>
            <a:endParaRPr dirty="0"/>
          </a:p>
        </p:txBody>
      </p:sp>
      <p:sp>
        <p:nvSpPr>
          <p:cNvPr id="1550" name="Google Shape;1550;p31"/>
          <p:cNvSpPr txBox="1">
            <a:spLocks noGrp="1"/>
          </p:cNvSpPr>
          <p:nvPr>
            <p:ph type="subTitle" idx="3"/>
          </p:nvPr>
        </p:nvSpPr>
        <p:spPr>
          <a:xfrm>
            <a:off x="3008669" y="2918236"/>
            <a:ext cx="2451920" cy="1562611"/>
          </a:xfrm>
          <a:prstGeom prst="rect">
            <a:avLst/>
          </a:prstGeom>
        </p:spPr>
        <p:txBody>
          <a:bodyPr spcFirstLastPara="1" wrap="square" lIns="91425" tIns="91425" rIns="91425" bIns="91425" anchor="t" anchorCtr="0">
            <a:noAutofit/>
          </a:bodyPr>
          <a:lstStyle/>
          <a:p>
            <a:pPr marL="0" indent="0"/>
            <a:r>
              <a:rPr lang="es" dirty="0" smtClean="0"/>
              <a:t>“</a:t>
            </a:r>
            <a:r>
              <a:rPr lang="en-US" dirty="0"/>
              <a:t>This has then arrived our final recommendations of 3 areas – </a:t>
            </a:r>
            <a:r>
              <a:rPr lang="en-US" b="1" dirty="0"/>
              <a:t>Jalan Tun Ismail, Bangsar and Bukit Bintang</a:t>
            </a:r>
            <a:r>
              <a:rPr lang="en-US" dirty="0"/>
              <a:t>. Each areas has its own characteristics. To select the most optimal location, it is recommended to also consider the respective business strategy, target customers, social and economic factors during the decision making.</a:t>
            </a:r>
          </a:p>
          <a:p>
            <a:pPr marL="0" lvl="0" indent="0" algn="ctr" rtl="0">
              <a:spcBef>
                <a:spcPts val="0"/>
              </a:spcBef>
              <a:spcAft>
                <a:spcPts val="0"/>
              </a:spcAft>
              <a:buNone/>
            </a:pPr>
            <a:r>
              <a:rPr lang="es" dirty="0" smtClean="0"/>
              <a:t>”</a:t>
            </a:r>
            <a:endParaRPr dirty="0"/>
          </a:p>
        </p:txBody>
      </p:sp>
      <p:sp>
        <p:nvSpPr>
          <p:cNvPr id="1554" name="Google Shape;1554;p3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CONCLUSION</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4"/>
        <p:cNvGrpSpPr/>
        <p:nvPr/>
      </p:nvGrpSpPr>
      <p:grpSpPr>
        <a:xfrm>
          <a:off x="0" y="0"/>
          <a:ext cx="0" cy="0"/>
          <a:chOff x="0" y="0"/>
          <a:chExt cx="0" cy="0"/>
        </a:xfrm>
      </p:grpSpPr>
      <p:sp>
        <p:nvSpPr>
          <p:cNvPr id="1995" name="Google Shape;1995;p4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11</a:t>
            </a:fld>
            <a:endParaRPr dirty="0"/>
          </a:p>
        </p:txBody>
      </p:sp>
      <p:sp>
        <p:nvSpPr>
          <p:cNvPr id="1996" name="Google Shape;1996;p43"/>
          <p:cNvSpPr txBox="1">
            <a:spLocks noGrp="1"/>
          </p:cNvSpPr>
          <p:nvPr>
            <p:ph type="ctrTitle"/>
          </p:nvPr>
        </p:nvSpPr>
        <p:spPr>
          <a:xfrm>
            <a:off x="2432332" y="1467464"/>
            <a:ext cx="4146600" cy="19720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THANK</a:t>
            </a:r>
            <a:br>
              <a:rPr lang="es" dirty="0" smtClean="0"/>
            </a:br>
            <a:r>
              <a:rPr lang="es" dirty="0" smtClean="0"/>
              <a:t>YOU!</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0"/>
        <p:cNvGrpSpPr/>
        <p:nvPr/>
      </p:nvGrpSpPr>
      <p:grpSpPr>
        <a:xfrm>
          <a:off x="0" y="0"/>
          <a:ext cx="0" cy="0"/>
          <a:chOff x="0" y="0"/>
          <a:chExt cx="0" cy="0"/>
        </a:xfrm>
      </p:grpSpPr>
      <p:sp>
        <p:nvSpPr>
          <p:cNvPr id="1971" name="Google Shape;1971;p41"/>
          <p:cNvSpPr txBox="1">
            <a:spLocks noGrp="1"/>
          </p:cNvSpPr>
          <p:nvPr>
            <p:ph type="body" idx="4294967295"/>
          </p:nvPr>
        </p:nvSpPr>
        <p:spPr>
          <a:xfrm>
            <a:off x="2319290" y="963501"/>
            <a:ext cx="5947182" cy="3741233"/>
          </a:xfrm>
          <a:prstGeom prst="rect">
            <a:avLst/>
          </a:prstGeom>
        </p:spPr>
        <p:txBody>
          <a:bodyPr spcFirstLastPara="1" wrap="square" lIns="91425" tIns="91425" rIns="91425" bIns="91425" anchor="t" anchorCtr="0">
            <a:noAutofit/>
          </a:bodyPr>
          <a:lstStyle/>
          <a:p>
            <a:pPr fontAlgn="base"/>
            <a:r>
              <a:rPr lang="en-US" baseline="30000" dirty="0"/>
              <a:t>[1]</a:t>
            </a:r>
            <a:r>
              <a:rPr lang="en-US" dirty="0"/>
              <a:t> Current Population Estimates, Malaysia, 2021 </a:t>
            </a:r>
            <a:r>
              <a:rPr lang="en-US" u="sng" dirty="0">
                <a:hlinkClick r:id="rId3"/>
              </a:rPr>
              <a:t>https://</a:t>
            </a:r>
            <a:r>
              <a:rPr lang="en-US" u="sng" dirty="0" smtClean="0">
                <a:hlinkClick r:id="rId3"/>
              </a:rPr>
              <a:t>www.dosm.gov.my/v1/index.php?r=column/cthemeByCat&amp;cat=155&amp;bul_id=ZjJOSnpJR21sQWVUcUp6ODRudm5JZz09&amp;menu_id=L0pheU43NWJwRWVSZklWdzQ4TlhUUT09</a:t>
            </a:r>
            <a:endParaRPr lang="en-US" u="sng" dirty="0" smtClean="0"/>
          </a:p>
          <a:p>
            <a:pPr fontAlgn="base"/>
            <a:endParaRPr lang="en-US" dirty="0" smtClean="0"/>
          </a:p>
          <a:p>
            <a:pPr fontAlgn="base"/>
            <a:r>
              <a:rPr lang="en-US" baseline="30000" dirty="0" smtClean="0"/>
              <a:t>[</a:t>
            </a:r>
            <a:r>
              <a:rPr lang="en-US" baseline="30000" dirty="0"/>
              <a:t>2]</a:t>
            </a:r>
            <a:r>
              <a:rPr lang="en-US" dirty="0"/>
              <a:t>  '</a:t>
            </a:r>
            <a:r>
              <a:rPr lang="en-US" dirty="0" err="1"/>
              <a:t>Msia</a:t>
            </a:r>
            <a:r>
              <a:rPr lang="en-US" dirty="0"/>
              <a:t> doctor-population ratio stands at 1: 454' by New Straits Times, 2020 </a:t>
            </a:r>
            <a:r>
              <a:rPr lang="en-US" u="sng" dirty="0">
                <a:hlinkClick r:id="rId4"/>
              </a:rPr>
              <a:t>https://www.nst.com.my/news/nation/2020/08/613844/msia-doctor-population-ratio-stands-1-454</a:t>
            </a:r>
            <a:endParaRPr lang="en-US" dirty="0"/>
          </a:p>
          <a:p>
            <a:pPr fontAlgn="base"/>
            <a:endParaRPr lang="en-US" baseline="30000" dirty="0" smtClean="0"/>
          </a:p>
          <a:p>
            <a:pPr fontAlgn="base"/>
            <a:r>
              <a:rPr lang="en-US" baseline="30000" dirty="0" smtClean="0"/>
              <a:t>[</a:t>
            </a:r>
            <a:r>
              <a:rPr lang="en-US" baseline="30000" dirty="0"/>
              <a:t>3]</a:t>
            </a:r>
            <a:r>
              <a:rPr lang="en-US" dirty="0"/>
              <a:t> Kuala Lumpur Postcode list </a:t>
            </a:r>
            <a:r>
              <a:rPr lang="en-US" u="sng" dirty="0">
                <a:hlinkClick r:id="rId5"/>
              </a:rPr>
              <a:t>http://malaysia.postcode.info/kuala-lumpur/kuala-lumpur</a:t>
            </a:r>
            <a:endParaRPr lang="en-US" dirty="0"/>
          </a:p>
          <a:p>
            <a:pPr fontAlgn="base"/>
            <a:endParaRPr lang="en-US" baseline="30000" dirty="0" smtClean="0"/>
          </a:p>
          <a:p>
            <a:pPr fontAlgn="base"/>
            <a:r>
              <a:rPr lang="en-US" baseline="30000" dirty="0" smtClean="0"/>
              <a:t>[</a:t>
            </a:r>
            <a:r>
              <a:rPr lang="en-US" baseline="30000" dirty="0"/>
              <a:t>4]</a:t>
            </a:r>
            <a:r>
              <a:rPr lang="en-US" dirty="0"/>
              <a:t> Selangor Postcode list http://malaysia.postcode.info/selangor/</a:t>
            </a:r>
          </a:p>
          <a:p>
            <a:pPr fontAlgn="base"/>
            <a:endParaRPr lang="en-US" baseline="30000" dirty="0" smtClean="0"/>
          </a:p>
          <a:p>
            <a:pPr fontAlgn="base"/>
            <a:r>
              <a:rPr lang="en-US" baseline="30000" dirty="0" smtClean="0"/>
              <a:t>[</a:t>
            </a:r>
            <a:r>
              <a:rPr lang="en-US" baseline="30000" dirty="0"/>
              <a:t>5]</a:t>
            </a:r>
            <a:r>
              <a:rPr lang="en-US" dirty="0"/>
              <a:t> </a:t>
            </a:r>
            <a:r>
              <a:rPr lang="en-US" dirty="0" err="1"/>
              <a:t>Haversine</a:t>
            </a:r>
            <a:r>
              <a:rPr lang="en-US" dirty="0"/>
              <a:t> Formula </a:t>
            </a:r>
            <a:r>
              <a:rPr lang="en-US" u="sng" dirty="0">
                <a:hlinkClick r:id="rId6"/>
              </a:rPr>
              <a:t>https://en.wikipedia.org/wiki/Haversine_formula</a:t>
            </a:r>
            <a:endParaRPr lang="en-US" dirty="0"/>
          </a:p>
        </p:txBody>
      </p:sp>
      <p:sp>
        <p:nvSpPr>
          <p:cNvPr id="1977" name="Google Shape;1977;p4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12</a:t>
            </a:fld>
            <a:endParaRPr dirty="0"/>
          </a:p>
        </p:txBody>
      </p:sp>
      <p:sp>
        <p:nvSpPr>
          <p:cNvPr id="1978" name="Google Shape;1978;p4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APPENDIX</a:t>
            </a:r>
            <a:r>
              <a:rPr lang="es" dirty="0" smtClean="0"/>
              <a:t>S</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4"/>
        <p:cNvGrpSpPr/>
        <p:nvPr/>
      </p:nvGrpSpPr>
      <p:grpSpPr>
        <a:xfrm>
          <a:off x="0" y="0"/>
          <a:ext cx="0" cy="0"/>
          <a:chOff x="0" y="0"/>
          <a:chExt cx="0" cy="0"/>
        </a:xfrm>
      </p:grpSpPr>
      <p:sp>
        <p:nvSpPr>
          <p:cNvPr id="2005" name="Google Shape;2005;p44"/>
          <p:cNvSpPr txBox="1">
            <a:spLocks noGrp="1"/>
          </p:cNvSpPr>
          <p:nvPr>
            <p:ph type="subTitle" idx="1"/>
          </p:nvPr>
        </p:nvSpPr>
        <p:spPr>
          <a:xfrm>
            <a:off x="2246940" y="427702"/>
            <a:ext cx="5110500" cy="1998499"/>
          </a:xfrm>
          <a:prstGeom prst="rect">
            <a:avLst/>
          </a:prstGeom>
        </p:spPr>
        <p:txBody>
          <a:bodyPr spcFirstLastPara="1" wrap="square" lIns="91425" tIns="91425" rIns="91425" bIns="91425" anchor="ctr" anchorCtr="0">
            <a:noAutofit/>
          </a:bodyPr>
          <a:lstStyle/>
          <a:p>
            <a:pPr marL="241300" lvl="0" indent="-190500" algn="l" rtl="0">
              <a:lnSpc>
                <a:spcPct val="115000"/>
              </a:lnSpc>
              <a:spcBef>
                <a:spcPts val="300"/>
              </a:spcBef>
              <a:spcAft>
                <a:spcPts val="0"/>
              </a:spcAft>
              <a:buClr>
                <a:srgbClr val="434343"/>
              </a:buClr>
              <a:buSzPts val="1000"/>
              <a:buFont typeface="Quattrocento"/>
              <a:buChar char="◂"/>
            </a:pPr>
            <a:r>
              <a:rPr lang="es" dirty="0" smtClean="0"/>
              <a:t>Jupyter Notboook by Project Jupyter</a:t>
            </a:r>
          </a:p>
          <a:p>
            <a:pPr marL="241300" lvl="0" indent="-190500" algn="l" rtl="0">
              <a:lnSpc>
                <a:spcPct val="115000"/>
              </a:lnSpc>
              <a:spcBef>
                <a:spcPts val="300"/>
              </a:spcBef>
              <a:spcAft>
                <a:spcPts val="0"/>
              </a:spcAft>
              <a:buClr>
                <a:srgbClr val="434343"/>
              </a:buClr>
              <a:buSzPts val="1000"/>
              <a:buFont typeface="Quattrocento"/>
              <a:buChar char="◂"/>
            </a:pPr>
            <a:r>
              <a:rPr lang="es" dirty="0" smtClean="0"/>
              <a:t>Foursquare Developer API by Foursuqare</a:t>
            </a:r>
          </a:p>
          <a:p>
            <a:pPr marL="241300" lvl="0" indent="-190500" algn="l" rtl="0">
              <a:lnSpc>
                <a:spcPct val="115000"/>
              </a:lnSpc>
              <a:spcBef>
                <a:spcPts val="300"/>
              </a:spcBef>
              <a:spcAft>
                <a:spcPts val="0"/>
              </a:spcAft>
              <a:buClr>
                <a:srgbClr val="434343"/>
              </a:buClr>
              <a:buSzPts val="1000"/>
              <a:buFont typeface="Quattrocento"/>
              <a:buChar char="◂"/>
            </a:pPr>
            <a:r>
              <a:rPr lang="es" dirty="0" smtClean="0"/>
              <a:t>Presentation </a:t>
            </a:r>
            <a:r>
              <a:rPr lang="es" dirty="0"/>
              <a:t>template by </a:t>
            </a:r>
            <a:r>
              <a:rPr lang="es" dirty="0">
                <a:highlight>
                  <a:srgbClr val="FFFFFF"/>
                </a:highlight>
                <a:uFill>
                  <a:noFill/>
                </a:uFill>
                <a:hlinkClick r:id="rId3"/>
              </a:rPr>
              <a:t>Slidesgo</a:t>
            </a:r>
            <a:endParaRPr dirty="0">
              <a:highlight>
                <a:srgbClr val="FFFFFF"/>
              </a:highlight>
            </a:endParaRPr>
          </a:p>
          <a:p>
            <a:pPr marL="241300" lvl="0" indent="-190500" algn="l" rtl="0">
              <a:lnSpc>
                <a:spcPct val="115000"/>
              </a:lnSpc>
              <a:spcBef>
                <a:spcPts val="0"/>
              </a:spcBef>
              <a:spcAft>
                <a:spcPts val="0"/>
              </a:spcAft>
              <a:buClr>
                <a:srgbClr val="434343"/>
              </a:buClr>
              <a:buSzPts val="1000"/>
              <a:buFont typeface="Quattrocento"/>
              <a:buChar char="◂"/>
            </a:pPr>
            <a:r>
              <a:rPr lang="es" dirty="0"/>
              <a:t>Icons by </a:t>
            </a:r>
            <a:r>
              <a:rPr lang="es" dirty="0">
                <a:highlight>
                  <a:srgbClr val="FFFFFF"/>
                </a:highlight>
                <a:uFill>
                  <a:noFill/>
                </a:uFill>
                <a:hlinkClick r:id="rId4"/>
              </a:rPr>
              <a:t>Flaticon</a:t>
            </a:r>
            <a:endParaRPr dirty="0">
              <a:highlight>
                <a:srgbClr val="FFFFFF"/>
              </a:highlight>
            </a:endParaRPr>
          </a:p>
          <a:p>
            <a:pPr marL="241300" lvl="0" indent="-190500" algn="l" rtl="0">
              <a:lnSpc>
                <a:spcPct val="115000"/>
              </a:lnSpc>
              <a:spcBef>
                <a:spcPts val="0"/>
              </a:spcBef>
              <a:spcAft>
                <a:spcPts val="0"/>
              </a:spcAft>
              <a:buClr>
                <a:srgbClr val="434343"/>
              </a:buClr>
              <a:buSzPts val="1000"/>
              <a:buFont typeface="Quattrocento"/>
              <a:buChar char="◂"/>
            </a:pPr>
            <a:r>
              <a:rPr lang="es" dirty="0" smtClean="0"/>
              <a:t>Infographics and Images created  </a:t>
            </a:r>
            <a:r>
              <a:rPr lang="es" dirty="0"/>
              <a:t>by </a:t>
            </a:r>
            <a:r>
              <a:rPr lang="es" dirty="0" smtClean="0">
                <a:highlight>
                  <a:srgbClr val="FFFFFF"/>
                </a:highlight>
                <a:uFill>
                  <a:noFill/>
                </a:uFill>
                <a:hlinkClick r:id="rId5"/>
              </a:rPr>
              <a:t>Freepik</a:t>
            </a:r>
            <a:endParaRPr dirty="0">
              <a:highlight>
                <a:srgbClr val="FFFFFF"/>
              </a:highlight>
            </a:endParaRPr>
          </a:p>
        </p:txBody>
      </p:sp>
      <p:sp>
        <p:nvSpPr>
          <p:cNvPr id="2006" name="Google Shape;2006;p4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13</a:t>
            </a:fld>
            <a:endParaRPr dirty="0"/>
          </a:p>
        </p:txBody>
      </p:sp>
      <p:sp>
        <p:nvSpPr>
          <p:cNvPr id="2007" name="Google Shape;2007;p44"/>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CREDITS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0"/>
        <p:cNvGrpSpPr/>
        <p:nvPr/>
      </p:nvGrpSpPr>
      <p:grpSpPr>
        <a:xfrm>
          <a:off x="0" y="0"/>
          <a:ext cx="0" cy="0"/>
          <a:chOff x="0" y="0"/>
          <a:chExt cx="0" cy="0"/>
        </a:xfrm>
      </p:grpSpPr>
      <p:sp>
        <p:nvSpPr>
          <p:cNvPr id="1331" name="Google Shape;1331;p2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 OF CONTENTS</a:t>
            </a:r>
            <a:endParaRPr dirty="0"/>
          </a:p>
        </p:txBody>
      </p:sp>
      <p:sp>
        <p:nvSpPr>
          <p:cNvPr id="1332" name="Google Shape;1332;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2</a:t>
            </a:fld>
            <a:endParaRPr dirty="0"/>
          </a:p>
        </p:txBody>
      </p:sp>
      <p:sp>
        <p:nvSpPr>
          <p:cNvPr id="1333" name="Google Shape;1333;p23"/>
          <p:cNvSpPr txBox="1">
            <a:spLocks noGrp="1"/>
          </p:cNvSpPr>
          <p:nvPr>
            <p:ph type="title"/>
          </p:nvPr>
        </p:nvSpPr>
        <p:spPr>
          <a:xfrm flipH="1">
            <a:off x="3532055"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dirty="0"/>
          </a:p>
        </p:txBody>
      </p:sp>
      <p:sp>
        <p:nvSpPr>
          <p:cNvPr id="1334" name="Google Shape;1334;p23"/>
          <p:cNvSpPr txBox="1">
            <a:spLocks noGrp="1"/>
          </p:cNvSpPr>
          <p:nvPr>
            <p:ph type="title" idx="2"/>
          </p:nvPr>
        </p:nvSpPr>
        <p:spPr>
          <a:xfrm flipH="1">
            <a:off x="6244989"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dirty="0"/>
          </a:p>
        </p:txBody>
      </p:sp>
      <p:sp>
        <p:nvSpPr>
          <p:cNvPr id="1335" name="Google Shape;1335;p23"/>
          <p:cNvSpPr txBox="1">
            <a:spLocks noGrp="1"/>
          </p:cNvSpPr>
          <p:nvPr>
            <p:ph type="title" idx="3"/>
          </p:nvPr>
        </p:nvSpPr>
        <p:spPr>
          <a:xfrm flipH="1">
            <a:off x="6244989" y="1988794"/>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dirty="0"/>
          </a:p>
        </p:txBody>
      </p:sp>
      <p:sp>
        <p:nvSpPr>
          <p:cNvPr id="1336" name="Google Shape;1336;p23"/>
          <p:cNvSpPr txBox="1">
            <a:spLocks noGrp="1"/>
          </p:cNvSpPr>
          <p:nvPr>
            <p:ph type="title" idx="4"/>
          </p:nvPr>
        </p:nvSpPr>
        <p:spPr>
          <a:xfrm flipH="1">
            <a:off x="3528039"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dirty="0"/>
          </a:p>
        </p:txBody>
      </p:sp>
      <p:sp>
        <p:nvSpPr>
          <p:cNvPr id="1337" name="Google Shape;1337;p23"/>
          <p:cNvSpPr txBox="1">
            <a:spLocks noGrp="1"/>
          </p:cNvSpPr>
          <p:nvPr>
            <p:ph type="title" idx="5"/>
          </p:nvPr>
        </p:nvSpPr>
        <p:spPr>
          <a:xfrm flipH="1">
            <a:off x="3541444" y="3355518"/>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dirty="0"/>
          </a:p>
        </p:txBody>
      </p:sp>
      <p:sp>
        <p:nvSpPr>
          <p:cNvPr id="1338" name="Google Shape;1338;p23"/>
          <p:cNvSpPr txBox="1">
            <a:spLocks noGrp="1"/>
          </p:cNvSpPr>
          <p:nvPr>
            <p:ph type="subTitle" idx="1"/>
          </p:nvPr>
        </p:nvSpPr>
        <p:spPr>
          <a:xfrm>
            <a:off x="3584157"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INTRODUCTION</a:t>
            </a:r>
            <a:endParaRPr dirty="0"/>
          </a:p>
        </p:txBody>
      </p:sp>
      <p:sp>
        <p:nvSpPr>
          <p:cNvPr id="1339" name="Google Shape;1339;p23"/>
          <p:cNvSpPr txBox="1">
            <a:spLocks noGrp="1"/>
          </p:cNvSpPr>
          <p:nvPr>
            <p:ph type="subTitle" idx="6"/>
          </p:nvPr>
        </p:nvSpPr>
        <p:spPr>
          <a:xfrm>
            <a:off x="3584157" y="1540375"/>
            <a:ext cx="254571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Background</a:t>
            </a:r>
            <a:endParaRPr dirty="0"/>
          </a:p>
        </p:txBody>
      </p:sp>
      <p:sp>
        <p:nvSpPr>
          <p:cNvPr id="1340" name="Google Shape;1340;p2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Data analysis &amp; selection criteria</a:t>
            </a:r>
            <a:endParaRPr dirty="0"/>
          </a:p>
        </p:txBody>
      </p:sp>
      <p:sp>
        <p:nvSpPr>
          <p:cNvPr id="1341" name="Google Shape;1341;p23"/>
          <p:cNvSpPr txBox="1">
            <a:spLocks noGrp="1"/>
          </p:cNvSpPr>
          <p:nvPr>
            <p:ph type="subTitle" idx="9"/>
          </p:nvPr>
        </p:nvSpPr>
        <p:spPr>
          <a:xfrm>
            <a:off x="3579532"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BUSINESS PROBLEM</a:t>
            </a:r>
            <a:endParaRPr dirty="0"/>
          </a:p>
        </p:txBody>
      </p:sp>
      <p:sp>
        <p:nvSpPr>
          <p:cNvPr id="1342" name="Google Shape;1342;p23"/>
          <p:cNvSpPr txBox="1">
            <a:spLocks noGrp="1"/>
          </p:cNvSpPr>
          <p:nvPr>
            <p:ph type="subTitle" idx="13"/>
          </p:nvPr>
        </p:nvSpPr>
        <p:spPr>
          <a:xfrm>
            <a:off x="3579522" y="2851865"/>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Business Problem</a:t>
            </a:r>
            <a:endParaRPr dirty="0"/>
          </a:p>
        </p:txBody>
      </p:sp>
      <p:sp>
        <p:nvSpPr>
          <p:cNvPr id="1343" name="Google Shape;1343;p2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RESULT &amp; CONCLUSION</a:t>
            </a:r>
            <a:endParaRPr dirty="0"/>
          </a:p>
        </p:txBody>
      </p:sp>
      <p:sp>
        <p:nvSpPr>
          <p:cNvPr id="1344" name="Google Shape;1344;p2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ANALYSIS</a:t>
            </a:r>
            <a:endParaRPr dirty="0"/>
          </a:p>
        </p:txBody>
      </p:sp>
      <p:sp>
        <p:nvSpPr>
          <p:cNvPr id="1345" name="Google Shape;1345;p2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Result and recommendations</a:t>
            </a:r>
            <a:endParaRPr dirty="0"/>
          </a:p>
        </p:txBody>
      </p:sp>
      <p:sp>
        <p:nvSpPr>
          <p:cNvPr id="1346" name="Google Shape;1346;p23"/>
          <p:cNvSpPr txBox="1">
            <a:spLocks noGrp="1"/>
          </p:cNvSpPr>
          <p:nvPr>
            <p:ph type="subTitle" idx="16"/>
          </p:nvPr>
        </p:nvSpPr>
        <p:spPr>
          <a:xfrm>
            <a:off x="3579694"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DATA</a:t>
            </a:r>
            <a:endParaRPr dirty="0"/>
          </a:p>
        </p:txBody>
      </p:sp>
      <p:sp>
        <p:nvSpPr>
          <p:cNvPr id="1347" name="Google Shape;1347;p23"/>
          <p:cNvSpPr txBox="1">
            <a:spLocks noGrp="1"/>
          </p:cNvSpPr>
          <p:nvPr>
            <p:ph type="subTitle" idx="17"/>
          </p:nvPr>
        </p:nvSpPr>
        <p:spPr>
          <a:xfrm>
            <a:off x="3579656" y="4204456"/>
            <a:ext cx="2067600" cy="346800"/>
          </a:xfrm>
          <a:prstGeom prst="rect">
            <a:avLst/>
          </a:prstGeom>
        </p:spPr>
        <p:txBody>
          <a:bodyPr spcFirstLastPara="1" wrap="square" lIns="91425" tIns="91425" rIns="91425" bIns="91425" anchor="t" anchorCtr="0">
            <a:noAutofit/>
          </a:bodyPr>
          <a:lstStyle/>
          <a:p>
            <a:pPr marL="0" lvl="0" indent="0">
              <a:spcAft>
                <a:spcPts val="1600"/>
              </a:spcAft>
            </a:pPr>
            <a:r>
              <a:rPr lang="en-US" dirty="0"/>
              <a:t>Data </a:t>
            </a:r>
            <a:r>
              <a:rPr lang="en-US" dirty="0" smtClean="0"/>
              <a:t>Sources and its </a:t>
            </a:r>
            <a:r>
              <a:rPr lang="en-US" dirty="0"/>
              <a:t>preparation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1"/>
        <p:cNvGrpSpPr/>
        <p:nvPr/>
      </p:nvGrpSpPr>
      <p:grpSpPr>
        <a:xfrm>
          <a:off x="0" y="0"/>
          <a:ext cx="0" cy="0"/>
          <a:chOff x="0" y="0"/>
          <a:chExt cx="0" cy="0"/>
        </a:xfrm>
      </p:grpSpPr>
      <p:sp>
        <p:nvSpPr>
          <p:cNvPr id="1353" name="Google Shape;1353;p24"/>
          <p:cNvSpPr txBox="1">
            <a:spLocks noGrp="1"/>
          </p:cNvSpPr>
          <p:nvPr>
            <p:ph type="subTitle" idx="1"/>
          </p:nvPr>
        </p:nvSpPr>
        <p:spPr>
          <a:xfrm>
            <a:off x="1049025" y="1340662"/>
            <a:ext cx="3489108" cy="2542715"/>
          </a:xfrm>
          <a:prstGeom prst="rect">
            <a:avLst/>
          </a:prstGeom>
        </p:spPr>
        <p:txBody>
          <a:bodyPr spcFirstLastPara="1" wrap="square" lIns="91425" tIns="91425" rIns="91425" bIns="91425" anchor="ctr" anchorCtr="0">
            <a:noAutofit/>
          </a:bodyPr>
          <a:lstStyle/>
          <a:p>
            <a:pPr marL="0" lvl="0" indent="0"/>
            <a:r>
              <a:rPr lang="en-US" sz="1200" dirty="0"/>
              <a:t>Malaysia is a country located in South East Asia, with over </a:t>
            </a:r>
            <a:r>
              <a:rPr lang="en-US" sz="1200" b="1" dirty="0"/>
              <a:t>32 million of population </a:t>
            </a:r>
            <a:r>
              <a:rPr lang="en-US" sz="1200" baseline="30000" dirty="0"/>
              <a:t>[1</a:t>
            </a:r>
            <a:r>
              <a:rPr lang="en-US" sz="1200" baseline="30000" dirty="0" smtClean="0"/>
              <a:t>]</a:t>
            </a:r>
            <a:r>
              <a:rPr lang="en-US" sz="1200" dirty="0" smtClean="0"/>
              <a:t>.</a:t>
            </a:r>
          </a:p>
          <a:p>
            <a:pPr marL="0" lvl="0" indent="0"/>
            <a:endParaRPr lang="en-US" sz="1200" dirty="0"/>
          </a:p>
          <a:p>
            <a:pPr marL="0" lvl="0" indent="0"/>
            <a:r>
              <a:rPr lang="en-US" sz="1200" dirty="0"/>
              <a:t>According to the Health Minister Datuk Seri Dr Adham Baba, Malaysia has a total 11,059 dentists as of June 2020, with the dentist-population ratio at </a:t>
            </a:r>
            <a:r>
              <a:rPr lang="en-US" sz="1200" b="1" dirty="0"/>
              <a:t>1:2,963</a:t>
            </a:r>
            <a:r>
              <a:rPr lang="en-US" sz="1200" dirty="0"/>
              <a:t> </a:t>
            </a:r>
            <a:r>
              <a:rPr lang="en-US" sz="1200" baseline="30000" dirty="0"/>
              <a:t>[2]</a:t>
            </a:r>
            <a:r>
              <a:rPr lang="en-US" sz="1200" dirty="0"/>
              <a:t>. There isn't an ideal population-to-dentist ratio recommended by WHO, however, if we compare to the U.S which has ratio of </a:t>
            </a:r>
            <a:r>
              <a:rPr lang="en-US" sz="1200" b="1" dirty="0"/>
              <a:t>1:1,638</a:t>
            </a:r>
            <a:r>
              <a:rPr lang="en-US" sz="1200" dirty="0"/>
              <a:t> </a:t>
            </a:r>
            <a:r>
              <a:rPr lang="en-US" sz="1200" baseline="30000" dirty="0"/>
              <a:t>[3]</a:t>
            </a:r>
            <a:r>
              <a:rPr lang="en-US" sz="1200" dirty="0"/>
              <a:t>, this would suggests there are rooms of opportunities in providing dentistry service in Malaysia</a:t>
            </a:r>
            <a:r>
              <a:rPr lang="en-US" sz="1200" dirty="0" smtClean="0"/>
              <a:t>.</a:t>
            </a:r>
            <a:endParaRPr lang="en-US" sz="1200" dirty="0"/>
          </a:p>
        </p:txBody>
      </p:sp>
      <p:sp>
        <p:nvSpPr>
          <p:cNvPr id="1354" name="Google Shape;1354;p2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3</a:t>
            </a:fld>
            <a:endParaRPr dirty="0"/>
          </a:p>
        </p:txBody>
      </p:sp>
      <p:sp>
        <p:nvSpPr>
          <p:cNvPr id="1355" name="Google Shape;1355;p2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INTRODUCTION</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1"/>
        <p:cNvGrpSpPr/>
        <p:nvPr/>
      </p:nvGrpSpPr>
      <p:grpSpPr>
        <a:xfrm>
          <a:off x="0" y="0"/>
          <a:ext cx="0" cy="0"/>
          <a:chOff x="0" y="0"/>
          <a:chExt cx="0" cy="0"/>
        </a:xfrm>
      </p:grpSpPr>
      <p:sp>
        <p:nvSpPr>
          <p:cNvPr id="1422" name="Google Shape;1422;p2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4</a:t>
            </a:fld>
            <a:endParaRPr dirty="0"/>
          </a:p>
        </p:txBody>
      </p:sp>
      <p:sp>
        <p:nvSpPr>
          <p:cNvPr id="1423" name="Google Shape;1423;p27"/>
          <p:cNvSpPr txBox="1">
            <a:spLocks noGrp="1"/>
          </p:cNvSpPr>
          <p:nvPr>
            <p:ph type="subTitle" idx="1"/>
          </p:nvPr>
        </p:nvSpPr>
        <p:spPr>
          <a:xfrm>
            <a:off x="1520750" y="2798175"/>
            <a:ext cx="1707000" cy="1112400"/>
          </a:xfrm>
          <a:prstGeom prst="rect">
            <a:avLst/>
          </a:prstGeom>
        </p:spPr>
        <p:txBody>
          <a:bodyPr spcFirstLastPara="1" wrap="square" lIns="91425" tIns="91425" rIns="91425" bIns="91425" anchor="ctr" anchorCtr="0">
            <a:noAutofit/>
          </a:bodyPr>
          <a:lstStyle/>
          <a:p>
            <a:pPr marL="0" indent="0"/>
            <a:r>
              <a:rPr lang="en-US" sz="1100" dirty="0"/>
              <a:t>Surrounded by medical </a:t>
            </a:r>
            <a:r>
              <a:rPr lang="en-US" sz="1100" dirty="0" smtClean="0"/>
              <a:t>centers </a:t>
            </a:r>
            <a:r>
              <a:rPr lang="en-US" sz="1100" dirty="0"/>
              <a:t>that offers non-dental </a:t>
            </a:r>
            <a:r>
              <a:rPr lang="en-US" sz="1100" dirty="0" smtClean="0"/>
              <a:t>services</a:t>
            </a:r>
            <a:endParaRPr lang="en-US" sz="1100" dirty="0"/>
          </a:p>
        </p:txBody>
      </p:sp>
      <p:sp>
        <p:nvSpPr>
          <p:cNvPr id="1424" name="Google Shape;1424;p27"/>
          <p:cNvSpPr txBox="1">
            <a:spLocks noGrp="1"/>
          </p:cNvSpPr>
          <p:nvPr>
            <p:ph type="subTitle" idx="2"/>
          </p:nvPr>
        </p:nvSpPr>
        <p:spPr>
          <a:xfrm>
            <a:off x="3709950" y="2798175"/>
            <a:ext cx="1707000" cy="1112400"/>
          </a:xfrm>
          <a:prstGeom prst="rect">
            <a:avLst/>
          </a:prstGeom>
        </p:spPr>
        <p:txBody>
          <a:bodyPr spcFirstLastPara="1" wrap="square" lIns="91425" tIns="91425" rIns="91425" bIns="91425" anchor="ctr" anchorCtr="0">
            <a:noAutofit/>
          </a:bodyPr>
          <a:lstStyle/>
          <a:p>
            <a:pPr marL="0" lvl="0" indent="0"/>
            <a:r>
              <a:rPr lang="en-US" sz="1100" dirty="0"/>
              <a:t>No dental clinic within the vicinity</a:t>
            </a:r>
            <a:endParaRPr lang="en-US" sz="1100" dirty="0"/>
          </a:p>
        </p:txBody>
      </p:sp>
      <p:sp>
        <p:nvSpPr>
          <p:cNvPr id="1425" name="Google Shape;1425;p27"/>
          <p:cNvSpPr txBox="1">
            <a:spLocks noGrp="1"/>
          </p:cNvSpPr>
          <p:nvPr>
            <p:ph type="subTitle" idx="3"/>
          </p:nvPr>
        </p:nvSpPr>
        <p:spPr>
          <a:xfrm>
            <a:off x="5882000" y="2798175"/>
            <a:ext cx="1707000" cy="111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100" dirty="0" smtClean="0"/>
              <a:t>Near to Kuala Lumpur city center</a:t>
            </a:r>
            <a:endParaRPr sz="1100" dirty="0"/>
          </a:p>
        </p:txBody>
      </p:sp>
      <p:sp>
        <p:nvSpPr>
          <p:cNvPr id="1427" name="Google Shape;1427;p27"/>
          <p:cNvSpPr/>
          <p:nvPr/>
        </p:nvSpPr>
        <p:spPr>
          <a:xfrm rot="10800000">
            <a:off x="2041677" y="2172675"/>
            <a:ext cx="733647" cy="81192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7"/>
          <p:cNvSpPr/>
          <p:nvPr/>
        </p:nvSpPr>
        <p:spPr>
          <a:xfrm rot="10800000">
            <a:off x="6429727" y="2172675"/>
            <a:ext cx="733647" cy="81192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7"/>
          <p:cNvSpPr/>
          <p:nvPr/>
        </p:nvSpPr>
        <p:spPr>
          <a:xfrm rot="10800000">
            <a:off x="4205177" y="2172675"/>
            <a:ext cx="733647" cy="81192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27"/>
          <p:cNvSpPr txBox="1">
            <a:spLocks noGrp="1"/>
          </p:cNvSpPr>
          <p:nvPr>
            <p:ph type="title"/>
          </p:nvPr>
        </p:nvSpPr>
        <p:spPr>
          <a:xfrm>
            <a:off x="599124" y="606600"/>
            <a:ext cx="14235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BUSINESS PROBLEM</a:t>
            </a:r>
            <a:endParaRPr dirty="0"/>
          </a:p>
        </p:txBody>
      </p:sp>
      <p:sp>
        <p:nvSpPr>
          <p:cNvPr id="20" name="Google Shape;1423;p27"/>
          <p:cNvSpPr txBox="1">
            <a:spLocks/>
          </p:cNvSpPr>
          <p:nvPr/>
        </p:nvSpPr>
        <p:spPr>
          <a:xfrm>
            <a:off x="2044206" y="1186303"/>
            <a:ext cx="4589640" cy="673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1pPr>
            <a:lvl2pPr marL="914400" marR="0" lvl="1"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2pPr>
            <a:lvl3pPr marL="1371600" marR="0" lvl="2"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3pPr>
            <a:lvl4pPr marL="1828800" marR="0" lvl="3"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4pPr>
            <a:lvl5pPr marL="2286000" marR="0" lvl="4"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5pPr>
            <a:lvl6pPr marL="2743200" marR="0" lvl="5"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6pPr>
            <a:lvl7pPr marL="3200400" marR="0" lvl="6"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7pPr>
            <a:lvl8pPr marL="3657600" marR="0" lvl="7"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8pPr>
            <a:lvl9pPr marL="4114800" marR="0" lvl="8" indent="-304800" algn="ctr" rtl="0">
              <a:lnSpc>
                <a:spcPct val="100000"/>
              </a:lnSpc>
              <a:spcBef>
                <a:spcPts val="0"/>
              </a:spcBef>
              <a:spcAft>
                <a:spcPts val="0"/>
              </a:spcAft>
              <a:buClr>
                <a:schemeClr val="dk1"/>
              </a:buClr>
              <a:buSzPts val="1000"/>
              <a:buFont typeface="Quattrocento"/>
              <a:buNone/>
              <a:defRPr sz="1000" b="0" i="0" u="none" strike="noStrike" cap="none">
                <a:solidFill>
                  <a:schemeClr val="dk1"/>
                </a:solidFill>
                <a:latin typeface="Quattrocento"/>
                <a:ea typeface="Quattrocento"/>
                <a:cs typeface="Quattrocento"/>
                <a:sym typeface="Quattrocento"/>
              </a:defRPr>
            </a:lvl9pPr>
          </a:lstStyle>
          <a:p>
            <a:pPr marL="0" indent="0"/>
            <a:r>
              <a:rPr lang="en-US" sz="1400" dirty="0" smtClean="0"/>
              <a:t>To select an optimal location to open a dental clinic in</a:t>
            </a:r>
          </a:p>
          <a:p>
            <a:pPr marL="0" indent="0"/>
            <a:r>
              <a:rPr lang="en-US" sz="1400" dirty="0" smtClean="0"/>
              <a:t> Kuala Lumpur (capital of Malaysia).</a:t>
            </a:r>
            <a:endParaRPr lang="en-US" sz="1400" dirty="0"/>
          </a:p>
        </p:txBody>
      </p:sp>
      <p:sp>
        <p:nvSpPr>
          <p:cNvPr id="31" name="Google Shape;8472;p57"/>
          <p:cNvSpPr/>
          <p:nvPr/>
        </p:nvSpPr>
        <p:spPr>
          <a:xfrm>
            <a:off x="4425038" y="2349733"/>
            <a:ext cx="293923" cy="334038"/>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 name="Google Shape;5591;p51"/>
          <p:cNvGrpSpPr/>
          <p:nvPr/>
        </p:nvGrpSpPr>
        <p:grpSpPr>
          <a:xfrm>
            <a:off x="6633846" y="2347310"/>
            <a:ext cx="323844" cy="343513"/>
            <a:chOff x="1516475" y="238075"/>
            <a:chExt cx="424650" cy="483175"/>
          </a:xfrm>
          <a:solidFill>
            <a:schemeClr val="bg1">
              <a:lumMod val="25000"/>
            </a:schemeClr>
          </a:solidFill>
        </p:grpSpPr>
        <p:sp>
          <p:nvSpPr>
            <p:cNvPr id="35"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36"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
        <p:nvSpPr>
          <p:cNvPr id="37" name="Google Shape;8145;p57"/>
          <p:cNvSpPr/>
          <p:nvPr/>
        </p:nvSpPr>
        <p:spPr>
          <a:xfrm>
            <a:off x="2241495" y="2393310"/>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1"/>
        <p:cNvGrpSpPr/>
        <p:nvPr/>
      </p:nvGrpSpPr>
      <p:grpSpPr>
        <a:xfrm>
          <a:off x="0" y="0"/>
          <a:ext cx="0" cy="0"/>
          <a:chOff x="0" y="0"/>
          <a:chExt cx="0" cy="0"/>
        </a:xfrm>
      </p:grpSpPr>
      <p:sp>
        <p:nvSpPr>
          <p:cNvPr id="1892" name="Google Shape;1892;p38"/>
          <p:cNvSpPr txBox="1"/>
          <p:nvPr/>
        </p:nvSpPr>
        <p:spPr>
          <a:xfrm>
            <a:off x="1865965" y="1549752"/>
            <a:ext cx="1803600" cy="554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2. Use geo-location determine the </a:t>
            </a:r>
            <a:r>
              <a:rPr lang="en-US" sz="1000" dirty="0" smtClean="0">
                <a:solidFill>
                  <a:schemeClr val="dk1"/>
                </a:solidFill>
                <a:latin typeface="Quattrocento"/>
                <a:ea typeface="Quattrocento"/>
                <a:cs typeface="Quattrocento"/>
                <a:sym typeface="Quattrocento"/>
              </a:rPr>
              <a:t>location </a:t>
            </a:r>
            <a:r>
              <a:rPr lang="en-US" sz="1000" dirty="0">
                <a:solidFill>
                  <a:schemeClr val="dk1"/>
                </a:solidFill>
                <a:latin typeface="Quattrocento"/>
                <a:ea typeface="Quattrocento"/>
                <a:cs typeface="Quattrocento"/>
                <a:sym typeface="Quattrocento"/>
              </a:rPr>
              <a:t>of Kuala Lumpur city </a:t>
            </a:r>
            <a:r>
              <a:rPr lang="en-US" sz="1000" dirty="0" smtClean="0">
                <a:solidFill>
                  <a:schemeClr val="dk1"/>
                </a:solidFill>
                <a:latin typeface="Quattrocento"/>
                <a:ea typeface="Quattrocento"/>
                <a:cs typeface="Quattrocento"/>
                <a:sym typeface="Quattrocento"/>
              </a:rPr>
              <a:t>center.</a:t>
            </a:r>
            <a:endParaRPr lang="en-US" sz="1000" dirty="0">
              <a:solidFill>
                <a:schemeClr val="dk1"/>
              </a:solidFill>
              <a:latin typeface="Quattrocento"/>
              <a:ea typeface="Quattrocento"/>
              <a:cs typeface="Quattrocento"/>
              <a:sym typeface="Quattrocento"/>
            </a:endParaRPr>
          </a:p>
        </p:txBody>
      </p:sp>
      <p:sp>
        <p:nvSpPr>
          <p:cNvPr id="1893" name="Google Shape;1893;p38"/>
          <p:cNvSpPr txBox="1"/>
          <p:nvPr/>
        </p:nvSpPr>
        <p:spPr>
          <a:xfrm>
            <a:off x="5556917" y="3817847"/>
            <a:ext cx="19065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chemeClr val="dk1"/>
                </a:solidFill>
                <a:latin typeface="Quattrocento"/>
                <a:ea typeface="Quattrocento"/>
                <a:cs typeface="Quattrocento"/>
                <a:sym typeface="Quattrocento"/>
              </a:rPr>
              <a:t>5</a:t>
            </a:r>
            <a:r>
              <a:rPr lang="es" sz="1000" dirty="0" smtClean="0">
                <a:solidFill>
                  <a:schemeClr val="dk1"/>
                </a:solidFill>
                <a:latin typeface="Quattrocento"/>
                <a:ea typeface="Quattrocento"/>
                <a:cs typeface="Quattrocento"/>
                <a:sym typeface="Quattrocento"/>
              </a:rPr>
              <a:t>. 678 central points generated.</a:t>
            </a:r>
            <a:endParaRPr sz="1000" dirty="0">
              <a:solidFill>
                <a:schemeClr val="dk1"/>
              </a:solidFill>
              <a:latin typeface="Quattrocento"/>
              <a:ea typeface="Quattrocento"/>
              <a:cs typeface="Quattrocento"/>
              <a:sym typeface="Quattrocento"/>
            </a:endParaRPr>
          </a:p>
        </p:txBody>
      </p:sp>
      <p:sp>
        <p:nvSpPr>
          <p:cNvPr id="1894" name="Google Shape;1894;p38"/>
          <p:cNvSpPr txBox="1"/>
          <p:nvPr/>
        </p:nvSpPr>
        <p:spPr>
          <a:xfrm>
            <a:off x="3112768" y="3817846"/>
            <a:ext cx="2254103" cy="1033675"/>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3. </a:t>
            </a:r>
            <a:r>
              <a:rPr lang="en-US" sz="1000" dirty="0" smtClean="0">
                <a:solidFill>
                  <a:schemeClr val="dk1"/>
                </a:solidFill>
                <a:latin typeface="Quattrocento"/>
                <a:ea typeface="Quattrocento"/>
                <a:cs typeface="Quattrocento"/>
                <a:sym typeface="Quattrocento"/>
              </a:rPr>
              <a:t>297 </a:t>
            </a:r>
            <a:r>
              <a:rPr lang="en-US" sz="1000" dirty="0">
                <a:solidFill>
                  <a:schemeClr val="dk1"/>
                </a:solidFill>
                <a:latin typeface="Quattrocento"/>
                <a:ea typeface="Quattrocento"/>
                <a:cs typeface="Quattrocento"/>
                <a:sym typeface="Quattrocento"/>
              </a:rPr>
              <a:t>postcode </a:t>
            </a:r>
            <a:r>
              <a:rPr lang="en-US" sz="1000" dirty="0" smtClean="0">
                <a:solidFill>
                  <a:schemeClr val="dk1"/>
                </a:solidFill>
                <a:latin typeface="Quattrocento"/>
                <a:ea typeface="Quattrocento"/>
                <a:cs typeface="Quattrocento"/>
                <a:sym typeface="Quattrocento"/>
              </a:rPr>
              <a:t>located </a:t>
            </a:r>
            <a:r>
              <a:rPr lang="en-US" sz="1000" dirty="0">
                <a:solidFill>
                  <a:schemeClr val="dk1"/>
                </a:solidFill>
                <a:latin typeface="Quattrocento"/>
                <a:ea typeface="Quattrocento"/>
                <a:cs typeface="Quattrocento"/>
                <a:sym typeface="Quattrocento"/>
              </a:rPr>
              <a:t>within 10km of city </a:t>
            </a:r>
            <a:r>
              <a:rPr lang="en-US" sz="1000" dirty="0" smtClean="0">
                <a:solidFill>
                  <a:schemeClr val="dk1"/>
                </a:solidFill>
                <a:latin typeface="Quattrocento"/>
                <a:ea typeface="Quattrocento"/>
                <a:cs typeface="Quattrocento"/>
                <a:sym typeface="Quattrocento"/>
              </a:rPr>
              <a:t>center</a:t>
            </a:r>
            <a:r>
              <a:rPr lang="en-US" sz="1000" dirty="0">
                <a:solidFill>
                  <a:schemeClr val="dk1"/>
                </a:solidFill>
                <a:latin typeface="Quattrocento"/>
                <a:ea typeface="Quattrocento"/>
                <a:cs typeface="Quattrocento"/>
                <a:sym typeface="Quattrocento"/>
              </a:rPr>
              <a:t/>
            </a:r>
            <a:br>
              <a:rPr lang="en-US" sz="1000" dirty="0">
                <a:solidFill>
                  <a:schemeClr val="dk1"/>
                </a:solidFill>
                <a:latin typeface="Quattrocento"/>
                <a:ea typeface="Quattrocento"/>
                <a:cs typeface="Quattrocento"/>
                <a:sym typeface="Quattrocento"/>
              </a:rPr>
            </a:br>
            <a:r>
              <a:rPr lang="en-US" sz="1000" dirty="0" smtClean="0">
                <a:solidFill>
                  <a:schemeClr val="dk1"/>
                </a:solidFill>
                <a:latin typeface="Quattrocento"/>
                <a:ea typeface="Quattrocento"/>
                <a:cs typeface="Quattrocento"/>
                <a:sym typeface="Quattrocento"/>
              </a:rPr>
              <a:t>The location of 297 postcode is not suitable to use as central point as its radius of 500m doesn’t cover the our target well.</a:t>
            </a:r>
          </a:p>
        </p:txBody>
      </p:sp>
      <p:sp>
        <p:nvSpPr>
          <p:cNvPr id="1895" name="Google Shape;1895;p38"/>
          <p:cNvSpPr txBox="1"/>
          <p:nvPr/>
        </p:nvSpPr>
        <p:spPr>
          <a:xfrm>
            <a:off x="4319735" y="1099525"/>
            <a:ext cx="1906500" cy="554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4. Use </a:t>
            </a:r>
            <a:r>
              <a:rPr lang="en-US" sz="1000" dirty="0" smtClean="0">
                <a:solidFill>
                  <a:schemeClr val="dk1"/>
                </a:solidFill>
                <a:latin typeface="Quattrocento"/>
                <a:ea typeface="Quattrocento"/>
                <a:cs typeface="Quattrocento"/>
                <a:sym typeface="Quattrocento"/>
              </a:rPr>
              <a:t>Foursquare </a:t>
            </a:r>
            <a:r>
              <a:rPr lang="en-US" sz="1000" dirty="0">
                <a:solidFill>
                  <a:schemeClr val="dk1"/>
                </a:solidFill>
                <a:latin typeface="Quattrocento"/>
                <a:ea typeface="Quattrocento"/>
                <a:cs typeface="Quattrocento"/>
                <a:sym typeface="Quattrocento"/>
              </a:rPr>
              <a:t>to </a:t>
            </a:r>
            <a:r>
              <a:rPr lang="en-US" sz="1000" dirty="0" smtClean="0">
                <a:solidFill>
                  <a:schemeClr val="dk1"/>
                </a:solidFill>
                <a:latin typeface="Quattrocento"/>
                <a:ea typeface="Quattrocento"/>
                <a:cs typeface="Quattrocento"/>
                <a:sym typeface="Quattrocento"/>
              </a:rPr>
              <a:t>populate more locations from 297 postcode to </a:t>
            </a:r>
            <a:r>
              <a:rPr lang="en-US" sz="1000" dirty="0">
                <a:solidFill>
                  <a:schemeClr val="dk1"/>
                </a:solidFill>
                <a:latin typeface="Quattrocento"/>
                <a:ea typeface="Quattrocento"/>
                <a:cs typeface="Quattrocento"/>
                <a:sym typeface="Quattrocento"/>
              </a:rPr>
              <a:t>use as central </a:t>
            </a:r>
            <a:r>
              <a:rPr lang="en-US" sz="1000" dirty="0" smtClean="0">
                <a:solidFill>
                  <a:schemeClr val="dk1"/>
                </a:solidFill>
                <a:latin typeface="Quattrocento"/>
                <a:ea typeface="Quattrocento"/>
                <a:cs typeface="Quattrocento"/>
                <a:sym typeface="Quattrocento"/>
              </a:rPr>
              <a:t>points.</a:t>
            </a:r>
            <a:endParaRPr lang="en-US" sz="1000" dirty="0">
              <a:solidFill>
                <a:schemeClr val="dk1"/>
              </a:solidFill>
              <a:latin typeface="Quattrocento"/>
              <a:ea typeface="Quattrocento"/>
              <a:cs typeface="Quattrocento"/>
              <a:sym typeface="Quattrocento"/>
            </a:endParaRPr>
          </a:p>
        </p:txBody>
      </p:sp>
      <p:sp>
        <p:nvSpPr>
          <p:cNvPr id="1896" name="Google Shape;1896;p3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5</a:t>
            </a:fld>
            <a:endParaRPr dirty="0"/>
          </a:p>
        </p:txBody>
      </p:sp>
      <p:sp>
        <p:nvSpPr>
          <p:cNvPr id="1897" name="Google Shape;1897;p38"/>
          <p:cNvSpPr/>
          <p:nvPr/>
        </p:nvSpPr>
        <p:spPr>
          <a:xfrm>
            <a:off x="1580524" y="1892080"/>
            <a:ext cx="6003346" cy="1964362"/>
          </a:xfrm>
          <a:custGeom>
            <a:avLst/>
            <a:gdLst/>
            <a:ahLst/>
            <a:cxnLst/>
            <a:rect l="l" t="t" r="r" b="b"/>
            <a:pathLst>
              <a:path w="114067" h="37324" extrusionOk="0">
                <a:moveTo>
                  <a:pt x="69965" y="0"/>
                </a:moveTo>
                <a:cubicBezTo>
                  <a:pt x="69829" y="0"/>
                  <a:pt x="69704" y="84"/>
                  <a:pt x="69610" y="261"/>
                </a:cubicBezTo>
                <a:lnTo>
                  <a:pt x="62008" y="20941"/>
                </a:lnTo>
                <a:lnTo>
                  <a:pt x="53968" y="20993"/>
                </a:lnTo>
                <a:cubicBezTo>
                  <a:pt x="53842" y="20993"/>
                  <a:pt x="53707" y="21076"/>
                  <a:pt x="53665" y="21160"/>
                </a:cubicBezTo>
                <a:lnTo>
                  <a:pt x="46282" y="34373"/>
                </a:lnTo>
                <a:lnTo>
                  <a:pt x="38888" y="21160"/>
                </a:lnTo>
                <a:cubicBezTo>
                  <a:pt x="38805" y="21076"/>
                  <a:pt x="38721" y="20993"/>
                  <a:pt x="38586" y="20993"/>
                </a:cubicBezTo>
                <a:lnTo>
                  <a:pt x="30504" y="20941"/>
                </a:lnTo>
                <a:lnTo>
                  <a:pt x="22901" y="5215"/>
                </a:lnTo>
                <a:cubicBezTo>
                  <a:pt x="22860" y="5131"/>
                  <a:pt x="22724" y="5037"/>
                  <a:pt x="22557" y="5037"/>
                </a:cubicBezTo>
                <a:cubicBezTo>
                  <a:pt x="22422" y="5037"/>
                  <a:pt x="22296" y="5131"/>
                  <a:pt x="22255" y="5215"/>
                </a:cubicBezTo>
                <a:lnTo>
                  <a:pt x="14642" y="20597"/>
                </a:lnTo>
                <a:lnTo>
                  <a:pt x="355" y="20597"/>
                </a:lnTo>
                <a:cubicBezTo>
                  <a:pt x="136" y="20597"/>
                  <a:pt x="0" y="20774"/>
                  <a:pt x="0" y="20993"/>
                </a:cubicBezTo>
                <a:cubicBezTo>
                  <a:pt x="0" y="21201"/>
                  <a:pt x="136" y="21337"/>
                  <a:pt x="355" y="21337"/>
                </a:cubicBezTo>
                <a:lnTo>
                  <a:pt x="14861" y="21337"/>
                </a:lnTo>
                <a:cubicBezTo>
                  <a:pt x="14996" y="21337"/>
                  <a:pt x="15122" y="21295"/>
                  <a:pt x="15215" y="21160"/>
                </a:cubicBezTo>
                <a:lnTo>
                  <a:pt x="22557" y="6216"/>
                </a:lnTo>
                <a:lnTo>
                  <a:pt x="29940" y="21462"/>
                </a:lnTo>
                <a:cubicBezTo>
                  <a:pt x="30024" y="21598"/>
                  <a:pt x="30159" y="21681"/>
                  <a:pt x="30285" y="21681"/>
                </a:cubicBezTo>
                <a:lnTo>
                  <a:pt x="38367" y="21723"/>
                </a:lnTo>
                <a:lnTo>
                  <a:pt x="45979" y="35332"/>
                </a:lnTo>
                <a:cubicBezTo>
                  <a:pt x="46021" y="35415"/>
                  <a:pt x="46146" y="35499"/>
                  <a:pt x="46282" y="35499"/>
                </a:cubicBezTo>
                <a:cubicBezTo>
                  <a:pt x="46407" y="35499"/>
                  <a:pt x="46543" y="35415"/>
                  <a:pt x="46584" y="35332"/>
                </a:cubicBezTo>
                <a:lnTo>
                  <a:pt x="54187" y="21723"/>
                </a:lnTo>
                <a:lnTo>
                  <a:pt x="62269" y="21681"/>
                </a:lnTo>
                <a:cubicBezTo>
                  <a:pt x="62446" y="21681"/>
                  <a:pt x="62571" y="21556"/>
                  <a:pt x="62613" y="21420"/>
                </a:cubicBezTo>
                <a:lnTo>
                  <a:pt x="69965" y="1440"/>
                </a:lnTo>
                <a:lnTo>
                  <a:pt x="77348" y="21420"/>
                </a:lnTo>
                <a:cubicBezTo>
                  <a:pt x="77390" y="21556"/>
                  <a:pt x="77525" y="21681"/>
                  <a:pt x="77692" y="21681"/>
                </a:cubicBezTo>
                <a:lnTo>
                  <a:pt x="85733" y="21723"/>
                </a:lnTo>
                <a:lnTo>
                  <a:pt x="93335" y="37105"/>
                </a:lnTo>
                <a:cubicBezTo>
                  <a:pt x="93429" y="37240"/>
                  <a:pt x="93554" y="37324"/>
                  <a:pt x="93690" y="37324"/>
                </a:cubicBezTo>
                <a:cubicBezTo>
                  <a:pt x="93815" y="37324"/>
                  <a:pt x="93950" y="37240"/>
                  <a:pt x="93992" y="37105"/>
                </a:cubicBezTo>
                <a:lnTo>
                  <a:pt x="101636" y="21723"/>
                </a:lnTo>
                <a:lnTo>
                  <a:pt x="113712" y="21681"/>
                </a:lnTo>
                <a:cubicBezTo>
                  <a:pt x="113889" y="21681"/>
                  <a:pt x="114067" y="21556"/>
                  <a:pt x="114067" y="21337"/>
                </a:cubicBezTo>
                <a:cubicBezTo>
                  <a:pt x="114067" y="21118"/>
                  <a:pt x="113889" y="20941"/>
                  <a:pt x="113712" y="20941"/>
                </a:cubicBezTo>
                <a:lnTo>
                  <a:pt x="101375" y="20993"/>
                </a:lnTo>
                <a:cubicBezTo>
                  <a:pt x="101250" y="20993"/>
                  <a:pt x="101115" y="21076"/>
                  <a:pt x="101073" y="21201"/>
                </a:cubicBezTo>
                <a:lnTo>
                  <a:pt x="93690" y="36114"/>
                </a:lnTo>
                <a:lnTo>
                  <a:pt x="86296" y="21201"/>
                </a:lnTo>
                <a:cubicBezTo>
                  <a:pt x="86254" y="21076"/>
                  <a:pt x="86129" y="20993"/>
                  <a:pt x="85993" y="20993"/>
                </a:cubicBezTo>
                <a:lnTo>
                  <a:pt x="77953" y="20941"/>
                </a:lnTo>
                <a:lnTo>
                  <a:pt x="70309" y="261"/>
                </a:lnTo>
                <a:cubicBezTo>
                  <a:pt x="70267" y="84"/>
                  <a:pt x="70132" y="0"/>
                  <a:pt x="69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8"/>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DATA SOURCE &amp; PREPARATION</a:t>
            </a:r>
            <a:endParaRPr dirty="0"/>
          </a:p>
        </p:txBody>
      </p:sp>
      <p:sp>
        <p:nvSpPr>
          <p:cNvPr id="32" name="Google Shape;1893;p38"/>
          <p:cNvSpPr txBox="1"/>
          <p:nvPr/>
        </p:nvSpPr>
        <p:spPr>
          <a:xfrm>
            <a:off x="6953665" y="2157680"/>
            <a:ext cx="1906500" cy="777023"/>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smtClean="0">
                <a:solidFill>
                  <a:schemeClr val="dk1"/>
                </a:solidFill>
                <a:latin typeface="Quattrocento"/>
                <a:ea typeface="Quattrocento"/>
                <a:cs typeface="Quattrocento"/>
                <a:sym typeface="Quattrocento"/>
              </a:rPr>
              <a:t>6. </a:t>
            </a:r>
            <a:r>
              <a:rPr lang="en-US" sz="1000" dirty="0">
                <a:solidFill>
                  <a:schemeClr val="dk1"/>
                </a:solidFill>
                <a:latin typeface="Quattrocento"/>
                <a:ea typeface="Quattrocento"/>
                <a:cs typeface="Quattrocento"/>
                <a:sym typeface="Quattrocento"/>
              </a:rPr>
              <a:t>Use </a:t>
            </a:r>
            <a:r>
              <a:rPr lang="en-US" sz="1000" dirty="0" smtClean="0">
                <a:solidFill>
                  <a:schemeClr val="dk1"/>
                </a:solidFill>
                <a:latin typeface="Quattrocento"/>
                <a:ea typeface="Quattrocento"/>
                <a:cs typeface="Quattrocento"/>
                <a:sym typeface="Quattrocento"/>
              </a:rPr>
              <a:t>Foursquare again to </a:t>
            </a:r>
            <a:r>
              <a:rPr lang="en-US" sz="1000" dirty="0">
                <a:solidFill>
                  <a:schemeClr val="dk1"/>
                </a:solidFill>
                <a:latin typeface="Quattrocento"/>
                <a:ea typeface="Quattrocento"/>
                <a:cs typeface="Quattrocento"/>
                <a:sym typeface="Quattrocento"/>
              </a:rPr>
              <a:t>look for the </a:t>
            </a:r>
            <a:r>
              <a:rPr lang="en-US" sz="1000" dirty="0" smtClean="0">
                <a:solidFill>
                  <a:schemeClr val="dk1"/>
                </a:solidFill>
                <a:latin typeface="Quattrocento"/>
                <a:ea typeface="Quattrocento"/>
                <a:cs typeface="Quattrocento"/>
                <a:sym typeface="Quattrocento"/>
              </a:rPr>
              <a:t>medical centers nearby </a:t>
            </a:r>
            <a:r>
              <a:rPr lang="en-US" sz="1000" dirty="0">
                <a:solidFill>
                  <a:schemeClr val="dk1"/>
                </a:solidFill>
                <a:latin typeface="Quattrocento"/>
                <a:ea typeface="Quattrocento"/>
                <a:cs typeface="Quattrocento"/>
                <a:sym typeface="Quattrocento"/>
              </a:rPr>
              <a:t>with clear marking on dental </a:t>
            </a:r>
            <a:r>
              <a:rPr lang="en-US" sz="1000" dirty="0" smtClean="0">
                <a:solidFill>
                  <a:schemeClr val="dk1"/>
                </a:solidFill>
                <a:latin typeface="Quattrocento"/>
                <a:ea typeface="Quattrocento"/>
                <a:cs typeface="Quattrocento"/>
                <a:sym typeface="Quattrocento"/>
              </a:rPr>
              <a:t>clinics for each of 678 central points.</a:t>
            </a:r>
            <a:endParaRPr lang="en-US" sz="1000" dirty="0">
              <a:solidFill>
                <a:schemeClr val="dk1"/>
              </a:solidFill>
              <a:latin typeface="Quattrocento"/>
              <a:ea typeface="Quattrocento"/>
              <a:cs typeface="Quattrocento"/>
              <a:sym typeface="Quattrocento"/>
            </a:endParaRPr>
          </a:p>
        </p:txBody>
      </p:sp>
      <p:sp>
        <p:nvSpPr>
          <p:cNvPr id="33" name="Google Shape;1893;p38"/>
          <p:cNvSpPr txBox="1"/>
          <p:nvPr/>
        </p:nvSpPr>
        <p:spPr>
          <a:xfrm>
            <a:off x="95520" y="3082862"/>
            <a:ext cx="1906500" cy="554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000" dirty="0">
                <a:solidFill>
                  <a:schemeClr val="dk1"/>
                </a:solidFill>
                <a:latin typeface="Quattrocento"/>
                <a:ea typeface="Quattrocento"/>
                <a:cs typeface="Quattrocento"/>
                <a:sym typeface="Quattrocento"/>
              </a:rPr>
              <a:t>1. Gather the postcode </a:t>
            </a:r>
            <a:r>
              <a:rPr lang="en-US" sz="1000" dirty="0" smtClean="0">
                <a:solidFill>
                  <a:schemeClr val="dk1"/>
                </a:solidFill>
                <a:latin typeface="Quattrocento"/>
                <a:ea typeface="Quattrocento"/>
                <a:cs typeface="Quattrocento"/>
                <a:sym typeface="Quattrocento"/>
              </a:rPr>
              <a:t>of </a:t>
            </a:r>
            <a:r>
              <a:rPr lang="en-US" sz="1000" dirty="0">
                <a:solidFill>
                  <a:schemeClr val="dk1"/>
                </a:solidFill>
                <a:latin typeface="Quattrocento"/>
                <a:ea typeface="Quattrocento"/>
                <a:cs typeface="Quattrocento"/>
                <a:sym typeface="Quattrocento"/>
              </a:rPr>
              <a:t>Kuala Lumpur </a:t>
            </a:r>
            <a:r>
              <a:rPr lang="en-US" sz="1000" dirty="0" smtClean="0">
                <a:solidFill>
                  <a:schemeClr val="dk1"/>
                </a:solidFill>
                <a:latin typeface="Quattrocento"/>
                <a:ea typeface="Quattrocento"/>
                <a:cs typeface="Quattrocento"/>
                <a:sym typeface="Quattrocento"/>
              </a:rPr>
              <a:t>and its surrounding areas. </a:t>
            </a:r>
            <a:r>
              <a:rPr lang="en-US" sz="1000" baseline="30000" dirty="0" smtClean="0">
                <a:solidFill>
                  <a:schemeClr val="dk1"/>
                </a:solidFill>
                <a:latin typeface="Quattrocento"/>
                <a:ea typeface="Quattrocento"/>
                <a:cs typeface="Quattrocento"/>
                <a:sym typeface="Quattrocento"/>
              </a:rPr>
              <a:t>[</a:t>
            </a:r>
            <a:r>
              <a:rPr lang="en-US" sz="1000" baseline="30000" dirty="0">
                <a:solidFill>
                  <a:schemeClr val="dk1"/>
                </a:solidFill>
                <a:latin typeface="Quattrocento"/>
                <a:ea typeface="Quattrocento"/>
                <a:cs typeface="Quattrocento"/>
                <a:sym typeface="Quattrocento"/>
              </a:rPr>
              <a:t>3][4</a:t>
            </a:r>
            <a:r>
              <a:rPr lang="en-US" sz="1000" baseline="30000" dirty="0" smtClean="0">
                <a:solidFill>
                  <a:schemeClr val="dk1"/>
                </a:solidFill>
                <a:latin typeface="Quattrocento"/>
                <a:ea typeface="Quattrocento"/>
                <a:cs typeface="Quattrocento"/>
                <a:sym typeface="Quattrocento"/>
              </a:rPr>
              <a:t>]</a:t>
            </a:r>
            <a:endParaRPr lang="en-US" sz="1000" baseline="30000" dirty="0">
              <a:solidFill>
                <a:schemeClr val="dk1"/>
              </a:solidFill>
              <a:latin typeface="Quattrocento"/>
              <a:ea typeface="Quattrocento"/>
              <a:cs typeface="Quattrocento"/>
              <a:sym typeface="Quattrocento"/>
            </a:endParaRPr>
          </a:p>
        </p:txBody>
      </p:sp>
      <p:sp>
        <p:nvSpPr>
          <p:cNvPr id="34" name="Google Shape;8472;p57"/>
          <p:cNvSpPr/>
          <p:nvPr/>
        </p:nvSpPr>
        <p:spPr>
          <a:xfrm>
            <a:off x="6659742" y="2560939"/>
            <a:ext cx="293923" cy="334038"/>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145;p57"/>
          <p:cNvSpPr/>
          <p:nvPr/>
        </p:nvSpPr>
        <p:spPr>
          <a:xfrm>
            <a:off x="4698952" y="1955095"/>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 name="Google Shape;5591;p51"/>
          <p:cNvGrpSpPr/>
          <p:nvPr/>
        </p:nvGrpSpPr>
        <p:grpSpPr>
          <a:xfrm>
            <a:off x="3372343" y="3474334"/>
            <a:ext cx="323844" cy="343513"/>
            <a:chOff x="1516475" y="238075"/>
            <a:chExt cx="424650" cy="483175"/>
          </a:xfrm>
          <a:solidFill>
            <a:schemeClr val="bg1">
              <a:lumMod val="25000"/>
            </a:schemeClr>
          </a:solidFill>
        </p:grpSpPr>
        <p:sp>
          <p:nvSpPr>
            <p:cNvPr id="37"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38"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39" name="Google Shape;5591;p51"/>
          <p:cNvGrpSpPr/>
          <p:nvPr/>
        </p:nvGrpSpPr>
        <p:grpSpPr>
          <a:xfrm>
            <a:off x="5902391" y="3512929"/>
            <a:ext cx="323844" cy="343513"/>
            <a:chOff x="1516475" y="238075"/>
            <a:chExt cx="424650" cy="483175"/>
          </a:xfrm>
          <a:solidFill>
            <a:schemeClr val="bg1">
              <a:lumMod val="25000"/>
            </a:schemeClr>
          </a:solidFill>
        </p:grpSpPr>
        <p:sp>
          <p:nvSpPr>
            <p:cNvPr id="40"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41"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42" name="Google Shape;1380;p25"/>
          <p:cNvGrpSpPr/>
          <p:nvPr/>
        </p:nvGrpSpPr>
        <p:grpSpPr>
          <a:xfrm>
            <a:off x="1345441" y="2754781"/>
            <a:ext cx="176243" cy="280391"/>
            <a:chOff x="1021000" y="5052250"/>
            <a:chExt cx="230775" cy="367100"/>
          </a:xfrm>
          <a:solidFill>
            <a:srgbClr val="2A3841"/>
          </a:solidFill>
        </p:grpSpPr>
        <p:sp>
          <p:nvSpPr>
            <p:cNvPr id="43" name="Google Shape;1381;p2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44" name="Google Shape;1382;p2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grpSp>
        <p:nvGrpSpPr>
          <p:cNvPr id="48" name="Google Shape;5591;p51"/>
          <p:cNvGrpSpPr/>
          <p:nvPr/>
        </p:nvGrpSpPr>
        <p:grpSpPr>
          <a:xfrm>
            <a:off x="2165024" y="2167674"/>
            <a:ext cx="323844" cy="343513"/>
            <a:chOff x="1516475" y="238075"/>
            <a:chExt cx="424650" cy="483175"/>
          </a:xfrm>
          <a:solidFill>
            <a:schemeClr val="bg1">
              <a:lumMod val="25000"/>
            </a:schemeClr>
          </a:solidFill>
        </p:grpSpPr>
        <p:sp>
          <p:nvSpPr>
            <p:cNvPr id="49"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50"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3"/>
        <p:cNvGrpSpPr/>
        <p:nvPr/>
      </p:nvGrpSpPr>
      <p:grpSpPr>
        <a:xfrm>
          <a:off x="0" y="0"/>
          <a:ext cx="0" cy="0"/>
          <a:chOff x="0" y="0"/>
          <a:chExt cx="0" cy="0"/>
        </a:xfrm>
      </p:grpSpPr>
      <p:grpSp>
        <p:nvGrpSpPr>
          <p:cNvPr id="6" name="Group 5"/>
          <p:cNvGrpSpPr/>
          <p:nvPr/>
        </p:nvGrpSpPr>
        <p:grpSpPr>
          <a:xfrm>
            <a:off x="2735869" y="1041379"/>
            <a:ext cx="5518353" cy="3302512"/>
            <a:chOff x="2756495" y="897000"/>
            <a:chExt cx="5518353" cy="3302512"/>
          </a:xfrm>
        </p:grpSpPr>
        <p:pic>
          <p:nvPicPr>
            <p:cNvPr id="2" name="Picture 1"/>
            <p:cNvPicPr>
              <a:picLocks noChangeAspect="1"/>
            </p:cNvPicPr>
            <p:nvPr/>
          </p:nvPicPr>
          <p:blipFill>
            <a:blip r:embed="rId3">
              <a:clrChange>
                <a:clrFrom>
                  <a:srgbClr val="ACD0A2"/>
                </a:clrFrom>
                <a:clrTo>
                  <a:srgbClr val="ACD0A2">
                    <a:alpha val="0"/>
                  </a:srgbClr>
                </a:clrTo>
              </a:clrChange>
              <a:extLst>
                <a:ext uri="{28A0092B-C50C-407E-A947-70E740481C1C}">
                  <a14:useLocalDpi xmlns:a14="http://schemas.microsoft.com/office/drawing/2010/main" val="0"/>
                </a:ext>
              </a:extLst>
            </a:blip>
            <a:stretch>
              <a:fillRect/>
            </a:stretch>
          </p:blipFill>
          <p:spPr>
            <a:xfrm>
              <a:off x="2756495" y="897000"/>
              <a:ext cx="5518353" cy="3302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val 2"/>
            <p:cNvSpPr/>
            <p:nvPr/>
          </p:nvSpPr>
          <p:spPr>
            <a:xfrm>
              <a:off x="4058131" y="1113780"/>
              <a:ext cx="2909452" cy="2865764"/>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oogle Shape;1496;p28"/>
            <p:cNvSpPr txBox="1">
              <a:spLocks/>
            </p:cNvSpPr>
            <p:nvPr/>
          </p:nvSpPr>
          <p:spPr>
            <a:xfrm>
              <a:off x="6481744" y="1190184"/>
              <a:ext cx="1459098" cy="451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10km radius from Kuala Lumpur city center</a:t>
              </a:r>
              <a:endParaRPr lang="en-US" sz="800" b="1" dirty="0">
                <a:solidFill>
                  <a:srgbClr val="557083"/>
                </a:solidFill>
              </a:endParaRPr>
            </a:p>
          </p:txBody>
        </p:sp>
      </p:grpSp>
      <p:sp>
        <p:nvSpPr>
          <p:cNvPr id="1494" name="Google Shape;1494;p28"/>
          <p:cNvSpPr txBox="1">
            <a:spLocks noGrp="1"/>
          </p:cNvSpPr>
          <p:nvPr>
            <p:ph type="ctrTitle" idx="4294967295"/>
          </p:nvPr>
        </p:nvSpPr>
        <p:spPr>
          <a:xfrm>
            <a:off x="464447" y="1433644"/>
            <a:ext cx="1645200" cy="4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smtClean="0">
                <a:solidFill>
                  <a:srgbClr val="434343"/>
                </a:solidFill>
              </a:rPr>
              <a:t>2,636 MEDICAL CENTER</a:t>
            </a:r>
            <a:endParaRPr sz="1400" dirty="0">
              <a:solidFill>
                <a:srgbClr val="434343"/>
              </a:solidFill>
            </a:endParaRPr>
          </a:p>
        </p:txBody>
      </p:sp>
      <p:sp>
        <p:nvSpPr>
          <p:cNvPr id="1495" name="Google Shape;1495;p28"/>
          <p:cNvSpPr txBox="1">
            <a:spLocks noGrp="1"/>
          </p:cNvSpPr>
          <p:nvPr>
            <p:ph type="ctrTitle" idx="4294967295"/>
          </p:nvPr>
        </p:nvSpPr>
        <p:spPr>
          <a:xfrm flipH="1">
            <a:off x="404522" y="3528769"/>
            <a:ext cx="1645200" cy="4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1400" dirty="0" smtClean="0">
                <a:solidFill>
                  <a:srgbClr val="434343"/>
                </a:solidFill>
              </a:rPr>
              <a:t>329 DENTAL CLINIC</a:t>
            </a:r>
            <a:endParaRPr sz="1400" dirty="0">
              <a:solidFill>
                <a:srgbClr val="434343"/>
              </a:solidFill>
            </a:endParaRPr>
          </a:p>
        </p:txBody>
      </p:sp>
      <p:sp>
        <p:nvSpPr>
          <p:cNvPr id="1496" name="Google Shape;1496;p28"/>
          <p:cNvSpPr txBox="1">
            <a:spLocks noGrp="1"/>
          </p:cNvSpPr>
          <p:nvPr>
            <p:ph type="subTitle" idx="4294967295"/>
          </p:nvPr>
        </p:nvSpPr>
        <p:spPr>
          <a:xfrm>
            <a:off x="281218" y="3962516"/>
            <a:ext cx="1881300" cy="584700"/>
          </a:xfrm>
          <a:prstGeom prst="rect">
            <a:avLst/>
          </a:prstGeom>
        </p:spPr>
        <p:txBody>
          <a:bodyPr spcFirstLastPara="1" wrap="square" lIns="91425" tIns="91425" rIns="91425" bIns="91425" anchor="t" anchorCtr="0">
            <a:noAutofit/>
          </a:bodyPr>
          <a:lstStyle/>
          <a:p>
            <a:pPr marL="0" lvl="0" indent="0" algn="ctr">
              <a:spcAft>
                <a:spcPts val="1600"/>
              </a:spcAft>
              <a:buSzPts val="1100"/>
              <a:buNone/>
            </a:pPr>
            <a:r>
              <a:rPr lang="es" sz="1000" dirty="0" smtClean="0"/>
              <a:t>Location of all </a:t>
            </a:r>
            <a:r>
              <a:rPr lang="es" sz="1000" dirty="0" smtClean="0"/>
              <a:t>Dental </a:t>
            </a:r>
            <a:r>
              <a:rPr lang="es" sz="1000" dirty="0"/>
              <a:t>Clinics </a:t>
            </a:r>
            <a:r>
              <a:rPr lang="es" sz="1000" dirty="0" smtClean="0"/>
              <a:t>within </a:t>
            </a:r>
            <a:r>
              <a:rPr lang="es" sz="1000" dirty="0"/>
              <a:t>10km </a:t>
            </a:r>
            <a:r>
              <a:rPr lang="es" sz="1000" dirty="0" smtClean="0"/>
              <a:t>radius </a:t>
            </a:r>
            <a:r>
              <a:rPr lang="es" sz="1000" dirty="0"/>
              <a:t>from city center</a:t>
            </a:r>
            <a:endParaRPr sz="1000" dirty="0"/>
          </a:p>
        </p:txBody>
      </p:sp>
      <p:sp>
        <p:nvSpPr>
          <p:cNvPr id="1499" name="Google Shape;1499;p2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6</a:t>
            </a:fld>
            <a:endParaRPr dirty="0"/>
          </a:p>
        </p:txBody>
      </p:sp>
      <p:sp>
        <p:nvSpPr>
          <p:cNvPr id="1500" name="Google Shape;1500;p28"/>
          <p:cNvSpPr txBox="1">
            <a:spLocks noGrp="1"/>
          </p:cNvSpPr>
          <p:nvPr>
            <p:ph type="subTitle" idx="4294967295"/>
          </p:nvPr>
        </p:nvSpPr>
        <p:spPr>
          <a:xfrm>
            <a:off x="368269" y="1854801"/>
            <a:ext cx="1881300" cy="58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smtClean="0"/>
              <a:t>Location of all Medical Centers wihin 10km radius from city center</a:t>
            </a:r>
            <a:endParaRPr sz="1000" dirty="0"/>
          </a:p>
        </p:txBody>
      </p:sp>
      <p:sp>
        <p:nvSpPr>
          <p:cNvPr id="1501" name="Google Shape;1501;p28"/>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DATA</a:t>
            </a:r>
            <a:endParaRPr dirty="0"/>
          </a:p>
        </p:txBody>
      </p:sp>
      <p:sp>
        <p:nvSpPr>
          <p:cNvPr id="1486" name="Google Shape;1486;p28"/>
          <p:cNvSpPr/>
          <p:nvPr/>
        </p:nvSpPr>
        <p:spPr>
          <a:xfrm>
            <a:off x="464447" y="1436894"/>
            <a:ext cx="1643700" cy="417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87" name="Google Shape;1487;p28"/>
          <p:cNvCxnSpPr/>
          <p:nvPr/>
        </p:nvCxnSpPr>
        <p:spPr>
          <a:xfrm flipV="1">
            <a:off x="2100847" y="1641502"/>
            <a:ext cx="2594906" cy="6842"/>
          </a:xfrm>
          <a:prstGeom prst="straightConnector1">
            <a:avLst/>
          </a:prstGeom>
          <a:noFill/>
          <a:ln w="19050" cap="flat" cmpd="sng">
            <a:solidFill>
              <a:schemeClr val="dk1"/>
            </a:solidFill>
            <a:prstDash val="solid"/>
            <a:round/>
            <a:headEnd type="none" w="med" len="med"/>
            <a:tailEnd type="oval" w="med" len="med"/>
          </a:ln>
        </p:spPr>
      </p:cxnSp>
      <p:cxnSp>
        <p:nvCxnSpPr>
          <p:cNvPr id="1492" name="Google Shape;1492;p28"/>
          <p:cNvCxnSpPr>
            <a:stCxn id="1493" idx="3"/>
          </p:cNvCxnSpPr>
          <p:nvPr/>
        </p:nvCxnSpPr>
        <p:spPr>
          <a:xfrm>
            <a:off x="2048272" y="3742069"/>
            <a:ext cx="2757484" cy="4908"/>
          </a:xfrm>
          <a:prstGeom prst="straightConnector1">
            <a:avLst/>
          </a:prstGeom>
          <a:noFill/>
          <a:ln w="19050" cap="flat" cmpd="sng">
            <a:solidFill>
              <a:schemeClr val="dk1"/>
            </a:solidFill>
            <a:prstDash val="solid"/>
            <a:round/>
            <a:headEnd type="none" w="med" len="med"/>
            <a:tailEnd type="oval" w="med" len="med"/>
          </a:ln>
        </p:spPr>
      </p:cxnSp>
      <p:sp>
        <p:nvSpPr>
          <p:cNvPr id="1493" name="Google Shape;1493;p28"/>
          <p:cNvSpPr/>
          <p:nvPr/>
        </p:nvSpPr>
        <p:spPr>
          <a:xfrm>
            <a:off x="404572" y="3533119"/>
            <a:ext cx="1643700" cy="417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Oval 6"/>
          <p:cNvSpPr/>
          <p:nvPr/>
        </p:nvSpPr>
        <p:spPr>
          <a:xfrm>
            <a:off x="1897066" y="1316728"/>
            <a:ext cx="179192" cy="173209"/>
          </a:xfrm>
          <a:prstGeom prst="ellipse">
            <a:avLst/>
          </a:prstGeom>
          <a:solidFill>
            <a:srgbClr val="0C09FA"/>
          </a:solidFill>
          <a:ln>
            <a:solidFill>
              <a:srgbClr val="0C0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822382" y="3415477"/>
            <a:ext cx="179192" cy="173209"/>
          </a:xfrm>
          <a:prstGeom prst="ellipse">
            <a:avLst/>
          </a:prstGeom>
          <a:solidFill>
            <a:srgbClr val="FC0100"/>
          </a:solidFill>
          <a:ln>
            <a:solidFill>
              <a:srgbClr val="FC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Google Shape;8472;p57"/>
          <p:cNvSpPr/>
          <p:nvPr/>
        </p:nvSpPr>
        <p:spPr>
          <a:xfrm>
            <a:off x="419779" y="3271446"/>
            <a:ext cx="187179" cy="212725"/>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8145;p57"/>
          <p:cNvSpPr/>
          <p:nvPr/>
        </p:nvSpPr>
        <p:spPr>
          <a:xfrm>
            <a:off x="464447" y="1181482"/>
            <a:ext cx="231425" cy="206137"/>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496;p28"/>
          <p:cNvSpPr txBox="1">
            <a:spLocks/>
          </p:cNvSpPr>
          <p:nvPr/>
        </p:nvSpPr>
        <p:spPr>
          <a:xfrm>
            <a:off x="3287430" y="4343891"/>
            <a:ext cx="4580834" cy="58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152400" lvl="0" indent="0" algn="ctr">
              <a:spcAft>
                <a:spcPts val="1600"/>
              </a:spcAft>
              <a:buNone/>
            </a:pPr>
            <a:r>
              <a:rPr lang="en-US" sz="1000" dirty="0" smtClean="0"/>
              <a:t>Result of the nearby search on the 678 central points using Foursquare</a:t>
            </a: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6"/>
        <p:cNvGrpSpPr/>
        <p:nvPr/>
      </p:nvGrpSpPr>
      <p:grpSpPr>
        <a:xfrm>
          <a:off x="0" y="0"/>
          <a:ext cx="0" cy="0"/>
          <a:chOff x="0" y="0"/>
          <a:chExt cx="0" cy="0"/>
        </a:xfrm>
      </p:grpSpPr>
      <p:sp>
        <p:nvSpPr>
          <p:cNvPr id="1518" name="Google Shape;1518;p30"/>
          <p:cNvSpPr txBox="1">
            <a:spLocks noGrp="1"/>
          </p:cNvSpPr>
          <p:nvPr>
            <p:ph type="ctrTitle" idx="4294967295"/>
          </p:nvPr>
        </p:nvSpPr>
        <p:spPr>
          <a:xfrm>
            <a:off x="537196" y="1429369"/>
            <a:ext cx="1881300" cy="390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t># of Medical Center nearby</a:t>
            </a:r>
            <a:endParaRPr sz="1400" dirty="0"/>
          </a:p>
        </p:txBody>
      </p:sp>
      <p:sp>
        <p:nvSpPr>
          <p:cNvPr id="1524" name="Google Shape;1524;p30"/>
          <p:cNvSpPr txBox="1">
            <a:spLocks noGrp="1"/>
          </p:cNvSpPr>
          <p:nvPr>
            <p:ph type="ctrTitle" idx="4294967295"/>
          </p:nvPr>
        </p:nvSpPr>
        <p:spPr>
          <a:xfrm>
            <a:off x="6695769" y="1429369"/>
            <a:ext cx="1881300" cy="390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smtClean="0"/>
              <a:t>Distance to nearest dental</a:t>
            </a:r>
            <a:endParaRPr sz="1400" dirty="0"/>
          </a:p>
        </p:txBody>
      </p:sp>
      <p:sp>
        <p:nvSpPr>
          <p:cNvPr id="1527" name="Google Shape;1527;p30"/>
          <p:cNvSpPr txBox="1"/>
          <p:nvPr/>
        </p:nvSpPr>
        <p:spPr>
          <a:xfrm>
            <a:off x="509735" y="3700098"/>
            <a:ext cx="1936222" cy="779253"/>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s" sz="900" dirty="0">
                <a:solidFill>
                  <a:schemeClr val="dk1"/>
                </a:solidFill>
                <a:latin typeface="Quattrocento"/>
                <a:ea typeface="Quattrocento"/>
                <a:cs typeface="Quattrocento"/>
                <a:sym typeface="Saira Condensed"/>
              </a:rPr>
              <a:t>Average of 17.87 medical centers within the </a:t>
            </a:r>
            <a:r>
              <a:rPr lang="es" sz="900" dirty="0" smtClean="0">
                <a:solidFill>
                  <a:schemeClr val="dk1"/>
                </a:solidFill>
                <a:latin typeface="Quattrocento"/>
                <a:ea typeface="Quattrocento"/>
                <a:cs typeface="Quattrocento"/>
                <a:sym typeface="Saira Condensed"/>
              </a:rPr>
              <a:t>vicinity (500m) </a:t>
            </a:r>
            <a:r>
              <a:rPr lang="es" sz="900" dirty="0">
                <a:solidFill>
                  <a:schemeClr val="dk1"/>
                </a:solidFill>
                <a:latin typeface="Quattrocento"/>
                <a:ea typeface="Quattrocento"/>
                <a:cs typeface="Quattrocento"/>
                <a:sym typeface="Saira Condensed"/>
              </a:rPr>
              <a:t>of the 678 central points</a:t>
            </a:r>
            <a:endParaRPr sz="900" dirty="0">
              <a:solidFill>
                <a:schemeClr val="dk1"/>
              </a:solidFill>
              <a:latin typeface="Quattrocento"/>
              <a:ea typeface="Quattrocento"/>
              <a:cs typeface="Quattrocento"/>
              <a:sym typeface="Saira Condensed"/>
            </a:endParaRPr>
          </a:p>
        </p:txBody>
      </p:sp>
      <p:sp>
        <p:nvSpPr>
          <p:cNvPr id="1528" name="Google Shape;1528;p30"/>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7</a:t>
            </a:fld>
            <a:endParaRPr dirty="0"/>
          </a:p>
        </p:txBody>
      </p:sp>
      <p:sp>
        <p:nvSpPr>
          <p:cNvPr id="1542" name="Google Shape;1542;p30"/>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ANALYSIS</a:t>
            </a:r>
            <a:endParaRPr dirty="0"/>
          </a:p>
        </p:txBody>
      </p:sp>
      <p:sp>
        <p:nvSpPr>
          <p:cNvPr id="2" name="AutoShape 2" descr="data:image/png;base64,iVBORw0KGgoAAAANSUhEUgAACAAAAATxCAYAAACryXP4AAAgAElEQVR4XuzdC3ycVZ3/8d/vmWmSlgLlorKA4oqKroIo7rK7LZhmJi0ViopyWVFoknZV7rJC6UJhAEXagkhRFqFJCsICbSmuRULTmclQWvvfVUC3eF3FBRFBuRXsJW3m+f1fJ0y6wzCTzEwmmdtnXi9eSOd5zjm/9znJLpzvcx4VPggggAACCCCAAAIIIIAAAggggAACCCCAAAIIIIAAAggggAACCCBQ9QJa9RVQAAIIIIAAAggggAACCCCAAAIIIIAAAggggAACCCCAAAIIIIAAAggIAQAWAQIIIIAAAggggAACCCCAAAIIIIAAAggggAACCCCAAAIIIIAAAjUgQACgBiaREhBAAAEEEEAAAQQQQAABBBBAAAEEEEAAAQQQQAABBBBAAAEEECAAwBpAAAEEEEAAAQQQQAABBBBAAAEEEEAAAQQQQAABBBBAAAEEEECgBgQIANTAJFICAggggAACCCCAAAIIIIAAAggggAACCCCAAAIIIIAAAggggAACBABYAwgggAACCCCAAAIIIIAAAggggAACCCCAAAIIIIAAAggggAACCNSAAAGAGphESkAAAQQQQAABBBBAAAEEEEAAAQQQQAABBBBAAAEEEEAAAQQQQIAAAGsAAQQQQAABBBBAAAEEEEAAAQQQQAABBBBAAAEEEEAAAQQQQACBGhAgAFADk0gJCCCAAAIIIIAAAggggAACCCCAAAIIIIAAAggggAACCCCAAAIIEABgDSCAAAIIIIAAAggggAACCCCAAAIIIIAAAggggAACCCCAAAIIIFADAgQAamASKQEBBBBAAAEEEEAAAQQQQAABBBBAAAEEEEAAAQQQQAABBBBAAAECAKwBBBBAAAEEEEAAAQQQQAABBBBAAAEEEEAAAQQQQAABBBBAAAEEakCAAEANTCIlIIAAAggggAACCCCAAAIIIIAAAggggAACCCCAAAIIIIAAAgggQACANYAAAggggAACCCCAAAIIIIAAAggggAACCCCAAAIIIIAAAggggEANCBAAqIFJpAQEEEAAAQQQQAABBBBAAAEEEEAAAQQQQAABBBBAAAEEEEAAAQQIALAGEEAAAQQQQAABBBBAAAEEEEAAAQQQQAABBBBAAAEEEEAAAQQQqAEBAgA1MImUgAACCCCAAAIIIIAAAggggAACCCCAAAIIIIAAAggggAACCCCAAAEA1gACCCCAAAIIIIAAAggggAACCCCAAAIIIIAAAggggAACCCCAAAI1IEAAoAYmkRIQQAABBBBAAAEEEEAAAQQQQAABBBBAAAEEEEAAAQQQQAABBBAgAMAaQAABBBBAAAEEEEAAAQQQQAABBBBAAAEEEEAAAQQQQAABBBBAoAYECADUwCRSAgIIIIAAAggggAACCCCAAAIIIIAAAggggAACCCCAAAIIIIAAAgQAWAMIIIAAAggggAACCCCAAAIIIIAAAggggAACCCCAAAIIIIAAAgjUgAABgBqYREpAAAEEEEAAAQQQQAABBBBAAAEEEEAAAQQQQAABBBBAAAEEEECAAABrAAEEEEAAAQQQQAABBBBAAAEEEEAAAQQQQAABBBBAAAEEEEAAgRoQIABQA5NICQgggAACCCCAAAIIIIAAAggggAACCCCAAAIIIIAAAggggAACCBAAYA0ggAACCCCAAAIIIIAAAggggAACCCCAAAIIIIAAAggggAACCCBQAwIEAGpgEikBAQQQQAABBBBAAAEEEEAAAQQQQAABBBBAAAEEEEAAAQQQQAABAgCsAQQQQAABBBBAAAEEEEAAAQQQQAABBBBAAAEEEEAAAQQQQAABBGpAgABADUwiJSCAAAIIIIAAAggggAACCCCAAAIIIIAAAggggAACCCCAAAIIIEAAgDWAAAIIIIAAAggggAACCCCAAAIIIIAAAggggAACCCCAAAIIIIBADQgQAKiBSaQEBBBAAAEEEEAAAQQQQAABBBBAAAEEEEAAAQQQQAABBBBAAAEECACwBhBAAAEEEEAAAQQQQAABBBBAAAEEEEAAAQQQQAABBBBAAAEEEKgBAQIANTCJlIAAAggggAACCCCAAAIIIIAAAggggAACCCCAAAIIIIAAAggggAABANYAAggggAACCCCAAAIIIIAAAggggAACCCCAAAIIIIAAAggggAACNSBAAKAGJpESEEAAAQQQQAABBBBAAAEEEEAAAQQQQAABBBBAAAEEEEAAAQQQIADAGkAAAQQQQAABBBBAAAEEEEAAAQQQQAABBBBAAAEEEEAAAQQQQKAGBAgA1MAkUgICCCCAAAIIIIAAAggggAACCCCAAAIIIIAAAggggAACCCCAAAIEAFgDCCCAAAIIIIAAAggggAACCCCAAAIIIIAAAggggAACCCCAAAII1IAAAYAamERKQAABBBBAAAEEEEAAAQQQQAABBBBAAAEEEEAAAQQQQAABBBBAgAAAawABBBBAAAEEEEAAAQQQQAABBBBAAAEEEEAAAQQQQAABBBBAAIEaECAAUAOTSAkIIIAAAggggAACCCCAAAIIIIAAAggggAACCCCAAAIIIIAAAggQAGANIIAAAggggAACCCCAAAIIIIAAAggggAACCCCAAAIIIIAAAgggUAMCBABqYBIpAQEEEEAAAQQQQAABBBBAAAEEEEAAAQQQQAABBBBAAAEEEEAAAQIArAEEEEAAAQQQQAABBBBAAAEEEEAAAQQQQAABBBBAAAEEEEAAAQRqQIAAQA1MIiUggAACCCCAAAIIIIAAAggggAACCCCAAAIIIIAAAggggAACCCBAAIA1gAACCCCAAAIIIIAAAggggAACCCCAAAIIIIAAAggggAACCCCAQA0IEACogUmkBAQQQAABBBBAAAEEEEAAAQQQQAABBBBAAAEEEEAAAQQQQAABBAgAsAYQQAABBBBAAAEEEEAAAQQQQAABBBBAAAEEEEAAAQQQQAABBBCoAQECADUwiZSAAAIIIIAAAggggAACCCCAAAIIIIAAAggggAACCCCAAAIIIIAAAQDWAAIIIIAAAggggAACCCCAAAIIIIAAAggggAACCCCAAAIIIIAAAjUgQACgBiaREhBAAAEEEEAAAQQQQAABBBBAAAEEEEAAAQQQQAABBBBAAAEEECAAwBpAAAEEEEAAAQQQQAABBBBAAAEEEEAAAQQQQAABBBBAAAEEEECgBgQIANTAJFICAggggAACCCCAAAIIIIAAAggggAACCCCAAAIIIIAAAggggAACBABYAwgggAACCCCAAAIIIIAAAggggAACCCCAAAIIIIAAAggggAACCNSAAAGAGphESkAAAQQQQAABBBBAAAEEEEAAAQQQQAABBBBAAAEEEEAAAQQQQIAAAGsAAQQQQAABBBBAAAEEEEAAAQQQQAABBBBAAAEEEEAAAQQQQACBGhAgAFADk0gJCCCAAAIIIIAAAggggAACCCCAAAIIIIAAAggggAACCCCAAAIIEABgDSCAAAIIIIAAAggggAACCCCAAAIIIIAAAggggAACCCCAAAIIIFADAgQAamASKQEBBBBAAAEEEEAAAQQQQAABBBBAAAEEEEAAAQQQQAABBBBAAAECAKwBBBBAAAEEEEAAAQQQQAABBBBAAAEEEEAAAQQQQAABBBBAAAEEakCAAEANTCIlIIAAAggggAACCCCAAAIIIIAAAggggAACCCCAAAIIIIAAAgggQACANYAAAggggAACCCCAAAIIIIAAAggggAACCCCAAAIIIIAAAggggEANCBAAqIFJpAQEEEAAAQQQQAABBBBAAIHqEbBIxBORBtm+vVE8r0GSDY3iaYP4A42i2iA6oUEs+fr/Nr9RJNAgYo0i1iCe+7s0iGijSOr7wevcP7s/H/peXv9+6J/NGi/+0S9MRfpNpF9U+kW0X83v993fRfvF/H7xtN9M+0X81J9pv3p+v5nsVNN+82Snu9bdZ77t1KDX75nXvz2pOyW5s18nBfr7+2XnwGv79N/66K27qmdWGCkCCCCAAAIIIIAAAggggAACtSFAAKA25pEqEEAAAQQQQAABBBBAAAEEyiBg557bKBP33U+Csr+It5/4yf1FdD8x3V/E9hN1fy77idjrfz74v2XvMgxVLv6vn493t7tU5CUTeUlSf1eRF1XlJd/kJfed+PKSBfVF9fWlgK8vbZ0YeOmmnrteHe+B0h8CCCCAAAIIIIAAAggggAACtSJAAKBWZpI6EEAAAQQQQAABBBBAAAEERiVgX/7GRNEX95emCfuJ7zbu/f0GN/XN9heV/9vMd//8+ma+29yfPKpOx/HmMgQAiq2O4ECxctyHAAIIIIAAAggggAACCCBQ9wIEAOp+CQCAAAIIIIAAAggggAACCNS+wOCT+pP3O1R8/1Dx9FAxOVTE/aUHDD6p//pm/qRalqiiAEBR06AiO0TkaTN5Wjx7/e8iT3smT1vSnt7jbd5TkZUrdxbVODchgAACCCCAAAIIIIAAAgggUCUCBACqZKIYJgIIIIAAAggggAACCCCAwPACNv/avUW3vlsscKiof6iYd6ioHSoqbsP/7fXuV+sBgDzn97nBkMBQMMB7PTCg4j3l+97T1yfufiHPdrgMAQQQQAABBBBAAAEEEEAAgYoUIABQkdPCoBBAAAEEEEAAAQQQQAABBLIJ2EWRAyToHSrJgXeLl9rgNz1UxNwT/e4pfj45BAgA5LU0trmAwOt/aSoc4D8VCLh/tqebBl58OpJIDOTVEhchgAACCCCAAAIIIIAAAgggUAYBAgBlQKdLBBBAAAEEEEAAAQQQQACB3AJ22WV/LQPB/3uKX/x3i7hN/sFj+/fArjgBAgDFuWW561lxrxVQ/YWabLaAbG6wwOZrYnc/X7IeaAgBBBBAAAEEEEAAAQQQQACBIgUIABQJx20IIIAAAggggAACCCCAAAKjE7CLr36/eP4RIvYhETlCzH+v6OBGvze6lrk7mwABgDFfF38Skc0qutlXe8Iz2bxru2y+YdPK7WPeMx0ggAACCCCAAAIIIIAAAgggkBIgAMBSQAABBBBAAAEEEEAAAQQQGFMBW3DNfqK7jpAB/0OieoSoHDG44S82YUw7pvE3CBAAKM+CMJHfqMhmMdmsnmxOJv0nrk/c98vyjIZeEUAAAQQQQAABBBBAAAEEal2AAECtzzD1IYAAAggggAACCCCAAALjKGDzr/qAiNvoH9zgP0JE3d8PGsch0FUOAQIAFbU0drnTAsxss+e5v8vmCRP8zdesXf3Hiholg0EAAQQQQAABBBBAAAEEEKg6AQIAVTdlDBgBBBBAAAEEEEAAAQQQKL+ALbjmLWI7X9/ot91P9Lsn+wPlHx0jyCZAAKAq1sWLLgygqptNZLPn6Wbfa9h8Xe93t1bF6BkkAggggAACCCCAAAIIIIBA2QUIAJR9ChgAAggggAACCCCAAAIIIFDZAvaVK46QgBzx+vH9doTY4FP9f1XZo2Z0mQIEAKp6TfxMRDeJySZN6qbF6+/9RVVXw+ARQAABBBBAAAEEEEAAAQTGTIAAwJjR0jACCCCAAAIIIIAAAgggUH0CdvEVH5WATBPTj6Qd4c+/O1bfVL5pxAQAamAS/6+El0Vkk4htUpNNr7zav+nWR9dsq6kKKQYBBBBAAAEEEEAAAQQQQKAoAf4jTlFs3IQAAggggAACCCCAAAIIVL+A/fN3Jsj+z02TpH+MeDpNzKaKyKTqr4wKsgkQAKjxdaHyk8ETAkQ27fJl0w2Jlb+p8YopDwEEEEAAAQQQQAABBBBAIIsAAQCWBQIIIIAAAggggAACCCBQJwIWiewr21Ob/b5ME5W/ExGvTsqv+zIJANTZEjD5s3jyQzXdlBTZ9NqWKZtuffTWXXWmQLkIIIAAAggggAACCCCAQN0JEACouymnYAQQQAABBBBAAAEEEKgXAbsk8k4xmyai00TsaFE5sl5qp843CxAAYFWIyY/Vsx/6IpvM/E3Xx1c/hQoCCCCAAAIIIIAAAggggEBtCRAAqK35pBoEEEAAAQQQQAABBBCoYwGbf9XhIgPTRL2jBzf8Rd5XxxyUniFAAIAlkUXgWffaAPPkhyKy6brYyk0oIYAAAggggAACCCCAAAIIVLcAAYDqnj9GjwACCCCAAAIIIIAAAnUsYPMj/yjqHy2ye8P/nXXMQekjCBAAYInkI2Aqa9XXtb5na6+Prfx5PvdwDQIIIIAAAggggAACCCCAQOUIEAConLlgJAgggAACCCCAAAIIIIBATgE7KzJZJvtHiyd/l7bhfwBkCOQrQAAgXymuGxIwk997ag+Z560N2q7E12P3v4gOAggggAACCCCAAAIIIIBAZQsQAKjs+WF0CCCAAAIIIIAAAgggUMcCdsnCvxUNTBez6aLy92IypY45KH2UAgQARgnI7U5go5muVZH4kr4VGyFBAAEEEEAAAQQQQAABBBCoPAECAJU3J4wIgaoTCIVCbzOzhKrufsesqj7oed4pvb29W6uuoDIOOBwOzzSzhzKGcH4sFltaxmHRNQIIIIAAAgiMk4BdEJkiTf50Ue/1TX+RD45T13RTBwIEAOpgkse3xJdNdK2nFh0Q75FvxO799fh2T28IIIAAAggggAACCCCAAALZBAgAsC4QQGDUAsUGAJqbm98dDAY/JyJNvu+viMfjj4uIjXpAVdwAAYAqnjyGjgACCCCAQJECNv+qD4i6TX+bLiZu03+fIpviNgSGFSAAwAIZSwEV+amJRtVsvbdrwiPXbvj3l8eyP9pGAAEEEEAAAQQQQAABBBDILkAAoAZWRiQS8TZu3HhoMpn8rKp+QkTeJSJ7p0rbJSJPu2P6fN+/b/LkydE1a9ZsK1XZ06ZN26exsfHjInKqiBwhIgeLSCDV/p9E5DequsbzvLt6e3ufqffN3VK5V1o7xQQAWltbP+b7/oMiMilVT1JEzovFYjdXWn3jOR4CAOOpTV8IIIAAAgiUR8AikQbZnnrK//VN/78rz0jotd4ECADU24yXtd5dqtLrmz4iauuvi63cVNbR0DkCCCCAAAIIIIAAAgggUEcCBACqe7I1HA5PNbMbReQjeZayTVVv2r59+9c2btz4Wp73vOmyqVOn7jlx4sRLzezctA3c4ZpLpo6IPysWi3EsYLHwFXpfEQEAbWlp+Y6qzsso6UfBYPC4tWvXvlShpY75sAgAjDkxHSCAAAIIIFAWAbvs6r+WgeR0EXesv7q/H1SWgdBpXQsQAKjr6S938U+KyHoVW+/5+si1iZW/KfeA6B8BBBBAAAEEEEAAAQQQqFUBAgBVOrOzZ8+etG3btiUi8oW0J+4LqeZXgUDgM729vU8UcpO7trW19T2+799TQOggvYstbsyxWGwFpwEUKl+51xcaAEitX7eGZqdXZWa/VNXmWCz2fOVWO7YjIwAwtr60jgACCCCAwHgK2IKFx4jvTRcdPNa/eTz7pi8EsgkQAGBdVIyAyf8zz9ap761d0rdiY8WMi4EggAACCCCAAAIIIIAAAjUgQACgCidx1qxZe+3cufPOzM3TIkp5VlVPiEaj7r3reX2am5sPDgQCa0TkyLxuyH6RewXBqbFY7IFRtMGtFSRQaADADb2lpWW+ql6bUUZnMpn8YiKRGKig8sZ1KAQAxpWbzhBAAAEEECipgF0UOUACvjvSf7qoe8pf3l3SDmgMgVEKEAAYJSC3j5XAf5vKWlHtvS66IjpWndAuAggggAACCCCAAAIIIFAvAgQAqmymjzrqqAlTpkxxT/6fnzl0M9toZosbGho2DB2hPmvWrMYdO3a82/M8d1R/u4hMyLjvv5LJ5PGJROKFkSiam5ubAoHAcrd5n3Gte3f7ShH5RkNDw3/39PT0RyIRL5FIvCMYDJ5mZpeIyN4Z9zzt+/6Mvr6+X43UL99XvkAxAYDUKQCXpdayW5e9wWBw3tq1a/9Y+RWP3QgJAIydLS0jgAACCCAwFgJ2ycKjRAPTxdzR/oNP+k8ci35oE4FSCBAAKIUibYylgIr82hfpVbW1e+yrvZGVK3eOZX+0jQACCCCAAAIIIIAAAgjUogABgCqb1ZaWlpNV9e6MY/+3qeqXp02btiwSifi5SmptbT0ydXT/YRnXnB+LxZaORBEOh483s1Ui0pR27Rbf98/o6+tzpwJYtjaam5vfGQgE7s88NcDMbvJ9/8J6ftp7JPNq+b6YAEC11Dbe4yQAMN7i9IcAAggggEDhAjb/8pmi3iyRwU3/IwpvgTsQKI8AAYDyuNNrkQImvxfVtSJ+76TGxrVX9tz1apEtcRsCCCCAAAIIIIAAAgggUFcCBACqaLpTR/+7jfSWtGEn3eZ/NBr9Vq4N+PQSW1tbP+b7/oMiMintzx9raGg4rqen58+5ONzT/57n3aWqJ6X3bWZz4/G4OxVg2E84HD7czB4SkQPTLnw2EAiEent7fznS/Xxf2QIEAEo3PwQASmdJSwgggAACCJRSwBZc9TEx/3gRO15E/qaUbdMWAuMlQABgvKTpZwwE/iymgycDBDXYe03s7ufHoA+aRAABBBBAAAEEEEAAAQRqQoAAQBVN4/Tp04/2PG+diOyZNux4Q0PDp3p6evJKwjc3NwcDgUCniJyR1sYOM5sZj8fX5+JobW39qO/7ru8pQ9eo6oOe553S29u7NR/GUCh0nojcmHFtXqcP5NM+15RPgABA6ewJAJTOkpYQQAABBBAYrYAtuOro1zf9/RNE9MOjbY/7ESi3AAGAcs8A/ZdCwET+oipr1ZfepCbXXh9f/VQp2qUNBBBAAAEEEEAAAQQQQKBWBAgAVNFMhsPhL5nZzRlDLngDPRQKnSkimU/tD9tOjs37ObFY7PZ8CVtbW9/j+35MRN6eds+aSZMmnbZmzZpt+bbDdZUnQACgdHNCAKB0lrSEAAIIIIBAMQI2/6oPiQ6cICLHi+g/FNMG9yBQqQIEACp1ZhjXKAQGRKRXVdcmk8ne6xP3ccLgKDC5FQEEEEAAAQQQQAABBGpDgABAFc1jS0vLUlU9N23IIz65n628bCcJqOot0Wj0S9muz3FqwO89zwutW7fuf/IlnDVrVuOuXbu+a2Ynp93zpJm1xONxEvv5QlbgdQQASjcpBABKZ0lLCCCAAAII5CtgCyLvG3zS37zjRW16vvdxHQLVJkAAoNpmjPEWIRBX0d4BL9n7jeh9jxdxP7cggAACCCCAAAIIIIAAAlUvQAAgNYWpd9T/i5ktjcfj7l8SrdJmNxQKnS4ifzs0LjPbHgwGb+7t7f19IWOdPn36hzzPi4rI/kP3DRcAmDlz5r4DAwMPpfctIutV9cRoNLqlkL7D4fBlZnZ12j1FhRiG6zPbBqqqHheNRtem7tOWlpZ3icjnVPVTIvIeEZmU+u5PIvKEiHT19/c/uGHDhpdz9TVt2rR9mpqaTjazU0XkgyLy1tS17jSD35lZr4jceeyxx/4kEon4hThlu7alpeUgz/NOEpHTzezwjDH/RlXv8X1/dTwe/8No+2pubm7yPK9VROao6rS02tx8/0xV1/i+/92hvooJAJRyo3v27NmT/vKXv4Q9z/u0iHxMRA4WkUDKwXk8JiL3jjSn+bq5uVDVT4iI6y997pMi8oyI/Hex/ZXSJd960q+LRCLe+vXrjxSRk1V1VsbPx9D89/i+f3c8Hn+yEn9XFlM39yCAAAII1J+AXRJ55+Cmv+rxIuL+bx4fBGpegABAzU8xBb5RYJOJ9Yra6uti97l/R+ODAAIIIIAAAggggAACCNSFAAGA1DRnbIo/ZmaXbdmyJfroo4/uqrWVUGgAYPr06R/wPM8d3f+2IQszuy0ej3+h0M2/UCj0GRFZmWFa0KsERpqP4QIAoVDovWZ2q6q6TeKRPltS6+A76etg6tSpezY1NV0mIl8WkQkjNWJmD4tIRzwe/+1I12b7vrW19UDf9xeLyGlpm9q5mnIb0Pd4nnfxunXrni2iPw2Hwyea2S0icsAI97ufjTuSyeRXAoFAo5klVPV9Q/eo6oOe553S29u7NVs7pdjodnMxceLES83MnYwxFOIYbtjbVPWm7du3f23jxo2vFeijoVDo/S4kpKrNecyFa94Z3bBjx46v5ttfKVwKrGvwcrfxv2HDhk+a2TdE5JA82kim5vysWCz26zyu5xIEEEAAAQTKLmAXRQ6QYOpJfzG38d9Q9kExAATGUYAAwDhi01WlCTygYqt3+gP3fzPxvVcqbXCMBwEEEEAAAQQQQAABBBAopQABgJRmtk1xEXlKVa+ZOHHinbX0jvqWlpZj3fvxRKRpaDGZ2U3xePy8bIsrxysDFkaj0a8WuhhbW1tDvu+7voeezhZVvTAajd5QaFu5rs+xgeqe6poiIp15bhQPNe821G985ZVXLnEhgNbW1vf4vn+PiHykwPE+q6onRKPRQo4gdBvOp4jId0Rk7wL7e0FEPhuLxdble99RRx01YcqUKQtF5F/z3NweavpXInJuamN83AIAra2tR6bm4rB8a0y77lee5522bt26n+RzrzsRIRAILBAR99eIoY8sbT6W6m/EV2aUIwDQ3Nw8JRAI3OROxcjHI+MaF6r48rRp05aV4qSLIvrnFgQQQAABBIYVsAsiU6TJP15k8El/99dekCFQrwIEAOp15ql7SEBV/uiL3u/5/urFfavcgw58EEAAAQQQQAABBBBAAIGaEyAAkJrSHAGAoQl3G1w3+77/zVIcr17uVRQKhdxG/40Z4zg5Foutyja2Um5IFnr6QDFWOcbbkzoaPp+nxDO7dU86zzWzxz3P+76IvKOYcYnIT5LJ5OxEIuGOiB/p4zb/vyQi3yxyw9m1715FcGosFntgpM5Sm/9LROT8ka7N8b0LHDjb3b5jeQJAKsRyt4gcWOR43W15hTJmzZq1186dO5eKyJmj6Mvdmtf8l/LnLZ/xzpgx463JZPJ2ETkun+tzXJN0IYBoNPqtQk8FGWB2vxAAACAASURBVEWf3IoAAggggEBOAYtEmmRH6kl/HXzSf+hVTaghUNcCBADqevop/s0C/6mi91sguXrJuvtGDGsDiAACCCCAAAIIIIAAAghUiwABgNRMjRAAGJpPd5y32wC+PBaL/aIaN7rce+sbGhruzzgC/9eq2hqNRp/OtnDD4fDxZpa5iXx+LBZzm6IFfcoYAEgf51MiclMgEPhBMpl82X2hqnuISLOZXSAih2cp6jkRcacBHJT23WYRuT6ZTMYCgcDgqyICgcA+yWTS/Ufmr+Q4Qv/SWCz29ZHWTigUOsG9Qz7ztAIz26iqXw0EAo+4o/Xdse0bN248wMw+bWbuyf3MY/uf9n1/Rl9fn3tKP+enpaXFve/dbajvPpkhdbGr699FxG0Q/9z9WTKZnOB53j+IyNmqOi3XaQFjFQCYPn36YZ7n9WYJYrigzq3JZPKWV1999Ul3YoMLNuy1117v8jzvLBFxgYrMp/dH2pR3QYyvpZ78T/dza+EBM7tmy5Ytjw+9IiLV3xGe57n5PznTxp204fv+hYlEYiDXZIxnACB1ssFyFxTJGM/Q8f5fCwQC/5V6jYOzeKuqut8HziRzreUdOCnolwYXI4AAAgggUICAzb/8ePG848UGN/2LDW0W0COXIlBdAgQAqmu+GO24CSRFdLWI3L+j8bXVN/X09I9bz3SEAAIIIIAAAggggAACCIyBAAGAFKrbSH3kkUeOEpH5InLiSE9du41Yz/Oufvnll+Pp74cfgzkqWZOpGt1766/LaHTYTelsJwakjrP/QaGDyxG0cO+R7xhuU7SQfnJsoLom3FPKlw0MDHwzkUjsyNam28Dde++9L1RVt8GZuRk+dIvbFF/wyiuvLM0198Mcqf5YQ0PDcT09PX/OVVOODe4Rj1kf5knuzmQy+cVcvjNmzHj7wMDAg6r6wfQxmdkTqupOEBjc+M/ycRvCM0XkuyKyf+b3YxEAGGbDesQj9kOh0N+Y2b1Z6sy5KR8Oh//ezNzpEe71EUMft9HdEYvFXEDDssGkftbOdQGRjHX0iud5revWrftxrvkfzwBAS0vLHFVdljHGLSLyhVgstiJXfVOnTt2zsbHxelWdl1HHT83s+Fo4KaWQ3zlciwACCCBQXgG7+OrDRAdOFdVTROwD5R0NvSNQ2QIEACp7fhhdBQiY/E5UV4vJ/Uv6VmysgBExBAQQQAABBBBAAAEEEECgYAECAFnI3FPyTU1NnzOzfxGRQ0ZQfUpVr5k4ceKda9ascRuDFflxG6fBYPAyM7skY7PvsWAweMLatWv/mGvgOQIAx0Wj0bWFFpvjBIAHPc87JfWUcaFNvun6YQIAF6ROLci6aTvUUOo4fHf0vntqPPOT91HnOTbWd5jZzHg8vj5boam+bxWROWnf591nc3PzwYFAYI2IHJl2/7Cbzi0tLfNV9dr08bjN/2AweGJvb+/vRpqQcDj84dQJEW84jn8sAgCp0yjcqyqa0sY10lP8uy/NMdZnA4FAqLe395cZtbqAgzvSPnMdFLKOMufSdTHs6RnjFQBoaWk5SFVdiOdDaXXn/RR/6tUId4rI7Ay3ubFYrHOkdcP3CCCAAAIIjFbAFkROFLFTxeQUEQmOtj3uR6AeBAgA1MMsU2MJBR5W1dUDu7z7v7H+nt+XsF2aQgABBBBAAAEEEEAAAQTGVIAAwDC8Q6cCqOpF7qnWzOPYM27doqrfckd8x2Kx58d01vJs3G0m77fffgcPDAx8QlXd0faZYQZ3PPyJfX19Px2uyVoIAJjZwzt37vzUhg0bBo/8H+kzffr0oz3PWycie6ZfO9Kmdma74XD4WjNzp0rs/qjqWdFo9N+yjaG1tfWjvu+7ftOfOL83mUzOyXVqQWY72Y7zV9WF0Wj0q5nXzpo16y07d+58SEQ+kvbdDlU9LRqN/sdITkPfZ3uSfCSrQje6XYjF87y7VPWkjLF+JhqN5n0aRSgU6hAR99R7+udNm/IzZ87cd2BgwNn8bdqFvw4Gg83DBWbSGw2FQtNF5MH0wIKqrpwwYcLne3IcK1moS75zlHldNod8XlGQ3s6MGTPe516BISK7wx8jzXux4+U+BBBAAAEEnIBd+tVDZMA97e82/c2d3sUHAQQKECAAUAAWlyKQElCRv/gi93uqqxfHVnwPGAQQQAABBBBAAAEEEECg0gUIAOQ5Q7Nnz560bds292oA9571bO+IH2rJHQ/vjs6+KhaL/c9I73rPs/sRL8txtP5w9414ZPrQzbUQAFDVC6PR6A0jQqYucBvj/f398czj4t2T+bFY7PZ820k9sf5A+vWquigajbqTGDI/7onzRSJyUdoX7lUFH4/FYn359pltUz/XpmwoFDrOvcs+41SIeENDw6d6enpezbfPUCj0NjNLqOr7hu4ZaSO40I3ubOEIM1vt+/7p+YYj3NjC4fA7zMyFLN6bVt+bXkOResLdBWf2HbrOzH7T2Nh4W67N+0yvmTNn/tXAwEAiva9Su+Q7R+nXpWq7X0Ra0v4810kIObtobm4OBgKBW9wrEdIuetLMWuLx+FPFjI17EEAAAQQQyCZg8y+f+foR/4NP+09GCQEEihMgAFCcG3chkCbwcxO5X8VbvSR+72PIIIAAAggggAACCCCAAAKVKEAAoPBZcZu071HVL5vZGcOdCmBmG1X1ymOOOSYWiUT8wrvK/44CAgDupIKFAwMDt+W7aVoLAYCRjl3PlJ4xY8Yevu+vMLOPp333oud54XXr1v0k35nJdpKAqt4SjUa/lNlGjifO16vqidFo1L2XPd9PtqPrf+95XmjdunUulLL7k+2EAhEp+Aj38QgAZFuHxYx11qxZjbt27fqumZ08BKGqvQMDA59OJBJ/yRc5n+uyubjXKzQ2Nrb09PT8OVsbhQYj8hlH5jXZfl8UE6Zw7YZCoTNFZPlofk6KqYF7EEAAAQRqX8AuihwgQTnl9SP+bWrtV0yFCIy9AAGAsTemhzoSMHlIRe5PWnD19Ym7X6ijyikVAQQQQAABBBBAAAEEKlyAAMAoJijfUwFU9bhoNLp2FF2NeGsBAQDX1mYXApg2bdqafIIJBAB287/g+354pFcmpE9WtnnJFQDIERbIdVrAsGsiy5ztMLOZ8Xh8/dCNqfV7T8Y73AsOObj2xjoAkHrS3L1X3oVuhj5FjdXd3NLS4l55cNBQQ4FAYNuuXbs25huKGfEHMnVBjgDAL1W1OderQsYjABAKhT4jIivT6yj0lIyhe5ubmw/wPC/9NQni+/6PEonEc/k6cR0CCCCAAALpArZg4cfEvKGn/fdHBwEESidAAKB0lrSEQJrA8yJ6Z9JL3vWN6H2PI4MAAggggAACCCCAAAIIlFuAAEBpZmDYUwEqMAAwVHU0GAyeMdL7zAkA7F4kYxoAyPIktev45FgstqrQZZptE1lVT4hGoz8Yaivbaw7MbNjN6VzjGOsAQDgc3tvMvi8ixw6NodixFmo5musrNQAQDocvM7Or02sbj99To7HkXgQQQACB2hawCyJTpElOEXVP/FuotqulOgTKJ0AAoHz29FwvAna3mHfnkr4VD9ZLxdSJAAIIIIAAAggggAAClSdAAKAEc3LUUUdN2GeffVp831+gqtMy3qcuZdxY05kzZ+4zMDDwIRE5W0ROFJEJGSX/JJlMzk4kEs/koiAAsFtmTAMA2TZlS7A805s4PxaLLR36g9bW1vf4vh8TkbcP/dlI76cfZo28zcwSqvq+fNsq5En3HAGDMTm2fyTzSCTiPfzww4cHAoFZZtYqIoeIyDuy/GxlbWqk4EIhLiONNdf34XD438zsi2nfF32aQrFj4D4EEEAAAQScgC1YeLT43imidqqI7j6dBx0EEBgbAQIAY+NKqwhkEXhYxO7cw598ZySxfAdCCCCAAAIIIIAAAggggMB4ChAAGIV2S0uL+4+UX1RV9z73/XI1VcYAwBuGFAqF3mtmXaqa+Q7V/wgEAqf39vZuzVYDAYDdKmMdAMjclB3F6sx66xsCADleG7Fm0qRJp61Zs2ZbIZ2P9QkAM2fO/KuBgYGEiLx3aFzFhhUKqSv92qlTp+7Z1NT0zyKyYLif95Har4AAgLa0tHxHVeeljbXgtT1SnXyPAAIIIIBALgGLRJpke+ppf7HjkUIAgfETIAAwftb0hIATUJFfi+mduwLJu26I3vckKggggAACCCCAAAIIIIDAeAgQAChQeaSn/dOaS5rZBs/zLps2bdoPI5GIX2BXY3J5c3PzwYFAYI2IHJkx1pPj8fj92TrNFgAo9mj6bJvOqnpLNBp1IYqSfErxBPWMGTP28H1/hZl9PG1QBW+SFlJvlqeyS+KR1siIAYBi52KsAwA5HB/0PO+UXMGVEuJpa2vrsb7v35F60n9UTZc7AFCqtT0qBG5GAAEEEKhLAZu/8EPieaeIb6eK6qF1iUDRCJRZgABAmSeA7utWwET+omJ3pl4PsLFuISgcAQQQQAABBBBAAAEExkWAAECezPk+7S8iu0SkK5lMXpdIJH6TZ/PjelkoFJouIu59dE1DHZvZat/3T08kEm86mi4cDh9vZg9kDPINm8n5FlDIhni+bWZeRwAgpxwBgCIWVSgUOkFE7hWRSVlu36aqm0XkRyLyB9/3f5ZxzRRVvVZEDkz7WfulqjbHYrHnsw2nFOt3uDIJABSxCLgFAQQQQGBUAvavkVMk6Tb95aRRNcTNCCAwagECAKMmpAEESiHwffd6gCXxVStL0RhtIIAAAggggAACCCCAAAKZAgQAhlkTBTzt71p50cxu2rlz59INGza8XMlLLRwO721m3xeRY9PG+aSZtcTj8acyx17KDUkCACK5nrLPcgJAwScOFLLuss2Fmd0Wj8e/4F7JW0hbY30CQDHtFzL+XNeGw+EPp8Ivuzfw3bVm9rCqXnTMMcc8OtzpHtnGXe4TANz4x3utlWIuaAMBBBBAoLoE7Nwr9pLJOkd8axN9w8lT1VUIo0WgxgQIANTYhFJOtQv8SFXvDMiuu74eu//Fai+G8SOAAAIIIIAAAggggEDlCBAAyDIXBTzt7+52G+aXTpo06f5C35tezmWQZQPwNd/3W/v6+v4zc1ytra1H+r4fTX/vuQs7xOPx8wqtoZRhglx9l6KPUj0lXUjgIcucJD3Pm7lu3bpYoc75XN/S0nKIqsZF5F1D16tqUcfqF7NBX8g8FdN+PgbDXdPc3NwUCASWi8ipade5V3tcumXLlm88+uij7rSPYT8EAEYS4nsEEEAAgVoTsIuvOFhU54haW/r/j1FrdVIPAtUqQACgWmeOcde4wB/MvR7AD9x5XeLeJ2q8VspDAAEEEEAAAQQQQACBcRAgAJBCLvBpf/cE8EZVvfKYY46JDfcE8DjMYVFdhMPhL5vZN9JvVtXjotHo2swGW1tb3+P7vtuEfnvad3ckk8mORCIxUMgAQqHQmSLiNlXTPyfHYrFVhbQz3LWFbCznaqccAYBQKOQCFTdmjGlOLBa7vVQ26e3MmjXrLf39/XFV/eDQn5vZE42NjS09PT1/LqTPYjboC5mn5ubmycFg8D4zm5E21mGP0i9k/NmuzRHeKCggUcEBgLx//kfryP0IIIAAAvUhYBdf/X7xkm0iNkdE3lIfVVMlAtUnQACg+uaMEdeRgIpvJnfp668H6K2jyikVAQQQQAABBBBAAAEESixAACAFmm2zL4u1e+LXHZ1/eSwW+0Whx6SPZu5mzZq1186dOy8QkX2H2jGz3zQ2Nt7W09PTX2jb4XD4MjO7Ov2+XAGAHK8M+FEwGDxu7dq1LxXSdzgcvtbM5qfdk/PkgULaTb+2kI3lXH2UIwAQDoePTx03nz6sm2Ox2DljsdZmz549adu2bfeIyOy0Dot67cA4BACCgUCgU0TOSBvri57nhdetW/eTYtfKcPeVIqxSqQGAUCj0GRF5w/smVfXCaDR6w1hY0iYCCCCAQO0K2IKFR4sfcMf8zxGxxtqtlMoQqA0BAgC1MY9UUQcCJlH19M5JyT/dFSnwwYs60KFEBBBAAAEEEEAAAQQQGEGAAEAKaIQAwBZV/ZY79j4Wiz1fjlVVzEbicOPMctz8cJup2tLS8h1VnZfWZsEbxTk21X8dDAab165d+8dSuVZrACDHSQu/VtXWaDT6dKl80tvJFgQRkYJPHRjrAIAbcylPSAiFQqeLyN+mWbzU0NDwzZ6enleH/qyQkEyuuSnm57YU63ektZLjdIOVEyZM+HyhgaIZM2Z8MJlMzk3vMxAILOvt7eXoypEmgu8RQACBKhawiy9vlYDOEZPPVnEZDB2BuhMgAFB3U07B1S/wczW7U4LB2xevu+fZ6i+HChBAAAEEEEAAAQQQQGA8BAgApJRzBACeUtVrJk6ceOeaNWu2jceE5OqjVE+ku/ZzPNH/pJm1xOPxp7KNIcfT0OfHYrGl+bqUctNxuD5LsYFaKu8cNd8SjUa/lFlDjj7dZXNjsZh7+r3kn5aWlmNV1b32oWmocTNb7fv+6YlEYke+Hc6cOfOvBgYGEiLy3qF7VHXY4/ILnafW1taP+r6/TkSmjGas2ZyzjTVLSEZynZKRy6mlpeUQVY2nvwPZzIZ9dUGhLvnOUfp1qRNF7heRlrQ/fzYQCIR6e3t/WUibWYIZBYeDCumPaxFAAAEEyitgl1z+aRF1x/yfUN6R0DsCCBQjQACgGDXuQaAiBJ4T0WWeZ7ctiq4ckwcEKqJKBoEAAggggAACCCCAAAIlESAAkGLM2Kh9zMwu27JlS/TRRx91x/5XxCfL8fluXJfGYrGvF3JEfCgUmi4iD6Zv+qrqsE//zpgx433JZDImIgemYfxXMpk8PpFIvJAHkIZCoQUi8rWMawt+2nykvkqxgVqOAICrKxQKdYjIsowaf5tMJsOJROJ/R6o9/ftwOPxh3/dP2WOPPa7OFWCZNWvWW3bu3PmQiHwk7d4dqnpaNBr9jzz703A4fI6ZuePjA0P3lDoA0Nzc3OR53l2qelLauLZ5nvfxdevWPZznWF0A5u/NrCc9SKCqi6LR6CUZfm96TYaIFBJ6cWverXe37nd/KiEAMMxa+3osFrs0398n06ZN26ehoeF+Vf1YWolFvR4k3/njOgQQQACB8gjYJRF3xH+biBxbnhHQKwIIlEKAAEApFGkDgbIKuP/+skzEW7Ykfu9vyzoSOkcAAQQQQAABBBBAAIGKFSAAkJqacDh8uJn9i5ktjcfjj+e7ATaeM9vS0vKPquqegJ6U1u8LZjYzHo8/ls9YUk/+3pnx3nd367BPmTc3N7t3sN8iIm6DOv1zQeoUABuuf7cZnXq/fXqAYEyOt6/mAEBzc/P+gUDgByLydxmeDySTyc8nEolX8pnn1LHsq0TkMBFZHwgEPtfb2/v7bPfmOFr/J8lkcnYikXhmpP5CoZA7Sv97GeEQ97R8SU8AcONoaWn5lAurpAcNRCTvseZY/694nte6bt26H6fXGgqFPiMirq/dHzN7IhgMfjyX5dCFkUjEe+SRR84VkeszxiqVEgAIh8PvMDP3+2T3qQ0i4k46OTUWiz0w0ryLSNbgh5ldEo/HF2W7f/bs2ZO2bdt2joicJiLbzWzZli1b7swVtGppaXE/B/NV9QMistHMronH41n/I1fGtWs9z1u0bt06jsjMYyK5BAEEEMglYOdesZdM1jniW5uoHIkUAghUvwABgOqfQypAICWwRcRuU9Nli/tW/goVBBBAAAEEEEAAAQQQQCBdgABAFa0H9wR0IBBY7jboMobtNrk+F4vF3BHsOTfim5ubpwQCgZvctRn35/Ukf7Ynp1MbhufFYrGuXH27d9snk8nVqvrBjH4Leto436mq5gCAqzEUCrkjde/NCHq4r4bdyHcXuI3nDRs2fMrMXFhj/zSznwaDwVlr1679Y6Zj6vh+t+GbfgqA26h+QlXdZvDPc9i7J9w/ISK3ZfQ1ePlYBADcyQzJZPIuEXH9pn9GtGltbT3Q9333KoXjMu69+ZVXXrkgcxParVvf992pF2/PuP4hz/M6cm0upzbWr0ltcu8+EWGojUoJAKTW2lki4l7jkT5O90TJ52OxmHs1RNbfJ+53UTAYvMDMvpp+73ABiVSIyAUDLszwzHqKSSqU5U6nSA8NZT0NI8fvpseCweAJ2dZ8vr9LuA4BBBCoVwG7+IqDRXWO6OAT/++qVwfqRqAWBQgA1OKsUlOdC2xV0dvUkssW9d33szq3oHwEEEAAAQQQQAABBBBICRAAqLKlkGNTzFWRFBG3iXtjIBD4r97e3q3uD4866qgJ++2338EDAwOnqOpFIrJfRsnuid9Px2Ixt9E27GeYDbzBvlX12gkTJjze09PT7zaiE4nEO4LB4GnuiWAR2Tuj8byf2h5pXJnfV3sAwM3ZlClTlrjj5rPUvk1Vb00mk7e8+uqrTw5tWs+cOXPfnTt3TlPVi1V1apY5Hvap7mFCB+4VGF1m9u+qOvhUQTKZnBAIBNyR7+dlOalgd9djEQBwjQ/zM7BFVb/leV7niy+++IyzSVuHc83MPXleyDrMeoR/qsAtIrLc87w1nuf93Mz2TiaTR6nqKWY2S0QmDLNun/d9P9TX15f1P86UYv3m+zMzTKBi98+053mbh36fuHU2MDAww8yuUNX3FbLOQqHQ28wskeW+rK8MyHEyhevyTa8NyfF6FBdCOS4ajbogAx8EEEAAgTwE7OKr3y9esk3E5ojIW/K4hUsQQKDKBAgAVNmEMVwE8hfoF7NlngRuW9R370/zv40rEUAAAQQQQAABBBBAoBYFCABU4ayGQqFWEfn3bE9dF1iO2/wf9un9zPaGeYVAIV0Xcsx4Ie0OXluKDVS3Mer7/goz+3jaAF7wfT/c19eX979MT58+/UOe50XT50pVb4lGo18arrDU++4Xq6o7Rn40H7eB717T8G8jvNYi63HuBXT8OxHxReTQoXvGKgDg2m9paTlWVe/OfO1AAeN1lz7t+/6Jw81nc3PzwYFAYI1I0ccev8lFRHakXtuxPtt4S7F+C3GYMWPGW5PJ5O1ZTkYopJkR11muAIA7NaCxsbGlp6fnz+kd5goAqOpZ0WjUrefdn5aWlqU5flZOjsVi7lUYfBBAAAEEhhGwBQuPFj/gjvmfI2KNYCGAQO0KEACo3bmlMgRSAkkxXeZOBFicuO8Nr7lDCAEEEEAAAQQQQAABBOpHgABAlc51a2vrkb7v3yEihxdZwojHfOdqN3Vk/D0icmwRfbt+PxuLxdy7x8fkU4oN1HIHABxM6iQA95T910d4ojyXo3tK/QuxWGzFCJv/g/e7/vbee+8LVfVrme+tH2Gi3MkA7sn3c1R13tC1YxkAcH2kfgbcOjys0IVkZhtF5Mxc75NPb6+5ufmdgUDAvZLBvY++kM96Vf287/uXpbu4BlR1YTQadcfnv+lTivVbyCDdtcO8HiSfptzP9LxYLPYfI7yCJOsrTMzsJt/3L0wkEgPpnbW2tn7M9/0HM16FkTWEEw6Hjzczt9HflNaGC3jM6Ovr432Y+cwi1yCAQF0K2MWXt0pA54jJZ+sSgKIRqEMBAgB1OOmUXLcCatIp5i1bnLj3/9UtAoUjgAACCCCAAAIIIFCnAgQAqnjiU0+Jz1XVSJaj/XNV5p7Uvc3zvK/leod5PiSpd4DPM7Orsxyrnq2JwSPFzexf8tl0zWcMua4pxQZqJQQAhuoLhULvNbObVbU5z415N8d3eZ53aRFzrC0tLa2q6p4IP2CEeRjsJxAIzO/t7f1TOBz+NzP74tA9Yx0AcP1MnTp1z4kTJ15qZu6khEl5rJvnzGyh7/t3JhKJHXlcP3iJ66epqekyEflyHmEM9yqChQMDA7e5PlpaWj6lqisz5i7e0NDwqZ6enlczx1CK9ZtvXenXudclbNiw4ZNm9g0ROSSPNgr+XZIKD90mIjNEZJeq3ut53iVu/WTpz63FOarqghIHqupvROQr0Wj0+5lBg1RYxoVPrnK/C921qvrFdevWxfKog0sQQACBuhOwS65wv4fdq3Fm113xFIxAnQsQAKjzBUD59Smgeoendtui6MoN9QlA1QgggAACCCCAAAII1J8AAYAamHO3+bXPPvtM9X3/FFV1T+X/ddpmqNuke1pENvq+f19TU1Mi26ZjsQyzZ8+e9Je//CXsed6nRcS9F/7gtI1Ot6nnNuLu8X1/dTwe/0Ox/XDf4LH3B6nqJ0TEWX9QRN6acnHhimdE5L9F5N7+/v4HN2zY8PJozFJrqsX3/X9W1WlpfblTBX6mqmt83/9upczpMOtwyCamqt99+eWXNz766KPuZ6Koj5sDz/NOMrPTROQDaeEXt9afEJGuHTt2fH/jxo2vFdVBBdzkggDr168/UkROVtVZIvKetN8nu+ssxTqrgHIZAgIIIFBXArZg4T+IeWeLyOl1VTjFIoDAbgECACwGBOpa4N9Vddni2Iq+ulageAQQQAABBBBAAAEE6kCAAEAdTDIlIoAAAggggAACCNSvgM1f+AHxAmeL2ZfqV4HKEUDACRAAYB0ggICKrZDBIMDKMXs1I8oIIIAAAggggAACCCBQXgECAOX1p3cEEEAAAQQQQAABBMZEwC796ttlYNc5ouKe+t9jTDqhUQQQqCoBAgBVNV0MFoExFVCR1Sq2bFF8Vc+YdkTjCCCAAAIIIIAAAgggMO4CBADGnZwOEUAAAQQQQAABBBAYOwG7IDJFmvyzRfQcETlg7HqiZQQQqDYBAgDVNmOMF4FxEVgjKjcvia18aFx6oxMEEEAAAQQQQAABBBAYcwECAGNOTAcIIIAAAggggAACCIy9gEUinmz3zxYd3Ph/79j3SA8IIFBtAgQAqm3GGC8C4yigeofv29Lr+1Y+Oo690hUCCCCAAAIIIIAAAgiMgQABgDFApUkEEEAAAQQQQAABBMZTwC6JzBG1s8Xko+PZL30hgEB1CRAAqK75YrQIlEFgQERvAiizQgAAIABJREFU9Dxbuii68uky9E+XCCCAAAIIIIAAAgggUAIBAgAlQKQJBBBAAAEEEEAAAQTKIWALrjhJfDtHVKeXo3/6RACB6hIgAFBd88VoESijwLMqunSSP+nGSGL5jjKOg64RQAABBBBAAAEEEECgCAECAEWgcQsCCCCAAAIIIIAAAuUUsEsiYRE5R8Q+Uc5x0DcCCFSXAAGA6povRotAuQVU5KdmunRJ34quco+F/hFAAAEEEEAAAQQQQCB/AQIA+VtxJQIIIIAAAggggAACZRWwBQuPFgucLWKfL+tA6BwBBKpSgABAVU4bg0ag/AImUfHsxiWxVQ+UfzCMAAEEEEAAAQQQQAABBEYSIAAwkhDfI4AAAggggAACCCBQZgG7+LL3ixc4R0TOKvNQ6B4BBKpYgABAFU8eQ0egIgTsbjO78bq++/6zIobDIBBAAAEEEEAAAQQQQCCrAAEAFgYCCCCAAAIIIIAAAhUqYJd+9SAZ2HWOqJwtIntW6DBLMqznJzbKS40N8v5XXitJezSCAAJvFiAAwKpAAIESCdwY8Pyl10bve7JE7dEMAggggAACCCCAAAIIlFCAAEAJMWkKAQQQQAABBBBAAIFSCNi5V+wle9jZIuqe+j+wFG1Wchub991Lfrz/PoND3Ld/p8x85k/SlExW8pAZGwJVKUAAoCqnjUEjUJkCJn9WlRulv3/p4o3fJ71XmbPEqBBAAAEEEEAAAQTqVKCuAwAXXXRRn4g0V/vcq+rN1V4D40cAAQQQQAABBBB4XeAQ8Q7fX/SDE0Re3xHP47PJBvK4qjIvaWhokEMPPfQNgztsy2vyj8+/VJkDZlQIVLEAAYAqnjyGjkDlCvxMTZYu7lt5a+UOkZEhgAACCCCAAAIIIFBfAgQAaiAAUF9LdrDa79VhzZSMAAIIIIAAAoULfLLwW7hjvAUaGxvlXe961xu6PfTVrXLscy+M91DoD4GaFyAAUPNTTIEIlE/AJGEqS6+Lr7y/fIOgZwQQQAABBBBAAAEEEHACdR0AYAkggAACCCCAAAIIIFBuAbv46sPEG7hYRNrLPZZy9e+O/3evAXCfPQaSctzvn5O9dlXvqQblcqRfBEYSIAAwkhDfI4DA6AV0pZjcuKRvxcbRt0ULCCCAAAIIIIAAAgggUIwAAYBi1LgHAQQQQAABBBBAAIESCNj8yMWidpGI7F+C5qq6if/dc5K81Ngg73/5NZmYTFZ1LQwegUoVIABQqTPDuBCoPQEzvXmCpzd+PXbvr2uvOipCAAEEEEAAAQQQQKCyBQgAVPb8MDoEEEAAAQQQQACBGhSwBZETxeRiEZtag+VREgIIVKgAAYAKnRiGhUDtCrxsYjdO9icviiSW76jdMqkMAQQQQAABBBBAAIHKEiAAUFnzwWgQQAABBBBAAAEEaliA4/5reHIpDYEqECAAUAWTxBARqEUBlR+ryKLFsZWrarE8akIAAQQQQAABBBBAoNIECABU2owwHgQQQAABBBBAAIGaFOC4/5qcVopCoKoECABU1XQxWARqTsDMbvcCgUWLo/f+ouaKoyAEEEAAAQQQQAABBCpIgADAKCbjtttue38gEHDvbP2kiNzR3t5+wSiae8Ot3d3dTclkMuR53jxV/Tszc++FnZC6aJeqvuD7/k9V9S5VXdXW1lYxR6lFIpHgO97xjuNF5HwROdLMTuvo6OgdjU1nZ+eeIvLPqjpXRA5NWfgi8pyIrPU872tz5sz57Wj64F4EEEAAAQQQQGAsBDjufyxUaRMBBIoRIABQjBr3IIBAiQVeVJNFi/tWLilxuzSHAAIIIIAAAggggAACKQECAAUuhdtvv/2ggYEBtyk/T0QOTLv9xlIEANzm+SGHHHKemV0mIvvkObxtIvIdM7uio6PjtTzvKellZqbLly//qJn9i4jMFpFJqQ62mtlJowkAdHV1fUZEbszwzhz/DlX95lNPPbUwEokMlLQ4GkMAAQQQQAABBIoQ4Lj/ItC4BQEExlSAAMCY8tI4AggUIGAi6wNi1y6Kr+op4DYuRQABBBBAAAEEEEAAgTwECADkgXTXXXfts3Pnzs+Z2ZdE5DAR8bLcNuoAQFdX17tExL0P7cN5DOtNl5jZr0XkxI6Ojl8Vc38x96ROQThLRE4VkbdkaWNUAYDu7u52M1sqInvkMT5fVZfOmTPnQlW1PK7nEgQQQAABBBBAYEwEOO5/TFhpFAEERilAAGCUgNyOAAIlFzDVmwNqixZFVz5d8sZpEAEEEEAAAQQQQACBOhUgAJBj4t0R/CJynJldIiIfSTt+P9dSGVUAYNmyZR/0PM+lng8e5Vp8xvf9WXPnzn1ilO3kvP2OO+5468DAQIeIuEDEQTkCEUP3Fx0AyGLijvx/XFWvUdWfJpPJv1LVi0XEvW5gKJSxy8zaOjo67hqr+mkXAQQQQAABBBDIJcBx/6wNBBCoZAECAJU8O4wNgboWeFrNFi3uW3VzXStQPAIIIIAAAggggAACJRIgAJAG6Y6x7+7u/gcRcZvKrWnH2OfDXXQAILWh/lCWJ/8HN7zdE/Bm9sDcuXNfcgNZtmzZvoFAoNnM/jV1T+aJBJvMbGYpXwfgAhFm9rnUpv+RI2z6p3sVHQDo7Oy8NfWqhaH27lbV9ra2th3pHXR2dp6tqjekhTR+ZGah4epPzfW3RcQFBi4rpVU+i4VrEEAAAQQQQKC2BDjuv7bmk2oQqFUBAgC1OrPUhUBtCJhIT0D02kXxFetroyKqQAABBBBAAAEEEECgPAIEANLcOzs7Z6jq6jyPm8+csaICAKmN6GUi0p7R4FZV/fKcOXOW5TrO3t27fPnyuWbmNr/Tj8gfUNXz29raSpac7urq+qaInF/EMi0qANDd3X2A7/sPq+p7U30+nUwmm+fNm/e7zDEsXbq0cY899viBqoZS371mZp/o6OjoyzXe5cuXh3zfd3O9l4g8KyJntbe3/0cR9XELAggggAACCNS5AMf91/kCoHwEqkiAAEAVTRZDRaCOBUxlyQQZWPT12P0v1jEDpSOAAAIIIIAAAgggULQAAYA0uhECALtE5DFVvdb3/YNU9VsZ6kUFAG6//fYjkslkVETektaeeyr9yx0dHe4J9RE/XV1dV4rIZRlP5Y/4FPyIDaddMEIA4FURecDZiMh1ZjYj7daiAgCdnZ3TVdVtyO/p2lLV5W1tbW25xtzd3T3PzG5JM5jX3t7ughVv+nR2du6pqmtFxJ324D4viMjM9vb2xwox4VoEEEAAAQQQqG8Bjvuv7/mnegSqUYAAQDXOGmNGoG4FfqGqixbHVtxetwIUjgACCCCAAAIIIIBAkQIEANLgsgQA3BH8vxKRG7dv337X2Wef/Rd3eVdX11wRuS3DvKgAQFdX11dEZEl6W2YW27p16/HnnXdefz7zmuVpeXfbK2b28Y6Ojk35tDHSNVkCAO4Y/j7f96995plnfhiJRAZSNu5VBjPT2is2APCG0xjM7MqOjo5IrnFmmbuc89HZ2XlRKqzgXp3g5vir7e3tV4xkwPcIIIAAAggggIAT4Lh/1gECCFSrAAGAap05xo1A/QqYyCrP9xctTtz34/pVoHIEEEAAAQQQQAABBAoTIACQ5pW2ibzFzG4LBoO3nXnmmX/IJC1xAGCNiJyQ1oevql9sa2vLDBgMO7NdXV0rROTkjItyPgVf2DIZDD24VwCcKyKPishSVV3V1tbmQgBv+HR1dY1JAEBEhq0l3wBAd3f34WbmxnhgauCP+r4/Y+7cuS8VasL1CCCAAAIIIFB/Ahz3X39zTsUI1JIAAYBamk1qQaCuBHaY2LWT/cmLIonlb/pvUXUlQbEIIIAAAggggAACCOQhQAAgDamrq+stnuftNWfOnN8OZ1eqAMB3vvOdvSdMmODeU//htP6KenI/20kC7uSC9vb2C/JYByNe0tnZeVhTU9OfTj/99JdHsKnYAMDSpUsb99hjj3tU9ZOpGraq6iltbW0PjgjABQgggAACCCBQ1wK2YOExIoErxWx6XUNQPAIIVLUAAYCqnj4GjwACKj9WkUWLYytXgYEAAggggAACCCCAAAK5BQgAFLE6ShUA+Pa3vz154sSJV4nIoWnDeCWZTF48b9685wsZWqnGVEif2a4dqxMASvEKgM7OztNVtVtEJqTGfm9bW9s/qaqNtm7uRwABBBBAAIHaFbD5V/yrqFwpIsHarZLKEECgHgQIANTDLFMjArUvYGa3e4HAosXRe39R+9VSIQIIIIAAAggggAAChQsQACjczB2HP1dEMo/oL9nT9kUMqWLGVMIAwD+oqnsyf4rzUNXlbW1tbblsuru755nZLSLipa4/u62t7eah62+//faDkslkTEQOS/3Z02Y2o6Oj41fFeHMPAggggAACCNS+gF2y8G9FPLfxP6v2q6VCBBCoBwECAPUwy9SIQN0IvKiqVy2OrVhaNxVTKAIIIIAAAggggAACeQoQAMgTKv2ySgwAdHZ2RlT1ioxyrmtvb7+oiBKLvqVUAYDu7u4DfN9/WFXfmxrM08lksnnevHm/yxycmeny5ctXmtmnU99tNbOTOjo6et0/u++7urpuVNVzU98PqOpX2trabiy6UG5EAAEEEEAAgZoWsAWRC8XMbf5PrulCKQ4BBOpKgABAXU03xSJQFwImssrzvMs5DaAuppsiEUAAAQQQQAABBPIUIACQJ1T6ZZUWAHAb3N3d3T/IeDqt38z+qaOj4/4iSiz6llIFANwAOjs7b1XVeWmD+b6qntrW1rYjfYCdnZ1nq+oNaUf7/8jMQh0dHa+565YvXz7V9/01IrJP6r6Eqs7KbKfoorkRAQQQQAABBGpGwOYvPFzEu0pUPlkzRVEIAgggkBIgAMBSQACBGhV4Tk2uWNy38tYarY+yEEAAAQQQQAABBBAoSIAAQEFcr19caQGArq6uj4jIWhHZP62cXwSDweYzzjjjT0WUWPQtpQwAdHd3H25mD4nIgakB+SLyuKpeo6o/TSaT+7gn+UXkpLTN/12q6o7/H3xFQ3d3d5OZ9YhIc6qNlz3Pmz1nzpyNRRfJjQgggAACCCBQkwJ2SeQskcGn/tP/f6qarJWiEECgPgUIANTnvFM1AvUiYCLfDfqBy69N3PO/9VIzdSKAAAIIIIAAAgggkE2AAEAR66KSAgCdnZ17isgKVT0urRTfzC7p6OhYUkR5o7qllAEAN5Du7u52M3Pvc9sjj4H5qrp0zpw5F6qqpe4/38yuE5GgiLgAwQ3t7e0uNMAHAQQQQAABBBAYFLDLrn6P7BpwT/2fBgkCCCBQywIEAGp5dqkNAQRSAv+rIpcvjq/8LiIIIIAAAggggAACCNSrAAGAIma+UgIAnZ2dB6rqPSJyTEYZj/q+P2Pu3LkvFVHeqG4pdQDADaa7u/s4M+tMOwkg2xh3qOo3n3rqqYWRSGTAXdDZ2XmYqvaKyDtSN2wOBoPh8T4VYVSg3IwAAggggAACYypgl0TaRfyrRPSgMe2IxhFAAIEKECAAUAGTwBAQQGB8BFRulaRcsSSx8rnx6ZBeEEAAAQQQQAABBBCoHAECAEXMRTkDAN/+9rcnNzU1Hamq54jIbBGZlFHC//q+P3vu3LlPFFHaqG8ZiwCAG1TqpIN/VtUOEflrEWlKPdHv/kVured5X5szZ85vhwowM+3u7r5bRE5N/dl2Vf1cW1vb6lEXSQMIIIAAAgggUPUCdulX3y7JXVeJyJyqL4YCEEAAgTwFCADkCcVlCCBQKwK/UJXLF8dWrqqVgqgDAQQQQAABBBBAAIF8BAgA5KOUcc14BQBy9DPciB8Xkc+0t7c/WURZJbllrAIAhQ6uu7v7JDO7U0QmunvN7Htbt2497bzzzusvtC2uRwABBBBAAIHaErD5kc8OPvWvemhtVUY1CCCAwPACBABYIQggUI8C7tWSgYBevii6cks91k/NCCCAAAIIIIAAAvUnQACgiDmvwADAa6oaeeqpp5YOHX9fRFkluaUSAgB33HHHWwcGBqIicniqqGdV9bi2trbNJSmSRhBAAAEEEECgKgXsK5G3StCuFJEvVmUBDBoBBBAYpQABgFECcjsCCFSzwGOidsWS2KoHqrkIxo4AAggggAACCCCAQD4CBADyUcq4pgIDAL6I/I+ZXdre3r5aVa2IskpySyUEALq6uq4TkS+LiOdeE2Bml3R0dCwpSYE0ggACCCCAAAJVKWALrjhJTK8SsQ9UZQEMGgEEECiBAAGAEiDSBAIIVLWAiS2avJ9eHlm5cmdVF8LgEUAAAQQQQAABBBAYRoAAQBHLowIDAENVuCBAIhgM/tMZZ5zxpyJKG/Ut5Q4AdHV1fURE1orI/qliNpnZzI6OjtdGXRwNIIAAAggggEDVCdi5V+wlk+RKUbmg6gbPgBFAAIESCxAAKDEozSGAQFUKmMgPPbPLF/etilVlAQwaAQQQQAABBBBAAIERBAgAFLFExisAkG1okUgk+M53vvMQM/u4mZ0tIu9JPemefvnjwWDwuHKEAMoZAOju7m4ys9UiMiuF8arneSfNmTPnDf9Ct3z58kN9379URGaKyAEpvx0i8jsz6xSRWwkMFPGDwS0IIIAAAghUmIDNv/x4Ue9KETuqwobGcBBAAIGyCBAAKAs7nSKAQIUKmFjkuvgq93ooPggggAACCCCAAAII1JQAAYAiprOcAYD04ZqZdnd3nyIiS0XkrRnffW/r1q2nnXfeef1FlFj0LWUOAMwzs2+LyARXgJnd1N7efv7QKxFceOKQQw652szcE4BNwxT5rIic397evqpoCG5EAAEEEEAAgbIJWCTSIP12pZhcUrZB0DECCCBQgQIEACpwUhgSAgiUWyDmiV2+KL7qh+UeCP0jgAACCCCAAAIIIFAqAQIARUhWSgBgaOidnZ2zVPUeEdkrrZztInJKe3v7A0WUWPQt5QoAdHd3v9PM+kTknanB/yoQCITOPPPMP7h/Xrp0aePkyZNvEJEvZDkxIVu9r4pIByGAopcCNyKAAAIIIFAWAbv48pB4g0/9Ty3LAOgUAQT+P3t3Hh5nXfV//HPuSctS8JHiijuIK+6CgixtSpPKptSkoLg0TUUBFQqZNEUgU7ammVRQKLI1AXwQmgm4gCDQTguIgog/cXseZBFEEBGpyGJpkzm/a0LgqVjaZDLLvbx7XVwovb/nfM7rO39Q5mQGgRALsAAQ4sshGgII1FJgnclO6s73L65lCHojgAACCCCAAAIIIFAuARYASpAM2wJAcYRly5adZmbHbziOmV0xe/bs5ud/Ar6EUcd8pBYLACOfhHChpDkjgde7e0tra+ulzw/Q19f3b58OIKkg6Ufu3p1Kpf4yNDT0sRG/t28w9J/cvaG1tfWuMUNwAAEEEEAAAQSqLuAdJ2Uk66x6YxoigAACERFgASAiF0VMBBColcDVUtCZzS//Za0C0BcBBBBAAAEEEEAAgXIIsABQgmJIFwDeZ2bF77rf/vmR3P0PQRDs09LS8kgJY5Z0pBYLAH19ffu5e7+kSSOhrzWzmS0tLWuL//+SSy551eDg4GpJ7xz5/eKCwLzW1tbi1wW88Kuvr29Ld18u6aANDC9obW09vCQMDiGAAAIIIIBAVQQ8fcLOClLdMn2yKg1pggACCERUgAWAiF4csRFAoJoCT5isozvff241m9ILAQQQQAABBBBAAIFyCrAAUIJmGBcALrzwwslBEOQlvW+Dkf7u7tNaW1vvLGHMko5UewFgZO7rJX1oJPBjkhrnzJnzwrb2smXLDjazyyRtUXxmU5+McMEFF7wllUoVlwXeOFLvf+rq6qZ8/vOff7QkEA4hgAACCCCAQEUFfEGmSVK33N9S0UYURwABBGIgwAJADC6RERBAoFoC3540aW1b5qqrnqlWQ/oggAACCCCAAAIIIFAuARYASpAM4wLAyMfgXydp+gYjPe3uM1tbW4tvkFflV7UXAHp7exdKOkFSMPKx/qfOmTPn3z76d9myZRmzFz4OeNDMvtDS0vLdlwLp7e0tfppA88jvV32JoioXRRMEEEAAAQRiIOALOk+RD/97AL8QQAABBEYhwALAKJB4BAEEEPg/gVssCNq6Vyy/FRQEEEAAAQQQQAABBKIkwAJACbdVrgWAvr6+97h78T9ab7lBjNvnzJlz6lhjfetb39pi2223vd7d997gbKwXAEb8fixph5GZ7ygUCg1z5859fEO/3t7eMyUdPfLPNmsy1ufHelc8jwACCCCAAALjE/D2E945/JH/0gHjq8RpBBBAIFkCLAAk676ZFgEEyiLwT3Olu1flzi9LNYoggAACCCCAAAIIIFAFARYASkAu1wLAsmXLGszsyg2+u76Y5s5CoVD/4jexNxfzJb4C4G/uvldra+tdmztfrt+v1icAFBceJk2adLmZPf9dv0+b2ayWlpZrXjzLWN/QH+vz5bKjDgIIIIAAAghsXsDnZw5V4N1yvWHzT/MEAggggMCGAiwA8HpAAAEEShRwXzrJt2nLrL5obYkVOIYAAggggAACCCCAQNUEWAAogbpcCwAXXXTRToVC4RZJr94gxiOpVGqfL3zhC38YS7Rly5a9z8xWStr++XPu/ocgCPZpaWl5ZCy1xvNstRYAli1bdpiZ9UmaMJK3t6WlZa6Z+Yvzj/UN/bE+Px4vziKAAAIIIIDA6AV8QeciuTpGf4InEUAAAQQ2FGABgNcDAgggULqASTdJSnfncz8vvQonEUAAAQQQQAABBBCovAALACUYl2sBYOnSpdtstdVWKyR9ZIMYBXfvaG1tzY4l2rJly04zs+NfdCY3Z86cWWOpM95nq7EAcPHFF79uaGiouOzw9pG895vZ1JaWlvs3ln+sb+iP9fnxmnEeAQQQQAABBDYt4MdndlHBi/9uNAMrBBBAAIHSBVgAKN2OkwgggMCIwD8kT2fzAxciggACCCCAAAIIIIBAWAVYACjhZsq1AFBs3dvbe4KkhZKCDaI8bGYzWlpafjOaeBdeeOEuQRBcK+n1Gzw/6O6tra2tl2ysxoUXXrh3KpW6yN0nbfD7K+fMmfOZ0fR8qWcqvQDg7tbb2/tNM/vqSIb1ZnZUS0vLBZvI1Cbp+YWKQTP7QktLy3c38Xy/pObn/2Dn7vu1trb+bDwunEUAAQQQQACB0gR8fudnZdYt+WtLq8ApBBBAAIHnBVgA4LWAAAIIlEfAzL+19WRLZ3K5deWpSBUEEEAAAQQQQAABBMonwAJACZblXADo6+t7s7uvkvTmF0V5WNJn5syZc+OmIvb19b2nUCgMmNnbXvTcz9y9sbW19cmNnV+2bFmDmV0pacMFgOvmzJkzrp+sq/QCwHnnnbf1hAkTim/2HzqyNLHazD7e0tLykt/B1tvbe4Ck4pv6WxUtzOyK2bNnN2/s6wIuuOCCt6RSqdWS3lh8thZfo1DCS5IjCCCAAAIIxE7AJdOCzm65iot8/EIAAQQQKIMACwBlQKQEAggg8LyAa7V5Id29+opfgIIAAggggAACCCCAQJgEWAAo4TbKuQBQbN/X1/dFd1+6wffZP5+qYGbFrwg4+5lnnll11FFHPVX8jeJXB2y55ZbvN7O0pI9v5Nw/gyCYOXv27OLH5G/0V1QXAJ4fpre3dw9JPUEQpGfPnn3Lpq7xkksuedXg4GDxTf13jjy33t3ntba2Fs1f+NXX17eluy+XdNALf5Zzv6C1tfXwEl4mHEEAAQQQQACBEgX8+Mz7Rz7yf98SS3AMAQQQQGAjAiwA8LJAAAEEyi7wuNzS2VX9vWWvTEEEEEAAAQQQQAABBEoUYAGgBLhyLwCMfKz9qSNv6E8oIdKGR542s6+1tLRs8g8eUV8AGKvRRpYs1kv6gbt/M5VK/cXd3+fux0v6wAZfx/And29obW29a6z9eB4BBBBAAAEEShPwjsxsybslvbK0CpxCAAEEEHgpARYAeG0ggAAClREw2ZlbFx5NZ1avHqxMB6oigAACCCCAAAIIIDB6ARYARm/1wpPlXgAoFh5ZAphjZmdI2raEWMUjj458v/2PN3c+aQsARd+LLrroG+7+tQ3e4N8U0z/d/dDW1tZrN2fJ7yOAAAIIIIDA+AX88MMnaLvXdst0zPirUQEBBBBAYGMCLADwukAAAQQqKpCXgnQ2v/yXFe1CcQQQQAABBBBAAAEENiPAAkAJL5FKLAA8H6O3t7f4027Fj6b/5EY+2v+l0q4tfq998WPt58yZ87fRjLSxBQAzW9rS0vKV0Zx/qWd6e3uLyweNG/z+0+4+s7W19frx1C3H2UwmU/emN73pFHcvvrGw5SZqPmxmrS0tLZtdpChHLmoggAACCCCQdAH/eueHNaSspClJt2B+BBBAoJICLABUUpfaCCCAwLDAY2bW1r2y/2I8EEAAAQQQQAABBBColQALALWS30zfSy+9dLt169Z9VlKTu79L0uQNfnJ9vZk9VigU7pR02dq1a6886qijnhrLKC+xxJCeM2dOz1jqRPHZiy66aKdCofD1kUWF14y4Fr8S4F53v1DS+a2trU9GcTYyI4AAAgggEDUB78jMHfnI/+2ilp28CCCAQNQEWACI2o2RFwEEoipgpm9svfLd6YwyhajOQG4EEEAAAQQQQACB6AqwABDduxtX8r6+vj53n71BkX+4+36tra0/G1dhDiOAAAIIIIAAAqMQ8HnzttIWL+uWNK5PHxpFKx5BAAEEEBgRYAGAlwICCCBQRQHXikBB2+JVy4s/wMMvBBBAAAEEEEAAAQSqJsACQNWow9PokksuedXg4OBqSe/cINXt7j6Nn3wPzz2RBAEEEEAAgbgK+Nc7Pzrykf97xnVG5kIAAQTCKMACQBhvhUwIIBBzgUdNauvO574T8zkZDwEEEEAAAQQQQCBEAiwAhOgyqhVl2bJlnzezZZLqRnoWP46sbc6cOWdUKwN9EEAAAQQQQCCZAt7R+WVJxZ/83zaZAkyFRjACAAAgAElEQVSNAAII1E6ABYDa2dMZAQQSL9CVzecWJF4BAAQQQAABBBBAAIGqCLAAUBXm8DRZtmzZtmZ2naTdN0h1Z6FQqJ87d+7j4UlKEgQQQAABBBCIm4DP7zxDpmPiNhfzIIAAAlERYAEgKjdFTgQQiKeAX5ZaN/Gorp98d00852MqBBBAAAEEEEAAgbAIsAAQlpuoUo6+vr6j3b1ng5/+X+/uLa2trZdWKQJtEEAAAQQQQCBhAt7euYNMS2X6ZMJGZ1wEEEAgVAIsAITqOgiDAALJFPiZUjoye0PuV8kcn6kRQAABBBBAAAEEqiHAAkA1lEPUo6+vb4a7Fz/+fwdJBTP71uzZs481Mw9RTKIggAACCCCAQEwEfH5mD8mLb/6/PyYjMQYCCCAQWQEWACJ7dQRHAIF4CTxsZkd1r+z/frzGYhoEEEAAAQQQQACBsAiwABCWm6hijksvvXS7Z5999nwze1bS3JaWlrVVbE8rBBBAAAEEEEiIgM/PfGbkzf+XJ2RkxkQAAQRCLcACQKivh3AIIJA0AdMx2ZW5byZtbOZFAAEEEEAAAQQQqLwACwCVN6YDAggggAACCCCQOAGf33m8TKclbnAGRgABBEIswAJAiC+HaAggkFABPyObHzg2ocMzNgIIIIAAAggggECFBFgAqBAsZRFAAAEEEEAAgSQKeCZTp7W+VNLhSZyfmRFAAIEwC7AAEObbIRsCCCRVwKUrraCjsqtzjyTVgLkRQAABBBBAAAEEyivAAkB5PamGAAIIIIAAAggkVsA7Mm8d/sh/qSGxCAyOAAIIhFiABYAQXw7REEAg0QIm3VHwwlE9q664LdEQDI8AAggggAACCCBQFgEWAMrCSBEEEEAAAQQQQCDZAt6R2Xfkzf+3JVuC6RFAAIHwCrAAEN67IRkCCCAg6e+B25GLV/X3o4EAAggggAACCCCAwHgEWAAYjx5nEUAAAQQQQAABBOQdmbkjb/5PhAMBBBBAILwCLACE925IhgACCDwvYK727lW5LCIIIIAAAggggAACCJQqwAJAqXKcQwABBBBAAAEEEJAv6DxFrhOgQAABBBAIvwALAOG/IxIigAACRQF3O6dnVf9RaCCAAAIIIIAAAgggUIoACwClqHEGAQQQQAABBBBIuIB3dr5Mz2qppM8mnILxEUAAgcgIsAAQmasiKAIIICAz/WjIh45akr/yATgQQAABBBBAAAEEEBiLAAsAY9HiWQQQQAABBBBAAAH58Z3vVWH4zf894UAAAQQQiI4ACwDRuSuSIoAAAiMCvy3IjlqS778JEQQQQAABBBBAAAEERivAAsBopXgOAQQQQAABBBBAQL4gc5Dci2/+vx4OBBBAAIFoCbAAEK37Ii0CCCAwIvCkSUd153PfQQQBBBBAAAEEEEAAgdEIsAAwGiWeQQABBBBAAAEEECi++f81uX8TCgQQQACBaAqwABDNeyM1Aggg8JyAn5jND5yKBgIIIIAAAggggAACmxNgAWBzQvw+AggggAACCCCAgHxB5xK5joUCAQQQQCC6AiwARPfuSI4AAgg8J2AXTtrej8rkcusQQQABBBBAAAEEEEDgpQRYAOC1gQACCCCAAAIIIPCSAp7OvEaBL5VpJkwIIIAAAtEWYAEg2vdHegQQQGBYwLVCdYUjszdccTciCCCAAAIIIIAAAghsTIAFAF4XCCCAAAIIIIAAAhsV8PbOj8pUfPP/gxAhgAACCERfgAWA6N8hEyCAAAIjAnfJrTW7qv8WRBBAAAEEEEAAAQQQeLEACwC8JhBAAAEEEEAAAQT+Q8DnZw6Vhn/yfzI8CCCAAALxEGABIB73yBQIIIDAiMDfPfDWnhUDP0AEAQQQQAABBBBAAIENBVgA4PWAAAIIIIAAAggg8G8CPr+zQ6ZFsCCAAAIIxEuABYB43SfTIIAAAs8J+Bez+YEL0UAAAQQQQAABBBBA4HkBFgB4LSCAAAIIIIAAAgi8IOAdJ50u2QJIEEAAAQRCKzAo+b8k+5dM/5IP/7VWZv964Z9LayVfK7e1Cop/L/5/Wzv/9t8W5Jro0sTi3800UaaJ7sW/2wv/bPj/F5+RJpo00YvPDT+jifb8+ZHflzQhtFIEQwABBJIjsCCbz3UlZ1wmRQABBBBAAAEEENiUAAsAvD4QQAABBBBAAAEEhgW846RvSDYPDgQQQACBigg8KWmNXI9LtkZW/Luvee5/++Mq+BpZ6rl/ZkNPy1LPvbEf1P1L/sxaDQ2t1TPPrLWzznq2IulKLHr4hw6fsNXLn5y8hRUm+5BPDkyTC/Lt3TX8v12aPPx1MgVtP/K1MsWvlin+9bISW3IMAQQQQGCjArYkm+9vAwcBBBBAAAEEEEAAARYAeA0ggAACCCCAAAIIyOefdI7MjoACAQQQQGAUAq7HZHav5I/+35v6WvPcm/d6XGZrpMIaDRXf2K9bo230uGUyg6OonJhHNrU4IPNXmYIdTb6jSztJenliYBgUAQQQGIeAu1/cs2pg9jhKcBQBBBBAAAEEEEAgBgIsAMTgEhkBAQQQQAABBBAYj4DPP6lXZi3jqcFZBBBAIIYC9w+/yV8o3CfTvbLgXnlwr7YYutcWLvxnDOcN7UjzGpsnT3i2sKNZaschFXYyC3aUfEdJxb/eHNrgBEMAAQRqIGCmH3WvzB1Qg9a0RAABBBBAAAEEEAiJAAsAIbkIYiCAAAIIIIAAAtUWcMnUcdKlkn262r3phwACCIRA4F+S3ycVf5Jf98r9uTf5Tffpnt/da7ncUAgyEmEzAplMJng6/5udCqnUjoEVlwJ8R5PtWJB2sucWBLYFEQEEEEigwG1rt3hqn7OuvTZUXxuTwHtgZAQQQAABBBBAoCYCLADUhJ2mCCCAAAIIIIBAbQV83ryttMW2xTf/D65tErojgAACFRUYlOlXkv4gH36j/z7Z0L0aCu617oUPV7QzxUMhsGCv5leuryvsKLN3BW67uGkXafivHUIRkBAIIIBA5QTuDQLVL16R+1PlWlAZAQQQQAABBBBAIIwCLACE8VbIhAACCCCAAAIIVFDAOzq2k2+5XObTK9iG0ggggEC1BR6Vim/2250K9CsNDd1pi0/5XbVD0C8aAsWvFZi43nZxL+ziZs8vBRT/vl00JiAlAgggMCqBJ0xq6M7nfj6qp3kIAQQQQAABBBBAIBYCLADE4hoZAgEEEEAAAQQQGJ2AH3/8a1WYeJXkHxrdCZ5CAAEEQinwv5LfKbNfqeB3KrXFr+z0r/8llEkJFSmB9ikzX++p1C4qflqAF3YJzHbx5z4xYItIDUJYBBBAYAMBc32ie1Xuh6AggAACCCCAAAIIJEOABYBk3DNTIoAAAggggAAC8hNOeIsGU3lJb4YDAQQQiIjAM8M/1e925/BH+dvQnXrqlb+ys77GdxpH5ALjEjM9/VM7+1AwvBgQWGEXl31A0s5xmY85EEAg/gIuO7wn339B/CdlQgQQQAABBBBAAAEWAHgNIIAAAggggAACCRDw9hPeqSB1q6SXJWBcRkQAgUgK2N8l/9nwR/ircKeGCr+y7Kl3R3IUQidCoGPPz2w3NHHdrpJ2k2zk73pNIoZnSAQQiKSAu53Us6r/lEiGJzQCCCCAAAIIIIDAqAVYABg1FQ8igAACCCCAAALRFPCOEz8gBb+MZnpSI4BAjAXukfRTmf9EQxN+Yt0n/k+MZ2W0hAgc23DoG1LrC7u5FXY12W4m7erSNgkZnzERQCACAu52Ts+q/qMiEJWICCCAAAIIIIAAAiUKsABQIhzHEEAAAQQQQACBKAj4ghN3lwc/jUJWMiKAQKwFCpLdLtPPZfqJBv0n1r3w4VhPzHAIjAgcN635XSnZroWCdjPz4icFFP/iFwIIIFA7AdMV2ZW5ptoFoDMCCCCAAAIIIIBAJQVYAKikLrURQAABBBBAAIEaCvjxJ01VwfI1jEBrBBBIqoDrMZmKb/jfLvOfat22P7Ge9NNJ5WBuBF4kYO31zbsWVFwIsF3lvpukd6CEAAIIVFnglmw+t2eVe9IOAQQQQAABBBBAoAoCLABUAZkWCCCAAAIIIIBAtQV8/kkfl9k11e5LPwQQSKqA3SX5L+R+u9xus+6FtyZVgrkRKEVgXmPz5Lr11uheaDSzRkmvKaUOZxBAAIExCtybzefeOsYzPI4AAggggAACCCAQcgEWAEJ+QcRDAAEEEEAAAQTGKuDzM4fK/LKxnuN5BBBAYPQCfptkt8n8F1Jwuy3K/O/oz/IkAghsTiA9pfn9Mm/Qc8sA9Zt7nt9HAAEEShUw6anufG7bUs9zDgEEEEAAAQQQQCB8AiwAhO9OSIQAAggggAACCJQs4B2ZIyVfWnIBDiKAAAIbFfAnpSAv0/Bfdnrmt0AhgEB1BI6Z8smXT0xNnFJwn2ZScSFg5+p0pgsCCCRJIJvP8d+Jk3ThzIoAAggggAACsRbgX+xifb0MhwACCCCAAAJJEvAFmRPkfkqSZmZWBBCoqMDdMsuroLwGlbclmccq2o3iCCAwKoHipwN44FPMbIp8eCFgy1Ed5CEEEEBgMwIsAfASQQABBBBAAAEE4iHAAkA87pEpEEAAAQQQQCDhAj6/8wyZjkk4A+MjgMC4BexmSXm58rY4c9O4y1EAAQQqKvD8pwPItY+bFxcC3l/RhhRHAIHYC7AEEPsrZkAEEEAAAQQQSIAACwAJuGRGRAABBBBAAIF4C3hH58WSPh/vKZkOAQQqIuB6XGYrJc8Xf9rfFmX+UJE+FEUAgaoIvPDpALLpeu7rAlJVaUwTBBCIlQBLALG6ToZBAAEEEEAAgQQKsACQwEtnZAQQQAABBBCIj4B3ZK6WfP/4TMQkCCBQBYHfD/+Uf/FNf382b4sXP1GFnrRAAIEqC7Tt3fyWoM4aXV5cBCj+tVWVI9AOAQQiLMASQIQvj+gIIIAAAgggkHgBFgAS/xIAAAEEEEAAAQSiKuDzM3mZT41qfnIjgEBVBZ57w988b4tO+VlVO9MMAQRqLjCvvvl1dW6NMs0oLgSY9LKahyIAAgiEXoAlgNBfEQERQAABBBBAAIGNCrAAwAsDAQQQQAABBBCIoIB3dN4gad8IRicyAghUS8B0nWTXaHDwWsueene12tIHAQTCLbDg482vXPesZgTDCwHDnw7winAnJh0CCNRSgCWAWurTGwEEEEAAAQQQKE2ABYDS3DiFAAIIIIAAAgjUTMAXdP5YPvxRvvxCAAEEXiywQvJrVDfhGjv1xLvgQQABBDYlcMyUT758giY0WvDCVwXsgBgCCCDwYgGWAHhNIIAAAggggAAC0RJgASBa90VaBBBAAAEEEEi4gHd0/kjSfglnYHwEEPh3gbzcrlWga2xR5vfgIIAAAqUIZA48cOunnt6y0Z77ZIAZkt5USh3OIIBAPAVYAojnvTIVAggggAACCMRTgAWAeN4rUyGAAAIIIIBADAW8o/OHkg6M4WiMhAACYxawG2W6RoWha23xKb8Z83EOIIAAApsQyEyZUvd06hUz3K3RXPvL9BbAEEAAAZYAeA0ggAACCCCAAALREGABIBr3REoEEEAAAQQQSLiAz+/8nkyfTDgD4yOQdIGfDH+8v9ddY4tPujPpGMyPAALVEchMmb3l08EzB5t8pkszJQXV6UwXBBAIowBLAGG8FTIhgAACCCCAAAL/LsACAK8IBBBAAAEEEEAg5ALekRmQ/FMhj0k8BBCojMBPhz/eP6Vr7PTMLyvTgqoIIIDA6ATapza/3U0H67lFgF1Hd4qnEEAgbgIsAcTtRpkHAQQQQAABBOImwAJA3G6UeRBAAAEEEEAgVgLekblc8kNiNRTDIIDAZgTsNrlfIytca12n3A4XAgggEEaBdH1Tg1RcBrDiMsCrwpiRTAggUDkBlgAqZ0tlBBBAAAEEEEBgvAIsAIxXkPMIIIAAAggggECFBLwjc4nkn6tQecoigECoBPwJyZYrCC630ztXhSoaYRBAAIFNCCyYdvD2633CzEB+sEsfBwsBBJIjwBJAcu6aSRFAAAEEEEAgWgIsAETrvkiLAAIIIIAAAgkR8AWZC+XempBxGROB5Aq4fjH8xr/75da98M/JhWByBBCIg0C6/pAPugozbfiTAfSuOMzEDAggsGkBlgB4hSCAAAIIIIAAAuETYAEgfHdCIgQQQAABBBBIuIAvyJwj9yMSzsD4CMRZoCCp+Kb/clt88g/iPCizIYBAcgXa6psPNvlMyYrLAJOSK8HkCMRfgCWA+N8xEyKAAAIIIIBAtARYAIjWfZEWAQQQQAABBGIu4B2ZMyU/OuZjMh4CCRWwu2S+vPgT/7Yo8/uEIjA2AggkTGD+vs1vHCr4TJPNlLRXwsZnXAQSI8ASQGKumkERQAABBBBAIAICLABE4JKIiAACCCCAAALJEPCOTLfk6WRMy5QIJErgarmWa81fltv5569P1OQMiwACCGwg0D6tebrkh7nbZyWlwEEAgXgJsAQQr/tkGgQQQAABBBCIrgALANG9O5IjgAACCCCAQIwEvCNzquRfj9FIjIJA0gUeHv6Yfysst0Wn3JZ0DOZHAAEENhSYP/VT7y5Y8FmZDpPrDegggEB8BFgCiM9dMgkCCCCAAAIIRFeABYDo3h3JEUAAAQQQQCAmAj6/8ySZFsZkHMZAIOECdqO8sFzrguV2RubxhGMwPgIIILBJgY49P7Pd0MR1n5WGPxFgN7gQQCD6Aib9rTufe1X0J2ECBBBAAAEEEEAgugIsAET37kiOAAIIIIAAAjEQ8PmdHTItisEojIBAkgWeHP5pf9ly68qsSDIEsyOAAAKlCqT3nfUpFby4CPDJUmtwDgEEQiJg+lV2Ze4DIUlDDAQQQAABBBBAIHECLAAk7soZGAEEEEAAAQTCIuALMsfKfUlY8pADAQTGLHC/5L1KDV1ip532wJhPcwABBBBA4D8E2qY17z78iQDunzXpZRAhgEBkBa7O5nMHRjY9wRFAAAEEEEAAgQgLsAAQ4csjOgIIIIAAAghEV8A7Ml+R/KzoTkByBJIsYL+TCn3Sul7r6lqTZAlmRwABBColcMyUQ988MRg6zKXipwK8o1J9qIsAAhUUcDsvu6r/yxXsQGkEEEAAAQQQQACBjQiwAMDLAgEEEEAAAQQQqLKAd2QOl/y8KrelHQIIjF/gdkm92tJ6LZNZN/5yVEAAAQQQ2JxA5t3NE595tR/mxU8FkOo39zy/jwACYRPwE7P5gVPDloo8CCCAAAIIIIBAnAVYAIjz7TIbAggggAACCIROwDsysyXvC10wAiGAwCYE7Ea5em1x5hKYEEAAAQRqJ5Ce1jxD7ocNf0UAvxBAIEoCLdl87qIoBSYrAggggAACCCAQZQEWAKJ8e2RHAAEEEEAAgUgJ+PzMZ2R+aaRCExaBJAu4XysPeq07M5BkBmZHAAEEwiaQrj/kg1Jhrkytck0MWz7yIIDAfwq47KCefP9V2CCAAAIIIIAAAghUXoAFgMob0wEBBBBAAAEEEFBjW//+rcGjX28O/rY7HAggEHIB04As6LXTO68NeVLiIYAAAokWaJtyyC4WFOZKKv41KdEYDI9ABAS84FN7Vg+sjkBUIiKAAAIIIIAAApEWYAEg0tdHeAQQQAABBBCIgkBD28BHZJ6XtHWzPXbz3OCRvaKQm4wIJFDgElmh1xadcmMCZ2dkBBBAILICC6Yd8rb1Ksw1H14E2C6ygxAcgUQIBB/K5pf/MhGjMiQCCCCAAAIIIFAjARYAagRPWwQQQAABBBBIhsD09MDOJl8h6Y3PTzzD1tw4L3hon2QIMCUCoRdYJ6lXKvRa1ym3hz4tARFAAAEEXlKgbe/mtwR1ai1+IoBLr4YKAQRCKpAqvC17wxV3hzQdsRBAAAEEEEAAgcgLsAAQ+StkAAQQQAABBBAIq8CBx131irW29nozfeDFGffQk6s7Uw9MCWt2ciGQAIE1w2/8m/XaoszvEzAvIyKAAAKJEZhX3/y6lHyuyYqfCPD6xAzOoAhER+DPE6zuw6evvOyv0YlMUgQQQAABBBBAIDoCLABE565IigACCCCAAAIREmju7089cbsVvz98+kvFfq89dWM2uJ9PAojQvRI1FgKPSHZB8c1/68rcH4uJGAIBBBBAYKMCCz7e/MqhtT7XbXgRYEeYEEAgVAK3TZq0tj5z1VXPhCoVYRBAAAEEEEAAgRgIsAAQg0tkBAQQQAABBBAIn0BjOvddlz69uWQ7ae3N56Tu2Wtzz/H7CCAwboFnZDpbBS21xQv/NO5qFEAAAQQQiIzAMVM++fKJqbpW9+FFgHdEJjhBEYi7gOmK7MpcU9zHZD4EEEAAAQQQQKDaAiwAVFucfggggAACCCAQe4GGdO5bkr462kF3sGd/ek5w725bqVA32jM8hwACYxAw+7YKQ0tt8Sm/G8MpHkUAAQQQiJlA5sADt37qqa3mmnmrpPfGbDzGQSCSAi7r68n3z4lkeEIjgAACCCCAAAIhFWABIKQXQywEEEAAAQQQiKZAQ3suI1fnWNNvp8Hbz667Z+dX+ODLx3qW5xFA4CUF/nv4J/67F96KEQIIIIAAAs8LZKZMqXsmeNVcl39R0geRQQCBmgt8M5vPHVPzFARAAAEEEEAAAQRiIsACQEwukjEQQAABBBBAoPYCjemBo11+ZqlJJmno199I3bf9m/Xs60qtwTkEEBgW+KGC4Gw7vfMGPBBAAAEEEHgpgcy7myc+8yod7aajJfHvX7xUEKipgJ2azfefWNMINEcAAQQQQAABBGIiwAJATC6SMRBAAAEEEECgtgINxy3/goLgovGmmCi/6/Tgj6n32DNvHW8tziOQOAH3VQrsbFu08MrEzc7ACCCAAAIlC7RPmfl6D+qOkby4CMBXMpUsyUEExidgrvbuVbns+KpwGgEEEEAAAQQQQIAFAF4DCCCAAAIIIIDAOAWmt/cfZG4/GGeZF44H8gdPDB78xx72z/eUqyZ1EIi1gOsXwz/xv6jz4ljPyXAIIIAAAhUV6Jja/KGC6WiXPlfRRhRHAIGXFDDZEd35/nMhQgABBBBAAAEEEChdgAWA0u04iQACCCCAAAIIqDGd28ul70uaXE4Okx4/Jnjovhm25sPlrEstBOIl4HfJtVRdC882M4/XbEyDAAIIIFArgfTUWfvJhj8NoKFWGeiLQJIFrOCf7V49cGmSDZgdAQQQQAABBBAYjwALAOPR4ywCCCCAAAIIJFqgoe3yXWTB9yXbqUIQ61rtr3fMCv62e4XqUxaBqAo8PPzG/5Y62xYu/GdUhyA3AggggEC4Bdrqm1okO9qk94U7KekQiJ3AWnM/oHvVwMrYTcZACCCAAAIIIIBAFQRYAKgCMi0QQAABBBBAIH4C+3dcvd36obVXSf6xSk/XbI/dPDd4ZK9K96E+AuEX8CfltlR1E8620054KPx5SYgAAgggEHWBebs3b1W3lYqfBlD86zVRn4f8CERFwKU/1BW0f9fq3D1RyUxOBBBAAAEEEEAgLAIsAITlJsiBAAIIIIAAApESmN6WW26mWdUK3Whrbjw2eGifavWjDwKhEzAt1dDQUus+9X9Cl41ACCCAAAKxFziufuabAgVHu+wYk/jvabG/cQYMicANb31iu/2/dMf560OShxgIIIAAAggggEAkBPgDSySuiZAIIIAAAgggECaBxvaBJe5+bLUz7aEnV3emHphS7b70Q6DGAj+UFbpt0Sm31DgH7RFAAAEEEFB7ffNu/tynAXwGDgQQqIaAXZjN93+xGp3ogQACCCCAAAIIxEWABYC43CRzIIAAAggggEBVBKa39R9rZkuq0mwjTd6rp27Mpu7nkwBqdQH0raKA3yUF3daV6a1iU1ohgAACCCAwKoG2+lkHmry4CDBtVAd4CAEExiHgJ2bzA6eOowBHEUAAAQQQQACBRAmwAJCo62ZYBBBAAAEEEBiPQOP8gVle8OXjqVGOsztp7c3npO7Zqxy1qIFAKAVM3VpnWVuSeSyU+QiFAAIIIIDAiEC6vmmuZO2SdgYFAQQqJ2DS57vzue9UrgOVEUAAAQQQQACB+AiwABCfu2QSBBBAAAEEEKigwPT08o+Z7CrJtqtgm1GX3sHW//Tbwd27balC3agP8SAC4Rfg4/7Df0ckRAABBBB4kcDx0z796kEf6nD5MeAggEBlBFx6ylwHZFflbqxMB6oigAACCCCAAALxEWABID53ySQIIIAAAgggUCGB/Y674k2DQeEqSe+pUIuSym6nwduXBvfsvL0NvrykAhxCIDQCfNx/aK6CIAgggAACJQu0T2ue7q4OSfUlF+EgAghsSuB3qULqgK7Vl98PEwIIIIAAAggggMBLC7AAwKsDAQQQQAABBBDYhEBzf3/qidt1tWQzwgg1SUO/PiP1x8lv0trXhzEfmRDYrAAf979ZIh5AAAEEEIiWQPu0puPcrbgI8IpoJSctApEQuKY7nzvAJI9EWkIigAACCCCAAAI1EGABoAbotEQAAQQQQACB6Ag0pnMXuDQ3zIknWuEPi+wB28We5rtnw3xRZHuxAB/3z2sCAQQQQCC2AsdN+dQ7UinrcLcvxHZIBkOgZgJ+bjY/cETN2tMYAQQQQAABBBAIuQALACG/IOIhgAACCCCAQO0EGtqWZ2RBZ+0SjL5zSv7gCcGD/9jD/hmqrykY/QQ8mRwBPu4/OXfNpAgggAACbVNnzQrMO1z6ABoIIFBWgQXZfK6rrBUphgACCCCAAAIIxESABYCYXCRjIIAAAggggEB5Baanc3NNuqC8VStbzaTHjwkeum+GrflwZTtRHYESBfi4/xLhOIYAAgggEGWBtobPTdLg2gUmFb8WIBXlWciOQLgE7DPZfP9l4cpEGgQQQAABBBBAoPYCLADU/g5IgAACCCCAAAIhE2hMXznDfehqWST/A+26VnvkjlnBY7uHjJU4yRbg4/6Tff9MjwACCCAgqYR8oHYAACAASURBVG1a8+7mWiDpQEAQQGD8Ai79IyXff3F+4Kfjr0YFBBBAAAEEEEAgPgIsAMTnLpkEAQQQQAABBMogsO/8/vdYwa4y6U1lKFezEk322M1fDB7Zq2YBaIzAsAAf988LAQEEEEAAgRcLtE1r+lLgVvxagDejgwAC4xNw6c4tpP1Py+ceGl8lTiOAAAIIIIAAAvERYAEgPnfJJAgggAACCCAwToEDM1dt/ezTa6+RtM84S4XieKOtufHY4KFYzBIKUEKMUcC+qfU61ZZkHhvjQR5HAAEEEEAg9gLH7n3oG4IJhQ5zPzL2wzIgApUX+GE2n/tE5dvQAQEEEEAAAQQQiIYACwDRuCdSIoAAAggggEAVBBrSuWWS5lShVdVa7KEnV3emHphStYY0QkD6teQZ6zr5e2AggAACCCCAwKYF0lNn7efyBWbaEysEEBiPgJ2Vzfd/bTwVOIsAAggggAACCMRFgAWAuNwkcyCAAAIIIIDAuAQa07njXTptXEVCevi9eurGbOp+PgkgpPcTq1hmZ2kLZSyTeTxWczEMAggggAACFRZoq2/KmKyzwm0oj0CsBcy8rXvlwJJYD8lwCCCAAAIIIIDAKARYABgFEo8ggAACCCCAQLwFGtJXHCIVLo/zlDtp7c3npO7ZK84zMlstBex3Kihj3ZmBWqagNwIIIIAAAlEWaJvSNMXMOmXi05uifJFkr7GAz8rmB3I1DkF7BBBAAAEEEECgpgIsANSUn+YIIIAAAgggUGuB6e0DHzb3ayS9stZZKt3/Nbb+pxcE9+w6UUMTKt2L+okSOEe2LmOLFv0tUVMzLAIIIIAAAhUS4NMAKgRL2aQI/M2kA7rzuZ8nZWDmRAABBBBAAAEEXizAAgCvCQQQQAABBBBIrMD+HVdvt35o7TWSfzQpCNtp8BfnpO7dabLWb5eUmZmzUgL2PwqUsdMz/ZXqQF0EEEAAAQSSKsCnAST15pm7LAKmX0xQ3QGnr7zsr2WpRxEEEEAAAQQQQCBiAiwAROzCiIsAAggggAAC5RNoSOf+W9Jh5asYjUqTNPSbM4M/bvdGW/v6aCQmZegE3M4b/sj/bOaR0GUjEAIIIIAAAjES4NMAYnSZjFJVAZeu7MnnPlXVpjRDAAEEEEAAAQRCIsACQEgughgIIIAAAgggUF2B6emBhSY/qbpdw9Ntovzuxan7/F3619vCk4okERD4g+QZ6zr5sghkJSICCCCAAAKxEODTAGJxjQxRAwEzP6V75UBi/8xXA3JaIoAAAggggEBIBFgACMlFEAMBBBBAAAEEqifQmM593qWLq9cxnJ1S0p9PSj3w+Ef15HvDmZBUoRIwu0BDnrHuhQ+HKhdhEEAAAQQQSIgAnwaQkItmzLIKuNshPav6+cqqsqpSDAEEEEAAAQTCLsACQNhviHwIIIAAAgggUFaB6ekrPmYqXCPpZWUtHNFiJl9zTPDwPTNsza4RHYHYlRZwv1eyjC1eWPzKDH4hgAACCCCAQA0F+DSAGuLTOpoCpgcL0owlK3O/j+YApEYAAQQQQAABBMYuwALA2M04gQACCCCAAAIRFdgv3f+aIbNr3PWBiI5Qodi+vtX++otZwWO7V6gBZaMr0KvUYMZOO+3B6I5AcgQQQAABBOInwKcBxO9OmahyAiZd253P7Ve5DlRGAAEEEEAAAQTCJcACQLjugzQIIIAAAgggUEGBhvZcTq6mCraIdOkme+zmLwaP7BXpIQhfHgGzP6qgjC3OXFKeglRBAAEEEEAAgXIL8GkA5RalXpwFzJTtXplrj/OMzIYAAggggAACCDwvwAIArwUEEEAAAQQQSITA9PZcl7nmJ2LYcQzZaGtuPDZ4aJ9xlOBo5AXsO0rVnWinnfBA5EdhAAQQQAABBBIgwKcBJOCSGbEsAoWCzV6yuv/ishSjCAIIIIAAAgggEGIBFgBCfDlEQwABBBBAAIHyCDS05w6Ti+8vHyXnHsGTqzvtgSmjfJzH4iMwJLN2W5T5RnxGYhIEEEAAAQSSIZCub2qQbImkXZIxMVMiUJLAYwXXjCWrcneUdJpDCCCAAAIIIIBARARYAIjIRRETAQQQQAABBEoTaJw/8G4v+PWSdiitQjJP7WLP3LgkuI9PAkjK9bt+KbO0dWXySRmZORFAAAEEEIibQPv0Q3fQUGGJyw+N22zMg0DZBFyr12751Iyzrr322bLVpBACCCCAAAIIIBAyARYAQnYhxEEAAQQQQACB8go0pPt/JNl+5a2ajGo72tqbvx3cs1cypk30lL2yde22aNHfE63A8AgggAACCMREoK2++esmnRqTcRgDgbILmHR2dz731bIXpiACCCCAAAIIIBASARYAQnIRxEAAAQQQQACB8gtMT+dOM+n48ldOTsXXat3PLkzd/eE6+YTkTJ2YSdfKvd0Wn3xWYiZmUAQQQAABBBIi0Da16RNmw18JsFNCRmZMBMYk4OZf7lk5cN6YDvEwAggggAACCCAQEQEWACJyUcREAAEEEEAAgbEJNLRf0SQv5MZ2iqc3JjDZ1t/xbbtnx5fb0HYIxUbgVlmh3RadcnNsJmIQBBBAAAEEEPg3gXT9ITvJCkvk+gQ0CCDwHwJPy60xu6r/FmwQQAABBBBAAIG4CbAAELcbZR4EEEAAAQQQUGNH/1t9yK6X9BY4yiMwyQq/+VZwz8tfr3VvKE9FqtRQ4FwVtm637vlP1jADrRFAAAEEEECgSgLt9c2nuvT1KrWjDQJRErgtCNS4eEXuiSiFJisCCCCAAAIIILA5ARYANifE7yOAAAIIIIBA5AQa0rkrJR0cueAhDzxRfnd36o+Fd+qZt4c8KvE2KuBPStZuXQvPBQgBBBBAAAEEkiXQNq3pUPPhrwTYIVmTMy0CmxYw17LuVbm5OCGAAAIIIIAAAnESYAEgTrfJLAgggAACCCCgxnT/SS5bCEVlBFLuD3Wm/vTYR+zJ91WmA1UrI2A3q+Dt1r3w1srUpyoCCCCAAAIIhF2gbcohu1hQKC4BNIQ9K/kQqKaAy+f15AfOrGZPeiGAAAIIIIAAApUUYAGgkrrURgABBBBAAIGqCkxv7z/I3H5Q1aYJbGbSmnnBQ/c02ppdEzh+9EY2O0tbqN0ymbXRC09iBBBAAAEEECi3QPvU5iVuOrbcdamHQIQFCh5YY8+K/hURnoHoCCCAAAIIIIDACwIsAPBiQAABBBBAAIFYCDQc+/03KLX+eknviMVA4R9i/Vz7y+3Nwd/3CH/UpCa0v0tqt65Mb1IFmBsBBBBAAAEENi7QVt/UYrIeSZMxQgCBYYFfq6DG7OrcI3gggAACCCCAAAJRF2ABIOo3SH4EEEAAAQQQGBZoaM9dJtehcFRXoDl47Ka59sje1e1Kt1EI5BVY2k7P/HIUz/IIAggggAACCCRQ4Lhph+ya8kKPS/y7XALvn5E3KvDdbD53GDYIIIAAAggggEDUBVgAiPoNkh8BBBBAAAEE1Niem++uLihqI9AQ/GP1cfbnKbXpTtf/EHB9Q/f9vt1yuSF0EEAAAQQQQACBTQnM2715qwlbW4+7H4kUAghI7n58z6qBRVgggAACCCCAAAJRFmABIMq3R3YEEEAAAQQQ0L7HLW8MguDHUNRWYI/gydWd9gBLALW9hidk/lVbdPJ3ahuD7ggggAACCCAQNYH0tOaj5TozarnJi0AlBFx2UE++/6pK1KYmAggggAACCCBQDQEWAKqhTA8EEEAAAQQQqIjAlOO++4qJVrdCZu+rSAOKjkngPfb0TT3BH/kI2TGple3h38oKR9qiU24uW0UKIYAAAggggECiBNr2bfqEFWyppNclanCGReA/Be72OjX2XJ/7IzgIIIAAAggggEAUBVgAiOKtkRkBBBBAAAEEhgUa0gPnSX44HOER2MnW/uSc4J49w5MoEUmulexI68rcn4hpGRIBBBBAAAEEKiYwf+oh7ytYobgE8LGKNaEwAtEQ+F42n5sZjaikRAABBBBAAAEE/l2ABQBeEQgggAACCCAQSYGG9MAcyZdFMnzMQ+9g6269MLj7gyn5xJiPGobxzte9vz/ScrmhMIQhAwIIIIAAAghEX2D+vs3/VRiypTI/LPrTMAECpQuYeVv3yoElpVfgJAIIIIAAAgggUBsBFgBq405XBBBAAAEEEBiHQEPb5bvIghWSvXocZThaQYHJNnTHecHdb36ZBrevYJtkl3Y70RZnTk02AtMjgAACCCCAQKUE2uubT3Xp65WqT10EIiDwtEn13fnczyOQlYgIIIAAAggggMALAiwA8GJAAAEEEEAAgcgJNKZzP3DpoMgFT1jgbTT027NS971sBz37xoSNXuFx/V8yHWGLTr64wo0ojwACCCCAAAIJF0jXN82V7GxJWyScgvETKuCm63pW5mYkdHzGRgABBBBAAIGICrAAENGLIzYCCCCAAAJJFWhM54536bSkzh+1ubdwv6c7dd/QO+xfb49a9pDm/YNkR1hXJh/SfMRCAAEEEEAAgZgJtO07a18reHEJgH+fi9ndMs7oBEw6oTuf48+go+PiKQQQQAABBBAIgQALACG4BCIggAACCCCAwOgEGtuW7+sW3DC6p3kqLAJ18oc6gz89tps9+b6wZIpkDveVKhSOsOypd0cyP6ERQAABBBBAILIC86Y0v3VCSme7qzGyQxAcgdIFCnLVZ1flbiy9BCcRQAABBBBAAIHqCbAAUD1rOiGAAAIIIIDAOAQOav/Btmt93QpJu42jDEdrJGDSP9pSD921r9Z8pEYRot72Im1pR1gmszbqg5AfAQQQQAABBKIpkJkype5pe9XZMv9SNCcgNQLjErhx0t7vrs9kMoVxVeEwAggggAACCCBQBQEWAKqATAsEEEAAAQQQGL9AQzr3LUlfHX8lKtRQYPBLwV9vnWl/27OGGaLX2nSyLVrYGb3gJEYAAQQQQACBOAqk65s7JC2K42zMhMCmBIpfRdeTz52AEgIIIIAAAgggEHYBFgDCfkPkQwABBBBAAAFNb1v+WbPgO1DEQ+AQe/SmOcGje8djmopOMSjZEdaVubCiXSiOAAIIIIAAAgiMUaBtWtOh5rZU0uQxHuVxBCItELjNWLyq/7pID0F4BBBAAAEEEIi9AAsAsb9iBkQAAQQQQCDaAtPTAzubvPjR/2+M9iSk31Dg48Ga1cfYQ1NQeQkBtz8qZUfY6Z38x0VeJAgggAACCCAQSoH2fQ/5qBcKxSWAD4YyIKEQqIzAz71uy/qe67/zdGXKUxUBBBBAAAEEEBi/AAsA4zekAgIIIIAAAghUUKAxnet3qbmCLShdI4E9gydXn2gPsATwn/43yewIW5T5fY2uhrYIIIAAAggggMCoBNJTml/jgZaaNHNUB3gIgVgI2JJsvr8tFqMwBAIIIIAAAgjEUoAFgFheK0MhgAACCCAQD4GG9PI2KcjGYxqm2JjAe+3pm7LBH/k6gP/DuVSFrY+w7vlP8opBAAEEEEAAAQSiIpCub+6TNDsqecmJwHgFzOzg7pX93x9vHc4jgAACCCCAAAKVEGABoBKq1EQAAQQQQACBcQs0pnN7uVT86P+J4y5GgVAL7KS1t5yTuudjoQ5ZjXCuLlu8cEE1WtEDAQQQQAABBBAot0BbffNZJn2l3HWph0BIBX5TZ4NTF6383t9Dmo9YCCCAAAIIIJBgARYAEnz5jI4AAggggECYBRrSA3nJp4Y5I9nKJ7CDnr2tN3X3ByyxCx/eZl0nLymfKJUQQAABBBBAAIHqC6TrmxdJ6qh+ZzoiUH0BNzunZ2X/UdXvTEcEEEAAAQQQQGDTAiwA8ApBAAEEEEAAgdAJNKRzJ0g6JXTBCFRRgck2+MsL7O43bWND21e0UdiKm8+1RScvC1ss8iCAAAIIIIAAAqUItNU3f92kU0s5yxkEoidgn8nm+y+LXm4SI4AAAggggECcBVgAiPPtMhsCCCCAAAIRFGg4NreHUr5asgkRjE/kcQpso6HfnZ26d9vXat0bx1kqIse9ybpOviIiYYmJAAIIIIAAAgiMSiA9rflouc4c1cM8hEC0Be62wlB99+or/xztMUiPAAIIIIAAAnESYAEgTrfJLAgggAACCMRAoCGdu1bSjBiMwgglCmyhwr1LgvvX7WzPvLPEEhE45s+qoP2t++SVEQhLRAQQQAABBBBAYMwC7dNmfcHdLxrzQQ4gEDEBl/X15PvnRCw2cRFAAAEEEEAgxgIsAMT4chkNAQQQQACBqAk0tPen5dYdtdzkLb9ASv7wycGf/vphe/ID5a9e64r+V8n3t65T7qh1EvojgAACCCCAAAKVFGif2jTNza6RNLGSfaiNQK0FTD6nOz/QV+sc9EcAAQQQQAABBIoCLADwOkAAAQQQQACBUAg0HNf/IZmtlmmbUAQiRM0FTPpHe/Dnu+rtHx+peZhyBXC/SxbsZ12Z+8pVkjoIIIAAAggggECYBdqnNr/dTT+VNDnMOcmGwDgF/qxUoT57wxV3j7MOxxFAAAEEEEAAgXELsAAwbkIKIIAAAggggEA5BBrSue9L+kQ5alEjVgKDX7ZHbjs4eOxjMZjqVm1p+1sm83gMZmEEBBBAAAEEEEBg1AJHTmneZlKg30l646gP8SACkRPwy7L5gc9ELjaBEUAAAQQQQCB2AiwAxO5KGQgBBBBAAIHoCTS0DXxN5t+MXnISV0vg08GjN822R/euVr8K9PnxyJv/hQrUpiQCCCCAAAIIIBAJgXR9c3EJ4F2RCEtIBEoQMPejulcNnFPCUY4ggAACCCCAAAJlE2ABoGyUFEIAAQQQQACBUgQa2i7fRZZaLWn7Us5zJjkCBwRrVn/VHpoSuYlNl9uihZ+OXG4CI4AAAggggAACFRBoq2++xaQ9KlCakgiEQeDvQaCpi1fkfhOGMGRAAAEEEEAAgWQKsACQzHtnagQQQAABBEIj0Ng+sNzdZ4UmEEFCLbBX8MTqE+zBKC0BnGtdC48INSrhEEAAAQQQQACBKgu01zctdxl/BqiyO+2qJvD9bD53cNW60QgBBBBAAAEEEHiRAAsAvCQQQAABBBBAoGYC09tyXzLTuTULQONICnzQnrpxUXD/PqEP7+qyxQsXhD4nARFAAAEEEEAAgRoItE9rXuKuY2vQmpYIVFzAzb/cs3LgvIo3ogECCCCAAAIIILARARYAeFkggAACCCCAQE0EpqcHdjYVVku2Q00C0DTSAjvbv35ydnDvnqEdwmy+Lcp0hzYfwRBAAAEEEEAAgRAItE2ddaKZnxyCKERAoNwCDwzVpfb6xvWXP1juwtRDAAEEEEAAAQQ2J8ACwOaE+H0EEEAAAQQQqIhAY/vAJe7+uYoUp2giBF5n627tDf7wQUkTwzWwfcm6MueHKxNpEEAAAQQQQACBcAq0TW1aYGanhzMdqRAYl8C3s/nckeOqwGEEEEAAAQQQQKAEARYASkDjCAIIIIAAAgiMT2B6un+2yfrGV4XTCEiv0OAvzw/ufuMkG3pFKDzcDrHFmf5QZCEEAggggAACCCAQEYF0/aw2ybMRiUtMBEYt4LKDevL9V436AA8igAACCCCAAAJlEGABoAyIlEAAAQQQQACB0Qs0tF35KgsKN7v720Z/iicReGmBbTT0u3NS927zaq17U42dGq1r4fU1zkB7BBBAAAEEEEAgkgJt9U3HmOyMSIYnNAIvLfCz+7fXXrlcbggkBBBAAAEEEECgWgIsAFRLmj4IIIAAAgggMCzQkM59Q9I8OBAop8CWKty7JLhv/Vtt7TvKWXfUtdxn2OKTrxv18zyIAAIIIIAAAggg8B8C6WmzjpL72dAgEC8BPzGbHzg1XjMxDQIIIIAAAgiEWYAFgDDfDtkQQAABBBCImcD09tw0c62I2ViMExKBlPzh04IHHv2APfX+6kbyJus6+Yrq9qQbAggggAACCCAQT4G2aU1fMrdz4zkdUyVRwKRnhlx7L1mVuyOJ8zMzAggggAACCFRfgAWA6pvTEQEEEEAAgcQKNKT7b5Bs38QCMHjFBUx6YkHw4F372BO7VbxZsYH5bFt08sVV6UUTBBBAAAEEEEAgIQLpqbPmyHxZQsZlzCQIuK7Irso1JWFUZkQAAQQQQACB2guwAFD7OyABAggggAACiRBoTA8c7fIzEzEsQ9ZYwAaPtId//ong73tUNIj7V2zxyUsr2oPiCCCAAAIIIIBAQgXSU5s+LzMWLRN6/7Ec2601u6q/N5azMRQCCCCAAAIIhEqABYBQXQdhEEAAAQQQiKdA47z+t3qd3SzpNfGckKnCKHBY8OhNn7dH965MNu+wrpMXV6Y2VRFAAAEEEEAAAQSKAun6WZ+W/LtoIBAHAZPuWbd+aO8zb77yL3GYhxkQQAABBBBAILwCLACE925IhgACCCCAQGwEGtr6L5RZa2wGYpDICBwYrFn9FXtoSnkD2ynWlTmpvDWphgACCCCAAAIIILAxgXR9U7Nk/eggEA8BOyub7/9aPGZhCgQQQAABBBAIqwALAGG9GXIhgAACCCAQE4GG9oFPyv17MRmHMSIoMCV4YvUCe7BcSwBnWNfCYyPIQGQEEEAAAQQQQCCyAu3TZn3S+TNFZO+P4C8SMH08uzL3Y1wQQAABBBBAAIFKCbAAUClZ6iKAAAIIIICAPnT4eRO2/6/JxY/+/wgcCNRS4EP21I2nB/fvM64MpqW2aOFXxlWDwwgggAACCCCAAAIlCaSnNR0gt6tKOswhBEIkYNJN3fnc+P5sEqJ5iIIAAggggAAC4RNgASB8d0IiBBBAAAEEYiMwvS13oplOjs1ADBJpgbfbMz/5VnDfniUNYfZtW5Q5sqSzHEIAAQQQQAABBBAoi8D8qbMaC+b85HRZNClSY4EF2Xyuq8YZaI8AAggggAACMRVgASCmF8tYCCCAAAII1FqgMX35B12p4k//b13rLPRH4HmBN9i6n10Y3P1BybcYg8r51rXwS2N4nkcRQAABBBBAAAEEKiTQPrVpmputqFB5yiJQLYF/uhX26ll5xa+r1ZA+CCCAAAIIIJAcARYAknPXTIoAAggggEBVBRrbB5a7+6yqNqUZAqMQeIWtv+MCu/vNW1th+80+7rbMFmfmbvY5HkAAAQQQQAABBBComkB6WvMMua6tWkMaIVABAZNd3p3v/3QFSlMSAQQQQAABBBIuwAJAwl8AjI8AAggggEAlBBrTuc+7dHElalMTgXIIbKuh354b3P2yV9jgGzdR7yLrWthSjn7UQAABBBBAAAEEECivwHHTZn0hcL+ovFWphkCVBdy/kF01cEmVu9IOAQQQQAABBGIuwAJAzC+Y8RBAAAEEEKi2wLQFV26fGhy8WbJ3Vrs3/RAYi8CWXrjnjNR9Qzva2rf/5zn7jnVlPj+WejyLAAIIIIAAAgggUF2B9qnNaTd1V7cr3RAoq8D/rl2vvc+6Ofe3slalGAIIIIAAAggkWoAFgERfP8MjgAACCCBQfoHpbbkuM80vf2UqIlB+gTr5Q6cHDzz2PnvqfRtUv9S6Fn62/N2oiAACCCCAAAIIIFBugXT9rB7Jjyt3XeohUD0BPyObHzi2ev3ohAACCCCAAAJxF2ABIO43zHwIIIAAAghUUaCxvX83L9hPZUpVsS2tEBiXgEn/OD7409172z93lelyW7SQ7+EclyiHEUAAAQQQQACB6gq01zdf4tLnqtuVbgiUT8ADm96zon9F+SpSCQEEEEAAAQSSLMACQJJvn9kRQAABBBAos0BjOtfvUnOZy1IOgcoLuIa+mnr4tgMXH/2xyjejAwIIIIAAAggggEC5BdL1zddJaih3XeohUCWBfDafm1alXrRBAAEEEEAAgZgLsAAQ8wtmPAQQQAABBKol0DA/d6gKuqxa/eiDQJkFri8EPmvF4llPlLku5RBAAAEEEEAAAQSqJNBW3/wrkzb8aqcqdaYNAuUQsHQ2399TjkrUQAABBBBAAIFkC7AAkOz7Z3oEEEAAAQTKIvDxr16zxdBWT98i14fKUpAiCFRRwF3/LxjyWdedMeueKralFQIIIIAAAggggECZBRZMO3j7IdX9xl2vLXNpyiFQDYFHvU4f7bk+98dqNKMHAggggAACCMRXgAWA+N4tkyGAAAIIIFA1gcZ07niXTqtaQxohUDYBe7BgNmtF96duLVtJCiGAAAIIIIAAAgjUTGDBlE+9YzAIficpqFkIGiNQooDJzuzO988r8TjHEEAAAQQQQACBYQEWAHghIIAAAggggMC4BPZtv/ydgadukbTduApxGIHqC/xL0qzrs81XV781HRFAAAEEEEAAAQQqJZCe1rSX3G6qVH3qIlBBATfpo9353M8r2IPSCCCAAAIIIBBzARYAYn7BjIcAAggggEClBRraBy6Ue2ul+1AfgXILmGvOdT3NfeWuSz0EEEAAAQQQQACB2gu0T22a6WZX1D4JCRAYs8B3s/ncYWM+xQEEEEAAAQQQQGBEgAUAXgoIIIAAAgggULJAY1v//m7GT0+XLMjBmgmYtV/f3ZStWX8aI4AAAggggAACCFRcoG1a05fM7dyKN6IBAmUWCAIdsHhF7kdlLks5BBBAAAEEEEiIAAsACbloxkQAAQQQQKASAg3pgbzkUytRm5oIVEzAPXt9z6z2itWnMAIIIIAAAggggEBoBNL1TSdIdkpoAhEEgdEJ3JDN5xpG9yhPIYAAAggggAAC/y7AAgCvCAQQQAABBBAoSaAhnfuqpG+VdJhDCNRIwE19N3Q3z6lRe9oigAACCCCAAAII1ECgfVrTN93tazVoTUsEShZw+Zye/ABfWVayIAcRQAABBBBIrgALAMm9eyZHAAEEEECgZIH6ef2vm1Bnt7j0ppKLcBCBqgvYVesmbT9zdWbqYNVb0xABBBBAAAEEEECgpgLp+qbvSvbpmoagOQJjETD9au3Epz561rXXPjuWYzyLAAIIIIAAAgiwAMBrAAEEEEAAyx8SkQAAIABJREFUAQTGLNDQnjtDrmPGfJADCNRMwG+19amZ1535qb/ULAKNEUAAAQQQQAABBGomMH/f5v8aGtLVZtqzZiFojMBYBcznZ1cOdI/1GM8jgAACCCCAQLIFWABI9v0zPQIIIIAAAmMWaEzn9nLppjEf5AACtRIw3VMwn7li8azf1CoCfRFAAAEEEEAAAQRqL9A25ZBdLChcLT7JrPaXQYLRCjw0NJja/Rs3Xf7gaA/wHAIIIIAAAgggwAIArwEEEEAAAQQQGJNAYzr3A5cOGtMhHkagdgJPyH3m9T2z8rWLQGcEEEAAAQQQQACBsAikp87az82vNon/LhqWSyHHZgS8J5sfSMOEAAIIIIAAAgiMVoB/0R2tFM8hgAACCCCAgBra+5vkloMCgegI+KHXZ2ctj05ekiKAAAIIIIAAAghUWqBtWtOXzO3cSvehPgJlElgvBR/N5pf/skz1KIMAAggggAACMRdgASDmF8x4CCCAAAIIlFOgIZ1bLWmfctakFgKVEnDZV27INi2tVH3qIoAAAggggAACCERXID216TSZHR/dCUieJAEzv7h75cDsJM3MrAgggAACCCBQugALAKXbcRIBBBBAAIFECTSkB+ZIvixRQzNsdAVMC6/vbs5EdwCSI4AAAggggAACCFRaoK2++RKTPlfpPtRHoBwCgduMxav6rytHLWoggAACCCCAQLwFWACI9/0yHQIIIIAAAmURmJJZVTfhqcd+bqYPlKUgRRCopIDrnOt7mo+qZAtqI4AAAggggAACCERf4MgpzdtMCnQ1n3IW/btMwgQuXduTz+2XhFmZEQEEEEAAAQTGJ8ACwPj8OI0AAggggEAiBBrbcse46YxEDMuQkRYws/7rupsOifQQhEcAAQQQQAABBBComkD7voe80wuF4hLAjlVrSiMEShRws8/1rOz/7xKPcwwBBBBAAAEEEiLAAkBCLpoxEUAAAQQQKFWgcV7/ZJ9gt8n11lJrcA6B6gj4qi1ti0/8sPsTT1anH10QQAABBBBAAAEE4iBw3NRZjYF5cQmgLg7zMEOMBUy/uH+yPprL5YZiPCWjIYAAAggggMA4BVgAGCcgxxFAAAEEEIi7QGO6/ySXLYz7nMwXdQH/bSGV+sSKrk/dF/VJyI8AAggggAACCCBQfYF0fdNcyS6ofmc6IjA2AXcd17Mq942xneJpBBBAAAEEEEiSAAsASbptZkUAAQQQQGCMAjM6vvfmwtDgbZJeNcajPI5AFQW8YJ5qvK7nUyuq2JRWCCCAAAIIIIAAAjETaJ/WdLK7nRizsRgnfgIPqKCPZlfnHonfaEyEAAIIIIAAAuUQYAGgHIrUQAABBBBAIKYC09O5HpOOi+l4jBUTAXPNu66n+cyYjMMYCCCAAAIIIIAAAjUUSNc390maXcMItEZgNAJd2XxuwWge5BkEEEAAAQQQSJ4ACwDJu3MmRgABBBBAYFQCM9oG3lswL/70/5ajOsBDCNRCwH3Z9T2z5taiNT0RQAABBBBAAAEE4icwb/fmreq20tWS6uM3HRPFRcBMzxRU2L1n5RW/jstMzIEAAggggAAC5RNgAaB8llRCAAEEEEAgVgINbbnzZfpirIZimLgJ3FYIvHHF4llPxG0w5kEAAQQQQAABBBConcCCaYe8bdALxSWAnWuXgs4IbFrAXMu6V+VYhuaFggACCCCAAAL/IcACAC8KBBBAAAEEEPgPgX2P698zCOxmaBAIrYDpKffCjBuyh9wS2owEQwABBBBAAAEEEIisQNu+s/a1gheXALaI7BAEj72Aue/bvWpgZewHZUAEEEAAAQQQGJMACwBj4uJhBBBAAAEEkiHQ0J67TK5DkzEtU0ZRwF1fvqGn+bwoZiczAggggAACCCCAQDQE2qY1fcnczo1GWlImVOCH2XzuEwmdnbERQAABBBBA4CUEWADgpYEAAggggAAC/yYwPb18P1PwI1gQCKuAu599Q8+sr4Y1H7kQQAABBBBAAAEE4iPQXt98lktfic9ETBI7AfMDsysHip9WwS8EEEAAAQQQQGBYgAUAXggIIIAAAggg8G8CDencVZIOgAWBcArYqv+aVJiRy8xaF858pEIAAQQQQAABBBCIk8BX/z97dx4fZ1Uvfvz7fSZdaGVzF3C94q6gKC5FSGYmEwIUhWYCyNak4IaAQCbgwo+IG2QCsigqkKZsKpmUqxQomcxMBoR73RC4Lhf1qleul4srrUChbeY5v9epCQ7jTDIznf35PP/ZnOX7fZ+nlfZ8n3O6u5csffo5d4pKeyvlRS4tJbAhmood2VIZkQwCCCCAAAII7JQABQA7xUdnBBBAAAEEWkugayD2PqPy7dbKimxaSOBPKplDJ6PH/riFciIVBBBAAAEEEEAAgQYXOKcjfICjcqeIPL/BQyU8rwpwCoBXV568EUAAAQQQyCtAAQAvBgIIIIAAAgg8IxCKjG8U0UMhQaARBVSdkyaHV93QiLEREwIIIIAAAggggEBrC5zT3nuy45h1rZ0l2TWxAKcANPHiEToCCCCAAAKVFqAAoNKijIcAAggggECTCnRFbl5lxJlo0vAJu8UFVGR4Mho+t8XTJD0EEEAAAQQQQACBBhYYDISHjZFIA4dIaF4W4BQAL68+uSOAAAIIIPAsAQoAeCEQQAABBBBAYIdAKBKLi0gnHAg0noC5Ix7tPbzx4iIiBBBAAAEEEEAAAa8JDPrDdxiRbq/lTb5NIcApAE2xTASJAAIIIIBA9QUoAKi+MTMggAACCCDQ8AJd5070Gtfc3PCBEqAXBR6WNu2Kf7HnIS8mT84IIIAAAggggAACjSVwTiD8BkfkTjHy0saKjGgQEBFOAeA1QAABBBBAAAH7nwQoIIAAAggggAACoch4SkQ7kECg4QTUhOPDvVxN0XALQ0AIIIAAAggggIB3BQY6entVKaD27hvQ0JlzCkBDLw/BIYAAAgggUBsBCgBq48wsCCCAAAIINKxA18D4B4zqTQ0bIIF5V0DlM/Hh8JB3AcgcAQQQQAABBBBAoFEFBgM9Fxqj5zdqfMTlYQFOAfDw4pM6AggggAACfxegAIA3AQEEEEAAAY8LhAbH7xKjB3ucgfQbTsCsj0d7exouLAJCAAEEEEAAAQQQQGBWIOIP3yIiRwGCQIMJcApAgy0I4SCAAAIIIFBrAQoAai3OfAgggAACCDSQQNfg+InG6PUNFBKhIGAFftHmOl13XLLqd3AggAACCCCAAAIIINCoAgOh8Ct1RiZFZN9GjZG4PCrAKQAeXXjSRgABBBBA4O8CFADwJiCAAAIIIOBhgVBk4h4Rs8LDBKTegAJqzBGTI723N2BohIQAAggggAACCCCAwLMEBvy9K1XMrbAg0GACnALQYAtCOAgggAACCNRSgAKAWmozFwIIIIAAAg0k0BlZv1rFHWugkAgFAVGV8yaHwxdDgQACCCCAAAIIIIBAswgMdPR8QlW/0CzxEqdHBDgFwCMLTZoIIIAAAgj8swAFALwVCCCAAAIIeFQgFIl9T0Te6dH0SbsxBW6MR8MnNmZoRIUAAggggAACCCCAQGGBiD98k4h8ACMEGkiAUwAaaDEIBQEEEEAAgVoKUABQS23mQgABBBBAoEEEOiOxU1TkmgYJhzAQEBHza9cRf+Li3ofhQAABBBBAAAEEEECg2QQi7eEXiyOTIvKWZoudeFtYgFMAWnhxSQ0BBBBAAIHCAhQA8HYggAACCCDgQYFQJPZDEXm7B1Mn5QYVMKIfmIr2fLNBwyMsBBBAAAEEEEAAAQQWFBjsCB9pVL6zYEMaIFA7AU4BqJ01MyGAAAIIINAwAhQANMxSEAgCCCCAAAK1EeiMrF+t4o7VZjZmQaAIASNXxUfCpxXRkiYIIIAAAggggAACCDS0wEAgPKxGIg0dJMF5S4BTALy13mSLAAIIIICAiFAAwGuAAAIIIICAxwRCg+N3idGDPZY26TaqgNEHNeP6J7/U+9dGDZG4EEAAAQQQQAABBBAoVuCsd4d3aVsqKVF5V7F9aIdAlQU4BaDKwAyPAAIIIIBAowlQANBoK0I8CCCAAAIIVFGgK3LzKiPORBWnYGgEShIwat43Ndx7a0mdaIwAAggggAACCCCAQAMLDAbCncZIvIFDJDSvCXAKgNdWnHwRQAABBDwuQAGAx18A0kcAAQQQ8JZAKBLbICJHeCtrsm1UARUZnoyGz23U+IgLAQQQQAABBBBAAIFyBQYCPReq0fPL7U8/BCoswCkAFQZlOAQQQAABBBpZgAKARl4dYkMAAQQQQKCCAqHB8U4xylcoFTRlqJ0QMPJvvq3L/RuvPGzrToxCVwQQQAABBBBAAAEEGlYg4g+nRKSjYQMkMG8JcAqAt9abbBFAAAEEPC1AAYCnl5/kEUAAAQS8JBCKTNwkYj7gpZzJtYEFjAnER3rtP4jyIIAAAggggAACCCDQkgKRQM97xaj9b962lkyQpJpNgFMAmm3FiBcBBBBAAIEyBSgAKBOObggggAACCDSTQGhg4p2i5nvNFDOxtq6AirlgMtp7YetmSGYIIIAAAggggAACCPxdYLCj5xNG9Qt4INAQApwC0BDLQBAIIIAAAghUW4ACgGoLMz4CCCCAAAINIBCKxL4mIh9qgFAIAYF4PBruggEBBBBAAAEEEEAAAa8IDPjDd6hIt1fyJc+GFuAUgIZeHoJDAAEEEECgMgIUAFTGkVEQQAABBBBoWIHg4C2vd0zmfhFZ0rBBEphXBLaIUX98pOf7XkmYPBFAAAEEEEAAAQQQGGxf9XbjOPYqgF3RQKDeAo7oIRenxu+udxzMjwACCCCAAALVE6AAoHq2jIwAAggggEBDCIQGxodFNdIQwRCEpwWM0XOmRnou9TQCySOAAAIIIIAAAgh4UmDQ3/NxI/olTyZP0g0loGKuGU5NfLChgiIYBBBAAAEEEKioAAUAFeVkMAQQQAABBBpLoHvwxn0ysuTHYuQFjRUZ0XhQ4F/j0fDRHsyblBFAAAEEEEAAAQQQ2CEw4A+vVxH+m5j3od4CT4nP3S86tf5X9Q6E+RFAAAEEEECgOgIUAFTHlVERQAABBBBoCIFQJPZpEflsQwRDEF4W+KM66p+8uOdnXkYgdwQQQAABBBBAAAFvC5zbseqNru64CuCF3pYg+7oLGLkwOh27oO5xEAACCCCAAAIIVEWAAoCqsDIoAggggAAC9RfoPv3G3TJLl9wvIq+qfzRE4GUBY+TDUyPhr3vZgNwRQAABBBBAAAEEELACg/7eDxsxX0UDgToL/Nq0Ld1vJH7Dk3WOg+kRQAABBBBAoAoCFABUAZUhEUAAAQQQaASB0ODEGWLM5Y0QCzF4V0BVb5gc7jnJuwJkjgACCCCAAAIIIIDAswUigd4bxZjjcUGgngJGzYdHkhMUatdzEZgbAQQQQACBKglQAFAlWIZFAAEEEECg3gKhSMx+/b9/veNgfk8L/NbxzfjvvOi4//a0AskjgAACCCCAAAIIIJAlEPEf8y8irr0K4GXAIFAvAWPknpHp2HvrNT/zIoAAAggggED1BCgAqJ4tIyOAAAIIIFA3gc6BiRNUzQ11C4CJEbACKifEh8M3gYEAAggggAACCCCAAALPFhjw9/Sp6FpcEKingBE9ciQ1vqGeMTA3AggggAACCFRegAKAypsyIgIIIIAAAnUXCEVikyISqnsgBOBZASPytalo+COeBSBxBBBAAAEEEEAAAQQWEIgEwt8SI8cAhUC9BFTM+HBqgnewXgvAvAgggAACCFRJgAKAKsEyLAIIIIAAAvUS6BpYHzTqTtVrfuZFQFR+4nvKBDZe2fsnNBBAAAEEEEAAAQQQQCC/wEBg1VvUOHeJyB4YIVAvAXXddwyn1/+oXvMzLwIIIIAAAghUXoACgMqbMiICCCCAAAJ1FQhFYteJyEl1DYLJvS2gelR8uOfb3kYgewQQQAABBBBAAAEEFhYY7AhHjMrwwi1pgUB1BFT0suHU+FnVGZ1REUAAAQQQQKAeAhQA1EOdORFAAAEEEKiSQGjgljepZh40Ik6VpmBYBOYVMCpjU8PhfpgQQAABBBBAAAEEEECgOIGIP5wQkUBxrWmFQMUF/qw+337DU996pOIjMyACCCCAAAII1EWAAoC6sDMpAggggAAC1RHoisQuNiKD1RmdURFYUOCxjGsOSl7S+/MFW9IAAQQQQAABBBBAAAEEdggM+MN+FUnCgUDdBNScG01OcBJF3RaAiRFAAAEEEKisAAUAlfVkNAQQQAABBOom0H36+AsyS/UBEdmrbkEwsacFjMinpqLhL3gageQRQAABBBBAAAEEEChDINLRe7GooZi7DDu6VETgJ9FUbD8RMRUZjUEQQAABBBBAoK4CFADUlZ/JEUAAAQQQqJxAKDJxloi5tHIjMhICxQsYMT/86+bHVtx39Ye2F9+LlggggAACCCCAAAIIIGAFLug+frcnt267W0XsJiwPAjUXMKonjiTHb6z5xEyIAAIIIIAAAhUXoACg4qQMiAACCCCAQH0EQpGJ+0TM2+ozO7N6XcCI9E5FwzGvO5A/AggggAACCCCAAALlCkT8PWERHS+3P/0Q2BkBozI5kowdujNj0BcBBBBAAAEEGkOAAoDGWAeiQAABBBBAYKcEOiMTx6mYb+zUIHRGoGwB/UY82nN82d3piAACCCCAAAIIIIAAAjsEIoGeUTHaDwcC9RBQY4LD0xPJeszNnAgggAACCCBQOQEKACpnyUgIIIAAAgjUTSAUmbhdxBxWtwCY2LsCKlvcGT0ocWnP/d5FIHMEEEAAAQQQQAABBCojcF5w1asyrnO3iOxdmREZBYHiBVR0bDg1TgFK8WS0RAABBBBAoCEFKABoyGUhKAQQQAABBIoX6Bpc32GMmyq+By0RqJyAEXPhVLT3gsqNyEgIIIAAAggggAACCHhbIOIPf0RErvK2AtnXSWC7Os5+w4mb/7NO8zMtAggggAACCFRAgAKACiAyBAIIIIAAAvUUCEUmRkUMFfr1XATvzv0f25abFemh3ie8S0DmCCCAAAIIIIAAAghUXiDiD39HRI6s/MiMiMACAsZ8ITo98SmcEEAAAQQQQKB5BSgAaN61I3IEEEAAAQQkOHjL6x2TeVBEFsGBQK0FjNETp0Z6bqz1vMyHAAIIIIAAAggggECrCwz6wwcaEXsVwJJWz5X8Gk7gYceRt1yciG1uuMgICAEEEEAAAQSKEqAAoCgmGiGAAAIIINCYAl2R9Z834n6yMaMjqtYWMOvj0d6e1s6R7BBAAAEEEEAAAQQQqJ/AYEfv+UbNhfWLgJk9K6D6sWhy/CuezZ/EEUAAAQQQaHIBCgCafAEJHwEEEEDAuwIrP/j1ZVt33/NnIvoK7yqQeZ0EMmJ0RXyk5/t1mp9pEUAAAQQQQAABBBBoeYFwOOx7+V/kbhV5T8snS4KNJaDyvWgy9u7GCopoEEAAAQQQQKBYAQoAipWiHQIIIIAAAg0m0DW4/kRj3OsbLCzC8YSAXhSP9nzCE6mSJAIIIIAAAggggAACdRSIdPQeJmpur2MITO1RAdeYVZdMT9zi0fRJGwEEEEAAgaYWoACgqZeP4BFAAAEEvCzQFYl9x4gc6WUDcq+LwC8ybb4VyS8e/Ze6zM6kCCCAAAIIIIAAAgh4TCDiD18lIh/xWNqkW2cBI2Z8JDVxTJ3DYHoEEEAAAQQQKEOAAoAy0OiCAAIIIIBAvQU6I+P7q+j99Y6D+T0oYMwp8ZHeUQ9mTsoIIIAAAggggAACCNRF4BOBY14zY9zviciedQmASb0qMJNR542XJm/+pVcByBsBBBBAAIFmFaAAoFlXjrgRQAABBDwtEBoc/5wY/ZSnEUi+HgK3xaPhlfWYmDkRQAABBBBAAAEEEPCywIC/5wIVHfKyAbnXReAT0VTsorrMzKQIIIAAAgggULYABQBl09ERAQQQQACB+giEw+O+za/Qn4nIa+sTAbN6VsBxDolfvOpuz+ZP4ggggAACCCCAAAII1Eng4+3v32ORs+jfReR1dQqBab0oYORH0enYO7yYOjkjgAACCCDQzAIUADTz6hE7AggggIAnBbrOneg1rrnZk8mTdD0FvhSPhs+uZwDMjQACCCCAAAIIIICAlwUG/b0fNmK+6mUDcq+9gGP00IunxydrPzMzIoAAAggggEC5AhQAlCtHPwQQQAABBOok0BWJjRuRcJ2mZ1pvCvzW6MxBU8PHPeLN9MkaAQQQQAABBBBAAIHGEIj4w2kROaQxoiEKLwiomGuGUxMf9EKu5IgAAggggECrCFAA0CorSR4IIIAAAp4QCA7e8nrHZOzx//x/uCdWvEGSVDktPhy+qkGiIQwEEEAAAQQQQAABBDwrMOAPH6Uit3gWgMRrLqAif9mqbW+8PPnNP9R8ciZEAAEEEEAAgbIE2Dwoi41OCCCAAAII1EegcyB2vqpcWJ/ZmdWjAlPxaDjk0dxJGwEEEEAAAQQQQACBhhOI+HvHRQynwjXcyrR0QB+NpmJcP9HSS0xyCCCAAAKtJEABQCutJrkggAACCLS8QCgSe1BE3tLyiZJgwwi4xhyRGOm9vWECIhAEEEAAAQQQQAABBDwucK6/5z2u6L0eZyD92goko6lYsLZTMhsCCCCAAAIIlCtAAUC5cvRDAAEEEECgxgJdA7H3GZVv13hapvOygMpEfDjMl0VefgfIHQEEEEAAAQQQQKAhBQb84StV5GMNGRxBtaSAUXnPSDL27y2ZHEkhgAACCCDQYgIUALTYgpIOAggggEDrCoQiEzeImBNaN0MyazQBVcc/ObxqutHiIh4EEEAAAQQQQAABBLwucFZ7+NVtjtjN2Od73YL8ayVgRqKpiUitZmMeBBBAAAEEEChfgAKA8u3oiQACCCCAQM0Eguetf5WTcX8mIktrNikTeVrAGL1haqTnJE8jkDwCCCCAAAIIIIAAAg0sEPH3fFpEP9vAIRJaKwkY+e1ys/wNQ+l1T7dSWuSCAAIIIIBAKwpQANCKq0pOCCCAAAItJ9AZiQ2qyMUtlxgJNayAq867E8OrvtewARIYAggggAACCCCAAAIeFxhcceSuZskSewrAGz1OQfo1EnCMHH/xdOwbNZqOaRBAAAEEEECgTAEKAMqEoxsCCCCAAAK1FAhFYt8XkQNrOSdzeVnAXB2P9n7IywLkjgACCCCAAAIIIIBAMwgM+HtPVTFXN0OsxNj8AkbklpFUbFXzZ0IGCCCAAAIItLYABQCtvb5khwACVRAIhULLXdcdN8YcNje8MeYhVW1PJpN/qMKUDOlxgdDAuF9Ukx5nIP3aCWxTx3fg5MVHP1i7KZkJAQQQQAABBBBAAAEEyhWI+MP274v+cvvTD4FSBFyVN16SjP28lD60RQABBBBAAIHaClAAUFtvZkMAgRYQKLcAYMWKFbvusssuxxlj3qCq352Zmbk9nU5zb1oLvBPVTiEUiV0hIqdXex7GR8AKGDGXT0V7P44GAggggAACCCCAAAIINIfAYEf4SKPyneaIliibX8CcH01NfK758yADBBBAAAEEWleAAoAF1nZoaMi5++679xeRsKp2icirRGT3rG7/KyK/EJH1xpjvpFIp+7+r+vj9/r1FZLWqnioilyaTSbsx5Kmnu7v7Bdu2bQuJSL+IvFZErMncU7U1OeCAAxbtueeeK1zX7VXVg0XklSKybHbiLSLyW2PM3SKybvPmzfffd9992z21MB5JtpwCgPb29uf7fL7bc45w/47P5zs+Ho8/6RE60ixDYOXQhmVbn3jqIVF9aRnd6YJAqQKbM5nMgclLj/1lqR1pjwACCCCAAAIIIIAAAvUTGPD3flPFHFu/CJjZMwIqD0STsbd6Jl8SRQABBBBAoAkFKAAosGh24/+ee+55vzHmUhF5eZFrmzHGpFX1o8lksqL/cH7QQQftuWTJkiNF5BwReXNWPGd6qQCgs7NzL9d1Py8ix4vIoiLWpSJrUub78DtVPfuggw769tDQkFtErDRpEoFyCgCCweDhxpjbclJ82hjTlUqlbNEIDwJ5BboGxj9gVG+CB4GaCKh8MT4c/mRN5mISBBBAAAEEEEAAAQQQqJjA2e3HvMvnuP9esQEZCIH5BNSsjCYncv+dCzMEEEAAAQQQaBABCgDyLEQoFHphJpO5VkRWlrlO9kvwM5LJ5NodJ+mW+axcuXLZE088EVTVM2a/Ns+34e2VAgANBAK9IvL1nBMYitUte03sOmzZsiUqIh8SEV+xE862y9iYly1bFtmwYYONgacFBMosAPiIMeaq3PRV9dBEIjHZAiykUCWBrkhs3IiEqzQ8wyKQLfCoZGYOjF963P/AggACCCCAAAIIIIAAAs0nEPH3XiNiTmm+yIm42QRUdGw4NW5PZuVBAAEEEEAAgQYUoAAgZ1Ha29v38fl8G0TEHvu/M09GVc9KJBJfLqUIwB4xv/vuu7/VcZwBY8zhWcfLF4rFCwUAGgwGP2aM+VIZG/DZbiWviV2PPfbYw27+n7kzL4OIXL5p06YIVwLspGKDdC+nAKCzs/PtrutOicgeWWn8UlU7E4nEww2SGmE0mEB35Fv/khHffxZ54kmDRU84zSZgjPy/qZHwZ5stbuJFAAEEEEAAAQQQQACBvwtwCgBvQq0EjMjfMiJv+FIqVvXrcGuVE/MggAACCCDQSgIUAGStZnd3927btm27Mc+X//YY+XvsdQDGmH9Lp9N/sZv63d3dS7Zt2/YW+9/X8vevM3O/Dt/iOM5hU1NTdy3w0tiv2/c1xnxYVU8SkeeV8JK1fAFAIBA4QkRuzlMM8agx5mLXdb/d3t7+sD1m3x7Vf++9977YGLPKGGOPMH5xjmWxa7Kjm9/vX62q9jSI3LX9iTHmgkWLFt01OTn5V9u2q6vrudu3bz9EVT+Tc02D/bF9h05JpVLrSlhbmjaoQDkFACJiC1mONMZcbq+k0oaPAAAgAElEQVQVUdX/UtUPT01NJRs0TcJqAIHOcyfOVtdc0gChEELrC/x2m7v9wPQlH/hz66dKhggggAACCCCAAAIItK5AJNB7nRhj/32RB4GqChijZ45Mj19R1UkYHAEEEEAAAQTKEqAA4B9sdhPe3i3/iRxJ+w/hpyaTye/M8yW/7dslIjeIyPNz+qcWL1581MaNG/9WaIU6Ojr2cxwnkadvMYva0gUA7e3tr/D5fNbmX3IwbsxkMqen0+lNhZDa29v38Pl8V4rICdltVPUOx3F64/H4k/MB+/3+vVX1dhHZL6ud3ci/wnXdT6bT6afz9W9vb1/qOM6wqp6e8/MH7akOqVSKythi3uwGblNmAUADZ0RojSoQisTuFpH3Nmp8xNVSApF4NDzSUhmRDAIIIIAAAggggAACHhSIBHreK0bt3yV5EKi2wF3RVKy92pMwPgIIIIAAAgiULkABwKxZKBR6XSaTsV/i7pXFaO9sPyaZTN5WDG2BL9XtJvFhyWRyutAYCxQAbLGb0K7rjqjqC0XEXk+Q/bR0AYDf7z9XVS/KyXnD4sWLT5ivqGKufXt7+/N9Pp/dxD8wa4wF18S2DQQCa0TEfv2f/dycyWRWF9r8n2toN4gzmcxNIvK+nP6nJJPJ0WLeJ9o0rgAFAI27Nq0UWWdk/QoV955WyolcGlbgZ0uWLz1ww9BK+989PAgggAACCCCAAAIIINDkAgP+3m+qmGObPA3CbwYBNQdHkxPfbYZQiREBBBBAAAEvCVAAMLvaBTaao8lk8tx5vvx/1rsye1/81SKyOvsHqnpxIpE4r9CLlacAYLsx5m5VHVm8ePH0xo0bt9q+wWCwyxhzZ844LVsAEAwGdzfG3CoiB2flvMlxnM6pqakfFfsbNRAI9IhIrJQ1mb0O4l/tLQBZ/f7sum5wenr6wWLmzlfYUezpA8WMT5v6CVAAUD97L80cisSiIjLgpZzJtT4CRvRjU9Ger9RndmZFAAEEEEAAAQQQQACBSgsMdvQEjKo9UZMHgaoKqOhlw6nxs6o6CYMjgAACCCCAQMkCFACISL7NPBEpeaPZ6gcCgUNFxJ4YkH1n/IZly5Ydu2HDhrxf1mVtFP+fiFyydevWW++5557HclfTawUAHR0db3Qcx57K8KI5i3I20Ds7O/d1XdeO89JixymweR9btGjRiXMFGQv9buvu7l6yffv2G4wx4ay2f3BdNzA9Pf2zhfrz88YVoACgcdemVSILj4/7Nv9AHxKVV7dKTuTRsAI/ig/3HCiqpmEjJDAEEEAAAQQQQAABBBAoWSASCE+IkVUld6QDAqUIGPmf5UbeMJSOPVFKN9oigAACCCCAQHUFKAAQka6urpfMzMykReQ1Wdz2C/wjE4nE5lKWoJzN5hUrVuy6dOnSZclk8g/zzeW1AoDOzs6A67qT2cUUC52mkM8v30kCxpiHVLW9kHm+UwPsyQ7JZPK6Ut6HQCBwsoisy+kTTiaTE6WMQ9vGEqAAoLHWoxWj6YpMrDJi+HOiFRe34XJy18Sjx6xtuLAICAEEEEAAAQQQQAABBHZK4Bx/T7cjesdODUJnBIoQUDUnDCcn7FWoPAgggAACCCDQIAIUAIhIvq+9ReT6TCazJp1Oz5SyVoFA4EXGmLSqvm6uXzlfreeb02sFAKFQ6E2ZTOaUbAvHcTZMTU3Zr/mLfsrZrA0GgxcZY+z1D3PP467rdk5PT3+/6In//m6903GcKRHZNet9mPdKiFLGt23zvReqemgikbDFE/ZRv9//KhE5QVWPEpF9RWTZ7M/+KCI/FZG1W7duvSPfyRNz8Rx00EF7Ll26NGyMOUZE3iQiL5z9mT3Z4rfGmLiI3HjwwQc/MDQ05JaaR257O9+SJUsOE5F+ETlARHafbWOLcn5jjPmOnS+VSv2m2Gs6CsU0NDTk3H333Qepqi3Y6BKRvbNy+5UxZqOqjiWTyV/Zucp5pyr5Z8PKlSuXPfHEE0HHcWwl/yEisk9Wocz/isiPReTmhdZ0Z9eI/tUTCEViN9jfs9WbgZER2CHw3Xg0nH3NDiwIIIAAAggggAACCCDQQgIRf9herbmyhVIilYYUMDdGUxMnNmRoBIUAAggggIBHBSgA+PsG6utFZMwYs8fce6CqE4lE4tOlvheV3OTLndtrBQCl2hdqX+pmrd1c3bJly7dy/oL0y7a2tvbJyUl7TUPRj9/vf7mqpkTEbsDveFS1pKsEFppsvgKAQCDwGmPM1apqN4kXejYbYz69efPmr993333b5xrPnlBhfy/Y+7wWLTSIMeYuEVmTSqV+vVDbfD8vZz5V/WAymfxlOfP5/f73qOrXROTNC/TPiMiUz+f7oIj81XXdcWOMLVDY8RRxqsROFwdZm1122eVTxpjTs4o45gt7i6pe+dRTT33+3nvvfbwcH/rUXqB7cP0+Gdf9T1F5Tu1nZ0ZPCThyXPzisP3/Ox4EEEAAAQQQQAABBBBoQYHBjvCRRsV+QMGDQDUF/rzc3b7vUPrbm6o5CWMjgAACCCCAQPECFAAUb1VUy3z31htjrkylUmcUNcA8jSgAKE+wq6vruTMzM3eKyDvmRjDG/HTJkiX+jRs3/il31HxXBohIWVdCdHd3v2Dr1q0pVbVfzO94VDU+MzOzKp1OV+RurALvRbeI2IKW0SI3iufCs5vcl2/atOk8WwQwe6WF3Rx6W4n6j6jqEYlE4v5S+gWDwYOMMfbIsJeV0k9E7CkEZySTSXuMdbH3WGsgELCnC1xRotGfjTEfdBznlFoWAHR2du7vuq5di9eWaGOb/8JxnGOnpqYeKKMvXWos0DUw/jGjemWNp2U67wnE49GwPfGEBwEEEEAAAQQQQAABBFpYYCAQvlPNjtMOeRCoooB+IJoa/2YVJ2BoBBBAAAEEEChBgAKAErCKaVrg7viK3PlOAUAxK/DPbUq94qGSpziUevpAORkWeC82zh4NP3fUfylDZ4wxdnP7fsdx7FFxpW7Gz831QCaTWZlOp39fzOTBYPDw2c3/uaP+i+mW3SajqmclEokvF1EEoMFg8GPGmC9lHZ1fynz2a3p7SsJz5zpV8wQAv99/sKrav0TtVUqQOW3LKsrYifnoWqZAaDB2hxixRTw8CFRNQI28f3IkzJdAVRNmYAQQQAABBBBAAAEEGkNgMBDuMUZijRENUbSsgOr10eS4vVqTBwEEEEAAAQQaQIACgAouQnt7+1LHcW5S1aOzhv2lqnYmEomHd3YqCgDKErRfeX9CRD6f1dtucIdTqdS/5huxq6vrJTMzM2kRec3cz1X1DsdxeuPx+JOlRFHHAoDsMH8nIlf6fL7bM5nMY/YHqrpcRNqNMR8vcPT9oyJiTwPYO2ugn4jIJZlMJunz+XZcEeDz+fbMZDKHi8iAiLw4j82nksnkFxfakA8Gg281xtyWu8E9u6n+mba2tvjk5ORfbejt7e3P8/l8QWPMBar6upw5tziOc9jU1JS9hqDgEwwG32WMsUUSz1z7MdvY5nyn67pXL168+IczMzNuW1ubk8lk3mKMOVVEjix0DUK1CgA6Ojpe6zhOPE8hhj3e/+pMJvO1v/3tb7+xJzYccMABi3bbbbdXOY7zURH5SJ5YSyrKKOVdp21lBLrOG3+1yeivKjMaoyCQX0CNmZwc6T0UHwQQQAABBBBAAAEEEPCGQMQfToqI3xvZkmWdBP64bMnifT+z8aa/1Wl+pkUAAQQQQACBLAEKACr4OnR2dh7iuu4dOceJR5PJ5LkLbYAWEwYFAMUoPbuN3+8/UFVvF5Hnz/3E3lG/bdu2o+65554dm+G5T74TA4wx16RSqQ+Vuo75CgBE5DfGGH8qlbIb8zv9FHgv7Lj2i/hPz8zMXJZOp5/ON5HdMN59993PVlVbIOErEIzd7P/Epk2brrCbzPnatLe37+Hz+eyR5Sfk/PzHixcvPjTfVQtz7drb259vixNE5MCsvjb2i2ZmZj5XKPaVK1cu27Jli/2C/4M5c6YWL1581MaNG/P+haO7u3u3bdu23SwiuZtfj9j4k8mkLf7Ie43AfMfwV6MAwBYV+Xy+dSJyTK7r7JH+BTeKA4HAG4wxN2dfP2HHsFeSuK57djqdntnpl48BKi4QisROn72WouJjMyACcwKO6AfujPZwNCOvBAIIIIAAAggggAACHhEY6Ah/QFXslYs8CFRPwJVjo+mY/Tc3HgQQQAABBBCoswAFABVagAKbig+7rhuanp7+RSWmoQCgJEX75b+93+yG7M3/2bviVyWTyTsLjZavAEBVv5ZIJOwX1SU9BQoA/uy6bnB6evrBkgYr0HieAoCPJ5NJe7993s3sueFsEcAee+xxmYjYr8Zzn6KP1Q+FQi+dmZm5I2fD+WljTFcqlbq7QPj5TmiwTS/ftGlTpFDBwdxYs7/vbhSRlVnjz3vCg9/vP0pV7dF32QUPfzbGHJ5KpX6w0Jq0t7fv4/P5NojI/tltq1EAMHstwoSILM2aq+iv+AucrPCIz+cLxOPxhxbKlZ/XXoDj/2tv7rUZVfSHk9Ge7IIrrxGQLwIIIIAAAggggAACnhQYDIS/a4wc5MnkSbpWAuuiqVhfrSZjHgQQQAABBBAoLEABQGXejkKbmEUdf15sCBQALCi143h4VX2Pqtqv2u1farI3ee3X63ZT/KvzbYq3QgHAQqcc5Ep2dHS803GcKRHZNftnpV59EAwGLzLG2BMvnnlU9aOJRMKa/9MTDAZfZoyx8z5z3YKI/MBeK5BOp/+84IqLSIHj/K/PZDJrcr9yL3BNh52mqGKJuXjynfZR6QKAArE+rao9iUTCnphQ1BMIBNaIyLU5jc+cLQ4pagwa1UaA4/9r4+z1WdSY0ydHer/sdQfyRwABBBBAAAEEEEDAawKDgd6TjTH2lEEeBKol8OhyV/YdSseeqNYEjIsAAggggAACxQlQAFCc07ytAoHAESJijzdaltWwpE3MYsKgAOAfSgW+rJ+PcbOIfCiZTI4v9EV8KxQA2AKIRCJhj8cv6unu7n7B1q1bU7nHxYvI6mQyeV1Rg/x9M/5wY8xt2e1V9eJEInFevjEKbE6fkkwmR4uds8BG+c8zmUwgnU4/mj1OvrUVkV+qamcikXi42DnzvX+VLgDo7Ox8u+u6tjhij7m4jDG3uK57fKFrEfLFX6DIIm+BRLH50646Ahz/Xx1XRn2WwG+W6uL9bx1+3+O4IIAAAggggAACCCCAgPcEIv7w93OuYPQeAhlXVUBVwsPJmD3NkgcBBBBAAAEE6ihAAcBO4hc4YnuL4ziHTU1N3bWTwz+rOwUA/+AooQAgIyLfchxncGpqyt7xvuDTCgUAIlLSF94FPP/iOE5wamrqgQXRZhvkO0mg0PUJ3d3dS7Zv336DMSacNf5vjDH+VCr1u2LntO0CgcAZ9tqArD55rx4IBAIni0hutXs0mUzaUwvmvSohO55aFADkycmGUFJxhO2Qz1lV4zMzM6vS6TQV2aW8aFVuy/H/VQZmeFHRCyajPRdCgQACCCCAAAIIIIAAAt4UGPD3nqpirvZm9mRdEwE1a6PJCXsaJQ8CCCCAAAII1FGAAoCdwC9wF3jRd6aXOjUFAP8QK6EAwHb6izHmyq1bt1567733LvjVIwUAzzj/2XXd4PT09IPFvqul2Pn9/perakpEXjU3vqrGFi1adOLGjRu3FjunbVfg98Y/nV7g9/uvUNXTs8dW1SNKOVLf9q12AUB7e3ubz+ezpyCclBVryQUZc339fv/bRGTvuf/t8/m2bN++/d5SThIoZT1oW7oAx/+XbkaPUgV0k+Pb/tY7Lzruv0vtSXsEEEAAAQQQQAABBBBoDYGhN4YXP/kisR96vL41MiKLBhR4ZPnyp/cd2rBhSwPGRkgIIIAAAgh4RoACgDKXOhQKvTCTydij0Q/NGeLyTZs2Re677z5733xFn3oVABQ4Nn3e3Ap99V0pkBILAOamfdRxnBOmpqaS88VRyib2QvkUiLPkjfX55qnEe1GpOEux8/v9B6vqpIgsnctPVc9PJBKfW8g19+cF5n3WNQgrV65ctmXLlm+JyMqs/mWtRbULAILB4O7GmFtF5OC5WBe6YqBUM9o3lgDH/zfWerRkNEauiI+Ez2zJ3EgKAQQQQAABBBBAAAEEihYY7Oj5hFH9QtEdaIhAiQJqzKrh6YlbSuxGcwQQQAABBBCooAAFAGVgdnd377Zt27YbczYS7UgbFi9efMLGjRv/VsawC3apxEbvgpPkadCIBQCF8rAbsyLy0kwmY7+c/qCIPC+nra0+PSaZTD7rnvrsNqVsYi/kWamN9fnmqcR7Uak4S7ELBAI9IhJbyLDcn+cWoXR1dT13ZmbmThF5x9yY5W6qV7sAIBAIvMgYk1bV183FyrH95b4JzdGP4/+bY52aOUoV54DJ6KofN3MOxI4AAggggAACCCCAAAI7LzDYfvQ+xvHZ0x6fu/OjMQIC+QT02mhq/FRsEEAAAQQQQKB+AhQAlGh/wAEHLNpjjz2i9o71nK4PZDKZlel0+vclDll080ps9BY9WVbDZioAyM5vxYoVuy5duvQCEfm4iPiyfvaIqh6aSCR+ks+jlE3shTwrtbE+3zyVeC8qFWcpdgXuuF+ItOif5xYA5NtUN8b8dMmSJf6NGzf+qeiBa3AFQFdX10tmZmbSIvKaubhU9Q7HcXrj8fiTpcRK28YX4Pj/xl+jFojwxng0fGIL5EEKCCCAAAIIIIAAAgggUAGBiD98WZ5/26zAyAyBwA6B3y93l+87lF73NB4IIIAAAgggUB8BCgBKcJ/d/L9o9j+QszeUf+Hz+Xri8fhPSxiu5KaV2OgteVIRadYCAJvrPAUbo5lM5sPpdHom16RAvtdnMpk1+drPZ1rOl+KlrlEl3guvFgCUu6lezroW+Ko/76Z+gUIKCgBK/c3RJO05/r9JFqqZw3RNKH5J71Qzp0DsCCCAAAIIIIAAAgggUDmBczrCBzgqP6rciIyEwLMFVPWo4eT4t3FBAAEEEEAAgfoIUABQvLsGg8GPGWO+lOdr8iMSicT9xQ9VXstKbPSWN3Nz9+ru7n7Btm3b7NHvb8vK5BGfzxeIx+MP5WZXya+vy9koLlW7Eu8FBQClfVVfzrpSAFDqm+2d9hz/7521rkumRjbGR8KH1WVuJkUAAQQQQAABBBBAAIGGFYj4e74hosc1bIAE1twCRr8enR7/cHMnQfQIIIAAAgg0rwAFAMWtnQYCgWNEZFRElmVvIhtjjkulUncXN8zOtarERu/ORdC8vYPB4KeNMZ/NySCcTCYncrMqZaN2IZFyNooXGjP355V4LxqlAGD2aobJUg2KaV9gXeMzMzOr0un0E8WMMdemnHUt5b0qpW0pcdO28QQ4/r/x1qT1IjLHxqO9N7deXmSEAAIIIIAAAggggAACOyNwrr+n2xW9Y2fGoC8C8wg8vPx5su9QLLYNJQQQQAABBBCovQAFAEWYBwKBI0TE/uN59ub/FhE5JplM3lbEEBVpUomN3ooE0oSD5LNT1fMTicTnctNpb29/Tltb23pjTGjuZ+XeFV+LjdxKvBcNVADw0UQi8dVqvGLBYHB3Y8ytInJw1ro+pKrtyWTyD6XMSQFAKVq0nU+A4/95P6os8P14NPyuKs/B8AgggAACCCCAAAIIINCkAhF/OCki/iYNn7AbXECNvG94Omb/LY4HAQQQQAABBGosQAHAAuDBYPCtxhi7yb9XVlO7+b8mmUzaogBTqzWrxEZvrWJttHk6Ozv3d103ISLPm4tNVb+WSCQ+khtrd3f3ku3bt99gjAln/ew3xhh/KpX6XSm5dXZ27uu6rv3L1Euz+l2fyWTWpNPpmVLGKtS2Eu9FPQoAChRlXJxIJM6rhEvuGCtXrly2ZcuWb4nIyqyf/cF13cD09PTPSpmz2gUABYpQyipWKCUv2tZegOP/a2/uqRldOS1+SfgqT+VMsggggAACCCCAAAIIIFC0QMQfXi0iY0V3oCECpQl8NZqKfbS0LrRGAAEEEEAAgUoIUAAwj2JHR8d+juPYKsWXZTXLqOpZiUTiy7Xc/LfzV2KjtxIvTa3GCAQCx4vIO+bmM8Y81dbWdlU8Hv+fUmPo6Oh4p+M4UyKy61zfQgUAs9a5VwY8bYzpKvW6B7/ff7Cq2iPtl2bNm/fkgVJzmmtfifeiHgUABYoy7nAcpzcejz9Zrsd8/fx+/xWqenr272cROSKZTN5Zynw1KABo8/l89sqRk7Li+ovjOMGpqakHSomVto0r0D24fp+MyfxGRBc1bpRE1rQCRv5L5Kn94yMnVeXP06Z1IXAEEEAAAQQQQAABBBB4RiAcDvte8Rex/87wJlgQqILAfy93/7TvUIU+gqpCfAyJAAIIIIBAywpQAFBgadvb2/fx+XwbRGT/rCYZY8ynNm/efOl99923vdZvRSU2emsd887MFwwGv2qM+XD2GOXeEV/ga/OzE4nEl/LFGAwGD589+SH7x2cmk8krSskpEAicISKX5+RwRCKRuL2UceZrW4n3oh4FAF1dXc+dmZmxG+/PFHmIyCbHcTqnpqZ+VCmf7HECgUCPiMRy1qPkUweqXQBg48v37ojI6mQyeV2pNrnFNCLy18WLF1+2cePGv5U6Fu0rJxAanDhZjFlXuREZCYFnCZwfj4b/6ZobjBBAAAEEEEAAAQQQQACBbIFIoGdQjF6MCgJVEVCzMpqcqNkVulXJgUERQAABBBBoQgEKAPIsWnt7+x4+n+8G+2Vwzo8v37RpU6Qem/82jkps9DbTO1pgA7TkTfhZu9wv+u0vh5PJ5EQ+k3xH96tqSV+nF9hU/x/HcQJTU1O/qtRaVOK9qEcBgIhoIBCwJ2nkHgUWTSaT51bjhI0CVzL8ePHixYdu3LjxT8WuSTlH9AcCgRcZY9Kq+rq5eeZ7pzo7O9/uuq49tWKPufbGmFtc1z0+nU4/XWys+da21He52LloV5pA58D49ap6Ymm9aI1AUQJ/lcyi/eOXvr/kE3OKGp1GCCCAAAIIIIAAAggg0DICn+w6+iXbt/seFJEXtExSJNI4AsZ8JTo98bHGCYhIEEAAAQQQ8IYABQA569zd3b3btm3bbsy5J1yMMVe6rjtYysZbpV+hSmz0Vjqmao6X7/h8Y8xd27ZtO+qee+55rNi5u7u7X7Bt2zb7pfnbsvrMuxHf3t6+1HGcm1T16Kw+WxzHOWxqauquYuYOBoPvMsZszN7AVdXYokWLTty4cePWYsYopk0l3os6FQDYr9w7ROSO7CsS7CkAqtqdSCS+V0z+c21CodBLM5nMOT6f7wvxePyP+foWWFfb9OOzpzuYYuYMBAK2OOhmEVk2194Y85CqtieTyT/kG6PUAoBKvIM2jgLvYcmnHhTjQpviBbpPv2NJZukT9vj/vYrvRUsEihXQL8WjPWcX25p2CCCAAAIIIIAAAggg4G2BwY7wJUaFv0N4+zWoVva/Xp5642uGZMit1gSMiwACCCCAAAL/LEABQJbJAQccsGiPPfaIisiZOVQbFi9efEK9j8uuxEZvM/0mOOigg/ZcsmSJ3Rx+V07cpWzWajAY/Jgxxh7175sbp5gvqf1+/1F2wz67n4jcuXjx4mMWehcKFJLYKyTCqVTqXyu5DpV4L+pVAGA3uX0+nz0C/ZgckwcymcxR6XT6v4ux6urqesnMzMy3RORgEfmF4zjHTk1N2Tvs/umZvd7BnvywNOuHj6iqvZrh/oXma29vf4XP57NrmH09iC0SqmgBgI2jwDtobVam0+nfLxRrgfdw3msWQqHQC13Xjbiue6iq/tEYM5JKpWwBTb7iCPX7/bbdgDHmhY7j3Ok4TrRAAcaz2orIxNatWy+99957H18oj1b8eWdk4jAVU7GrQFrRiJzKFzBi3joV7c37Z2D5o9ITAQQQQAABBBBAAAEEWlUg0h7eXxxZ8N9EWjV/8qqygNHDo9Pj9t94eRBAAAEEEECgRgIUAMxCz27+ny8in8zZ8L0tk8mcmE6nN9VoTQpOU4mN3nrnUOr8fr9/tapem7MmGVX99MzMzGXzncgwNDTk3HPPPafMbv4/86W2iBT1Jb8tQFi8ePG/quohOXFft3jx4jMKFQGsXLly2ZYtW2zBwQdz+v0gk8kcnk6n/1yqw3ztK/Fe1KsAwOYVDAbfaoyxd4Hlfgk970b+rIkt8FhhjLHvyGuznB4Vka5kMvkfuXY210wmc5OIvC/nZ4+IyAnJZDJd6PoBv9//HlVdmzPXjmGqUQAwT6x3+3y+E+LxeMHjvTs7O/dyXXdURA7NyfOqTZs2fTzfVSYF5rOFK8elUilbDPOsJxAI2LHX55yEkPeUDr/fH1bVb+b8Xv6Oz+c7Ph6PP1nJ3xPNMFbX4PglxihfVzTDYjVfjNfHo+GTmy9sIkYAAQQQQAABBBBAAIF6CkT8PTeI6An1jIG5W1VAr4ymxs9o1ezICwEEEEAAgUYUoABgdlUCgcDxInJdzuZURddMVb+WSCQ+Uu6gldjoLXfuevWbZwN0bsP1IvtVfjKZtEe+2y+Utb29/XmO47zXFgnkHPs/l8almUzm3HQ6PbNQXvk2OG2f2c3ez7S1tcUnJyf/an+tq6vrudu3bz9EVT8jIm/OGXuL/co9mUzaje6KPpV4L+pZAGDXLN8pDbNI20VkXEQuX7x48X/MXZ0w+14cOHtahz2O/5nTHUTEFoiclUgkvlxoI3+eooOMiNymql/1+Xz/MTMz47a1tTnbtm17h+M4tqDDbnhnz/XMWlajAMAOHgwG32yMsV/g5xZIbFbVLzuOM/qXv/zl93ZD3xa9pNPpl7W1tdnCF3u/2u45L9u8pwd0dHTs5zhOQkSen92v0NUVwWDwq8aYD+fM8bQxpiuVSt099+vd3d1Ltm/ffoM9ASOn7Z9d1w1OT0/buwY99YQGxh8Q1f08lTTJ1kbAmEB8pDdVm8mYBQEEEHE2pScAACAASURBVEAAAQQQQAABBFpFIOLvCYnoZKvkQx4NJKDyn9Fk7A0NFBGhIIAAAggg0PICFADMLnEgELBViJdXc8UpAChPN+d49/IG+Ueveb/ezzP4fJvTpcRy+aZNmyL5vrouZZB8bVugAEDsxvV3v/vd00Xkkp0swrEb+Nb6vIWsA4GALRy4Ofvr9RLWwp4WYE8FeeYvL9UqALAx+f3+g2e/nt+Z++Ifdl33yPk22wsVAIjIhmXLlh27YcMGW8jyzFOgACDjOE7X1NRUcq7h7KkY9oqGlTnGj7uu2zk9Pf39EuybvmngnG+9w+f4ftD0iZBAAwqYO+LR3sMbMDBCQgABBBBAAAEEEEAAgSYQiPjDcRHpbIJQCbHJBNTnvmN4av2PmixswkUAAQQQQKBpBSgAmF06CgAa+x1ub2/fw+fz2WP1Tyxzg9h+FX7RzMzM5+a7NiCfwjzXQxSDZjekv7Bp06bPLrQhXcxg+dq0QgHAbF4aCAR6ReTreb5cL4bHnhbwiU2bNl1RpLWd7xgRscfkZ18RsdBc9gqHD6jqm4wxl841rmYBgJ2js7Nzf9d17SZ69lUHC8W64+fGmHtF5ORUKvXr+Tq0t7c/3+fz2Xvp7ekK2c+ZyWTyity+Ba7oeNAYc3gqlfrf7PYF/oytyrUYRaHUsVEoMn6eiH6xjiEwdYsKqMipk9GwvRKFBwEEEEAAAQQQQAABBBAoWWDQHz7RiFxfckc6ILCAgFE5ZyQZe+bf0QBDAAEEEEAAgeoKUAAw60sBQHVftAqNPnffuz2p4W3Fjmk3P1U1kkwmv1foSPgixpqb+6o8x/vn7T67IWzntRuq9nqCqjwtVACww2f27vrPi4i9lmNREWj2jvq0qn40mUz+soj2z2oyu7Fu/3Kbe21D7lA75hGRD9mN9Nw/M6pdAGCDWbFixa677LLLp4wx9rSEYooWHjXGnO+67o3FFr6EQqE3ZTIZWxRxgIg8ISJfWbZs2edzv/638djimD333PNcY8yAiDxHRO4zxpyVSqX+LRdv9hQAey3HmSKyxLb1+Xxr4vH4T0tds2ZvHxqMxcXwRUWzr2MDxv+nbe72N6Qv+YAtUuJBAAEEEEAAAQQQQAABBMoSiPjDPxeR15fVmU4IFBJQ+U40GXs/QAgggAACCCBQGwEKAGrjzCyVFVC/3/8qx3GOM8Z0i8irReSFWVPYL49/ISLrfT7fhng8/vtKbcDbo+rvvvvu/UUkrKp27n2zNmLt8ei/NcbY49JuPPjggx8YGhpyK5u6d0Y76KCD9lyyZMlhImK/0rcFH3vnW2NjzHdyvzYvVWn2CgK74W3vs+/Kmsuu6a+MMRtVdSyZTP6qUu9SqTFmt7eb6U888UTQcZxVInKIiOwzezKGPXHCvu9JVb3hscceu7fI0xB2Jhz6liBw6HnffIXJtP3aiDgldKMpAkUI6NXxaM+HimhIEwQQQAABBBBAAAEEEECgoEDE3/tZEWML+HkQqKTAY5s3P73P1fc9+3rJSk7AWAgggAACCCDwDwEKAHgbEEAAAQQQqJFAKDLRL2LsCQs8CFRWwJXD4peEN1Z2UEZDAAEEEEAAAQQQQAABrwlEOsP7S0bu91re5FsDATUro8mJ22owE1MggAACCCDgeQEKADz/CgCAAAIIIFArgVBk4iYR84Fazcc8XhEwD8SjvW/1SrbkiQACCCCAAAIIIIAAAtUViPjDG0TkiOrOwuheEzAq0ZFkbNBreZMvAggggAAC9RCgAKAe6syJAAIIIOA5gdDA9cvF2eXXYuRFnkuehKsqoGIumIz2XljVSRgcAQQQQAABBBBAAAEEPCMw4O/pU9G1nkmYRGsl8P1oKvauWk3GPAgggAACCHhZgAIAL68+uSOAAAII1EwgdO7ESnHNrTWbkIk8I+A65i2Ji3t/4pmESRQBBBBAAAEEEEAAAQSqKnBB9/G7bdm67ecisndVJ2Jwzwm4knnFJalbfue5xEkYAQQQQACBGgtQAFBjcKZDAAEEEPCmQGgg9iVR+bg3syfrKgrcFo+GV1ZxfIZGAAEEEEAAAQQQQAABDwoMBnouN0bP8GDqpFxFAVU5ZTgZG63iFAyNAAIIIIAAAiJCAQCvAQIIIIAAAjUQCEViPxSRt9dgKqbwlICuiUd7OJrTU2tOsggggAACCCCAAAIIVF8g0hE+RFTS1Z+JGTwloHp9NDl+sqdyJlkEEEAAAQTqIEABQB3QmRIBBBBAwFsChw6Ov9Y1+pC3sibbGgj8YZFvl9ffftERj9VgLqZAAAEEEEAAAQQQQAABjwlE/OG7ReS9HkubdKsr8N/RVOyV1Z2C0RFAAAEEEECAAgDeAQQQQAABBKos0BmJnaIi11R5Gob3mIAR+dpUNPwRj6VNuggggAACCCCAAAIIIFAjgUggfKYYuaxG0zGNRwTU575jeGr9jzySLmkigAACCCBQFwEKAOrCzqQIIIAAAl4SCA1OrBNjOOLOS4teg1yNSNdUNByvwVRMgQACCCCAAAIIIIAAAh4UGGw/eh/j+H4uIrt6MH1SrpaA0U9Fp8e/UK3hGRcBBBBAAAEERCgA4C1AAAEEEECgygKhSOzXIvKqKk/zzPD77DojrhF55Im2Wk3JPLUWULkvPhx+e62nZT4EEEAAAQQQQAABBBDwlsBAR886VaWg3VvLXu1s49FUrKvakzA+AggggAACXhagAMDLq0/uCCCAAAJVFwidM36AOFqzo+3etdfT8ordt+/I69ebFskP/29p1XNkgjoIqH46Ptzz+TrMzJQIIIAAAggggAACCCDgIYEBf+9KFXOrh1Im1eoLPLV58567X33f1X//xwseBBBAAAEEEKi4gKcLACKRyLSItFdA9ZIKjMEQCCCAAAItKPC47v6Op80uBxeb2gvk0WKb/lO73XffXfbaa69n/fq9v99F/udxTgIoG7VBO6qjb5q8uOdnDRoeYSGAAAIIIIAAAggggEALCQz4ww+oyH4tlBKp1FvA6OHR6fE76h0G8yOAAAIIINCqAhQAVKYAoFXfj0J5cd+w11acfBGor0CovtM3z+zPfe5z5UUvetGzAv7B/y2V32xa1DxJEOmCAkbMrVPR3vct2JAGCCCAAAIIIIAAAggggEAFBAY7es83ai6swFAMgcAOARW9bDg1fhYcCCCAAAIIIFAdAU8XAFSHlFERQAABBBD4h0AoEntMRPaolUng5VvkBcsyO6b7vyfb5K6Hd6nV1MxTIwEjpm8q2ruuRtMxDQIIIIAAAggggAACCHhc4NyOVW901fmpxxlIv4ICRuTBkVRs/woOyVAIIIAAAgggkCVAAQCvAwIIIIAAAlUS6IyMH6Ki6SoNX3DYNzxvm7gi8tBfFtd6auartoCR/3N95vWJi3s3V3sqxkcAAQQQQAABBBBAAAEE5gQi/vAtInIUIghUSkB9vr2Hp771SKXGYxwEEEAAAQQQ+IcABQC8DQgggAACCFRJoCsy8Rkj5v9VaXiG9aKAkaviI+HTvJg6OSOAAAIIIIAAAggggED9BAYDPccbozfWLwJmbjUBVV09nBy/rtXyIh8EEEAAAQQaQYACgEZYBWJAAAEEEGhJgVBk4h4Rs6IlkyOpugiocTonR1Yl6jI5kyKAAAIIIIAAAggggIBnBc56d3iXtmXyMzHySs8ikHhlBVRviibHT6jsoIyGAAIIIIAAAlaAAgDeAwQQQAABBKog0D40tnTxk895qgpDM6RHBYyYH05Few/0aPqkjQACCCCAAAIIIIAAAnUWGPSHrzQiH6tzGEzfOgJ/iKZiL26ddMgEAQQQQACBxhGgAGAn1uKaa655vc/ni4jI+0Xk+v7+/o/vxHBN1/Wmm27ac9u2bbZKs8cY82YR2V1EHJEdV09vVtWfGGNuUNUb+/r6nt6ZBEdHR3cVkQ+q6iki8i8ismh2nkdFZNJxnM+vXr361zszB30RQACBSgoEB8YPd1Rvq+SYjOVxAZVPxofDX/S4AukjgAACCCCAAAIIIIBAnQQG/L0rVcytdZqeaVtRwJW3RtOxB1oxNXJCAAEEEECgngIUAJSof9111+09MzNzqqqeKiJ7ZXW/vNYFAKOjoxFVvWh2030ulCeNMUevWbMmXmJqRTe3m/GO41xojPmwiCwtouPjIjLy8MMPf2FoaGimiPbParJ27doeEbk8xzt3mKdV9bLf/e5355czR6kx0R4BBBBYSKBrcOISY8zZC7Xj5wgULdCmr49/seehotvTEAEEEEAAAQQQQAABBBCooMBQOLz4yb/Kf4mRl1ZwWIbysIAaGRyejkU9TEDqCCCAAAIIVEWAAoAiWOe+dDfGfEREXpuz4T43Qk0LANauXfs2++W7iDw/J4WqFgCMjY292XXdCVV9TRF0uU2+a4w5ds2aNY8U23dsbKzfGHOFiCwvoo+rqlesXr36bFU1RbSnCQIIIFA1ga7B2I+NkbdWbQIG9ppAPB4Nd3ktafJFAAEEEEAAAQQQQACBxhIY6AhfqyprGisqomligaloKhZq4vgJHQEEEEAAgYYUoACgwLKMjY3ZL9sPNcacJyJ2s90eOT/fU7MCABubMWajiLTnCahqBQDXXnvtmxzHsfPusxNv8/1tbW2HnnTSSX9caIw889mrBe5X1S+o6oOZTOYlqjooIodnFWVsN8b0rVmz5qaFxufnCCCAQLUEQgPXLxfd5Ylqjc+43hMwKgNTw+FLvJc5GSOAAAIIIIAAAggggEAjCUT8PWERHW+kmIiluQWiqRh7FM29hESPAAIIINCAAvyfa9aiGGN0bGzs3SJiN5U7RWRZCWtWywKAM40xIyLSlie+qhQAXH/99S+cmZm5U+Sfvma1m/K/MMZc5Lpu6pRTTvnfa6+99oU+n+/9IjIgIq/OE+OtqnpMX1/f0/P5jo6OXj171cJcs2+qan9uv9HR0dNU9UtZRRo/NMYE1qxZY68eyPvMrvVXRMQWDHx6vrYlvAM0RQABBHYIBM+5uctxHPtnJg8ClREwvjfHR47+aWUGYxQEEEAAAQQQQAABBBBAoDyBc4Ph3V1X/ivPqaTlDUgvzwu4rrz3knTsHs9DAIAAAggggEAFBSgAyMIcHR0NqeotRR43n7sMNSkAsEfwG2PsptJeBd6DqhQArF279jMi8umc6w+2i8gFfX19F+U7ct+eVOC67hWqao8Fc7LinVHVM/v6+q4q9C6PjY292HXdu7KuGng4k8m0n3rqqb/N7XPFFVcsWb58+e2qGpj92ePGmPetWbNmutD469atC7iua9d6NxGxVxJ8tL+//zsV/L3FUAgg4GGBrsH1Fxrjnu9hAlKvrMB349HwwZUdktEQQAABBBBAAAEEEEAAgfIEIh29N4qa48vrTS8Eni2goucNp8YvxgUBBBBAAAEEKidAAUCW5QIFAHaz+8eqar9031tVv5yzDFUvAJg9+t9uWnfP8wpUvADgmmuueaXP50uLyMuy5nXt9Qhr1qyJzvc6Dg0Ntb3sZS+7VkROzmn3C5/PFzj55JP/N1//0dHRDlW1G/K72p+r6rq+vr6+QnONjY2daoz5Wlahwan9/f123n96RkdHd1XVSRGxpz3Y588i0tXf3//jyv3WYiQEEPCyQCgykRIxHV42IPeKCpwfj4Y/V9ERGQwBBBBAAAEEEEAAAQQQKFMg0tFzkqheV2Z3uiGQK3BbNBVbCQsCCCCAAAIIVE6AAoAsyzwFADuOtxeRy5966qmbTjvttB33Oa9du/YUEbkmZxlqUQCQe/S/jc+IiC8rlooXAKxdu/YsEbFXDmR/xZ9W1e6FjvG3cV133XV7ZzKZpIi8NitOG/tAf3+/Pbr/n57ctTDGfGbNmjVDhV79PGtXcD1GR0cjtpBjNh8bx+f6+/svqNxvK0ZCAAGvC4QisW1Z15J4nYP8d1JA1bxzcrj3Bzs5DN0RQAABBBBAAAEEEEAAgYoIfDJw3ItmzMx/GZHnVGRABvG6wGPRVOy5XkcgfwQQQAABBCopQAFAlmbWJvJmY8w1bW1t1+T7Qr0eBQAFjv7/0ex1Ba/PSqOiBQD2eP1dd901bozJPnr4KRHp7e/vv63Yl3FsbOyjxpjLRaRtro+q3v3444+HzjjjjK254+TZ0C/4Rb/tW2wBQB7H+1zXDZ1yyil/LTYX2iGAAALzCYQGJt4par6HEgIVETDmvvhI79srMhaDIIAAAggggAACCCCAAAIVEhjwh9eryNEVGo5hPC7gGPdNF0+v/5nHGUgfAQQQQACBiglQAJBFuXbt2hc4jrPb6tWrfz2fcK0LAGaP/r9ZRI7MisseW3+MiFwqIvtl/XpFCwBmj/+/R0T2mpvDGPNLx3EO6evre7TYN3Ht2rUvFZHvisjLs/o86vP5Djn55JN/mTtONQoAbDHD8uXLv6Wq75+d70lV7e3r67uj2DxohwACCCwk0DkYO0fNjlNTeBDYaQEV+cJkNPypnR6IARBAAAEEEEAAAQQQQACBCgoMdoQ/aFS+XsEhGcrDAurIh4YTsas9TEDqCCCAAAIIVFSAAoAyOGtdADA6Onqaqtqj8hfNhusaY84zxow6jpOqZgFAno14G8Jkf3//oaXSrV27dlxEwln9ZlT15L6+vm/kjlWNKwBGR0ePV9WxLMeb+/r6jlNVe40CDwIIIFARgVAkdouIHFWRwRjE8wJGTPtUtPcuz0MAgAACCCCAAAIIIIAAAg0lcF77sa/IOJlfZZ/22VABEkxTCRiRG0ZSsZOaKmiCRQABBBBAoIEFKAAoY3FqWQBw7bXXvslxnI0isk9WqP9ujOkyxiyqQQHAalUdFREna/7L+/v7P14q3dq1awdEJJrTb6S/vz+SO9bo6Oi7VdV+mb+H/Zmqruvr6+srNOfY2NipxpivzcWpqqf19fVdNdf+uuuu2zuTySRF5LWzv/awMSa0Zs2aX5SaB+0RQACB+QRCkdgfReQFKCGwswJG5OdT0fAbd3Yc+iOAAAIIIIAAAggggAAC1RCI+MO3i8hh1RibMT0mYOS30enYqzyWNekigAACCCBQNQEKAMqgrVUBQJ4j6220jzmOs3L16tX3Xnvttc+tdgFAJXMdHR09SlW/KSJLsthj/f39vbnLMDY29mLXde9S1dfM/uzhTCbTfuqpp/42t60xRtetWxczxqya/dmzrkGwP1+7du3lqnr67M/tyQMDfX19l5ex/HRBAAEECgocOjj+WtfoQxAhUBEBI5fFR8JnVWQsBkEAAQQQQAABBBBAAAEEKiwQCYTPFCOXVXhYhvOogPp8ew9PfesRj6ZP2ggggAACCFRUgAKAMjgruSk+3/SzX7V/JfvofxH5XH9//wW2XxMWAIRU1R6NvTwr74LXCYyOjl6tqqdmtb1VVY/p6+t7OtstzxUJPzTGBNasWfO4bbdu3boVrutuEJE9Z/ulVbU7d5wyXgW6IIAAAs8SCA2MrxHVa2FBoCICrhwWvyRsTwHiQQABBBBAAAEEEEAAAQQaTuCc9lWvcxznPxsuMAJqSgFj9JiR6XF7hSwPAggggAACCOykAAUAZQDWogBgdHT0taoaF5GXZYV4n+u6oVNOOeWv9tdapADg/u3bt3d86EMf2py7FGNjY282xtwpInvN/swVkftV9Quq+mAmk9nTfskvIkdnFUlsnz3+/xrbZ2xsbKkxxm6etM+O8cwJCmUsPV0QQACBeQU6B2Nr1UjB60rgQ6AEgd++Z3nPq4eG1P5/Hw8CCCCAAAIIIIAAAggg0JACEX/YXrnpb8jgCKqpBFTNFcPJiTObKmiCRQABBBBAoEEFKAAoY2GqXQBQ4Oj/vzmOc/Tq1avtf1TveGpRADA2NnaoMWa9iCzLoir41f58nKOjo/lOAHjQdV3/XFFDbv+xsbF+Y8wVOacGFJrGVdUrVq9efbaqGttobGzsTGPMiIi0iYjdRPlSf3+/LRrgQQABBCouEIrEfiki+1Z8YAb0osDX49Hwh72YODkjgAACCCCAAAIIIIBA8wgM+nvPNWIuap6IibSBBX4cTcUOaOD4CA0BBBBAAIGmEaAAoIylqnYBQIGj//9p47oWBQCjo6P7qaotOnjeHJUx5peO4xzS19f3aCl85RQA2PFnixBGs04CyDft06p62e9+97vzh4aGZmyDPKco/KStrS140kkn/bGUuGmLAAIIFCMQ+OQ3XuTbvqikPxeLGZc23hRwVVYlhsP22hweBBBAAAEEEEAAAQQQQKBhBc4Ornqrz3V+3LABElhTCWze/PTyq+/bsKWpgiZYBBBAAAEEGlCAAoAyFqWaBQBjY2OvMMZMi8grskK7v62t7dDcjetaFAAUmOMpEent7++/rRS+tWvXfkZEPi0iTla/eU8AmGs3Ojq6q4h8UFXXiMgrRWTp7Bf9drNt0nGcz69evfrXc+2NMTo2NvZNETlm9teeUtUT+vr62EwpZdFoiwACRQt0RW5eZcSZKLoDDREoKGD+sO1JeXX6qt4nQEIAAQQQQAABBBBAAAEEGl0g4g//m4i8u9HjJL7GF1CV0HAyNtX4kRIhAggggAACjS1AAUAZ61OtAoA8m9Y2uidVtbevr++O3FBrUQBg5xwdHb1aVU/NmT+tqt19fX1PF0O4bt26Fa7rbhCRPXPaF1UAUMwc2W3GxsaONsbcKCK72F83xnz7ySefPPaMM87YWupYtEcAAQSKEeganLjEGHN2MW1pg8ACAtfHo+GTUUIAAQQQQAABBBBAAAEEmkFgwN9zgYoONUOsxNjgAkYujE7HLmjwKAkPAQQQQACBhhegAKCMJapWAcDo6OjxqjomIovmwjLGXNnf33/m3J322eHWsADgIFW9XUR2y5p/RlUH+vr6Ll+I8Nprr32T4zh28z/7VIO5bt9/6qmngqeddlrFvnK8/vrrXzgzM5MQkTfPTvKIqh7a19f3k4Vi5ecIIIBAuQKhyMQ9ImZFuf3ph8AzAionxIfDNyGCAAIIIIAAAggggAACCDSDwIA/7FcRe4UoDwI7K5CMpmLBnR2E/ggggAACCHhdgAKAMt6AahQAFDj6f94762tVAHDFFVcsec5znmOPtT4ih8ueTnDW6tWrr81XoDB7okGviFwhIi8sQD3Z399/aBnLULDL2rVrR0TkrNmrBlxjzHlr1qyJVnIOxkIAAQRyBUKR2HYRaUMGgZ0U+Juvzbx64xd7/7ST49AdAQQQQAABBBBAAAEEEKiJwJAMOU/6/z979x7feFklfvycpNOBAQREUEHF+531gheUETpJ2jIgrsJkGARh0gwXRQfBZsDLumVXBZoKgosKM21nZp0VJkVU1DJpklbA9YK4srqsuN5gWbxwV2ZgZprv+b2+mPILIWmTb5M0l0/+2+a5nPN+vp3FPuf7PP91j4gcUpcJmaSVBXbGMwn36lc+CCCAAAIIIDAPAQoAPOBVuwAgt1G+QUT68sKZ8876ehUAuDGNjIy8WUS2ichzCsgcEfmhql6yY8eOSfdN/vXr1z/X5/P1qupaEXlTbiO+lHRVCwCKxPkDM+uNRqN/9bDUdEEAAQTKEuj52NbDxac/KasxjRCYTcBkLDkUDoOEAAIIIIAAAggggAACCDSTQH9g5ddUbFUzxUysjSmgfuetgxPX8zeWxlweokIAAQQQaBIBCgA8LFS1CwAK76vPhTQSiUTWFHuzfibkehYAuHMODw+fo6qX519RUAGf+2bs90TknSKyJK/fFX19fR+tYJySTUdHR/cws6+LyPJco7/4fL4TVq9e/bQjyDZu3Pgyx3E+KSK9IvK8XIHCEyLyOzMbFpFrKBioxoowBgLtI9CzLvEhMbmqfTIm01oJqDlnbhs6aX2txmdcBBBAAAEEEEAAAQQQQKAWArFA+IMi8qVajM2Y7SVgYucNZca+0F5Zky0CCCCAAALVFaAAwINnNQsANm3adEg2m3U3qF+VF8pdfr8/ePrpp//fbOHVuwDAPalg48aNHzazQRGp5CimJ1R1QER+bmaJggKAWF9fn3tk/7w/o6OjZ5iZuwG3yB3MzL7Y19d37kwRxcDAQMehhx76z2bmFhzMFv99InJuX1+fe+0BHwQQQGBOgZ5YYpOInDZnQxogMLvAbsdnL09dutI9OpMPAggggAACCCCAAAIIINA0AutCJ73GHOfOpgmYQBtXwOT6+GRiReMGSGQIIIAAAgg0vgAFAB7WqFoFACWO/t9tZpFoNLplrtDqXQAwE8/IyIj7Fv9IQdFCsXDd6wHuUtXTI5HIbUXcdprZydFo9Ia5cp3r+9HR0Reb2aSIvDjX9mlFFFdeeeXivffe2z294Kw5riSYmeovIhKlCGAueb5HAAFXoCeW+GUZ/yaChcCsAqbynYnB8LthQgABBBBAAAEEEEAAAQSaUaA/EP6p/u06UD4IzEfgj/FM4vnzGYC+CCCAAAIItLsABQAenoBqFQCUOPr/ukgkcvJsR//PhLxQBQDu/LnihXeIyDoROUJEDsxtrLub/veLyA9FZDASifxgJpfR0dF/MbNz8sgfNLNgNBq9w8MyPNWlSCHFM4ooCk8HEBE3zu+4pxn4/f4/ZLPZI1X1EwUbePeYWU80Gr1rPvHRFwEEWlug66M37Ne5aPrh1s6S7OojoOcn4yvcYjU+CCCAAAIIIIAAAggggEDTCcQCYffY9nObLnACbjiBaUdecflU4tcNFxgBIYAAAggg0CQCFAB4WKhqFABs3rz5oOnp6ZSIHOYhBC9drujr63OPvl+Qz1VXXbX3nnvu6eb79rwA7nAcJ7BmzZqH5hPU6OjosWa2VUT2yo0zrqonRCKRJ9z/O2c9JSKvyX3vFgicF41Gn3Zf9+jo6B5mdp2IvGcmHjNbH41Gz5xPfPRFAIHWFgh97Lpen893U2tnSXZ1ETA9Ijm04kd1mYtJEEAAAQQQQAABBBBAAIEqC6wLrnyvmc37pM8qh8Vw57VCvgAAIABJREFUTSigqqsH01vd6xb5IIAAAggggIAHAQoAPKBVowCgxBgeoim7y4IWAAwPD79BVdMicsBMxKq6MRKJRMrOoEjD3CkISRE5PPf1AyLS29fX99OZ5sPDw+9T1a+JyGL3Z6p6/erVq8PFTllYv379S/x+v1ss8KJc///u6OjoOu200/48nzjpiwACrSvQHdv6aRW9qHUzJLM6CfwuGQ+/tE5zMQ0CCCCAAAIIIIAAAgggUHWBga7Ve2z3bX9QRJZUfXAGbDMB3RDPbD2jzZImXQQQQAABBKomQAGAB0oKACpHGx4e/mzuiP2ZzjvN7ORoNDqvquCRkRF30+1TedcPfKavr+8f8yMcHh4eUNWZn02r6umRSOTfSmUxMjLiniYQzn1flWsKKhejBwIINItA77rEt83kuGaJlzgbVmBLMh4+tWGjIzAEEEAAAQQQQAABBBBAoAyB/mD4JjXpLaMpTRAoLaDy3/F04rUQIYAAAggggIA3AQoAPLhRAFAZ2ujo6IvNbFJEXpzXc95v1o+Ojh5mZu6x2wfnxr3dcZyewisFRkZG8u8f225mJ0SjUffUgKKfSttXpkFrBBBoNYHeWOJ+E3lOq+VFPnUWUDknORj+Up1nZToEEEAAAQQQQAABBBBAoKoC6wIrLzCxS6o6KIO1pUCHTj/n4vQN7okSfBBAAAEEEECgQgEKACoEc5tXowDAw7TP6JI7/j4jIm/I+3LODe5qzF3uGGamo6OjG0SkL6+PIyLPeFO/3DHddldeeeXivfba61pVfW+u33ZVXRmJRL5bOE6lG/qVtq8kbtoigEBrCSyP3fCyrEz/urWyIpuFEFBf9o3bLl11x0LMzZwIIIAAAggggAACCCCAQLUELlh20hscdX5WrfEYp30FzOTdQ5OJ77SvAJkjgAACCCDgXYACAA92FACUh+Zu/o+MjHxGVWMisiiv111+vz94+umn/195Iz2z1fDw8CmqOpo37kgkElmjqlbYutIN/Urbe82Bfggg0PwCvf3Xv9/U2dL8mZDBAgv8MhkPv2aBY2B6BBBAAAEEEEAAAQQQQKAqArFA+HcFJ4FWZVwGaS8BFb1wMLP10vbKmmwRQAABBBCojgAFAB4cKQCYG214eHgfVb1aRE4SEV9ej92qek4kElk/9yjFW2zatOmQbDabFpFX5Vr8XlWXRSKR3xfrUemGfqXtveZBPwQQaH6BnnWJK8RkbfNnQgYLLDCSjIejCxwD0yOAAAIIIIAAAggggAACVRGIBcLuSzurqzIYg7SvgOmW+OTWU9sXgMwRQAABBBDwLkABgAe7VigA2LBhw1F+v3+jme2VR5Du6+t7vweSp7qMjo7u4TjO2ap6oYg8t2AsR1WvXL169fnF3tQvZ97cqQJXqOpHcu3nLCgYGRnpF5F4rv20qp4eiUT+rdR8IyMjW0UknPv+ETM7NhqN/qCc+GiDAALtJdATS/xQRN7eXlmTbdUFzNYkh1YOV31cBkQAAQQQQAABBBBAAAEEFkAg1hU+SXxy7QJMzZQtJKAidwxmEm9soZRIBQEEEEAAgboJUADggboVCgCGh4d7VPXrIpJfALCtr6/vmLlIBgYGOg499NAXqKrfbZvNZp+vqr0i8m4ReV3Bcf8zwzlm9i2fz3dyJBJ5Yq45Sn1/9dVXL1m0aJF7esCq3MkCU6q6fLYxR0ZG3LjcTf093XFV9frVq1eHixUhrF+//iV+v39KRF7ktjWzX/l8vqMjkcgfvcZMPwQQaF2BnljiGdeOtG62ZFYrAWd618tSl5/y21qNz7gIIIAAAggggAACCCCAQD0FLgiF93UceaSeczJXSwo48Uziyb8/80EAAQQQQACBygQoAKjM68nW7V4AsHHjxpc5jvP9Im/4l9J0RORqVT1/Ppv/+YOPjIy8U0SGfD5fbPXq1W4sJT+bN28+aHp62t3Un7lfebeZnReNRq/K7+SeXmBm14nIe2Z+bmbro9HomR4eE7oggECLC/ReMPY6c+wXLZ4m6dVaQPWO5OAK3miotTPjI4AAAggggAACCCCAQF0FYoHwv4vIO+o6KZO1nICj8rrPpxN3tlxiJIQAAggggECNBSgA8ABMAUBFBQB3iUhfX1+f+x/9C/YZHR09w8zcDf9FuSB2i8g3zewKv9//BzN7g5l9QkTelDtZwG12j5n1RKNRNwc+CCCAwNMEei8YW2nOk0VDfBCYh4B+ORlf8aF5DEBXBBBAAAEEEEAAAQQQQKDhBGLB8KfF5KKGC4yAmkvAkVXxqQR/e2muVSNaBBBAAIEGEKAAwMMiUAAwZwGA+8b/z0Rk8J577rl+YGBg2gNzVbuYmW7cuPEyM1ubt8E/2xx/MbNV0Wh0vKqBMBgCCLSMQG9s7CIT+3TLJEQiCyRgq5LxlfwxY4H0mRYBBBBAAAEEEEAAAQRqI7AuEH6bifyoNqMzavsI6Gfima3/0D75kikCCCCAAALVEaAAwINjqxYAqOpVkUjkw3ORFFwB4G72PyQi94vI7ao6vmPHjm+dc845j801Tr2/HxgY6Dj00EP/2cw+KiJ7zDL/faoajUQiN9U7RuZDAIHmEejuT1yvKic0T8RE2ogCi53dB974+fc/0IixERMCCCCAAAIIIIAAAgggMB+B/kD4URV51nzGoG97C6jINwYzife1twLZI4AAAgggULkABQCVm7VEjxJFDLG+vr6hlkhwliRyBQyfFJFeEXle7kQA90qA35jZBhG5JhqN/rXVHcgPAQTmJ9ATS/xSRF41v1Ho3eYCP07Gw29vcwPSRwABBBBAAAEEEEAAgRYViC0Lj4vKMS2aHmnVR+A38Uzi5fWZilkQQAABBBBoHQEKAFpnLSvKZHR0dNTMVud1esTMjo1Goz+oaCAaI4AAAm0o0DUw2dG5/QG3cIgPAp4FVO2ybYMrP+Z5ADoigAACCCCAAAIIIIAAAg0sEAuGPy0mFzVwiITWBALTj8uSy3+QeLwJQiVEBBBAAAEEGkaAAoCGWYr6BbJ58+aDpqenp0TkNXmz3mZmQd58r986MBMCCDSvQO8FX3+DOdmfNW8GRN4IAibOcRPxk77bCLEQAwIIIIAAAggggAACCCBQbYGPBcPdPpNktcdlvPYSUJG3D2YSP26vrMkWAQQQQACB+QlQADA/v6bsPTw8fJqqDotIRy4BR0T6+/r6Lm/KhAgaAQQQqLNAb//17zd1ttR5WqZrKQFz/E/8ccn4F9fubKm0SAYBBBBAAAEEEEAAAQQQyAn093xgL51+4jFAEJiXgGk0Prl1ZF5j0BkBBBBAAIE2E6AAoM0WfHh4eB9V3SYi78hL/Q7HcQJr1qx5qM04SBcBBBDwJNAbS3zWRD7hqTOdEPibwC3JePgoMBBAAAEEEEAAAQQQQACBVhaIBcJ3iMjftXKO5FZbARP9wlBm63m1nYXREUAAAQQQaC0BCgBaaz3nzGZ0dPRcMxvKe/t/t5lFotEob7LOqUcDBBBA4G8C3bGt31TR9+CBgGcBcy5KDp004Lk/HRFAAAEEEEAAAQQQQACBJhCIBVZ8WUTPboJQCbFRBUxS8clEd6OGR1wIIIAAAgg0ogAFAI24KjWMaXR09Bgzc4//P1hEHFW9cvXq1eerqtVwWoZGAAEEWkqgJ7b11yL6spZKimTqKuDz2btuunTlrXWdlMkQQAABBBBAAAEEEEAAgToLxJatOE1UN9V5WqZrLYE/xTOJ57VWSmSDAAIIIIBAbQUoAKitb0OOvmXLlv137tx5jaq69w6viUQiTzRkoASFAAIINKBA18DoHp3b9368AUMjpCYRMJHHJ+LhJU0SLmEigAACCCCAAAIIIIAAAp4FYked+Arp8P3K8wB0RMA9yna3HHTxLYn7wUAAAQQQQACB8gQoACjPiVYIIIAAAgg8KdDzsa2Hi09/AgcC3gXsu8n4yuO896cnAggggAACCCCAAAIIINA8ArFA+M8icmDzREykjSZgIsGhTCLTaHERDwIIIIAAAo0qQAFAo64McSGAAAIINKRAbyxxmolwfGFDrk5zBGVmH5sYWnlZc0RLlAgggAACCCCAAAIIIIDA/ARigfA3ReQ98xuF3u0sYKbnDk1uvbKdDcgdAQQQQACBSgQoAKhEi7YIIIAAAm0v0BtLXGoi69oeAgDPAqb61onBFZwi4VmQjggggAACCCCAAAIIINBMArFA+EIRubiZYibWxhJQsfWDmbEzGysqokEAAQQQQKBxBSgAaNy1ITIEEEAAgQYU6F2X+LaZcHx7A65Ns4T04KMPdd5+zVm7myVe4kQAAQQQQAABBBBAAAEE5iNwQWDlUY7Y9+YzBn3bXMDkh/HJxDvaXIH0EUAAAQQQKFuAAoCyqWiIAAIIIICASE8s8RsReSkWCHgRUJE7t8XDr/PSlz4IIIAAAggggAACCCCAQDMKnHn4mYv23ffhXc0YOzE3hoCKPDaYSezTGNEQBQIIIIAAAo0vQAFA468RESKAAAIINIjA4WdeveiAfZ/NHy0aZD2aMgyTa5ND4ZObMnaCRgABBBBAAAEEEEAAAQQ8CsQC4R+LyFs9dqcbAmLT8tKhmxO/gwIBBBBAAAEE5hagAGBuI1oggAACCCDwpEBP/9dfL5r9ORwIeBewjyfjKy/x3p+eCCCAAAIIIIAAAggggEDzCawLrrjCTNc2X+RE3CgCJvqeoczWGxslHuJAAAEEEECgkQUoAGjk1SE2BBBAAIGGEuiNjZ1oYmMNFRTBNJeAI8cmPx8eb66giRYBBBBAAAEEEEAAAQQQmJ9Af3DFKjX92vxGoXdbC5h+Mj659XNtbUDyCCCAAAIIlClAAUCZUDRDAAEEEECgp3/rJ0X1M0gg4FXAdPqQicGT7/Pan34IIIAAAggggAACCCCAQDMKXBAKv8hx5O5mjJ2YG0XAvhbPjL2/UaIhDgQQQAABBBpZgAKARl4dYkMAAQQQaCiB7v6xzar2gYYKimCaSeD+ZDx8UDMFTKwIIIAAAggggAACCCCAQLUEYoHwvSJySLXGY5w2EzD5RXwycVibZU26CCCAAAIIeBKgAMATG50QQAABBNpRoCeW+JGIvK0dcyfnaghoKhlf0V2NkRgDAQQQQAABBBBAAAEEEGg2gf5AOKEiK5otbuJtHIF4xn2E+CCAAAIIIIDAXAL8P8y5hPgeAQQQQACBnEBPLPGIiOwLCAJeBNTssm1DKz/mpS99EEAAAQQQQAABBBBAAIFmF4gFVvaLWLzZ8yD+hRPwO/6XXDJ17e8XLgJmRgABBBBAoDkEKABojnUiSgQQQACBBRbo/ei/Pt8W7cHd7Qu8Ds08vYqcvi0e3tzMORA7AggggAACCCCAAAIIIOBVYF0w3G0mSa/96YeA32fLLkmNTSGBAAIIIIAAArMLUADAE4IAAggggEAZAqH+RJdPZbKMpjRBoKiAZrNv3HbZqjvgQQABBBBAAAEEEEAAAQTaUeDc4MnP7bTpP7Zj7uRcNYFIPJPYWLXRGAgBBBBAAIEWFaAAoEUXlrQQQAABBKor0N2fOEtVvlLdURmtnQSS8TD/3dVOC06uCCCAAAIIIIAAAggg8AyBWCD8BxF5HjQIeBIw+af4ZOIfPfWlEwIItJ1AT0/PXo7jbDWzY2eSN7NfqmpXOp3+U9uBzCNhLOeBt0Bd+UP0AsEzLQIIIIBAcwn0xBKXich5zRU10TaMgOodycEVb2yYeAgEAQQQQAABBBBAAAEEEFgAgXXB8E1m0rsAUzNlKwiobo6nt57eCqmQAwII1F7A66b1kUceuc+ee+55spm9VlVvmZ6e/s7U1NQTtY+4cWfwatm4GbV+ZBQAtP4akyECCCCAQBUEemJj3xH5/9WiVRiSIdpLYHMyHuaPFO215mSLAAIIIIAAAggggAACBQL9wfCgmsSAQcCLgIrcPJhJHO2l70L0Wbp06f6LFy8+WUTOVtXvp1KpDy5EHI045+GHH75o//33D4jIhxzHeamqhqr5RvbAwIDv5ptvdl/ECKuqW3T0UhHZN2exW0TuEZHvi8jXOjs7J8fHx3c2ohMxzU/Ay6Z1V1fXc/x+/3dE5G15s3/T7/efkkwmt88voubt7cWyebNtjcgpAGiNdSQLBBBAAIEaC/TEEr/J/Y+FGs/E8K0oYD792MSlK9xTJPgggAACCCCAAAIIIIAAAm0rsC644hQz/WrbApD4fAXuiWcSh853kFr2P/7445c89thjIVU9X1WXiojfnU9Vv9LuBQAzm/I+n+8MMztNRJa4NlU+kl1DodCRZnaFiLy5zLV+0MwGHMfZ0O5veZfp1TTNvGxah0Kh48zs2wVJPmFmvZlM5uamSb7KgXqxrHIIDFehAAUAFYLRHAEEEECg/QQOP/PqRQfs++xd7Zc5GVdLQM3p3jZ0Uqpa4zEOAggggAACCCCAAAIIINCMAv1dJ71efc7PmzF2Ym4Mgb2Oep1/YGDAaYxo/hZF7m32I9232c3suJmN7fwY27gAQAOBgPuGf1RE3JMRDy5cu2oVALjrsN9++60VkYtFZJGHZ+RGv9+/JplM/tlDX7o0oICXTetQKPRBM/tSYTqqekwqldrWgGnWJSQvlnUJjElKClAAwMOBAAIIIIDAHAI9/V9/vWiWP1DwpHgW8HfYQeMXr7zf8wB0RAABBBBAAAEEEEAAAQRaRCAWCGdFxNci6ZBGnQX8Pudll6Su/22dp33GdO7b7LfeeuurzOzDInJK3vHyRUNrtwKA5cuXH7h79+5VIrLWzF4+23pVqQDAffP/w2Z2+cypCx6fkRs7OztPHR8f/4vH/nRrIAEvm9bd3d1vcRxnQkT2y0vlV6ranUql3Ksj2vLjxbItoRooaQoAGmgxCAUBBBBAoDEFevsTf28q32jM6IiqCQTuS8bDhzRBnISIAAIIIIAAAggggAACCNRcYF0g/FMTeVPNJ2KClhRQs9Dg5Fh6oZILBALu/75frapniEjZ1xG0QwGAe/3B9u3b3RMQzlXVI8rdiK9GAUB3d/fRjuN8t8jpC39U1U+a2XfS6bT7Zr+5G5nZbPZtZvaPqnp0kWfp4nQ6/Um37UI9Z8xbHQGPm9ZuMcl7ctdIHKqqv1bVsycmJhbs353qaMxvFI+W85uU3vMSoABgXnx0RgABBBBoB4GedWNr5W93h/FBoHIBlfHkYPjYyjvSAwEEEEAAAQQQQAABBBBoPYFYIDzqbqC2XmZkVA8BU1kzlE4M12OuwjmCweBzzWxKVV9d6fztUAAQCoW+bGZnV2oz3wKAYhuTuRi+kc1mI1NTU48Ui8k9xeGWW275iIh8vqBY4QHHcUKTk5N3VJoL7RtLgE3r6q0HltWzrNdIFADUS5p5EEAAAQSaVqB33djnzez8pk2AwBdYQC9Jxld8fIGDYHoEEEAAAQQQQAABBBBAoCEEYstWnidqlzVEMATRhAL6mXhm6z8sROBzFADsNrObVXXIzB5S1e+IyHNm4mz3AgD3LWoRuXJ6evrGjo6Oq8zsqRcl5lsAEAwGl4mI+/b/HnnPxY+z2exxU1NTD8z2rHR1dXX4/f5LRaTw737xdDp9AacALMRvWvXmZNMay+oJNN9IFAA035oRMQIIIIBAnQV6YlvHRPTEOk/LdK0i4JOTk5eGr22VdMgDAQQQQAABBBBAAAEEEJiPQH8gHFCRtj5KeT5+9LWvxjNjH1gIhyIFAFkR+U8RGezs7PzuzL3xy5Yte4PP50tRACD3mdlIR0fHNclk8t6Z4/cdx9larQKA3Ab+V0QkmvdMPKGqK1KplFuEMefHvdYhV7DxhrzGd2az2eDU1NQf5xyABg0rQAFA9ZYGy+pZ1mskCgDqJc08CCCAAAJNK9ATS9wmIm9p2gQIfEEFso69Lv35lXcuaBBMjgACCCCAAAIIIIAAAgg0iMDHg+87YNo6Zn0rt0FCJYwGFFCVWwfTiXctRGh5BQB7mtkXRCSRyWT+rzCWNi8AOE1VNzuOs/6oo4762cDAgJPvU+1NxK6uruf5/X63oOi1efPc1tHRccy2bdseKvc5CYVCl5iZ+8b/zCfr8/l62/3e93L9GrVdtZ+3Rs2zHnFhWQ/l6s5BAUB1PRkNAQQQQKAFBXpiiT+LyIEtmBop1V5gdzIe7qz9NMyAAAIIIIAAAggggAACCDSPQCwQdt8GPqR5IibSBhK4N55JvHAh4unq6trD5/MdkMlk7pvtaPh2LQAIBAKHPvroo/fdfvvtu0utT7U3EZctW/Z2n883ISL7zMypqpemUqkLK3lGAoHAUaq6Lf8aAVX9h1Qq9ZlKxqFtYwlU+3lrrOzqGw2W9fWuxmwUAFRDkTEQQAABBFpW4Pgzr16yc99nb2/ZBEms1gI/ScbDb631JIyPAAIIIIAAAggggAACCDSTQCwQdo/mfuoO8GaKnVgXXuDRR/fvvOb2a0puMi90hO1aAFCOe7U3EYPB4OkisrFg7nA6nR4rJ56ZNm7xgqpmROSlMz9T1cSiRYs+MD4+vrOSsUq1LXKFhKjqV1Kp1Adn+ixdunT/xYsXu/829onI60XkoNx3O0Tkf8zsBhH5aiaT+W2pIpTDDz980f777x8ws/eLyNEi8gIR8YuIe2XFvWZ2u5lt2nvvvVM33nijO+68Prn5jjQz92qO3rziLvd39B4R+Z6q/uvDDz/8/dmKQ8oJYmBgwHfzzTcvVVV33fPnmvEZV9XRdDr9P16vnCixTt/1+Xwrk8lkRX8jzsX7RhEJq+pyEXmFiCzJ5fqoiPyXqo47jvO12da0HBu3zfHHH7/kscceC/l8Pvcq2/y1d792X3D7tdf5qv27W25OtPMuQAGAdzt6IoAAAgi0gUBo3bWv8Zmf49vbYK1rlOKWZDx8ao3GZlgEEEAAAQQQQAABBBBAoCkF1gVXfs7MPt6UwRP0wgv4nVfGJ653N/ga8kMBQOllqfYmYiAQuFJVP5I344M+ny80MTHxs0oejlAotK+ZfUtEjsrrV/FVArPNOVsBwJFHHrnPHnvs8SkROU9EFs0Ru7uRf63f7z8/mUy6m7pPftzN5ltvvfW9ZnaViDyvjPz/qKpnp1IpN28ro/3Tmnic75ylS5d+o/BqiHLmDgQC73QLJkTksDJ8Jvx+/5ki8pDjOFvN7KmCMzP7pap2pdPpPxUbpxoFAHk2l4nIoWXklzWzKVX9UDqd/lUZ7Z/WxC0c2WOPPS4wM/d3YabAYNZhzMwtzDiz3Pmq/btbaY60r1yAAoDKzeiBAAIIINBGAsdcMNbrOHZTG6VMqtUUMOei5NBJA9UckrEQQAABBBBAAAEEEEAAgWYX6A+uWKWmX2v2PIh/YQRUpWcwnXCPfW/IDwUApZelmpuIXV1dHX6/f1hETsub8bdmFshkMndX8nC4b07v2LHjWvcl6rx+v+ro6Ojatm3bHyoZq1TbUgUAqnpZNpv9uqq6b/xX8vlxNps9cWpq6t5c/HEROSv3tn+542RV9bxUKvUvlRQB9PT0HJTNZjcUeJU756bOzs614+PjfymzgwaDQfdEhCvL3dzOjfuAmZ3p8/nW1LMAoKuraz+/3/9FEfHyQtAOdz2WLl26ocwiCQ0EAt2quqnMoo9CcvcUgrPS6fTWuda/mr+7Za47zeYpQAHAPAHpjgACCCDQ2gI9664/U8y5urWzJLuaCaicmhwMb6nZ+AyMAAIIIIAAAggggAACCDShwLrQSa8xx+G0vSZcu0YI2UTPHMpsXd8IsRSLgQKA0itTzU3Eao7lRhwKhb5sZmfnRf+A4zihycnJO6rxrBUrABAR96SCPUXkVR7nuE5EzhUR961/99h3Lx/3+PyT0un0t8vp3NXV9QK/33+9iLytnPYl2tzY2dl5ahlFABoKhT5sZpdXWNgwM+1fRcS9iuDZMz+o5QkAucIIdzP+mHnYlFuU4bUwojC0sta/2r9v8/Cha5kCFACUCUUzBBBAAIH2FOiNJT5rIp9oz+zJet4Cpkckh1b8aN7jMAACCCCAAAIIIIAAAggg0GICsUB4VxlHXbdY1qRTFQGzz8Unxz5ZlbFqMAgFAKVRq7mJ2NXVtXdHR8f1ZtYzM+Ncm7uzLfcCFQDkh+S+/b3ZvQ9eVe9yv+jo6PBls9m/M7MzROQ9Rf7NfEJEfisir80b6EERucbv92/OZrMPuz/PZrOLfD7fO9xiAVU9stDBPQ5+165d77v11lufbF/qs3z58mft2rXrq0Xe/H9UVf9lenp6Q1dX1z3u2+u5tT7MzC4UkXcX2cC/OJ1Ou7/HJa8fCIVCR5jZuIjsVxCTew3CTY7jXNPZ2Xnb9PS0U4bVk0PM9Yx4vQKgq6trD7/fv9EtpiiMNXe8/2f9fv+Pk8nkdhFxN+8PUtXjzOyzRd7en3NTvru7+2jHcb5beCpCLr+LOjs7v5tXYKE9PT0vcBznlNx67FsQ4x1mdlwmk/m/Umtfzd/dGvyzy5BFBCgA4LFAAAEEEEBgFoGeWML9j9pTQELAi4BO2wHbLl/5kJe+9EEAAQQQQAABBBBAAAEEWlkgFgzfJiZvaeUcya1mAv8WzyQa9m81FACUXvdqbiKW2KhNTk9Pu8fiP1bp01ekAOCvjuN0T05OVuXFjhInAMyEeZPP54tOTEzcVyruQCBwlOqTV6ccPEtuN/r9/jXJZPLPxdrk7qZ3j8R336jPvyveLSQ4Np1OT84ytrtp7W5Wf7ygzc1+v//UZDL5vyX6uv3cTXH3uob8OR/x+XzdExMTPynWL1ds4J5wUPg2vWt0ajqdnipVPNDd3f1Gx3HcKx2ecbJCrQoAAoHAalV1r0Xw5+Uz5xH7Rx555D6LFy/+vKq6RR75n5Kb8kuXLt2/s7PzBlU9uqDPNUuWLDnvxhtvdAsIin6CweBbReQbhc+RWxiQyWQuLdWvmr+7lf5u0t6bAAUA3tzohQACCCDQJgK96xK3mMnSNkmXNKuYz4uFAAAgAElEQVQr8FAyHj6gukMyGgIIIIAAAggggAACCCDQGgKxYPhasWe8KdkayZFFrQV+EM8k3lnrSbyOTwFAablqbiJ6fVO7VHRFCgBEVY9JpVLbvD4L+f1mKQC4qbOz86QyjsN3ryn4ezNzN7b3KBJTWcfqH3744Yv222+/L4jIh/LHUNVLU6mU+7Z+0U+Jt/F/ls1mj5+amrp3DqNSR/kPZ7PZs6empqYL+wcCgfepaqJgQ/2B3JvqP55rTXJXFdwoIm/Mb1uLAoBAIHCIqn5HRN6QN9ecb/HPtJ3lZIU16XTaLZx42icYDLpFEe6VDfnFBmU/R4FAIJwrJnmqv6p+1+fzrcydUPAM3mr+7s61dnxfHQEKAKrjyCgIIIAAAi0q0BMbu0fEXtii6ZFWbQV+lIyHj6jtFIyOAAIIIIAAAggggAACCDSnQCy48lIxW9ec0RP1QgqYyR+GJhOzvQW9kOEJBQCl+au5idgiBQCPqOryVCr1w3Ie2lAotK+ZfUtEjipo/4DjOKHJyck7yhknd5qAW9iQX0hw45IlS1YVe3u8q6urw+/3f0VEonnj7/D5fMdOTEx8r5w5S7y1/lszC2Qymbvzx3CP0/f5fFtU9YSCsT+aTqevnO3agPz2xY7Jr0UBQDAYdF3ct/+f+pjZFx3HOb9YcUMxr56enldns9l0/pv5pTblQ6HQJWZ2Qf44qvruVCrlFiHM+Vm+fPmBu3btuklE3pzX+H99Pl9wYmLif0rEt5fjOFvN7NiZ7+eynDMQGtRUgAKAmvIyOAIIIIBAMwu4x2L9+/bXuXdK8UHAi8CWZDx8qpeO9EEAAQQQQAABBBBAAAEEWl0gFlx5jpj9S6vnSX61EXhi8WN7fHF8fGdtRp/fqBQAlPajAMCmVPXVM0KqWvGVBYFA4EpV/Ui+svum/KJFiz4wXubvRG9v7/Onp6fdI/RfmTfObR0dHcds27btGVdZFtucNrOvu3fKT01NudcHlPUpslHu/t313el02t2MfupT7HdIRH6lqt2pVOqesiYTES/PW6WFJbm3928QkUBeXPf5/f5gMpn8ZbmxliiyKFogEQwG3StQ3KP8n/yY2eMdHR1fmuUahsIwNBAIXF1w7cCsRSReLMvNnXa1EaAAoDaujIoAAggg0AICPf1bXyKqv22BVEhhIQTMuSg5dNLAQkzNnAgggAACCCCAAAIIIIBAowvEgiveLabu8cx8EKhYQE1ePTiZuKvijnXoQAFAaeRqbiJWulE719IvxBUAcx27XizmYDC4VkSuyP9OVc9PpVKXz5XjzPfFThKY7W3uYDB4uohsLBg/nE6nx8qd021X4nfjGVcPlJgvnk6n3bferdw5vTxvlT5XxXLyUhzh5lQk7wd9Pl9oYmLiZ+XmXG67Is971ufz9U5MTLinEDzj48Wy3FhoVxsBCgBq48qoCCCAAAItIBDqT3T5VCZbIBVSWAgBlVOTg+EtCzE1cyKAAAIIIIAAAggggAACjS5wQSh8mOPIfzZ6nMTXmAI+02MundxalbvZq50hBQClRau5iVjpRu1c69zMBQAicm7uaPy50nzy+0rWIfdmunsP/Wl5g896XHypIEqs2TNOLyhxykHZR9zPzF9JnjN9Kn2ugsHgChFJ5OdcaUHGTN+urq7n+Xy+p97sd3/uOM5tU1NTfyxrYStoVOnz7sWygnBoWgMBCgBqgMqQCCCAAAKtIdAT23qSiF7bGtmQRd0FTI9IDq34Ud3nZUIEEEAAAQQQQAABBBBAoAkELgiF93UceaQJQiXEBhQwtbOH0mNXN2Bopd5y/koqlfpgLeMtcWz6rFOqas3jyg+gmpuIlW7UzmVf6YboXOMVfl+teIudAFDLAoDe3t5nT09Pu0f0529M36yq70mlUo9W4lBs/QuvQTj++OOX7Nixw/177PF5Y896PH2pGLw8b5WuUygU+pSZ/XN+DKp6TCqVasgCpZk4K33evVhW8mzQtvoCFABU35QREUAAAQRaRKBn3dhaMXvakVotkhpp1EFAp+2AbZevfMa9aXWYmikQQAABBBBAAAEEEEAAgaYQiAXCD4vIfk0RLEE2lICKfHYwk/hUQwWVC2ahTgCgAEDEy5H6M89QpRuilT57lW4slxq/3gUAgUDgUFXNiMhLK825nPaFVw8UKziY7XqC2ebwsmld6ToVeW5qdmz/XJ6BQOAQVQ2paq+ZvVlEnici+87Vb+b72QoXvFiWOy/taiNAAUBtXBkVAQQQQKAFBHpjic+ayCdaIBVSqL/AQ8l4+ID6T8uMCCCAAAIIIIAAAggggEDzCKwLhH9mIm9onoiJtIEEvhzPJD7UQPE8FQoFAKVXpZqbiJVu1M71rFAAYL9U1a50Ov2nfCsvhSVzWed/X7i5X2xdzewXixcvDoyPj99fydhenrcKnysNBAJXq+oZeXF5Oq2gkrzy2w4MDPhuueWWHhH5rIi4m/6ePxQAeKZryI4UADTkshAUAggggEAjCPSsG9sgZtFGiIUYmk7gR8l4+Iimi5qAEUAAAQQQQAABBBBAAIE6CsQC4W+KyHvqOCVTtYqAynXxdGJVI6ZDAUDpVfGyIVtqtGIbtSLi6Wh6d44iBQBV3citcGO5JGK9TwBohAIAryc7eHneKlmnYuOLSFWfm9n+jevu7j7YcZyvFFyX4PmfRQoAPNM1ZEcKABpyWQgKAQQQQKARBLr7t35bVY9rhFiIoekEtiTj4VObLmoCRgABBBBAAAEEEEAAAQTqKNAfCH9RRT5cxymZqnUEJuKZhPvWa8N9FqoAoOEgigTkZUO2VF5dXV17d3R0XG9mTz0HXo+Kd+egAKBxTwCgAOCZvwVdXV0v8Pv9N4rIG4v8jmRV9XcicouI/NnMfmJmO/Pbqap7gsoxBT87JpVKbSv2O1fN391m+LeqFWKkAKAVVpEcEEAAAQRqItATS9wmIm+pyeAM2toC5lyUHDppoLWTJDsEEEAAAQQQQAABBBBAYH4CscDKfhGLz28UerejgIrcPphJNOTfbCgAKP1EVnMTsZpjuRFTAFB+AYCqfiWVSn2wFv/2lHgDPzk9PX3i1NTUY5XM6eUZqeQEgHo8N8XyXb58+bN27dr11SJv/v9RRPqXLFlyw4033rhjNqtKr7zwYlnJWtG2+gIUAFTflBERQAABBFpEoCc2do+IvbBF0iGNegqonJocDG+p55TMhQACCCCAAAIIIIAAAgg0m0AssCIsolubLW7ibQABld/F04mXNkAkzwiBAoDSq1LlTcRi96//yXGc4OTk5H9V8mxUOa6iU1e6sVwq/ga5AuDGJUuWrJprk7mSNZhpGwqF9jWzb4nIUTM/83qyg5d1rXSdal04UswwEAisVtUNIuLP+/4mv99/ejKZ/HM57hQAlKPU3G0oAGju9SN6BBBAAIEaCvTEEu7RSJ01nIKhW1XA9Ijk0IoftWp65IUAAggggAACCCCAAAIIVEOgf9mJb1f1/bAaYzFG2wk8Gs8k9mvErCkAKL0qXjZkZ1vjUCh0iZldkNfmr47jdE9OTlb0N5ne3t5nT09P3yQib80b62ZVfU8qlXq0Gs9ZpRvLpeasdwFAsbhF5LaOjo5jtm3b9lA1bPLHOP7445fs2LHj2oK32+tW2FHpOoVCofPM7LL8HFS15FH68/Uq9jskIg84jhOanJy8o9zxKQAoV6p521EA0LxrR+QIIIAAAjUUOO7Cb++/O/t41f8jtoYhM3QDCei0HbDt8pU8Pw20JoSCAAIIIIAAAggggAACjScQ6wo/T3zyh8aLjIiaQeCtB0jHykQi22ixUgBQekWqXQAQDAZXiEiiYMbV6XR6UyXPRXd39yscx0mLSP5JoJuz2Wx0ampqupKxSrWtdGN5lnHWisgVBd+fm06nryw3zkrWoaura++Ojo7rzawnb/yKN5zLjc1tFwgErlTVj+T1cX/P351Op90ijbI/leQ5M2il61TsGVTV81Op1OVlB1pBw2o9qxQAVIDepE0pAGjShSNsBBBAAIHaCoTWXfsan/nvrO0sjN6iAg8l4+EDWjQ30kIAAQQQQAABBBBAAAEEqioQC4SfEJHFVR2UwdpCoGOxHHTxeOL+RkuWAoDSK+JlQ3a29e3u7n6j4zgpEcn/O8yX0un0h0XEyn02gsHgMSLy7fwj1au9iVvpxnKp2Ot9AoAbR5GTFsTMLsxkMpeWa1xJuxKb6pemUqkLKxnHy/NW6TqV+H1PLFq06APj4+Pu6bJlf3p6el6fzWbX5Hfw+/0bksnkL2Z+tmzZsrf7fL4JEdln5meq+pVUKvXBsif625p+2czOzu8z28kFXiwriYe21RegAKD6poyIAAIIINACAqH+RJdPZbIFUiGF+gv8KBkPH1H/aZkRAQQQQAABBBBAAAEEEGg+gXWB8F0m8srmi5yIF1pATV49OJm4a6HjKJyfAoDSK1LtTcQSR/ffmc1mg1NTU38s89nQYDD4LyLyobz2T5hZbyaTubnMMeZsVunGcqkBF6IAoFiBhIj8tLOz85jx8fGqF+GUeMu94vmKnV5gZr9U1a50Ov2nYsaVrtPy5cuftWvXrhvcgwvyxrvP7/cHk8nkL+d8MPIaFFnbZ5y0EAqFes3saSchVFoA0NXV1eH3+4dF5LT8+CgAqGS1Gr8tBQCNv0ZEiAACCCCwAAI9sa0niah73xQfBCoV2JKMh0+ttBPtEUAAAQQQQAABBBBAAIF2FIgtC0+ISqgdcyfn+QlkxY68LDP27/Mbpfq9KQAobVrtAgARcTfv3bfQY3mzZs1sTSaT2VjO6nZ1db3Y7/e7pwi8LK991e+4r3RjuVTsC1EAsHz58gN37drlbjq/uSCuT6bT6YsrOW3h8MMPX7T//vt/UkRSqVTq1mJ5dnV17eHz+bao6gkF3380d9VBWac7BIPBd4vIdSKyZGacahcAuOMGg8GoiGwoiPXidDrt5llWrEuXLt2/s7PzBlU9erbnsMQJAN/1+Xwrk8nk9nKe+e7u7qMdx/luvovbjwKAcvSapw0FAM2zVkSKAAIIIFBHgZ51Y2vFrPA+rTpGwFRNK2DORcmhkwaaNn4CRwABBBBAAAEEEEAAAQTqKLBuWXiDqbibJ3wQqExA7fh4esw9tr2hPhQAlF6OGhQASHd391scx3GPRN9vZmYz+0VHR8exyWTyf2d7ONzN6P322y8uIufmt6vF8fbNXADg2gQCgdWq6m5y+/Osdqjq+1Op1LfK2ejOef+DiHxCRHaq6nlLly7dMDAw4BSuUygUOs7MxkRkj7zv7lPVd6dSqf+Y65c+V9jhvpn/xoK1reoJAO7YoVDoRWbmPoP5p9nsEJGT0ul0Of9GaSgU+rCZXZ7vW+w5DAQCh6pqRkRempfXE6q6KpVKfXMul2Aw+FYR+YaIHFzYthYFAMcff/ySHTt2uFdyrBKRx81sw6OPPvrV22+/fXexWAOBwNtE5AJVfZ2IfN/MPpfJZH5TRtttPp/v0omJifvmMmiX7ykAaJeVJk8EEEAAgYoEemOJz9rf/mOUDwKVCaicmhwMb6msE60RQAABBBBAAAEEEEAAgfYU6F+28h9U7Z/aM3uynpeA2enxybHN8xqjBp0pACiNWosCgNym8jUisrpg5ps7OjpWbdu27Q/FInL77bvvvuer6mcLNrXvcRynZ3JysqrXSzR7AUDuqPuvisjxBZ5uEUDJjfyZtt3d3Qc7jvP53EbwzI/d0xo+mslk3CsYnvZxn5VsNuv+fe3vC75yN3hPTafTU6WKDgKBwDtVdUREXlU4bi1OAHDnCAaD7hUSVxY8Sw+IyAfS6fS2UrG6px10dHR81Mw+U7D5X7SIZfny5Yt37979r2YWrsQltxF/hohcJCL7FvudqHYBQO6qAfeEjvML5it6ckQoFDosd71BfnHCb7LZbGhqaur3+WOEQqEjzGw8v/DHvZaio6Pj3aV+52vwz31DD0kBQEMvD8EhgAACCCyUQM+6sQ1ixhsIC7UATTyviW/pRPzE7zdxCoSOAAIIIIAAAggggAACCNRNILZsxWmiuqluEzJRywiY2HlDmbEvNFpCFACUXpFaFAC4s5XYOHS/+qOqfs7MtqbT6T+7m7C5jeW3mdk/Fhy37rbPupvZqVTK3ZAu6+j2cp+/Zi8AyDm/yczcN9qf8fa4u/nqbmIvWrToe9u2bXvIbe8WWTzrWc96qd/vj5jZ2UU2nm/s7Ow8dXx8/C/FHEOhUKn5siLybVX9st/v/8/p6Wmno6PDt2vXrrf6fL4zReSYgo34p4avVQHALAULM7Fe4vP5fj5zTH9vb++zp6ene3LP4asL8p/19IBSR/i7z6+IuFc1fFVVfzw9Pb1LVf9OVUOqepqIHDDb86qqH0qlUl8u1sbL726xZz43dtErNkpcb+F2WZ1Op5/23wmhUOgSM7ugMNbZihjK/V1tlXYUALTKSpIHAggggEBVBbr7t7r/EXlcVQdlsLYQcNT/2tTgCf/dFsmSJAIIIIAAAggggAACCCAwT4H+rhVd6tPJeQ5D9zYUULV/HkyPfbrRUqcAoPSKeNlELHd9i933Xm7fvHazbkh7GO+pLq1QAOAmM9sR8hX6/DibzZ44NTV172z95rmu7mkBj4jIa2fmqFUBgDt+T0/PQdls1t2odgsQvH7co/E/mk6n3Y34okUopa6uqGBC99SGn5vZ2/P7qOqlqVTqwmLjePndLVUA4F7RsXjx4sD4+Pj9+XOVKgAoVpgQCASuVNWPFIk1nE6n3asj2v5DAUDbPwIAIIAAAggU/Y+a2NYfiOgR6CBQqUB2Uefz0p/7+z9V2o/2CCCAAAIIIIAAAggggEA7Clyw7MTXOer7RTvmTs7zFDC7Kj455t4t3VAfCgBKL4eXTcQKFleDwWBf7hj2JRX0m2m6qbOzc22pt9E9jPe0Lq1SAOAm1d3d/QrHca4VkTd7dLnR7/evSSaT7qkMc33cdT1JRIZFpJJ1dY/ff7+qvt7MLpuZpJYFAO4cXV1d+/n9/i+61xTMlViR792Yz0in09+c6wQK9+oAn8/3OVVdW+q0gxLzP3ktgYh0iMiNBW1uVtX3pFKpRwv7evnddWP0+/0bRcRdv6c+ZvZFx3HOn5qams7/eYmTDR5wHCc0OTl5R37bUCh0nJm5G/175P28Jtd3eFjHhuhCAUBDLANBIIAAAgg0mkBPbOxOEXtNo8VFPI0v8OCjD3Xefs1ZbrUuHwQQQAABBBBAAAEEEEAAgTkE+nved5BOd1BEzZPiQcC+Fs+Mvd9Dx5p2oQCgNK+XTcRKFysYDL7SzK4pcrx/qaH+KCKfeuSRRzbffvvtNft7TisVALiQuQ3oNao6MNfR8nnwd6vq+UuXLv3GwMCAU8nadnd3v9FxnM0ictgc/bJmNiUiZ2Uymd8UvlVe6wIAN7aBgQHfrbfe+t5c4cGhZeTpPnfrfT7fZycmJtxTC8r65M1zlYg8by4XEbnW5/Otc+cIhUIvMrMJEXllXr9HfD5f98TExE8Kx/L6u9vb2/v86enp9e4BCSKyW1Wv8/l8F5Yo/tBAILBaVT/jXjOhqr8Wkf5UKvWtwoKI3CkIZ4jIP7nPn9tWVc+emJhIl4XXBo0oAGiDRSZFBBBAAIHKBXr6E/eJyvMr70mPNhf4azIeflabG5A+AggggAACCCCAAAIIIFCJgMYC4Yo2gioZnLatK2Aq24bSifkctd26OGTmbiS+1OfznWxmy0XkdXn3z7ubrfeIyPdU9V8ffvjh79dy47/Vl8LdiN1///2PdBxnpYgsU9WXiciiXN7um+S/NbNtIpI46qijflbpxn++n7vhfcsttxwuImeLSK+IHJL7foeI/I+ZjavqaDqd/p+53qCvx7q48d58881vFJGwqrrP4SvyTjFwTz9wT78Z2blz53dvvfXWh73GdPzxxy957LHHQqp6uqq6x/oXutzgOM6mqamp33udg37NJ0ABQPOtGREjgAACCNRBoGfd2HYxq+RYqTpExRSNLqAid2+Lh1/c6HESHwIIIIAAAggggAACCCDQSAKxQNi9B/g5jRQTsTSFwG3xTOJtTREpQSKAAAIIIFBHAQoA6ojNVAgggAACzSEQHtja+eh23dkc0RJlIwmoyn9sGwx7vf+skVIhFgQQQAABBBBAAAEEEECgbgKxQPhOEeEavrqJt8xEv4lnEi9vmWxIBAEEEEAAgSoJUABQJUiGQQABBBBoHYHlH996YHZa3WOY+CBQkYCKpLfFw6GKOtEYAQQQQAABBBBAAAEEEGhzgf5A+HsqclSbM5B+5QIPxzOJZ1fejR4IIIAAAgi0tgAFAK29vmSHAAIIIOBBoDs29goV+5WHrnRpcwEVSWyLh907z/gggAACCCCAAAIIIIAAAgiUKRBbFh4TlRPLbE4zBJ4SGMwkfCpikCCAAAIIIIDA/xegAICnAQEEEEAAgQKB7nVjb1Gz24BBwIPA1cl4+GwP/eiCAAIIIIAAAggggAACCLStQCyw4ssiyv+WatsnwHviHTr9nIvTNzzofQR6IoAAAggg0HoCFAC03pqSEQIIIIDAPAV6+68Lmfom5jkM3dtRwOTi5FD4E+2YOjkjgAACCCCAAAIIIIAAAl4F1gVX/JOZ/oPX/vRrYwG/88r4xPX/08YCpI4AAggggMAzBCgA4KFAAAEEEECgQKA3NnaiiY0Bg4AHgVgyHh7y0I8uCCCAAAIIIIAAAggggEDbCsQCKz4iole2LQCJexYwc44Ymrz+R54HoCMCCCCAAAItKEABQAsuKikhgAACCMxPoKd/a1RUN8xvFHq3p4BGk/EVI+2ZO1kjgAACCCCAAAIIIIAAAt4E+oMrVqnp17z1plc7C/jEjr00MzbezgbkjgACCCCAQKEABQA8EwgggAACCBQIdPdvPV9VPw8MAhULqL4vObjiGxX3owMCCCCAAAIIIIAAAggg0MYC65atCJpqqo0JSN2jgKqdOpge2+KxO90QQAABBBBoSQEKAFpyWUkKAQQQQGA+Ar2xsYtM7NPzGYO+bSrgOEcnP3/SzW2aPWkjgAACCCCAAAIIIIAAAp4E+oMn/p2a7w5PnenUMAL7vfwF4u/slAfv/G0dY7K18czYF+s4IVMhgAACCCDQ8AIUADT8EhEgAggggEC9BXr6E1eIytp6z8t8LSBg2cOSQ6t+0QKZkAICCCCAAAIIIIAAAgggUDeBj77rhOcvWuS/r24TMlHVBQ4+8g2y70sOfnLcx+9/RH6f/KGIWdXnKRzQxC4ayowN1HwiJkAAAQQQQKCJBCgAaKLFIlQEEEAAgfoI9Kwb2yhmp9dnNmZpJQHT6UMmBk/mj1attKjkggACCCCAAAIIIIAAAjUXGOjq6tjuO3B3zSdigpoI7PPC58oLjn7z08a+//775YEHHqjJfA026A0NFg/hIIAAAqUE3tdmNFPxeHxZm+X8VLoUALTrypM3AggggEBJgZ5Ywr3D/e8hQqBSgV17Pbbn1EDkiUr70R4BBBBAAAEEEEAAAQQQaHeBWCD8kIjs3+4OzZj/3gcfKC8MvOVpof/pT3+Shx5yl7Sun6/UdTYmQwABBBAoR+DschrVoA0FADVAZUgEEEAAAQSaVqA7lphUka6mTYDAF0pgRzIe3muhJmdeBBBAAAEEEEAAAQQQQKCZBfoD4btU5JXNnEM7x/68t71O9n/li54keOy+++V/Mz+pD4fZVfHJsQ/XZzJmQQABBBBAoDkEOAGgOdaJKBFAAAEE6ijQE9v6AxE9oo5TMlVrCNybjIdf2BqpkAUCCCCAAAIIIIAAAgggUF+BWCB8q4gcWd9Zma2aAvu84LniX7xIHvnNvdUcdo6xdEM8s/WMOk7IVAgggAACCDS8AAUADb9EBIgAAgggUG+B3nWJn5rJm+o9L/M1vcB/JuPhNzR9FiSAAAIIIIAAAggggAACCCyAQCwQdu9Sf+8CTM2UzSygujme3np6M6dA7AgggAACCFRbgAKAaosyHgIIIIBA0wv0xMbuFLHXNH0iJFBXATOZmhgKL6vrpEyGAAIIIIAAAggggAACCLSIwLrAimtMlDe5W2Q965aGynXxdGJV3eZjIgQQQAABBJpAgAKAJlgkQkQAAQQQqK9ATyzxWxF5SX1nZbZmFzCTr08MhU9s9jyIHwEEEEAAAQQQQAABBBBYCIHYshWfFdVPLMTczNnUAt+IZxLva+oMCB4BBBBAAIEqC1AAUGVQhkMAAQQQaH6Bnlji/0Tk4ObPhAzqKWAiGybiYd5WqSc6cyGAAAIIIIAAAggggEDLCPQHwp9Ukc+0TEIkUhcBExkfyiSOrctkTIIAAgjMIjA6OrqHma0ws1N8Pt8bzOw5IrIo12W3iPxZRL7vOM5mv9+fjkQiT7Qy6MjIyNtF5OMi8i4ReXYu18dE5L9V9St333335oGBgelWNljI3CgAWEh95kYAAQQQaEiBnljiwbz/KGnIGAmq8QRMZHAiHr6g8SIjIgQQQAABBBBAAAEEEECg8QXWLQvHTGWw8SMlwgYTSMcziVCDxUQ4CCDQwAKbNm06JJvNpkXkVQVhbuvr6zum0tAHBgY6Dj300LVmNiAi+5TZ/2FV/czdd999ZSNtgo+Ojp5gZl8VkT0L8jijr69vQzm5bdmyZf+dO3deLSLuSam+WfrcqaqrIpHIz8sZlzaVCVAAUJkXrRFAAAEE2kCgJ5bYLiJL2iBVUqyigJl8emIo/M9VHJKhEEAAAQQQQAABBBBAAIG2EYgFw+eKyRfaJmESrYqAqtw6mE64b5fyQQABBOYUMDMdHR11N7L7ijSuuABgeHj4YFW9NveW+5zzF2lwi5mtikaj93npXM0+sxRGuNOUVQCwefPmg6anp7eKyNFlxnav4zjL16xZ84sy29OsTAEKAMqEohkCCCCAQPsI9MQS7tFD/vbJmEyrI2AfT/RUq+wAACAASURBVMZXXlKdsRgFAQQQQAABBBBAAAEEEGgvgVgg/EER+VJ7ZU22VRC4LZ5JvK0K4zAEAgi0gcAsb7i72VdUAJDb7L5JRN40T7r/6OjoOOa0005zrwhYkM8chRFuTHMWALhjbNy48TIzW5v35v9fVXU4m80Oq+puVXWvbOkvuH73B2bWG41G/7ogybfopBQAtOjCkhYCCCCAgDeBw8+8etEB+z57l7fe9GpnAVPpnxgMf76dDcgdAQQQQAABBBBAAAEEEPAq0B8MR9WkrOOFvc5Bv5YU+M94JvGGlsyMpBBAoKoCuQ37lIgcVmLgsgsARkdH9zCz60TkPUXGct/mH8pms4kzzjjj3tzG+KFmdrKInCsizy3sY2bf2L59+6q1a9furGrSZQ42Ojp6rJm5b+7vVaLLnAUAmzZt+rtsNuv6Hpgbw73m4IRIJDKVP2aRwolpM4tGo9HNs4U7MjLyZhG5SkQ+1tfX9+9lpta2zSgAaNulJ3EEEEAAgWICXQNb9+7crlQb8nhULmB6bnJoxZWVd6QHAggggAACCCCAAAIIIIDAukD4AyYy6x//UUKgiMBd8Uzi1cgggAACswm4m/AjIyNXqOpHZmlXdgHA8PDwKao6KiKL8sZzROQ6Mzur1NvsW7Zs2X/nzp1u4UB3QRyPq+qpkUjk6/VeyTIKI9yQ5iwAGBkZcd/sj8/Eb2afi0ajnyyWz8jIyLtFxC042DP3/bf7+vqOL5X7lVdeuXivvfa6VlXfKyKuc8LMzuDUgNJPCwUA9f5NYj4EEEAAgYYW6PrYvz2n07fo/oYOkuAaVMA+lIyv/HKDBkdYCCCAAAIIIIAAAggggEBDC8SC4ZPExL1HmQ8C5Quo/C6eTry0/A60RACBdhQo4w13l6WsAoDcZvR3VDVYYDmee+P9idmMZ7k6YDwSiRynqlavNSqzMMINp5wCgBtFxN3Ydz8PmlkwGo3eUSyXDRs2PNvn82VEZOYElzscxwmsWbPmoWLtixRcjEQikTX1tKrXmlRrHgoAqiXJOAgggAACLSGwfN31L8ia878tkQxJ1FdAfWuSgycO13dSZkMAAQQQQAABBBBAAAEEWkOgPxB+n4rU/c3H1tBr6yzui2cSh7S1AMkjgMCsAiXecJ8WkY6CjmUVAKxfv/4lfr//1oJ77P9iZsdFo1H353N+irwB7/a5W0Te1dfXV7e/TRcpjHDfrncLEPwFSZRTAHCTiPTm+s2Zy8jISH77P/l8viNXr179m0K8TZs2HZLNZtMi8qrcd79X1WWRSOT3c0K3cQMKANp48UkdAQQQQOCZAstjN7wsK9O/xgaBSgVU5PRt8TDHVVYKR3sEEEAAAQQQQAABBBBAQET6l4WPU5Vvg4FAhQIPxjOJ51TYh+YIINAmAiXecH9cRL4lIicVMJRVADA8PNyjqm7B2l55/Wd9g72Qu8gb8G6T7WZ2QjQaTdZjeUoURtwlIn8RkbcWxFBpAcCcHuUUABRZv92qek4kEllfD6NmnoMCgGZePWJHAAEEEKi6QO8FY68zx35R9YEZsOUFTPT9E/EVX2v5REkQAQQQQAABBBBAAAEEEKiBwLpguNtM6rLpUYPwGXKBBEzksaFMYp8Fmp5pEUCgwQWGh4eXq6p7vcyz8kIdUdUfmtk1BeGXVQAwMjKyRkQKN6DL6ps/X8EGuPuVY2bRaDS6sdas7sb6xo0bLzOztSLiy833uKqeamZn5r3JPxPKghQAbNy4Meg4jltsMbN+ZV2zUGu/ZhifAoBmWCViRAABBBCom0Bv7Po3mzi3121CJmodAbVwcnDlWOskRCYIIIAAAggggAACCCCAQP0EYsvCR4vKVP1mZKaWEFDZFU8nFrdELiSBAAJVFci94e4eM/+mvIHv8vv9wWw2u9zrJn6JAoAr+vr6PlpJAqOjo/9iZucU9Jlzo72SOUq1LVUYEYlE1oyOjo5XoQBg3lcADA8P76Oq20TkHbk8Hvb5fMevXr36+9UwaPUxKABo9RUmPwQQQACBigR6Lki8UxzhPyIqUqOxK6Am7902FP4mGggggAACCCCAAAIIIIAAApUL9AfD71CTf6+8Jz3aXWAwk/Dp3+6s5oMAAgg8KVDiDffdZhaJRqNb5vMW/+jo6PvNbJOIdORxV+MEgJ1mdnI0Gr2hlstYojDi96q6LBKJ/L7IyQRuOHMWJoyMjGwVkXAu9gfNLBiNRu8olkuRKxB+4ff7u04//fQHZ9oPDw/HVPWS3AkFjohc3tfX119Lm1YamwKAVlpNckEAAQQQmLdAqD/R5VOZnPdADNB2AiZ63ER8xXfbLnESRgABBBBAAAEEEEAAAQSqIPCxZeHDfSo/qcJQDNFmAns5e+05MLXxiTZLm3QRQGAWgSJHx7utr4tEIierqs2nAGB4ePgdqur+DXC/vBD+Y/fu3cvOOuusR8tZmCIb4G63R8zs2Gg0+oNyxvDaZmRkZEhEzss7+v+pwgh3zHkUALib8/GZuMzsc9Fo9JPF4hweHl6qqt/JP9o/Eokc566N2350dPQwM3NPbzg41//nHR0dodNOO+3PXvNut34UALTbipMvAggggMCsAhQA8IB4FlDrSQ6unPDcn44IIIAAAggggAACCCCAQBsLXBAKH+Y48p9tTEDqHgV8Ptnv0lSirE03j1PQDQEEmkggt7meFJHD88J+6g1392fzKQAosXn/FzM7LhqN3loOVZENcLfbbbm35v9azhhe2sxVGJGzcTfeewvGn/MEgE2bNv1dNptNiciBub6uyapoNOpeKfDUp8gJBNNmFo1Go5vdRu7pDaOjo18TkZNynR5X1VMjkcjXveTcrn0oAGjXlSdvBBBAAIGiAhQA8GB4FXBMlqWGwtxX6RWQfggggAACCCCAAAIIINDWAuuWhV9lKr9sawSS9yTQsVgOung8cb+nznRCAIGWEyj2hruqnhOJRNbPJDufAgB3jILj6WeGHVfVEyKRyKwnkoyOju5hZu6meFcevnvEfX9fX9/ltVqQEoUR95hZTzQavSvPxlMBgLtxPzIycoWqfiQvh7+q6nA2mx3u6Oh43HGckIhcKCIvzmtzu+M4PWvWrHnI/dno6OgJZvZVEdkz1+apkxtqZdOK41IA0IqrSk4IIIAAAp4FKADwTNf2HU2cpRPxk77f9hAAIIAAAggggAACCCCAAAIeBPp7wi/Rafmth650aXMBdbIvHJz6+r1tzkD6CCAgIsXecDezb2zfvn3V2rVrd84gzbcAoMhb7O7Q7ib+dWZ2VjQaLfoW//Dw8D6qenXu7XZf3qI9bRO8FotZTmGEO6/XKwDcvjmXrSJydJk53Os4zvI1a9b8Iq+/e4rAYbn+zyhQKHPctm9GAUDbPwIAIIAAAgjkC1AAwPPgVUDV3r5tcOWPvfanHwIIIIAAAggggAACCCDQzgLnBcKHdIiwidvOD4Hn3H0vj2eu+43n7nREAIGWECj3DXc32fkWALhjbNiw4fU+n899k/8FBYD3ichQNptNnHHGGU/+/7X169e/wO/3h923/PPutZ/p9rRN8FosRrmFETkbTycAzMTtFjn4fL4vm9nJIpJf5FCY2p2quioSifx85ouCIoVpVe2PRCJX1MKk1cekAKDVV5j8EEAAAQQqEqAAoCIuGucJmNibJuIrfwYKAggggAACCCCAAAIIIIBA5QIff1f4wOlF8ufKe9Kj3QUcldd9Pp24s90dyB+BdhcYGRm5SEQ+lbfpvNvMzotGo1cV2lSjAMAdc3h4+B2qeq2IvMij/+9F5MS+vr6feuw/Z7fcqQPbROQdeY1LFh3M5wSA/GBGRkbeLiIfF5F3isgBuXV5TET+W1W/cvfdd28eGBiYnumzcePGIx3HuVFE9s/9bEpVl891pcKcAG3agAKANl140kYAAQQQKC5AAQBPhlcB9enrt1264r+89qcfAggggAACCCCAAAIIINDOAheEwvs6jjzSzgbk7k0g63PefFnq+v/w1pteCCDQCgJFNo/dtMZV9YRiG8jVKgBwJxkZGTlQRL4kIifM8cZ7PvVuEfn64sWLP3jKKac8XMs1KFIYMeub9dUqAKgkp9HR0T3MzD1NoSvX7y8+n++E1atXpysZh7b/X4ACAJ4GBBBAAAEE8gQoAOBx8CqQ7fC/Kn3xCb/y2p9+CCCAAAIIIIAAAggggEA7C5z3jvCeHXvKjnY2IHdvAmbOEUOT1//IW296IYBAswuUeMP9PlU9Jv94+fw8q1kAMDo6+mozW5970322I+/zQ3ALAL4hIuf09fXdX6s1qLQwwo1jgQoAzjWzIRHpcGMwsy/29fWdq6pWK5tWH5cCgFZfYfJDAAEEEKhIgAKAirhonC9g9tLk0MrfgYIAAggggAACCCCAAAIIIFC5QDgc9r/4QXnqKODKR6BHuwo4okd/PrP15nbNn7wRaHeBSt9wd72qUQBgZrpx48Y1Zna5iOzlcR3ct/8/2NfXd53H/iW7eSmMyNncJCK9BQOf0dfXt6HaMbrjDQ8Pv0pVk3nXKNzl9/uDp59++v/VYr52GZMCgHZZafJEAAEEEChLgAKAsphoVETAr74Xjg+eeC84CCCAAAIIIIAAAggggAAClQtQAFC5GT3+JuDzybsuTSVuxQMBBNpPYGRk5M0i4t5v/5y87Oe8O36+BQDu5v/o6OiFInKRiCzKm9sRkf8wsyvN7Ntr1qx5yP1u/fr1L+jo6Hifma0VkZcXrNQTqvqxSCTiXiNQtc/w8HBMVS/Ju5bAMbMLo9FofLZJ6nkCQM7RLSzoy8W028wi0Wh0S9Ug2nQgCgDadOFJGwEEEECguAAFADwZXgWyi3Y/L/259//Ja3/6IYAAAggggAACCCCAAALtLMAVAO28+vPLXR3fOwanrvvh/EahNwIINJtAkXvj3RQecN9e7+vr++ls+cy3AGB0dPRYM9ta8Ob/dlU9b/Xq1RtKHV0/MDDQ8aIXvcgtHPh0QeHAX8xsVTQaHa/GOngtjHDnrmcBQKGjmX1j+/btq9auXbtzxsE1O/TQQ08zs7NF5DUisreIuIUWD4rIv4vIxX19fVwDU/DgUABQjd8kxkAAAQQQaBkBCgBaZinrnohO2wHbLl/5ZFUvHwQQQAABBBBAAAEEEEAAgcoELgiF93UceaSyXrRGQMRv8pZLJhO3Y4EAAu0l4PUNd1dpPgUAmzZtOiSbzaZF5FV54u6b6+dFo9Gr5lqF3NUB55nZpTN33uf63O44Ts/MqQFzjVPq+/kURuRs6nIFwIYNG57t8/nco/8Pz+Vyn6oeE4lEfj6T2+jo6GFmdq2IvHYWD7cY4PrFixefdcopp7hXKvAREQoAeAwQQAABBBDIE6AAgMfBq8B27XzW9wf//q9e+9MPAQQQQAABBBBAAAEEEGhngY+/K3zg9CL5czsbkLs3gaz53njZ5HV3eOtNLwQQaEaBEm+4/8DMeqPR6Jx/n5tPAcDIyMh5IjKUd7S+qOr1q1evDpd687/QuMQmvbuR3d/X13f5fNakWGGEiHymr6/vH8sZt14nAIyMjLjXJ3wq5/iM6wmGh4ffoqrfFJGDy4nbvQrCzMLlrH+Z4zV1MwoAmnr5CB4BBBD4f+zde3xcdZ3/8c930pZLBZWbiiAoKqIICnhDkOSc6ZQidblkAggWkhRxQeXSnACy65ZVgWZSWPHCCqStoFxyAuJWtjSdcxIERFfRFRRQUaBAgZZbL0lvmfnsI2zxUbCFzGQu53zPK3/a8/1+3u/nd/b3o813ZhCotAAXACotmpz9Nkxes93g7NZ1yWlMUwQQQAABBBBAAAEEEECgcgIXOdl3bhB5snI7slNSBIpGPjQ38B9MSl96IpB0ga388vzFVCo1/bTTTrtnLD7lXgC48sort9lhhx36VfUzm81ZKyItbW1tPxvL7FeemTdv3tEiMvo1Atu98r8ZY36+evXqzOYfgV/ingeN/iJcRHbZbN2YL0aMrqnFBYAtXOB4VcYtfDrAaLRloxcvVPW/RWQHY8wZInKKiGy7qevoBYor2traOkoxs/VZLgDYerL0QgABBBAoS4ALAGWxsUhE3vyYTvD9lgIYCCCAAAIIIIAAAggggAACpQt0ZLLvNiPyt9JXsiLpAgWT2vfy4OY/J92B/ggkRWD+/Plnq+roO/An1KDzs6lU6tOnnXbaX0dnXXPNNe9uaGi4e/N3pavqn1Op1BGtra3PlJJn/vz5by8Wi3caY96/2bplhULhsNNPP/3RUvYafXbTxYhbRWRaqWvLfH5xW1vbkaWu3ULOIWNMS2tr6+gv9l/+2cKnLPxuwoQJR86YMeNVnxTU09MzzRgz+hUBO25auqKhoSF96qmn3l9qLtue5wKAbSdKHwQQQACBcQlwAWBcfIle/ObJuo0/u2VDohEojwACCCCAAAIIIIAAAgiUKdDZlN1XjTxc5nKWJVhAJ8h7uvv9kn9ZlmAyqiMQW4FN7wwPReTAGpV41QWAnp6ejDFm9Jfskzebv6S1tXXqWD/+/5V1W/k0gSFVPa69vb2/1H5byVbqNqU8X+4FgNNV9XsiMnHTsHmtra0zX/HbgssqVf1se3v76MWLf/jp6en5ljHma5v+oCJfo1AKQlSf5QJAVE+GXAgggAACdRHgAkBd2K0YWpjQsEtw6XHPW1GGEggggAACCCCAAAIIIIBAjQU63OMPMJrie9xr7G7DOFMs7Nk1eCtfH2HDYdIBgTcQiOgFgLJ+ET5adQsft2/1BYD58+fvraoDIrL3pqN+zBjT1Nra+tgrRz9v3rw9ReQuEdlr0//2q7Vr16bPOuusNVt6efT09HzKGDP66QFvGf1zY8yC1tbW1qT/HxMXAJL+CqA/AggggMCrBDLn+4dKUcb0XVHQIbC5QKph5N13XHbS3/9jFR0EEEAAAQQQQAABBBBAAIGxC3Q2Hn+IplK/HvsKnkRgk0BR3pEb9Ev66G3sEEAgngI2XQBQVTN//vzFIjJls9Ow9gLAaN958+Z92xjzlU19Nxpjzmptbb1m81fjggUL9ikWi6P/Pv+2Tf/7616wKPX5eL7yS0/NBYDSzViBAAIIIGCxwFTvloNUivdZXJFqVRIojugB+StaHqjS9myLAAIIIIAAAggggAACCFgtcJ7TfGiDGC7kW33K1Sk3wYzscmnwEz6Rrzq87IqAlQLz5s2bKSKv+sWziLzhO/lf+27zTTi/LxaLzsyZM18oBeuHP/zhzoVCYVBE9t9s3UuqelR7e/u9pexVyWe38KkEo9uf3tbWdu145ixYsMAtFoujX5+w46Z9FhljjmttbV23+b6l/kK/1OfH0yFOa7kAEKfTIisCCCCAQNUFpp7f9yEt6h+qPogB1gmkVA+9o7ulbv9xbh0ohRBAAAEEEEAAAQQQQCBRAh2NzY0mZUY/FpgfBEoSSKXkLXPy/sqSFvEwAggkWqDcCwBb+Hj6UcfnVdVtb28v6WtstnKZ4HERObytre2Jeh1QNS4A9PT07GCMGf20g09t6vWciExta2v77Wt7lvoL/VKfr5drredyAaDW4sxDAAEEEIi0wDTvJ/sUZOSRSIckXCQFVGTqkly2P5LhCIUAAggggAACCCCAAAIIRFzAc5ozIi//coAfBEoSmDx53eTZCxcOl7SIhxFAINEC5V4A2PSx/beLyLTXAH67ra3tnFJQe3p6rjbGnP6aNYtaW1s/a4zRUvaq5LNVugDgGWMuE5GUiBRF5JttbW3/tqXcpf5Cv9TnK2kV5b24ABDl0yEbAggggEDNBaZ13rJHQYt1u2FZ88IMrJiAEdO8ONd8S8U2ZCMEEEAAAQQQQAABBBBAIEECntt8tKhZmKDKVK2QwORnZZvZf/Q3VGg7tkEAgQQIlHsBYJSmp6dnhjGmR0QmbEa1SlVPbG9vXzQWvp6enmnGmJs2+zj80WUjqtre3t5+3Zb2mDdv3g0i4r7yZ8aYoUKhcNrMmTN/PpaZY32m0hcA5s+f/2FVvUNEdt+U4b5isZjZ2lcmzJ8//+3FYvFOY8z7Nz3/q7Vr16bPOuusNVvqsIVPUvDb2tpaxtrX1ue4AGDrydILAQQQQKAsgcZZN+wyKTVxRVmLWZRoARVtXZJrWZBoBMojgAACCCCAAAIIIIAAAmUKdDY1H6fGcKm6TL8kL+sK/ZQRqdu7ZZNsT3cE4iowngsA11577U6pVGr0U0APfk3/5caYU1tbW0d/2b3Vn/nz5x+pqj8Ukd1e89Dr/mJ8C7+YH1LV49rb2yv6iaSVvgCw6bLDtZsuAKw1xpzS2tp669aArrzyym0mT558uzHmlcsOo5crPtve3n73ltb09PR8yxjztc3+zGtra+uO62uzUrm5AFApSfZBAAEEELBCoHF275smDZnVVpShRE0FjDFfWdzV/N2aDmUYAggggAACCCCAAAIIIGCJQIfbfKJRc6MldahRIwEVKXSH/ubvwq3RZMYggECcBcZzAWC091bewT/6R0VjTF5Evjs8PDzwyrvWRy8NNDQ0fFpVO0Xk0E0fhb854Rt+gkBcLwBs8tohlUr9u4i85bTTTmt7o684mDdv3rkiMvpL/NGvDBj9+d2ECROOnDFjxvLN0bZwDisaGhrSp5566v1xfn1WIjsXACqhyB4IIIAAAtYIHPzFH0zc+c078bFx1pxoDYsY+Vp/V/bSGk5kFAIIIIAAAggggAACCCBgjYDX1DxDjBl9RyQ/CJQisC4X+tuVsoBnEUAAgfFeABgVnD9//pmqOldEth2n6DpjzKzW1tbvv94+cb4AUKrPVj5l4TFjzOXFYrFfVSc2NDS0j35lgojssGn/oohc0dbW1lHqPBuf5wKAjadKJwQQQACBcQlkPH9ERBrGtQmLkyegcml/d3bzj5tKngGNEUAAAQQQQAABBBBAAIEyBTyneaaIuabM5SxLrsDqXOjvmNz6NEcAgXIEKnEBYHTuvHnzThCRq0TkreXkEJHRd7Sf1dbW1vdG65N0AWDU4tprr90/lUotEpE93shm05//lzHmhNbW1nVjfN7qx7gAYPXxUg4BBBBAoByBjOcPicj25axlTXIFVPW7S7pbvpJcAZojgAACCCCAAAIIIIAAAuULdDY1n6nGfK/8HViZUIEXc6G/U0K7UxsBBMoUqNQFgNHx8+bN21VERv//r2NEZOIYI42+6/8WVT23ra1txVjWbOECwApVPby9vf1PY1k/1me2MGd06eltbW3XjnWPSj03f/78D6vqTSLywdfZc/RrF24sFov/3N7ezlf7boLiAkClXoXsgwACCCBgjUDG858XEf7yaM2J1qaIEbNgca65tTbTmIIAAggggAACCCCAAAII2CXQ6TSfo2KusKsVbWogsDwX+m+rwRxGIIAAAq8r8OMf//itGzZsOEVEmlV19BfWo/++/Mp32G80xjxXLBZ/P/qL/2222eaWk08++cWxkm76SPxQRA58ZY2q/jmVSh3R2tr6zFj3ieNzs2fPnrDXXnvNUNUvich+IvKmTT1eEJG7ROTStra2X8WxWzUzcwGgmrrsjQACCCAQS4GM5z8lIrvHMjyh6yigt/TnWprrGIDRCCCAAAIIIIAAAggggEBsBTy3uVPUzIltAYLXS2BZLvTfWa/hzEUAAQRqIdDT03OgMSYQkZ03m+e3tbW11GI+M+InwAWA+J0ZiRFAAAEEqiyQ8fy/ici7qzyG7e0T6O/PZafaV4tGCCCAAAIIIIAAAggggED1BTyn+V9EzDeqP4kJlgk8ngv9vS3rRB0EEEDgVQLz5s07V0S6N/tEgRFVbW9vb78OKgS2JMAFAF4XCCCAAAIIvEYg4/U9KKKjHyfEDwKlCNzbn8seWsoCnkUAAQQQQAABBBBAAAEEEPh/Aa+pZY4Y7cQDgRIF/poL/feWuIbHEUAAgdgI9PT07LDp3f8f2yz0QxMmTGicMWPG8tgUIWhNBbgAUFNuhiGAAAIIxEFgaqf/W1X5aByykjFCAkYe6O/KHhChRERBAAEEEEAAAQQQQAABBGIj4Dkt14jozNgEJmhUBB7OhT5v4ojKaZADAQQqLtDT03OyMWa+iEzctPmIMebs1tbW71d8GBtaI8AFAGuOkiIIIIAAApUSyHi994qYT1ZqP/ZJioB5rD/XzFdHJOW46YkAAggggAACCCCAAAIVFfCc7K0icmxFN2WzJAj8IRf6H05CUToigEDyBK677rrdRkZG8iKy+f87d6+qTm1vb1+dPBEaj1WACwBjleI5BBBAAIHECEzx/AEj0piYwhStlMDz/bnsLpXajH0QQAABBBBAAAEEEEAAgSQJeE52UESOSFJnuo5fwIj8riv0Dxr/TuyAAAIIRE9g9OP/U6nUVap6koikROTJYrE4bebMmX+IXloSRUmACwBROg2yIIAAAghEQiDj+beJyD9FIgwh4iSwoT+X3SZOgcmKAAIIIIAAAggggAACCERFoNPJ3q+vfodjVKKRI9oC/5ML/U9EOyLpEEAAgfEJzJs3r1lV/9UYc25bW1s4vt1YnQQBLgAk4ZTpiAACCCBQkkDG838oIjNKWsTDCIjImyfrNv7slg1gIIAAAggggAACCCCAAAIIlCbgOdmnRGT30lbxdNIFVOQX3aH/6aQ70B8BBBBAAIHNBbgAwOsBAQQQQACB1whkPP9KEfkKMAiUKlCY0LBLcOlxz5e6jucRQAABBBBAAAEEEEAAgaQLeE52rYhsm3QH+pcscGcu9Pkax5LZWIAAAgggYLMAFwBsPl26IYAAAgiUJTC10/93VfnXshazKNECqYaRd99x2UmPJRqB8ggggAACCCCAAAIIIIBAiQIdmS9MNiPr1pS4jMcRGBX4r1zo8zWOvBYQQAABBBDYTIALALwcEEAAAQQQeI3A1E5/lqp0A4NAqQLFET0gf0XLA6Wu43kEEEAAAQQQQAABBBBAIMkC52VO3LNhHMBOOgAAIABJREFUpLA0yQZ0L1tgQS70W8tezUIEEEAAAQQsFOACgIWHSiUEEEAAgfEJTPH8mUbkmvHtwuokCqRUD72ju+XeJHanMwIIIIAAAggggAACCCBQroDXmP2IpOR35a5nXXIFjMrlXQP+rOQK0BwBBBBAAIF/FOACAK8KBBBAAAEEXiMwxfOzRqQXGATKEJjen8v+rIx1LEEAAQQQQAABBBBAAAEEEivQ4WQdIxIkFoDi5QsYc1Eu6L2k/A1YiQACCCCAgH0CXACw70xphAACCCAwToFM561TRAv949yG5UkUMHpGf1fL1UmsTmcEEEAAAQQQQAABBBBAoFyBTjfbrCp+uetZl1wBI+afu8Le/0yuAM0RQAABBBD4RwEuAPCqQAABBBBA4DUCUzt7P65qfgUMAiULqMzu785eXPI6FiCAAAIIIIAAAggggAACCRbocJvPMGr4JW6CXwPlVlc1J3QP9PIpjuUCsg4BBBBAwEoBLgBYeayUQgABBBAYj8CRnb37FtU8PJ49WJtUAXN1f675jKS2pzcCCCCAAAIIIIAAAgggUI5AZ1PzhWoMH+NeDl7C1xjVdNdAH18fkfDXAfURQAABBF4twAUAXhEIIIAAAgi8RuAor/ftI2KeBgaB0gXMwv5c8+dKX8cKBBBAAAEEEEAAAQQQQCC5Ap7T0i2is5IrQPNyBQqp4kGX52/5XbnrWYcAAggggICNAlwAsPFU6YQAAgggMC6BT53bu90OE8zwuDZhcTIFjNzX35U9JJnlaY0AAggggAACCCCAAAIIlCfQ6bTMU9HW8lazKskCqZTsNSfvL02yAd0RQAABBBB4rQAXAHhNIIAAAgggsAWBjNe3TkS3AQeBEgWW9eey7yxxDY8jgAACCCCAAAIIIIAAAokW8JzsT0WET1NL9KugvPKTi7LD7EF/TXmrWYUAAggggICdAlwAsPNcaYUAAgggME6BjOc/KyK7jXMblidQoD+X5b+vEnjuVEYAAQQQQAABBBBAAIHyBTqbsnepkcPK34GVCRXYkAt93ryR0MOnNgIIIIDA1gX4B2peHQgggAACCGxBIOP5fxaR94GDQKkCZmJq98WXHP90qet4HgEEEEAAAQQQQAABBBBIqoDnZB8Ukf2S2p/e5QkYI093Bf7u5a1mFQIIIIAAAvYKcAHA3rOlGQIIIIDAOAQynv9rEeG73MdhmNilRT2kf27LfYntT3EEEEAAAQQQQAABBBBAoEQBz8k+IyJvK3EZjyPwx1zo7w8DAggggAACCLxagAsAvCIQQAABBBDYgkDG6+0XMVPAQaAMgen9uezPyljHEgQQQAABBBBAAAEEEEAgkQKek90gIhMTWZ7S4xG4Kxf6nxnPBqxFAAEEEEDARgEuANh4qnRCAAEEEBi3QMbzrxeRU8a9ERskT8DoGf1dLVcnrziNEUAAAQQQQAABBBBAAIHSBb7mnvS2jToy+gkA/CBQqsBtudA/ttRFPI8AAggggIDtAlwAsP2E6YcAAgggUJbAFM/vNiKzylrMomQLaPHi/u4TZicbgfYIIIAAAggggAACCCCAwNgEOp3sx1XkV2N7mqcQ2EzA6Lxc0NeOCQIIIIAAAgi8WoALALwiEEAAAQQQ2IJAprPXEzVd4CBQuoC5uj/XfEbp61iBAAIIIIAAAggggAACCCRPoKOppcUYvTl5zWk8XgFjJNcV+J3j3Yf1CCCAAAII2CbABQDbTpQ+CCCAAAIVEZjq+TNU5IcV2YxNEiZgFvbnmj+XsNLURQABBBBAAAEEEEAAAQTKEuhsynpqhAv4ZeklftGFudC/LPEKACCAAAIIIPAaAS4A8JJAAAEEEEBgCwJHnt83tVjUO8BBoGQBI/f1d2UPKXkdCxBAAAEEEEAAAQQQQACBBAp4Tc3fFWPOSmB1Ko9TwKic0TXgXz3ObViOAAIIIICAdQJcALDuSCmEAAIIIFAJgfR5fR9NNehvK7EXeyROYFl/LvvOxLWmMAIIIIAAAggggAACCCBQhoDnZBeKyNFlLGVJ0gVSpjmX770l6Qz0RwABBBBA4LUCXADgNYEAAggggMAWBKZ03ri70QlPgYNAOQL9uSz/jVUOHGsQQAABBBBAAAEEEEAgcQKek71fRD6cuOIUHreAMcbpCnoHxr0RGyCAAAIIIGCZAP84bdmBUgcBBBBAoDIC2Wxvw8q9zUhldmOXpAmYiandF19y/NNJ601fBBBAAAEEEEAAAQQQQKBUAc/JrhSRHUtdx/MIFDT1kcsHbv49EggggAACCCDwagEuAPCKQAABBBBAYCsCUz1/hYrsAhACJQsU9ZD+uS33lbyOBQgggAACCCCAAAIIIIBAggQuOOzzby1M2vhCgipTtYICpljYs2vw1icruCVbIYAAAgggYIUAFwCsOEZKIIAAAghUQyDj+X8QkQ9VY2/2tF5gen8u+zPrW1IQAQQQQAABBBBAAAEEEBiHgNeY/Yik5Hfj2IKlCRZYOXnd5KsXLhxOMAHVEUAAAQQQ2KIAFwB4YSCAAAIIILAVgYznByLiAIRAyQJGz+jvarm65HUsQAABBBBAAAEEEEAAAQQSJNCRbv4nUzS3JagyVSsnsDYX+ttXbjt2QgABBBBAwB4BLgDYc5Y0QQABBBCosECmw79RjJxY4W3ZLgkCWry4v/uE2UmoSkcEEEAAAQQQQAABBBBAoFyBTrflq6r67XLXsy7RAk/lQn+PRAtQHgEEEEAAga0IcAGAlwYCCCCAAAJbEZji9f6HEXM2QAiULmCu7s81n1H6OlYggAACCCCAAAIIIIAAAskR6HSzc1XlvOQ0pmkFBR7Ihf4BFdyPrRBAAAEEELBGgAsA1hwlRRBAAAEEKi2Q6fAvFCOXVHpf9kuCgFnYn2v+XBKa0hEBBBBAAAEEEEAAAQQQKFegw8neYkSOK3c96xIsoDKYG/CbEixAdQQQQAABBLYqwAUAXhwIIIAAAghsRSDj9bWJaA9ACJQh8Mf+XHb/MtaxBAEEEEAAAQQQQAABBBBIjECHk/2NETk4MYUpWjkBY67LBb2nVm5DdkIAAQQQQMAeAS4A2HOWNEEAAQQQqLDA1I7ez6oxP6vwtmyXDIFify7bkIyqtEQAAQQQQAABBBBAAAEEyhPwnOwKEdmlvNWsSrKAMfqNrqDv60k2oDsCCCCAAAJbE+ACAK8NBBBAAAEEtiIw1bvlIJXifQAhUI5AyugH7uhq+VM5a1mDAAIIIIAAAggggAACCNgu0JH5wmQzsm6N7T3pVy0BPT0X9l1brd3ZFwEEEEAAgTgLcAEgzqdHdgQQQACBqgoc5fW+fUTM01Udwub2ChhzbH9X8232FqQZAggggAACCCCAAAIIIFC+wCw3+8GUyh/L34GVyRbQqbmwrz/ZBrRHAAEEEEBgywJcAOCVgQACCCCAwOsIZDx/RET4KHdeJSULqMhFS3LZS0peyAIEEEAAAQQQQAABBBBAIAEC5zvN04pi/jsBValYBQGj8oGuAZ9P3auCLVsigAACCMRfgAsA8T9DGiCAAAIIVFEg4/mPi8i7qjiCre0V+FF/LvsFe+vRDAEEEEAAAQQQQAABBBAoX6DTafmSil5V/g6sTLLAyFrZ/op7/bVJNqA7AggggAACWxPgAgCvDQQQQAABBF5HIOP13itiPgkSAiULGLmvvyt7SMnrWIAAAggggAACCCCAAAIIJEDAc5pzIqYjAVWpWHmB5bnQf1vlt2VHBBBAAAEE7BDgAoAd50gLBBBAAIEqCWS83j4Rc3yVtmdbmwWMGe7vap5sc0W6IYAAAggggAACCCCAAALlCnhN2UVi5Mhy17MuwQJGfpML/I8lWIDqCCCAAAIIvK4AFwB4gSCAAAIIIPA6AhnPv1JEvgISAuUINEzQ3RZd2rKinLWsQQABBBBAAAEEEEAAAQRsFvCc7BMisofNHelWHQEVubU79HmzRnV42RUBBBBAwAIBLgBYcIhUQAABBBConsDUTv98VbmsehPY2WYBo6kpi7uPz9vckW4IIIAAAggggAACCCCAQKkC5zQe85aJqYkvlrqO5xH4fwG9Ihf2nYcGAggggAACCGxZgAsAvDIQQAABBBB4HYEpHX2nGKPXg4RAOQKqOmtJd8vl5axlDQIIIIAAAggggAACCCBgq8CsxuxhqZTcZWs/elVXQEXP7Q77/qO6U9gdAQQQQACB+ApwASC+Z0dyBBBAAIEaCGQ6eh0xJqjBKEZYKGBErl2cy55uYTUqIYAAAggggAACCCCAAAJlC3Q6LV9S0avK3oCFiRZQkeO6Q/8niUagPAIIIIAAAq8jwAUAXh4IIIAAAgi8jsCRnb37FtU8DBIC5QmYe/pzzYeVt5ZVCCCAAAIIIIAAAggggICdAl5T83fFmLPsbEeragsUVQ6ZO+DfV+057I8AAggggEBcBbgAENeTIzcCCCCAQE0EGmf3vmnSkFldk2EMsVBAX+zPtexkYTEqIYAAAggggAACCCCAAAJlC3hOdlBEjih7AxYmWqBYnLDr3MEbn0s0AuURQAABBBB4HQEuAPDyQAABBBBA4A0EMh29K8WYHYFCoByB/lw2JSJazlrWIIAAAggggAACCCCAAAI2CnhOdvSXtzvb2I1OVRcYzoX+5KpPYQACCCCAAAIxFuACQIwPj+gIIIAAArURyHh9D4rofrWZxhTbBFT0o0tyLf9rWy/6IIAAAggggAACCCCAAALlCHxt6nHv2LixYVk5a1mDgIo83B36/BsNLwUEEEAAAQReR4ALALw8EEAAAQQQeAOBjNe3RETTQCFQlkCxeFr/3BN+WNZaFiGAAAIIIIAAAggggAAClgl0utkpqtJvWS3q1EjAGFncFfhH1mgcYxBAAAEEEIilABcAYnlshEYAAQQQqKVAxvNHf3k7o5YzmWWPgDHm8sVdzbPsaUQTBBBAAAEEEEAAAQQQQKB8Aa+p5Vwxenn5O7AyyQJG9JqusO+LSTagOwIIIIAAAm8kwAWANxLizxFAAAEEEi+Q6fQvEZULEw8BQFkCRiRYnMvyCRJl6bEIAQQQQAABBBBAAAEEbBPw3OYeUdNmWy/61EbAiPxLV+h/qzbTmIIAAggggEA8BbgAEM9zIzUCCCCAQA0FMh297WLMtTUcySibBFSe7u/O7m5TJboggAACCCCAAAIIIIAAAuUKeE72VyLy8XLXsy7ZAkZkRlfoX59sBdojgAACCCDw+gJcAOAVggACCCCAwBsIpGf1HpZKmbuAQqBcgf5clv/mKhePdQgggAACCCCAAAIIIGCVgOdkh0VkO6tKUaZ2AiqNuQH/ztoNZBICCCCAAALxE+Afo+N3ZiRGAAEEEKixwLQLe3ctjJjlNR7LOIsERkZ0j/CKlqcsqkQVBBBAAAEEEEAAAQQQQKBkAc85YR+R4iMlL2QBApsEGooN775s8KbHAEEAAQQQQACBrQtwAYBXBwIIIIAAAmMQyHi9L4iYt47hUR5B4B8EVMxnl+Sa/xsaBBBAAAEEEEAAAQQQQCDJAh1Nzf9kjLktyQZ0H5/A5PBDDbNldnF8u7AaAQQQQAABuwW4AGD3+dIOAQQQQKBCAhmv914R88kKbcc2SRNQ+Vp/d/bSpNWmLwIIIIAAAggggAACCCCwuUCHk73IiHwTFQTKEjDyRC7w31XWWhYhgAACCCCQIAEuACTosKmKAAIIIFC+QKazb4Gonlr+DqxMtoC5uT/XfGKyDWiPAAIIIIAAAggggAACSRfodFpuVFH+bpT0F0L5/e/Jhf5h5S9nJQIIIIAAAskQ4AJAMs6ZlggggAAC4xSY4vlfMyLfGuc2LE+OwAYtbPiTvPS3F3TV46Jrlu8S3PFf+yenPk0RQAABBBBAAAEEEEAAgX8U8JzsAyLC3414cZQpoDfmwr7Pl7mYZQgggAACCCRGgAsAiTlqiiKAAAIIjEdgqtd3vIr2jWcP1lorsFrXr3pEXnp0VXHl4xNl7fNvl8L697ym7QuFQuHAwcHBJ61VoBgCCCCAAAIIIIAAAggg8AYCnpNVkBAYh8BludC/cBzrWYoAAggggEAiBLgAkIhjpiQCCCCAwHgFMh237i+mMPpOBX6SLbBCh5Y/Li89Oqyrn9xe17+4hxRG3j4WElU9KgzDRWN5lmcQQAABBBBAAAEEEEAAAdsEOpqO/4QxqV/a1os+NRRQPTU30HddDScyCgEEEEAAgVgKcAEglsdGaAQQQACBWgtkZ/dOWjlk1td6LvPqKWCekFWPP1188dGNuubpHWTDqr1Ei28uN5GqXhCG4Zxy17MOAQQQQAABBBBAAAEEEIizQEdTy1eN0W/HuQPZ6ytQSBUPujx/y+/qm4LpCCCAAAIIRF+ACwDRPyMSIoAAAghERCDj+X8TkXdHJA4xKilQWPdXfWnpc7ryUdWh5TvJyPAeorp9JUeIyI+DIDilwnuyHQIIIIAAAggggAACCCAQCwHPyf5YRPj+9licVjRDTi6umDh7cHAkmulIhQACCCCAQHQEuAAQnbMgCQIIIIBAxAWmdPTeYYyZGvGYxHt9gYKsX/mIrnzsRV25dIIOP7ebFNbvLiITagD3QBAEB9RgDiMQQAABBBBAAAEEEEAAgcgJdDrZv6jIeyMXjEBxEXgoF/ofjEtYciKAAAIIIFBPAS4A1FOf2QgggAACsRLIdPjfFiNfjVXoZIcdkqHlj+lLfxsqrn5qG1n30q5S3Dj6y/56/uwbBMGf6xmA2QgggAACCCCAAAIIIIBArQUudI/deUQnPFfrucyzR8CI9naFfSfY04gmCCCAAAIIVE+ACwDVs2VnBBBAAAHLBDKd/pmi8j3LallSR1+QlU8+WVz56HpZs+xNumHNzlIc2S2C5U4JgmD0Yy/5QQABBBBAAAEEEEAAAQQSI+A1tRwlRm9PTGGKVlxA1Xy9e6D3GxXfmA0RQAABBBCwUIALABYeKpUQQAABBKojMLXj5rSa1JLq7M6uYxYYWfuMrlz6rK58vKDDK94kG4d3ES3sNOb19X0wFwRBZ30jMB0BBBBAAAEEEEAAAQQQqK2A15S9WIx8vbZTmWaTgDHm2K6g9zabOtEFAQQQQACBaglwAaBasuyLAAIIIGCdQOa8G/eUhglLrSsW5ULrVy7VlY+9UFy11Mjal0Z/2b+biO4Q5chvkO2OIAimxTg/0RFAAAEEEEAAAQQQQACBkgU63OwdRmVqyQtZgMDfBVLvzYU3/xUQBBBAAAEEEHhjAS4AvLERTyCAAAIIIPB3gUynv1pU3gRJFQSGnv2brnx8la55coKuW/kmGdnwDhHdpgqT6rnlsiAI3lnPAMxGAAEEEEAAAQQQQAABBGot4DnZF0XkLbWeyzxrBIZzoT/ZmjYUQQABBBBAoMoCXACoMjDbI4AAAgjYJZDx+u4W0U/b1arGbbS4Tlc98YSsfHy4OPzsRFm/agcpbNyzxinqNq5YLH5kYGDg93ULwGAEEEAAAQQQQAABBBBAoIYCnU3ZfdXIwzUcySj7BH6VC/1P2leLRggggAACCFRHgAsA1XFlVwQQQAABSwUyHf73xMiZltarfK3CupXFlx5/RlYu3Sjrnm/QDavfLMXC7pUfFJ8dVfX0MAyvjU9ikiKAAAIIIIAAAggggAAC5Qt4Tc0zxJgflr8DKxEw1+bC3tNxQAABBBBAAIGxCXABYGxOPIUAAggggMDLApnO3i+Kmh/AsQWB9StX6EuPP6ernxqR9S9MKG4Y2sVocVes/kHg6iAIzsAFAQQQQAABBBBAAAEEEEiCgNfU/F0x5qwkdKVjdQSMMWd3Bb1XVmd3dkUAAQQQQMA+AS4A2HemNEIAAQQQqKLAkR29nyoa84sqjojF1jr0zNO6aulLsmb5iKx9fqKOrH073+c45qP7dRAEHx/z0zyIAAIIIIAAAggggAACCMRYwHOzvxaVQ2Jcgeh1FlARtzv0wzrHYDwCCCCAAAKxEeACQGyOiqAIIIAAAlEQcC+8deeGkcJzUchSkwxaEF395BO66onVOrRiRNa/tK0UNuwhqtvXZL6dQ9YXCoU3DQ4OjthZj1YIIIAAAggggAACCCCAwP8LZLPZhr2fF/7uwwtiXALrNspu37nLXzGuTViMAAIIIIBAggS4AJCgw6YqAggggEBlBDKe/7CI7FuZ3SK0y8jwRl315FOyZtmQDq3YqOtX7SjFjXuLSCpCKW2JcmgQBPfaUoYeCCCAAAIIIIAAAggggMCWBM53mg8tirkHHQTGIfBMLvTfMY71LEUAAQQQQCBxAlwASNyRUxgBBBBAYLwCUzr8m42RlvHuU8/1uu6lIV395LOy5pkhGV5e0A1r3ipa3KuemRI2++wgCPj+woQdOnURQAABBBBAAAEEEEiagNfUcq4YvTxpvelbUYEludDPVHRHNkMAAQQQQMByAS4AWH7A1EMAAQQQqLxApqP3IjHmm5XfuUo7rnn2RR1a9pyueWaNDq9IycjaXUV19ypNY9sxCBhjrs/n8zPG8CiPIIAAAggggAACCCCAAAKxFfCasjeJkRNiW4DgdRcwRi7vCvxZdQ9CAAQQQAABBGIkwAWAGB0WURFAAAEEoiEwxfOzRqQ3Gmk2S1EcEV29bIUMPfP8y7/sX/f8JBlZP/qL/l0ilzXhgYwxD+fz+f0SzkB9BBBAAAEEEEAAAQQQsFzAc7KPisjoV8vxg0C5Aq250F9Q7mLWIYAAAgggkEQBLgAk8dTpjAACCCAwLoGp5996oBYL/zuuTca7eOOw6Jqnn9ahZ1bommfWyfqXJkth47tEZIfxbs362ghMmDBh58WLF79Qm2lMQQABBBBAAAEEEEAAAQRqK3C2e9LbJunIM7WdyjTbBBpUDrlswL/Ptl70QQABBBBAoJoCXACopi57I4AAAghYKZA9t3e7VRPMUq3VO+vXvVjQoeXLdM2y5TK0fKS4YdWbTbGwj4hMtBI4OaVOCoLgpuTUpSkCCCCAAAIIIIAAAggkSaDDyR5rRG5NUme6Vl5g8s6yzWzf31D5ndkRAQQQQAABewW4AGDv2dIMAQQQQKCKAhnPD0TEqfQIHVq+ToaWP6lrlj0nw8uNbBzeWbX43krPYb/6C6jq/DAM2+qfhAQIIIAAAggggAACCCCAQOUFvKbm74oxZ1V+Z3ZMioCK/Lk79PdNSl96IoAAAgggUCkBLgBUSpJ9EEAAAQQSJTDF868yIl8qu3Rho+ja51bJmqeX6pqnV+rwcxNlZO3bRWT0Y/z5SYbAU0EQ7JGMqrREAAEEEEAAAQQQQACBpAl4TvZhEeGXt0k7+Er2VbklN+A3V3JL9kIAAQQQQCAJAlwASMIp0xEBBBBAoOICGa/vXBG9fEwbbxwSHX5hhaxZtrQ49PSwrH1hOyls2FNE3jam9TxkrUBDQ8OH+/v7/2BtQYohgAACCCCAAAIIIIBAIgVmOcftlZKGxxJZntIVE1DR2d1h38UV25CNEEAAAQQQSIgAFwASctDURAABBBCorEDG848WkYX/sOv6VaLDyx/XNc8skzVPb9B1K3cQHdlHRN5c2QTsZoOAMea8fD5/hQ1d6IAAAggggAACCCCAAAIIvCLQ4TS3GjHzEEFgPAJG9fiugb5bx7MHaxFAAAEEEEiiABcAknjqdEYAAQQQGLeAe95N72/YuOpPOvzsQ7LqqRU6/GxR163eSUTfLyLbjnsAGyRF4I4gCKYlpSw9EUAAAQQQQAABBBBAIBkCnpP9sYh8PhltaVk1gYbi+3NLbvlL1fZnYwQQQAABBCwV4AKApQdLLQQQQACB6gu4rqvVn8IEmwWMMcXttttuh4ULFw7b3JNuCCCAAAIIIIAAAgggkCyBTif7jPK1d8k69Mq3XZcL/e0qvy07IoAAAgggYL8AFwDsP2MaIoAAAghUScB13TtEZGqVtmfbhAio6lFhGC5KSF1qIoAAAggggAACCCCAgOUCs5qyB6eM/MbymtSrvsCvc6H/8eqPYQICCCCAAAL2CXABwL4zpRECCCCAQI0EXNc9T0Tm1mgcYywVUNXuMAw9S+tRCwEEEEAAAQQQQAABBBIm4DW1nCtGL09YbepWXuCqXOifWflt2REBBBBAAAH7BbgAYP8Z0xABBBBAoEoCTU1NH0qlUn+o0vZsmxyB+4MgODA5dWmKAAIIIIAAAggggAACNgt4TvZ2ETnK5o50q4GA6qm5gb7rajCJEQgggAACCFgnwAUA646UQggggAACtRRwXVdrOY9ZdgoUi8UPDAwM/MnOdrRCAAEEEEAAAQQQQACBpAjMnj59+6GhbV8UkUlJ6UzP6ggYlQ90Dfj8Pbk6vOyKAAIIIGC5ABcALD9g6iGAAAIIVFfAdd0nRGSP6k5hd9sFjDFn5PP5q23vST8EEEAAAQQQQAABBBCwW+D8ppapRaN32N2SdjUQeCkX+m+twRxGIIAAAgggYKUAFwCsPFZKIYAAAgjUSsB13R4RaavVPObYKaCqN4RheLKd7WiFAAIIIIAAAggggAACSRHwmpq/JcZ8LSl96VklAZU7cgP+tCrtzrYIIIAAAghYL8AFAOuPmIIIIIAAAtUUSKfTLap6czVnsLf9AsaYFSMjI7sPDg6O2N+WhggggAACCCCAAAIIIGCrQIeTvceIHGprP3rVRsCIubgr7J1dm2lMQQABBBBAwD4BLgDYd6Y0QgABBBCooUA6nX6Xqj5ew5GMslQglUqllyxZElhaj1oIIIAAAggggAACCCBgucAs57i9UtLwmOU1qVcDgaLoUXPDvkU1GMUIBBBAAAEErBTgAoCVx0opBBBAAIFaCriuq7WcxyxrBb4RBMHXrW1HMQQQQAABBBBAAAEEELBaoMNtOcWoXm91ScrVRKBhu4k7XXb7DS/WZBhDEEAAAQQQsFCACwAWHiqVEEAAAQRqK+A4zi+NMZ+o7VSmWSjw8yAIjrCwF5UoaLHLAAAgAElEQVQQQAABBBBAAAEEEEAgAQKem/2BqHwxAVWpWEUBI/LnrtDft4oj2BoBBBBAAAHrBbgAYP0RUxABBBBAoNoCruteLCK8c7va0AnYv6Gh4T39/f2PJqAqFRFAAAEEEEAAAQQQQMAyAc/JPigi+1lWizo1FlCR67tDf0aNxzIOAQQQQAABqwS4AGDVcVIGAQQQQKAeAq7rHikifDddPfAtm6mqrWEYLrCsFnUQQAABBBBAAAEEEEDAcoFZTdmDU0Z+Y3lN6tVAwBg9qyvo+34NRjECAQQQQAABawW4AGDt0VIMAQQQQKBWAq7r7iwiz9VqHnPsFTDGXJ/P53mng71HTDMEEEAAAQQQQAABBKwU6HCazzFirrCyHKVqKlBUOWTugH9fTYcyDAEEEEAAAcsEuABg2YFSBwEEEECgPgKu664WkTfVZzpTLRJ4Zvvtt99n4cKFwxZ1ogoCCCCAAAIIIIAAAghYLuA52dtF5CjLa1Kv+gIjudCfWP0xTEAAAQQQQMBuAS4A2H2+tEMAAQQQqJGA67p9InJ8jcYxxmIBY8wx+Xz+pxZXpBoCCCCAAAIIIIAAAghYJNDxmey7zQT5i4g0WFSLKnUQMEbu7gr8w+swmpEIIIAAAghYJcAFAKuOkzIIIIAAAvUScF33PBGZW6/5zLVK4HtBEHzZqkaUQQABBBBAAAEEEEAAAWsFOp2WL6noVdYWpFgNBczcXNjbUcOBjEIAAQQQQMBKAS4AWHmslEIAAQQQqLVAOp0+TFXvqvVc5lkp8KcgCD5gZTNKIYAAAggggAACCCCAgHUCnpP9iYgcY10xCtVBQFtyYZ9fh8GMRAABBBBAwCoBLgBYdZyUQQABBBCol8C0adO22bBhw7p6zWeuXQLGmKZ8Pj9oVyvaIIAAAggggAACCCCAgG0C5zrZd06Qlz/+fzvbutGn9gKTJjS861v9Nz1R+8lMRAABBBBAwC4BLgDYdZ60QQABBBCoo0A6nX5IVXnndh3PwKLRlwRBcJFFfaiCAAIIIIAAAggggAACFgp4TS1tYrTHwmpUqr3Aslzov7P2Y5mIAAIIIICAfQJcALDvTGmEAAIIIFAnAdd1rxGRmXUaz1i7BH4dBMHH7apEGwQQQAABBBBAAAEEELBNwHNaekU0a1sv+tRF4Ce50D+uLpMZigACCCCAgGUCXACw7ECpgwACCCBQP4F0Ov1FVf1B/RIw2SYBVT04DMPf2tSJLggggAACCCCAAAIIIGCPwIXTsrtuXC+PGJEd7WlFk7oJGD0/F/R11W0+gxFAAAEEELBIgAsAFh0mVRBAAAEE6iuQTqc/qqr8wra+x2DNdFW9IAzDOdYUoggCCCCAAAIIIIAAAghYJTDLyX4hJXKdVaUoUz8BlcbcgH9n/QIwGQEEEEAAAXsEuABgz1nSBAEEEEAgAgKu62oEYhDBAgFVDcIwTFtQhQoIIIAAAggggAACCCBgoYDX1PIjMXqyhdWoVAeBycXJ280eXLCuDqMZiQACCCCAgHUCXACw7kgphAACCCBQTwHXde8RkUPrmYHZ9ggUCoX3DQ4OPmJPI5oggAACCCCAAAIIIICADQLnNB7zlompiX8RkV1s6EOHOgsY+d9c4H+0zikYjwACCCCAgDUCXACw5igpggACCCAQBQHXdf9DRM6OQhYyxF9AVc8Mw/Cq+DehAQIIIIAAAggggAACCNgk4DVmT5CU3GRTJ7rUUUDND3IDvV+qYwJGI4AAAgggYJUAFwCsOk7KIIAAAgjUWyCdTn9eVX9c7xzMt0PAGHNrPp8/3o42tEAAAQQQQAABBBBAAAFbBDqdlnkq2mpLH3rUV0BF27rDvvn1TcF0BBBAAAEE7BHgAoA9Z0kTBBBAAIEICGQymT0LhcLSCEQhgh0CqydNmrTPokWLVthRhxYIIIAAAggggAACCCAQd4HZ06dvPzS07ejH/+8e9y7kj4aASaU+2JW/+aFopCEFAggggAAC8RfgAkD8z5AGCCCAAAIRE3Bd92ER2TdisYgTUwFjzMn5fP6GmMYnNgIIIIAAAggggAACCFgm0OFkjzUit1pWizr1E3gxF/o71W88kxFAAAEEELBPgAsA9p0pjRBAAAEE6iyQTqe/o6pfrnMMxtsjsCAIAj5a057zpAkCCCCAAAIIIIAAArEW8Jpa/lOMnhHrEoSPjoCRm3OBf2J0ApEEAQQQQACB+AtwASD+Z0gDBBBAAIGICUyZMuVzxWLxpxGLRZz4Cjy16WsA1se3AskRQAABBBBAAAEEEEDABoHZjY0ThlK7PiIie9nQhw71F1AjM7sDv6f+SUiAAAIIIICAPQJcALDnLGmCAAIIIBARgWnTpu24YcOGlRGJQww7BKYHQfAzO6rQAgEEEEAAAQQQQAABBOIq4LnNR4uahXHNT+7oCaRSstecvL80eslIhAACCCCAQHwFuAAQ37MjOQIIIIBAhAXS6fTdqvrpCEckWowEjDHfzefzX4lRZKIigAACCCCAAAIIIICAhQIdTvY7RoSvvLPwbOtU6eFc6O9Xp9mMRQABBBBAwFoBLgBYe7QUQwABBBCop4DjOP9mjJldzwzMtkrgyYaGhg/09/cPWdWKMggggAACCCCAAAIIIBAbgdnZ7KTh5+UhFXlPbEITNOIC5ju5sPerEQ9JPAQQQAABBGInwAWA2B0ZgRFAAAEE4iDguu7hIvLzOGQlY2wETgmC4MexSUtQBBBAAAEEEEAAAQQQsErAa8yeICm5yapSlKmrgIr5XHfYy1dK1PUUGI4AAgggYKMAFwBsPFU6IYAAAghEQcC4rrtGRLaPQhgyxF/AGOPn8/mW+DehAQIIIIAAAggggAACCMRRoNNpuVFFT4xjdjJHUyCVkrfMyfsro5mOVAgggAACCMRXgAsA8T07kiOAAAIIRFzAcZyfGmM+F/GYxIuJgDFmg4jsl8/n/xaTyMREAAEEEEAAAQQQQAABSwQuaDxx70Kq8JCIbGtJJWrUWcCI/Lwr9I+ocwzGI4AAAgggYKUAFwCsPFZKIYAAAghEQcBxnC8bY74ThSxksEPAGHNePp+/wo42tEAAAQQQQAABBBBAAIG4CHQ6zeeoGP4uEpcDi0VO/ddc2PfNWEQlJAIIIIAAAjET4AJAzA6MuAgggAAC8RGYMmXKR4rF4u/ik5ikMRD4eRAEvEMiBgdFRAQQQAABBBBAAAEEbBLocLJ3GpHP2NSJLvUVSKXk8Dl5/+76pmA6AggggAACdgpwAcDOc6UVAggggEBEBFzXXSoie0YkDjHsEDg0CIJ77ahCCwQQQAABBBBAAAEEEIi6wPlO86FFMfdEPSf5YiWwMhf6b4lVYsIigAACCCAQIwEuAMTosIiKAAIIIBA/Add1e0SkLX7JSRxVAWPMnHw+f0FU85ELAQQQQAABBBBAAAEE7BLocLNdRsWzqxVt6imgIn3doZ+tZwZmI4AAAgggYLMAFwBsPl26IYAAAgjUXcB13VNFZEHdgxDAGgFjzMP5fH4/awpRBAEEEEAAAQQQQAABBCIrMLuxccJQw64Pisr7IhuSYHEUODMX+lfFMTiZEUAAAQQQiIMAFwDicEpkRAABBBCIrYDjOPsYYx6JbQGCR1LAGHNMPp//aSTDEQoBBBBAAAEEEEAAAQSsEZjlZptTKr41hSgSCYFUSg6Yk/cfiEQYQiCAAAIIIGChABcALDxUKiGAAAIIREvAdd3fishHo5WKNDEXWBAEQWvMOxAfAQQQQAABBBBAAAEEIi7gNbX8SIyeHPGYxIuXwF9yof/+eEUmLQIIIIAAAvES4AJAvM6LtAgggAACMRRwXXeuiJwXw+hEjqiAMeZFVd0vCIJnIxqRWAgggAACCCCAAAIIIBBzgfMyJ+7ZMFJ4SEQmx7wK8aMlcFUu9M+MViTSIIAAAgggYJcAFwDsOk/aIIAAAghEUKCpqem4VCp1SwSjESnGAsaYM/L5/NUxrkB0BBBAAAEEEEAAAQQQiLBAR1PLV43Rb0c4ItFiKKAqJ3cP+DfEMDqREUAAAQQQiI0AFwBic1QERQABBBCIq0Amk9mtUCjwTu24HmBEcxtj/jufz382ovGIhQACCCCAAAIIIIAAAjEX8JxsKCJNMa9B/IgJpFKy15y8vzRisYiDAAIIIICAVQJcALDqOCmDAAIIIBBVAcdx8sYYN6r5yBVPAWPMAfl8/oF4pic1AggggAACCCCAAAIIRFWgo+n4TxiT+mVU85ErtgL35EL/sNimJzgCCCCAAAIxEeACQEwOipgIIIAAAvEWcF33YhH5erxbkD6CAl8PguAbEcxFJAQQQAABBBBAAAEEEIixgOdkLxWRC2JcgejRFLgsF/oXRjMaqRBAAAEEELBHgAsA9pwlTRBAAAEEIizguu4UEemPcESixVDAGHNfPp8/JIbRiYwAAggggAACCCCAAALRFTCek31IRPaNbkSSxVFAVY7uHvBvj2N2MiOAAAIIIBAnAS4AxOm0yIoAAgggEFuB6dOnbz88PPy4iOwS2xIEj6SAMWZKPp/PRzIcoRBAAAEEEEAAAQQQQCB2Ah1O9lgjcmvsghM40gIqsqYhJXvMyfsrIx2UcAgggAACCFggwAUACw6RCggggAAC8RBwXfcnInJMPNKSMi4Cxpir8vn8mXHJS04EEEAAAQQQQAABBBCItoDntvxQVGdEOyXp4iZgjNzeFfhHxy03eRFAAAEEEIijABcA4nhqZEYAAQQQiKWA4zgdxphcLMMTOsoCqxsaGg7s7+9/NMohyYYAAggggAACCCCAAALRF7jQPeH9I1q8X0S2iX5aEsZM4MJc6F8Ws8zERQABBBBAIJYCXACI5bERGgEEEEAgjgJNTU2fSKVSv4xjdjJHXuDrQRB8I/IpCYgAAggggAACCCCAAAKRFvCasheLka9HOiThYimQSsnhc/L+3bEMT2gEEEAAAQRiJsAFgJgdGHERQAABBOItkE6nf6OqB8e7BekjKPCnSZMmHbho0aL1EcxGJAQQQAABBBBAAAEEEIiBwOzp07cfGtp29N3/+8QgLhHjJfDXXOi/N16RSYsAAggggEB8BbgAEN+zIzkCCCCAQAwFXNe9REQujGF0IkdfYGYQBD3Rj0lCBBBAAAEEEEAAAQQQiKJAh9NyuhG9OorZyBRvAWPM97uC3rPi3YL0CCCAAAIIxEeACwDxOSuSIoAAAghYIDBlypQjisXioAVVqBA9gcEgCJqiF4tECCCAAAIIIIAAAgggEAcBryk7IEYa45CVjPESUNVjugf6fhqv1KRFAAEEEEAgvgJcAIjv2ZEcAQQQQCCmAq7r/lFEPhjT+MSOsICqHhWG4aIIRyQaAggggAACCCCAAAIIRFDAc7NHigp/l4jg2VgQ6amRtfK+K+7111rQhQoIIIAAAgjEQoALALE4JkIigAACCNgk4DjO5caYc23qRJdoCKjqDWEYnhyNNKRAAAEEEEAAAQQQQACBuAh4TvP1IuaUuOQlZ3wEVMz87rC3LT6JSYoAAggggED8BbgAEP8zpAECCCCAQMwEXNc9UoR3VsTs2GITt1gsfmRgYOD3sQlMUAQQQAABBBBAAAEEEKirQEfjCftLqni/EeHfiut6EpYON3JiLvBvtrQdtRBAAAEEEIikAP9RF8ljIRQCCCCAgOUCKdd1/yIi77G8J/XqIGCM6c7n814dRjMSAQQQQAABBBBAAAEEYijgOdlLReSCGEYncvQFXmjYMPG9l919w4vRj0pCBBBAAAEE7BHgAoA9Z0kTBBBAAIEYCaTT6atU9UsxikzU+Ag8M2nSpAMWLVq0Ij6RSYoAAggggAACCCCAAAL1EDin8Zi3TExNHP0EsXfVYz4zbRfQG3Nh3+dtb0k/BBBAAAEEoibABYConQh5EEAAAQQSIeA4zrHGmFsTUZaSNRcwxpyXz+evqPlgBiKAAAIIIIAAAggggECsBDqbms9UY74Xq9CEjZNAay70F8QpMFkRQAABBBCwQYALADacIh0QQAABBGInMH369O2Hh4cfEZF3xC48geMg8NsgCA6OQ1AyIoAAAggggAACCCCAQP0EOpzsPUbk0PolYLKtAsbIsKQa3te15KZltnakFwIIIIAAAlEV4AJAVE+GXAgggAAC1gu4rjt6C/5U64tSsF4CJwZBcHO9hjMXAQQQQAABBBBAAAEEoi3Q2ZT9nBr5abRTki7GArflQv/YGOcnOgIIIIAAArEV4AJAbI+O4AgggAACcRdwHOckY8wNce9B/sgK/CwIgumRTUcwBBBAAAEEEEAAAQQQqKtAh9N8sxHTUtcQDLdZ4Mxc6F9lc0G6IYAAAgggEFUBLgBE9WTIhQACCCBgvYDrujsbY/6iqm+1viwF6yKgqkeEYfjzugxnKAIIIIAAAggggAACCERWwHNOOEikeF9kAxIs7gLakCq+97L8LX+LexHyI4AAAgggEEcBLgDE8dTIjAACCCBgjYDrujeJyAnWFKJI1ASuDoLgjKiFIg8CCCCAAAIIIIAAAgjUV8BzWrpFdFZ9UzDdVgFVWdw94B9paz96IYAAAgggEHUBLgBE/YTIhwACCCBgtUA6nW5T1R6rS1KungLDhULhwMHBwUfqGYLZCCCAAAIIIIAAAgggEB2BCw/P7joyUe4XkbdHJxVJrBJQc15uoPcKqzpRBgEEEEAAgRgJcAEgRodFVAQQQAAB+wQcx3mnMWb0l7Pb2teORlEQUNXZYRheHIUsZEAAAQQQQAABBBBAAIH6C3Q4zecYMfxytv5HYW2ClBb3nzNwyx+tLUgxBBBAAAEEIi7ABYCIHxDxEEAAAQTsF3Ac56fGmM/Z35SGdRJYKiIHBUHwfJ3mMxYBBBBAAAEEEEAAAQQiJNDhZH9jRA6OUCSi2CVwZy70G+2qRBsEEEAAAQTiJcAFgHidF2kRQAABBCwUcF33TBH5noXVqBQRAVX1wjDsjkgcYiCAAAIIIIAAAggggECdBLymljYxfA1dnfiTMVbNRbmB3kuSUZaWCCCAAAIIRFOACwDRPBdSIYAAAggkSKCxsfG9DQ0Nf0lQZarWXuDBSZMmHbRo0aL1tR/NRAQQQAABBBBAAAEEEIiKgOdkfyEin4pKHnLYJ1BUOWTugH+ffc1ohAACCCCAQHwEuAAQn7MiKQIIIICAxQLpdHqxqmYsrki1Oguo6plhGF5V5xiMRwABBBBAAAEEEEAAgToJzHKyX0iJXFen8YxNhsD/5EL/E8moSksEEEAAAQSiK8AFgOieDckQQAABBBIk4LruLBHhI9oTdOZ1qPrrIAg+Xoe5jEQAAQQQQAABBBBAAIEICHhOdlBEjohAFCJYKmCMfqMr6Pu6pfWohQACCCCAQGwEuAAQm6MiKAIIIICAzQKZTGb/QqHwgM0d6VZ/AVWdEYbh9fVPQgIEEEAAAQQQQAABBBCopYDXmD1BUnJTLWcyK3kCxaIcPnfQvzt5zWmMAAIIIIBAtAS4ABCt8yANAggggECCBVzX/bmIHJ5gAqpXX2AwCIKm6o9hAgIIIIAAAggggAACCERJwGvKLhEj6ShlIot1AvfnQv9A61pRCAEEEEAAgRgKcAEghodGZAQQQAABOwUcx7nIGPNNO9vRKioCxWLx+IGBgVujkoccCCCAAAIIIIAAAgggUF2BDid7rBHh7wDVZWZ30e5c2OcBgQACCCCAAAL1F+ACQP3PgAQIIIAAAgi8LOC67sdE5H/gQKDKAj8LgmB6lWewPQIIIIAAAggggAACCEREwHOyt4vIURGJQwxLBTRlpnTne/OW1qMWAggggAACsRLgAkCsjouwCCCAAAK2C/A1ALafcDT6qerUMAz7o5GGFAgggAACCCCAAAIIIFAtAc9tPlrULKzW/uyLwCaBv+RC//1oIIAAAggggEA0BLgAEI1zIAUCCCCAAAIvC6TT6XNU9Qo4EKiywM1BEJxY5RlsjwACCCCAAAIIIIAAAnUW8JzsT0TkmDrHYLz1AmZuLuztsL4mBRFAAAEEEIiJABcAYnJQxEQAAQQQSIaA4zh7GWMeFJHtk9GYlvUSKBaLhw0MDNxTr/nMRQABBBBAAAEEEEAAgeoKeE5zRsQsru4UdkdARNQclhvo5e+XvBgQQAABBBCIiAAXACJyEMRAAAEEEEDgFQHXdX8kIicjgkCVBXqCIJhZ5RlsjwACCCCAAAIIIIAAAnUS8JyWXhHN1mk8Y5MjcGcu9BuTU5emCCCAAAIIRF+ACwDRPyMSIoAAAggkTCCdTh+nqrckrDZ1ay+gxWLxowMDA7+v/WgmIoAAAggggAACCCCAQDUFOtLNjaZoBqo5g70RGBUwxpzdFfReiQYCCCCAAAIIREeACwDROQuSIIAAAggg8IqASafTD6rqByBBoMoCVwZBcHaVZ7A9AggggAACCCCAAAII1FjAa2r5kRjlk+Vq7J60cUZkzchIwwcv//lNTyStO30RQAABBBCIsgAXAKJ8OmRDAAEEEEisgOu6l4jIhYkFoHitBFYXCoWDBgcHH6nVQOYggAACCCCAAAIIIIBAdQXOd5oPLYrh+9iry8zuIqIi13eH/gwwEEAAAQQQQCBaAlwAiNZ5kAYBBBBAAIGXBaZMmXJIsVj8NRwI1EDgkiAILqrBHEYggAACCCCAAAIIIIBADQQ6nZZ5Ktpag1GMSLiAMebYrqD3toQzUB8BBBBAAIHICXABIHJHQiAEEEAAAQT+XyCdTi9W1QweCFRZ4JlCofCxwcHBJ6s8h+0RQAABBBBAAAEEEECgygKz3BM+ltLi/1R5DNsjMCrwYC70PwQFAggggAACCERPgAsA0TsTEiGAAAIIIPCygOM4XzLGXAUHAjUQyAVB0FmDOYxAAAEEEEAAAQQQQACBKgp4Tss1IjqziiPYGoGXBVTkW92h/y9wIIAAAggggED0BLgAEL0zIRECCCCAAAIvC2Qymd0KhcJDIrITJAhUWWB9KpX65JIlS/63ynPYHgEEEEAAAQQQQAABBKok4DVljxAjg1Xanm0ReI1A6uBcePNvYUEAAQQQQACB6AlwASB6Z0IiBBBAAAEE/i7guu41IsK7N3hNVF1AVeeHYdhW9UEMQAABBBBAAAEEEEAAgaoIeE3ZPjFyfFU2Z1MENhdQuSM34E8DBQEEEEAAAQSiKcAFgGieC6kQQAABBBB4WaCpqemoVCp1OxwI1ELAGDMln8/nazGLGQgggAACCCCAAAIIIFA5gU635RhV/UnldmQnBLYuYFTO6Brwr8YIAQQQQAABBKIpwAWAaJ4LqRBAAAEEEPi7gOu6vxORj0CCQA0EFgZB8LkazGEEAggggAACCCCAAAIIVFDAc7KBiDgV3JKtENiawHPF4oT95g7e+BxECCCAAAIIIBBNAS4ARPNcSIUAAggggMDfBVzX/VcR+XdIEKiRwElBENxUo1mMQQABBBBAAAEEEEAAgXEKdDrNrSpm3ji3YTkCYxMwcnUu8M8Y28M8hQACCCCAAAL1EOACQD3UmYkAAggggEAJAplMZv9CofBACUt4FIHxCNwbBMGh49mAtQgggAACCCCAAAIIIFAbgdkfyk4afpv8UkU+WpuJTEm8gJFpucC/I/EOACCAAAIIIBBhAS4ARPhwiIYAAggggMArAo7j/NQYw0ez85KoiYAx5qv5fP47NRnGEAQQQAABBBBAAAEEEChboNNtnqVqusvegIUIlCbw21zoH1zaEp5GAAEEEEAAgVoLcAGg1uLMQwABBBBAoAwB13VPFZEFZSxlCQIlC6jqI8aYTwZB8HzJi1mAAAIIIIAAAggggAACNRH4mnvS20Z0ZPTd/3vXZCBDEi9gRP6lK/S/lXgIABBAAAEEEIi4ABcAIn5AxEMAAQQQQGBUYNq0aTtu2LDhQRF5JyII1Ejg34Mg+LcazWIMAggggAACCCCAAAIIlCjQ4WS/aUQuKnEZjyNQtkDRyIfmBv7ov03wgwACCCCAAAIRFuACQIQPh2gIIIAAAghsLpBOp7+jql9GBYEaCbxULBY/OTAw8KcazWMMAggggAACCCCAAAIIjFFgVuPxHzCp1K+MyI5jXMJjCIxX4LZc6B873k1YjwACCCCAAALVF+ACQPWNmYAAAggggEBFBFzXbRKRsCKbsQkCYxP4fhAEZ43tUZ5CAAEEEEAAAQQQQACBWgl0uC3fM6pn1moecxAwIjO6Qv96JBBAAAEEEEAg+gJcAIj+GZEQAQQQQACBvwu4rvsLEfkUJAjUSiCVSh22ZMmSe2o1jzkIIIAAAggggAACCCDw+gIdbvZTRmX074b8IFAbASNPDBXkg98f9NfUZiBTEEAAAQQQQGA8AlwAGI8eaxFAAAEEEKixQDqd9lS1q8ZjGZdgAWOMn8/nWxJMQHUEEEAAAQQQQAABBCIl4DnNN4iYkyIVijBWC6jqld0DfWdbXZJyCCCAAAIIWCTABQCLDpMqCCCAAAL2CziOs48x5iERmWh/WxpGSODYIAhui1AeoiCAAAIIIIAAAgggkEgBr6nlKDF6eyLLU7p+AiqNuQH/zvoFYDICCCCAAAIIlCLABYBStHgWAQQQQACBCAi4rnuTiJwQgShESI7AQBAETnLq0hQBBBBAAAEEEEAAgWgKeE3ZRWLkyGimI5WlAvfkQv8wS7tRCwEEEEAAASsFuABg5bFSCgEEEEDAZoF0On28qvbZ3JFu0RNQ1dPDMLw2eslIhAACCCCAAAIIIIBAMgQ63JZTjOr1yWhLy6gIGKMdXUHf3KjkIQcCCCCAAAIIvLEAFwDe2IgnEEAAAQQQiJxAOp3+jaoeHLlgBLJZ4E+FQuGwwcHB52wuSTcEEEAAAQQQQAABBKIq4DnZX4nIx6Oaj1xWCqxMpeSAOXl/qZXtKIUAAggggIClAlwAsPRgqYUAAgggYLeA67qzRKTb7pa0i6BALgiCznfUsb8AACAASURBVAjmIhICCCCAAAIIIIAAAlYLeE72AhG51OqSlIuiwFW50D8zisHIhAACCCCAAAJbF+ACAK8OBBBAAAEEYigwderUd4yMjDwgIjvHMD6R4y3wmSAI7op3BdIjgAACCCCAAAIIIBAfgQ73+ANEU3cZkR3jk5qkNgikUnL4nLx/tw1d6IAAAggggECSBLgAkKTTpisCCCCAgFUC6XT6O6r6ZatKUSYOAj8LgmB6HIKSEQEEEEAAAQQQQAABGwQ8p/kGEXOSDV3oEB8BY+T2rsA/Oj6JSYoAAggggAACrwhwAYDXAgIIIIAAAjEVcF33UyLyi5jGJ3aMBVT1i2EYXhPjCkRHAAEEEEAAAQQQQCAWAh1uyylG9fpYhCWkVQKqcnL3gH+DVaUogwACCCCAQEIEuACQkIOmJgIIIICAnQKu6/6XiPBubDuPN7KtjDGPqOphQRA8G9mQBEMAAQQQQAABBBBAIOYCFxz2+bcWJm0c/fqtD8W8CvHjJ/BALvQPiF9sEiOAAAIIIIDAqAAXAHgdIIAAAgggEGMBx3FOMsZwIz/GZxjj6JcHQTArxvmJjgACCCCAAAIIIIBApAU63GyXUfEiHZJwtgpcmAv9y2wtRy8EEEAAAQRsF+ACgO0nTD8EEEAAAesFXNe9X0Q+bH1RCkZOIJVKNS5ZsuTOyAUjEAIIIIAAAggggAACMRfwmrJHiJHBmNcgfjwFVqZScsCcvL80nvFJjQACCCCAAAJcAOA1gAACCCCAQMwFXNe9UEQuiXkN4sdTYFEQBEfFMzqpEUAAAQQQQAABBBCIroDXlF0kRo6MbkKSWSxwVS70z7S4H9UQQAABBBCwXoALANYfMQURQAABBGwXaGxs3LuhoWH0UwB2sL0r/aInoKr/HIbhf0YvGYkQQAABBBBAAAEEEIingOc0f0XEXBnP9KSOu0AqJYfPyft3x70H+RFAAAEEEEiyABcAknz6dEcAAQQQsEbAdd0fiMgXrSlEkTgJPJpKpQ5bsmTJsjiFJisCCCCAAAIIIIAAAlEUuCB9/HsKxdRdIrJ7FPORyW4BY+T2rsA/2u6WtEMAAQQQQMB+AS4A2H/GNEQAAQQQSIBAOp1uVNWBBFSlYjQFvh0EwTnRjEYqBBBAAAEEEEAAAQTiI+A5LdeI/B979wMnV1Xf//9z7mxCCFWQgq0V/1S//qutVaEKTcCZe+5uCBBUyAQsUFGQKhUFkl1AUVYBITuJCFpQCoqICpkghQBLdu+9O0IilRrB+o+ftli1oviP8C8kZGc+v8eNm3RZd7Mzs7Mz989rHg8efZS995zP+3luMMn5zLl6anIqptI0CajKCatGyl9JUyayIIAAAgggkEUBGgCyuOpkRgABBBBIpYDneetVtSeV4QgVewFVtWEYhrEvlAIRQAABBBBAAAEEEIipQJ9d9jZVvSWm5VFW+gW+WwrLr0t/TBIigAACCCCQfgEaANK/xiREAAEEEMiIgOu6JxtjvpCRuMSMn8D6IAgOj19ZVIQAAggggAACCCCAQPwF+l9bnPvUn0l09P+b4l8tFaZU4LxSWL40pdmIhQACCCCAQKYEaADI1HITFgEEEEAgzQLFYnHu73//+++KyCvTnJNssRZ4fxAE/xLrCikOAQQQQAABBBBAAIEYCvTa4kdF5WMxLI2SsiHwmOPI61b65Z9lIy4pEUAAAQQQSLcADQDpXl/SIYAAAghkTMB13X5jzAUZi03c+Aj8LJfLLRwaGvp5fEqiEgQQQAABBBBAAAEE4i3Qlz/2IHWcu0Vkz3hXSnUpFriqFJZPT3E+oiGAAAIIIJApARoAMrXchEUAAQQQSLuAtTb69n90CsDctGclXzwFjDGf8X3/jHhWR1UIIIAAAggggAACCMRPoLdQXCtGjo1fZVSUFQHHkUNX+uUNWclLTgQQQAABBNIuQANA2leYfAgggAACmROw1n5BRE7OXHACx0bAGPM23/dvjU1BFIIAAggggAACCCCAQEwF+tyl71Ixn49peZSVAQFj5I6BoHxUBqISEQEEEEAAgcwI0ACQmaUmKAIIIIBAVgRc1+0xxqzPSl5yxlLg/rlz5+YHBwcfj2V1FIUAAggggAACCCCAQAwEzs0f/9KqUx0RkZfGoBxKyKiAqpywaqT8lYzGJzYCCCCAAAKpFKABIJXLSigEEEAAgawLWGujv0TKZ92B/B0V+GQQBMs7WgGTI4AAAggggAACCCAQY4Fet8jpbTFen4yU9t1SWH5dRrISEwEEEEAAgcwI0ACQmaUmKAIIIIBAlgQ8zztNVT+XpcxkjaXAkiAIbo9lZRSFAAIIIIAAAggggEAHBXrdYvTatqgBgA8CnRQ4rxSWL+1kAcyNAAIIIIAAAq0XoAGg9aaMiAACCCCAQMcFFixY8Jx58+b9J0dJdnwpsl7At3K5XH5oaOiprEOQHwEEEEAAAQQQQACBnQIc/c+zEBOBxxxHXrfSL/8sJvVQBgIIIIAAAgi0SIAGgBZBMgwCCCCAAAJxE7DWfkJEzotbXdSTOYFSEAR9mUtNYAQQQAABBBBAAAEEphDg6H8ejZgIXFUKy6fHpBbKQAABBBBAAIEWCtAA0EJMhkIAAQQQQCBOAp7n/Y2qRqcA8EGgowKqekQYhoMdLYLJEUAAAQQQQAABBBCIgQBH/8dgEShhh4DjyKEr/fIGOBBAAAEEEEAgfQI0AKRvTUmEAAIIIIDALgFr7TUicgokCHRSQFW/WavV8pVKZWsn62BuBBBAAAEEEEAAAQQ6KcDR/53UZ+4JAreXwvISVBBAAAEEEEAgnQI0AKRzXUmFAAIIIIDADgHP8w5W1XvhQKDTAqp6aRiGvJKi0wvB/AgggAACCCCAAAIdE+Do/47RM/EEAaPy1oGR8m3AIIAAAggggEA6BWgASOe6kgoBBBBAAIFdAp7nXa+qJ0GCQKcFVHVRGIZDna6D+RFAAAEEEEAAAQQQaLcAR/+3W5z5phRQuas0Ul6MEAIIIIAAAgikV4AGgPSuLckQQAABBBDYIVAoFN7iOE4FDgRiIPCNzZs35zdt2rQ9BrVQAgIIIIAAAggggAACbRHg6P+2MDNJvQJqlpZG1txc7+VchwACCCCAAALJE6ABIHlrRsUIIIAAAgg0LOC67k3GmGUN38gNCLRYwBhzse/757d4WIZDAAEEEEAAAQQQQCC2Ahz9H9ulyV5hKn5ppNydveAkRgABBBBAIFsCNABka71JiwACCCCQUQFrbfQHfI5ez+j6xy224zje8PBwELe6qAcBBBBAAAEEEEAAgVYLcPR/q0UZb0YCRo4vBeWbZjQGNyOAAAIIIIBA7AVoAIj9ElEgAggggAACrRGw1t4iIm9rzWiMgsCMBO459NBD8/39/bUZjcLNCCCAAAIIIIAAAgjEWICj/2O8ONks7eulsJzPZnRSI4AAAgggkC0BGgCytd6kRQABBBDIsIC19igRWZdhAqLHS+DjQRBcEK+SqAYBBBBAAAEEEEAAgdYJcPR/6ywZaeYCxuiJA8HaL898JEZAAAEEEEAAgbgL0AAQ9xWiPgQQQAABBFooYK29U0QWt3BIhkKgaQFjTMH3/UrTA3AjAggggAACCCCAAAIxFeDo/5guTHbL2lgKywuzG5/kCCCAAAIIZEuABoBsrTdpEUAAAQQyLuB53jGqenPGGYgfH4Fv5HK5nqGhoafiUxKVIIAAAggggAACCCAwMwGO/p+ZH3e3XsAYc/JAsOaLrR+ZERFAAAEEEEAgjgI0AMRxVagJAQQQQACBWRRwXdc3xthZnIKhEahbQFWvCsPw9Lpv4EIEEEAAAQQQQAABBGIusMItXm9ETop5mZSXHYFvlsLywdmJS1IEEEAAAQQQoAGAZwABBBBAAIGMCbiu+w5jzFcyFpu4MRYwxvyT7/tXx7hESkMAAQQQQAABBBBAoC6BPrt0uapZVdfFXIRAWwT0PaVw7TVtmYpJEEAAAQQQQCAWAjQAxGIZKAIBBBBAAIH2Clhr7xaRQ9s7K7MhMKXA42OvAvgmRggggAACCCCAAAIIJFVghbfMk5oOGRH+zjWpi5iyuo3IpoGwfFDKYhEHAQQQQAABBKYR4DejPCIIIIAAAghkUMBa+04RuS6D0YkcX4F7qtVqT6VS2RrfEqkMAQQQQAABBBBAAIHJBc44tLj/nnNkvYq8ASME4iJgxLxvIFzz2bjUQx0IIIAAAggg0B4BGgDa48wsCCCAAAIIxE7AWht92/pNsSuMgjIrYIz5jO/7Z2QWgOAIIIAAAggggAACiRXodYtfEJGTExuAwtMo8J971X5zYH+lMprGcGRCAAEEEEAAgakFaADg6UAAAQQQQCCjAp7nnaaqn8tofGLHV+DUIAiujW95VIYAAggggAACCCCAwLMFVrhLzzRiLsMFgTgJGJEzBsLyZ+JUE7UggAACCCCAQHsEaABojzOzIIAAAgggEDuB/v5+Z8OGDZtU9fWxK46CMitgjHnUGNMzPDz8rcwiEBwBBBBAAAEEEEAgMQJ9dllBVYdEpCsxRVNoFgR+sFdtrwP7K9fxirUsrDYZEUAAAQQQmCBAAwCPBAIIIIAAAhkWcF33/caYT2eYgOjxFKhs3ry5Z9OmTdvjWR5VIYAAAggggAACCCAgctai4r5do7JeVA7CA4FYCag5uzSyhlMpYrUoFIMAAggggED7BGgAaJ81MyGAAAIIIBA7gUMOOWTP+fPnbxKR18SuOArKusDlQRCcmXUE8iOAAAIIIIAAAgjEV6CvULxGjZwS3wqpLIsCRuRH82tyYH+l/GQW85MZAQQQQAABBERoAOApQAABBBBAIOMC1trlIrIq4wzEj6GAqr47DMMvxLA0SkIAAQQQQAABBBDIuECvu/QMEXNFxhmIH0MBo9I3MFIuxbA0SkIAAQQQQACBNgnQANAmaKZBAAEEEEAgrgKe5+2tqtEpAC+Pa43UlVmB3xpjenzfvz+zAgRHAAEEEEAAAQQQiJ3AcnfZYY7okIjsEbviKCjTAkbkIeeZOQdduuErj2YagvAIIIAAAghkXIAGgIw/AMRHAAEEEEAgErDWnicin0ADgbgJqGpw2GGH9fT399fiVhv1IIAAAggggAACCGRP4ByvuHetJutF5M3ZS0/iuAsY1Q8NjKy9JO51Uh8CCCCAAAIIzK4ADQCz68voCCCAAAIIJEKgp6fn+dVqNToF4IBEFEyRWRP4ZBAE0asq+CCAAAIIIIAAAggg0FGBXlv8nKic1tEimByByQRUft41Kgdeck/5NwAhgAACCCCAQLYFaADI9vqTHgEEEEAAgV0Cruv2G2MugASBOAoYY97p+/71cayNmhBAAAEEEEAAAQSyIdBXWHq6GvMv2UhLyqQJGDUfHRhZc2HS6qZeBBBAAAEEEGi9AA0ArTdlRAQQQAABBBIpYK39UxH5poi8PJEBKDrtAo+ISE8QBP+Z9qDkQwABBBBAAAEEEIifQG9h2QIxOiQi8+NXHRVlXUBFfjF3e/XvPnHP136ZdQvyI4AAAggggIAIDQA8BQgggAACCCCwS8DzvDNV9TJIEIijgKp+fa+99jpi3bp1W+JYHzUhgAACCCCAAAIIpFPg9HzxT/ZyJNr8PySdCUmVeAHVc0ojawcSn4MACCCAAAIIINASARoAWsLIIAgggAACCKRDIJ/Pd+VyuegUgDemIxEpUihwbRAEp6YwF5EQQAABBBBAAAEEYirQa5deK2reHdPyKCvjAkbkO/Nrex3cX7lua8YpiI8AAggggAACYwI0APAoIIAAAggggMCzBDzPe5eqfh4WBOIqYIw5z/f9S+NaH3UhgAACCCCAAAIIpEdgRWHZR4zRj6cnEUlSJ6DmlNLIGv4Mn7qFJRACCCCAAALNC9AA0LwddyKAAAIIIJBaAWttKCKF1AYkWBoEikEQrE1DEDIggAACCCCAAAIIxFNguVs8yRG5Pp7VURUCOwTCUli2WCCAAAIIIIAAAuMFaADgeUAAAQQQQACBPxLwPO8YVb0ZGgTiKmCM+aUx5ojh4eEH4lojdSGAAAIIIIAAAggkV+Acr7iwVpM7ROS5yU1B5WkXUNW3rRpZe2vac5IPAQQQQAABBBoToAGgMS+uRgABBBBAIDMC1tpbRORtmQlM0CQKbNi6desRGzdufCKJxVMzAggggAACCCCAQDwF+vLHHKBOLtr8f108K6QqBESM6JqBcO1xWCCAAAIIIIAAAhMFaADgmUAAAQQQQACBSQW6u7ttrVbz4UEg5gLXBUHwrpjXSHkIIIAAAggggAACCRLodYvRN6qPTlDJlJpBgVpNDl1dKW/IYHQiI4AAAggggMA0AjQA8IgggAACCCCAwJQC1trrROSdECEQZwFVPT8Mw4vjXCO1IYAAAggggAACCCRDoM8uvVzVfCAZ1VJlhgWuKoXl0zOcn+gIIIAAAgggsBsBGgB4PBBAAAEEEEBgSoHu7u6DarXaN0XEgQmBmAscHwTBTTGvkfIQQAABBBBAAAEEYizQW1h2lhj9ZIxLpDQEIoHHumq1gy+p3PwgHAgggAACCCCAwGQCNADwXCCAAAIIIIDAbgWstZeLCN+A4TmJu8Cvc7ncEUNDQ5viXij1IYAAAggggAACCMRPYIVbfLsR+Vr8KqMiBCYKmItK4ZqP4IIAAggggAACCEwlQAMAzwYCCCCAAAII7Fagu7v7FdVq9ZvGmOdBhUDMBe6tVqtHVCqVzTGvk/IQQAABBBBAAAEEYiRwtnfsG3I153YR+YsYlUUpCEwm8FDXdjn4knvKv4EHAQQQQAABBBCYSoAGAJ4NBBBAAAEEEJhWwFr7cRHhGwbTSnFBpwWMMV/yff8fO10H8yOAAAIIIIAAAggkQ+Dchf/wvNrc7beryN8no2KqzLSAkTNLQTk6pY8PAggggAACCCAwpQANADwcCCCAAAIIIDCtQE9Pz/NHR0ejUwBeOu3FXIBA5wUuCIIgalrhgwACCCCAAAIIIIDAbgV63eKXReQfYEIgAQL/sVf42oP7pb+WgFopEQEEEEAAAQQ6KEADQAfxmRoBBBBAAIEkCVhrl4vIqiTVTK3ZFTDGnOD7/leyK0ByBBBAAAEEEEAAgekEeu3Si0XNh6a7jp8jEAcBNeakVcGaG+JQCzUggAACCCCAQLwFaACI9/pQHQIIIIAAArERKBaLcx999NFvqurrY1MUhSAwtcDvVPWIMAzvAwkBBBBAAAEEEEAAgYkCK9xl7zGiVyODQBIEjMjgQFg+Igm1UiMCCCCAAAIIdF6ABoDOrwEVIIAAAgggkBgBa+0pInJNYgqm0EwLGGMe6Orqevtdd931P5mGIDwCCCCAAAIIIIDAswT6bLFbVe4QkTnQIJAEgZroEavDtYNJqJUaEUAAAQQQQKDzAjQAdH4NqAABBBBAAIFECXieV1HVtySqaIrNrIAx5uuO4xw5NDT0VGYRCI4AAggggAACCCCwS2B5/thXO45zm4i8AhYEkiGgN5TCtSclo1aqRAABBBBAAIE4CNAAEIdVoAYEEEAAAQQSJGCtXSoi5QSVTKkZFzDG3Ob7/lszzkB8BBBAAAEEEEAg8wIfWnTMC7Zvz90iIm/OPAYAyRAwUquJc/Dq4Kb/SEbBVIkAAggggAACcRCgASAOq0ANCCCAAAIIJEzA87xbVfXohJVNuRkWMMZ8yff9f8wwAdERQAABBBBAAIHMC/S6xfUi0pN5CACSJHB5KSyfmaSCqRUBBBBAAAEEOi9AA0Dn14AKEEAAAQQQSJyAtbZbRIYSVzgFZ1rAGPMZ3/fPyDQC4RFAAAEEEEAAgYwK9LrL1ohoMaPxiZ1Mgd/knNrBl/o3P5TM8qkaAQQQQAABBDolQANAp+SZFwEEEEAAgYQLeJ53varyHsKEr2PWyjfGXOz7/vlZy01eBBBAAAEEEEAgywIrCsVrjJFTsmxA9iQK6EdK4dqLklg5NSOAAAIIIIBAZwVoAOisP7MjgAACCCCQWAHXdd9kjPlmYgNQeGYFjDF9vu+XMgtAcAQQQAABBBBAIEMCfYXiajVydoYiEzUFAiryYM6Rg1f65cdSEIcICCCAAAIIINBmARoA2gzOdAgggAACCKRJwFq7UkT60pSJLNkQUNVlYRiWs5GWlAgggAACCCCAQDYFem3xo6LysWymJ3XCBU4vheWrEp6B8hFAAAEEEECgQwI0AHQInmkRQAABBBBIg0A+n98vl8ttEJFXpSEPGTIn8KYgCP4jc6kJjAACCCCAAAIIZEBgeWHp6Y4x/5KBqERMn8BwKSz3pC8WiRBAAAEEEECgXQI0ALRLmnkQQAABBBBIqYDnee9W1WtTGo9Y6RbYWq1WX1SpVH6b7pikQwABBBBAAAEEsiXQW1h2hBi9I1upSZsWAaPqDYysDdKShxwIIIAAAggg0H4BGgDab86MCCCAAAIIpE7Add1bjTFHpy4YgbIg8EgQBH+ehaBkRAABBBBAAAEEsiDQ5x33Gq3VfpCFrGRMn4CqXrFqZO0H05eMRAgggAACCCDQTgEaANqpzVwIIIAAAgikVKBQKCxwHCd6FQAfBJIo8KMgCHiNRRJXjpoRQAABBBBAAIFxAmcdUtyza095RESeAwwCiRMw8hPj5BYODN/4cOJqp2AEEEAAAQQQiJUADQCxWg6KQQABBBBAILkC1tqVItKX3ARUnnGBu4MgeEvGDYiPAAIIIIAAAggkWqDXLf5cRA5IdAiKz6yAEfO+gXDNZzMLQHAEEEAAAQQQaJkADQAto2QgBBBAAAEEsi2Qz+f3y+Vy0SkAfJM6249CktN/MQiCk5McgNoRQAABBBBAAIGsCvS6xe+JyGuzmp/ciRe4sxSWj0x8CgIggAACCCCAQCwEaACIxTJQBAIIIIAAAukQ8Dzv3ap6bTrSkCKLAqr6sTAM+7OYncwIIIAAAggggEBSBVbY4l1GZVFS66duBEQlXxopfx0JBBBAAAEEEECgFQI0ALRCkTEQQAABBBBAYJeA67q3GmOOhgSBpAqo6vlhGF6c1PqpGwEEEEAAAQQQyJJAb2HZZ8XoP2UpM1nTJmBWl8I1K9KWijwIIIAAAggg0DkBGgA6Z8/MCCCAAAIIpFKgUCgscBwnehUAHwSSLHBOEAQDSQ5A7QgggAACCCCAQNoFVrhL+42YC9Kek3ypFvixdo0uXDV0y69TnZJwCCCAAAIIINBWARoA2srNZAgggAACCGRDwFq7UkT6spGWlGkVMMac7fv+ZWnNRy4EEEAAAQQQQCDJAmz+J3n1qP3/BPQ9pXDtNYgggAACCCCAAAKtFKABoJWajIUAAggggAACOwTy+fx+uVwuOgXgVZAgkGQBY8wHfN//dJIzUDsCCCCAAAIIIJA2ATb/07aimc1zWyksvzWz6QmOAAIIIIAAArMmQAPArNEyMAIIIIAAAtkW8Dzv3ap6bbYVSJ8GAVV9XxiGn01DFjIggAACCCCAAAJJF2DzP+krSP1jAipqDi2NrNmICAIIIIAAAggg0GoBGgBaLcp4CCCAAAIIILBLwHXdW40xR0OCQAoETg2CgIaWFCwkERBAAAEEEEAguQJs/id37aj82QIqunJVuPZcXBBAAAEEEEAAgdkQoAFgNlQZEwEEEEAAAQR2CBQKhQWO40SvAuCDQBoETg6C4ItpCEIGBBBAAAEEEEAgaQJs/idtxah3NwI/HJ0jCy9bX/49SggggAACCCCAwGwI0AAwG6qMiQACCCCAAAK7BKy1K0WkDxIE0iBgjDnB9/2vpCELGRBAAAEEEEAAgaQIsPmflJWiznoEjDEnDwRraCyuB4trEEAAAQQQQKApARoAmmLjJgQQQAABBBCoVyCfz++Xy+WiUwBeVe89XIdAnAVUdVkYhuU410htCCCAAAIIIIBAWgRWuEsvMGL605KHHNkWUJGvrQrLx2ZbgfQIIIAAAgggMNsCNADMtjDjI4AAAggggIB4nvduVeX96TwLqRFQ1WPCMLwlNYEIggACCCCAAAIIxFCAzf8YLgolzURguxFZOBCW75vJINyLAAIIIIAAAghMJ0ADwHRC/BwBBBBAAAEEWiLguu6txpijWzIYgyAQD4ElQRDcHo9SqAIBBBBAAAEEEEiXAJv/6VpP0oioyMWrwvL5WCCAAAIIIIAAArMtQAPAbAszPgIIIIAAAgjsECgUCgscx4leBcAHgdQIGGMO931/fWoCEQQBBBBAAAEEEIiBAJv/MVgESmi1wH+abdsWDmy87YlWD8x4CCCAAAIIIIDARAEaAHgmEEAAAQQQQKBtAtbalSLS17YJmQiBNgg4juMNDw8HbZiKKRBAAAEEEEAAgdQLsPmf+iXOZEBj9MSBYO2XMxme0AgggAACCCDQdgEaANpOzoQIIIAAAghkVyCfz++Xy+WiUwBelV0FkqdRgJMA0riqZEIAAQQQQACBdguw+d9uceZri4CRm0pB+fi2zMUkCCCAAAIIIICAiNAAwGOAAAIIIIAAAm0VsNa+U0Sua+ukTIZAGwRU9R/CMPxqG6ZiCgQQQAABBBBAIHUCbP6nbkkJ9AeBp0WchaXwpm8DggACCCCAAAIItEuABoB2STMPAggggAACCOwSsNb+q4icCgkCaRNQ1TPCMPxM2nKRBwEEEEAAAQQQmE2BPrd4kYp8eDbnYGwEOiGgoh9bFa7t78TczIkAAggggAAC2RWgASC7a09yBBBAAAEEOiaQz+f/PJfLhSLymo4VwcQIzJ7ABUEQfHz2hmdkBBBAAAEEEEAgPQK9bvFKEXlfehKRBIFdAiOlsOzigQACCCCAAAIItFuABoB2izMfAggggAACCOwQsNYuFZEyHAikVOCKIAg+mNJsxEIAAQQQQAABBFoi0GuLN4rKcS0ZjEEQiJOAkZqjprAyXHN3nMqiFgQQQAABBBDIhgANANlYZ1IigAACCCAQNWdW3AAAIABJREFUSwHP8y5T1TNjWRxFITBzgRuCIDhp5sMwAgIIIIAAAgggkD6B3kJxWIx46UtGIgREjJqPDoysuRALBBBAAAEEEECgEwI0AHRCnTkRQAABBBBAYIfAggULnjNv3rzoVQAHQYJASgUGgyA4IqXZiIUAAggggAACCDQl0OsWN4nIG5u6mZsQiL9AUArLNLfEf52oEAEEEEAAgdQK0ACQ2qUlGAIIIIAAAskQcF13sTHmzmRUS5UINCVwXxAEb27qTm5CAAEEEEAAAQRSJtDrFn8iIi9NWSziILBTYNRxpLDSL2+ABAEEEEAAAQQQ6JQADQCdkmdeBBBAAAEEENgl4HneRar6YUgQSKuAMea/fN9/RVrzkQsBBBBAAAEEEKhHoNctPiYiz63nWq5BIIkCRuT8gbB8cRJrp2YEEEAAAQQQSI8ADQDpWUuSIIAAAgggkFiB/v5+5+677w6NMW9JbAgKR2AaAVV9NAzDfYFCAAEEEEAAAQSyJnDG4hOeO2/bM9HmPx8E0iwwXArLPWkOSDYEEEAAAQQQSIYADQDJWCeqRAABBBBAIPUCruseZowJRSSX+rAEzLTA/Pnz91q3bt2WTCMQHgEEEEAAAQQyI3Bu/viXVp1qdOw/HwTSLPCMI1pYGa79RppDkg0BBBBAAAEEkiFAA0Ay1okqEUAAAQQQyISAtfY8EflEJsISMtMCuVzuxUNDQz/PNALhEUAAAQQQQCD1Ar3ucW8UqW1KfVACZl7AqH5oYGTtJZmHAAABBBBAAAEEYiFAA0AsloEiEEAAAQQQQGCngOd5d6jqEYggkHaBarX6hkql8kDac5IPAQQQQAABBLIpsMJb5pmaDmczPamzJKBG1q8KyodnKTNZEUAAAQQQQCDeAjQAxHt9qA4BBBBAAIHMCRQKhQMdx4leBfDczIUncOYEjDHdvu/7mQtOYAQQQAABBBBItUBvvnicOHJjqkMSDoE/CGw1NacwULnp3wFBAAEEEEAAAQTiIkADQFxWgjoQQAABBBBAYJeAtfYDInI5JAhkQUBV3xOG4TVZyEpGBBBAAAEEEEi/QK9bfJ+IXJn+pCREQMSIOXcgXLMSCwQQQAABBBBAIE4CNADEaTWoBQEEEEAAAQR2CXiet0ZVi5AgkAUBY8zFvu+fn4WsZEQAAQQQQACB9AqscIsfNiIXpTchyRD4PwEVGVwVlnl9HQ8FAggggAACCMROgAaA2C0JBSGAAAIIIIBAJJDP51+dy+WiVwG8ABEEMiLw5SAITsxIVmIigAACCCCAQMoE+tylV6uY96QsFnEQmEpgixEpDITl+yBCAAEEEEAAAQTiJkADQNxWhHoQQAABBBBAYJeAtfYUEeFodJ6JzAgYYzYuXLjwsP7+/lpmQhMUAQQQQAABBBIv0OsWo8bdQuKDEACBOgWMSt/ASLlU5+VchgACCCCAAAIItFWABoC2cjMZAggggAACCDQqYK39goic3Oh9XI9AggUeNsYc4vv+zxKcgdIRQAABBBBAIAMCfQuOfo7O3eP7YuRFGYhLRAR2CKjKHatGykfBgQACCCCAAAIIxFWABoC4rgx1IYAAAggggMAOgZ6enheNjo6Gxpj/BwkCGRP4+yAI7s1YZuIigAACCCCAQEIEzikc+9qacb6XkHIpE4GWCKjIk06tVhio3PytlgzIIAgggAACCCCAwCwI0AAwC6gMiQACCCCAAAKtFbDWHi8iX23tqIyGQCIEikEQrE1EpRSJAAIIIIAAApkR6LXFw0VlMDOBCYrAmIBjZPnKoPxJQBBAAAEEEEAAgTgL0AAQ59WhNgQQQAABBBDYJWCt/YyI/DMkCGRNQFXPCsPwU1nLTV4EEEAAAQQQiKdAX6F4mhr5XDyroyoEZlXgtlJYfuuszsDgCCCAAAIIIIBACwRoAGgBIkMggAACCCCAwOwLLFq0aN/oVQAi8rezPxszIBAvAVVdFYZhb7yqohoEEEAAAQQQyJpAn1u8SEU+nLXc5EVARB7LObXCpf7N96OBAAIIIIAAAgjEXYAGgLivEPUhgAACCCCAwC4Bz/MWqepdkCCQRQFjzFfnzJnz3sHBwcezmJ/MCCCAAAIIINA5gf4lS+Y/9eS8z4uR4zpXBTMj0DkBI3rWQLiWU7k6twTMjAACCCCAAAINCNAA0AAWlyKAAAIIIIBA5wVc1z3XGHNJ5yuhAgQ6InCPiLw3CIIfdGR2JkUAAQQQQACBzAkszx/7auM4NxiRAzMXnsAI/EHgllJYPgYMBBBAAAEEEEAgKQI0ACRlpagTAQQQQAABBHYJuK57kzFmGSQIZFTgobEmgOGM5ic2AggggAACCLRJoM8Wu1VljYjs06YpmQaBuAn8d86p9Vzq3xz9HpwPAggggAACCCCQCAEaABKxTBSJAAIIIIAAAuMFXNd9iTFmSEReiQwCGRXYJiIfDILgcxnNT2wEEEAAAQQQmGWBFbZ4ilG5ZpanYXgEYi1gjHn7QLDm32JdJMUhgAACCCCAAAITBGgA4JFAAAEEEEAAgUQKWGvfFh3FmMjiKRqB1glcse+++55dLperrRuSkRBAAAEEEEAg6wJ97rJ+Fb0g6w7kz7iAkQtKQfnjGVcgPgIIIIAAAggkUIAGgAQuGiUjgAACCCCAwB8ErLUfE5GP4oFAxgV8Y8zZvu9/N+MOxEcAAQQQQACBGQqs6DlpLxnd9mkj+q4ZDsXtCCRbQOXm0kh5abJDUD0CCCCAAAIIZFWABoCsrjy5EUAAAQQQSImA53m3qurRKYlDDASaFXhYRJYHQXBjswNwHwIIIIAAAghkW2BF4dg3G+OsFpEF2ZYgfdYFjMiPnFpu0aWVG/8n6xbkRwABBBBAAIFkCtAAkMx1o2oEEEAAAQQQGBPI5/OvzuVyQyLyIlAQQEAuDIKAUzF4EBBAAAEEEECgIYEVtniKUYk2//du6EYuRiCFAkblrQMj5dtSGI1ICCCAAAIIIJARARoAMrLQxEQAAQQQQCDNAq7rvsMY85U0ZyQbAg0I3Dz2SoCfNXAPlyKAAAIIIIBABgX6+/udLXf/YLWKnpnB+ERGYBIB/UgpXHsRNAgggAACCCCAQJIFaABI8upROwIIIIAAAgjsErDWrhSRPkgQQGCHwA9F5OwgCO7CAwEEEEAAAQQQmExghT32dabmrBYjHkIIICBiRNcMhGuPwwIBBBBAAAEEEEi6AA0ASV9B6kcAAQQQQACBXQLW2uhVAN2QIIDALoEVQRBEx/nyQQABBBBAAAEE/u83CIXiPxiz48j/P4cFAQR2CDzoOLJopV/mFC0eCAQQQAABBBBIvAANAIlfQgIggAACCCCAwE4Bz/PeoKpRE8B+qCCAwC6Bz4+9EuAxTBBAAAEEEEAAgT677BOqeh4SCCAwTsDoklKw9nZMEEAAAQQQQACBNAjQAJCGVSQDAggggAACCOwS8Dzv3ap6LSQIIPAsgX8feyXAvbgggAACCCCAQDYFeruPfYVUnehb/0uyKUBqBKYQUPPh0siaT+CDAAIIIIAAAgikRYAGgLSsJDkQQAABBBBAYJeA67pXGGPOgAQBBJ4l8LiqLg/D8BpcEEAAAQQQQCBbAivc4tuNymox8pfZSk5aBHYvYMTcOBCueQdOCCCAAAIIIIBAmgRoAEjTapIFAQQQQAABBHYIHHLIIXvOnz8/ehXAQkgQQODZAqp6WRiGZ+OCAAIIIIAAAtkQWFFY9hFj9OPZSEtKBBoS+IGpVRcNVL72vw3dxcUIIIAAAggggEDMBWgAiPkCUR4CCCCAAAIINCfguu7fG2OiJoC9mhuBuxBIr4CqBiLyoTAM70tvSpIhgAACCCCQbYGzDzv+RV1do6tUzLJsS5AegSkE1BxZGllzJz4IIIAAAggggEDaBGgASNuKkgcBBBBAAAEEdglYa08XkX+BBAEE/lhAVZ8wxpwXBAG/RnhAEEAAAQQQSJnAcnfpYkfMKhH5q5RFIw4CLREwYs4dCNesbMlgDIIAAggggAACCMRMgAaAmC0I5SCAAAIIIIBAawWstf8qIqe2dlRGQyBVAteranQawC9SlYowCCCAAAIIZFRgRaHYa4wMZDQ+sRGoR+ArpbB8Qj0Xcg0CCCCAAAIIIJBEARoAkrhq1IwAAggggAACdQssWrRo32q1OqSqB9Z9ExcikDEBVX1w7JUAt2QsOnERQAABBBBIjUBfofgqNeZCES2mJhRBEGi9wPdMLrdoYPjGh1s/NCMigAACCCCAAALxEKABIB7rQBUIIIAAAgggMIsChULBOo4zJCLOLE7D0AikQeCSIAg+lIYgZEAAAQQQQCBLAr1u8WQRuUhEXpil3GRFoFEBR83hK0fWrG/0Pq5HAAEEEEAAAQSSJEADQJJWi1oRQAABBBBAoGkBa+1yEYneg8oHAQR2I6CqwdhpAPcBhQACCCCAAALxFjhvcXH/0WfkIlE5Ld6VUh0CnRcwKn0DI+VS5yuhAgQQQAABBBBAYHYFaACYXV9GRwABBBBAAIEYCXied7WqvidGJVEKArEUUNUnjDHnBUHwL7EskKIQQAABBBBAQFYUlr7VGBN96/+v4UAAgekE9IZSuPak6a7i5wgggAACCCCAQBoEaABIwyqSAQEEEEAAAQTqEsjn8/NyudydIlKo6wYuQgCB61X1Q2EY/gIKBBBAAAEEEIiHQH8+3/Wks99FRsw58aiIKhCIvcB/zjFdPZ8IvvpI7CulQAQQQAABBBBAoAUCNAC0AJEhEEAAAQQQQCA5Aj09PX9drVajJoAXJadqKkWgcwKq+uDYKwFu6VwVzIwAAggggAACkcByd9lhOdELVeQwRBBAoC6Bx8XoUaVg7T11Xc1FCCCAAAIIIIBACgRoAEjBIhIBAQQQQAABBBoTsNa+TUTYzGyMjasRuCQIgg/BgAACCCCAAAKdEehzl52jotGR/12dqYBZEUiegBpz0qpgzQ3Jq5yKEUAAAQQQQACB5gVoAGjejjsRQAABBBBAIMECnuetUNVSgiNQOgJtF1DVYOw0gPvaPjkTIoAAAgggkFGBFfnj/trkaheJylszSkBsBJoSUJHzV4Xli5u6mZsQQAABBBBAAIEEC9AAkODFo3QEEEAAAQQQmJmAtfazIvJPMxuFuxHIloCqPuE4zgW+71+WreSkRQABBBBAoP0CfYXiaSpykRjZv/2zMyMCyRUwov86EK49LbkJqBwBBBBAAAEEEGhegAaA5u24EwEEEEAAAQQSLlAsFuf+7ne/u9MYYxMehfIR6ITAoIhcGATBvZ2YnDkRQAABBBBIs8BZbvGFXdHGv8jJac5JNgRmSWDosceed9TVm67ePkvjMywCCCCAAAIIIBBrARoAYr08FIcAAggggAACsy1grf0rEblTRF4y23MxPgIpFIj+UjVqAog2KDSF+YiEAAIIIIBA2wV63aVFEXOhiLyq7ZMzIQIJF1CRH3XV5MhLK+X/SngUykcAAQQQQAABBJoWoAGgaTpuRAABBBBAAIG0CHR3dx9dq9VuTUseciDQAYG7ReSiIAiGOzA3UyKAAAIIIJAKgb7u4/9Cq7VzRfSMVAQiBALtF9hmVI8cGFkbtH9qZkQAAQQQQAABBOIjQANAfNaCShBAAAEEEECggwLW2rNFZHUHS2BqBNIgMLB169aLNm7c+EQawpABAQQQQACBdgn0uktPFTHnicjL2jUn8yCQNgE1cuqqoHxt2nKRBwEEEEAAAQQQaFSABoBGxbgeAQQQQAABBFIr4LrulcaY96U2IMEQaI/At1X1ojAMb2nPdMyCAAIIIIBAcgX63OKbVCTa+H9bclNQOQKdFzBGLxwI1n6085VQAQIIIIAAAggg0HkBGgA6vwZUgAACCCCAAAIxEcjn8125XO5OEemOSUmUgUCSBa6sVqsXViqVXyU5BLUjgAACCCAwGwJnHVLcs2uenCuOnCsqc2djDsZEIDMCxlxfCta8MzN5CYoAAggggAACCEwjQAMAjwgCCCCAAAIIIDBOIJ/Pv3qsCeAvgUEAgRkL/GjsNIAvzXgkBkAAAQQQQCAlAr3esmNFNdr4PyglkYiBQCcFvv5UTY66slJ+spNFMDcCCCCAAAIIIBAnARoA4rQa1IIAAggggAACsRCw1h4lIutiUQxFIJAOgeu7urouXL9+/X+lIw4pEEAAAQQQaFygt/vYV2g1d54RfVfjd3MHAghMIvA/jtaOWjly8/fRQQABBBBAAAEEEPg/ARoAeBoQQAABBBBAAIFJBFzXPdMYcxk4CCDQMoGHx04DuKplIzIQAggggAACCRFY4S4904g5V0T+LCElUyYCcRdQUXNUaWRN9Ao3PggggAACCCCAAALjBGgA4HFAAAEEEEAAAQSmELDWfkZE/hkgBBBonYCqfs1xnIt837+/daMyEgIIIIAAAvEUWOEWXSMSbfx3x7NCqkIgsQKnl8IyjaWJXT4KRwABBBBAAIHZFKABYDZ1GRsBBBBAAAEEki7gWGujb5QsSnoQ6kcgZgJbjTGrt27dunrDhg2Pxqw2ykEAAQQQQGDGAsvz79jPcarniujyGQ/GAAgg8CwBI7pyIFwbNdbwQQABBBBAAAEEEJhEgAYAHgsEEEAAAQQQQGA3AtbaV4pI1ATwcqAQQKDlAj8UkdVBEFzb8pEZEAEEEEAAgQ4JLM8ve6fjaLQ5+eoOlcC0CKRXQOWm0kj5+PQGJBkCCCCAAAIIIDBzARoAZm7ICAgggAACCCCQcoFCoXCE4zh3pDwm8RDopMCg4zirh4eHg04WwdwIIIAAAgjMRKDXPe6NRqrnqJhlMxmHexFAYAoBlX8fnStHXra+/HuMEEAAAQQQQAABBKYWoAGApwMBBBBAAAEEEKhDwFr7ARG5vI5LuQQBBJoUUNXoPa6rwzD87yaH4DYEEEAAAQTaLnDeocX9R+fI2SJylojs0fYCmBCBDAgYI79UdY4qhTd9OwNxiYgAAggggAACCMxIgAaAGfFxMwIIIIAAAghkScB13ZIxZkWWMpMVgQ4IPGKMWb1w4cLV/f39tQ7Mz5QIIIAAAgjULdBXWHq6GhNt/vO6qLrVuBCBxgVU5JhVYfmWxu/kDgQQQAABBBBAIHsCNABkb81JjAACCCCAAAIzEHBd93pjzEkzGIJbEUCgDgFV/ebYaQDlOi7nEgQQQAABBNoq0FcoHq3RN/6N5Ns6MZMhkEEBFT1rVbj2UxmMTmQEEEAAAQQQQKApARoAmmLjJgQQQAABBBDIsoC19i4RWZRlA7Ij0EaBGx3HWT08PPytNs7JVAgggAACCEwq0Ose90aR6lki5kSIEECgHQK6qhSu7W3HTMyBAAIIIIAAAgikRYAGgLSsJDkQQAABBBBAoG0CPT09z69Wq+tF5PVtm5SJEMi2wHZVXV2r1VZXKpXfZpuC9AgggAACnRA479Di/qNzJDrq/ywR2aMTNTAnApkTMOb6UrDmnZnLTWAEEEAAAQQQQGCGAjQAzBCQ2xFAAAEEEEAgmwKu677RGHO7iLwgmwKkRqAjAj8yxqz2ff/qjszOpAgggAACmRToKyw9XY2JNv9fnkkAQiPQAQE1sn5VUD68A1MzJQIIIIAAAgggkHgBGgASv4QEQAABBBBAAIFOCXied6Sq3iYiTqdqYF4EsihgjBkSkSt8378ji/nJjAACCCDQHoG+QvFojb7xbyTfnhmZBQEEIgEjcn9uuyy65J7ybxBBAAEEEEAAAQQQaFyABoDGzbgDAQQQQAABBBDYJeB53rtV9VpIEECgIwJrVfWqMAzDjszOpAgggAACqRTodY97o0j1LBFzYioDEgqBeAs8LDk5sjRcfiDeZVIdAggggAACCCAQXwEaAOK7NlSGAAIIIIAAAgkRsNaeJyKfSEi5lIlAGgVuEJErgyC4N43hyIQAAggg0B6B8w4t7j86R6Kj/s8SkT3aMyuzIIDAOIFRUfPW0siaO1FBAAEEEEAAAQQQaF6ABoDm7bgTAQQQQAABBBDYJeB53mWqeiYkCCDQOQFV/ddcLnfl8PAw3xjr3DIwMwIIIJBIgb7C0tPVmGjz/+WJDEDRCKRD4F2lsHxdOqKQAgEEEEAAAQQQ6JwADQCds2dmBBBAAAEEEEiZgOd5X1HVd6QsFnEQSJrAaHQaQLVavapSqTyYtOKpFwEEEECgvQJ9heJpYuQ0FTmwvTMzGwIIjBdQMeeuCtesRAUBBBBAAAEEEEBg5gI0AMzckBEQQAABBBBAAIFdAtbaQERcSBBAoOMCTxhjrqzValeFYfjTjldDAQgggAACsRJg4z9Wy0ExGRcwKp8cGCkvzzgD8RFAAAEEEEAAgZYJ0ADQMkoGQgABBBBAAAEE/iBgrf2eiLwWDwQQiIXAr1X1yq6urquGhoZ+HYuKKAIBBBBAoGMCbPx3jJ6JEZhCQG8ohWtPggcBBBBAAAEEEECgdQI0ALTOkpEQQCAjAj09PXvVarU1qnrEzsiq+qAxJh8EwSMZYSAmAgjsXsCx1kb/PdgPKAQQiI3AT1X1qm3btl25cePGJ2JTFYUggAACCLRFgI3/tjAzCQKNCgyXwnJPozdxPQIIIIAAAggggMDuBWgA4AlBAAEEGhRotgFgwYIFz9lzzz3foap/ZYy5Z3R09I5KpbK1wem5HAEEEiLQ09Pzomq1+rOElEuZCGRGwBjzYNQIUK1Wr6xUKqOZCU5QBBBAIKMCbPxndOGJHXsBI/KdgbD8+tgXSoEIIIAAAggggEACBWgAmMGiua77QhE52RjzHhH5ZBAEV8xguLpv7dS8dRfYhgsXLlz4vD322CP69vVxIvI6ETlARHJjU28RkZ+o6t2O46x59NFHN27atGl7K8o68MAD5zzvec9bUKvVlhljDhORvxSR+RPnFZHrHnvssftbNW8rameM1gk00wCQz+f3y+Vyd4jIm8ZVcmsulzthaGjoqdZVx0gIIBAnAWvtISLyjTjVRC0IILBL4AER+ezcuXOvGxwc3IYLAggggEC6BNj4T9d6kiZ1Ar8qheUXpC4VgRBAAAEEEEAAgZgI0ADQ4EKMbTwfLSLLReRvxt3+wdlsAOjUvA3yzPrl3d3df1Gr1S4WkRNEZE6dE/5OVftrtdo1zX7bur+/39mwYcPbVPWTIvKSOuf9qTHm7IULF/5bf39/rc57uCwBAs00AHied6Sq3j4h3lZVXRSG4d0JiE2JCCDQpIC1dqmIlJu8ndsQQGD2BX4YNW/mcrnrhoaGfj370zEDAggggMBsCrDxP5u6jI1ACwSM1LY/Uz3gU/d87ZctGI0hEEAAAQQQQAABBCYRoAGgjsdiyZIl85988knPGPOBsW99T7bx3PIGgE7NWwdJJy4x1tplIvI5Edm7yQLu7urqOn79+vUN/QEjWoctW7aUROSfxp0yUG8J1ajm+fPn965bty46mYBPCgSabAB4n6peOTG+MeZw3/fXp4CFCAggsBsB13XPNMZcBhICCMRa4OGoEaCrq+sL69ev/69YV0pxCCCAAAJ/JMDGPw8FAskQMLXa3w1Ubv5WMqqlSgQQQAABBBBAIJkCNABMsW7RUe977733GxzHWaGqR4475n2qlW5JA0Cn5o3542s8z3u/qkYbJzuP+W+25Aeq1eqSSqXyv/UMEK3HPvvsE23+f7Ce63dzzeWbN2/u5ZUAM1SMye3NNAB0d3cfVKvVhkVkn3ExfmSM6fZ9n3eEx2RtKQOB2RSw1q4aO0FoNqdhbAQQmLnAk8aY66rV6nUjIyObZj4cIyCAAAIIzJZA/2uLc7c8X04WI6epyIGzNQ/jIoBAawRU9W2rRtbe2prRGAUBBBBAAAEEEEBgKgEaAJ4tE33L/BWq+l5jzD+KyJ828OjMpAGgU/M2EK9zl1prjxKRmyZpwvidiFydy+Wuz+VyPxl7d2tk+XxjTHTcevSqgD+fpPKbqtXqyfW8DsB13ZONMddM0njwXVW9YM6cOV9fv37976M5Fi1atO/27dvfYoz52ITXQ0Q/rqrqqWEYXtc5SWZulUAzDQAiEjWyHK2ql0evkTDG/Jcx5r3Dw8NBq+piHAQQiL+AtfarInJ8/CulQgQQiARU9UvRqQBhGIaIIIAAAgjER6Avf8wBYpyT1JiTROQ18amMShBAYMq/hFb954GRtX90MiJiCCCAAAIIIIAAAq0XoAFgnGmhUPhbx3F8EdmvCeqmGwA6NW8TGdt+S6FQeJXjOEMi8uIJk9+Yy+U+uLv3tObz+X1yudynReTECfdGm/HFMAxv2V0g13VfaIy5Q0T+dtx10b1X1Gq1D03VQJDP5+c5jjNgjDljwvjfiU6TCMPwF22HZMKWCjTZANDSGhgMAQSSK+C6bsUY85bkJqByBDIpEH1T7bogCP4tk+kJjQACCMREYHmheKBjJNr0j/7ZNyZlUQYCCEwnYPQTpWDth6e7jJ8jgAACCCCAAAIItEaABoBxjtNsxG+JNoNrtdoqY8zzRWTdhCWYrQaAWZu3NY/QrI4SfZt/pYj0Tphl3dy5c08cHBx8fLrZFy9e/NxnnnnmBhFZMv5aVf1arVY7YXenAFhrTxGR6Nv/4z91nR4QbRBXq9Uvi8hbJ9x/ahAE105XNz+PtwANAPFeH6pDIAkC1tp7RGRhEmqlRgQQeJZAZawR4Iu4IIAAAgi0T+Acd+ni2o5Nf/OO9s3KTAgg0BIBY64vBWve2ZKxGAQBBBBAAAEEEECgLgEaAMYxTdIAsF1V7zbGrJo7d+7I2BHz4nneIlW9a4JwKxsA2jJvXU9IBy/yPO/Fqhq9M/2V48p4OJfL2aGhoQfrLc3zvINVdXDCu9d/7jiOHR4e/vFk44w1DkQnBLjjfv7bWq3mjYyMfKeeuSdrKDHG3Ok4zrKhoaGn6hmDa+IpQANAPNeFqhBImoC19l4ROThpdVMvAgjsEPi2Mea6p59++rqNGzc+gQkr2YVpAAAgAElEQVQCCCCAQOsFisVi7qW/2/Vt//F/Nm/9ZIyIAAKzJRCUwrI3W4MzLgIIIIAAAggggMDkAjQAjHMZt2H7SxFZvW3btts2bNjw6ES6WWwAaOu8cf9FYa09XERuF5HcuFqvrVar761UKqP11j/ZZq2IVB3HWTTV+9en2Lwvz5kz56SdjSDTzb948eI9tm/f/qXodQPjrn2kVqvZkZGR7093Pz+PrwANAPFdGypDIGkC1tr7ROTvklY39SKAwC6B/44aAWq12pfCMPwpLggggAACMxf40KJjXrB91DlJ1ETH/P/1zEdkBAQQ6JDAPaWwfFiH5mZaBBBAAAEEEEAg0wI0AIxb/gULFjxn3rx584MgeGR3T0WrGwA6NW/cn3zP885S1U9OqLMYBMHaRmv3PO9SVT1n/H3GmMN9318/2VjW2qUiUp7ws5ODIGjouFdrbXTE2XWtyNBoZq6fPQEaAGbPlpERyKKAtfbbIvKGLGYnMwIpEnhCVW8UkRvDMAxTlIsoCCCAQNsEevPF1xsjJ6nZ8a3//ds2MRMhgMBsCNxbCst/PxsDMyYCCCCAAAIIIIDA9AI0AExv9EdXtLoBoN4SOjVvvfW1+jrP865S1feOG/eJWq3WPTIy8s1G57LWfkBELh9/3+4aACZpGGhq7kKh8GbHcaLXGDxn59zGmJW+75/baIaprp/suZiQzbiu+zIROdEY83YReYWIzB8b79ci8j0R+fy2bdvunOzEi53zLly48Hnz5s0rqupxY9/CeP7Yz7aIyE9UdUhEbjjssMMe6O/vr800XzTfHnvscYSIvFtEDhSRvcfGfExEHlLVW6P5wjB8SER0JvP19/c7d99990JjTNSwsUhEXjgu24+jV0gYY74QBEH0yghtpgHAWvtnqloxxrx63LPQ1CshlixZMv/JJ5/0HMc5VkTeIiIHjDsp4xfRscQictN0azoTM+5FAIHWClhro9fLvK61ozIaAgh0SCA0xtz49NNP38jrATq0AkyLAAKJEuh1l/aIRJv+5sREFU6xCCAwlcB9pbD8ZngQQAABBBBAAAEEOidAA0AT9p3aiO/UvE0QteQWz/MuUtXom/g7PsaYzSLyLt/3f9joBI00AESbq1u2bIm+wbVk3Dw/6urqyq9fvz56TUPdH9d1X2KMib4FFm3A78zR0KsEpptsdw0A1tpXqurVxphok3i6z2Oqev5jjz32uU2bNm3fefHYCRXni8hZIjJnukFU9esickoYhv893bWT/byZ+YwxpwVB8KNm5nNd9++NMZ8Vkb+Z5v6qiAzncrnTROT3tVptjapGDQo7Pqr6oDEmP9UJIq1oAIhs9txzzw+r6hnjmjh2V/YWY8ynn3766YvZgGjm6eAeBNorYK2NGrJe295ZmQ0BBGZR4KdRI0D0z/Dw8AOzOA9DI4AAAokU6HOLJ+mOjX/pTmQAikYAgT8SMCKbBsLyQdAggAACCCCAAAIIdFaABoAm/Du1Ed+peZsgit0truteYYyJNk13fh6p1Wp2ZGTk+xOL9Txvb1W9TUTGv6fsbmPM0b7vR98+r/uzePHi/bdt2xZ9C2zXewuNMUOjo6PHViqVJ+seaDcXTvFcLBaRfUTk2jo3infOEG1yX7558+ZzoyaA7u7uV9RqtagZ4o0N1vqwMeYo3/fvb+Q+z/MWquqXReTFjdwnItEpBB8IguDzDZwGYKy10ekCVzRo9FtVPc1xnFPb2QDQ3d39+rG1eFWDNtHl/5/jOMez+dCEHLcg0GYBa+2DItLMr/M2V8p0CCDQoED0CqubmnmVVYPzcDkCCCAQa4HlheKBOSNvV5FjROQ1sS6W4hBAoCEBFfnOqrD8+oZu4mIEEEAAAQQQQACBWRGgAaAJ1k5txHdq3iaIYnVLoxv6rfim9k6AZo6KbxRviudicOxo+J1H/TcybFVVo83t+x3HiRohGt2M3znXA9VqdUmlUvnfeib3PO/Isc3/nUf913Pb+GuqxpizfN//TB1NAMbzvPer6mXjjs5vZL4nRCQ6JWHfnTfN5gkAruseZoz5qoj8RSNFTri2qaaMGczHrQgg0KSA53nRq0f+X5O3cxsCCMRb4AFVjZorbwzD8KfxLpXqEEAAgdYILM+/Y78up/r2muoxYuTw1ozKKAggEDOB75XC8nQnK8asZMpBAAEEEEAAAQTSK0ADQBNr26mN+E7N2wRRrG6x1hZE5E4RmbezMFU9NwzDlZMVumjRoheMjo5WROSVO39ujGnqXe0dbAAYHy36y+VP53K5O6rV6qPRD4wxe4lIXlXPnOLo+1+JSHQawAvHDfRdEVldrVaDXC634xUBuVzuedVq9UgRWSEifz6J54eDILhkug15z/PeoKq3T9zgHttU/1hXV9fQ+vXrfx+Vns/n/zSXy3mqeoEx5tUT5tziOM4Rw8PD0WsIpvx4nnewqkZNEtEpCeM/Uea7arXa1XPnzv2P0dHRWldXl1OtVl+nqu8RkaOneg3CbDUAFAqFVzmOMzRJI0Z0vP/V1Wr1s48//vhD0YkNBx544JznPve5L3Mc53QRed8ktTbUlBGrX8gUg0DGBKy1PxGRl2YsNnERyJLAE+MaAaLXRfFBAAEEUifQ6y7tEXWOEaPRt/33T11AAiGAwB8EjPywFJT/Cg4EEEAAAQQQQACB+AjQANDEWnRqI75T8zZBFJtb8vn8vFwud52IHDeuqIdzuZwdGhqKjln+o0+hUPhbx3F8Edlv5w9V9V/DMPyn6TayJw42WQOAiDykqm6rvvU1xXMRlRJ9I/780dHRT1Uqla2TZY02jPfee++zjTEX7+ab8NFm/3mbN2++ItpknmycfD6/Ty6X+7SInDjh59+eO3fu4YODg7+Z6qHI5/P7Rc0JIvKmcddEtV86Ojp60VS1L1myZP6WLVuib/CfNmHscO7cuW8fHBx8fLI5Fy9e/NxnnnnmJpE/+ubJw1H9QRBEzR862b27O4Z/NhoApnh+o9K+PXak/4+ncrXW/pWq3jT+9RPRtar66VqtdnalUhmNzS9UCkEAgUkFrLU/E5EXwYMAAqkXiF4XdePTTz9948aNG6NThvgggAACiRXoKxRfJaLHqGOOERXeA57YlaRwBOoW+HEpLO/6Ak3dd3EhAggggAACCCCAwKwK0ADQBG+nNuI7NW8TRLG5xfO8t459u2rXt/9F5JIgCD481SbvZA0AxpjP+r4ffaO6oc8UDQC/rdVq3sjIyHcaGmyKi3fTAHBmEATR++0n3czeOVzUBLDPPvt8SkSib41P/NR9rH5PT8+LRkdH75yw4bxVVReFYXj3FOUba+15IhI1IIz/XL558+beqRoOdl44tpl/g4gsGXdz9AqDYhiGt0w2p+u6bzfGlCc0PPxWVY8Mw/C+6dYkn88fkMvl1onIs95rNxsNAGOvRYjeGTz++a37W/xTnKyw2waY6fLzcwQQaK+AtTZqTnpBe2dlNgQQ6JBAdGrTvzmOs254eDjoUA1MiwACCDQs0J8/ed6T5qljjMgxaiT6v/xdU8OK3IBA8gSMyEMDYfnlyaucihFAAAEEEEAAgfQL8IeyJta4UxvxnZq3CaJY3JLP51+ay+Wib/KP/8PIf1erVa9SqfzPVEWmoQFAVb/+zDPPvH3Dhg07jvyf7lMoFN7sOM6wiDxn/LWNvvrA87xLVfWcCWOc7vv+VZPV4Hnei1U1mnd8t/h90WsFKpXKb6erO/r5FMf5X1+tVk+Z+C336Bv1juN82RgTHUE5/lNXs8TOG7q7u99Sq9Wi10rM3/nvWt0AMEWtW40xS33fj05MqOtjrT1FRK6ZcPEHx5pD6hqDixBAoLMC1tpHROT5na2C2RFAoM0C3zHGRK9Hut33/X9v89xMhwACCNQl0FtYtsBE3/Y3Ev35ilcX1aXGRQikRuBnpbD8ktSkIQgCCCCAAAIIIJAyARoAmljQTm3Ed2reJog6fstuvhl+ahiG0SsBpvykoQHAGHO27/vR8fh1fRYvXrz/tm3bouNn/3rCDScHQfDFugb5w2b8kaoa/WX1ro8xZqXv++dONsYUm9OnBkFwbb1zTrFR/oNqtWorlcqvxo8z2dqKyI+MMd2+70dHbdf1mexkh1Y3AHR3dx9Uq9Wi5oh9dhalql+r1WonTPVahMmKn6LJYtIGibrCcxECCHREwFr7OxHZtyOTMykCCHRUwBizMWoEcBzn9qGhoe91tBgmRwCBzAv05Y85oGa6jjFGo03/t2QeBAAEsinwi1JYPiCb0UmNAAIIIIAAAggkQ4AGgCbWqVMb8Z2atwmijt4ydqR9SUQ+OKGQm6rV6snTbZ6moQEgyt7IN7yneFXB7xzH8YaHhx+od0EnO0lgqtcnLF68eI/t27d/KTquf9z4D6mqG4ZhdARu3R9r7QdE5PJxN0z66gFr7TtFZGIDSCkIgujUgt2+KmF8Me1oAJgkU1RCQ80R0Q2TORtjhkZHR4+tVCpP1o3MhQgg0HEBa+1mEdm744VQAAIIdEwg+t/wWq22rlar3b67E606ViATI4BAKgXOWlTcd86oLtaas1iMHj3x5LhUhiYUAghMJfCrUljmFWU8HwgggAACCCCAQMwFaABoYoE6tRHfqXmbIOrkLcbzvPeravTt99y4Qup+bzoNALvUflur1byRkZHv1Lugjdi5rvsSY0woIi/bOb4xpjxnzpyTBgcHt9U7Z3TdFL82/uj0Atd1rzDGnDF+bGPMUY0cqR/dO9sNAPl8viuXy0WnIPzjuFobbsjYea/rum8UkRfu/P9zudyW7du3b5yuGaaRNeBaBBBoj4C1Nmrc2as9szELAgjEWOCZsVOXbt++ffvt99xzz29iXCulIYBAAgUmbPov5iSiBC4iJSPQeoHflsLy/q0flhERQAABBBBAAAEEWi1AA0ATop3aiO/UvFMcm75buam+9d0EdyO3GGvtcSISbZzueje7iDw8tsl7fz2DNbKJPd14U3yzvuGN9d3N04rnolV1NmLnuu5hxpj1IjJvZz5jzEd8379oOteJP59i3me9BmHJkiXzt2zZcqOILBl3f1NrMdsNAJ7n7a2qt4nIYTtrne4VA42acT0CCCRXwFr79Pj/diY3CZUjgECLBH4fvSIgagh4+umnb7/33nuj/0bwQQABBBoWYNO/YTJuQCBLAo+WwjKvJMvSipMVAQQQQAABBBItQANAE8vXig3XJqad6lvODR313sy8SWkAsNYeJSI3Tdj83yIixwVB8Kz30u/OoZFN7Ok8W7Wxvrt5WvE8tqrORuystUtFpDydYbM/n9iEsmjRon1HR0fvEpG/2zlms5vqs90AYK39M1WtGGNevbNWju1v9kngPgTSKWCt3S4iXelMRyoEEJiBwM9FZF3UDFCr1YYrlcroDMbiVgQQyIAAm/4ZWGQiIjBTASOPl4IyryKbqSP3I4AAAggggAACbRSgAaAJ7FZsuDYxLQ0Au0HzPO8NY8eg/sW4y6rGmLN83/9MI+93b2QTe7p1bNXG+u7macXz2Ko6G7Gb4h3305HW/fOJDQCTbaqr6vf22GMPd3BwsKFjc2e7AWDRokUvGB0drYjIK3cGNsbc6TjOsqGhoafqRuBCBBBItYC1tiYi/F4u1atMOARmJPBzVfUdx9nxz9DQ0K9nNBo3I4BAagTY9E/NUhIEgXYIbCmFZV5B1g5p5kAAAQQQQAABBFoowF8aN4HZig3XJqalAWAKtLFN5+i49BePu6QqIp/YvHnzhZs2bYq+JVn3Z4oTD66vVqunNPotqmY2iusudOzCVjyPWW0AaHZTvZl1neJb/ZNu6k/RSEEDQKO/OLgegQwIWGsfF5HnZCAqERFAYGYCT4qIr6pBrVbzK5XKgzMbjrsRQCBpAmz6J23FqBeBWAhsK4XlXa9tjEVFFIEAAggggAACCCBQlwANAHUxPfuiVmy4NjFtxxoAmqm1Xffk8/kDcrncOhF5/YQ5L9+8eXNvo5v/0Rit/PZ1MxvFjdq14nmkAaCxb9U3s640ADT6ZHM9AgjUK2Ct/R8ReUm913MdAgggICJ3Rw0B0T9BENyLCAIIpFPgQ4uOecHoqONqzVksRheLCO/vTudSkwqBlguoSHVVWOaVYy2XZUAEEEAAAQQQQKA9AjQANOHcig3XJqalAWACWk9Pz/Or1eoXReTwCT+6ev78+WetW7duSzPOjWzUTjd+MxvF04058eeteB7j0gBgjDnc9/31jRrUc/0U6zo0Ojp6bKVSib4VV/enmXVt5Llq5Nq6i+ZCBBBItYC19v5JmuFSnZlwCCDQGoHolUjRKwKiZoA5c+b4g4OD21ozMqMggEAnBM71luarag4TlcPEyKGiMrcTdTAnAggkW6AUlvk742QvIdUjgAACCCCAQMYF+M1cEw9AKzZcm5iWBoBxaIsXL37uM888c4OILJlguW7u3LknDg4ORkciN/XJ5/N/0tXVdbOq9uwcoNl3xbdjI7cVz2OMGgBO933/qqYWbpqbPM/bW1WjV0UcNm5dHzTG5IMgeKSROWkAaESLaxFAoF0C1tpARNx2zcc8CCCQSoFfiEigqjuaAdavX//LVKYkFAIpEjjXO/ZltVquR0UPHfuzzgEpikcUBBBov8CvSmH5Be2flhkRQAABBBBAAAEEWilAA0ATmq3YcG1iWhoAxtAOPPDAOfvss09JRD44wfGuXC73zqGhoV8347vznsWLF++xffv2L6lqcdw4D6mqG4bhTxsZu7u7+xW1Wi3akHnRuPuur1arp1QqldFGxprq2lY8j51oAJisbmPMSt/3z22Fy8QxlixZMn/Lli03TmgaeaRWq9mRkZHvNzLnbDcATNGE0lSzQiO5uBYBBJIvYK0ti8jS5CchAQIIxEDg6ehUAGPMSK1W2xiG4X0xqIkSEMi8QL/0O08VfnC4MdKtolFz8xszjwIAAgi0RsDIA6Wg/IbWDMYoCCCAAAIIIIAAAp0UoAGgCf1WbLg2MS0NACIytvl/6djmf26c4wPVanVJpVL532ZsJ97jed75qnrhuH+/VVUXhWEYvS+17o/ruocZY6Ij7eftvMkY8xHf9y+qe5BpLmzF89iJBoDu7u7X12q16LjZPx1nc6fjOMuGhoaeapXP+HFc173CGHPGuH9XFZGjgiC4q5H52tAA0JXL5a4VkX8cV9fvHMfxhoeHH2ikVq5FAIHsCbiue7Ux5j3ZS05iBBCYZYGHROQbqrrRGHN3EAQ/mOX5GB4BBMYE+rzjXqNVPdwY7dY/nGi2FzgIIIBASwVU7iqNlBe3dEwGQwABBBBAAAEEEOiYAA0ATdC3YsO1iWlpABAxnue9X1UvE5Fdm//R8fy5XO6Y4eHhHzfjOtk9nucdqaq3T/jZB4MguKKROay1HxCRy8ffY4w5yvf9OxoZZ3fXtuJ57EQDwKJFi/YdHR2NNt7/bly+zY7jdA8PD3+rVT7jx7HWRt+Kjb4du+vTzKkDs90AEBU32bMjIicHQfDFRm2stSdMcP793LlzPzWTV2U0WgPXI4BAewU8z7tUVc9p76zMhgACGRP4vqp+I5fL3eM4Dq8LyNjiE3d2BfrzJ8/bkttyuNZk56b/y2Z3RkZHAIGMC1xXCsvvyrgB8RFAAAEEEEAAgVQJ0ADQxHK2YsO1iWmz3gAQbf4frapfEZH54/weHttQv78Z06numezofmNMQ99On2JT/eeO49gWNyssUtWJ32BvqFmhEw0AImKstZ8RkdMnrEMpCIJo00pbuabRWFO8kuHbc+fOPXxwcPA39c7XzBH91to/U9WKMebVO+fZ3TPV3d19UK1WGxaRfXZer6pfq9VqJ1Qqla311jrZ2jb6LNc7F9chgEC8BFzXPccYE52awwcBBBCYdQFjzCZV3RC9NqBarfqN/H5l1otjAgRiLnB6vvgne+VkoahZIKoL/3/27gQ87rJa/Pg5v5k06d6UTXaQTShbWxeuIKQz05aq5SLX4oJCZqbFi3hxAdS/F67xKlxtC0gVL0tnJnCtSlPc0NuFJg0gVuUigiiCICCLylqWlrbJ/M7/eesEhyFpZpKZZGZ+33mePGk773LO550qzXt+7ysqLVUeMuEhgED9CHx1SVfH/6ufdMgEAQQQQAABBBBAwAlQADCEzwEFAENAG2aXaDT6XhG5sXDzX0RO7ezsvHOYw7+he0tLS5PneStU9bS8N7d4nvfuW2655dZi5ovFYseZ2er8DVxV7WhoaPjo6tWrtxUzRjFtyvF5HKUCAPeU+ywR+d/8KxJEZJOqzlu/fv0vism/r82cOXP2zWaz54dCoUvXrVv3dH99B1hX1/RTudMdiio66O/zaGZ/UNWWzs7Ov/U3d6kFAOX4DLo4Bvgcfm39+vWfL8WXtgggUJsCsVhskZldW5vREzUCCNSwgPtvqjvMrDMUCt1yyy233FHDuRA6AmUX+GzLaftYKHS8mpxg6jb+5diyT8KACCCAwGACKp9a0tnxulMrB+vC+wgggAACCCCAAAK1IUABwBDWqRwbrkOYNrAnAMRisem54/j3ynPbIiIf6OzsLDymfyi0/faJRCLvcxv2+dcNiMiaMWPGfGCwo9PnzZs3afv27d8Wkfl5g2fNbEFXV9cPyhbk3zd4a/UEAHGb3KFQqN2tZYHJb7LZ7Pu6u7sfLcZq7ty5e/b29n5P/n4f5gOe533wlltu+U1/fXPXO6wqKDoo+iSJlpaWA0KhkFvD1/2QrtwFAC72AT6DzmZ+d3f3E4PZDPA53Ok1C3PmzNnd9/0Lfd8/WVWfNrOlXV1d7oSJ/oojNBKJuHYXmNnunuet8TxvyQAFGK9rKyKrtm3bdvkdd9zx8mB58D4CCAxPoL/rT4Y3Ir0RQACBkgXcf7t3iki3iNyZzWbv5ISAkg3pUMMCn5v1L9Oynp7gNvxF9AQROaCG0yF0BBCoAwEzOWPphg53yiYvBBBAAAEEEEAAgToUoABgCItajg3XIUxblo3eocw7mn3mzJlzZDabdZu1h+XFsUVVP7x+/fofV+KY+L55TjjhhOYxY8b8QFVPKjC4fsyYMecNVAQwf/78cVu2bLlCRM4u6PerbDb7nu7u7mfLaVqOz+NonQDgHAYo8HBv7XQjP2foroY43syWF3xG/ioiczs7O+8ttHa5ZrPZFSLyzwXvPSUiH+ns7HQ/mO73JIBIJPJOVU0XzLVjmEoUAOwk1ttCodBH1q1b9/hAn6XZs2fv5ft+SkROLmjzrU2bNn3qrrvu6inSxhWufKirq8sVw7zuFY1G3dg35Z/MYWa3bt++/X0/+9nPXshvHIlEFqjqdwsKan4UCoXOWLdu3eZy/p1gLAQQeKNAJBKJqKrbfOOFAAIIVIvAb10xgJnt+NqwYcNd1RIYcSAwXIELZ51+vKqcYGJus/94EWke7pj0RwABBMolYGanLt2w6kflGo9xEEAAAQQQQAABBKpPgAKAIaxJOTZchzBt4AoA3AZ8Y2OjOx7+uKF4FdnnWd/3Yxs2bLinv/b9bXC6drnN3i+Fw+F1a9eufd792dy5c6f29PScpKpfEpGjCsar2IkF5fg8jmYBgLuKJBaLfcLMXNFEqMDNbVKvFJErx4wZc2/f1Qm5jfG3i8gnRcRdD5HfL6uqn16/fv03B9rI30nRQVZEfqKq/x0Khe7t7e31w+Gwt3379rd5nucKOtyGd2GMO0KuRAGAGzcWix1lZu4J/PwTMNxbL6rqNz3PSz333HNPuA39trY2r7u7e79wOLzQzD4hIpMLPHd6esCsWbOO8TxvvYjsmt9voKsrYrHYf5vZvxbMsdXM5nZ1dd3W9+fz5s1r7Onp+R93AkZB253+/Svy7zDNEECgSIHZs2cf6/v+3UU2pxkCCCAwogKq6ruCgPyv9evX3z+iQTAZAkMQ+FxsweRsVk5wG/65zX73nZ+1DMGSLgggUHkB83T20vUr3b/7eSGAAAIIIIAAAgjUsQD/KB3C4pZjw3UI0wauAKC/O9OH4jZIn8E2IHe2OV1KOFdu2rTpwv6eui5lkP7aluPzOMoFAOI2rm+//fZ/E5HLBtpgL9LJbeA7688PZh2NRl3hwI35T68XOYdr5k4L2CQiR/T1qVQBgBs/EomcmHt6vrAIoISQ5c++758yULGLG2igAgARuXncuHEfvPnmm10hy2uvAQoAsp7nzb3llltee9I4dyqGu6Ih/0oMN87Lvu/P3rBhwy9LSYS2CCAwdIFIJLK/qhZ1vcrQZ6EnAgggUDaBV/ILAtxJAV1dXY+VbXQGQqAEgbaW1qaXdfM0T2yaiDfNPJumJtM4zr8ERJoigMCoCpjKO5d2dmwc1SCYHAEEEEAAAQQQQGBEBCgAGAJzOTZchzAtBQBDQRu8z2AFADJz5syGKVOmXCwiXxjC5rTbkL5006ZNXx5sQ3rwUPtvUY7P42gXAOQy02g0erqIXNPPk+vF8LjTAv7fpk2blhVp7eb7gIi4Y/LHFTNBro27wuHDqnqkmV3e16+SBQBujtyTu24TPf86jKLCNrM7ROSsrq6uh3fWoaWlZddQKPRTEXGnK+S/PtnZ2bmssG8kEmlVVXf9Qv6pCPeY2Xu6urqezG8fjUbPc8UZBWNU5FqMolBohECABY4//viJTU1NLwWYgNQRQKC2BZ7uuzpARB5010aFw+EHuFKothe1mqI/e+bZDZMnvjBNxab5IW+amtvw37HRf1A1xUksCCCAQLECKvKMr35saedNb7gmsdgxaIcAAggggAACCCBQWwIUAAxhvcqx4TqEaSkAGAra4H0GLQDIDdF31/y3+jnev99ZchvCF3Z2droN1X7vlB88vMFblOPzWCUFADuSzd1df4mInCEiDYMLiLujvltVP97Z2el+CFzSK7exfkMR67pjHhH5mNtIL9zQrnQBgEvKbdqNHTv2383MnZZQTNHCX83sYt/3v93d3b21GLBulHYAACAASURBVJg5c+Ycmc1mXVHETBFxT91dNW7cuEsKn/53Y7nimObm5s+Z2QUiMkFE7jKzT3d1df28cK7cKQAX5a5taHRtQ6FQct26dfcVExdtEECg/ALRaNQVAUws/8iMiAACCIyKgCs+fMDMHlBV9/1Bz/MeWL9+/Z9GJRomrXqBNmnzXoz9blrI3JP83jQRm2Yi01Tk0KoPngARQACBYgVM7hP1Tl3SdeNOHwgodjjaIYAAAggggAACCNSGAAUAtbFORFklAu6o+ttuu+1YEVmgqvNE5JC8jVh3PPojZrZORL594okn/qatrc3dZcprCAInnHBCc2Nj47tFxD2lP0NE9s4bZscPeEXkJjP7UeHT5qVOl7uCwG14u/vs5+bN5db0j2a2WlUznZ2df6xkMUexcbvN9FdeeSXmed6/iMhJIrJP7il8d+LEEyLSqar/88ILL9xR5GkIxU5NOwQQqDOBaDTqrgPYv87SIh0EEEAgX6DHFQT4vv+g++7+G9J9D4VCD65du/Z5qOpf4LOzP7iX9foHqtqbfbGDRNRt8rsn+g+v/+zJEAEEAi1gsr7BC3/k0s7v/i3QDiSPAAIIIIAAAggEUIACgAAuOikjgAACCCCAAAJ9AtFo9G4RccVtvBBAAIFACZjZM7miAFcc4Io+H3df4XD48e3btz/e3d3dGyiQGk32/71rwW69Dd6+Ztl9VWU/Fe/NJvZmEXFf7tj+sTWaGmEjgAACwxH44XhfPtrW3eFO9uOFAAIIIIAAAgggEDABCgACtuCkiwACCCCAAAIIFApEo1F3es1sZBBAAAEEXifwFxF53H2p6o7iAPfled7jvu8/PtxTqLAuTuBTLadOaQw37OtndV/z/H3VvH1U/X190wP175v87jQsXggggAACfQKmKxZvWPlRreB1lGAjgAACCCCAAAIIVLcABQDVvT5EhwACCCCAAAIIjIhANBr9uoh8ckQmYxIEEECgPgTcdV+uQODPfYUBed+f9jxv0/bt2zdt27btxY0bN75aHykPPwt3/dbPf/7zXX3f38XMdhWRXdyX+7WqvvbryTpm0sE2cXcT91S/TBj+zIyAAAIIBEDA5NolGzo+FoBMSREBBBBAAAEEEEBgJwIUAPDxQAABBBBAAAEEENghEIvFzjaza+BAAAEEECi7wDYR2ZT7elFVN/m+v8l9F5EXC99zf97b27vJzHa8193dXRVHOM+cObNh9913H/vqq6+OGzNmzNhsNjvW87xxvu+P9X2/uW8D323oq+rUvs39gu+NxeiO1dCth/uTTyqmLW0QQAABBERU5fLFnR3nY4EAAggggAACCCCAAAUAfAYQQAABBBBAAAEEXhOIxWInmNntkCCAAAIIVI+Aqvpmtl1E+r5cQcFgv95uZttUdUe7gl9vV9WxZjZWVcf1fReRsSIyLvc9/9d9f9YwUioNor84ypqPG6n5mAcBBBCoZQFV+/LizlX/Ucs5EDsCCCCAAAIIIIBA+QQoACifJSMhgAACCCCAAAJ1IdDS0nJAKBR6SERCdZEQSSCAAAII1JyAZ3rfsdJ8ZM0FTsAIIIDACAuo2bmLN6z61ghPy3QIIIAAAggggAACVSxAAUAVLw6hIYAAAggggAACoyUwf/78cVu2bPmFiBw1WjEwLwIIIIBAoAWemmFT9wq0AMkjgAACOxd40kTPWdq18magEEAAAQQQQAABBBDIF6AAgM8DAggggAACCCCAwIACkUjkRlU9HSIEEEAAAQRGWMA/2qZ4YfFGeFqmQwABBGpAQOUXkpVzlnR3/KYGoiVEBBBAAAEEEEAAgREWoABghMGZDgEEEEAAAQQQqDWBSCTyRVVtq7W48+NtaGiQnp6eWk6B2BFAAIHACbzFJj09TsK7By5xEkYAAQR2KqAdYe055786f/AcUAgggAACCCCAAAII9CdAAQCfCwQQQAABBBBAAIFBBWKxWNzM0oM2rLIGkyZNkre//e2yxx57yH333Sf33HNPlUVIOAgggAACAwkcKBPub7YxhyOEAAIIIPB3AVW5fHFnx/l4IIAAAggggAACCCCwM4FAFwBccMEFR/PxQAABBBBAAAEEEChO4IknnnjXK6+88s3iWldHq0gkIlOmTHktmLvuukv+8Ic/VEdwRIEAAgggsFOBvW3cr/aQprfDhAACCCAgIqafWbJh5RVYIIAAAggggAACCCAwmECgCwAuvPDCDSLSMhgS7yOAAAIIIIAAAgjUnsD48eNlv/32e13gzz//vKxevbr2kiFiBBBAIIACu1jjbfvL+BMDmDopI4AAAq8JqMgzWZWPX9bZsQoWBBBAAAEEEEAAAQSKEQh6AcCbikGiDQIIIIAAAggggMA/BJ588sm9X3jhhW+a2XHV7jJr1izZbbfdXgvzl7/8pTz00EPVHjbxIYAAAgiIyERp6D7EJlK0z6cBAQQCK2Aid4v55yzdcNMvA4tA4ggggAACCCCAAAIlCwS6AKBkLToggAACCCCAAAII7BCYN29eY09Pz3Vm9tFqJmlqapK3ve1tsscee8h9993H8f/VvFjEhgACCBQINEro9mk2+V3AIIAAAgEV+LGGQucsvuV7TwU0f9JGAAEEEEAAAQQQGKIABQBDhKMbAggggAACCCCAgEg0Gl0qIudjgQACCCCAQLkFwqJ3Hm3Nbyv3uIyHAAIIVL2A2VVLNqz6RNXHSYAIIIAAAggggAACVSlAAUBVLgtBIYAAAggggAACtSMQi8UuNLPFtRMxkSKAAAII1IKAijww3aYeVguxEiMCCCBQLgEV/fzirpVfK9d4jIMAAggggAACCCAQPAEKAIK35mSMAAIIIIAAAgiUXSAajZ4lIu1lH5gBEUAAAQSCLPDcDJu6S5AByB0BBAIl8JKZnLN0Q8d3ApU1ySKAAAIIIIAAAgiUXYACgEFI29rawvvvv/8cM3M/1P4nEdlNRJryur0oIu4urv/NZrOpRYsW3V+OVcpkMk3ZbDbqed4iVX27me0qIg25sXtU9Vnf9+9R1RWquioej28tx7zVOkYqlZooImer6kIROShn4YvIX0Vkred5l7S2tj5crfETFwIIIIAAAkEQiEajJ4vIdSKyTxDyJUcEEEAAgcoLHOlP6RmjXt+/hSs/ITMggAACoyPwO1/045d1rbxtdKZnVgQQQAABBBBAAIF6EqAAYIDVzG38n2dmF4lIc5GL7jakHxCRhYlE4udF9nldsyHOu0VErjGzLyaTyZeHMm85+1x33XUHep73flWdLSLTRGSSiEzIzbEokUgsL2W+dDr9fhG5UkT22km/rar69ccee+zitra23lLGpy0CCCCAAAIIlE8gEonMUNWrROS48o3KSAgggAACQRU4TCY9Pt7C+wY1f/JGAIEACJissax8fOltHY8EIFtSRAABBBBAAAEEEBgBAQoA+kFOp9NvFpFVIjJ9iGvQY2ZLEonERapqxY4x3HnN7EEROSWZTLoihBF9uSf0Pc/7uJmdN8hGfUkFAJlMJmFmy0RkfBEJ+aq6rLW19TOluBcxLk0QQAABBBBAoASBWCw2WUSuMLN4Cd1oigACCCCAwBsE9rfxv91FGo+CBgEEEKhPAV0+3n/6nLbubh5mqc8FJisEEEAAAQQQQGBUBCgAKGBfvnz5kZ7nrS7D0bUlbUaXcd4nfN+ft3DhwvtG4hOVd2JBm4i4Y/oHexVdANCPiTth4W5VvVRV78lms3uq6mdF5D0i4uUmdsUX8WQyuWKwQHgfAQQQQAABBCorEIvFLjSzxZWdhdERQAABBOpZ4E0yduNeNtZdx8cLAQQQqC8BlS8u6ez4z/pKimwQQAABBBBAAAEEqkGAAoC8Vbjhhht27+3tXdPPk/9u4/mPueNsb25tbX3MPWF+1VVXTRg3btwsM/t87pjbvk3ovlGL2oweZN673RPwZvaThQsXPu8GXr58+dRQKNRiZl/IxVo470Yzm1vp6wBWrFjRvG3bNrfRPjdvA36wz3XRBQCpVOpaVV2UN+B3VTURj8e35k+SSqXOVdUrRKTvXsg7zSy6s/zNTDOZjDue2K3RRZW2GgyF9xFAAAEEEKhXgWg0+l73/9NmdnC95kheCCCAAAKVE2iWMd0H2oSWys3AyAgggMCIC2xWsX9b3LUqM+IzMyECCCCAAAIIIIBAIAQoAMgtc25D+Lsi8oGCld/sNogTicSVAx0r7/q2t7cvNDO3CV14VP394XC45cwzz3y6v09Ubt7lIpIonFdVP93a2rp8CPP2quon4/H4tyr1KU6lUnup6k9F5NgB5tiqqr8ys1vMrDsUCv3Ftdu8efPfzj333FcGiyuTybzJ9/1bVfXQXNs/Z7PZlkWLFr3hPrRly5Y1jh8//qeqGs21fdnM/jmZTG4YaJ729vao7/vfF5FJIvKUiHw8kUj8aLC4eB8BBBBAAAEEShdoaWk5OBQKXS4i80vvTQ8EEEAAgSALTJBw96E2iQKAIH8IyB2B+hL4pZiev2TDyjvqKy2yQQABBBBAAAEEEKgmAQoAcquRSqVOyG1ouw3hvpd7OvzTyWTSPSk+6KufJ9Fdn14zSyaTyRv6G+D6668/OpvNrheR3YY6bzqd/pKIXFTwFP6gT8EPmtAADXZyYoHr8ZSZfdnzvPbCJ/VLmS+VSs1SVbchv+NaAVV14w14j3Amk1lkZlfnGQx40kAqlZqoqmtFpO8YyWfdKQaJROLXpcRIWwQQQAABBBAoTSAajbrrAC4srRetEUAAAQSCLDDGvDuOlCnHB9mA3BFAoD4E1CSlITn/a+s7XqyPjMgCAQQQQAABBBBAoFoFKADIrUw/x827TeebWltbFwz0BH7homYymSYzWy0ihU8ndCQSidP7+xCk0+kLRGRJ/ntm1rl58+b3nHfeeduK+eD087S867bJzN6dTCY3FjNGsW12cmJBj4j8d7mO00+lUnNU1T2hv+NEBTP7UjKZbBsozsL2InJlIpH4VH/tU6nUhar61VyxgLve4SuJROKLxRrQDgEEEEAAAQSGLhCJROK5q3smD30UeiKAAAIIBEXAE737WGueHpR8yRMBBOpSwDex85d2rfp6XWZHUggggAACCCCAAAJVJ0ABgIgsX758qud5XSJyTN4KvSoipycSiZ+Usmr9PInuut/d09Mz62Mf+9gbKnzT6fTNIvLevDl8Vf3XeDx+XSnzptPplSKyoKDPgE/BlzJ2fttMJnOamX1bRMbm/bk77v/8cl450M+G/k5zKbYAIJPJHGVma0Rkr1z8d/m+P2fhwoXPD9WEfggggAACCCBQmkAsFjsud3XScaX1pDUCCCCAQNAEVPSR6dZ8YNDyJl8EEKgbgXvN0/OXrl/pTv/khQACCCCAAAIIIIDAiAhQACAiqVTqMFW9Pf8YfjN70PO8k+Lx+F9LWYlUKvVPqvq/IjIlr989vu9HCjeZr7nmmskNDQ3unvr8pxmG9OR+fycJ7Owp+FJy6mvbz9H57q2Srkkodt5KFAAsW7ascfz48d9T1VNzcWxW1dPj8bhbL14IIIAAAgggMIICsVjMnQBwhZkNeMXPCIbDVAgggAAC1SuwebpNHc8PL6p3gYgMAQQGFPiO+HL+ku6Okn62iCcCCCCAAAIIIIAAAsMV4N/Qfy8AeN1x8w5VVW97+eWX5xR7DH/fQrS3tx/k+/4dIrJH3uL0WwBw1VVXTRg7dux/ishBeW03ZbPZzy5atOhvpSxuOp1eKCKFpwYMeAx+KWP3tU2lUmeqakpEwn1/ZmY/3Lx58wdLdRps/kpcAZBKpc5Q1YyINOTmvzEej3+o2CseBouZ9xFAAAEEEECgdIFYLHahmS0uvSc9EEAAAQSCIjDNJr/cKKGJQcmXPBFAoPYFzOwLSzes+q/az4QMEEAAAQQQQAABBGpRgAKAv18BcGIoFGo3sx33zedenYlE4sOlLmopBQCljr2z9pUuAMg9Pf9TVY3mxfGsiMxNJBK/LmcubqzCkxRUtT0ejw/4hGDh1Quqem7+lQTXX3/93tlstlNEDsvF+mczm5NMJh8od+yMhwACCCCAAAKlCUSj0feqqjsN4ODSetIaAQQQQCAIAgfbxD9NkoY3ByFXckQAgZoX+KOJnr+0a6W78pMXAggggAACCCCAAAKjIkABQJnZU6nULFX9kYjkP53wk0QiMb/MU71uuFQq1aaqXyyYY2kikbiwHPNef/31R2ezWXdf2W5946nqTa2trQsq8QR9JpN5k+/7t6rqobn5/pzNZlsWLVr0SGE+Zqbt7e0dZvYvufc2m9lpyWRynfu9ez+dTl+pqv+We79XVS+Ix+NXlsOGMRBAAAEEEEBg+AItLS0Hh0Khy0Wkov/NNPxIGQEBBBBAYKQF9pNxv97VmmaM9LzMhwACCJQo8AMLy/lL13W84WdXJY5DcwQQQAABBBBAAAEEhiVAAcCw+N7YOZ1OXyAiSwreuTCRSCwt81SvDec2uDOZzE9FZF7eHNvM7EPJZPIH5Zi38Al7ESnr+P3FmEqlrlXVRXnv/VhVPxCPx7fmt0+lUue6pwbzjva/08yiyWTyZdeuvb39eN/3XeV1c65ft6rOKxynHE6MgQACCCCAAALDE4hGo+46gLIUMA4vEnojgAACCFSLwB7WdMfeMu74aomHOBBAAIFCAVX78uLOVf+BDAIIIIAAAggggAAC1SBAAUAZVyGVSk1UVXfM/Nvyhn0mFArFzjrrrHvLONXrhkqn0+5JiLUismveG/eHw+GWM8888+lyzJtOp1eKyIK8sR4TkXclEonH29rawvvvv/8cMztbRI7LnRLg5dq+KCIPqur/jBkz5ttnnHHGC8XGk8lkjjKzNSKyV66PLyJ3q+qlqnpPNpttdk/yi8hpeZv/Pbnj/69zfTKZTJOZrRaRltwYL3ieN7+1tfWOYuOgHQIIIIAAAgiMrEAkEonnivsmj+zMzIYAAgggUI0CU6Sh+802se/fdNUYIjEhgEBQBVQeN18vWLphpfu5GS8EEEAAAQQQQAABBKpCgAKAMi5DKpU6Q1UzeZvRUslj8l3oruhARFaq6sl5qfhm9vlkMll4EsGQsl2+fPlUz/O6ROSYvgFU9TYRmWtm/ywi7rjevk36nc3xsqq2PfbYY8va2tp6iwkmk8kkzGyZiIwvor2vqstaW1s/03ctQSaT+aSZudMXwiLiCgiuSCQSrmiAFwIIIIAAAghUsUAsFjvOzNwJP664kBcCCCCAQIAFxlno1rfI5JMCTEDqCCBQhQIqsjqrcsFlnR2/r8LwCAkBBBBAAAEEEEAgwAIUAJRp8W+44Ybde3t714vIUXlDVvRp81QqtZeqfs89iV+Qxl2+789ZuHDh8+VIL5VKHaaqt+ee7N8xpKquMLOXRORjItL3tH8x07lN+LWNjY1nFHsaQCaTOdnMUoMUGWxV1a8/9thjF/cVF+TiXici++UC+204HI6V61SEYpKlDQIIIIAAAggMXSAWi7kTAK4ws/jQR6EnAggggECtCzSIbjzKmv+p1vMgfgQQqB8BVVmyuLPjs/WTEZkggAACCCCAAAII1JMABQBlWE0z00wms1xEEgXDpePx+MK+p9HLMJVcddVVE5qamo5V1U+IyHwRGVcw7qO+789fuHDhfeWYz42RSqXmqOr3C57Cd0f7u9MHStn8zw/px6r6gXg8vrWYOHMnHZytqkkROVBEmnJP9P/VFRR4nndJa2vrw31j5dbkuyLygdyfvaqqH4nH4y4PXggggAACCCBQQwLRaPQzInJJ7v//ayhyQkUAAQQQKIeAZ3rfsdJ8ZDnGYgwEEEBgmALP+r5ecFn3yuuHOQ7dEUAAAQQQQAABBBComAAFAGWgTaVS5+buqW3IG+5RVZ0Vj8cfHeoU6XR6oYjsuMu+yNfdIvL+RCLxpyLbF9WsyDj+ZmZXh0KhDjN7eMuWLeGmpqa3qKr7gf37+vmBvTsJ4CuJROKLRQVRYqNMJnOamX1bRMa6rmb2w82bN3/wvPPO21biUDRHAAEEEEAAgSoQiEQi71RVVwTAHdBVsB6EgAACCIywwFMzbGox186NcFhMhwACgRIw6fZFLrhsQ8ddgcqbZBFAAAEEEEAAAQRqToACgGEuWSqVmpc7hn9S3lA97qjaZDK5YjjDF7nx7qZ4WVXbHnvssWV9x98PZ97CvplM5uNmdtUAY77h6P3Cdul0eoaI3CQiBxS896yIzE0kEr8uZ7z9XMfwlKqeHI/Hf1vOeRgLAQQQQAABBEZWYMGCBaEXXnjhEjP73MjOzGwIIIAAAqMs0HusNYc94UcYo7wOTI9AYAVU5JuvNr5ywTdWr+bBksB+CkgcAQQQQAABBBCoHQH+9TyMtVq+fPmRnuetFpF98obxVXVZa2vrZ4Z79H8JBQDuafo/mtm/JxKJ7w933kKSdDr9dRH5ZD9UL6nqOfF4/DuDMQ5g5Z7Mvy6ZTJ49WP9S3k+n00tF5NO56wl8M/t8MplcUsoYtEUAAQQQQACB6hWIRqOn5q4EOKJ6oyQyBBBAAIFyChxhk59pktBu5RyTsRBAAIEiBF40tc8t7Vx1TRFtaYIAAggggAACCCCAQFUIUAAwxGVIp9NvFpEfishRBUOUdLf9zqYvoQCgbxhXCNAdDoc/dOaZZz49xNTe0G2AAoCSN9ZTqdSFqvrV3MZ83zyPici7EonE4+WIN3fawFoR2TU33kYzm5tMJl8ux/iMgQACCCCAAALVITB37tw9s9msOw0gXh0REQUCCCCAQCUF3mwT/jBFxrylknMwNgIIIJAvoCKrsyYXc+Q/nwsEEEAAAQQQQACBWhOgAGAIK5Y7Yn6NiEwv6H53OBw+uZyb74XhtbW1hQ844ID9zezdZnauiBxSsKHuupQ1jgEKAO40s2gpG+s5t24ROTwvr21m9qFkMvmDISzF67pkMpkmM/u+iMzLvfGS53mntba2duY3bG9vP8j3/X931w+IyJtyfltF5BEzS4nItaXkNdy46Y8AAggggAACQxeIRqMfy50GsMvQR6EnAggggEC1C+xj4+7cXZreVu1xEh8CCNSLgF28pGvVV+olG/JAAAEEEEAAAQQQCJYABQAlrnduk/lGETmloOsTvu/PW7hw4X0lDjnk5mammUzmdBFZJiK75w9kZj/cvHnzB88777xh3002QAHAhYlEwh21X9Irk8lkzKy1INYvJZPJtpIG6qdxJpNZZGZXiUiDe9vMvpFIJD7ZdyWCK57Yf//9v2xmnxKRpp3M95S78iCRSKwabkz0RwABBBBAAIHKC8yaNesYz/MuEZH3VH42ZkAAAQQQGA2BXaXxtv1s/ImjMTdzIoBAcARU5Oe+yMVLuzq6gpM1mSKAAAIIIIAAAgjUmwAFACWsqNv8933/u6rqNv+9vK7uuP0PJRKJUfnHQSqVmqeq3xORSXkxvSoipycSiZ+UkGK/TQcoAFiUSCSWlzp2KpVqVVX3lH2+X0cikXCFDEN+ZTKZA8xsg4gckBvkgVAoFD3rrLOedL9ftmxZ44QJE64QEfeUYP7cA835kogkKQIY8pLQEQEEEEAAgREXiEajF4vIf474xEyIAAIIIFBxgYnS0H2ITWyp+ERMgAACARawpeP9CRe3dbe7UyJ5IYAAAggggAACCCBQswIUABS5dO5p+/b29svN7LyCDeSXzOyDyWRydZFDVaRZKpW6RFW/kD+4qt7U2tq6oO8J+KFOXOYCgDmq6o7pH58Xz9pEInHyUOPLnYTgihESuTF63H3AyWRyRd+YhacDiIgvIj81s8WhUOgv2Wz2+JzfYXlx/NnM5iSTyQeGGhv9EEAAAQQQQGBkBaLR6OzclQAcEz2y9MyGAAIIVFSgSUK3HWGTOQGgosoMjkBgBX5nf3/qf9jXUwZWkMQRQAABBBBAAAEEqkqAAoAiliO3wfx5EflS3/HyuW4vqeo58Xj8O0UMU9EmqVTqGFV1d92/dv+tmT3oed5J8Xj8r8OZvL8CADMb0rH9qVSq7AUAmUzm3Wa2Mq+oYLWqnhaPx3dUbN9www279/b2dovI4TkHVyDw6WQy6a4LeO3V3/UOZnZdMpk8ezh+9EUAAQQQQACBkRWYN2/epJ6enkvM7BMjOzOzIYAAAghUSiAseufR1kxxV6WAGReBgAqo2HVhbbj40s7v/i2gBKSNAAIIIIAAAgggUIcCFAAUsaipVOpcVXXHx++4Wz736ncTuYjhKtJk+fLlUz3Pc1cQHJM3wXNmFk0mk/cMZ9J0Or1QRK4rGOPKRCLxqVLHLXcBQC7vdSIyMxfLsyIyN5FI/LovtlQq9T5V/a6INLo/29nJCNddd92BoVDIFQvsl+t/fzgcbjnzzDPdNQ+8EEAAAQQQQKCGBKLR6Bkicmne/6/XUPSEigACCCCQL6AiD063qYeiggACCJRDwESeVJGLlnR1tJdjPMZAAAEEEEAAAQQQQKCaBCgAGGQ1UqnUPFX9nohMymvaIyJfjMfjXx3u8frl+jDkTilYKyLu2Nu+12YzOy2ZTLoN8iG/CjfQcwMN6dj+chcApNNpdyrDRblrGdyx/l9JJBJfzE82lUq1qWrfn/Wq6lk7O7UhnU670wQW5MYoSxHFkPHpiAACCCCAAALDEmhpaTnY8zx3VdLpwxqIzggggAACoy3w3Ayb+tqJd6MdDPMjgEDtCqjYypCGLv6vzhsfrN0siBwBBBBAAAEEEEAAgYEFKADYyacjnU7PFRH35HhzXjNfVZe1trZ+Zrib/5lM5igzc5vXTXnj35lIJL5S6od22bJljRMnTlxnZvl3IparAOAwVb1dRHbri2uo1wukUqlWVU3lNux3DKeq7fF4PF5qzjm/NSKyV67vXb7vz1m4cOHz+WMVXGEwqEmp7UuNm/YIIIAAAgggMPIC0Wj0MyJyScF/d418IMyIAAIIIDBkgWOsuTckGh7yAHREAIFAgY3uOwAAIABJREFUC5jIK6py0ZLOjisDDUHyCCCAAAIIIIAAAnUvQAHAAEu8fPnyIz3PWy0i++Q18c0s5XneeX33yw/nEzLA0/D3+L4fKdzEHmyeAa4AeMbM3pVMJh8YrP/O3r/qqqsmjB07dr2IvCOv3asicnoikfhJKWNnMplvmtm5BX0uTCQSS0sZxxU8jB8//nuqemqu32b3ZF88Hv/fwnFK3dAvtX0pcdMWAQQQQAABBEZPIBKJvFNVXRFAy+hFwcwIIIAAAkMVONwmPzFWQvn/Rh/qUPRDAIHgCazz1bvoss4b7wxe6mSMAAIIIIAAAgggEDQBCgD6WfFUKrWXqv5URI4tePvHqvqBcmz+u3Hb29sP8n3/DhHZI2+ev4ZCoZPOOuusko4hS6VSx6hqp4i8diTiUJ/S7+8vQSqVckfnfiH/PVW9qbW1dUGxJyHccMMNu/f29naLyOF54wz6RP4A8ZyhqhkRaci9n47H4wv7i6XUDf1S2wftfzTIFwEEEEAAgVoWWLBgQeiFF164xMw+V8t5EDsCCCAQRIEDZcJvm23MUUHMnZwRQGAYAipfXNLZ8Z/DGIGuCCCAAAIIIIAAAgjUlAAFAAXLldukdsfKTy946ydm9uFkMvlyuVZ4gCfr3SkDn08mk0tKmae/DXoR6UgkEmW57/b6668/OpvNulMAXrsGQEQGfOq+v9gzmczHzcwds5Z/ZGPJJx5cf/31e2ezWVfscFhunkdVdVY8Hn+0v3lL3dAvtX0p60RbBBBAAAEEEKgOgVgs9s9m9h8iMqM6IiIKBBBAAIHBBPaUsb/Y08YeN1g73kcAAQRyAr80Ty9aun6l+3kWLwQQQAABBBBAAAEEAiNAAUDeUmcymSYzu1FETin4BNwdDodPPvPMM58u9ycjnU5fJCJfEhEvb+ynVPXkeDz+22LmG+C6gl4zSyaTyRv6G2P58uUnhkKhdjMbn/d+ZyKR+HB/7c1MM5nMd0XkA0Ox2cmVCiUVO7g40un0lar6b7k4elT13Hg8ft1AVul0+gIR6Suo6FXVs+Lx+Hd20n6liCzIvb/JzN6dTCY3FrMWtEEAAQQQQACB2hFoaWmZEAqFXBHAhbUTNZEigAACwRWYamNuPUAmnBRcATJHAIFiBVTl8nHjtl7cdvPNW4rtQzsEEEAAAQQQQAABBOpFgAKA3Eq6zX8RWW5mHyrYjP+Nmb0nmUw+VYlFz2QyB5jZBhE5oGB8N9+HE4nErTubN5PJHOX7/ipVPbSg3UYzmzvQiQWpVGqOqn5fRPILANYmEomTB5ovlUodpqrrRGS/gjauUOHURCLxp/76ZjKZt5iZ21QvPKrxgVAoFD3rrLOeLNb2mmuuGdfQ0OA2+z+YW6duVZ23s2sZ0un0e0XEzT/WzbOzqwuuu+66A0OhkLumYEeO5bxGodgcaYcAAggggAACIyswe/bsOdls9j9U9fiRnZnZEEAAAQRKEZgg4e5DbVJLKX1oiwACwRIwkT+opxctWb/ypmBlTrYIIIAAAggggAACCPxDgAKAnMUAT+KX+7PS7wZ7JpNZZGZX5d1n3zevr6rumLJvbtmyZcO55577invDXR3Q1NR0rKq6p9Xm9dPvJc/zTmttbXXH5Pf7GkoBgBsolUqdq6pX9DPny6qaEpFvtba2PtTe3t6oqtOy2ezHVPUMERlXEMirqvqReDzuihBKfqXT6XeKyFLP8y5sbW29Y2cD5K51cJv6h+fa9ZjZp5PJpDN/7dXfCRBmdl0ymTy75ADpgAACCCCAAAI1JbBgwYLQ888/704DuNjVC9ZU8ASLAAIIBESg0bw7pskUirUCst6kiUDJAmrphrB/0aVrv/+XkvvSAQEEEEAAAQQQQACBOhLgh5u5xSy4971SS9xvAUDuWPuv5Db0G4Y5+WZVPS8ej6d3Ns5QCwByVwG44/Q/XXBSQilh94jIF+Px+FdV1UrpONS2/RRZuBh+ZGZXhkKhv5jZMWb2BRGZnpfXn81sTjKZfGCo89IPAQQQQAABBGpLIBKJnKiqrgggVluREy0CCCBQ/wIh0d8cY83H1n+mZIgAAqUIuKf+RfWSpZ0rv11KP9oigAACCCCAAAIIIFCvAhQA5FZ2NAsAXAi5IoBE7un6iUP8wD2du99+zWD9h1oA0Bdre3v7Z82sTUTc1QmlvLaqaltra+vikdr8z4v5cjM7r8jChZfM7IPJZHJ1KcnRFgEEEEAAAQTqQyASiXw+VwhQeIpRfSRIFggggEAtCpg8OkOmFl6fV4uZEDMCCJRP4Mpwj1zyX7d3PFO+IRkJAQQQQAABBBBAAIHaFqAAILd+o10A0PcxSqfTu7lT/kXk1H6O2R/o0+Y21W9yx9onEomi/sHTXwGAql4Vj8c/UexHOncM/3IROayITXVfRO5W1XPi8fidxc5RznZtbW3h/fff/8tm9qlBCheeUtVkPB4ftJCinPExFgIIIIAAAghUl0A0Gn1b7kqA+dUVGdEggAACgRV4eYZNHWrBfGDRSByBehRQlZ9lzS69rGsVD27U4wKTEwIIIIAAAggggMCwBCgAGBZf5TqvWLGiefv27R8Rkfeb2REiMjVvk71HVZ/1ff8eEfnu1q1bv3/uuee+Uko06XR6oYhcV9DnwkQisbSUcdzJBe3t7W/1ff/fVDUiIrvnFS5sFZEnRWRDNpu9fNGiRfeXMnal2ra3tx/k+/6/i8hcEXlTztVdCfCwmbmChmuTyeTLlZqfcRFAAAEEEECgtgSi0egnc4UAu9RW5ESLAAII1J/A0db8Slh0Qv1lRkYIIFCkwFYRu2R815GXtkmbe9iEFwIIIIAAAggggAACCBQIUAAQ0I9EJpPJmFlrXvqbzOzdyWRyY0BJSBsBBBBAAAEEEBhQoKWl5UjP8y5W1dNhQgABBBAYPYFDbdLDEyR80OhFwMwIIDBqAio/8sW75LLOG0flZMlRy5uJEUAAAQQQQAABBBAoUYACgBLB6qH5DTfcsHtvb2+3iByel8+dZhblyfd6WGFyQAABBBBAAIFKCcRisbPN7GIR2adSczAuAggggMDAAvvb+F/vIo0zMEIAgeAImMiTKnLJkq6O/w5O1mSKAAIIIIAAAggggMDQBSgAGLpdzfZMpVJnqmpKRMK5JNyRaRckEokrajYpAkcAAQQQQAABBEZIIBKJHKSqrgjgrBGakmkQQAABBHICe1jTHXvLuOMBQQCBgAiopUNql3x1/U1/CkjGpIkAAggggAACCCCAwLAFKAAYNmFtDZBKpSaq6loR+ae8yO/xfT+ycOHC52srG6JFAAEEEEAAAQRGTyASiXw0VwhwyOhFwcwIIIBAsASmSEP3m21iS7CyJlsEgiegIvf4ppcu3bByZfCyJ2MEEEAAAQQQQAABBIYnQAHA8Pxqrncmk/mkmS3Ne/q/x8ziyWRyRc0lQ8AIIIAAAggggMAoC8yePXsvdyWAmf3rKIfC9AgggEAgBMZZ6Na3yOSTApEsSSIQVAHVxZ7apV9b3/FiUAnIGwEEEEAAAQQQQACB4QhQADAcvRrsm8lkTjYzd/z/XiLiq+qy1tbWz6iq1WA6hIwAAggggAACCFSFQDQafb+IuGsBjq6KgAgCAQQQqFOBMeb98kiZ8o46TY+0EAi6QJeJXLK0q6Mr6BDkjwACCCCAAAIIIIDAcAQoABiOXo32XbFiRfO2bduuVdVtIrIwHo9vrdFUCBsBBBBAAAEEEKgagRNOOKG5qanpsyLyGTMbUzWBEQgCCCBQRwIh8X53jE2ZVkcpkQoCCIi8KGaXLtmwajEYCCCAAAIIIIAAAgggMHwBCgCGb8gICCCAAAIIIIAAAgi8JjB79uy3mpkrAvgQLAgggAAC5RVQkaem21R3oh0vBBCoAwEVW9lroUsv33DjPXWQDikggAACCCCAAAIIIFAVAhQAVMUyEAQCCCCAAAIIIIBAvQnEYrHTzOx8EXlnveVGPggggMAoCvTMsKkNozg/UyOAQHkE/iSmlyzZsDJdnuEYBQEEEEAAAQQQQAABBPoEKADgs4AAAggggAACCCCAQAUFYrHYp3OFAHtXcBqGRgABBAIjcJRNeaZBvN0CkzCJIlB/Av89RuSSS7o6nqy/1MgIAQQQQAABBBBAAIHRF6AAYPTXgAgQQAABBBBAAAEE6lwgFovt564FEJFP1nmqpIcAAghUXOAQmXT/RAsfXvGJmAABBMot0KkmyxZv6PhxuQdmPAQQQAABBBBAAAEEEPiHAAUAfBoQQAABBBBAAAEEEBghgVgsdkLuNIBTR2hKpkEAAQTqTmA/G//LXaXxHXWXGAkhUL8C95rKsqWdHan6TZHMEEAAAQQQQAABBBCoHgEKAKpnLYgEAQQQQAABBBBAICAC0Wj0DBE5X0SmByRl0kQAAQTKJrCrNd62n4w/sWwDMhACCFRK4K8icuWLL25ddu1dN2+p1CSMiwACCCCAAAIIIIAAAq8XoACATwQCCCCAAAIIIIAAAqMg0NLS0hQKhdy1AO5rl1EIgSkRQACBmhSYJA3dB9vElpoMnqARCIZAVlWuzFp22WVd338sGCmTJQIIIIAAAggggAAC1SNAAUD1rAWRIIAAAggggAACCARQIBqNHpo7DeDsAKZPyggggEDJAk0WuuMImXx8yR3pgAACIyBg31bfrlzcfdP/jcBkTIEAAggggAACCCCAAAL9CFAAwMcCAQQQQAABBBBAAIEqEIhGo7NzhQBzqyAcQkAAAQSqViCs3l1H+1NmVm2ABIZAAAVMZW3I7Mqvda1aHcD0SRkBBBBAAAEEEEAAgaoSoACgqpaDYBBAAAEEEEAAAQSCLhCJRBaqqrsW4PCgW5A/Aggg0J+AJ/rgsdbsTk/hhQACoy/wa9/XZZd1r7x+9EMhAgQQQAABBBBAAAEEEHACFADwOUAAAQQQQAABBBBAoMoEWlpapnied36uEGBclYVHOAgggMBoCzw7w6buOtpBMD8CgRZQeVxMl7344pQrr73r2p5AW5A8AggggAACCCCAAAJVJkABQJUtCOEggAACCCCAAAIIINAnMGvWrGNU1RUCfBQVBBBAAIF/CMywqb6IeJgggMCIC2wT0yt71ZZd0dXx5IjPzoQIIIAAAggggAACCCAwqAAFAIMS0QABBBBAAAEEEEAAgdEViEQi81X1HBGZN7qRMDsCCCBQHQLTbPITjRLapzqiIQoEgiGgohnzbdmS7o7fBCNjskQAAQQQQAABBBBAoDYFKACozXUjagQQQAABBBBAAIEACsRisdPNzBUCtAQwfVJGAAEEXhM42CbeM0kajoEEAQQqL2AmP/U8uXJxZ8ctlZ+NGRBAAAEEEEAAAQQQQGC4AhQADFeQ/ggggAACCCCAAAIIjLBANBo9y50IYGbvGOGpmQ4BBBCoCoF9bNwdu0vT8VURDEEgUL8CvzKTK5du6PhO/aZIZggggAACCCCAAAII1J8ABQD1t6ZkhAACCCCAAAIIIBAQgWg0+jER+biIHB2QlEkTAQQQ2CGwq4zp3s8mcBoKnwcEKiFg8oipLVvatepKEbFKTMGYCCCAAAIIIIAAAgggUDkBCgAqZ8vICCCAAAIIIIAAAghUXGDevHmN27ZtO0dVXSHAIRWfkAkQQACBKhCYKOHbD7FJ76qCUAgBgboRUJG/mck11tB71dJ1P3i6bhIjEQQQQAABBBBAAAEEAiZAAUDAFpx0EUAAAQQQQAABBOpTIBaLTTYzVwRwjojsW59ZkhUCCCDwd4FG8X4xzaYchwcCCAxfQEWeM7Nrsg3hqy9f973Hhz8iIyCAAAIIIIAAAggggMBoClAAMJr6zI0AAggggAACCCCAQJkFWlpa3hQKhfoKAXYt8/AMhwACCFSFQFj03qOtmetPqmI1CKJWBUzkJTW92hrs6qXrOh6p1TyIGwEEEEAAAQQQQAABBF4vQAEAnwgEEEAAAQQQQAABBOpQYM6cOQdms1l3GoArBhhfhymSEgIIBFjAE3n0WJt6QIAJSB2B4QhsUZWre8W75vLOGx8czkD0RQABBBBAAAEEEEAAgeoToACg+taEiBBAAAEEEEAAAQQQKJtANBo9QlXPyV0P4JVtYAZCAAEERlFARV+abs2TRjEEpkagFgW2q9rVWdFrLuvs+H0tJkDMCCCAAAIIIIAAAgggMLgABQCDG9ECAQQQQAABBBBAAIGaF5g1a9ZMz/PciQDJmk+GBBBAAAERmW5TNysnnPBZQGBwARVfTK4x9a9e2nnTvYN3oAUCCCCAAAIIIIAAAgjUsgAFALW8esSOAAIIIIAAAggggECJArNnzz4+m81+XFU/XGJXmiOAAAJVJXCETXq4ScIHVVVQBINAlQmo2HUmoauXdN346yoLjXAQQAABBBBAAAEEEECgQgIUAFQIlmERQAABBBBAAAEEEKhmgVgsFstdC/C+ao6T2BBAAIGBBA6UCf/XbGPeihACCLxRQEUzInb14q6OX+GDAAIIIIAAAggggAACwRKgACBY6022CCCAAAIIIIAAAgi8TiAajb7XzOKqeho0CCCAQC0J7GVjb32TjD2plmImVgQqLaAi/2Om1yzZsPKOSs/F+AgggAACCCCAAAIIIFCdAhQAVOe6EBUCCCCAAAIIIIAAAiMqMGvWrJM8z2sVEffFCwEEEKh6gakypvsAm9BS9YESIAIjIGCi31Ozq5ds6Lh1BKZjCgQQQAABBBBAAAEEEKhiAQoAqnhxCA0BBBBAAAEEEEAAgZEWiMVi033fdycCxEVkwkjPz3wIIIBAsQLjJfyzw2zSCcW2px0C9ShgIqs8s6sXb1jVWY/5kRMCCCCAAAIIIIAAAgiULkABQOlm9EAAAQQQQAABBBBAoO4F5s6de3Bvb68rAnBfe9Z9wiSIAAI1JzBGvDuPtClvq7nACRiB8gj80DO9+msbVq4tz3CMggACCCCAAAIIIIAAAvUiQAFAvawkeSCAAAIIIIAAAgggUAGBaDS6h5n1nQhwaAWmYEgEEEBgSAJh0d8fbc1HDKkznRCoUQET+b6qZZZ0rvpJjaZA2AgggAACCCCAAAIIIFBhAQoAKgzM8AgggAACCCCAAAII1IPA/Pnzx23ZssWdBtAqIm+th5zIAQEEaltARZ6ablP3qu0siB6BwQVU5DlRWyGmKxZ3dfxq8B60QAABBBBAAAEEEEAAgSALUAAQ5NUndwQQQAABBBBAAAEEhiAwe/bsj/q+74oBZg2hO10QQACBcglsm2FTG8s1GOMgUIUC97qN/17TFVd0dTxZhfEREgIIIIAAAggggAACCFShAAUAVbgohIQAAggggAACCCCAQC0IRKPRU3PXA5xSC/ESIwII1J/Asdb8nCe6S/1lRkYBF/hfz2TF1zZ0fCfgDqSPAAIIIIAAAggggAACQxCgAGAIaHRBAAEEEEAAAQQQQACBfwjMnj07mjsR4AxcEEAAgZEUONwm/X6shI8YyTmZC4EKCWxRsRVmumLJho5bKzQHwyKAAAIIIIAAAggggEAABCgACMAikyICCCCAAAIIIIAAAiMhEIlE3u55XtzMWkWkaSTmZA4EEAi2wIEy4efNNuadwVYg+1oWUJEHTWWFmLdiSdeND9dyLsSOAAIIIIAAAggggAAC1SFAAUB1rANRIIAAAggggAACCCBQNwKxWOxwVwSgqq4YYLe6SYxEEECg6gT2tLG37iljT6q6wAgIgcEFNriN/wnZ8Svautu3Dt6cFggggAACCCCAAAIIIIBAcQIUABTnRCsEEEAAAQQQQAABBBAoUSASieytqmeo6ulmNrPE7jRHAAEEBhVoljHdB9qElkEb0gCBahBQ8dVkhZqu+NqGlWurISRiQAABBBBAAAEEEEAAgfoToACg/taUjBBAAAEEEEAAAQQQqDqBWbNmneJ53uki4r4aqi5AAkIAgZoUGG/hnx8mk7gCoCZXL0BBmzwuKivM91Ys7b7xvgBlTqoIIIAAAggggAACCCAwCgIUAIwCOlMigAACCCCAAAIIIBBUgWg0emjuRABXCHBUUB3IGwEEyiMwRry7j7Qp08szGqMgUHaBjaK6Ynx2+4q27h9uKvvoDIgAAggggAACCCCAAAII9CNAAQAfCwQQQAABBBBAAAEEEBgVgWg0+n4R+YCIuO+8EEAAgZIFPNE/HmvNh5TckQ4IVFDARFZ5qisWd678YQWnYWgEEEAAAQQQQAABBBBAoF8BCgD4YCCAAAIIIIAAAggggMCoCsRisaN83z/dnQwgIoeOajBMjgACtSbw7AybumutBU28dShg8oh5ssrz/JWLb7np/+owQ1JCAAEEEEAAAQQQQACBGhGgAKBGFoowEUAAAQQQQAABBBCod4GZM2c2TJkyZUchgJmdUu/5kh8CCJRHYIZNLc9AjILAEARM5GZPpKPnVVl1xcaOV4cwBF0QQAABBBBAAAEEEEAAgbIKUABQVk4GQwABBBBAAAEEEEAAgXIIzJo1a6bnee5EAHdFwP7lGJMxEECgPgWOtilPhMXbpz6zI6sqFfijmHVkQ7bq8vU33V2lMRIWAggggAACCCCAAAIIBFSAAoCALjxpI4AAAggggAACCCBQCwItLS0TwuGwOxHAFQPMrYWYiREBBEZW4DCZePd4a5g+srMyWxAFVOT7JrrqxRenrLr2rmt7gmhAzggggAACCCCAAAIIIFD9AhQAVP8aESECCCCAAAIIIIAAAgiISCQSeae7HkBE3NeeoCCAAAJO4AAZ/7Op1ngCGghUSOD3YrLKC8mqr63v+G2F5mBYBBBAAAEEEEAAAQQQQKBsAhQAlI2SgRBAAAEEEEAAAQQQQGAkBObOnTu1p6fn9FwxwKyRmJM5EECgegXeJE3de9m4luqNkMhqTkDFV7NVJrJqSdeqVSJiNZcDASOAAAIIIIAAAggggEBgBSgACOzSkzgCCCCAAAIIIIAAArUv4E4F8DxvvpnNF5FptZ8RGSCAQKkCk63h1oNk4kml9qM9Av0I3Gumq7ysrlp82433I4QAAggggAACCCCAAAII1KIABQC1uGrEjAACCCCAAAIIIIAAAm8QiEQi8zzPOyVXDLA3RAggEAyBsRLaeLhN/qdgZEuWFRDYLiI7nvZf2tXxgwqMz5AIIIAAAggggAACCCCAwIgKUAAwotxMhgACCCCAAAIIIIAAApUWaGlpmeBOBcg7GWBCpedkfAQQGD2BBtF7j7Lmo0cvAmauUYFfm9mqsGnHV7s7HqrRHAgbAQQQQAABBBBAAAEEEHiDAAUAfCgQQAABBBBAAAEEEECgbgUikYg7CWC+qp4iIvPqNlESQyDAAp7Io8fa1AMCTEDqxQtsEdVVIn7Hks5VPym+Gy0RQAABBBBAAAEEEEAAgdoRoACgdtaKSBFAAAEEEEAAAQQQQGAYAtFo9AgzO0VV54vIO4cxFF0RQKCKBFTkpek2dVIVhUQo1SWQVZU1ZrY25Idv/mr39x6trvCIBgEEEEAAAQQQQAABBBAorwAFAOX1ZDQEEEAAAQQQQAABBBCoAYFIJPLOvCsCptVAyISIAAI7EZhhU18VkbEgIZAT2CYqa9R0jd9ra5fe1vEIMggggAACCCCAAAIIIIBAUAQoAAjKSpMnAggggAACCCCAAAII9CsQiUTmeZ53ipm5kwHclQG8EECgxgSOsuaHGkQPrrGwCbeMAiryipmsFbU16vtrFnd//4kyDs9QCCCAAAIIIIAAAggggEDNCFAAUDNLRaAIIIAAAggggAACCCBQSYGWlpYJ7lSAvJMBJlRyPsZGAIHyCRxik+6aKOGZ5RuRkWpEYJPs2PSXNeLLmiXdHX+tkbgJEwEEEEAAAQQQQAABBBComAAFABWjZWAEEEAAAQQQQAABBBCoVYFIJOJOApivqqeIyGwRCddqLsSNQBAE9rPxt+8qje8KQq7kKM+K2BpTb61lQ2su6/7us5gggAACCCCAAAIIIIAAAgj8Q4ACAD4NCCCAAAIIIIAAAggggMBOBGKx2H5m5ooAYrligF0AQwCB6hLYTZq697VxLdUVFdGUUcA92b/GPenfk+1Z+/XuH24q49gMhQACCCCAAAIIIIAAAgjUlQAFAHW1nCSDAAIIIIAAAggggAAClRSIxWKTXSFAXkHAQZWcj7ERQKA4gUnWcOvBMvGk4lrTqkYEnhDRNeLJms29tvZb3R2v1EjchIkAAggggAACCCCAAAIIjKoABQCjys/kCCCAAAIIIIAAAgggUMsCsVjMnQrQVxAwo5ZzIXYEallgrIR+cbhNPq6WcyB2EVF5RMzWmsmabU2b13xj9eptuCCAAAIIIIAAAggggAACCJQmQAFAaV60RgABBBBAAAEEEEAAAQT6FZg9e/Zbfd/vuyogAhMCCIycQFi83x1tU6aN3IzMVEaBP4joLWa29rFdZU1HR0e2jGMzFAIIIIAAAggggAACCCAQOAEKAAK35CSMAAIIIIAAAggggAAClRaYPXv2IWaWf1XAxErPyfgIBFlARZ6ablP3CrJBDeW+VUy6ReVW9b3uxd03/qKGYidUBBBAAAEEEEAAAQQQQKDqBSgAqPolIkAEEEAAAQQQQAABBBCoZYE5c+bs7vt+/lUB+9RyPsSOQJUKbJ1hU5uqNDbCEvmDiHWbyq0N27Xzv27veAYUBBBAAAEEEEAAAQQQQACByghQAFAZV0ZFAAEEEEAAAQQQQAABBN4gsGDBgjEvvPBC3zUB7oSAI2FCAIHyCMywqc+LyNTyjMYowxTIe8rfX7+4+6b/G+Z4dEcAAQQQQAABBBBAAAEEEChSgAKAIqFohgACCCCAAAIIIIAAAgiUW2D27NnHZ7PZ2ar6ThFxX+PLPQfjIRAUgWn+lD80qveWoORbhXnueMpfzFtvDY1rlq77n81VGCMhIYAAAggggAACCCCAAAJ1L0ABQN0vMQkigAACCCCk8ouNAAAR/klEQVSAAAIIIIBALQi85z3vad66devxrhDAFQSYmft1uBZiJ0YEqkHgEJt450RpeFs1xBKQGHY85W8it5gnay7r7Ph9QPImTQQQQAABBBBAAAEEEECgqgUoAKjq5SE4BBBAAAEEEEAAAQQQCKpAS0vLruFw+CQz6zsd4LigWpA3AsUI7GPjbttdmk4spi1thizwBzNbF1JZM7bryLVt0uYPeSQ6IoAAAggggAACCCCAAAIIVESAAoCKsDIoAggggAACCCCAAAIIIFBegTlz5uyezWZnici7ctcFTC/vDIyGQG0L7CqNG/az8e7vCK/yCbin/Neq6hq/19Yuva3jkfINzUgIIIAAAggggAACCCCAAAKVEKAAoBKqjIkAAggggAACCCCAAAIIVFhg7ty5e/b09LSoaouIuOsCplV4SoZHoKoFJsmY2w62CZwAMJxVMnlGVDaKyEbz7RdLu1d1D2c4+iKAAAIIIIAAAggggAACCIy8AAUAI2/OjAgggAACCCCAAAIIIIBA2QUikcjequqefnZFAe7qgIPLPgkDIlDFAk0S+tURNvntVRxiNYb2azP9hXiyUU03Lum68eFqDJKYEEAAAQQQQAABBBBAAAEEihegAKB4K1oigAACCCCAAAIIIIAAAjUjEIvF9nPFAO7LzFxhwAE1EzyBIjAEgZDo/cdY8+FD6BqMLgVP928bu3njN1av3haM5MkSAQQQQAABBBBAAAEEEAiOAAUAwVlrMkUAAQQQQAABBBBAAIEAC7gTAszsHaFQ6O3uu4i4J6XHBZiE1OtMQEWfnm7Nu9dZWsNJh6f7h6NHXwQQQAABBBBAAAEEEECgRgUoAKjRhSNsBBBAAAEEEEAAAQQQQGC4ArFY7Cgzc4UA7ssVBRwz3DHpj8AoCtgMmxrMn3PwdP8ofuyYGgEEEEAAAQQQQAABBBCoLoFg/sO4utaAaBBAAAEEEEAAAQQQQACBqhCYN29e47Zt297heV7+KQHuKgFeCNSEwHR/6l9UZc+aCHZ4QfJ0//D86I0AAggggAACCCCAAAII1K0ABQB1u7QkhgACCCCAAAIIIIAAAggMX2Du3Ll7ZrPZHQUB7rQAVXUnBUwY/siMgED5BY60Kb8bI9608o88aiNuF5N7VeQeEb3XN//ebWM3b/zG6tXbRi0iJkYAAQQQQAABBBBAAAEEEKhqAQoAqnp5CA4BBBBAAAEEEEAAAQQQqD6BaDR6hCsIyJ0U4K4PmFF9URJREAUOsgm/nCxjXJFK7b1MHjdxm/12j5jeq7537+Lbbry/9hIhYgQQQAABBBBAAAEEEEAAgdEUoABgNPWZGwEEEEAAAQQQQAABBBCoA4GZM2c2TJ069e2+779DVY/0ff8IVT1cRCbVQXqkUEMCe9u4W/eQppOqPOQ3PNUf7h1zz1d/9p0XqjxuwkMAAQQQQAABBBBAAAEEEKgBAQoAamCRCBEBBBBAAAEEEEAAAQQQqEWBSCSyt6oeISKH5woCDs8VB+xWi/kQc/UL7CKNG/a38bOqJlKe6q+apSAQBBBAAAEEEEAAAQQQQCAoAhQABGWlyRMBBBBAAAEEEEAAAQQQqBKBlpaWXUOhkDsh4HXFAWa2b5WESBg1KjBBwrcfapPeNQrh81T/KKAzJQIIIIAAAggggAACCCCAwBsFKADgU4EAAggggAACCCCAAAIIIFAVAscff/zExsbGvtMCXisOMLODqyJAgqh6gUbx/m+aTXlrhQJ9WUQeFZFHzOxRT+URUe9R6dEHFt924/0VmpNhEUAAAQQQQAABBBBAAAEEEChJgAKAkrhojAACCCCAAAIIIIAAAgggMNICM2fObJg0adIRnue5UwN2nBygqgea2d4i8qaRjof5qlcgLPrg0dZ86BAj3Lpjc1/kUXVfJo+Y2qMioYe3NoYf+sbqFS8NcVy6IYAAAggggAACCCCAAAIIIDBiAhQAjBg1EyGAAAIIIIAAAggggAACCJRboK2tzfv5z3/uCgH26unp2VtV9xKRHd9dgUDf70VkUrnnZrzqE1CR56fb1Kn9RWYiWW/H0/vuKX59WFQeUpWHetQels3y0BUbO16tvoyICAEEEEAAAQQQQAABBBBAAIHSBCgAKM2L1ggggAACCCCAAAIIIIAAAjUo0NLSMiEUCu0oDnDFAjv53lCD6QU+ZDN7RkSe8zzvxRl+8/O+yMNuc9/z5aFe8x+eKM891Nbd3Rt4KAAQQAABBBBAAAEEEEAAAQTqXoACgLpfYhJEAAEEEEAAAQQQQAABBBAoVmDOnDm7m9mO0wNcoYDv++4UgSki0pz7mmJmzarqfu/+fHyxY9OueAG3oa+qT4uI+/6M7/vPug3+vi8z2/Fr9723t/e5n/3sZy8UPzotEUAAAQQQQAABBBBAAAEEEKhfAQoA6ndtyQwBBBBAAAEEEEAAAQQQQKDCAgsWLBjz/PPPN/u+PyUUCrnvOwoDXIGAKxTwPG9HwUCuaCC/kMC1m1zh8Kpm+MINfff7vj/Lfd+xwe829H3ff667u3tr1QRPIAgggAACCCCAAAIIIIAAAgjUkAAFADW0WISKAAIIIIAAAggggAACCCBQVwI6d+7c5p6eHlcgMMXzvElm1hAKhcLue99X/u9FZMd7nufteL/g92ER2fHnqrrjvZ383v08YFv+l6ru+L2Zvfbn7tee573u9/ltQqHQa+1dW/fl+/62sWPHvtZn9erV7te8EEAAAQQQQAABBBBAAAEEEEBgBAQoABgBZKZAAAEEEEAAAQQQQAABBBBAAAEEEEAAAQQQQAABBBBAAAEEEECg0gIUAFRamPERQAABBBBAAAEEEEAAAQQQQAABBBBAAAEEEEAAAQQQQAABBBAYAQEKAEYAmSkQQAABBBBAAAEEEEAAAQQQQAABBBBAAAEEEEAAAQQQQAABBBCotAAFAJUWZnwEEEAAAQQQQAABBBBAAAEEEEAAAQQQQAABBBBAAAEEEEAAAQRGQIACgBFAZgoEEEAAAQQQQAABBBBAAAEEEEAAAQQQQAABBBBAAAEEEEAAAQQqLUABQKWFGR8BBBBAAAEEEEAAAQQQQAABBBBAAAEEEEAAAQQQQAABBBBAAIEREKAAYASQmQIBBBBAAAEEEEAAAQQQQAABBBBAAAEEEEAAAQQQQAABBBBAAIFKC1AAUGlhxkcAAQQQQAABBBBAAAEEEEAAAQQQQAABBBBAAAEEEEAAAQQQQGAEBCgAGAFkpkAAAQQQQAABBBBA4P+3a8c0AAAACMP8u0bFuGoAkt4j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QAtbB9AgQIECBAgAABAgQIECBAgAABAgQIECBAgAABAgQIECBwEBAAHJBdECBAgAABAgQIECBAgAABAgQIECBAgAABAgQIECBAgACBWkAAUAvbJ0CAAAECBAgQIECAAAECBAgQIECAAAECBAgQIECAAAECBwEBwAHZBQECBAgQIECAAAECBAgQIECAAAECBAgQIECAAAECBAgQqAUEALWwfQIECBAgQIAAAQIECBAgQIAAAQIECBAgQIAAAQIECBAgcBAQAByQXRAgQIAAAQIECBAgQIAAAQIECBAgQIAAAQIECBAgQIAAgVpAAFAL2ydAgAABAgQIECBAgAABAgQIECBAgAABAgQIECBAgAABAgcBAcAB2QUBAgQIECBAgAABAgQIECBAgAABAgQIECBAgAABAgQIEKgFBAC1sH0CBAgQIECAAAECBAgQIECAAAECBAgQIECAAAECBAgQIHAQEAAckF0QIECAAAECBAgQIECAAAECBAgQIECAAAECBAgQIECAAIFaQABQC9snQIAAAQIECBAgQIAAAQIECBAgQIAAAQIECBAgQIAAAQIHAQHAAdkFAQIECBAgQIAAAQIECBAgQIAAAQIECBAgQIAAAQIECBCoBQYuynerCzgW1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44065" y="1938087"/>
            <a:ext cx="2467563" cy="1589058"/>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3231093" y="1944688"/>
            <a:ext cx="2467563" cy="1464196"/>
          </a:xfrm>
          <a:prstGeom prst="rect">
            <a:avLst/>
          </a:prstGeom>
        </p:spPr>
      </p:pic>
      <p:pic>
        <p:nvPicPr>
          <p:cNvPr id="7" name="Picture 6"/>
          <p:cNvPicPr>
            <a:picLocks noChangeAspect="1"/>
          </p:cNvPicPr>
          <p:nvPr/>
        </p:nvPicPr>
        <p:blipFill>
          <a:blip r:embed="rId5">
            <a:clrChange>
              <a:clrFrom>
                <a:srgbClr val="FFFFFF"/>
              </a:clrFrom>
              <a:clrTo>
                <a:srgbClr val="FFFFFF">
                  <a:alpha val="0"/>
                </a:srgbClr>
              </a:clrTo>
            </a:clrChange>
          </a:blip>
          <a:stretch>
            <a:fillRect/>
          </a:stretch>
        </p:blipFill>
        <p:spPr>
          <a:xfrm>
            <a:off x="6284127" y="1982559"/>
            <a:ext cx="2704585" cy="1500114"/>
          </a:xfrm>
          <a:prstGeom prst="rect">
            <a:avLst/>
          </a:prstGeom>
        </p:spPr>
      </p:pic>
      <p:sp>
        <p:nvSpPr>
          <p:cNvPr id="36" name="Google Shape;1518;p30"/>
          <p:cNvSpPr txBox="1">
            <a:spLocks/>
          </p:cNvSpPr>
          <p:nvPr/>
        </p:nvSpPr>
        <p:spPr>
          <a:xfrm>
            <a:off x="3524224" y="1438323"/>
            <a:ext cx="1881300" cy="390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aira Condensed"/>
              <a:buNone/>
              <a:defRPr sz="2800" b="0" i="0" u="none" strike="noStrike" cap="none">
                <a:solidFill>
                  <a:schemeClr val="dk1"/>
                </a:solidFill>
                <a:latin typeface="Saira Condensed"/>
                <a:ea typeface="Saira Condensed"/>
                <a:cs typeface="Saira Condensed"/>
                <a:sym typeface="Saira Condensed"/>
              </a:defRPr>
            </a:lvl1pPr>
            <a:lvl2pPr marR="0" lvl="1"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2800"/>
              <a:buFont typeface="Economica"/>
              <a:buNone/>
              <a:defRPr sz="2800" b="0" i="0" u="none" strike="noStrike" cap="none">
                <a:solidFill>
                  <a:schemeClr val="dk1"/>
                </a:solidFill>
                <a:latin typeface="Economica"/>
                <a:ea typeface="Economica"/>
                <a:cs typeface="Economica"/>
                <a:sym typeface="Economica"/>
              </a:defRPr>
            </a:lvl9pPr>
          </a:lstStyle>
          <a:p>
            <a:pPr algn="ctr"/>
            <a:r>
              <a:rPr lang="en-US" sz="1400" dirty="0" smtClean="0"/>
              <a:t># of Dental Clinic nearby</a:t>
            </a:r>
            <a:endParaRPr lang="en-US" sz="1400" dirty="0"/>
          </a:p>
        </p:txBody>
      </p:sp>
      <p:sp>
        <p:nvSpPr>
          <p:cNvPr id="37" name="Google Shape;1527;p30"/>
          <p:cNvSpPr txBox="1"/>
          <p:nvPr/>
        </p:nvSpPr>
        <p:spPr>
          <a:xfrm>
            <a:off x="3496763" y="3700098"/>
            <a:ext cx="1936222" cy="779253"/>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s" sz="900" dirty="0" smtClean="0">
                <a:solidFill>
                  <a:schemeClr val="dk1"/>
                </a:solidFill>
                <a:latin typeface="Quattrocento"/>
                <a:ea typeface="Quattrocento"/>
                <a:cs typeface="Quattrocento"/>
                <a:sym typeface="Saira Condensed"/>
              </a:rPr>
              <a:t>&gt;25.8% of the </a:t>
            </a:r>
            <a:r>
              <a:rPr lang="es" sz="900" dirty="0">
                <a:solidFill>
                  <a:schemeClr val="dk1"/>
                </a:solidFill>
                <a:latin typeface="Quattrocento"/>
                <a:ea typeface="Quattrocento"/>
                <a:cs typeface="Quattrocento"/>
                <a:sym typeface="Saira Condensed"/>
              </a:rPr>
              <a:t>678 central </a:t>
            </a:r>
            <a:r>
              <a:rPr lang="es" sz="900" dirty="0" smtClean="0">
                <a:solidFill>
                  <a:schemeClr val="dk1"/>
                </a:solidFill>
                <a:latin typeface="Quattrocento"/>
                <a:ea typeface="Quattrocento"/>
                <a:cs typeface="Quattrocento"/>
                <a:sym typeface="Saira Condensed"/>
              </a:rPr>
              <a:t>points do not have any dental clinic within the vicinity (500m)</a:t>
            </a:r>
            <a:endParaRPr sz="900" dirty="0">
              <a:solidFill>
                <a:schemeClr val="dk1"/>
              </a:solidFill>
              <a:latin typeface="Quattrocento"/>
              <a:ea typeface="Quattrocento"/>
              <a:cs typeface="Quattrocento"/>
              <a:sym typeface="Saira Condensed"/>
            </a:endParaRPr>
          </a:p>
        </p:txBody>
      </p:sp>
      <p:sp>
        <p:nvSpPr>
          <p:cNvPr id="38" name="Google Shape;1527;p30"/>
          <p:cNvSpPr txBox="1"/>
          <p:nvPr/>
        </p:nvSpPr>
        <p:spPr>
          <a:xfrm>
            <a:off x="6668308" y="3700097"/>
            <a:ext cx="1936222" cy="779253"/>
          </a:xfrm>
          <a:prstGeom prst="rect">
            <a:avLst/>
          </a:prstGeom>
          <a:noFill/>
          <a:ln>
            <a:noFill/>
          </a:ln>
        </p:spPr>
        <p:txBody>
          <a:bodyPr spcFirstLastPara="1" wrap="square" lIns="0" tIns="6350" rIns="0" bIns="0" anchor="t" anchorCtr="0">
            <a:noAutofit/>
          </a:bodyPr>
          <a:lstStyle/>
          <a:p>
            <a:pPr lvl="0" algn="ctr"/>
            <a:r>
              <a:rPr lang="es" sz="900" dirty="0" smtClean="0">
                <a:solidFill>
                  <a:schemeClr val="dk1"/>
                </a:solidFill>
                <a:latin typeface="Quattrocento"/>
                <a:ea typeface="Quattrocento"/>
                <a:cs typeface="Quattrocento"/>
                <a:sym typeface="Saira Condensed"/>
              </a:rPr>
              <a:t>Averge distance </a:t>
            </a:r>
            <a:r>
              <a:rPr lang="es" sz="900" dirty="0">
                <a:solidFill>
                  <a:schemeClr val="dk1"/>
                </a:solidFill>
                <a:latin typeface="Quattrocento"/>
                <a:ea typeface="Quattrocento"/>
                <a:cs typeface="Quattrocento"/>
                <a:sym typeface="Saira Condensed"/>
              </a:rPr>
              <a:t>of the 678 central points </a:t>
            </a:r>
            <a:r>
              <a:rPr lang="es" sz="900" dirty="0" smtClean="0">
                <a:solidFill>
                  <a:schemeClr val="dk1"/>
                </a:solidFill>
                <a:latin typeface="Quattrocento"/>
                <a:ea typeface="Quattrocento"/>
                <a:cs typeface="Quattrocento"/>
                <a:sym typeface="Saira Condensed"/>
              </a:rPr>
              <a:t>to the nearest dental clinic is ~340m</a:t>
            </a:r>
            <a:endParaRPr sz="900" dirty="0">
              <a:solidFill>
                <a:schemeClr val="dk1"/>
              </a:solidFill>
              <a:latin typeface="Quattrocento"/>
              <a:ea typeface="Quattrocento"/>
              <a:cs typeface="Quattrocento"/>
              <a:sym typeface="Saira Condense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9"/>
        <p:cNvGrpSpPr/>
        <p:nvPr/>
      </p:nvGrpSpPr>
      <p:grpSpPr>
        <a:xfrm>
          <a:off x="0" y="0"/>
          <a:ext cx="0" cy="0"/>
          <a:chOff x="0" y="0"/>
          <a:chExt cx="0" cy="0"/>
        </a:xfrm>
      </p:grpSpPr>
      <p:sp>
        <p:nvSpPr>
          <p:cNvPr id="1360" name="Google Shape;1360;p25"/>
          <p:cNvSpPr txBox="1">
            <a:spLocks noGrp="1"/>
          </p:cNvSpPr>
          <p:nvPr>
            <p:ph type="subTitle" idx="1"/>
          </p:nvPr>
        </p:nvSpPr>
        <p:spPr>
          <a:xfrm>
            <a:off x="190007" y="3880839"/>
            <a:ext cx="1802976"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5km from Kuala Lumpur city center</a:t>
            </a:r>
            <a:endParaRPr dirty="0"/>
          </a:p>
        </p:txBody>
      </p:sp>
      <p:sp>
        <p:nvSpPr>
          <p:cNvPr id="1362" name="Google Shape;1362;p25"/>
          <p:cNvSpPr txBox="1">
            <a:spLocks noGrp="1"/>
          </p:cNvSpPr>
          <p:nvPr>
            <p:ph type="subTitle" idx="3"/>
          </p:nvPr>
        </p:nvSpPr>
        <p:spPr>
          <a:xfrm>
            <a:off x="55136" y="1534404"/>
            <a:ext cx="18813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No dental clinic within the vicinity</a:t>
            </a:r>
            <a:endParaRPr dirty="0"/>
          </a:p>
        </p:txBody>
      </p:sp>
      <p:sp>
        <p:nvSpPr>
          <p:cNvPr id="1363" name="Google Shape;1363;p2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8</a:t>
            </a:fld>
            <a:endParaRPr dirty="0"/>
          </a:p>
        </p:txBody>
      </p:sp>
      <p:grpSp>
        <p:nvGrpSpPr>
          <p:cNvPr id="1364" name="Google Shape;1364;p25"/>
          <p:cNvGrpSpPr/>
          <p:nvPr/>
        </p:nvGrpSpPr>
        <p:grpSpPr>
          <a:xfrm rot="5400000">
            <a:off x="35703" y="2363850"/>
            <a:ext cx="3768212" cy="1244587"/>
            <a:chOff x="2728453" y="2121613"/>
            <a:chExt cx="3768212" cy="1244587"/>
          </a:xfrm>
        </p:grpSpPr>
        <p:grpSp>
          <p:nvGrpSpPr>
            <p:cNvPr id="1365" name="Google Shape;1365;p25"/>
            <p:cNvGrpSpPr/>
            <p:nvPr/>
          </p:nvGrpSpPr>
          <p:grpSpPr>
            <a:xfrm>
              <a:off x="2728453" y="2121613"/>
              <a:ext cx="3768212" cy="1244587"/>
              <a:chOff x="2728453" y="2121613"/>
              <a:chExt cx="3768212" cy="1244587"/>
            </a:xfrm>
          </p:grpSpPr>
          <p:cxnSp>
            <p:nvCxnSpPr>
              <p:cNvPr id="1366" name="Google Shape;1366;p25"/>
              <p:cNvCxnSpPr>
                <a:stCxn id="1367" idx="6"/>
                <a:endCxn id="1368" idx="2"/>
              </p:cNvCxnSpPr>
              <p:nvPr/>
            </p:nvCxnSpPr>
            <p:spPr>
              <a:xfrm>
                <a:off x="3755551" y="2421622"/>
                <a:ext cx="1637400" cy="600"/>
              </a:xfrm>
              <a:prstGeom prst="bentConnector3">
                <a:avLst>
                  <a:gd name="adj1" fmla="val 50001"/>
                </a:avLst>
              </a:prstGeom>
              <a:noFill/>
              <a:ln w="19050" cap="flat" cmpd="sng">
                <a:solidFill>
                  <a:schemeClr val="dk2"/>
                </a:solidFill>
                <a:prstDash val="solid"/>
                <a:round/>
                <a:headEnd type="none" w="med" len="med"/>
                <a:tailEnd type="none" w="med" len="med"/>
              </a:ln>
            </p:spPr>
          </p:cxnSp>
          <p:sp>
            <p:nvSpPr>
              <p:cNvPr id="1368" name="Google Shape;1368;p25"/>
              <p:cNvSpPr/>
              <p:nvPr/>
            </p:nvSpPr>
            <p:spPr>
              <a:xfrm>
                <a:off x="5392998" y="2128372"/>
                <a:ext cx="586500" cy="58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5"/>
              <p:cNvSpPr/>
              <p:nvPr/>
            </p:nvSpPr>
            <p:spPr>
              <a:xfrm>
                <a:off x="3169051" y="2128372"/>
                <a:ext cx="586500" cy="58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25"/>
              <p:cNvSpPr/>
              <p:nvPr/>
            </p:nvSpPr>
            <p:spPr>
              <a:xfrm>
                <a:off x="4278765" y="2121613"/>
                <a:ext cx="600000" cy="600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70" name="Google Shape;1370;p25"/>
              <p:cNvCxnSpPr>
                <a:stCxn id="1367" idx="2"/>
              </p:cNvCxnSpPr>
              <p:nvPr/>
            </p:nvCxnSpPr>
            <p:spPr>
              <a:xfrm rot="10800000" flipV="1">
                <a:off x="2728453" y="2421622"/>
                <a:ext cx="440599" cy="944578"/>
              </a:xfrm>
              <a:prstGeom prst="bentConnector2">
                <a:avLst/>
              </a:prstGeom>
              <a:noFill/>
              <a:ln w="19050" cap="flat" cmpd="sng">
                <a:solidFill>
                  <a:schemeClr val="dk1"/>
                </a:solidFill>
                <a:prstDash val="solid"/>
                <a:round/>
                <a:headEnd type="none" w="med" len="med"/>
                <a:tailEnd type="oval" w="med" len="med"/>
              </a:ln>
            </p:spPr>
          </p:cxnSp>
          <p:cxnSp>
            <p:nvCxnSpPr>
              <p:cNvPr id="1371" name="Google Shape;1371;p25"/>
              <p:cNvCxnSpPr>
                <a:stCxn id="1368" idx="6"/>
              </p:cNvCxnSpPr>
              <p:nvPr/>
            </p:nvCxnSpPr>
            <p:spPr>
              <a:xfrm>
                <a:off x="5979498" y="2421622"/>
                <a:ext cx="517167" cy="944578"/>
              </a:xfrm>
              <a:prstGeom prst="bentConnector2">
                <a:avLst/>
              </a:prstGeom>
              <a:noFill/>
              <a:ln w="19050" cap="flat" cmpd="sng">
                <a:solidFill>
                  <a:schemeClr val="dk1"/>
                </a:solidFill>
                <a:prstDash val="solid"/>
                <a:round/>
                <a:headEnd type="none" w="med" len="med"/>
                <a:tailEnd type="oval" w="med" len="med"/>
              </a:ln>
            </p:spPr>
          </p:cxnSp>
        </p:grpSp>
        <p:sp>
          <p:nvSpPr>
            <p:cNvPr id="1376" name="Google Shape;1376;p25"/>
            <p:cNvSpPr/>
            <p:nvPr/>
          </p:nvSpPr>
          <p:spPr>
            <a:xfrm>
              <a:off x="5599713" y="2399573"/>
              <a:ext cx="19619" cy="19619"/>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79" name="Google Shape;1379;p25"/>
          <p:cNvCxnSpPr/>
          <p:nvPr/>
        </p:nvCxnSpPr>
        <p:spPr>
          <a:xfrm>
            <a:off x="2532940" y="2976258"/>
            <a:ext cx="527350" cy="0"/>
          </a:xfrm>
          <a:prstGeom prst="straightConnector1">
            <a:avLst/>
          </a:prstGeom>
          <a:noFill/>
          <a:ln w="19050" cap="flat" cmpd="sng">
            <a:solidFill>
              <a:schemeClr val="dk1"/>
            </a:solidFill>
            <a:prstDash val="solid"/>
            <a:round/>
            <a:headEnd type="none" w="med" len="med"/>
            <a:tailEnd type="none" w="med" len="med"/>
          </a:ln>
        </p:spPr>
      </p:cxnSp>
      <p:sp>
        <p:nvSpPr>
          <p:cNvPr id="1383" name="Google Shape;1383;p2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SELECTION </a:t>
            </a:r>
            <a:br>
              <a:rPr lang="es" dirty="0" smtClean="0"/>
            </a:br>
            <a:r>
              <a:rPr lang="es" dirty="0" smtClean="0"/>
              <a:t>CRITERIA</a:t>
            </a:r>
            <a:endParaRPr dirty="0"/>
          </a:p>
        </p:txBody>
      </p:sp>
      <p:sp>
        <p:nvSpPr>
          <p:cNvPr id="45" name="Google Shape;8472;p57"/>
          <p:cNvSpPr/>
          <p:nvPr/>
        </p:nvSpPr>
        <p:spPr>
          <a:xfrm>
            <a:off x="2088203" y="1664217"/>
            <a:ext cx="293923" cy="334038"/>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noFill/>
          <a:ln w="19050">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5591;p51"/>
          <p:cNvGrpSpPr/>
          <p:nvPr/>
        </p:nvGrpSpPr>
        <p:grpSpPr>
          <a:xfrm>
            <a:off x="2090269" y="3880839"/>
            <a:ext cx="291857" cy="309583"/>
            <a:chOff x="1516475" y="238075"/>
            <a:chExt cx="424650" cy="483175"/>
          </a:xfrm>
          <a:solidFill>
            <a:schemeClr val="bg1">
              <a:lumMod val="25000"/>
            </a:schemeClr>
          </a:solidFill>
        </p:grpSpPr>
        <p:sp>
          <p:nvSpPr>
            <p:cNvPr id="47" name="Google Shape;5592;p51"/>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48" name="Google Shape;5593;p51"/>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grpFill/>
            <a:ln w="6350">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grpSp>
      <p:sp>
        <p:nvSpPr>
          <p:cNvPr id="49" name="Google Shape;8145;p57"/>
          <p:cNvSpPr/>
          <p:nvPr/>
        </p:nvSpPr>
        <p:spPr>
          <a:xfrm>
            <a:off x="2068160" y="2827500"/>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bg1">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60;p25"/>
          <p:cNvSpPr txBox="1">
            <a:spLocks noGrp="1"/>
          </p:cNvSpPr>
          <p:nvPr>
            <p:ph type="subTitle" idx="1"/>
          </p:nvPr>
        </p:nvSpPr>
        <p:spPr>
          <a:xfrm>
            <a:off x="139875" y="2638894"/>
            <a:ext cx="1802976"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More than or equal to 18 medical centers within the vicinity</a:t>
            </a:r>
            <a:endParaRPr dirty="0"/>
          </a:p>
        </p:txBody>
      </p:sp>
      <p:grpSp>
        <p:nvGrpSpPr>
          <p:cNvPr id="21" name="Group 20"/>
          <p:cNvGrpSpPr/>
          <p:nvPr/>
        </p:nvGrpSpPr>
        <p:grpSpPr>
          <a:xfrm>
            <a:off x="3178815" y="1298112"/>
            <a:ext cx="5050546" cy="3030327"/>
            <a:chOff x="3751820" y="1322755"/>
            <a:chExt cx="5050546" cy="3030327"/>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820" y="1322755"/>
              <a:ext cx="5050546" cy="30303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2" name="Oval 51"/>
            <p:cNvSpPr/>
            <p:nvPr/>
          </p:nvSpPr>
          <p:spPr>
            <a:xfrm>
              <a:off x="4943067" y="1571224"/>
              <a:ext cx="2604087" cy="2644948"/>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Google Shape;1496;p28"/>
            <p:cNvSpPr txBox="1">
              <a:spLocks/>
            </p:cNvSpPr>
            <p:nvPr/>
          </p:nvSpPr>
          <p:spPr>
            <a:xfrm>
              <a:off x="7094780" y="1560154"/>
              <a:ext cx="715797" cy="284299"/>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5km radius</a:t>
              </a:r>
              <a:endParaRPr lang="en-US" sz="800" b="1" dirty="0">
                <a:solidFill>
                  <a:srgbClr val="557083"/>
                </a:solidFill>
              </a:endParaRPr>
            </a:p>
          </p:txBody>
        </p:sp>
        <p:sp>
          <p:nvSpPr>
            <p:cNvPr id="54" name="Oval 53"/>
            <p:cNvSpPr/>
            <p:nvPr/>
          </p:nvSpPr>
          <p:spPr>
            <a:xfrm>
              <a:off x="5707525" y="2371531"/>
              <a:ext cx="1079229" cy="1038973"/>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Google Shape;1496;p28"/>
            <p:cNvSpPr txBox="1">
              <a:spLocks/>
            </p:cNvSpPr>
            <p:nvPr/>
          </p:nvSpPr>
          <p:spPr>
            <a:xfrm>
              <a:off x="6277093" y="3336810"/>
              <a:ext cx="871854" cy="284299"/>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2km radius</a:t>
              </a:r>
              <a:endParaRPr lang="en-US" sz="800" b="1" dirty="0">
                <a:solidFill>
                  <a:srgbClr val="557083"/>
                </a:solidFill>
              </a:endParaRPr>
            </a:p>
          </p:txBody>
        </p:sp>
      </p:grpSp>
      <p:sp>
        <p:nvSpPr>
          <p:cNvPr id="59" name="Google Shape;1496;p28"/>
          <p:cNvSpPr txBox="1">
            <a:spLocks/>
          </p:cNvSpPr>
          <p:nvPr/>
        </p:nvSpPr>
        <p:spPr>
          <a:xfrm>
            <a:off x="3349602" y="4343891"/>
            <a:ext cx="4580834" cy="432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152400" lvl="0" indent="0" algn="ctr">
              <a:spcAft>
                <a:spcPts val="1600"/>
              </a:spcAft>
              <a:buNone/>
            </a:pPr>
            <a:r>
              <a:rPr lang="en-US" sz="1000" dirty="0" smtClean="0"/>
              <a:t>Locations fulfilled all 3 selection criteria</a:t>
            </a:r>
            <a:endParaRPr lang="en-US" sz="1000" dirty="0"/>
          </a:p>
        </p:txBody>
      </p:sp>
      <p:sp>
        <p:nvSpPr>
          <p:cNvPr id="22" name="Oval 21"/>
          <p:cNvSpPr/>
          <p:nvPr/>
        </p:nvSpPr>
        <p:spPr>
          <a:xfrm>
            <a:off x="3001477" y="2934138"/>
            <a:ext cx="74809" cy="74809"/>
          </a:xfrm>
          <a:prstGeom prst="ellipse">
            <a:avLst/>
          </a:prstGeom>
          <a:solidFill>
            <a:srgbClr val="2A3841"/>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7"/>
        <p:cNvGrpSpPr/>
        <p:nvPr/>
      </p:nvGrpSpPr>
      <p:grpSpPr>
        <a:xfrm>
          <a:off x="0" y="0"/>
          <a:ext cx="0" cy="0"/>
          <a:chOff x="0" y="0"/>
          <a:chExt cx="0" cy="0"/>
        </a:xfrm>
      </p:grpSpPr>
      <p:sp>
        <p:nvSpPr>
          <p:cNvPr id="1610" name="Google Shape;1610;p3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9</a:t>
            </a:fld>
            <a:endParaRPr dirty="0"/>
          </a:p>
        </p:txBody>
      </p:sp>
      <p:sp>
        <p:nvSpPr>
          <p:cNvPr id="1611" name="Google Shape;1611;p3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RESULTS</a:t>
            </a:r>
            <a:endParaRPr dirty="0"/>
          </a:p>
        </p:txBody>
      </p:sp>
      <p:pic>
        <p:nvPicPr>
          <p:cNvPr id="46" name="Picture 45"/>
          <p:cNvPicPr/>
          <p:nvPr/>
        </p:nvPicPr>
        <p:blipFill>
          <a:blip r:embed="rId3"/>
          <a:stretch>
            <a:fillRect/>
          </a:stretch>
        </p:blipFill>
        <p:spPr>
          <a:xfrm>
            <a:off x="2208685" y="1438449"/>
            <a:ext cx="4927504" cy="2853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7" name="Oval 46"/>
          <p:cNvSpPr/>
          <p:nvPr/>
        </p:nvSpPr>
        <p:spPr>
          <a:xfrm>
            <a:off x="3312349" y="1526464"/>
            <a:ext cx="2719835" cy="2666993"/>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1496;p28"/>
          <p:cNvSpPr txBox="1">
            <a:spLocks/>
          </p:cNvSpPr>
          <p:nvPr/>
        </p:nvSpPr>
        <p:spPr>
          <a:xfrm>
            <a:off x="5780126" y="1757502"/>
            <a:ext cx="764511" cy="227547"/>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5km radius</a:t>
            </a:r>
            <a:endParaRPr lang="en-US" sz="800" b="1" dirty="0">
              <a:solidFill>
                <a:srgbClr val="557083"/>
              </a:solidFill>
            </a:endParaRPr>
          </a:p>
        </p:txBody>
      </p:sp>
      <p:sp>
        <p:nvSpPr>
          <p:cNvPr id="49" name="Oval 48"/>
          <p:cNvSpPr/>
          <p:nvPr/>
        </p:nvSpPr>
        <p:spPr>
          <a:xfrm>
            <a:off x="4109901" y="2353415"/>
            <a:ext cx="1124729" cy="1028440"/>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Google Shape;1496;p28"/>
          <p:cNvSpPr txBox="1">
            <a:spLocks/>
          </p:cNvSpPr>
          <p:nvPr/>
        </p:nvSpPr>
        <p:spPr>
          <a:xfrm>
            <a:off x="4906505" y="3371145"/>
            <a:ext cx="722805" cy="227547"/>
          </a:xfrm>
          <a:prstGeom prst="rect">
            <a:avLst/>
          </a:prstGeom>
          <a:solidFill>
            <a:srgbClr val="FFFFFF">
              <a:alpha val="4902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0" indent="0" algn="ctr">
              <a:spcAft>
                <a:spcPts val="500"/>
              </a:spcAft>
              <a:buSzPts val="1100"/>
              <a:buFont typeface="Arial"/>
              <a:buNone/>
            </a:pPr>
            <a:r>
              <a:rPr lang="en-US" sz="800" b="1" dirty="0" smtClean="0">
                <a:solidFill>
                  <a:srgbClr val="557083"/>
                </a:solidFill>
              </a:rPr>
              <a:t>2km radius</a:t>
            </a:r>
            <a:endParaRPr lang="en-US" sz="800" b="1" dirty="0">
              <a:solidFill>
                <a:srgbClr val="557083"/>
              </a:solidFill>
            </a:endParaRPr>
          </a:p>
        </p:txBody>
      </p:sp>
      <p:sp>
        <p:nvSpPr>
          <p:cNvPr id="52" name="Google Shape;1496;p28"/>
          <p:cNvSpPr txBox="1">
            <a:spLocks/>
          </p:cNvSpPr>
          <p:nvPr/>
        </p:nvSpPr>
        <p:spPr>
          <a:xfrm>
            <a:off x="2381848" y="4331142"/>
            <a:ext cx="4580834" cy="432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chemeClr val="dk1"/>
              </a:buClr>
              <a:buSzPts val="1200"/>
              <a:buFont typeface="Quattrocento"/>
              <a:buChar char="■"/>
              <a:defRPr sz="1200" b="0" i="0" u="none" strike="noStrike" cap="none">
                <a:solidFill>
                  <a:schemeClr val="dk1"/>
                </a:solidFill>
                <a:latin typeface="Quattrocento"/>
                <a:ea typeface="Quattrocento"/>
                <a:cs typeface="Quattrocento"/>
                <a:sym typeface="Quattrocento"/>
              </a:defRPr>
            </a:lvl9pPr>
          </a:lstStyle>
          <a:p>
            <a:pPr marL="152400" lvl="0" indent="0" algn="ctr">
              <a:spcAft>
                <a:spcPts val="1600"/>
              </a:spcAft>
              <a:buNone/>
            </a:pPr>
            <a:r>
              <a:rPr lang="en-US" sz="1000" dirty="0" smtClean="0"/>
              <a:t>Shortlisted locations form into 3 cluster.</a:t>
            </a:r>
            <a:endParaRPr lang="en-US" sz="1000" dirty="0"/>
          </a:p>
        </p:txBody>
      </p:sp>
      <p:cxnSp>
        <p:nvCxnSpPr>
          <p:cNvPr id="53" name="Google Shape;1406;p26"/>
          <p:cNvCxnSpPr/>
          <p:nvPr/>
        </p:nvCxnSpPr>
        <p:spPr>
          <a:xfrm rot="10800000" flipV="1">
            <a:off x="4788404" y="1142864"/>
            <a:ext cx="1164682" cy="1082507"/>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55" name="Google Shape;1486;p28"/>
          <p:cNvSpPr/>
          <p:nvPr/>
        </p:nvSpPr>
        <p:spPr>
          <a:xfrm>
            <a:off x="5945759" y="681431"/>
            <a:ext cx="2047574" cy="61695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434343"/>
                </a:solidFill>
                <a:latin typeface="Saira Condensed"/>
                <a:ea typeface="Saira Condensed"/>
                <a:cs typeface="Saira Condensed"/>
                <a:sym typeface="Saira Condensed"/>
              </a:rPr>
              <a:t>Jalan Tun Ismail</a:t>
            </a:r>
          </a:p>
          <a:p>
            <a:pPr marL="0" lvl="0" indent="0" algn="l" rtl="0">
              <a:spcBef>
                <a:spcPts val="0"/>
              </a:spcBef>
              <a:spcAft>
                <a:spcPts val="0"/>
              </a:spcAft>
              <a:buNone/>
            </a:pPr>
            <a:r>
              <a:rPr lang="en-US" sz="1000" dirty="0" smtClean="0">
                <a:solidFill>
                  <a:schemeClr val="dk1"/>
                </a:solidFill>
                <a:latin typeface="Quattrocento"/>
                <a:ea typeface="Quattrocento"/>
                <a:cs typeface="Quattrocento"/>
              </a:rPr>
              <a:t>Neighborhood </a:t>
            </a:r>
            <a:r>
              <a:rPr lang="en-US" sz="1000" dirty="0">
                <a:solidFill>
                  <a:schemeClr val="dk1"/>
                </a:solidFill>
                <a:latin typeface="Quattrocento"/>
                <a:ea typeface="Quattrocento"/>
                <a:cs typeface="Quattrocento"/>
              </a:rPr>
              <a:t>that close to local residential </a:t>
            </a:r>
            <a:r>
              <a:rPr lang="en-US" sz="1000" dirty="0" smtClean="0">
                <a:solidFill>
                  <a:schemeClr val="dk1"/>
                </a:solidFill>
                <a:latin typeface="Quattrocento"/>
                <a:ea typeface="Quattrocento"/>
                <a:cs typeface="Quattrocento"/>
              </a:rPr>
              <a:t>area</a:t>
            </a:r>
            <a:endParaRPr sz="1000" dirty="0">
              <a:solidFill>
                <a:schemeClr val="dk1"/>
              </a:solidFill>
              <a:latin typeface="Quattrocento"/>
              <a:ea typeface="Quattrocento"/>
              <a:cs typeface="Quattrocento"/>
            </a:endParaRPr>
          </a:p>
        </p:txBody>
      </p:sp>
      <p:cxnSp>
        <p:nvCxnSpPr>
          <p:cNvPr id="59" name="Google Shape;1406;p26"/>
          <p:cNvCxnSpPr/>
          <p:nvPr/>
        </p:nvCxnSpPr>
        <p:spPr>
          <a:xfrm rot="10800000" flipV="1">
            <a:off x="5780126" y="2381420"/>
            <a:ext cx="1542102" cy="522328"/>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60" name="Google Shape;1486;p28"/>
          <p:cNvSpPr/>
          <p:nvPr/>
        </p:nvSpPr>
        <p:spPr>
          <a:xfrm>
            <a:off x="7314901" y="1919987"/>
            <a:ext cx="1725860" cy="61695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rgbClr val="434343"/>
                </a:solidFill>
                <a:latin typeface="Saira Condensed"/>
                <a:ea typeface="Saira Condensed"/>
                <a:cs typeface="Saira Condensed"/>
                <a:sym typeface="Saira Condensed"/>
              </a:rPr>
              <a:t>Bukit Bintang</a:t>
            </a:r>
            <a:endParaRPr lang="en-US" dirty="0">
              <a:solidFill>
                <a:srgbClr val="434343"/>
              </a:solidFill>
              <a:latin typeface="Saira Condensed"/>
              <a:ea typeface="Saira Condensed"/>
              <a:cs typeface="Saira Condensed"/>
              <a:sym typeface="Saira Condensed"/>
            </a:endParaRPr>
          </a:p>
          <a:p>
            <a:pPr marL="0" lvl="0" indent="0" algn="l" rtl="0">
              <a:spcBef>
                <a:spcPts val="0"/>
              </a:spcBef>
              <a:spcAft>
                <a:spcPts val="0"/>
              </a:spcAft>
              <a:buNone/>
            </a:pPr>
            <a:r>
              <a:rPr lang="en-US" sz="1000" dirty="0" smtClean="0">
                <a:solidFill>
                  <a:schemeClr val="dk1"/>
                </a:solidFill>
                <a:latin typeface="Quattrocento"/>
                <a:ea typeface="Quattrocento"/>
                <a:cs typeface="Quattrocento"/>
              </a:rPr>
              <a:t>Locate within the golden triangle and a tourist spot.</a:t>
            </a:r>
            <a:endParaRPr sz="1000" dirty="0">
              <a:solidFill>
                <a:schemeClr val="dk1"/>
              </a:solidFill>
              <a:latin typeface="Quattrocento"/>
              <a:ea typeface="Quattrocento"/>
              <a:cs typeface="Quattrocento"/>
            </a:endParaRPr>
          </a:p>
        </p:txBody>
      </p:sp>
      <p:cxnSp>
        <p:nvCxnSpPr>
          <p:cNvPr id="62" name="Google Shape;1406;p26"/>
          <p:cNvCxnSpPr>
            <a:stCxn id="63" idx="3"/>
          </p:cNvCxnSpPr>
          <p:nvPr/>
        </p:nvCxnSpPr>
        <p:spPr>
          <a:xfrm flipV="1">
            <a:off x="2022646" y="3818148"/>
            <a:ext cx="1560919" cy="111776"/>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63" name="Google Shape;1486;p28"/>
          <p:cNvSpPr/>
          <p:nvPr/>
        </p:nvSpPr>
        <p:spPr>
          <a:xfrm>
            <a:off x="96412" y="3621445"/>
            <a:ext cx="1926234" cy="616958"/>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rgbClr val="434343"/>
                </a:solidFill>
                <a:latin typeface="Saira Condensed"/>
                <a:ea typeface="Saira Condensed"/>
                <a:cs typeface="Saira Condensed"/>
                <a:sym typeface="Saira Condensed"/>
              </a:rPr>
              <a:t>Bangsar</a:t>
            </a:r>
            <a:endParaRPr lang="en-US" dirty="0">
              <a:solidFill>
                <a:srgbClr val="434343"/>
              </a:solidFill>
              <a:latin typeface="Saira Condensed"/>
              <a:ea typeface="Saira Condensed"/>
              <a:cs typeface="Saira Condensed"/>
              <a:sym typeface="Saira Condensed"/>
            </a:endParaRPr>
          </a:p>
          <a:p>
            <a:pPr marL="0" lvl="0" indent="0" algn="l" rtl="0">
              <a:spcBef>
                <a:spcPts val="0"/>
              </a:spcBef>
              <a:spcAft>
                <a:spcPts val="0"/>
              </a:spcAft>
              <a:buNone/>
            </a:pPr>
            <a:r>
              <a:rPr lang="en-US" sz="1000" dirty="0" smtClean="0">
                <a:solidFill>
                  <a:schemeClr val="dk1"/>
                </a:solidFill>
                <a:latin typeface="Quattrocento"/>
                <a:ea typeface="Quattrocento"/>
                <a:cs typeface="Quattrocento"/>
              </a:rPr>
              <a:t>An area popular among the expatriate</a:t>
            </a:r>
            <a:endParaRPr sz="1000" dirty="0">
              <a:solidFill>
                <a:schemeClr val="dk1"/>
              </a:solidFill>
              <a:latin typeface="Quattrocento"/>
              <a:ea typeface="Quattrocento"/>
              <a:cs typeface="Quattrocen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nical Case 01-2019 by SlidesGo">
  <a:themeElements>
    <a:clrScheme name="Simple Light">
      <a:dk1>
        <a:srgbClr val="434343"/>
      </a:dk1>
      <a:lt1>
        <a:srgbClr val="CFD9E0"/>
      </a:lt1>
      <a:dk2>
        <a:srgbClr val="96D358"/>
      </a:dk2>
      <a:lt2>
        <a:srgbClr val="FFFFFF"/>
      </a:lt2>
      <a:accent1>
        <a:srgbClr val="863C21"/>
      </a:accent1>
      <a:accent2>
        <a:srgbClr val="FFDAB6"/>
      </a:accent2>
      <a:accent3>
        <a:srgbClr val="D85F34"/>
      </a:accent3>
      <a:accent4>
        <a:srgbClr val="E9DDE2"/>
      </a:accent4>
      <a:accent5>
        <a:srgbClr val="FC8C65"/>
      </a:accent5>
      <a:accent6>
        <a:srgbClr val="F1BB87"/>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2710</TotalTime>
  <Words>750</Words>
  <Application>Microsoft Office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Nunito Light</vt:lpstr>
      <vt:lpstr>Quattrocento</vt:lpstr>
      <vt:lpstr>Roboto Slab Regular</vt:lpstr>
      <vt:lpstr>Fira Sans Extra Condensed Medium</vt:lpstr>
      <vt:lpstr>Saira Condensed</vt:lpstr>
      <vt:lpstr>Arial</vt:lpstr>
      <vt:lpstr>Economica</vt:lpstr>
      <vt:lpstr>Clinical Case 01-2019 by SlidesGo</vt:lpstr>
      <vt:lpstr>LOCATION SELECTION FOR DENTAL CLINIC</vt:lpstr>
      <vt:lpstr>TABLE OF CONTENTS</vt:lpstr>
      <vt:lpstr>INTRODUCTION</vt:lpstr>
      <vt:lpstr>BUSINESS PROBLEM</vt:lpstr>
      <vt:lpstr>DATA SOURCE &amp; PREPARATION</vt:lpstr>
      <vt:lpstr>2,636 MEDICAL CENTER</vt:lpstr>
      <vt:lpstr># of Medical Center nearby</vt:lpstr>
      <vt:lpstr>SELECTION  CRITERIA</vt:lpstr>
      <vt:lpstr>RESULTS</vt:lpstr>
      <vt:lpstr>CONCLUSION</vt:lpstr>
      <vt:lpstr>THANK YOU!</vt:lpstr>
      <vt:lpstr>APPENDIXS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CLNIC ADDRESS SELECTION</dc:title>
  <dc:creator>shilling.tan</dc:creator>
  <cp:lastModifiedBy>shilling.tan</cp:lastModifiedBy>
  <cp:revision>56</cp:revision>
  <dcterms:modified xsi:type="dcterms:W3CDTF">2021-08-13T14:20:43Z</dcterms:modified>
</cp:coreProperties>
</file>