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1" r:id="rId3"/>
  </p:sldMasterIdLst>
  <p:notesMasterIdLst>
    <p:notesMasterId r:id="rId6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Lst>
  <p:sldSz cx="9144000" cy="5143500" type="screen16x9"/>
  <p:notesSz cx="6858000" cy="9144000"/>
  <p:embeddedFontLst>
    <p:embeddedFont>
      <p:font typeface="Calibri" panose="020F0502020204030204" pitchFamily="34" charset="0"/>
      <p:regular r:id="rId61"/>
      <p:bold r:id="rId62"/>
      <p:italic r:id="rId63"/>
      <p:boldItalic r:id="rId64"/>
    </p:embeddedFont>
    <p:embeddedFont>
      <p:font typeface="Consolas" panose="020B0609020204030204" pitchFamily="49" charset="0"/>
      <p:regular r:id="rId65"/>
      <p:bold r:id="rId66"/>
      <p:italic r:id="rId67"/>
      <p:boldItalic r:id="rId68"/>
    </p:embeddedFont>
    <p:embeddedFont>
      <p:font typeface="Helvetica Neue" panose="02000503000000020004" pitchFamily="2" charset="0"/>
      <p:regular r:id="rId69"/>
      <p:bold r:id="rId70"/>
      <p:italic r:id="rId71"/>
      <p:boldItalic r:id="rId72"/>
    </p:embeddedFont>
    <p:embeddedFont>
      <p:font typeface="Roboto" panose="02000000000000000000" pitchFamily="2" charset="0"/>
      <p:regular r:id="rId73"/>
      <p:bold r:id="rId74"/>
      <p:italic r:id="rId75"/>
      <p:boldItalic r:id="rId76"/>
    </p:embeddedFont>
    <p:embeddedFont>
      <p:font typeface="Roboto Black" panose="02000000000000000000" pitchFamily="2" charset="0"/>
      <p:bold r:id="rId77"/>
      <p:italic r:id="rId78"/>
      <p:boldItalic r:id="rId79"/>
    </p:embeddedFont>
    <p:embeddedFont>
      <p:font typeface="Roboto Light" panose="02000000000000000000" pitchFamily="2" charset="0"/>
      <p:regular r:id="rId80"/>
      <p:bold r:id="rId81"/>
      <p:italic r:id="rId82"/>
      <p:boldItalic r:id="rId83"/>
    </p:embeddedFont>
    <p:embeddedFont>
      <p:font typeface="Roboto Medium" panose="02000000000000000000" pitchFamily="2"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8" roundtripDataSignature="AMtx7mgrwVEB6PiR0X3+Dsm1F3UQ3TPH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70"/>
  </p:normalViewPr>
  <p:slideViewPr>
    <p:cSldViewPr snapToGrid="0" snapToObjects="1">
      <p:cViewPr varScale="1">
        <p:scale>
          <a:sx n="128" d="100"/>
          <a:sy n="128" d="100"/>
        </p:scale>
        <p:origin x="6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3.fntdata"/><Relationship Id="rId68" Type="http://schemas.openxmlformats.org/officeDocument/2006/relationships/font" Target="fonts/font8.fntdata"/><Relationship Id="rId84" Type="http://schemas.openxmlformats.org/officeDocument/2006/relationships/font" Target="fonts/font24.fntdata"/><Relationship Id="rId89"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2.xml"/><Relationship Id="rId90" Type="http://schemas.openxmlformats.org/officeDocument/2006/relationships/viewProps" Target="viewProp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font" Target="fonts/font17.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12.fntdata"/><Relationship Id="rId80" Type="http://schemas.openxmlformats.org/officeDocument/2006/relationships/font" Target="fonts/font20.fntdata"/><Relationship Id="rId85" Type="http://schemas.openxmlformats.org/officeDocument/2006/relationships/font" Target="fonts/font25.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font" Target="fonts/font23.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font" Target="fonts/font21.fntdata"/><Relationship Id="rId86" Type="http://schemas.openxmlformats.org/officeDocument/2006/relationships/font" Target="fonts/font26.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6.fntdata"/><Relationship Id="rId7" Type="http://schemas.openxmlformats.org/officeDocument/2006/relationships/slide" Target="slides/slide4.xml"/><Relationship Id="rId71" Type="http://schemas.openxmlformats.org/officeDocument/2006/relationships/font" Target="fonts/font11.fntdata"/><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6.fntdata"/><Relationship Id="rId87" Type="http://schemas.openxmlformats.org/officeDocument/2006/relationships/font" Target="fonts/font27.fntdata"/><Relationship Id="rId61" Type="http://schemas.openxmlformats.org/officeDocument/2006/relationships/font" Target="fonts/font1.fntdata"/><Relationship Id="rId82" Type="http://schemas.openxmlformats.org/officeDocument/2006/relationships/font" Target="fonts/font22.fntdata"/><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XZ6AwoJFPFI"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youtu.be/wNNOFfDBB0o?t=4792"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github.com/opencontainers/runtime-spec"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opencontainers/runtime-spec/blob/master/bundle.md" TargetMode="External"/><Relationship Id="rId4" Type="http://schemas.openxmlformats.org/officeDocument/2006/relationships/hyperlink" Target="http://www.github.com/opencontainers/image-spec"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kata-containers/agent/blob/1.6.0/TRACING.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kata-containers/runtime/issues/1369"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kernel.org/doc/Documentation/virtual/kvm/api.tx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edium.com/kata-containers/kata-containers-version-2-0-e45df4dd328"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ws.amazon.com/ec2/instance-types/i3/"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cloud.google.com/compute/docs/instances/enable-nested-virtualization-vm-instances"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n.wikipedia.org/wiki/Union_mount"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s://en.wikipedia.org/wiki/File_system" TargetMode="External"/><Relationship Id="rId4" Type="http://schemas.openxmlformats.org/officeDocument/2006/relationships/hyperlink" Target="https://en.wikipedia.org/wiki/Linux"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en.wikipedia.org/wiki/Union_mount"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en.wikipedia.org/wiki/File_system" TargetMode="External"/><Relationship Id="rId4" Type="http://schemas.openxmlformats.org/officeDocument/2006/relationships/hyperlink" Target="https://en.wikipedia.org/wiki/Linux"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atacontainers.io/supporter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52" name="Google Shape;25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e81a1757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5e81a1757e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c242e799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ac242e7999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Container Runtime Interface CRI. From the kubernetes.io website </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r>
              <a:rPr lang="en-US"/>
              <a:t>This is a plugin interface which enables your kubelet to use a wide variety of container runtimes without requiring a recompile</a:t>
            </a:r>
            <a:endParaRPr/>
          </a:p>
          <a:p>
            <a:pPr marL="139700" lvl="0" indent="0" algn="l" rtl="0">
              <a:lnSpc>
                <a:spcPct val="100000"/>
              </a:lnSpc>
              <a:spcBef>
                <a:spcPts val="0"/>
              </a:spcBef>
              <a:spcAft>
                <a:spcPts val="0"/>
              </a:spcAft>
              <a:buSzPts val="1400"/>
              <a:buNone/>
            </a:pPr>
            <a:r>
              <a:rPr lang="en-US"/>
              <a:t>It consists of protocol buffers, grpc api, and libraries. </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Kubelet communicates with the container runtime (or a CRI shim for the runtime) over Unix sockets using the gRPC framework, where kubelet acts as a client and the CRI shim as the server.  There is an Image service and a RuntimeService.</a:t>
            </a: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A node could be a virtual machine or a bare metal machine</a:t>
            </a:r>
            <a:endParaRPr/>
          </a:p>
          <a:p>
            <a:pPr marL="139700" lvl="0" indent="0" algn="l" rtl="0">
              <a:lnSpc>
                <a:spcPct val="100000"/>
              </a:lnSpc>
              <a:spcBef>
                <a:spcPts val="0"/>
              </a:spcBef>
              <a:spcAft>
                <a:spcPts val="0"/>
              </a:spcAft>
              <a:buSzPts val="1400"/>
              <a:buNone/>
            </a:pPr>
            <a:r>
              <a:rPr lang="en-US"/>
              <a:t>Untrusted or sensitive workloads like the ones shaded in red can be run on the same Node with Kata.</a:t>
            </a:r>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66" name="Google Shape;566;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9edd5aa16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g9edd5aa16f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a:solidFill>
                  <a:srgbClr val="1F2A3D"/>
                </a:solidFill>
                <a:latin typeface="Roboto"/>
                <a:ea typeface="Roboto"/>
                <a:cs typeface="Roboto"/>
                <a:sym typeface="Roboto"/>
              </a:rPr>
              <a:t>Check out more Kata use cases: </a:t>
            </a:r>
            <a:endParaRPr sz="1300">
              <a:solidFill>
                <a:srgbClr val="1F2A3D"/>
              </a:solidFill>
              <a:latin typeface="Roboto"/>
              <a:ea typeface="Roboto"/>
              <a:cs typeface="Roboto"/>
              <a:sym typeface="Roboto"/>
            </a:endParaRPr>
          </a:p>
          <a:p>
            <a:pPr marL="457200" lvl="0" indent="-311150" algn="l" rtl="0">
              <a:spcBef>
                <a:spcPts val="0"/>
              </a:spcBef>
              <a:spcAft>
                <a:spcPts val="0"/>
              </a:spcAft>
              <a:buSzPts val="1300"/>
              <a:buFont typeface="Roboto"/>
              <a:buChar char="-"/>
            </a:pPr>
            <a:r>
              <a:rPr lang="en-US" sz="1300" u="sng">
                <a:solidFill>
                  <a:schemeClr val="hlink"/>
                </a:solidFill>
                <a:latin typeface="Roboto"/>
                <a:ea typeface="Roboto"/>
                <a:cs typeface="Roboto"/>
                <a:sym typeface="Roboto"/>
                <a:hlinkClick r:id="rId3"/>
              </a:rPr>
              <a:t>The practice and landing of Kata containers in Ant Group and Alibaba Grou</a:t>
            </a:r>
            <a:r>
              <a:rPr lang="en-US" sz="1300">
                <a:solidFill>
                  <a:srgbClr val="1F2A3D"/>
                </a:solidFill>
                <a:latin typeface="Roboto"/>
                <a:ea typeface="Roboto"/>
                <a:cs typeface="Roboto"/>
                <a:sym typeface="Roboto"/>
              </a:rPr>
              <a:t>p </a:t>
            </a:r>
            <a:endParaRPr sz="1300">
              <a:solidFill>
                <a:srgbClr val="1F2A3D"/>
              </a:solidFill>
              <a:latin typeface="Roboto"/>
              <a:ea typeface="Roboto"/>
              <a:cs typeface="Roboto"/>
              <a:sym typeface="Roboto"/>
            </a:endParaRPr>
          </a:p>
          <a:p>
            <a:pPr marL="457200" lvl="0" indent="-311150" algn="l" rtl="0">
              <a:spcBef>
                <a:spcPts val="0"/>
              </a:spcBef>
              <a:spcAft>
                <a:spcPts val="0"/>
              </a:spcAft>
              <a:buClr>
                <a:srgbClr val="1F2A3D"/>
              </a:buClr>
              <a:buSzPts val="1300"/>
              <a:buFont typeface="Roboto"/>
              <a:buChar char="-"/>
            </a:pPr>
            <a:r>
              <a:rPr lang="en-US" sz="1300" u="sng">
                <a:solidFill>
                  <a:schemeClr val="hlink"/>
                </a:solidFill>
                <a:latin typeface="Roboto"/>
                <a:ea typeface="Roboto"/>
                <a:cs typeface="Roboto"/>
                <a:sym typeface="Roboto"/>
                <a:hlinkClick r:id="rId4"/>
              </a:rPr>
              <a:t>Kata Containers in Ant Group</a:t>
            </a:r>
            <a:endParaRPr sz="1300">
              <a:solidFill>
                <a:srgbClr val="1F2A3D"/>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03" name="Google Shape;603;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c242e7999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ac242e7999_0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SR-IOV- This allows a PCIe device, typically a network adapter, to separate its resources into distinct processing units that can be assigned to a virtual machine. Typically there is a physical interface and multiple virtual functions. </a:t>
            </a:r>
            <a:endParaRPr/>
          </a:p>
          <a:p>
            <a:pPr marL="139700" marR="0" lvl="0" indent="0" algn="l" rtl="0">
              <a:lnSpc>
                <a:spcPct val="100000"/>
              </a:lnSpc>
              <a:spcBef>
                <a:spcPts val="0"/>
              </a:spcBef>
              <a:spcAft>
                <a:spcPts val="0"/>
              </a:spcAft>
              <a:buClr>
                <a:srgbClr val="000000"/>
              </a:buClr>
              <a:buSzPts val="1400"/>
              <a:buFont typeface="Arial"/>
              <a:buNone/>
            </a:pP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DPDK/VPP  -  Data plane development Kit is a set of data plane libraries and network interface drivers for faster packet processing. VPP is an extensible framework that provides user space switch/router functionality. In the case of Kata containers it can provide better performance for container to container communication on a host.</a:t>
            </a: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Network Plugins – CNI stands for container network interface and includes popular plugins like multus, weave.net, flannel, calico, canal, cilium, kube-router, romana,  It is what Kubernetes uses as kubernetes does not manage pod to pod communication and expect the plugin to handle that.  CNM which stands for Container Network Model and is what Docker uses.  Docker came up with CNM and CoreOS responsible for rkt came up with CNI. </a:t>
            </a:r>
            <a:endParaRPr/>
          </a:p>
          <a:p>
            <a:pPr marL="139700" marR="0" lvl="0" indent="0" algn="l" rtl="0">
              <a:lnSpc>
                <a:spcPct val="100000"/>
              </a:lnSpc>
              <a:spcBef>
                <a:spcPts val="0"/>
              </a:spcBef>
              <a:spcAft>
                <a:spcPts val="0"/>
              </a:spcAft>
              <a:buClr>
                <a:srgbClr val="000000"/>
              </a:buClr>
              <a:buSzPts val="1400"/>
              <a:buFont typeface="Arial"/>
              <a:buNone/>
            </a:pP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virtio-scsi – is slightly more complex than virtio-blk and is intended for block based storage</a:t>
            </a:r>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virtio-blk – This links PCI and storage devices in a 1:1 relationship and is the driver for the virtual machine to access block storage</a:t>
            </a:r>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9pfs – This is actually a network protocol used to access an underlying filesystem. It does not perform as well but is easy to use with existing filesystems</a:t>
            </a:r>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Virtio-fs – This is a shared filesystem for virtual machiens developed by Red Hat that can access a directory tree on a host. It is new to Kata containers is looks like a promising alternative to 9pfs</a:t>
            </a:r>
            <a:endParaRPr/>
          </a:p>
          <a:p>
            <a:pPr marL="139700" marR="0" lvl="0" indent="0" algn="l" rtl="0">
              <a:lnSpc>
                <a:spcPct val="100000"/>
              </a:lnSpc>
              <a:spcBef>
                <a:spcPts val="0"/>
              </a:spcBef>
              <a:spcAft>
                <a:spcPts val="0"/>
              </a:spcAft>
              <a:buClr>
                <a:srgbClr val="000000"/>
              </a:buClr>
              <a:buSzPts val="1400"/>
              <a:buFont typeface="Arial"/>
              <a:buNone/>
            </a:pP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Kernel same page merging – </a:t>
            </a:r>
            <a:r>
              <a:rPr lang="en-US" sz="1100" b="0" i="0" u="none" strike="noStrike" cap="none">
                <a:solidFill>
                  <a:srgbClr val="000000"/>
                </a:solidFill>
                <a:latin typeface="Arial"/>
                <a:ea typeface="Arial"/>
                <a:cs typeface="Arial"/>
                <a:sym typeface="Arial"/>
              </a:rPr>
              <a:t>This is a kernel feature that makes it possible for a hypervisor system to share identical memory pages amongst different processes or virtualized guests. After some time it will deduplicate memory across multiple copies of Virtual Machines running. </a:t>
            </a: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endParaRPr sz="1100" i="0">
              <a:solidFill>
                <a:srgbClr val="FF0000"/>
              </a:solidFill>
              <a:latin typeface="Roboto Light"/>
              <a:ea typeface="Roboto Light"/>
              <a:cs typeface="Roboto Light"/>
              <a:sym typeface="Roboto Light"/>
            </a:endParaRPr>
          </a:p>
          <a:p>
            <a:pPr marL="139700" marR="0" lvl="0" indent="0" algn="l" rtl="0">
              <a:lnSpc>
                <a:spcPct val="100000"/>
              </a:lnSpc>
              <a:spcBef>
                <a:spcPts val="0"/>
              </a:spcBef>
              <a:spcAft>
                <a:spcPts val="0"/>
              </a:spcAft>
              <a:buClr>
                <a:srgbClr val="000000"/>
              </a:buClr>
              <a:buSzPts val="1400"/>
              <a:buFont typeface="Arial"/>
              <a:buNone/>
            </a:pPr>
            <a:r>
              <a:rPr lang="en-US" sz="1100" i="0">
                <a:solidFill>
                  <a:srgbClr val="FF0000"/>
                </a:solidFill>
                <a:latin typeface="Roboto Light"/>
                <a:ea typeface="Roboto Light"/>
                <a:cs typeface="Roboto Light"/>
                <a:sym typeface="Roboto Light"/>
              </a:rPr>
              <a:t>DAX – This was originally introduced in the 4.0 kernel. Before DAX files were first copied from disk to a kernel cache which becomes unnecessary overhead when dealing with a persistent non-volatile memory. DAX removes this extra copy by reading/writing directly to this persistent memory. This helps to remove some of the penalty of using a virtual machine. T</a:t>
            </a:r>
            <a:r>
              <a:rPr lang="en-US" sz="1100" b="0" i="0" u="none" strike="noStrike" cap="none">
                <a:solidFill>
                  <a:srgbClr val="000000"/>
                </a:solidFill>
                <a:latin typeface="Arial"/>
                <a:ea typeface="Arial"/>
                <a:cs typeface="Arial"/>
                <a:sym typeface="Arial"/>
              </a:rPr>
              <a:t>his will enable guest page cache bypass using Direct Access for files in the VM context</a:t>
            </a:r>
            <a:endParaRPr/>
          </a:p>
          <a:p>
            <a:pPr marL="13970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13970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000000"/>
                </a:solidFill>
                <a:latin typeface="Arial"/>
                <a:ea typeface="Arial"/>
                <a:cs typeface="Arial"/>
                <a:sym typeface="Arial"/>
              </a:rPr>
              <a:t> </a:t>
            </a:r>
            <a:endParaRPr sz="1100" i="0">
              <a:solidFill>
                <a:srgbClr val="FF0000"/>
              </a:solidFill>
              <a:latin typeface="Roboto Light"/>
              <a:ea typeface="Roboto Light"/>
              <a:cs typeface="Roboto Light"/>
              <a:sym typeface="Roboto Light"/>
            </a:endParaRPr>
          </a:p>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82b2de5086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21" name="Google Shape;621;g82b2de5086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Open Container Initiative (OCI) -- Established in June 2015 by Docker and other leaders in the container industry, the OCI currently contains two specifications: the Runtime Specification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runtime-spec</a:t>
            </a:r>
            <a:r>
              <a:rPr lang="en-US" sz="1100" b="0" i="0" u="none" strike="noStrike" cap="none">
                <a:solidFill>
                  <a:srgbClr val="000000"/>
                </a:solidFill>
                <a:latin typeface="Arial"/>
                <a:ea typeface="Arial"/>
                <a:cs typeface="Arial"/>
                <a:sym typeface="Arial"/>
              </a:rPr>
              <a:t>) and the Image Specification (</a:t>
            </a:r>
            <a:r>
              <a:rPr lang="en-US"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image-spec</a:t>
            </a:r>
            <a:r>
              <a:rPr lang="en-US" sz="1100" b="0" i="0" u="none" strike="noStrike" cap="none">
                <a:solidFill>
                  <a:srgbClr val="000000"/>
                </a:solidFill>
                <a:latin typeface="Arial"/>
                <a:ea typeface="Arial"/>
                <a:cs typeface="Arial"/>
                <a:sym typeface="Arial"/>
              </a:rPr>
              <a:t>). The Runtime Specification outlines how to run a “</a:t>
            </a:r>
            <a:r>
              <a:rPr lang="en-US" sz="11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filesystem bundle</a:t>
            </a:r>
            <a:r>
              <a:rPr lang="en-US" sz="1100" b="0" i="0" u="none" strike="noStrike" cap="none">
                <a:solidFill>
                  <a:srgbClr val="000000"/>
                </a:solidFill>
                <a:latin typeface="Arial"/>
                <a:ea typeface="Arial"/>
                <a:cs typeface="Arial"/>
                <a:sym typeface="Arial"/>
              </a:rPr>
              <a:t>” that is unpacked on disk. At a high-level an OCI implementation would download an OCI Image then unpack that image into an OCI Runtime filesystem bundle. At this point the OCI Runtime Bundle would be run by an OCI Runtime.</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82b2de5086_1_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92" name="Google Shape;692;g82b2de5086_1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2b2de5086_1_4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69" name="Google Shape;769;g82b2de5086_1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82b2de5086_1_6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41" name="Google Shape;841;g82b2de5086_1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82b2de5086_1_6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13" name="Google Shape;913;g82b2de5086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82b2de5086_1_7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85" name="Google Shape;985;g82b2de5086_1_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82b2de5086_1_8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a:t>Add OpenTracing support</a:t>
            </a:r>
            <a:br>
              <a:rPr lang="en-US"/>
            </a:br>
            <a:r>
              <a:rPr lang="en-US"/>
              <a:t>This release includes changes to support OpenTracing, but note that the feature should be considered a preview as it is not yet integrated into the runtime. See </a:t>
            </a:r>
            <a:r>
              <a:rPr lang="en-US" u="sng">
                <a:solidFill>
                  <a:schemeClr val="hlink"/>
                </a:solidFill>
                <a:hlinkClick r:id="rId3"/>
              </a:rPr>
              <a:t>TRACING.md</a:t>
            </a:r>
            <a:r>
              <a:rPr lang="en-US"/>
              <a:t> and </a:t>
            </a:r>
            <a:r>
              <a:rPr lang="en-US" u="sng">
                <a:solidFill>
                  <a:schemeClr val="hlink"/>
                </a:solidFill>
                <a:hlinkClick r:id="rId4"/>
              </a:rPr>
              <a:t>#1369</a:t>
            </a:r>
            <a:r>
              <a:rPr lang="en-US"/>
              <a:t> for full details.</a:t>
            </a:r>
            <a:endParaRPr/>
          </a:p>
          <a:p>
            <a:pPr marL="457200" lvl="0" indent="-317500" algn="l" rtl="0">
              <a:lnSpc>
                <a:spcPct val="100000"/>
              </a:lnSpc>
              <a:spcBef>
                <a:spcPts val="0"/>
              </a:spcBef>
              <a:spcAft>
                <a:spcPts val="0"/>
              </a:spcAft>
              <a:buSzPts val="1400"/>
              <a:buChar char="●"/>
            </a:pPr>
            <a:r>
              <a:rPr lang="en-US"/>
              <a:t>mount: add virtio-fs mount driver</a:t>
            </a:r>
            <a:br>
              <a:rPr lang="en-US"/>
            </a:br>
            <a:r>
              <a:rPr lang="en-US"/>
              <a:t>Now the agent can mount virtio-fs shared directories.</a:t>
            </a:r>
            <a:endParaRPr/>
          </a:p>
          <a:p>
            <a:pPr marL="457200" lvl="0" indent="-317500" algn="l" rtl="0">
              <a:lnSpc>
                <a:spcPct val="100000"/>
              </a:lnSpc>
              <a:spcBef>
                <a:spcPts val="0"/>
              </a:spcBef>
              <a:spcAft>
                <a:spcPts val="0"/>
              </a:spcAft>
              <a:buSzPts val="1400"/>
              <a:buChar char="●"/>
            </a:pPr>
            <a:r>
              <a:rPr lang="en-US"/>
              <a:t>Agent allow with cpuset that not match with vcpus in the guest.</a:t>
            </a:r>
            <a:endParaRPr/>
          </a:p>
          <a:p>
            <a:pPr marL="0" lvl="0" indent="0" algn="l" rtl="0">
              <a:lnSpc>
                <a:spcPct val="100000"/>
              </a:lnSpc>
              <a:spcBef>
                <a:spcPts val="0"/>
              </a:spcBef>
              <a:spcAft>
                <a:spcPts val="0"/>
              </a:spcAft>
              <a:buSzPts val="1400"/>
              <a:buNone/>
            </a:pPr>
            <a:endParaRPr/>
          </a:p>
        </p:txBody>
      </p:sp>
      <p:sp>
        <p:nvSpPr>
          <p:cNvPr id="1057" name="Google Shape;1057;g82b2de5086_1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82b2de5086_1_9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129" name="Google Shape;1129;g82b2de5086_1_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82b2de5086_1_10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201" name="Google Shape;1201;g82b2de5086_1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82b2de5086_1_1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ACRN is an open source Type 1 hypervisor that can run a RTOS in a VM. Kata support means that the RTOS VM can launch containers </a:t>
            </a:r>
            <a:endParaRPr/>
          </a:p>
          <a:p>
            <a:pPr marL="0" lvl="0" indent="0" algn="l" rtl="0">
              <a:lnSpc>
                <a:spcPct val="100000"/>
              </a:lnSpc>
              <a:spcBef>
                <a:spcPts val="0"/>
              </a:spcBef>
              <a:spcAft>
                <a:spcPts val="0"/>
              </a:spcAft>
              <a:buSzPts val="1400"/>
              <a:buNone/>
            </a:pPr>
            <a:r>
              <a:rPr lang="en-US"/>
              <a:t>that are secured in a different VM on type of the ACRN hypervisor. </a:t>
            </a:r>
            <a:endParaRPr/>
          </a:p>
          <a:p>
            <a:pPr marL="0" lvl="0" indent="0" algn="l" rtl="0">
              <a:lnSpc>
                <a:spcPct val="100000"/>
              </a:lnSpc>
              <a:spcBef>
                <a:spcPts val="0"/>
              </a:spcBef>
              <a:spcAft>
                <a:spcPts val="0"/>
              </a:spcAft>
              <a:buSzPts val="1400"/>
              <a:buNone/>
            </a:pPr>
            <a:endParaRPr/>
          </a:p>
        </p:txBody>
      </p:sp>
      <p:sp>
        <p:nvSpPr>
          <p:cNvPr id="1273" name="Google Shape;1273;g82b2de5086_1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82b2de5086_1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solidFill>
                  <a:srgbClr val="24292E"/>
                </a:solidFill>
                <a:highlight>
                  <a:srgbClr val="FFFFFF"/>
                </a:highlight>
              </a:rPr>
              <a:t>Cloud Hypervisor is an open source Virtual Machine Monitor (VMM) that runs on top of </a:t>
            </a:r>
            <a:r>
              <a:rPr lang="en-US" sz="1200">
                <a:solidFill>
                  <a:srgbClr val="0366D6"/>
                </a:solidFill>
                <a:highlight>
                  <a:srgbClr val="FFFFFF"/>
                </a:highlight>
                <a:uFill>
                  <a:noFill/>
                </a:uFill>
                <a:hlinkClick r:id="rId3">
                  <a:extLst>
                    <a:ext uri="{A12FA001-AC4F-418D-AE19-62706E023703}">
                      <ahyp:hlinkClr xmlns:ahyp="http://schemas.microsoft.com/office/drawing/2018/hyperlinkcolor" val="tx"/>
                    </a:ext>
                  </a:extLst>
                </a:hlinkClick>
              </a:rPr>
              <a:t>KVM</a:t>
            </a:r>
            <a:r>
              <a:rPr lang="en-US" sz="1200">
                <a:solidFill>
                  <a:srgbClr val="24292E"/>
                </a:solidFill>
                <a:highlight>
                  <a:srgbClr val="FFFFFF"/>
                </a:highlight>
              </a:rPr>
              <a:t>. The project focuses on exclusively running modern, cloud workloads, on top of a limited set of hardware architectures and platforms. Cloud workloads refers to those that are usually run by customers inside a cloud provider. For our purposes this means modern Linux distributions with most I/O handled by paravirtualised devices (i.e. virtio), no requirement for legacy devices and recent CPUs and KVM.  It is based on Rust</a:t>
            </a:r>
            <a:endParaRPr sz="1200">
              <a:solidFill>
                <a:srgbClr val="24292E"/>
              </a:solidFill>
              <a:highlight>
                <a:srgbClr val="FFFFFF"/>
              </a:highlight>
            </a:endParaRPr>
          </a:p>
          <a:p>
            <a:pPr marL="0" lvl="0" indent="0" algn="l" rtl="0">
              <a:lnSpc>
                <a:spcPct val="100000"/>
              </a:lnSpc>
              <a:spcBef>
                <a:spcPts val="0"/>
              </a:spcBef>
              <a:spcAft>
                <a:spcPts val="0"/>
              </a:spcAft>
              <a:buSzPts val="1400"/>
              <a:buNone/>
            </a:pPr>
            <a:endParaRPr sz="1200">
              <a:solidFill>
                <a:srgbClr val="24292E"/>
              </a:solidFill>
              <a:highlight>
                <a:srgbClr val="FFFFFF"/>
              </a:highlight>
            </a:endParaRPr>
          </a:p>
          <a:p>
            <a:pPr marL="0" lvl="0" indent="0" algn="l" rtl="0">
              <a:lnSpc>
                <a:spcPct val="100000"/>
              </a:lnSpc>
              <a:spcBef>
                <a:spcPts val="0"/>
              </a:spcBef>
              <a:spcAft>
                <a:spcPts val="0"/>
              </a:spcAft>
              <a:buSzPts val="1400"/>
              <a:buNone/>
            </a:pPr>
            <a:r>
              <a:rPr lang="en-US" sz="1200">
                <a:solidFill>
                  <a:srgbClr val="24292E"/>
                </a:solidFill>
                <a:highlight>
                  <a:srgbClr val="FFFFFF"/>
                </a:highlight>
              </a:rPr>
              <a:t>TC is the traffic controller interface.</a:t>
            </a:r>
            <a:endParaRPr sz="1200">
              <a:solidFill>
                <a:srgbClr val="24292E"/>
              </a:solidFill>
              <a:highlight>
                <a:srgbClr val="FFFFFF"/>
              </a:highlight>
            </a:endParaRPr>
          </a:p>
        </p:txBody>
      </p:sp>
      <p:sp>
        <p:nvSpPr>
          <p:cNvPr id="1345" name="Google Shape;1345;g82b2de5086_1_1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82b2de5086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7" name="Google Shape;1417;g82b2de5086_1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82b2de5086_1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9" name="Google Shape;1489;g82b2de5086_1_14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ac242e7999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1" name="Google Shape;1561;gac242e7999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US">
                <a:solidFill>
                  <a:schemeClr val="dk1"/>
                </a:solidFill>
              </a:rPr>
              <a:t>The Secure Enclave support will include the plumbing for different architecture enclaves to be used with Kata Containers. </a:t>
            </a:r>
            <a:endParaRPr>
              <a:solidFill>
                <a:schemeClr val="dk1"/>
              </a:solidFill>
            </a:endParaRPr>
          </a:p>
          <a:p>
            <a:pPr marL="0" lvl="0" indent="0" algn="l" rtl="0">
              <a:spcBef>
                <a:spcPts val="0"/>
              </a:spcBef>
              <a:spcAft>
                <a:spcPts val="0"/>
              </a:spcAft>
              <a:buClr>
                <a:schemeClr val="dk1"/>
              </a:buClr>
              <a:buSzPts val="1400"/>
              <a:buFont typeface="Arial"/>
              <a:buNone/>
            </a:pPr>
            <a:endParaRPr>
              <a:solidFill>
                <a:schemeClr val="dk1"/>
              </a:solidFill>
            </a:endParaRPr>
          </a:p>
          <a:p>
            <a:pPr marL="0" lvl="0" indent="0" algn="l" rtl="0">
              <a:spcBef>
                <a:spcPts val="0"/>
              </a:spcBef>
              <a:spcAft>
                <a:spcPts val="0"/>
              </a:spcAft>
              <a:buClr>
                <a:schemeClr val="dk1"/>
              </a:buClr>
              <a:buSzPts val="1400"/>
              <a:buFont typeface="Arial"/>
              <a:buNone/>
            </a:pPr>
            <a:r>
              <a:rPr lang="en-US">
                <a:solidFill>
                  <a:schemeClr val="dk1"/>
                </a:solidFill>
              </a:rPr>
              <a:t>Read the Kata Containers 2.0 blog on more information about the new release! </a:t>
            </a:r>
            <a:r>
              <a:rPr lang="en-US" u="sng">
                <a:solidFill>
                  <a:srgbClr val="5E81BE"/>
                </a:solidFill>
                <a:hlinkClick r:id="rId3">
                  <a:extLst>
                    <a:ext uri="{A12FA001-AC4F-418D-AE19-62706E023703}">
                      <ahyp:hlinkClr xmlns:ahyp="http://schemas.microsoft.com/office/drawing/2018/hyperlinkcolor" val="tx"/>
                    </a:ext>
                  </a:extLst>
                </a:hlinkClick>
              </a:rPr>
              <a:t>https://medium.com/kata-containers/kata-containers-version-2-0-e45df4dd328</a:t>
            </a:r>
            <a:endParaRPr>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5e2ded13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3" name="Google Shape;1573;g5e2ded137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AWS - </a:t>
            </a:r>
            <a:r>
              <a:rPr lang="en-US" sz="1100" b="0" i="0" u="none" strike="noStrike" cap="none">
                <a:solidFill>
                  <a:srgbClr val="000000"/>
                </a:solidFill>
                <a:latin typeface="Arial"/>
                <a:ea typeface="Arial"/>
                <a:cs typeface="Arial"/>
                <a:sym typeface="Arial"/>
              </a:rPr>
              <a:t>Kata Containers on Amazon Web Services (AWS) makes use of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i3.metal</a:t>
            </a:r>
            <a:r>
              <a:rPr lang="en-US" sz="1100" b="0" i="0" u="none" strike="noStrike" cap="none">
                <a:solidFill>
                  <a:srgbClr val="000000"/>
                </a:solidFill>
                <a:latin typeface="Arial"/>
                <a:ea typeface="Arial"/>
                <a:cs typeface="Arial"/>
                <a:sym typeface="Arial"/>
              </a:rPr>
              <a:t> instances. Most of the installation procedure is identical to that for Kata on your preferred distribution, except that you have to run it on bare metal instances since AWS doesn't support nested virtualization yet. </a:t>
            </a:r>
            <a:endParaRPr/>
          </a:p>
          <a:p>
            <a:pPr marL="139700" lvl="0" indent="0" algn="l" rtl="0">
              <a:lnSpc>
                <a:spcPct val="100000"/>
              </a:lnSpc>
              <a:spcBef>
                <a:spcPts val="0"/>
              </a:spcBef>
              <a:spcAft>
                <a:spcPts val="0"/>
              </a:spcAft>
              <a:buSzPts val="1400"/>
              <a:buNone/>
            </a:pP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Azure - Kata Containers on Azure use nested virtualization to provide an identical installation experience to Kata on your preferred Linux distribution.</a:t>
            </a:r>
            <a:endParaRPr/>
          </a:p>
          <a:p>
            <a:pPr marL="139700" lvl="0" indent="0" algn="l" rtl="0">
              <a:lnSpc>
                <a:spcPct val="100000"/>
              </a:lnSpc>
              <a:spcBef>
                <a:spcPts val="0"/>
              </a:spcBef>
              <a:spcAft>
                <a:spcPts val="0"/>
              </a:spcAft>
              <a:buSzPts val="1400"/>
              <a:buNone/>
            </a:pP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GCE - Kata Containers on Google Compute Engine (GCE) makes use of </a:t>
            </a:r>
            <a:r>
              <a:rPr lang="en-US"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nested virtualization</a:t>
            </a:r>
            <a:r>
              <a:rPr lang="en-US" sz="1100" b="0" i="0" u="none" strike="noStrike" cap="none">
                <a:solidFill>
                  <a:srgbClr val="000000"/>
                </a:solidFill>
                <a:latin typeface="Arial"/>
                <a:ea typeface="Arial"/>
                <a:cs typeface="Arial"/>
                <a:sym typeface="Arial"/>
              </a:rPr>
              <a:t>. Most of the installation procedure is identical to that for Kata on your preferred distribution, but enabling nested virtualization currently requires extra steps on GCE. </a:t>
            </a:r>
            <a:endParaRPr/>
          </a:p>
          <a:p>
            <a:pPr marL="139700" lvl="0" indent="0" algn="l" rtl="0">
              <a:lnSpc>
                <a:spcPct val="100000"/>
              </a:lnSpc>
              <a:spcBef>
                <a:spcPts val="0"/>
              </a:spcBef>
              <a:spcAft>
                <a:spcPts val="0"/>
              </a:spcAft>
              <a:buSzPts val="1400"/>
              <a:buNone/>
            </a:pP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VEXXHOST - Kata Containers on VEXXHOST use nested virtualization to provide an identical installation experience to Kata on your preferred Linux distribution.</a:t>
            </a:r>
            <a:endParaRPr/>
          </a:p>
          <a:p>
            <a:pPr marL="139700" lvl="0" indent="0" algn="l" rtl="0">
              <a:lnSpc>
                <a:spcPct val="100000"/>
              </a:lnSpc>
              <a:spcBef>
                <a:spcPts val="0"/>
              </a:spcBef>
              <a:spcAft>
                <a:spcPts val="0"/>
              </a:spcAft>
              <a:buSzPts val="1400"/>
              <a:buNone/>
            </a:pP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9edd5aa16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7" name="Google Shape;1587;g9edd5aa16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Kata-manager script – As the name implies this is a script that installs kata containers packages, installs docker, and configures docker to use kata by default. It works across multiple distributions</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r>
              <a:rPr lang="en-US"/>
              <a:t>Kata-doc-to-script – This can generate custom install scripts that can be tweaked later.</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r>
              <a:rPr lang="en-US"/>
              <a:t>Kata-deploy - </a:t>
            </a:r>
            <a:r>
              <a:rPr lang="en-US" sz="1100" b="0" i="0" u="none" strike="noStrike" cap="none">
                <a:solidFill>
                  <a:srgbClr val="000000"/>
                </a:solidFill>
                <a:latin typeface="Arial"/>
                <a:ea typeface="Arial"/>
                <a:cs typeface="Arial"/>
                <a:sym typeface="Arial"/>
              </a:rPr>
              <a:t>provides a Dockerfile, which contains all of the binaries and artifacts required to run Kata Containers, as well as reference daemonsets, which can be utilized to install Kata Containers for both Docker and on a running Kubernetes cluster.</a:t>
            </a:r>
            <a:endParaRPr/>
          </a:p>
          <a:p>
            <a:pPr marL="139700" lvl="0" indent="0" algn="l" rtl="0">
              <a:lnSpc>
                <a:spcPct val="100000"/>
              </a:lnSpc>
              <a:spcBef>
                <a:spcPts val="0"/>
              </a:spcBef>
              <a:spcAft>
                <a:spcPts val="0"/>
              </a:spcAft>
              <a:buSzPts val="1400"/>
              <a:buNone/>
            </a:pPr>
            <a:endParaRPr sz="1100" b="0" i="0" u="none" strike="noStrike" cap="none">
              <a:solidFill>
                <a:srgbClr val="000000"/>
              </a:solidFill>
              <a:latin typeface="Arial"/>
              <a:ea typeface="Arial"/>
              <a:cs typeface="Arial"/>
              <a:sym typeface="Arial"/>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Kubernetes –  This allows the install of kata through daemonsets on a node only if it uses either containerd or CRIO CRI shims</a:t>
            </a:r>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     </a:t>
            </a:r>
            <a:r>
              <a:rPr lang="en-US"/>
              <a:t>kubectl apply -f kata-rbac.yaml       </a:t>
            </a:r>
            <a:endParaRPr/>
          </a:p>
          <a:p>
            <a:pPr marL="139700" lvl="0" indent="0" algn="l" rtl="0">
              <a:lnSpc>
                <a:spcPct val="100000"/>
              </a:lnSpc>
              <a:spcBef>
                <a:spcPts val="0"/>
              </a:spcBef>
              <a:spcAft>
                <a:spcPts val="0"/>
              </a:spcAft>
              <a:buSzPts val="1400"/>
              <a:buNone/>
            </a:pPr>
            <a:r>
              <a:rPr lang="en-US"/>
              <a:t>     kubectl apply -f kata-deploy.yaml</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82b2de5086_2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594" name="Google Shape;1594;g82b2de5086_2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2" name="Google Shape;160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ac242e7999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630" name="Google Shape;1630;gac242e799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3" name="Google Shape;167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5" name="Google Shape;170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S390 refers to the IBM System z architecture which is a mainframe.</a:t>
            </a:r>
            <a:endParaRPr/>
          </a:p>
          <a:p>
            <a:pPr marL="139700" lvl="0" indent="0" algn="l" rtl="0">
              <a:lnSpc>
                <a:spcPct val="100000"/>
              </a:lnSpc>
              <a:spcBef>
                <a:spcPts val="0"/>
              </a:spcBef>
              <a:spcAft>
                <a:spcPts val="0"/>
              </a:spcAft>
              <a:buSzPts val="1400"/>
              <a:buNone/>
            </a:pPr>
            <a:r>
              <a:rPr lang="en-US"/>
              <a:t>PowerPC is the IBM power architecture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4" name="Google Shape;1724;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Network interface could be</a:t>
            </a:r>
            <a:endParaRPr/>
          </a:p>
          <a:p>
            <a:pPr marL="368300" lvl="0" indent="-228600" algn="l" rtl="0">
              <a:lnSpc>
                <a:spcPct val="100000"/>
              </a:lnSpc>
              <a:spcBef>
                <a:spcPts val="0"/>
              </a:spcBef>
              <a:spcAft>
                <a:spcPts val="0"/>
              </a:spcAft>
              <a:buSzPts val="1400"/>
              <a:buAutoNum type="arabicPeriod"/>
            </a:pPr>
            <a:r>
              <a:rPr lang="en-US"/>
              <a:t>Virtual interface</a:t>
            </a:r>
            <a:endParaRPr/>
          </a:p>
          <a:p>
            <a:pPr marL="368300" lvl="0" indent="-228600" algn="l" rtl="0">
              <a:lnSpc>
                <a:spcPct val="100000"/>
              </a:lnSpc>
              <a:spcBef>
                <a:spcPts val="0"/>
              </a:spcBef>
              <a:spcAft>
                <a:spcPts val="0"/>
              </a:spcAft>
              <a:buSzPts val="1400"/>
              <a:buAutoNum type="arabicPeriod"/>
            </a:pPr>
            <a:r>
              <a:rPr lang="en-US"/>
              <a:t>Physical interface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Aufs - </a:t>
            </a:r>
            <a:r>
              <a:rPr lang="en-US" sz="1100" b="0" i="0" u="none" strike="noStrike" cap="none">
                <a:solidFill>
                  <a:srgbClr val="000000"/>
                </a:solidFill>
                <a:latin typeface="Arial"/>
                <a:ea typeface="Arial"/>
                <a:cs typeface="Arial"/>
                <a:sym typeface="Arial"/>
              </a:rPr>
              <a:t>(short for </a:t>
            </a:r>
            <a:r>
              <a:rPr lang="en-US" sz="1100" b="1" i="0" u="none" strike="noStrike" cap="none">
                <a:solidFill>
                  <a:srgbClr val="000000"/>
                </a:solidFill>
                <a:latin typeface="Arial"/>
                <a:ea typeface="Arial"/>
                <a:cs typeface="Arial"/>
                <a:sym typeface="Arial"/>
              </a:rPr>
              <a:t>advanced multi-layered unification filesystem</a:t>
            </a:r>
            <a:r>
              <a:rPr lang="en-US" sz="1100" b="0" i="0" u="none" strike="noStrike" cap="none">
                <a:solidFill>
                  <a:srgbClr val="000000"/>
                </a:solidFill>
                <a:latin typeface="Arial"/>
                <a:ea typeface="Arial"/>
                <a:cs typeface="Arial"/>
                <a:sym typeface="Arial"/>
              </a:rPr>
              <a:t>) implements a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union mount</a:t>
            </a:r>
            <a:r>
              <a:rPr lang="en-US" sz="1100" b="0" i="0" u="none" strike="noStrike" cap="none">
                <a:solidFill>
                  <a:srgbClr val="000000"/>
                </a:solidFill>
                <a:latin typeface="Arial"/>
                <a:ea typeface="Arial"/>
                <a:cs typeface="Arial"/>
                <a:sym typeface="Arial"/>
              </a:rPr>
              <a:t> for </a:t>
            </a:r>
            <a:r>
              <a:rPr lang="en-US"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Linux</a:t>
            </a:r>
            <a:r>
              <a:rPr lang="en-US" sz="1100" b="0" i="0" u="none" strike="noStrike" cap="none">
                <a:solidFill>
                  <a:srgbClr val="000000"/>
                </a:solidFill>
                <a:latin typeface="Arial"/>
                <a:ea typeface="Arial"/>
                <a:cs typeface="Arial"/>
                <a:sym typeface="Arial"/>
              </a:rPr>
              <a:t> </a:t>
            </a:r>
            <a:r>
              <a:rPr lang="en-US" sz="11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file systems</a:t>
            </a:r>
            <a:r>
              <a:rPr lang="en-US" sz="1100" b="0" i="0" u="none" strike="noStrike" cap="none">
                <a:solidFill>
                  <a:srgbClr val="000000"/>
                </a:solidFill>
                <a:latin typeface="Arial"/>
                <a:ea typeface="Arial"/>
                <a:cs typeface="Arial"/>
                <a:sym typeface="Arial"/>
              </a:rPr>
              <a:t>. The name originally stood for </a:t>
            </a:r>
            <a:r>
              <a:rPr lang="en-US" sz="1100" b="1" i="0" u="none" strike="noStrike" cap="none">
                <a:solidFill>
                  <a:srgbClr val="000000"/>
                </a:solidFill>
                <a:latin typeface="Arial"/>
                <a:ea typeface="Arial"/>
                <a:cs typeface="Arial"/>
                <a:sym typeface="Arial"/>
              </a:rPr>
              <a:t>AnotherUnionFS</a:t>
            </a:r>
            <a:r>
              <a:rPr lang="en-US" sz="1100" b="0" i="0" u="none" strike="noStrike" cap="none">
                <a:solidFill>
                  <a:srgbClr val="000000"/>
                </a:solidFill>
                <a:latin typeface="Arial"/>
                <a:ea typeface="Arial"/>
                <a:cs typeface="Arial"/>
                <a:sym typeface="Arial"/>
              </a:rPr>
              <a:t>until version 2.  </a:t>
            </a:r>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Docker</a:t>
            </a:r>
            <a:endParaRPr/>
          </a:p>
          <a:p>
            <a:pPr marL="457200" marR="0" lvl="0" indent="-317500" algn="l" rtl="0">
              <a:lnSpc>
                <a:spcPct val="100000"/>
              </a:lnSpc>
              <a:spcBef>
                <a:spcPts val="0"/>
              </a:spcBef>
              <a:spcAft>
                <a:spcPts val="0"/>
              </a:spcAft>
              <a:buClr>
                <a:srgbClr val="000000"/>
              </a:buClr>
              <a:buSzPts val="1400"/>
              <a:buFont typeface="Arial"/>
              <a:buChar char="●"/>
            </a:pPr>
            <a:r>
              <a:rPr lang="en-US" sz="1100" b="0" i="0" u="none" strike="noStrike" cap="none">
                <a:solidFill>
                  <a:srgbClr val="000000"/>
                </a:solidFill>
                <a:latin typeface="Arial"/>
                <a:ea typeface="Arial"/>
                <a:cs typeface="Arial"/>
                <a:sym typeface="Arial"/>
              </a:rPr>
              <a:t>overlay2 is the preferred storage driver, for all currently supported Linux distributions, and requires no extra configuration.</a:t>
            </a:r>
            <a:endParaRPr/>
          </a:p>
          <a:p>
            <a:pPr marL="457200" marR="0" lvl="0" indent="-317500" algn="l" rtl="0">
              <a:lnSpc>
                <a:spcPct val="100000"/>
              </a:lnSpc>
              <a:spcBef>
                <a:spcPts val="0"/>
              </a:spcBef>
              <a:spcAft>
                <a:spcPts val="0"/>
              </a:spcAft>
              <a:buClr>
                <a:srgbClr val="000000"/>
              </a:buClr>
              <a:buSzPts val="1400"/>
              <a:buFont typeface="Arial"/>
              <a:buChar char="●"/>
            </a:pPr>
            <a:r>
              <a:rPr lang="en-US" sz="1100" b="0" i="0" u="none" strike="noStrike" cap="none">
                <a:solidFill>
                  <a:srgbClr val="000000"/>
                </a:solidFill>
                <a:latin typeface="Arial"/>
                <a:ea typeface="Arial"/>
                <a:cs typeface="Arial"/>
                <a:sym typeface="Arial"/>
              </a:rPr>
              <a:t>aufs is the preferred storage driver for Docker 18.06 and older, when running on Ubuntu 14.04 on kernel 3.13 which has no support for overlay2.</a:t>
            </a:r>
            <a:endParaRPr/>
          </a:p>
          <a:p>
            <a:pPr marL="457200" marR="0" lvl="0" indent="-317500" algn="l" rtl="0">
              <a:lnSpc>
                <a:spcPct val="100000"/>
              </a:lnSpc>
              <a:spcBef>
                <a:spcPts val="0"/>
              </a:spcBef>
              <a:spcAft>
                <a:spcPts val="0"/>
              </a:spcAft>
              <a:buClr>
                <a:srgbClr val="000000"/>
              </a:buClr>
              <a:buSzPts val="1400"/>
              <a:buFont typeface="Arial"/>
              <a:buChar char="●"/>
            </a:pPr>
            <a:r>
              <a:rPr lang="en-US"/>
              <a:t>devicemapper</a:t>
            </a:r>
            <a:r>
              <a:rPr lang="en-US" sz="1100" b="0" i="0" u="none" strike="noStrike" cap="none">
                <a:solidFill>
                  <a:srgbClr val="000000"/>
                </a:solidFill>
                <a:latin typeface="Arial"/>
                <a:ea typeface="Arial"/>
                <a:cs typeface="Arial"/>
                <a:sym typeface="Arial"/>
              </a:rPr>
              <a:t> is supported, but requires </a:t>
            </a:r>
            <a:r>
              <a:rPr lang="en-US"/>
              <a:t>direct-lvm</a:t>
            </a:r>
            <a:r>
              <a:rPr lang="en-US" sz="1100" b="0" i="0" u="none" strike="noStrike" cap="none">
                <a:solidFill>
                  <a:srgbClr val="000000"/>
                </a:solidFill>
                <a:latin typeface="Arial"/>
                <a:ea typeface="Arial"/>
                <a:cs typeface="Arial"/>
                <a:sym typeface="Arial"/>
              </a:rPr>
              <a:t> for production environments</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a24c3691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6" name="Google Shape;1776;ga24c3691b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Aufs - </a:t>
            </a:r>
            <a:r>
              <a:rPr lang="en-US" sz="1100" b="0" i="0" u="none" strike="noStrike" cap="none">
                <a:solidFill>
                  <a:srgbClr val="000000"/>
                </a:solidFill>
                <a:latin typeface="Arial"/>
                <a:ea typeface="Arial"/>
                <a:cs typeface="Arial"/>
                <a:sym typeface="Arial"/>
              </a:rPr>
              <a:t>(short for </a:t>
            </a:r>
            <a:r>
              <a:rPr lang="en-US" sz="1100" b="1" i="0" u="none" strike="noStrike" cap="none">
                <a:solidFill>
                  <a:srgbClr val="000000"/>
                </a:solidFill>
                <a:latin typeface="Arial"/>
                <a:ea typeface="Arial"/>
                <a:cs typeface="Arial"/>
                <a:sym typeface="Arial"/>
              </a:rPr>
              <a:t>advanced multi-layered unification filesystem</a:t>
            </a:r>
            <a:r>
              <a:rPr lang="en-US" sz="1100" b="0" i="0" u="none" strike="noStrike" cap="none">
                <a:solidFill>
                  <a:srgbClr val="000000"/>
                </a:solidFill>
                <a:latin typeface="Arial"/>
                <a:ea typeface="Arial"/>
                <a:cs typeface="Arial"/>
                <a:sym typeface="Arial"/>
              </a:rPr>
              <a:t>) implements a </a:t>
            </a:r>
            <a:r>
              <a:rPr lang="en-US" sz="11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union mount</a:t>
            </a:r>
            <a:r>
              <a:rPr lang="en-US" sz="1100" b="0" i="0" u="none" strike="noStrike" cap="none">
                <a:solidFill>
                  <a:srgbClr val="000000"/>
                </a:solidFill>
                <a:latin typeface="Arial"/>
                <a:ea typeface="Arial"/>
                <a:cs typeface="Arial"/>
                <a:sym typeface="Arial"/>
              </a:rPr>
              <a:t> for </a:t>
            </a:r>
            <a:r>
              <a:rPr lang="en-US" sz="11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Linux</a:t>
            </a:r>
            <a:r>
              <a:rPr lang="en-US" sz="1100" b="0" i="0" u="none" strike="noStrike" cap="none">
                <a:solidFill>
                  <a:srgbClr val="000000"/>
                </a:solidFill>
                <a:latin typeface="Arial"/>
                <a:ea typeface="Arial"/>
                <a:cs typeface="Arial"/>
                <a:sym typeface="Arial"/>
              </a:rPr>
              <a:t> </a:t>
            </a:r>
            <a:r>
              <a:rPr lang="en-US" sz="11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file systems</a:t>
            </a:r>
            <a:r>
              <a:rPr lang="en-US" sz="1100" b="0" i="0" u="none" strike="noStrike" cap="none">
                <a:solidFill>
                  <a:srgbClr val="000000"/>
                </a:solidFill>
                <a:latin typeface="Arial"/>
                <a:ea typeface="Arial"/>
                <a:cs typeface="Arial"/>
                <a:sym typeface="Arial"/>
              </a:rPr>
              <a:t>. The name originally stood for </a:t>
            </a:r>
            <a:r>
              <a:rPr lang="en-US" sz="1100" b="1" i="0" u="none" strike="noStrike" cap="none">
                <a:solidFill>
                  <a:srgbClr val="000000"/>
                </a:solidFill>
                <a:latin typeface="Arial"/>
                <a:ea typeface="Arial"/>
                <a:cs typeface="Arial"/>
                <a:sym typeface="Arial"/>
              </a:rPr>
              <a:t>AnotherUnionFS</a:t>
            </a:r>
            <a:r>
              <a:rPr lang="en-US" sz="1100" b="0" i="0" u="none" strike="noStrike" cap="none">
                <a:solidFill>
                  <a:srgbClr val="000000"/>
                </a:solidFill>
                <a:latin typeface="Arial"/>
                <a:ea typeface="Arial"/>
                <a:cs typeface="Arial"/>
                <a:sym typeface="Arial"/>
              </a:rPr>
              <a:t>until version 2.  </a:t>
            </a:r>
            <a:endParaRPr/>
          </a:p>
          <a:p>
            <a:pPr marL="139700" lvl="0" indent="0" algn="l" rtl="0">
              <a:lnSpc>
                <a:spcPct val="100000"/>
              </a:lnSpc>
              <a:spcBef>
                <a:spcPts val="0"/>
              </a:spcBef>
              <a:spcAft>
                <a:spcPts val="0"/>
              </a:spcAft>
              <a:buSzPts val="1400"/>
              <a:buNone/>
            </a:pPr>
            <a:r>
              <a:rPr lang="en-US" sz="1100" b="0" i="0" u="none" strike="noStrike" cap="none">
                <a:solidFill>
                  <a:srgbClr val="000000"/>
                </a:solidFill>
                <a:latin typeface="Arial"/>
                <a:ea typeface="Arial"/>
                <a:cs typeface="Arial"/>
                <a:sym typeface="Arial"/>
              </a:rPr>
              <a:t>Docker</a:t>
            </a:r>
            <a:endParaRPr/>
          </a:p>
          <a:p>
            <a:pPr marL="457200" marR="0" lvl="0" indent="-317500" algn="l" rtl="0">
              <a:lnSpc>
                <a:spcPct val="100000"/>
              </a:lnSpc>
              <a:spcBef>
                <a:spcPts val="0"/>
              </a:spcBef>
              <a:spcAft>
                <a:spcPts val="0"/>
              </a:spcAft>
              <a:buClr>
                <a:srgbClr val="000000"/>
              </a:buClr>
              <a:buSzPts val="1400"/>
              <a:buFont typeface="Arial"/>
              <a:buChar char="●"/>
            </a:pPr>
            <a:r>
              <a:rPr lang="en-US" sz="1100" b="0" i="0" u="none" strike="noStrike" cap="none">
                <a:solidFill>
                  <a:srgbClr val="000000"/>
                </a:solidFill>
                <a:latin typeface="Arial"/>
                <a:ea typeface="Arial"/>
                <a:cs typeface="Arial"/>
                <a:sym typeface="Arial"/>
              </a:rPr>
              <a:t>overlay2 is the preferred storage driver, for all currently supported Linux distributions, and requires no extra configuration.</a:t>
            </a:r>
            <a:endParaRPr/>
          </a:p>
          <a:p>
            <a:pPr marL="457200" marR="0" lvl="0" indent="-317500" algn="l" rtl="0">
              <a:lnSpc>
                <a:spcPct val="100000"/>
              </a:lnSpc>
              <a:spcBef>
                <a:spcPts val="0"/>
              </a:spcBef>
              <a:spcAft>
                <a:spcPts val="0"/>
              </a:spcAft>
              <a:buClr>
                <a:srgbClr val="000000"/>
              </a:buClr>
              <a:buSzPts val="1400"/>
              <a:buFont typeface="Arial"/>
              <a:buChar char="●"/>
            </a:pPr>
            <a:r>
              <a:rPr lang="en-US" sz="1100" b="0" i="0" u="none" strike="noStrike" cap="none">
                <a:solidFill>
                  <a:srgbClr val="000000"/>
                </a:solidFill>
                <a:latin typeface="Arial"/>
                <a:ea typeface="Arial"/>
                <a:cs typeface="Arial"/>
                <a:sym typeface="Arial"/>
              </a:rPr>
              <a:t>aufs is the preferred storage driver for Docker 18.06 and older, when running on Ubuntu 14.04 on kernel 3.13 which has no support for overlay2.</a:t>
            </a:r>
            <a:endParaRPr/>
          </a:p>
          <a:p>
            <a:pPr marL="457200" marR="0" lvl="0" indent="-317500" algn="l" rtl="0">
              <a:lnSpc>
                <a:spcPct val="100000"/>
              </a:lnSpc>
              <a:spcBef>
                <a:spcPts val="0"/>
              </a:spcBef>
              <a:spcAft>
                <a:spcPts val="0"/>
              </a:spcAft>
              <a:buClr>
                <a:srgbClr val="000000"/>
              </a:buClr>
              <a:buSzPts val="1400"/>
              <a:buFont typeface="Arial"/>
              <a:buChar char="●"/>
            </a:pPr>
            <a:r>
              <a:rPr lang="en-US"/>
              <a:t>devicemapper</a:t>
            </a:r>
            <a:r>
              <a:rPr lang="en-US" sz="1100" b="0" i="0" u="none" strike="noStrike" cap="none">
                <a:solidFill>
                  <a:srgbClr val="000000"/>
                </a:solidFill>
                <a:latin typeface="Arial"/>
                <a:ea typeface="Arial"/>
                <a:cs typeface="Arial"/>
                <a:sym typeface="Arial"/>
              </a:rPr>
              <a:t> is supported, but requires </a:t>
            </a:r>
            <a:r>
              <a:rPr lang="en-US"/>
              <a:t>direct-lvm</a:t>
            </a:r>
            <a:r>
              <a:rPr lang="en-US" sz="1100" b="0" i="0" u="none" strike="noStrike" cap="none">
                <a:solidFill>
                  <a:srgbClr val="000000"/>
                </a:solidFill>
                <a:latin typeface="Arial"/>
                <a:ea typeface="Arial"/>
                <a:cs typeface="Arial"/>
                <a:sym typeface="Arial"/>
              </a:rPr>
              <a:t> for production environments</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p:cNvGrpSpPr/>
        <p:nvPr/>
      </p:nvGrpSpPr>
      <p:grpSpPr>
        <a:xfrm>
          <a:off x="0" y="0"/>
          <a:ext cx="0" cy="0"/>
          <a:chOff x="0" y="0"/>
          <a:chExt cx="0" cy="0"/>
        </a:xfrm>
      </p:grpSpPr>
      <p:sp>
        <p:nvSpPr>
          <p:cNvPr id="1813" name="Google Shape;181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4" name="Google Shape;181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1100"/>
              <a:buFont typeface="Arial"/>
              <a:buNone/>
            </a:pPr>
            <a:r>
              <a:rPr lang="en-US" sz="1100" i="0">
                <a:solidFill>
                  <a:srgbClr val="FF0000"/>
                </a:solidFill>
                <a:latin typeface="Roboto Light"/>
                <a:ea typeface="Roboto Light"/>
                <a:cs typeface="Roboto Light"/>
                <a:sym typeface="Roboto Light"/>
              </a:rPr>
              <a:t>DPDK/VPP  -  Data plane development Kit is a set of data plane libraries and network interface drivers for faster packet processing. VPP is an extensible framework that provides user space switch/router functionality. In the case of Kata containers it can provide better performance for container to container communication on a host.</a:t>
            </a:r>
            <a:endParaRPr sz="1100" i="0">
              <a:solidFill>
                <a:srgbClr val="FF0000"/>
              </a:solidFill>
              <a:latin typeface="Roboto Light"/>
              <a:ea typeface="Roboto Light"/>
              <a:cs typeface="Roboto Light"/>
              <a:sym typeface="Roboto Light"/>
            </a:endParaRPr>
          </a:p>
          <a:p>
            <a:pPr marL="0" lvl="0" indent="0" algn="l" rtl="0">
              <a:lnSpc>
                <a:spcPct val="100000"/>
              </a:lnSpc>
              <a:spcBef>
                <a:spcPts val="0"/>
              </a:spcBef>
              <a:spcAft>
                <a:spcPts val="0"/>
              </a:spcAft>
              <a:buClr>
                <a:schemeClr val="accent1"/>
              </a:buClr>
              <a:buSzPts val="1100"/>
              <a:buFont typeface="Arial"/>
              <a:buNone/>
            </a:pPr>
            <a:endParaRPr/>
          </a:p>
          <a:p>
            <a:pPr marL="0" lvl="0" indent="0" algn="l" rtl="0">
              <a:lnSpc>
                <a:spcPct val="100000"/>
              </a:lnSpc>
              <a:spcBef>
                <a:spcPts val="0"/>
              </a:spcBef>
              <a:spcAft>
                <a:spcPts val="0"/>
              </a:spcAft>
              <a:buClr>
                <a:schemeClr val="accent1"/>
              </a:buClr>
              <a:buSzPts val="1100"/>
              <a:buFont typeface="Arial"/>
              <a:buNone/>
            </a:pPr>
            <a:endParaRPr/>
          </a:p>
          <a:p>
            <a:pPr marL="0" lvl="0" indent="0" algn="l" rtl="0">
              <a:lnSpc>
                <a:spcPct val="100000"/>
              </a:lnSpc>
              <a:spcBef>
                <a:spcPts val="0"/>
              </a:spcBef>
              <a:spcAft>
                <a:spcPts val="0"/>
              </a:spcAft>
              <a:buClr>
                <a:schemeClr val="accent1"/>
              </a:buClr>
              <a:buSzPts val="1100"/>
              <a:buFont typeface="Arial"/>
              <a:buNone/>
            </a:pPr>
            <a:r>
              <a:rPr lang="en-US"/>
              <a:t>VPP overview</a:t>
            </a:r>
            <a:endParaRPr/>
          </a:p>
          <a:p>
            <a:pPr marL="285750" lvl="0" indent="-285750" algn="l" rtl="0">
              <a:lnSpc>
                <a:spcPct val="100000"/>
              </a:lnSpc>
              <a:spcBef>
                <a:spcPts val="0"/>
              </a:spcBef>
              <a:spcAft>
                <a:spcPts val="0"/>
              </a:spcAft>
              <a:buClr>
                <a:schemeClr val="accent1"/>
              </a:buClr>
              <a:buSzPts val="1100"/>
              <a:buFont typeface="Arial"/>
              <a:buChar char="•"/>
            </a:pPr>
            <a:r>
              <a:rPr lang="en-US"/>
              <a:t>Built on a packet processing graph.</a:t>
            </a:r>
            <a:endParaRPr/>
          </a:p>
          <a:p>
            <a:pPr marL="285750" lvl="0" indent="-285750" algn="l" rtl="0">
              <a:lnSpc>
                <a:spcPct val="100000"/>
              </a:lnSpc>
              <a:spcBef>
                <a:spcPts val="0"/>
              </a:spcBef>
              <a:spcAft>
                <a:spcPts val="0"/>
              </a:spcAft>
              <a:buClr>
                <a:schemeClr val="accent1"/>
              </a:buClr>
              <a:buSzPts val="1100"/>
              <a:buFont typeface="Arial"/>
              <a:buChar char="•"/>
            </a:pPr>
            <a:r>
              <a:rPr lang="en-US"/>
              <a:t>All user space - makes use of DPDK.</a:t>
            </a:r>
            <a:endParaRPr/>
          </a:p>
          <a:p>
            <a:pPr marL="285750" lvl="0" indent="-285750" algn="l" rtl="0">
              <a:lnSpc>
                <a:spcPct val="100000"/>
              </a:lnSpc>
              <a:spcBef>
                <a:spcPts val="0"/>
              </a:spcBef>
              <a:spcAft>
                <a:spcPts val="0"/>
              </a:spcAft>
              <a:buClr>
                <a:schemeClr val="accent1"/>
              </a:buClr>
              <a:buSzPts val="1100"/>
              <a:buFont typeface="Arial"/>
              <a:buChar char="•"/>
            </a:pPr>
            <a:r>
              <a:rPr lang="en-US"/>
              <a:t>Modular: It is a framework to which you can add your own graph nodes.</a:t>
            </a:r>
            <a:endParaRPr/>
          </a:p>
          <a:p>
            <a:pPr marL="285750" lvl="0" indent="-285750" algn="l" rtl="0">
              <a:lnSpc>
                <a:spcPct val="100000"/>
              </a:lnSpc>
              <a:spcBef>
                <a:spcPts val="0"/>
              </a:spcBef>
              <a:spcAft>
                <a:spcPts val="0"/>
              </a:spcAft>
              <a:buClr>
                <a:schemeClr val="accent1"/>
              </a:buClr>
              <a:buSzPts val="1100"/>
              <a:buFont typeface="Arial"/>
              <a:buChar char="•"/>
            </a:pPr>
            <a:r>
              <a:rPr lang="en-US"/>
              <a:t>Takes in a vector of packets at a time to amortize the cost of a D-cache miss and mitigates read latency. Nodes optimized to keep I-cache hot.</a:t>
            </a:r>
            <a:endParaRPr/>
          </a:p>
          <a:p>
            <a:pPr marL="0" lvl="0" indent="0" algn="l" rtl="0">
              <a:lnSpc>
                <a:spcPct val="100000"/>
              </a:lnSpc>
              <a:spcBef>
                <a:spcPts val="0"/>
              </a:spcBef>
              <a:spcAft>
                <a:spcPts val="0"/>
              </a:spcAft>
              <a:buSzPts val="1400"/>
              <a:buFont typeface="Arial"/>
              <a:buNone/>
            </a:pPr>
            <a:endParaRPr/>
          </a:p>
          <a:p>
            <a:pPr marL="0" lvl="0" indent="0" algn="l" rtl="0">
              <a:lnSpc>
                <a:spcPct val="100000"/>
              </a:lnSpc>
              <a:spcBef>
                <a:spcPts val="0"/>
              </a:spcBef>
              <a:spcAft>
                <a:spcPts val="0"/>
              </a:spcAft>
              <a:buSzPts val="1400"/>
              <a:buFont typeface="Arial"/>
              <a:buNone/>
            </a:pPr>
            <a:endParaRPr/>
          </a:p>
          <a:p>
            <a:pPr marL="0" lvl="0" indent="0" algn="l" rtl="0">
              <a:lnSpc>
                <a:spcPct val="100000"/>
              </a:lnSpc>
              <a:spcBef>
                <a:spcPts val="0"/>
              </a:spcBef>
              <a:spcAft>
                <a:spcPts val="0"/>
              </a:spcAft>
              <a:buSzPts val="1400"/>
              <a:buFont typeface="Arial"/>
              <a:buNone/>
            </a:pPr>
            <a:endParaRPr/>
          </a:p>
          <a:p>
            <a:pPr marL="0" lvl="0" indent="0" algn="l" rtl="0">
              <a:lnSpc>
                <a:spcPct val="100000"/>
              </a:lnSpc>
              <a:spcBef>
                <a:spcPts val="0"/>
              </a:spcBef>
              <a:spcAft>
                <a:spcPts val="0"/>
              </a:spcAft>
              <a:buSzPts val="1400"/>
              <a:buFont typeface="Arial"/>
              <a:buNone/>
            </a:pPr>
            <a:r>
              <a:rPr lang="en-US"/>
              <a:t>Vhost-user</a:t>
            </a:r>
            <a:endParaRPr/>
          </a:p>
          <a:p>
            <a:pPr marL="342900" lvl="0" indent="-342900" algn="l" rtl="0">
              <a:lnSpc>
                <a:spcPct val="100000"/>
              </a:lnSpc>
              <a:spcBef>
                <a:spcPts val="0"/>
              </a:spcBef>
              <a:spcAft>
                <a:spcPts val="0"/>
              </a:spcAft>
              <a:buSzPts val="1400"/>
              <a:buFont typeface="Arial"/>
              <a:buChar char="•"/>
            </a:pPr>
            <a:r>
              <a:rPr lang="en-US"/>
              <a:t>-mem-path to allocate guest RAM as memory that can be shared with another process.</a:t>
            </a:r>
            <a:endParaRPr/>
          </a:p>
          <a:p>
            <a:pPr marL="342900" lvl="0" indent="-342900" algn="l" rtl="0">
              <a:lnSpc>
                <a:spcPct val="100000"/>
              </a:lnSpc>
              <a:spcBef>
                <a:spcPts val="0"/>
              </a:spcBef>
              <a:spcAft>
                <a:spcPts val="0"/>
              </a:spcAft>
              <a:buSzPts val="1400"/>
              <a:buFont typeface="Arial"/>
              <a:buChar char="•"/>
            </a:pPr>
            <a:r>
              <a:rPr lang="en-US"/>
              <a:t>Unix domain socket to communicate between QEMU and the user space vhost implementation</a:t>
            </a:r>
            <a:endParaRPr/>
          </a:p>
          <a:p>
            <a:pPr marL="342900" lvl="0" indent="-342900" algn="l" rtl="0">
              <a:lnSpc>
                <a:spcPct val="100000"/>
              </a:lnSpc>
              <a:spcBef>
                <a:spcPts val="0"/>
              </a:spcBef>
              <a:spcAft>
                <a:spcPts val="0"/>
              </a:spcAft>
              <a:buSzPts val="1400"/>
              <a:buFont typeface="Arial"/>
              <a:buChar char="•"/>
            </a:pPr>
            <a:r>
              <a:rPr lang="en-US"/>
              <a:t>user space application will receive file descriptors for the pre-allocated shared guest RAM. It will directly access the related vrings in the guest's memory space.</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5" name="Google Shape;185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000000"/>
                </a:solidFill>
                <a:latin typeface="Arial"/>
                <a:ea typeface="Arial"/>
                <a:cs typeface="Arial"/>
                <a:sym typeface="Arial"/>
              </a:rPr>
              <a:t>The VFIO-PCI is a kernel module that allows PCIe devices to be dedicated to a virtual machine so the VM can control it directly.  It could be for a USB port, SATA controller, network card, sound card , or even graphics card. </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7" name="Google Shape;19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rgbClr val="000000"/>
                </a:solidFill>
                <a:latin typeface="Arial"/>
                <a:ea typeface="Arial"/>
                <a:cs typeface="Arial"/>
                <a:sym typeface="Arial"/>
              </a:rPr>
              <a:t>C32x chipset has 16 vf’s per pf and 2 processing units per vf. </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6" name="Google Shape;1956;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3" name="Google Shape;1983;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19" name="Google Shape;2019;p5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7" name="Google Shape;2027;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c242e799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ac242e7999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b="1"/>
          </a:p>
          <a:p>
            <a:pPr marL="139700" lvl="0" indent="0" algn="l" rtl="0">
              <a:lnSpc>
                <a:spcPct val="100000"/>
              </a:lnSpc>
              <a:spcBef>
                <a:spcPts val="0"/>
              </a:spcBef>
              <a:spcAft>
                <a:spcPts val="0"/>
              </a:spcAft>
              <a:buSzPts val="1400"/>
              <a:buNone/>
            </a:pPr>
            <a:endParaRPr b="1"/>
          </a:p>
          <a:p>
            <a:pPr marL="139700" lvl="0" indent="0" algn="l" rtl="0">
              <a:lnSpc>
                <a:spcPct val="100000"/>
              </a:lnSpc>
              <a:spcBef>
                <a:spcPts val="0"/>
              </a:spcBef>
              <a:spcAft>
                <a:spcPts val="0"/>
              </a:spcAft>
              <a:buSzPts val="1400"/>
              <a:buNone/>
            </a:pP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9edd5aa16f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35" name="Google Shape;2035;g9edd5aa16f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9edd5aa16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3" name="Google Shape;2043;g9edd5aa16f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9edd5aa16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1" name="Google Shape;2051;g9edd5aa16f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9edd5aa16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9" name="Google Shape;2059;g9edd5aa16f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9edd5aa16f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67" name="Google Shape;2067;g9edd5aa16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5" name="Google Shape;207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3" name="Google Shape;208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99" name="Google Shape;199;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a:t>S390 refers to the IBM System z architecture which is a mainframe.</a:t>
            </a:r>
            <a:endParaRPr/>
          </a:p>
          <a:p>
            <a:pPr marL="139700" lvl="0" indent="0" algn="l" rtl="0">
              <a:lnSpc>
                <a:spcPct val="100000"/>
              </a:lnSpc>
              <a:spcBef>
                <a:spcPts val="0"/>
              </a:spcBef>
              <a:spcAft>
                <a:spcPts val="0"/>
              </a:spcAft>
              <a:buSzPts val="1400"/>
              <a:buNone/>
            </a:pPr>
            <a:r>
              <a:rPr lang="en-US"/>
              <a:t>PowerPC is the IBM power architecture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b9d829278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0" name="Google Shape;220;g5b9d82927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400b5764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5400b57640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US"/>
              <a:t>Check out the project’s Infrastructure donors and the companies supporting Kata Containers: </a:t>
            </a:r>
            <a:r>
              <a:rPr lang="en-US" u="sng">
                <a:solidFill>
                  <a:schemeClr val="hlink"/>
                </a:solidFill>
                <a:hlinkClick r:id="rId3"/>
              </a:rPr>
              <a:t>https://katacontainers.io/supporters/</a:t>
            </a:r>
            <a:endParaRPr/>
          </a:p>
          <a:p>
            <a:pPr marL="457200" marR="0" lvl="0" indent="-317500" algn="l" rtl="0">
              <a:lnSpc>
                <a:spcPct val="100000"/>
              </a:lnSpc>
              <a:spcBef>
                <a:spcPts val="0"/>
              </a:spcBef>
              <a:spcAft>
                <a:spcPts val="0"/>
              </a:spcAft>
              <a:buSzPts val="1400"/>
              <a:buChar char="-"/>
            </a:pPr>
            <a:r>
              <a:rPr lang="en-US"/>
              <a:t>Find the Kata Containers community contributor metrics on </a:t>
            </a:r>
            <a:r>
              <a:rPr lang="en-US" u="sng">
                <a:solidFill>
                  <a:schemeClr val="hlink"/>
                </a:solidFill>
                <a:hlinkClick r:id=""/>
              </a:rPr>
              <a:t>Kata Bitergia</a:t>
            </a:r>
            <a:r>
              <a:rPr lang="en-US"/>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1_Section header 5">
    <p:bg>
      <p:bgPr>
        <a:solidFill>
          <a:srgbClr val="5E81BE"/>
        </a:solidFill>
        <a:effectLst/>
      </p:bgPr>
    </p:bg>
    <p:spTree>
      <p:nvGrpSpPr>
        <p:cNvPr id="1" name="Shape 41"/>
        <p:cNvGrpSpPr/>
        <p:nvPr/>
      </p:nvGrpSpPr>
      <p:grpSpPr>
        <a:xfrm>
          <a:off x="0" y="0"/>
          <a:ext cx="0" cy="0"/>
          <a:chOff x="0" y="0"/>
          <a:chExt cx="0" cy="0"/>
        </a:xfrm>
      </p:grpSpPr>
      <p:pic>
        <p:nvPicPr>
          <p:cNvPr id="42" name="Google Shape;42;p71"/>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43" name="Google Shape;43;p7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71"/>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5400b57640_0_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3">
    <p:bg>
      <p:bgPr>
        <a:solidFill>
          <a:srgbClr val="1F2A3C">
            <a:alpha val="9019"/>
          </a:srgbClr>
        </a:solidFill>
        <a:effectLst/>
      </p:bgPr>
    </p:bg>
    <p:spTree>
      <p:nvGrpSpPr>
        <p:cNvPr id="1" name="Shape 48"/>
        <p:cNvGrpSpPr/>
        <p:nvPr/>
      </p:nvGrpSpPr>
      <p:grpSpPr>
        <a:xfrm>
          <a:off x="0" y="0"/>
          <a:ext cx="0" cy="0"/>
          <a:chOff x="0" y="0"/>
          <a:chExt cx="0" cy="0"/>
        </a:xfrm>
      </p:grpSpPr>
      <p:sp>
        <p:nvSpPr>
          <p:cNvPr id="49" name="Google Shape;49;g5e81a1757e_0_2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g5e81a1757e_0_220"/>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D"/>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51" name="Google Shape;51;g5e81a1757e_0_220"/>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rgbClr val="F15B3E"/>
        </a:solidFill>
        <a:effectLst/>
      </p:bgPr>
    </p:bg>
    <p:spTree>
      <p:nvGrpSpPr>
        <p:cNvPr id="1" name="Shape 53"/>
        <p:cNvGrpSpPr/>
        <p:nvPr/>
      </p:nvGrpSpPr>
      <p:grpSpPr>
        <a:xfrm>
          <a:off x="0" y="0"/>
          <a:ext cx="0" cy="0"/>
          <a:chOff x="0" y="0"/>
          <a:chExt cx="0" cy="0"/>
        </a:xfrm>
      </p:grpSpPr>
      <p:pic>
        <p:nvPicPr>
          <p:cNvPr id="54" name="Google Shape;54;g5e81a1757e_0_203"/>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55" name="Google Shape;55;g5e81a1757e_0_203"/>
          <p:cNvSpPr txBox="1">
            <a:spLocks noGrp="1"/>
          </p:cNvSpPr>
          <p:nvPr>
            <p:ph type="title"/>
          </p:nvPr>
        </p:nvSpPr>
        <p:spPr>
          <a:xfrm>
            <a:off x="457200" y="109728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2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56"/>
        <p:cNvGrpSpPr/>
        <p:nvPr/>
      </p:nvGrpSpPr>
      <p:grpSpPr>
        <a:xfrm>
          <a:off x="0" y="0"/>
          <a:ext cx="0" cy="0"/>
          <a:chOff x="0" y="0"/>
          <a:chExt cx="0" cy="0"/>
        </a:xfrm>
      </p:grpSpPr>
      <p:sp>
        <p:nvSpPr>
          <p:cNvPr id="57" name="Google Shape;57;g5e81a1757e_0_206"/>
          <p:cNvSpPr/>
          <p:nvPr/>
        </p:nvSpPr>
        <p:spPr>
          <a:xfrm rot="10800000" flipH="1">
            <a:off x="0" y="938099"/>
            <a:ext cx="9144000" cy="4205400"/>
          </a:xfrm>
          <a:prstGeom prst="rect">
            <a:avLst/>
          </a:prstGeom>
          <a:solidFill>
            <a:srgbClr val="1F2A3C">
              <a:alpha val="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e81a1757e_0_206"/>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C"/>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9" name="Google Shape;59;g5e81a1757e_0_206"/>
          <p:cNvSpPr txBox="1">
            <a:spLocks noGrp="1"/>
          </p:cNvSpPr>
          <p:nvPr>
            <p:ph type="body" idx="1"/>
          </p:nvPr>
        </p:nvSpPr>
        <p:spPr>
          <a:xfrm>
            <a:off x="457200" y="1188720"/>
            <a:ext cx="4270800" cy="3391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2"/>
              </a:buClr>
              <a:buSzPts val="1800"/>
              <a:buFont typeface="Roboto"/>
              <a:buNone/>
              <a:defRPr sz="1800" b="0" i="0" u="none" strike="noStrike" cap="none">
                <a:solidFill>
                  <a:srgbClr val="1F2A3D"/>
                </a:solidFill>
                <a:latin typeface="Roboto"/>
                <a:ea typeface="Roboto"/>
                <a:cs typeface="Roboto"/>
                <a:sym typeface="Roboto"/>
              </a:defRPr>
            </a:lvl1pPr>
            <a:lvl2pPr marL="914400" marR="0" lvl="1" indent="-317500" algn="l" rtl="0">
              <a:lnSpc>
                <a:spcPct val="100000"/>
              </a:lnSpc>
              <a:spcBef>
                <a:spcPts val="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0" name="Google Shape;60;g5e81a1757e_0_20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61" name="Google Shape;61;g5e81a1757e_0_206"/>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1_Section header 2">
    <p:bg>
      <p:bgPr>
        <a:solidFill>
          <a:schemeClr val="lt1"/>
        </a:solidFill>
        <a:effectLst/>
      </p:bgPr>
    </p:bg>
    <p:spTree>
      <p:nvGrpSpPr>
        <p:cNvPr id="1" name="Shape 62"/>
        <p:cNvGrpSpPr/>
        <p:nvPr/>
      </p:nvGrpSpPr>
      <p:grpSpPr>
        <a:xfrm>
          <a:off x="0" y="0"/>
          <a:ext cx="0" cy="0"/>
          <a:chOff x="0" y="0"/>
          <a:chExt cx="0" cy="0"/>
        </a:xfrm>
      </p:grpSpPr>
      <p:sp>
        <p:nvSpPr>
          <p:cNvPr id="63" name="Google Shape;63;g5e81a1757e_0_2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g5e81a1757e_0_212"/>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D"/>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65" name="Google Shape;65;g5e81a1757e_0_212"/>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F2A3C"/>
        </a:solidFill>
        <a:effectLst/>
      </p:bgPr>
    </p:bg>
    <p:spTree>
      <p:nvGrpSpPr>
        <p:cNvPr id="1" name="Shape 66"/>
        <p:cNvGrpSpPr/>
        <p:nvPr/>
      </p:nvGrpSpPr>
      <p:grpSpPr>
        <a:xfrm>
          <a:off x="0" y="0"/>
          <a:ext cx="0" cy="0"/>
          <a:chOff x="0" y="0"/>
          <a:chExt cx="0" cy="0"/>
        </a:xfrm>
      </p:grpSpPr>
      <p:sp>
        <p:nvSpPr>
          <p:cNvPr id="67" name="Google Shape;67;g5e81a1757e_0_2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g5e81a1757e_0_216"/>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69" name="Google Shape;69;g5e81a1757e_0_216"/>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 2">
    <p:bg>
      <p:bgPr>
        <a:solidFill>
          <a:srgbClr val="1F2A3C"/>
        </a:solidFill>
        <a:effectLst/>
      </p:bgPr>
    </p:bg>
    <p:spTree>
      <p:nvGrpSpPr>
        <p:cNvPr id="1" name="Shape 70"/>
        <p:cNvGrpSpPr/>
        <p:nvPr/>
      </p:nvGrpSpPr>
      <p:grpSpPr>
        <a:xfrm>
          <a:off x="0" y="0"/>
          <a:ext cx="0" cy="0"/>
          <a:chOff x="0" y="0"/>
          <a:chExt cx="0" cy="0"/>
        </a:xfrm>
      </p:grpSpPr>
      <p:sp>
        <p:nvSpPr>
          <p:cNvPr id="71" name="Google Shape;71;g5e81a1757e_0_224"/>
          <p:cNvSpPr/>
          <p:nvPr/>
        </p:nvSpPr>
        <p:spPr>
          <a:xfrm rot="10800000" flipH="1">
            <a:off x="0" y="938099"/>
            <a:ext cx="9144000" cy="420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e81a1757e_0_224"/>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3" name="Google Shape;73;g5e81a1757e_0_224"/>
          <p:cNvSpPr txBox="1">
            <a:spLocks noGrp="1"/>
          </p:cNvSpPr>
          <p:nvPr>
            <p:ph type="body" idx="1"/>
          </p:nvPr>
        </p:nvSpPr>
        <p:spPr>
          <a:xfrm>
            <a:off x="457200" y="1188720"/>
            <a:ext cx="4270800" cy="3391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2"/>
              </a:buClr>
              <a:buSzPts val="1800"/>
              <a:buFont typeface="Roboto"/>
              <a:buNone/>
              <a:defRPr sz="1800" b="0" i="0" u="none" strike="noStrike" cap="none">
                <a:solidFill>
                  <a:srgbClr val="1F2A3D"/>
                </a:solidFill>
                <a:latin typeface="Roboto"/>
                <a:ea typeface="Roboto"/>
                <a:cs typeface="Roboto"/>
                <a:sym typeface="Roboto"/>
              </a:defRPr>
            </a:lvl1pPr>
            <a:lvl2pPr marL="914400" marR="0" lvl="1" indent="-317500" algn="l" rtl="0">
              <a:lnSpc>
                <a:spcPct val="100000"/>
              </a:lnSpc>
              <a:spcBef>
                <a:spcPts val="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74" name="Google Shape;74;g5e81a1757e_0_2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g5e81a1757e_0_224"/>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p:cSld name="1_Section header 4">
    <p:bg>
      <p:bgPr>
        <a:solidFill>
          <a:srgbClr val="1F2A3D"/>
        </a:solidFill>
        <a:effectLst/>
      </p:bgPr>
    </p:bg>
    <p:spTree>
      <p:nvGrpSpPr>
        <p:cNvPr id="1" name="Shape 76"/>
        <p:cNvGrpSpPr/>
        <p:nvPr/>
      </p:nvGrpSpPr>
      <p:grpSpPr>
        <a:xfrm>
          <a:off x="0" y="0"/>
          <a:ext cx="0" cy="0"/>
          <a:chOff x="0" y="0"/>
          <a:chExt cx="0" cy="0"/>
        </a:xfrm>
      </p:grpSpPr>
      <p:pic>
        <p:nvPicPr>
          <p:cNvPr id="77" name="Google Shape;77;g5e81a1757e_0_230"/>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78" name="Google Shape;78;g5e81a1757e_0_230"/>
          <p:cNvSpPr txBox="1">
            <a:spLocks noGrp="1"/>
          </p:cNvSpPr>
          <p:nvPr>
            <p:ph type="title"/>
          </p:nvPr>
        </p:nvSpPr>
        <p:spPr>
          <a:xfrm>
            <a:off x="457200" y="109728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2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rgbClr val="F15B3E"/>
        </a:solidFill>
        <a:effectLst/>
      </p:bgPr>
    </p:bg>
    <p:spTree>
      <p:nvGrpSpPr>
        <p:cNvPr id="1" name="Shape 7"/>
        <p:cNvGrpSpPr/>
        <p:nvPr/>
      </p:nvGrpSpPr>
      <p:grpSpPr>
        <a:xfrm>
          <a:off x="0" y="0"/>
          <a:ext cx="0" cy="0"/>
          <a:chOff x="0" y="0"/>
          <a:chExt cx="0" cy="0"/>
        </a:xfrm>
      </p:grpSpPr>
      <p:pic>
        <p:nvPicPr>
          <p:cNvPr id="8" name="Google Shape;8;p63"/>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9" name="Google Shape;9;p63"/>
          <p:cNvSpPr txBox="1">
            <a:spLocks noGrp="1"/>
          </p:cNvSpPr>
          <p:nvPr>
            <p:ph type="title"/>
          </p:nvPr>
        </p:nvSpPr>
        <p:spPr>
          <a:xfrm>
            <a:off x="457200" y="109728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2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p:cSld name="1_Title and body">
    <p:bg>
      <p:bgPr>
        <a:solidFill>
          <a:srgbClr val="F15B3E"/>
        </a:solidFill>
        <a:effectLst/>
      </p:bgPr>
    </p:bg>
    <p:spTree>
      <p:nvGrpSpPr>
        <p:cNvPr id="1" name="Shape 79"/>
        <p:cNvGrpSpPr/>
        <p:nvPr/>
      </p:nvGrpSpPr>
      <p:grpSpPr>
        <a:xfrm>
          <a:off x="0" y="0"/>
          <a:ext cx="0" cy="0"/>
          <a:chOff x="0" y="0"/>
          <a:chExt cx="0" cy="0"/>
        </a:xfrm>
      </p:grpSpPr>
      <p:sp>
        <p:nvSpPr>
          <p:cNvPr id="80" name="Google Shape;80;g5e81a1757e_0_233"/>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81" name="Google Shape;81;g5e81a1757e_0_2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82" name="Google Shape;82;g5e81a1757e_0_233"/>
          <p:cNvPicPr preferRelativeResize="0"/>
          <p:nvPr/>
        </p:nvPicPr>
        <p:blipFill rotWithShape="1">
          <a:blip r:embed="rId2">
            <a:alphaModFix/>
          </a:blip>
          <a:srcRect/>
          <a:stretch/>
        </p:blipFill>
        <p:spPr>
          <a:xfrm>
            <a:off x="8467344" y="274320"/>
            <a:ext cx="294640" cy="36576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1_Section header 5">
    <p:bg>
      <p:bgPr>
        <a:solidFill>
          <a:srgbClr val="5E81BE"/>
        </a:solidFill>
        <a:effectLst/>
      </p:bgPr>
    </p:bg>
    <p:spTree>
      <p:nvGrpSpPr>
        <p:cNvPr id="1" name="Shape 83"/>
        <p:cNvGrpSpPr/>
        <p:nvPr/>
      </p:nvGrpSpPr>
      <p:grpSpPr>
        <a:xfrm>
          <a:off x="0" y="0"/>
          <a:ext cx="0" cy="0"/>
          <a:chOff x="0" y="0"/>
          <a:chExt cx="0" cy="0"/>
        </a:xfrm>
      </p:grpSpPr>
      <p:pic>
        <p:nvPicPr>
          <p:cNvPr id="84" name="Google Shape;84;g5e81a1757e_0_237"/>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85" name="Google Shape;85;g5e81a1757e_0_2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g5e81a1757e_0_237"/>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p:cSld name="1_Section header 3">
    <p:bg>
      <p:bgPr>
        <a:solidFill>
          <a:srgbClr val="1F2A3C">
            <a:alpha val="9411"/>
          </a:srgbClr>
        </a:solidFill>
        <a:effectLst/>
      </p:bgPr>
    </p:bg>
    <p:spTree>
      <p:nvGrpSpPr>
        <p:cNvPr id="1" name="Shape 88"/>
        <p:cNvGrpSpPr/>
        <p:nvPr/>
      </p:nvGrpSpPr>
      <p:grpSpPr>
        <a:xfrm>
          <a:off x="0" y="0"/>
          <a:ext cx="0" cy="0"/>
          <a:chOff x="0" y="0"/>
          <a:chExt cx="0" cy="0"/>
        </a:xfrm>
      </p:grpSpPr>
      <p:sp>
        <p:nvSpPr>
          <p:cNvPr id="89" name="Google Shape;89;g5e2ded1371_0_2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g5e2ded1371_0_27"/>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D"/>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91" name="Google Shape;91;g5e2ded1371_0_27"/>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rgbClr val="F15B3E"/>
        </a:solidFill>
        <a:effectLst/>
      </p:bgPr>
    </p:bg>
    <p:spTree>
      <p:nvGrpSpPr>
        <p:cNvPr id="1" name="Shape 93"/>
        <p:cNvGrpSpPr/>
        <p:nvPr/>
      </p:nvGrpSpPr>
      <p:grpSpPr>
        <a:xfrm>
          <a:off x="0" y="0"/>
          <a:ext cx="0" cy="0"/>
          <a:chOff x="0" y="0"/>
          <a:chExt cx="0" cy="0"/>
        </a:xfrm>
      </p:grpSpPr>
      <p:pic>
        <p:nvPicPr>
          <p:cNvPr id="94" name="Google Shape;94;g5e2ded1371_0_16"/>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95" name="Google Shape;95;g5e2ded1371_0_16"/>
          <p:cNvSpPr txBox="1">
            <a:spLocks noGrp="1"/>
          </p:cNvSpPr>
          <p:nvPr>
            <p:ph type="title"/>
          </p:nvPr>
        </p:nvSpPr>
        <p:spPr>
          <a:xfrm>
            <a:off x="457200" y="109728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2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p:cSld name="1_Section header 2">
    <p:bg>
      <p:bgPr>
        <a:solidFill>
          <a:schemeClr val="lt1"/>
        </a:solidFill>
        <a:effectLst/>
      </p:bgPr>
    </p:bg>
    <p:spTree>
      <p:nvGrpSpPr>
        <p:cNvPr id="1" name="Shape 96"/>
        <p:cNvGrpSpPr/>
        <p:nvPr/>
      </p:nvGrpSpPr>
      <p:grpSpPr>
        <a:xfrm>
          <a:off x="0" y="0"/>
          <a:ext cx="0" cy="0"/>
          <a:chOff x="0" y="0"/>
          <a:chExt cx="0" cy="0"/>
        </a:xfrm>
      </p:grpSpPr>
      <p:sp>
        <p:nvSpPr>
          <p:cNvPr id="97" name="Google Shape;97;g5e2ded1371_0_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g5e2ded1371_0_19"/>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D"/>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99" name="Google Shape;99;g5e2ded1371_0_19"/>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F2A3C"/>
        </a:solidFill>
        <a:effectLst/>
      </p:bgPr>
    </p:bg>
    <p:spTree>
      <p:nvGrpSpPr>
        <p:cNvPr id="1" name="Shape 100"/>
        <p:cNvGrpSpPr/>
        <p:nvPr/>
      </p:nvGrpSpPr>
      <p:grpSpPr>
        <a:xfrm>
          <a:off x="0" y="0"/>
          <a:ext cx="0" cy="0"/>
          <a:chOff x="0" y="0"/>
          <a:chExt cx="0" cy="0"/>
        </a:xfrm>
      </p:grpSpPr>
      <p:sp>
        <p:nvSpPr>
          <p:cNvPr id="101" name="Google Shape;101;g5e2ded1371_0_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g5e2ded1371_0_23"/>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103" name="Google Shape;103;g5e2ded1371_0_23"/>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1F2A3C"/>
        </a:solidFill>
        <a:effectLst/>
      </p:bgPr>
    </p:bg>
    <p:spTree>
      <p:nvGrpSpPr>
        <p:cNvPr id="1" name="Shape 104"/>
        <p:cNvGrpSpPr/>
        <p:nvPr/>
      </p:nvGrpSpPr>
      <p:grpSpPr>
        <a:xfrm>
          <a:off x="0" y="0"/>
          <a:ext cx="0" cy="0"/>
          <a:chOff x="0" y="0"/>
          <a:chExt cx="0" cy="0"/>
        </a:xfrm>
      </p:grpSpPr>
      <p:sp>
        <p:nvSpPr>
          <p:cNvPr id="105" name="Google Shape;105;g5e2ded1371_0_31"/>
          <p:cNvSpPr/>
          <p:nvPr/>
        </p:nvSpPr>
        <p:spPr>
          <a:xfrm rot="10800000" flipH="1">
            <a:off x="0" y="938099"/>
            <a:ext cx="9144000" cy="420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e2ded1371_0_31"/>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07" name="Google Shape;107;g5e2ded1371_0_31"/>
          <p:cNvSpPr txBox="1">
            <a:spLocks noGrp="1"/>
          </p:cNvSpPr>
          <p:nvPr>
            <p:ph type="body" idx="1"/>
          </p:nvPr>
        </p:nvSpPr>
        <p:spPr>
          <a:xfrm>
            <a:off x="457200" y="1188720"/>
            <a:ext cx="4270800" cy="3391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2"/>
              </a:buClr>
              <a:buSzPts val="1800"/>
              <a:buFont typeface="Roboto"/>
              <a:buNone/>
              <a:defRPr sz="1800" b="0" i="0" u="none" strike="noStrike" cap="none">
                <a:solidFill>
                  <a:srgbClr val="1F2A3D"/>
                </a:solidFill>
                <a:latin typeface="Roboto"/>
                <a:ea typeface="Roboto"/>
                <a:cs typeface="Roboto"/>
                <a:sym typeface="Roboto"/>
              </a:defRPr>
            </a:lvl1pPr>
            <a:lvl2pPr marL="914400" marR="0" lvl="1" indent="-317500" algn="l" rtl="0">
              <a:lnSpc>
                <a:spcPct val="100000"/>
              </a:lnSpc>
              <a:spcBef>
                <a:spcPts val="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108" name="Google Shape;108;g5e2ded1371_0_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09" name="Google Shape;109;g5e2ded1371_0_31"/>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p:cSld name="1_Section header 4">
    <p:bg>
      <p:bgPr>
        <a:solidFill>
          <a:srgbClr val="1F2A3D"/>
        </a:solidFill>
        <a:effectLst/>
      </p:bgPr>
    </p:bg>
    <p:spTree>
      <p:nvGrpSpPr>
        <p:cNvPr id="1" name="Shape 110"/>
        <p:cNvGrpSpPr/>
        <p:nvPr/>
      </p:nvGrpSpPr>
      <p:grpSpPr>
        <a:xfrm>
          <a:off x="0" y="0"/>
          <a:ext cx="0" cy="0"/>
          <a:chOff x="0" y="0"/>
          <a:chExt cx="0" cy="0"/>
        </a:xfrm>
      </p:grpSpPr>
      <p:pic>
        <p:nvPicPr>
          <p:cNvPr id="111" name="Google Shape;111;g5e2ded1371_0_37"/>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112" name="Google Shape;112;g5e2ded1371_0_37"/>
          <p:cNvSpPr txBox="1">
            <a:spLocks noGrp="1"/>
          </p:cNvSpPr>
          <p:nvPr>
            <p:ph type="title"/>
          </p:nvPr>
        </p:nvSpPr>
        <p:spPr>
          <a:xfrm>
            <a:off x="457200" y="109728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2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p:cSld name="1_Title and body">
    <p:bg>
      <p:bgPr>
        <a:solidFill>
          <a:schemeClr val="lt1"/>
        </a:solidFill>
        <a:effectLst/>
      </p:bgPr>
    </p:bg>
    <p:spTree>
      <p:nvGrpSpPr>
        <p:cNvPr id="1" name="Shape 113"/>
        <p:cNvGrpSpPr/>
        <p:nvPr/>
      </p:nvGrpSpPr>
      <p:grpSpPr>
        <a:xfrm>
          <a:off x="0" y="0"/>
          <a:ext cx="0" cy="0"/>
          <a:chOff x="0" y="0"/>
          <a:chExt cx="0" cy="0"/>
        </a:xfrm>
      </p:grpSpPr>
      <p:sp>
        <p:nvSpPr>
          <p:cNvPr id="114" name="Google Shape;114;g5e2ded1371_0_40"/>
          <p:cNvSpPr/>
          <p:nvPr/>
        </p:nvSpPr>
        <p:spPr>
          <a:xfrm rot="10800000" flipH="1">
            <a:off x="0" y="938099"/>
            <a:ext cx="9144000" cy="4205400"/>
          </a:xfrm>
          <a:prstGeom prst="rect">
            <a:avLst/>
          </a:prstGeom>
          <a:solidFill>
            <a:srgbClr val="1F2A3C">
              <a:alpha val="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e2ded1371_0_40"/>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C"/>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16" name="Google Shape;116;g5e2ded1371_0_40"/>
          <p:cNvSpPr txBox="1">
            <a:spLocks noGrp="1"/>
          </p:cNvSpPr>
          <p:nvPr>
            <p:ph type="body" idx="1"/>
          </p:nvPr>
        </p:nvSpPr>
        <p:spPr>
          <a:xfrm>
            <a:off x="457200" y="1188720"/>
            <a:ext cx="4270800" cy="3391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2"/>
              </a:buClr>
              <a:buSzPts val="1800"/>
              <a:buFont typeface="Roboto"/>
              <a:buNone/>
              <a:defRPr sz="1800" b="0" i="0" u="none" strike="noStrike" cap="none">
                <a:solidFill>
                  <a:srgbClr val="1F2A3D"/>
                </a:solidFill>
                <a:latin typeface="Roboto"/>
                <a:ea typeface="Roboto"/>
                <a:cs typeface="Roboto"/>
                <a:sym typeface="Roboto"/>
              </a:defRPr>
            </a:lvl1pPr>
            <a:lvl2pPr marL="914400" marR="0" lvl="1" indent="-317500" algn="l" rtl="0">
              <a:lnSpc>
                <a:spcPct val="100000"/>
              </a:lnSpc>
              <a:spcBef>
                <a:spcPts val="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117" name="Google Shape;117;g5e2ded1371_0_4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18" name="Google Shape;118;g5e2ded1371_0_40"/>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0"/>
        <p:cNvGrpSpPr/>
        <p:nvPr/>
      </p:nvGrpSpPr>
      <p:grpSpPr>
        <a:xfrm>
          <a:off x="0" y="0"/>
          <a:ext cx="0" cy="0"/>
          <a:chOff x="0" y="0"/>
          <a:chExt cx="0" cy="0"/>
        </a:xfrm>
      </p:grpSpPr>
      <p:sp>
        <p:nvSpPr>
          <p:cNvPr id="11" name="Google Shape;11;p64"/>
          <p:cNvSpPr/>
          <p:nvPr/>
        </p:nvSpPr>
        <p:spPr>
          <a:xfrm rot="10800000" flipH="1">
            <a:off x="0" y="938015"/>
            <a:ext cx="9144000" cy="4205484"/>
          </a:xfrm>
          <a:prstGeom prst="rect">
            <a:avLst/>
          </a:prstGeom>
          <a:solidFill>
            <a:srgbClr val="1F2A3C">
              <a:alpha val="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64"/>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C"/>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3" name="Google Shape;13;p64"/>
          <p:cNvSpPr txBox="1">
            <a:spLocks noGrp="1"/>
          </p:cNvSpPr>
          <p:nvPr>
            <p:ph type="body" idx="1"/>
          </p:nvPr>
        </p:nvSpPr>
        <p:spPr>
          <a:xfrm>
            <a:off x="457200" y="1188720"/>
            <a:ext cx="4270917" cy="339114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2"/>
              </a:buClr>
              <a:buSzPts val="1800"/>
              <a:buFont typeface="Roboto"/>
              <a:buNone/>
              <a:defRPr sz="1800" b="0" i="0" u="none" strike="noStrike" cap="none">
                <a:solidFill>
                  <a:srgbClr val="1F2A3D"/>
                </a:solidFill>
                <a:latin typeface="Roboto"/>
                <a:ea typeface="Roboto"/>
                <a:cs typeface="Roboto"/>
                <a:sym typeface="Roboto"/>
              </a:defRPr>
            </a:lvl1pPr>
            <a:lvl2pPr marL="914400" marR="0" lvl="1" indent="-317500" algn="l" rtl="0">
              <a:lnSpc>
                <a:spcPct val="100000"/>
              </a:lnSpc>
              <a:spcBef>
                <a:spcPts val="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14" name="Google Shape;14;p6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64"/>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p:cSld name="1_Title and body 2">
    <p:bg>
      <p:bgPr>
        <a:solidFill>
          <a:srgbClr val="F15B3E"/>
        </a:solidFill>
        <a:effectLst/>
      </p:bgPr>
    </p:bg>
    <p:spTree>
      <p:nvGrpSpPr>
        <p:cNvPr id="1" name="Shape 119"/>
        <p:cNvGrpSpPr/>
        <p:nvPr/>
      </p:nvGrpSpPr>
      <p:grpSpPr>
        <a:xfrm>
          <a:off x="0" y="0"/>
          <a:ext cx="0" cy="0"/>
          <a:chOff x="0" y="0"/>
          <a:chExt cx="0" cy="0"/>
        </a:xfrm>
      </p:grpSpPr>
      <p:sp>
        <p:nvSpPr>
          <p:cNvPr id="120" name="Google Shape;120;g5e2ded1371_0_46"/>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121" name="Google Shape;121;g5e2ded1371_0_4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122" name="Google Shape;122;g5e2ded1371_0_46"/>
          <p:cNvPicPr preferRelativeResize="0"/>
          <p:nvPr/>
        </p:nvPicPr>
        <p:blipFill rotWithShape="1">
          <a:blip r:embed="rId2">
            <a:alphaModFix/>
          </a:blip>
          <a:srcRect/>
          <a:stretch/>
        </p:blipFill>
        <p:spPr>
          <a:xfrm>
            <a:off x="8467344" y="274320"/>
            <a:ext cx="294640" cy="36576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p:cSld name="1_Section header 5">
    <p:bg>
      <p:bgPr>
        <a:solidFill>
          <a:srgbClr val="5E81BE"/>
        </a:solidFill>
        <a:effectLst/>
      </p:bgPr>
    </p:bg>
    <p:spTree>
      <p:nvGrpSpPr>
        <p:cNvPr id="1" name="Shape 123"/>
        <p:cNvGrpSpPr/>
        <p:nvPr/>
      </p:nvGrpSpPr>
      <p:grpSpPr>
        <a:xfrm>
          <a:off x="0" y="0"/>
          <a:ext cx="0" cy="0"/>
          <a:chOff x="0" y="0"/>
          <a:chExt cx="0" cy="0"/>
        </a:xfrm>
      </p:grpSpPr>
      <p:pic>
        <p:nvPicPr>
          <p:cNvPr id="124" name="Google Shape;124;g5e2ded1371_0_50"/>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125" name="Google Shape;125;g5e2ded1371_0_5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g5e2ded1371_0_50"/>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1_Section header 2">
    <p:bg>
      <p:bgPr>
        <a:solidFill>
          <a:schemeClr val="lt1"/>
        </a:solidFill>
        <a:effectLst/>
      </p:bgPr>
    </p:bg>
    <p:spTree>
      <p:nvGrpSpPr>
        <p:cNvPr id="1" name="Shape 16"/>
        <p:cNvGrpSpPr/>
        <p:nvPr/>
      </p:nvGrpSpPr>
      <p:grpSpPr>
        <a:xfrm>
          <a:off x="0" y="0"/>
          <a:ext cx="0" cy="0"/>
          <a:chOff x="0" y="0"/>
          <a:chExt cx="0" cy="0"/>
        </a:xfrm>
      </p:grpSpPr>
      <p:sp>
        <p:nvSpPr>
          <p:cNvPr id="17" name="Google Shape;17;p6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65"/>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D"/>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19" name="Google Shape;19;p65"/>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F2A3C"/>
        </a:solidFill>
        <a:effectLst/>
      </p:bgPr>
    </p:bg>
    <p:spTree>
      <p:nvGrpSpPr>
        <p:cNvPr id="1" name="Shape 20"/>
        <p:cNvGrpSpPr/>
        <p:nvPr/>
      </p:nvGrpSpPr>
      <p:grpSpPr>
        <a:xfrm>
          <a:off x="0" y="0"/>
          <a:ext cx="0" cy="0"/>
          <a:chOff x="0" y="0"/>
          <a:chExt cx="0" cy="0"/>
        </a:xfrm>
      </p:grpSpPr>
      <p:sp>
        <p:nvSpPr>
          <p:cNvPr id="21" name="Google Shape;21;p6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66"/>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23" name="Google Shape;23;p66"/>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1_Section header 3">
    <p:bg>
      <p:bgPr>
        <a:solidFill>
          <a:srgbClr val="1F2A3C">
            <a:alpha val="9411"/>
          </a:srgbClr>
        </a:solidFill>
        <a:effectLst/>
      </p:bgPr>
    </p:bg>
    <p:spTree>
      <p:nvGrpSpPr>
        <p:cNvPr id="1" name="Shape 24"/>
        <p:cNvGrpSpPr/>
        <p:nvPr/>
      </p:nvGrpSpPr>
      <p:grpSpPr>
        <a:xfrm>
          <a:off x="0" y="0"/>
          <a:ext cx="0" cy="0"/>
          <a:chOff x="0" y="0"/>
          <a:chExt cx="0" cy="0"/>
        </a:xfrm>
      </p:grpSpPr>
      <p:sp>
        <p:nvSpPr>
          <p:cNvPr id="25" name="Google Shape;25;p6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67"/>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rgbClr val="1F2A3D"/>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pic>
        <p:nvPicPr>
          <p:cNvPr id="27" name="Google Shape;27;p67"/>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p:cSld name="TITLE_AND_BODY 2">
    <p:bg>
      <p:bgPr>
        <a:solidFill>
          <a:srgbClr val="1F2A3C"/>
        </a:solidFill>
        <a:effectLst/>
      </p:bgPr>
    </p:bg>
    <p:spTree>
      <p:nvGrpSpPr>
        <p:cNvPr id="1" name="Shape 28"/>
        <p:cNvGrpSpPr/>
        <p:nvPr/>
      </p:nvGrpSpPr>
      <p:grpSpPr>
        <a:xfrm>
          <a:off x="0" y="0"/>
          <a:ext cx="0" cy="0"/>
          <a:chOff x="0" y="0"/>
          <a:chExt cx="0" cy="0"/>
        </a:xfrm>
      </p:grpSpPr>
      <p:sp>
        <p:nvSpPr>
          <p:cNvPr id="29" name="Google Shape;29;p68"/>
          <p:cNvSpPr/>
          <p:nvPr/>
        </p:nvSpPr>
        <p:spPr>
          <a:xfrm rot="10800000" flipH="1">
            <a:off x="0" y="938015"/>
            <a:ext cx="9144000" cy="4205484"/>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8"/>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1" name="Google Shape;31;p68"/>
          <p:cNvSpPr txBox="1">
            <a:spLocks noGrp="1"/>
          </p:cNvSpPr>
          <p:nvPr>
            <p:ph type="body" idx="1"/>
          </p:nvPr>
        </p:nvSpPr>
        <p:spPr>
          <a:xfrm>
            <a:off x="457200" y="1188720"/>
            <a:ext cx="4270917" cy="339114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lt2"/>
              </a:buClr>
              <a:buSzPts val="1800"/>
              <a:buFont typeface="Roboto"/>
              <a:buNone/>
              <a:defRPr sz="1800" b="0" i="0" u="none" strike="noStrike" cap="none">
                <a:solidFill>
                  <a:srgbClr val="1F2A3D"/>
                </a:solidFill>
                <a:latin typeface="Roboto"/>
                <a:ea typeface="Roboto"/>
                <a:cs typeface="Roboto"/>
                <a:sym typeface="Roboto"/>
              </a:defRPr>
            </a:lvl1pPr>
            <a:lvl2pPr marL="914400" marR="0" lvl="1" indent="-317500" algn="l" rtl="0">
              <a:lnSpc>
                <a:spcPct val="100000"/>
              </a:lnSpc>
              <a:spcBef>
                <a:spcPts val="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32" name="Google Shape;32;p6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68"/>
          <p:cNvPicPr preferRelativeResize="0"/>
          <p:nvPr/>
        </p:nvPicPr>
        <p:blipFill rotWithShape="1">
          <a:blip r:embed="rId2">
            <a:alphaModFix/>
          </a:blip>
          <a:srcRect/>
          <a:stretch/>
        </p:blipFill>
        <p:spPr>
          <a:xfrm>
            <a:off x="8463068" y="277766"/>
            <a:ext cx="294640" cy="3657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1_Section header 4">
    <p:bg>
      <p:bgPr>
        <a:solidFill>
          <a:srgbClr val="1F2A3D"/>
        </a:solidFill>
        <a:effectLst/>
      </p:bgPr>
    </p:bg>
    <p:spTree>
      <p:nvGrpSpPr>
        <p:cNvPr id="1" name="Shape 34"/>
        <p:cNvGrpSpPr/>
        <p:nvPr/>
      </p:nvGrpSpPr>
      <p:grpSpPr>
        <a:xfrm>
          <a:off x="0" y="0"/>
          <a:ext cx="0" cy="0"/>
          <a:chOff x="0" y="0"/>
          <a:chExt cx="0" cy="0"/>
        </a:xfrm>
      </p:grpSpPr>
      <p:pic>
        <p:nvPicPr>
          <p:cNvPr id="35" name="Google Shape;35;p69"/>
          <p:cNvPicPr preferRelativeResize="0"/>
          <p:nvPr/>
        </p:nvPicPr>
        <p:blipFill rotWithShape="1">
          <a:blip r:embed="rId2">
            <a:alphaModFix/>
          </a:blip>
          <a:srcRect/>
          <a:stretch/>
        </p:blipFill>
        <p:spPr>
          <a:xfrm>
            <a:off x="8463068" y="277766"/>
            <a:ext cx="294640" cy="365760"/>
          </a:xfrm>
          <a:prstGeom prst="rect">
            <a:avLst/>
          </a:prstGeom>
          <a:noFill/>
          <a:ln>
            <a:noFill/>
          </a:ln>
        </p:spPr>
      </p:pic>
      <p:sp>
        <p:nvSpPr>
          <p:cNvPr id="36" name="Google Shape;36;p69"/>
          <p:cNvSpPr txBox="1">
            <a:spLocks noGrp="1"/>
          </p:cNvSpPr>
          <p:nvPr>
            <p:ph type="title"/>
          </p:nvPr>
        </p:nvSpPr>
        <p:spPr>
          <a:xfrm>
            <a:off x="457200" y="109728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2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p:cSld name="1_Title and body">
    <p:bg>
      <p:bgPr>
        <a:solidFill>
          <a:srgbClr val="F15B3E"/>
        </a:solidFill>
        <a:effectLst/>
      </p:bgPr>
    </p:bg>
    <p:spTree>
      <p:nvGrpSpPr>
        <p:cNvPr id="1" name="Shape 37"/>
        <p:cNvGrpSpPr/>
        <p:nvPr/>
      </p:nvGrpSpPr>
      <p:grpSpPr>
        <a:xfrm>
          <a:off x="0" y="0"/>
          <a:ext cx="0" cy="0"/>
          <a:chOff x="0" y="0"/>
          <a:chExt cx="0" cy="0"/>
        </a:xfrm>
      </p:grpSpPr>
      <p:sp>
        <p:nvSpPr>
          <p:cNvPr id="38" name="Google Shape;38;p70"/>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3200"/>
              <a:buFont typeface="Roboto"/>
              <a:buNone/>
              <a:defRPr sz="1800" b="1" i="0" u="none" strike="noStrike" cap="none">
                <a:solidFill>
                  <a:schemeClr val="lt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9" name="Google Shape;39;p7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40" name="Google Shape;40;p70"/>
          <p:cNvPicPr preferRelativeResize="0"/>
          <p:nvPr/>
        </p:nvPicPr>
        <p:blipFill rotWithShape="1">
          <a:blip r:embed="rId2">
            <a:alphaModFix/>
          </a:blip>
          <a:srcRect/>
          <a:stretch/>
        </p:blipFill>
        <p:spPr>
          <a:xfrm>
            <a:off x="8467344" y="274320"/>
            <a:ext cx="294640" cy="3657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1F2A3D"/>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1F2A3D"/>
        </a:solidFill>
        <a:effectLst/>
      </p:bgPr>
    </p:bg>
    <p:spTree>
      <p:nvGrpSpPr>
        <p:cNvPr id="1" name="Shape 4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aterial">
    <p:bg>
      <p:bgPr>
        <a:solidFill>
          <a:srgbClr val="1F2A3D"/>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kata-containers/kata-containers/releases/tag/2.0.0"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kata-containers/documentation/blob/4cd5f2cbb8f680bd9436250ff415a5eeaf8752e6/install/snap-installation-guide.md" TargetMode="External"/><Relationship Id="rId13" Type="http://schemas.openxmlformats.org/officeDocument/2006/relationships/hyperlink" Target="https://github.com/kata-containers/packaging/blob/master/kata-deploy/README.md#kata-deploy" TargetMode="External"/><Relationship Id="rId3" Type="http://schemas.openxmlformats.org/officeDocument/2006/relationships/hyperlink" Target="https://github.com/kata-containers/documentation/blob/5a9bdc864d356f88cbe71bd033b1b53be79c0cdb/install/installing-with-kata-manager.md" TargetMode="External"/><Relationship Id="rId7" Type="http://schemas.openxmlformats.org/officeDocument/2006/relationships/hyperlink" Target="https://github.com/kata-containers/documentation/blob/master/Developer-Guide.md#build-and-install-the-kata-containers-runtime" TargetMode="External"/><Relationship Id="rId12" Type="http://schemas.openxmlformats.org/officeDocument/2006/relationships/hyperlink" Target="https://github.com/kata-containers/documentation/blob/master/install/vexxhost-installation-guide.md"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https://github.com/kata-containers/runtime/releases" TargetMode="External"/><Relationship Id="rId11" Type="http://schemas.openxmlformats.org/officeDocument/2006/relationships/hyperlink" Target="https://github.com/kata-containers/documentation/blob/master/install/gce-installation-guide.md" TargetMode="External"/><Relationship Id="rId5" Type="http://schemas.openxmlformats.org/officeDocument/2006/relationships/hyperlink" Target="https://github.com/kata-containers/documentation/tree/master/install" TargetMode="External"/><Relationship Id="rId10" Type="http://schemas.openxmlformats.org/officeDocument/2006/relationships/hyperlink" Target="https://github.com/kata-containers/documentation/blob/master/install/azure-installation-guide.md" TargetMode="External"/><Relationship Id="rId4" Type="http://schemas.openxmlformats.org/officeDocument/2006/relationships/hyperlink" Target="https://github.com/kata-containers/documentation/blob/1d6c2966494e24af8d478db824c1d9c40501dd84/install/installing-with-kata-doc-to-script.md" TargetMode="External"/><Relationship Id="rId9" Type="http://schemas.openxmlformats.org/officeDocument/2006/relationships/hyperlink" Target="https://github.com/kata-containers/documentation/blob/master/install/aws-installation-guide.md" TargetMode="External"/><Relationship Id="rId14" Type="http://schemas.openxmlformats.org/officeDocument/2006/relationships/hyperlink" Target="https://github.com/kata-containers/packaging/blob/master/kata-deploy/README.md#kata-deploy-detail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hyperlink" Target="https://github.com/kata-containers/runtime" TargetMode="External"/><Relationship Id="rId7" Type="http://schemas.openxmlformats.org/officeDocument/2006/relationships/hyperlink" Target="https://katacontainers.io/"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hyperlink" Target="https://github.com/kata-containers/documentation/blob/master/Developer-Guide.md" TargetMode="External"/><Relationship Id="rId5" Type="http://schemas.openxmlformats.org/officeDocument/2006/relationships/hyperlink" Target="https://github.com/kata-containers/documentation/blob/master/architecture.md" TargetMode="External"/><Relationship Id="rId4" Type="http://schemas.openxmlformats.org/officeDocument/2006/relationships/hyperlink" Target="https://github.com/kata-containers/documentation/blob/master/install/README.m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hyperlink" Target="https://www.openstack.org/ptg/#:~:text=The%20Project%20Teams%20Gathering%20(PTG,done%20in%20a%20productive%20setting." TargetMode="External"/><Relationship Id="rId3" Type="http://schemas.openxmlformats.org/officeDocument/2006/relationships/hyperlink" Target="https://etherpad.opendev.org/p/Kata_Containers_2020_Architecture_Committee_Mtgs" TargetMode="External"/><Relationship Id="rId7" Type="http://schemas.openxmlformats.org/officeDocument/2006/relationships/hyperlink" Target="https://www.surveymonkey.com/r/KataContainers"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hyperlink" Target="https://webchat.freenode.net/#kata-dev" TargetMode="External"/><Relationship Id="rId11" Type="http://schemas.openxmlformats.org/officeDocument/2006/relationships/image" Target="../media/image30.jpg"/><Relationship Id="rId5" Type="http://schemas.openxmlformats.org/officeDocument/2006/relationships/hyperlink" Target="http://lists.katacontainers.io/cgi-bin/mailman/listinfo" TargetMode="External"/><Relationship Id="rId10" Type="http://schemas.openxmlformats.org/officeDocument/2006/relationships/hyperlink" Target="https://twitter.com/KataContainers" TargetMode="External"/><Relationship Id="rId4" Type="http://schemas.openxmlformats.org/officeDocument/2006/relationships/hyperlink" Target="https://github.com/kata-containers/" TargetMode="External"/><Relationship Id="rId9" Type="http://schemas.openxmlformats.org/officeDocument/2006/relationships/hyperlink" Target="http://bit.ly/katacontainersslack"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1"/>
          <p:cNvPicPr preferRelativeResize="0"/>
          <p:nvPr/>
        </p:nvPicPr>
        <p:blipFill rotWithShape="1">
          <a:blip r:embed="rId3">
            <a:alphaModFix/>
          </a:blip>
          <a:srcRect/>
          <a:stretch/>
        </p:blipFill>
        <p:spPr>
          <a:xfrm>
            <a:off x="1931342" y="1149949"/>
            <a:ext cx="5281324" cy="1272000"/>
          </a:xfrm>
          <a:prstGeom prst="rect">
            <a:avLst/>
          </a:prstGeom>
          <a:noFill/>
          <a:ln>
            <a:noFill/>
          </a:ln>
        </p:spPr>
      </p:pic>
      <p:sp>
        <p:nvSpPr>
          <p:cNvPr id="132" name="Google Shape;132;p1"/>
          <p:cNvSpPr txBox="1"/>
          <p:nvPr/>
        </p:nvSpPr>
        <p:spPr>
          <a:xfrm>
            <a:off x="3056648" y="2421949"/>
            <a:ext cx="3399300" cy="926700"/>
          </a:xfrm>
          <a:prstGeom prst="rect">
            <a:avLst/>
          </a:prstGeom>
          <a:noFill/>
          <a:ln>
            <a:noFill/>
          </a:ln>
        </p:spPr>
        <p:txBody>
          <a:bodyPr spcFirstLastPara="1" wrap="square" lIns="91425" tIns="91425" rIns="91425" bIns="91425" anchor="t" anchorCtr="0">
            <a:noAutofit/>
          </a:bodyPr>
          <a:lstStyle/>
          <a:p>
            <a:pPr marL="0" marR="0" lvl="0" indent="0" algn="l" rtl="0">
              <a:lnSpc>
                <a:spcPct val="140000"/>
              </a:lnSpc>
              <a:spcBef>
                <a:spcPts val="0"/>
              </a:spcBef>
              <a:spcAft>
                <a:spcPts val="0"/>
              </a:spcAft>
              <a:buClr>
                <a:schemeClr val="lt1"/>
              </a:buClr>
              <a:buSzPts val="1800"/>
              <a:buFont typeface="Roboto"/>
              <a:buNone/>
            </a:pPr>
            <a:r>
              <a:rPr lang="en-US" sz="2000" b="1" i="0" u="none" strike="noStrike" cap="none">
                <a:solidFill>
                  <a:srgbClr val="F15B3E"/>
                </a:solidFill>
                <a:latin typeface="Roboto"/>
                <a:ea typeface="Roboto"/>
                <a:cs typeface="Roboto"/>
                <a:sym typeface="Roboto"/>
              </a:rPr>
              <a:t>The speed of containers, </a:t>
            </a:r>
            <a:r>
              <a:rPr lang="en-US" sz="2000" b="1" i="0" u="none" strike="noStrike" cap="none">
                <a:solidFill>
                  <a:schemeClr val="lt1"/>
                </a:solidFill>
                <a:latin typeface="Roboto"/>
                <a:ea typeface="Roboto"/>
                <a:cs typeface="Roboto"/>
                <a:sym typeface="Roboto"/>
              </a:rPr>
              <a:t>the security of VMs.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55" name="Google Shape;255;p9"/>
          <p:cNvSpPr/>
          <p:nvPr/>
        </p:nvSpPr>
        <p:spPr>
          <a:xfrm>
            <a:off x="0" y="0"/>
            <a:ext cx="9144001" cy="5143500"/>
          </a:xfrm>
          <a:prstGeom prst="rect">
            <a:avLst/>
          </a:prstGeom>
          <a:solidFill>
            <a:srgbClr val="1F2A3D">
              <a:alpha val="8039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9"/>
          <p:cNvSpPr txBox="1">
            <a:spLocks noGrp="1"/>
          </p:cNvSpPr>
          <p:nvPr>
            <p:ph type="title"/>
          </p:nvPr>
        </p:nvSpPr>
        <p:spPr>
          <a:xfrm>
            <a:off x="457200" y="1097279"/>
            <a:ext cx="6009587" cy="2424854"/>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solidFill>
                  <a:schemeClr val="lt1"/>
                </a:solidFill>
                <a:latin typeface="Roboto Light"/>
                <a:ea typeface="Roboto Light"/>
                <a:cs typeface="Roboto Light"/>
                <a:sym typeface="Roboto Light"/>
              </a:rPr>
              <a:t>How does </a:t>
            </a:r>
            <a:r>
              <a:rPr lang="en-US" b="0">
                <a:latin typeface="Roboto Light"/>
                <a:ea typeface="Roboto Light"/>
                <a:cs typeface="Roboto Light"/>
                <a:sym typeface="Roboto Light"/>
              </a:rPr>
              <a:t>Kata Containers</a:t>
            </a:r>
            <a:r>
              <a:rPr lang="en-US" b="0">
                <a:solidFill>
                  <a:schemeClr val="lt1"/>
                </a:solidFill>
                <a:latin typeface="Roboto Light"/>
                <a:ea typeface="Roboto Light"/>
                <a:cs typeface="Roboto Light"/>
                <a:sym typeface="Roboto Light"/>
              </a:rPr>
              <a:t> work?</a:t>
            </a:r>
            <a:endParaRPr>
              <a:solidFill>
                <a:schemeClr val="lt1"/>
              </a:solidFill>
              <a:latin typeface="Roboto"/>
              <a:ea typeface="Roboto"/>
              <a:cs typeface="Roboto"/>
              <a:sym typeface="Roboto"/>
            </a:endParaRPr>
          </a:p>
        </p:txBody>
      </p:sp>
      <p:pic>
        <p:nvPicPr>
          <p:cNvPr id="257" name="Google Shape;257;p9"/>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2A3C">
            <a:alpha val="9019"/>
          </a:srgbClr>
        </a:solidFill>
        <a:effectLst/>
      </p:bgPr>
    </p:bg>
    <p:spTree>
      <p:nvGrpSpPr>
        <p:cNvPr id="1" name="Shape 261"/>
        <p:cNvGrpSpPr/>
        <p:nvPr/>
      </p:nvGrpSpPr>
      <p:grpSpPr>
        <a:xfrm>
          <a:off x="0" y="0"/>
          <a:ext cx="0" cy="0"/>
          <a:chOff x="0" y="0"/>
          <a:chExt cx="0" cy="0"/>
        </a:xfrm>
      </p:grpSpPr>
      <p:sp>
        <p:nvSpPr>
          <p:cNvPr id="262" name="Google Shape;262;g5e81a1757e_0_54"/>
          <p:cNvSpPr/>
          <p:nvPr/>
        </p:nvSpPr>
        <p:spPr>
          <a:xfrm>
            <a:off x="4615950" y="3728475"/>
            <a:ext cx="4104000" cy="461700"/>
          </a:xfrm>
          <a:prstGeom prst="rect">
            <a:avLst/>
          </a:prstGeom>
          <a:solidFill>
            <a:srgbClr val="A5A5A5"/>
          </a:solidFill>
          <a:ln>
            <a:noFill/>
          </a:ln>
        </p:spPr>
        <p:txBody>
          <a:bodyPr spcFirstLastPara="1" wrap="square" lIns="274300" tIns="182875" rIns="274300" bIns="1828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Roboto"/>
                <a:ea typeface="Roboto"/>
                <a:cs typeface="Roboto"/>
                <a:sym typeface="Roboto"/>
              </a:rPr>
              <a:t>HOST LINUX KERNEL</a:t>
            </a:r>
            <a:endParaRPr sz="1000" b="1" i="0" u="none" strike="noStrike" cap="none">
              <a:solidFill>
                <a:schemeClr val="lt1"/>
              </a:solidFill>
              <a:latin typeface="Arial"/>
              <a:ea typeface="Arial"/>
              <a:cs typeface="Arial"/>
              <a:sym typeface="Arial"/>
            </a:endParaRPr>
          </a:p>
        </p:txBody>
      </p:sp>
      <p:sp>
        <p:nvSpPr>
          <p:cNvPr id="263" name="Google Shape;263;g5e81a1757e_0_54"/>
          <p:cNvSpPr/>
          <p:nvPr/>
        </p:nvSpPr>
        <p:spPr>
          <a:xfrm>
            <a:off x="4547875" y="1717550"/>
            <a:ext cx="1243500" cy="1639200"/>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g5e81a1757e_0_54"/>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How it works</a:t>
            </a:r>
            <a:endParaRPr b="0" i="1">
              <a:latin typeface="Roboto"/>
              <a:ea typeface="Roboto"/>
              <a:cs typeface="Roboto"/>
              <a:sym typeface="Roboto"/>
            </a:endParaRPr>
          </a:p>
        </p:txBody>
      </p:sp>
      <p:sp>
        <p:nvSpPr>
          <p:cNvPr id="265" name="Google Shape;265;g5e81a1757e_0_54"/>
          <p:cNvSpPr/>
          <p:nvPr/>
        </p:nvSpPr>
        <p:spPr>
          <a:xfrm>
            <a:off x="4639311" y="1965028"/>
            <a:ext cx="1060800" cy="652500"/>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6" name="Google Shape;266;g5e81a1757e_0_54"/>
          <p:cNvSpPr/>
          <p:nvPr/>
        </p:nvSpPr>
        <p:spPr>
          <a:xfrm>
            <a:off x="4712463" y="2087440"/>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 A</a:t>
            </a:r>
            <a:endParaRPr sz="800" b="1" i="0" u="none" strike="noStrike" cap="none">
              <a:solidFill>
                <a:srgbClr val="1F2A3D"/>
              </a:solidFill>
              <a:latin typeface="Arial"/>
              <a:ea typeface="Arial"/>
              <a:cs typeface="Arial"/>
              <a:sym typeface="Arial"/>
            </a:endParaRPr>
          </a:p>
        </p:txBody>
      </p:sp>
      <p:sp>
        <p:nvSpPr>
          <p:cNvPr id="267" name="Google Shape;267;g5e81a1757e_0_54"/>
          <p:cNvSpPr/>
          <p:nvPr/>
        </p:nvSpPr>
        <p:spPr>
          <a:xfrm>
            <a:off x="4621024" y="2338334"/>
            <a:ext cx="10974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namespaces</a:t>
            </a:r>
            <a:endParaRPr sz="1000" b="0" i="0" u="none" strike="noStrike" cap="none">
              <a:solidFill>
                <a:srgbClr val="1F2A3D"/>
              </a:solidFill>
              <a:latin typeface="Arial"/>
              <a:ea typeface="Arial"/>
              <a:cs typeface="Arial"/>
              <a:sym typeface="Arial"/>
            </a:endParaRPr>
          </a:p>
        </p:txBody>
      </p:sp>
      <p:sp>
        <p:nvSpPr>
          <p:cNvPr id="268" name="Google Shape;268;g5e81a1757e_0_54"/>
          <p:cNvSpPr/>
          <p:nvPr/>
        </p:nvSpPr>
        <p:spPr>
          <a:xfrm>
            <a:off x="4450169" y="968482"/>
            <a:ext cx="39873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a:solidFill>
                  <a:srgbClr val="1F2A3D"/>
                </a:solidFill>
                <a:latin typeface="Roboto"/>
                <a:ea typeface="Roboto"/>
                <a:cs typeface="Roboto"/>
                <a:sym typeface="Roboto"/>
              </a:rPr>
              <a:t>Kata Containers</a:t>
            </a:r>
            <a:endParaRPr sz="1200" b="1"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Each container or pod is more isolated in its own lightweight VM</a:t>
            </a:r>
            <a:endParaRPr sz="1000" b="0" i="0" u="none" strike="noStrike" cap="none">
              <a:solidFill>
                <a:srgbClr val="1F2A3D"/>
              </a:solidFill>
              <a:latin typeface="Roboto"/>
              <a:ea typeface="Roboto"/>
              <a:cs typeface="Roboto"/>
              <a:sym typeface="Roboto"/>
            </a:endParaRPr>
          </a:p>
        </p:txBody>
      </p:sp>
      <p:sp>
        <p:nvSpPr>
          <p:cNvPr id="269" name="Google Shape;269;g5e81a1757e_0_54"/>
          <p:cNvSpPr/>
          <p:nvPr/>
        </p:nvSpPr>
        <p:spPr>
          <a:xfrm>
            <a:off x="4637510" y="2681730"/>
            <a:ext cx="1064400" cy="338700"/>
          </a:xfrm>
          <a:prstGeom prst="rect">
            <a:avLst/>
          </a:prstGeom>
          <a:solidFill>
            <a:srgbClr val="5E81BE">
              <a:alpha val="29019"/>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GUEST LINUX KERNEL A</a:t>
            </a:r>
            <a:endParaRPr sz="800" b="1" i="0" u="none" strike="noStrike" cap="none">
              <a:solidFill>
                <a:srgbClr val="1F2A3D"/>
              </a:solidFill>
              <a:latin typeface="Arial"/>
              <a:ea typeface="Arial"/>
              <a:cs typeface="Arial"/>
              <a:sym typeface="Arial"/>
            </a:endParaRPr>
          </a:p>
        </p:txBody>
      </p:sp>
      <p:sp>
        <p:nvSpPr>
          <p:cNvPr id="270" name="Google Shape;270;g5e81a1757e_0_54"/>
          <p:cNvSpPr/>
          <p:nvPr/>
        </p:nvSpPr>
        <p:spPr>
          <a:xfrm>
            <a:off x="4573503" y="1752568"/>
            <a:ext cx="11922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VIRTUAL MACHINE</a:t>
            </a:r>
            <a:endParaRPr sz="800" b="1" i="0" u="none" strike="noStrike" cap="none">
              <a:solidFill>
                <a:srgbClr val="1F2A3D"/>
              </a:solidFill>
              <a:latin typeface="Arial"/>
              <a:ea typeface="Arial"/>
              <a:cs typeface="Arial"/>
              <a:sym typeface="Arial"/>
            </a:endParaRPr>
          </a:p>
        </p:txBody>
      </p:sp>
      <p:sp>
        <p:nvSpPr>
          <p:cNvPr id="271" name="Google Shape;271;g5e81a1757e_0_54"/>
          <p:cNvSpPr/>
          <p:nvPr/>
        </p:nvSpPr>
        <p:spPr>
          <a:xfrm>
            <a:off x="5962900" y="1723100"/>
            <a:ext cx="1243500" cy="1639200"/>
          </a:xfrm>
          <a:prstGeom prst="rect">
            <a:avLst/>
          </a:prstGeom>
          <a:solidFill>
            <a:schemeClr val="lt1"/>
          </a:solidFill>
          <a:ln w="28575" cap="flat" cmpd="sng">
            <a:solidFill>
              <a:srgbClr val="F15B3E">
                <a:alpha val="34509"/>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2" name="Google Shape;272;g5e81a1757e_0_54"/>
          <p:cNvSpPr/>
          <p:nvPr/>
        </p:nvSpPr>
        <p:spPr>
          <a:xfrm>
            <a:off x="6054324" y="1969740"/>
            <a:ext cx="1060800" cy="652500"/>
          </a:xfrm>
          <a:prstGeom prst="rect">
            <a:avLst/>
          </a:prstGeom>
          <a:solidFill>
            <a:srgbClr val="F15B3E">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3" name="Google Shape;273;g5e81a1757e_0_54"/>
          <p:cNvSpPr/>
          <p:nvPr/>
        </p:nvSpPr>
        <p:spPr>
          <a:xfrm>
            <a:off x="6127476" y="2092152"/>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 B</a:t>
            </a:r>
            <a:endParaRPr sz="800" b="1" i="0" u="none" strike="noStrike" cap="none">
              <a:solidFill>
                <a:srgbClr val="1F2A3D"/>
              </a:solidFill>
              <a:latin typeface="Arial"/>
              <a:ea typeface="Arial"/>
              <a:cs typeface="Arial"/>
              <a:sym typeface="Arial"/>
            </a:endParaRPr>
          </a:p>
        </p:txBody>
      </p:sp>
      <p:sp>
        <p:nvSpPr>
          <p:cNvPr id="274" name="Google Shape;274;g5e81a1757e_0_54"/>
          <p:cNvSpPr/>
          <p:nvPr/>
        </p:nvSpPr>
        <p:spPr>
          <a:xfrm>
            <a:off x="6036037" y="2343046"/>
            <a:ext cx="10974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namespaces</a:t>
            </a:r>
            <a:endParaRPr sz="1000" b="0" i="0" u="none" strike="noStrike" cap="none">
              <a:solidFill>
                <a:srgbClr val="1F2A3D"/>
              </a:solidFill>
              <a:latin typeface="Arial"/>
              <a:ea typeface="Arial"/>
              <a:cs typeface="Arial"/>
              <a:sym typeface="Arial"/>
            </a:endParaRPr>
          </a:p>
        </p:txBody>
      </p:sp>
      <p:sp>
        <p:nvSpPr>
          <p:cNvPr id="275" name="Google Shape;275;g5e81a1757e_0_54"/>
          <p:cNvSpPr/>
          <p:nvPr/>
        </p:nvSpPr>
        <p:spPr>
          <a:xfrm>
            <a:off x="6052523" y="2686442"/>
            <a:ext cx="1064400" cy="338700"/>
          </a:xfrm>
          <a:prstGeom prst="rect">
            <a:avLst/>
          </a:prstGeom>
          <a:solidFill>
            <a:srgbClr val="5E81BE">
              <a:alpha val="29019"/>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GUEST LINUX KERNEL B</a:t>
            </a:r>
            <a:endParaRPr sz="800" b="1" i="0" u="none" strike="noStrike" cap="none">
              <a:solidFill>
                <a:srgbClr val="1F2A3D"/>
              </a:solidFill>
              <a:latin typeface="Arial"/>
              <a:ea typeface="Arial"/>
              <a:cs typeface="Arial"/>
              <a:sym typeface="Arial"/>
            </a:endParaRPr>
          </a:p>
        </p:txBody>
      </p:sp>
      <p:sp>
        <p:nvSpPr>
          <p:cNvPr id="276" name="Google Shape;276;g5e81a1757e_0_54"/>
          <p:cNvSpPr/>
          <p:nvPr/>
        </p:nvSpPr>
        <p:spPr>
          <a:xfrm>
            <a:off x="5988516" y="1757280"/>
            <a:ext cx="11922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VIRTUAL MACHINE</a:t>
            </a:r>
            <a:endParaRPr sz="800" b="1" i="0" u="none" strike="noStrike" cap="none">
              <a:solidFill>
                <a:srgbClr val="1F2A3D"/>
              </a:solidFill>
              <a:latin typeface="Arial"/>
              <a:ea typeface="Arial"/>
              <a:cs typeface="Arial"/>
              <a:sym typeface="Arial"/>
            </a:endParaRPr>
          </a:p>
        </p:txBody>
      </p:sp>
      <p:sp>
        <p:nvSpPr>
          <p:cNvPr id="277" name="Google Shape;277;g5e81a1757e_0_54"/>
          <p:cNvSpPr/>
          <p:nvPr/>
        </p:nvSpPr>
        <p:spPr>
          <a:xfrm>
            <a:off x="7395075" y="1713025"/>
            <a:ext cx="1243500" cy="1639200"/>
          </a:xfrm>
          <a:prstGeom prst="rect">
            <a:avLst/>
          </a:prstGeom>
          <a:solidFill>
            <a:schemeClr val="lt1"/>
          </a:solidFill>
          <a:ln w="28575" cap="flat" cmpd="sng">
            <a:solidFill>
              <a:srgbClr val="42AC70">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8" name="Google Shape;278;g5e81a1757e_0_54"/>
          <p:cNvSpPr/>
          <p:nvPr/>
        </p:nvSpPr>
        <p:spPr>
          <a:xfrm>
            <a:off x="7486512" y="1961177"/>
            <a:ext cx="1060800" cy="652500"/>
          </a:xfrm>
          <a:prstGeom prst="rect">
            <a:avLst/>
          </a:prstGeom>
          <a:solidFill>
            <a:srgbClr val="42AC70">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g5e81a1757e_0_54"/>
          <p:cNvSpPr/>
          <p:nvPr/>
        </p:nvSpPr>
        <p:spPr>
          <a:xfrm>
            <a:off x="7559664" y="2083589"/>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 C</a:t>
            </a:r>
            <a:endParaRPr sz="800" b="1" i="0" u="none" strike="noStrike" cap="none">
              <a:solidFill>
                <a:srgbClr val="1F2A3D"/>
              </a:solidFill>
              <a:latin typeface="Arial"/>
              <a:ea typeface="Arial"/>
              <a:cs typeface="Arial"/>
              <a:sym typeface="Arial"/>
            </a:endParaRPr>
          </a:p>
        </p:txBody>
      </p:sp>
      <p:sp>
        <p:nvSpPr>
          <p:cNvPr id="280" name="Google Shape;280;g5e81a1757e_0_54"/>
          <p:cNvSpPr/>
          <p:nvPr/>
        </p:nvSpPr>
        <p:spPr>
          <a:xfrm>
            <a:off x="7468225" y="2334483"/>
            <a:ext cx="10974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namespaces</a:t>
            </a:r>
            <a:endParaRPr sz="1000" b="0" i="0" u="none" strike="noStrike" cap="none">
              <a:solidFill>
                <a:srgbClr val="1F2A3D"/>
              </a:solidFill>
              <a:latin typeface="Arial"/>
              <a:ea typeface="Arial"/>
              <a:cs typeface="Arial"/>
              <a:sym typeface="Arial"/>
            </a:endParaRPr>
          </a:p>
        </p:txBody>
      </p:sp>
      <p:sp>
        <p:nvSpPr>
          <p:cNvPr id="281" name="Google Shape;281;g5e81a1757e_0_54"/>
          <p:cNvSpPr/>
          <p:nvPr/>
        </p:nvSpPr>
        <p:spPr>
          <a:xfrm>
            <a:off x="7467411" y="2680066"/>
            <a:ext cx="1064400" cy="338700"/>
          </a:xfrm>
          <a:prstGeom prst="rect">
            <a:avLst/>
          </a:prstGeom>
          <a:solidFill>
            <a:srgbClr val="5E81BE">
              <a:alpha val="29019"/>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GUEST LINUX KERNEL C</a:t>
            </a:r>
            <a:endParaRPr sz="800" b="1" i="0" u="none" strike="noStrike" cap="none">
              <a:solidFill>
                <a:srgbClr val="1F2A3D"/>
              </a:solidFill>
              <a:latin typeface="Arial"/>
              <a:ea typeface="Arial"/>
              <a:cs typeface="Arial"/>
              <a:sym typeface="Arial"/>
            </a:endParaRPr>
          </a:p>
        </p:txBody>
      </p:sp>
      <p:sp>
        <p:nvSpPr>
          <p:cNvPr id="282" name="Google Shape;282;g5e81a1757e_0_54"/>
          <p:cNvSpPr/>
          <p:nvPr/>
        </p:nvSpPr>
        <p:spPr>
          <a:xfrm>
            <a:off x="7420704" y="1748717"/>
            <a:ext cx="11922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VIRTUAL MACHINE</a:t>
            </a:r>
            <a:endParaRPr sz="800" b="1" i="0" u="none" strike="noStrike" cap="none">
              <a:solidFill>
                <a:srgbClr val="1F2A3D"/>
              </a:solidFill>
              <a:latin typeface="Arial"/>
              <a:ea typeface="Arial"/>
              <a:cs typeface="Arial"/>
              <a:sym typeface="Arial"/>
            </a:endParaRPr>
          </a:p>
        </p:txBody>
      </p:sp>
      <p:sp>
        <p:nvSpPr>
          <p:cNvPr id="283" name="Google Shape;283;g5e81a1757e_0_54"/>
          <p:cNvSpPr/>
          <p:nvPr/>
        </p:nvSpPr>
        <p:spPr>
          <a:xfrm>
            <a:off x="613300" y="1766525"/>
            <a:ext cx="1188600" cy="1639200"/>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4" name="Google Shape;284;g5e81a1757e_0_54"/>
          <p:cNvSpPr/>
          <p:nvPr/>
        </p:nvSpPr>
        <p:spPr>
          <a:xfrm>
            <a:off x="752056" y="1834688"/>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 A</a:t>
            </a:r>
            <a:endParaRPr sz="800" b="1" i="0" u="none" strike="noStrike" cap="none">
              <a:solidFill>
                <a:srgbClr val="1F2A3D"/>
              </a:solidFill>
              <a:latin typeface="Arial"/>
              <a:ea typeface="Arial"/>
              <a:cs typeface="Arial"/>
              <a:sym typeface="Arial"/>
            </a:endParaRPr>
          </a:p>
        </p:txBody>
      </p:sp>
      <p:sp>
        <p:nvSpPr>
          <p:cNvPr id="285" name="Google Shape;285;g5e81a1757e_0_54"/>
          <p:cNvSpPr/>
          <p:nvPr/>
        </p:nvSpPr>
        <p:spPr>
          <a:xfrm>
            <a:off x="613310" y="2789635"/>
            <a:ext cx="1191900" cy="255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namespaces</a:t>
            </a:r>
            <a:endParaRPr sz="1000" b="0" i="0" u="none" strike="noStrike" cap="none">
              <a:solidFill>
                <a:srgbClr val="1F2A3D"/>
              </a:solidFill>
              <a:latin typeface="Arial"/>
              <a:ea typeface="Arial"/>
              <a:cs typeface="Arial"/>
              <a:sym typeface="Arial"/>
            </a:endParaRPr>
          </a:p>
        </p:txBody>
      </p:sp>
      <p:sp>
        <p:nvSpPr>
          <p:cNvPr id="286" name="Google Shape;286;g5e81a1757e_0_54"/>
          <p:cNvSpPr/>
          <p:nvPr/>
        </p:nvSpPr>
        <p:spPr>
          <a:xfrm>
            <a:off x="1837442" y="1766525"/>
            <a:ext cx="1134000" cy="1639200"/>
          </a:xfrm>
          <a:prstGeom prst="rect">
            <a:avLst/>
          </a:prstGeom>
          <a:solidFill>
            <a:srgbClr val="F15B3E">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7" name="Google Shape;287;g5e81a1757e_0_54"/>
          <p:cNvSpPr/>
          <p:nvPr/>
        </p:nvSpPr>
        <p:spPr>
          <a:xfrm>
            <a:off x="1947654" y="1834688"/>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 B</a:t>
            </a:r>
            <a:endParaRPr sz="800" b="1" i="0" u="none" strike="noStrike" cap="none">
              <a:solidFill>
                <a:srgbClr val="1F2A3D"/>
              </a:solidFill>
              <a:latin typeface="Arial"/>
              <a:ea typeface="Arial"/>
              <a:cs typeface="Arial"/>
              <a:sym typeface="Arial"/>
            </a:endParaRPr>
          </a:p>
        </p:txBody>
      </p:sp>
      <p:sp>
        <p:nvSpPr>
          <p:cNvPr id="288" name="Google Shape;288;g5e81a1757e_0_54"/>
          <p:cNvSpPr/>
          <p:nvPr/>
        </p:nvSpPr>
        <p:spPr>
          <a:xfrm>
            <a:off x="1837185" y="2789635"/>
            <a:ext cx="1137600" cy="255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namespaces</a:t>
            </a:r>
            <a:endParaRPr sz="1000" b="0" i="0" u="none" strike="noStrike" cap="none">
              <a:solidFill>
                <a:srgbClr val="1F2A3D"/>
              </a:solidFill>
              <a:latin typeface="Arial"/>
              <a:ea typeface="Arial"/>
              <a:cs typeface="Arial"/>
              <a:sym typeface="Arial"/>
            </a:endParaRPr>
          </a:p>
        </p:txBody>
      </p:sp>
      <p:sp>
        <p:nvSpPr>
          <p:cNvPr id="289" name="Google Shape;289;g5e81a1757e_0_54"/>
          <p:cNvSpPr/>
          <p:nvPr/>
        </p:nvSpPr>
        <p:spPr>
          <a:xfrm>
            <a:off x="3003399" y="1766525"/>
            <a:ext cx="1097400" cy="1639200"/>
          </a:xfrm>
          <a:prstGeom prst="rect">
            <a:avLst/>
          </a:prstGeom>
          <a:solidFill>
            <a:srgbClr val="42AC70">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0" name="Google Shape;290;g5e81a1757e_0_54"/>
          <p:cNvSpPr/>
          <p:nvPr/>
        </p:nvSpPr>
        <p:spPr>
          <a:xfrm>
            <a:off x="3091226" y="1834688"/>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 C</a:t>
            </a:r>
            <a:endParaRPr sz="800" b="1" i="0" u="none" strike="noStrike" cap="none">
              <a:solidFill>
                <a:srgbClr val="1F2A3D"/>
              </a:solidFill>
              <a:latin typeface="Arial"/>
              <a:ea typeface="Arial"/>
              <a:cs typeface="Arial"/>
              <a:sym typeface="Arial"/>
            </a:endParaRPr>
          </a:p>
        </p:txBody>
      </p:sp>
      <p:sp>
        <p:nvSpPr>
          <p:cNvPr id="291" name="Google Shape;291;g5e81a1757e_0_54"/>
          <p:cNvSpPr/>
          <p:nvPr/>
        </p:nvSpPr>
        <p:spPr>
          <a:xfrm>
            <a:off x="3006462" y="2789635"/>
            <a:ext cx="1094100" cy="255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namespaces</a:t>
            </a:r>
            <a:endParaRPr sz="1000" b="0" i="0" u="none" strike="noStrike" cap="none">
              <a:solidFill>
                <a:srgbClr val="1F2A3D"/>
              </a:solidFill>
              <a:latin typeface="Arial"/>
              <a:ea typeface="Arial"/>
              <a:cs typeface="Arial"/>
              <a:sym typeface="Arial"/>
            </a:endParaRPr>
          </a:p>
        </p:txBody>
      </p:sp>
      <p:sp>
        <p:nvSpPr>
          <p:cNvPr id="292" name="Google Shape;292;g5e81a1757e_0_54"/>
          <p:cNvSpPr/>
          <p:nvPr/>
        </p:nvSpPr>
        <p:spPr>
          <a:xfrm>
            <a:off x="530165" y="3469392"/>
            <a:ext cx="3666000" cy="523200"/>
          </a:xfrm>
          <a:prstGeom prst="rect">
            <a:avLst/>
          </a:prstGeom>
          <a:solidFill>
            <a:srgbClr val="A5A5A5"/>
          </a:solidFill>
          <a:ln>
            <a:noFill/>
          </a:ln>
        </p:spPr>
        <p:txBody>
          <a:bodyPr spcFirstLastPara="1" wrap="square" lIns="274300" tIns="182875" rIns="274300" bIns="1828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Roboto"/>
                <a:ea typeface="Roboto"/>
                <a:cs typeface="Roboto"/>
                <a:sym typeface="Roboto"/>
              </a:rPr>
              <a:t>HOST LINUX KERNEL</a:t>
            </a:r>
            <a:endParaRPr sz="1000" b="1" i="0" u="none" strike="noStrike" cap="none">
              <a:solidFill>
                <a:schemeClr val="lt1"/>
              </a:solidFill>
              <a:latin typeface="Arial"/>
              <a:ea typeface="Arial"/>
              <a:cs typeface="Arial"/>
              <a:sym typeface="Arial"/>
            </a:endParaRPr>
          </a:p>
        </p:txBody>
      </p:sp>
      <p:sp>
        <p:nvSpPr>
          <p:cNvPr id="293" name="Google Shape;293;g5e81a1757e_0_54"/>
          <p:cNvSpPr/>
          <p:nvPr/>
        </p:nvSpPr>
        <p:spPr>
          <a:xfrm rot="10800000" flipH="1">
            <a:off x="1039444" y="2855475"/>
            <a:ext cx="1295700" cy="972600"/>
          </a:xfrm>
          <a:prstGeom prst="arc">
            <a:avLst>
              <a:gd name="adj1" fmla="val 11064668"/>
              <a:gd name="adj2" fmla="val 212864"/>
            </a:avLst>
          </a:prstGeom>
          <a:noFill/>
          <a:ln w="28575" cap="flat" cmpd="sng">
            <a:solidFill>
              <a:srgbClr val="1F2A3D"/>
            </a:solidFill>
            <a:prstDash val="dot"/>
            <a:round/>
            <a:headEnd type="none" w="sm" len="sm"/>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294" name="Google Shape;294;g5e81a1757e_0_54"/>
          <p:cNvPicPr preferRelativeResize="0"/>
          <p:nvPr/>
        </p:nvPicPr>
        <p:blipFill rotWithShape="1">
          <a:blip r:embed="rId3">
            <a:alphaModFix/>
          </a:blip>
          <a:srcRect/>
          <a:stretch/>
        </p:blipFill>
        <p:spPr>
          <a:xfrm>
            <a:off x="845995" y="3058324"/>
            <a:ext cx="434654" cy="338550"/>
          </a:xfrm>
          <a:prstGeom prst="rect">
            <a:avLst/>
          </a:prstGeom>
          <a:noFill/>
          <a:ln>
            <a:noFill/>
          </a:ln>
        </p:spPr>
      </p:pic>
      <p:cxnSp>
        <p:nvCxnSpPr>
          <p:cNvPr id="295" name="Google Shape;295;g5e81a1757e_0_54"/>
          <p:cNvCxnSpPr/>
          <p:nvPr/>
        </p:nvCxnSpPr>
        <p:spPr>
          <a:xfrm>
            <a:off x="783500" y="2800362"/>
            <a:ext cx="841500" cy="0"/>
          </a:xfrm>
          <a:prstGeom prst="straightConnector1">
            <a:avLst/>
          </a:prstGeom>
          <a:noFill/>
          <a:ln w="9525" cap="flat" cmpd="sng">
            <a:solidFill>
              <a:schemeClr val="dk2"/>
            </a:solidFill>
            <a:prstDash val="solid"/>
            <a:round/>
            <a:headEnd type="none" w="sm" len="sm"/>
            <a:tailEnd type="none" w="sm" len="sm"/>
          </a:ln>
        </p:spPr>
      </p:cxnSp>
      <p:cxnSp>
        <p:nvCxnSpPr>
          <p:cNvPr id="296" name="Google Shape;296;g5e81a1757e_0_54"/>
          <p:cNvCxnSpPr/>
          <p:nvPr/>
        </p:nvCxnSpPr>
        <p:spPr>
          <a:xfrm>
            <a:off x="1984226" y="2811510"/>
            <a:ext cx="841500" cy="0"/>
          </a:xfrm>
          <a:prstGeom prst="straightConnector1">
            <a:avLst/>
          </a:prstGeom>
          <a:noFill/>
          <a:ln w="9525" cap="flat" cmpd="sng">
            <a:solidFill>
              <a:schemeClr val="dk2"/>
            </a:solidFill>
            <a:prstDash val="solid"/>
            <a:round/>
            <a:headEnd type="none" w="sm" len="sm"/>
            <a:tailEnd type="none" w="sm" len="sm"/>
          </a:ln>
        </p:spPr>
      </p:cxnSp>
      <p:cxnSp>
        <p:nvCxnSpPr>
          <p:cNvPr id="297" name="Google Shape;297;g5e81a1757e_0_54"/>
          <p:cNvCxnSpPr/>
          <p:nvPr/>
        </p:nvCxnSpPr>
        <p:spPr>
          <a:xfrm>
            <a:off x="3127677" y="2800349"/>
            <a:ext cx="841500" cy="0"/>
          </a:xfrm>
          <a:prstGeom prst="straightConnector1">
            <a:avLst/>
          </a:prstGeom>
          <a:noFill/>
          <a:ln w="9525" cap="flat" cmpd="sng">
            <a:solidFill>
              <a:schemeClr val="dk2"/>
            </a:solidFill>
            <a:prstDash val="solid"/>
            <a:round/>
            <a:headEnd type="none" w="sm" len="sm"/>
            <a:tailEnd type="none" w="sm" len="sm"/>
          </a:ln>
        </p:spPr>
      </p:cxnSp>
      <p:sp>
        <p:nvSpPr>
          <p:cNvPr id="298" name="Google Shape;298;g5e81a1757e_0_54"/>
          <p:cNvSpPr/>
          <p:nvPr/>
        </p:nvSpPr>
        <p:spPr>
          <a:xfrm>
            <a:off x="716075" y="2128813"/>
            <a:ext cx="1094100" cy="6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1F2A3D"/>
                </a:solidFill>
                <a:latin typeface="Roboto"/>
                <a:ea typeface="Roboto"/>
                <a:cs typeface="Roboto"/>
                <a:sym typeface="Roboto"/>
              </a:rPr>
              <a:t>Filter</a:t>
            </a:r>
            <a:r>
              <a:rPr lang="en-US" sz="1000" b="0" i="0" u="none" strike="noStrike" cap="none">
                <a:solidFill>
                  <a:srgbClr val="1F2A3D"/>
                </a:solidFill>
                <a:latin typeface="Roboto"/>
                <a:ea typeface="Roboto"/>
                <a:cs typeface="Roboto"/>
                <a:sym typeface="Roboto"/>
              </a:rPr>
              <a:t>:</a:t>
            </a:r>
            <a:endParaRPr sz="10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Seccomp</a:t>
            </a:r>
            <a:endParaRPr sz="9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MAC</a:t>
            </a:r>
            <a:endParaRPr sz="9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CAPS</a:t>
            </a:r>
            <a:endParaRPr sz="900" b="0" i="0" u="none" strike="noStrike" cap="none">
              <a:solidFill>
                <a:srgbClr val="1F2A3D"/>
              </a:solidFill>
              <a:latin typeface="Roboto"/>
              <a:ea typeface="Roboto"/>
              <a:cs typeface="Roboto"/>
              <a:sym typeface="Roboto"/>
            </a:endParaRPr>
          </a:p>
        </p:txBody>
      </p:sp>
      <p:sp>
        <p:nvSpPr>
          <p:cNvPr id="299" name="Google Shape;299;g5e81a1757e_0_54"/>
          <p:cNvSpPr/>
          <p:nvPr/>
        </p:nvSpPr>
        <p:spPr>
          <a:xfrm>
            <a:off x="1868900" y="2139975"/>
            <a:ext cx="1094100" cy="6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1F2A3D"/>
                </a:solidFill>
                <a:latin typeface="Roboto"/>
                <a:ea typeface="Roboto"/>
                <a:cs typeface="Roboto"/>
                <a:sym typeface="Roboto"/>
              </a:rPr>
              <a:t>Filter</a:t>
            </a:r>
            <a:r>
              <a:rPr lang="en-US" sz="1000" b="0" i="0" u="none" strike="noStrike" cap="none">
                <a:solidFill>
                  <a:srgbClr val="1F2A3D"/>
                </a:solidFill>
                <a:latin typeface="Roboto"/>
                <a:ea typeface="Roboto"/>
                <a:cs typeface="Roboto"/>
                <a:sym typeface="Roboto"/>
              </a:rPr>
              <a:t>:</a:t>
            </a:r>
            <a:endParaRPr sz="10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Seccomp</a:t>
            </a:r>
            <a:endParaRPr sz="9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MAC</a:t>
            </a:r>
            <a:endParaRPr sz="9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CAPS</a:t>
            </a:r>
            <a:endParaRPr sz="900" b="0" i="0" u="none" strike="noStrike" cap="none">
              <a:solidFill>
                <a:srgbClr val="1F2A3D"/>
              </a:solidFill>
              <a:latin typeface="Roboto"/>
              <a:ea typeface="Roboto"/>
              <a:cs typeface="Roboto"/>
              <a:sym typeface="Roboto"/>
            </a:endParaRPr>
          </a:p>
        </p:txBody>
      </p:sp>
      <p:sp>
        <p:nvSpPr>
          <p:cNvPr id="300" name="Google Shape;300;g5e81a1757e_0_54"/>
          <p:cNvSpPr/>
          <p:nvPr/>
        </p:nvSpPr>
        <p:spPr>
          <a:xfrm>
            <a:off x="2998713" y="2069125"/>
            <a:ext cx="1094100" cy="6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1F2A3D"/>
                </a:solidFill>
                <a:latin typeface="Roboto"/>
                <a:ea typeface="Roboto"/>
                <a:cs typeface="Roboto"/>
                <a:sym typeface="Roboto"/>
              </a:rPr>
              <a:t>Filter</a:t>
            </a:r>
            <a:r>
              <a:rPr lang="en-US" sz="1000" b="0" i="0" u="none" strike="noStrike" cap="none">
                <a:solidFill>
                  <a:srgbClr val="1F2A3D"/>
                </a:solidFill>
                <a:latin typeface="Roboto"/>
                <a:ea typeface="Roboto"/>
                <a:cs typeface="Roboto"/>
                <a:sym typeface="Roboto"/>
              </a:rPr>
              <a:t>:</a:t>
            </a:r>
            <a:endParaRPr sz="10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Seccomp</a:t>
            </a:r>
            <a:endParaRPr sz="9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MAC</a:t>
            </a:r>
            <a:endParaRPr sz="900" b="0" i="0" u="none" strike="noStrike" cap="none">
              <a:solidFill>
                <a:srgbClr val="1F2A3D"/>
              </a:solidFill>
              <a:latin typeface="Roboto"/>
              <a:ea typeface="Roboto"/>
              <a:cs typeface="Roboto"/>
              <a:sym typeface="Roboto"/>
            </a:endParaRPr>
          </a:p>
          <a:p>
            <a:pPr marL="228600" marR="0" lvl="0" indent="-171450" algn="l" rtl="0">
              <a:lnSpc>
                <a:spcPct val="100000"/>
              </a:lnSpc>
              <a:spcBef>
                <a:spcPts val="0"/>
              </a:spcBef>
              <a:spcAft>
                <a:spcPts val="0"/>
              </a:spcAft>
              <a:buClr>
                <a:srgbClr val="1F2A3D"/>
              </a:buClr>
              <a:buSzPts val="900"/>
              <a:buFont typeface="Roboto"/>
              <a:buChar char="●"/>
            </a:pPr>
            <a:r>
              <a:rPr lang="en-US" sz="900" b="0" i="0" u="none" strike="noStrike" cap="none">
                <a:solidFill>
                  <a:srgbClr val="1F2A3D"/>
                </a:solidFill>
                <a:latin typeface="Roboto"/>
                <a:ea typeface="Roboto"/>
                <a:cs typeface="Roboto"/>
                <a:sym typeface="Roboto"/>
              </a:rPr>
              <a:t>CAPS</a:t>
            </a:r>
            <a:endParaRPr sz="900" b="0" i="0" u="none" strike="noStrike" cap="none">
              <a:solidFill>
                <a:srgbClr val="1F2A3D"/>
              </a:solidFill>
              <a:latin typeface="Roboto"/>
              <a:ea typeface="Roboto"/>
              <a:cs typeface="Roboto"/>
              <a:sym typeface="Roboto"/>
            </a:endParaRPr>
          </a:p>
        </p:txBody>
      </p:sp>
      <p:sp>
        <p:nvSpPr>
          <p:cNvPr id="301" name="Google Shape;301;g5e81a1757e_0_54"/>
          <p:cNvSpPr txBox="1"/>
          <p:nvPr/>
        </p:nvSpPr>
        <p:spPr>
          <a:xfrm>
            <a:off x="530175" y="1012538"/>
            <a:ext cx="35628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200" b="1" i="0" u="none" strike="noStrike" cap="none">
                <a:solidFill>
                  <a:srgbClr val="1F2A3D"/>
                </a:solidFill>
                <a:latin typeface="Roboto"/>
                <a:ea typeface="Roboto"/>
                <a:cs typeface="Roboto"/>
                <a:sym typeface="Roboto"/>
              </a:rPr>
              <a:t>Traditional Containers</a:t>
            </a:r>
            <a:endParaRPr sz="1200" b="1"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r>
              <a:rPr lang="en-US" sz="1100" b="0" i="0" u="none" strike="noStrike" cap="none">
                <a:solidFill>
                  <a:srgbClr val="1F2A3D"/>
                </a:solidFill>
                <a:latin typeface="Roboto"/>
                <a:ea typeface="Roboto"/>
                <a:cs typeface="Roboto"/>
                <a:sym typeface="Roboto"/>
              </a:rPr>
              <a:t>Isolation by namespaces, cgroups with shared kernel</a:t>
            </a:r>
            <a:endParaRPr sz="1100" b="0" i="0" u="none" strike="noStrike" cap="none">
              <a:solidFill>
                <a:srgbClr val="1F2A3D"/>
              </a:solidFill>
              <a:latin typeface="Roboto"/>
              <a:ea typeface="Roboto"/>
              <a:cs typeface="Roboto"/>
              <a:sym typeface="Roboto"/>
            </a:endParaRPr>
          </a:p>
        </p:txBody>
      </p:sp>
      <p:grpSp>
        <p:nvGrpSpPr>
          <p:cNvPr id="302" name="Google Shape;302;g5e81a1757e_0_54"/>
          <p:cNvGrpSpPr/>
          <p:nvPr/>
        </p:nvGrpSpPr>
        <p:grpSpPr>
          <a:xfrm>
            <a:off x="689397" y="4050243"/>
            <a:ext cx="534900" cy="385656"/>
            <a:chOff x="689397" y="3974043"/>
            <a:chExt cx="534900" cy="385656"/>
          </a:xfrm>
        </p:grpSpPr>
        <p:sp>
          <p:nvSpPr>
            <p:cNvPr id="303" name="Google Shape;303;g5e81a1757e_0_54"/>
            <p:cNvSpPr txBox="1"/>
            <p:nvPr/>
          </p:nvSpPr>
          <p:spPr>
            <a:xfrm>
              <a:off x="689397" y="4207599"/>
              <a:ext cx="534900" cy="1521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r>
                <a:rPr lang="en-US" sz="1000" b="1" i="0" u="none" strike="noStrike" cap="none">
                  <a:solidFill>
                    <a:srgbClr val="2D394B"/>
                  </a:solidFill>
                  <a:latin typeface="Helvetica Neue"/>
                  <a:ea typeface="Helvetica Neue"/>
                  <a:cs typeface="Helvetica Neue"/>
                  <a:sym typeface="Helvetica Neue"/>
                </a:rPr>
                <a:t>CPU</a:t>
              </a:r>
              <a:endParaRPr sz="1000" b="1" i="0" u="none" strike="noStrike" cap="none">
                <a:solidFill>
                  <a:srgbClr val="000000"/>
                </a:solidFill>
                <a:latin typeface="Arial"/>
                <a:ea typeface="Arial"/>
                <a:cs typeface="Arial"/>
                <a:sym typeface="Arial"/>
              </a:endParaRPr>
            </a:p>
          </p:txBody>
        </p:sp>
        <p:grpSp>
          <p:nvGrpSpPr>
            <p:cNvPr id="304" name="Google Shape;304;g5e81a1757e_0_54"/>
            <p:cNvGrpSpPr/>
            <p:nvPr/>
          </p:nvGrpSpPr>
          <p:grpSpPr>
            <a:xfrm>
              <a:off x="689406" y="3974043"/>
              <a:ext cx="534881" cy="271481"/>
              <a:chOff x="606375" y="4018825"/>
              <a:chExt cx="748818" cy="423461"/>
            </a:xfrm>
          </p:grpSpPr>
          <p:grpSp>
            <p:nvGrpSpPr>
              <p:cNvPr id="305" name="Google Shape;305;g5e81a1757e_0_54"/>
              <p:cNvGrpSpPr/>
              <p:nvPr/>
            </p:nvGrpSpPr>
            <p:grpSpPr>
              <a:xfrm>
                <a:off x="606375" y="4018825"/>
                <a:ext cx="748818" cy="423461"/>
                <a:chOff x="0" y="0"/>
                <a:chExt cx="2390100" cy="1851600"/>
              </a:xfrm>
            </p:grpSpPr>
            <p:sp>
              <p:nvSpPr>
                <p:cNvPr id="306" name="Google Shape;306;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07" name="Google Shape;307;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08" name="Google Shape;308;g5e81a1757e_0_54"/>
              <p:cNvSpPr/>
              <p:nvPr/>
            </p:nvSpPr>
            <p:spPr>
              <a:xfrm>
                <a:off x="809583" y="4042061"/>
                <a:ext cx="102073" cy="377012"/>
              </a:xfrm>
              <a:prstGeom prst="rect">
                <a:avLst/>
              </a:prstGeom>
              <a:solidFill>
                <a:srgbClr val="A1D4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09" name="Google Shape;309;g5e81a1757e_0_54"/>
              <p:cNvSpPr/>
              <p:nvPr/>
            </p:nvSpPr>
            <p:spPr>
              <a:xfrm>
                <a:off x="1006591" y="4042061"/>
                <a:ext cx="159219" cy="377012"/>
              </a:xfrm>
              <a:prstGeom prst="rect">
                <a:avLst/>
              </a:prstGeom>
              <a:solidFill>
                <a:srgbClr val="E6B8A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10" name="Google Shape;310;g5e81a1757e_0_54"/>
              <p:cNvSpPr/>
              <p:nvPr/>
            </p:nvSpPr>
            <p:spPr>
              <a:xfrm>
                <a:off x="1251968" y="4042061"/>
                <a:ext cx="71056" cy="377012"/>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grpSp>
        <p:nvGrpSpPr>
          <p:cNvPr id="311" name="Google Shape;311;g5e81a1757e_0_54"/>
          <p:cNvGrpSpPr/>
          <p:nvPr/>
        </p:nvGrpSpPr>
        <p:grpSpPr>
          <a:xfrm>
            <a:off x="1491516" y="4050243"/>
            <a:ext cx="685200" cy="391731"/>
            <a:chOff x="1643916" y="3974043"/>
            <a:chExt cx="685200" cy="391731"/>
          </a:xfrm>
        </p:grpSpPr>
        <p:sp>
          <p:nvSpPr>
            <p:cNvPr id="312" name="Google Shape;312;g5e81a1757e_0_54"/>
            <p:cNvSpPr txBox="1"/>
            <p:nvPr/>
          </p:nvSpPr>
          <p:spPr>
            <a:xfrm>
              <a:off x="1643916" y="4213674"/>
              <a:ext cx="685200" cy="1521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r>
                <a:rPr lang="en-US" sz="1000" b="1" i="0" u="none" strike="noStrike" cap="none">
                  <a:solidFill>
                    <a:srgbClr val="2D394B"/>
                  </a:solidFill>
                  <a:latin typeface="Helvetica Neue"/>
                  <a:ea typeface="Helvetica Neue"/>
                  <a:cs typeface="Helvetica Neue"/>
                  <a:sym typeface="Helvetica Neue"/>
                </a:rPr>
                <a:t>Memory</a:t>
              </a:r>
              <a:endParaRPr sz="1000" b="1" i="0" u="none" strike="noStrike" cap="none">
                <a:solidFill>
                  <a:srgbClr val="000000"/>
                </a:solidFill>
                <a:latin typeface="Arial"/>
                <a:ea typeface="Arial"/>
                <a:cs typeface="Arial"/>
                <a:sym typeface="Arial"/>
              </a:endParaRPr>
            </a:p>
          </p:txBody>
        </p:sp>
        <p:grpSp>
          <p:nvGrpSpPr>
            <p:cNvPr id="313" name="Google Shape;313;g5e81a1757e_0_54"/>
            <p:cNvGrpSpPr/>
            <p:nvPr/>
          </p:nvGrpSpPr>
          <p:grpSpPr>
            <a:xfrm>
              <a:off x="1719076" y="3974043"/>
              <a:ext cx="534881" cy="278044"/>
              <a:chOff x="1546953" y="4018825"/>
              <a:chExt cx="748818" cy="423461"/>
            </a:xfrm>
          </p:grpSpPr>
          <p:grpSp>
            <p:nvGrpSpPr>
              <p:cNvPr id="314" name="Google Shape;314;g5e81a1757e_0_54"/>
              <p:cNvGrpSpPr/>
              <p:nvPr/>
            </p:nvGrpSpPr>
            <p:grpSpPr>
              <a:xfrm>
                <a:off x="1546953" y="4018825"/>
                <a:ext cx="748818" cy="423461"/>
                <a:chOff x="0" y="0"/>
                <a:chExt cx="2390100" cy="1851600"/>
              </a:xfrm>
            </p:grpSpPr>
            <p:sp>
              <p:nvSpPr>
                <p:cNvPr id="315" name="Google Shape;315;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16" name="Google Shape;316;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17" name="Google Shape;317;g5e81a1757e_0_54"/>
              <p:cNvSpPr/>
              <p:nvPr/>
            </p:nvSpPr>
            <p:spPr>
              <a:xfrm>
                <a:off x="1663464" y="4042061"/>
                <a:ext cx="159219" cy="377012"/>
              </a:xfrm>
              <a:prstGeom prst="rect">
                <a:avLst/>
              </a:prstGeom>
              <a:solidFill>
                <a:srgbClr val="A1D4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18" name="Google Shape;318;g5e81a1757e_0_54"/>
              <p:cNvSpPr/>
              <p:nvPr/>
            </p:nvSpPr>
            <p:spPr>
              <a:xfrm>
                <a:off x="1974222" y="4042061"/>
                <a:ext cx="71056" cy="377012"/>
              </a:xfrm>
              <a:prstGeom prst="rect">
                <a:avLst/>
              </a:prstGeom>
              <a:solidFill>
                <a:srgbClr val="E6B8A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19" name="Google Shape;319;g5e81a1757e_0_54"/>
              <p:cNvSpPr/>
              <p:nvPr/>
            </p:nvSpPr>
            <p:spPr>
              <a:xfrm>
                <a:off x="2115238" y="4042061"/>
                <a:ext cx="71056" cy="377012"/>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grpSp>
        <p:nvGrpSpPr>
          <p:cNvPr id="320" name="Google Shape;320;g5e81a1757e_0_54"/>
          <p:cNvGrpSpPr/>
          <p:nvPr/>
        </p:nvGrpSpPr>
        <p:grpSpPr>
          <a:xfrm>
            <a:off x="2443936" y="4048968"/>
            <a:ext cx="748800" cy="393006"/>
            <a:chOff x="2520136" y="3972768"/>
            <a:chExt cx="748800" cy="393006"/>
          </a:xfrm>
        </p:grpSpPr>
        <p:sp>
          <p:nvSpPr>
            <p:cNvPr id="321" name="Google Shape;321;g5e81a1757e_0_54"/>
            <p:cNvSpPr txBox="1"/>
            <p:nvPr/>
          </p:nvSpPr>
          <p:spPr>
            <a:xfrm>
              <a:off x="2520136" y="4213674"/>
              <a:ext cx="748800" cy="1521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r>
                <a:rPr lang="en-US" sz="1000" b="1" i="0" u="none" strike="noStrike" cap="none">
                  <a:solidFill>
                    <a:srgbClr val="2D394B"/>
                  </a:solidFill>
                  <a:latin typeface="Helvetica Neue"/>
                  <a:ea typeface="Helvetica Neue"/>
                  <a:cs typeface="Helvetica Neue"/>
                  <a:sym typeface="Helvetica Neue"/>
                </a:rPr>
                <a:t>Network</a:t>
              </a:r>
              <a:endParaRPr sz="1000" b="1" i="0" u="none" strike="noStrike" cap="none">
                <a:solidFill>
                  <a:srgbClr val="000000"/>
                </a:solidFill>
                <a:latin typeface="Arial"/>
                <a:ea typeface="Arial"/>
                <a:cs typeface="Arial"/>
                <a:sym typeface="Arial"/>
              </a:endParaRPr>
            </a:p>
          </p:txBody>
        </p:sp>
        <p:grpSp>
          <p:nvGrpSpPr>
            <p:cNvPr id="322" name="Google Shape;322;g5e81a1757e_0_54"/>
            <p:cNvGrpSpPr/>
            <p:nvPr/>
          </p:nvGrpSpPr>
          <p:grpSpPr>
            <a:xfrm>
              <a:off x="2628706" y="3972768"/>
              <a:ext cx="531661" cy="281432"/>
              <a:chOff x="2487530" y="4018825"/>
              <a:chExt cx="748818" cy="423461"/>
            </a:xfrm>
          </p:grpSpPr>
          <p:grpSp>
            <p:nvGrpSpPr>
              <p:cNvPr id="323" name="Google Shape;323;g5e81a1757e_0_54"/>
              <p:cNvGrpSpPr/>
              <p:nvPr/>
            </p:nvGrpSpPr>
            <p:grpSpPr>
              <a:xfrm>
                <a:off x="2487530" y="4018825"/>
                <a:ext cx="748818" cy="423461"/>
                <a:chOff x="0" y="0"/>
                <a:chExt cx="2390100" cy="1851600"/>
              </a:xfrm>
            </p:grpSpPr>
            <p:sp>
              <p:nvSpPr>
                <p:cNvPr id="324" name="Google Shape;324;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25" name="Google Shape;325;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26" name="Google Shape;326;g5e81a1757e_0_54"/>
              <p:cNvSpPr/>
              <p:nvPr/>
            </p:nvSpPr>
            <p:spPr>
              <a:xfrm>
                <a:off x="2701165" y="4042061"/>
                <a:ext cx="71056" cy="377012"/>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sp>
        <p:nvSpPr>
          <p:cNvPr id="327" name="Google Shape;327;g5e81a1757e_0_54"/>
          <p:cNvSpPr/>
          <p:nvPr/>
        </p:nvSpPr>
        <p:spPr>
          <a:xfrm>
            <a:off x="4627725" y="3322175"/>
            <a:ext cx="1060800" cy="338400"/>
          </a:xfrm>
          <a:prstGeom prst="rect">
            <a:avLst/>
          </a:prstGeom>
          <a:solidFill>
            <a:srgbClr val="3C78D8"/>
          </a:solidFill>
          <a:ln>
            <a:noFill/>
          </a:ln>
        </p:spPr>
        <p:txBody>
          <a:bodyPr spcFirstLastPara="1" wrap="square" lIns="0" tIns="182875" rIns="0" bIns="1828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800" b="1" i="0" u="none" strike="noStrike" cap="none">
                <a:solidFill>
                  <a:schemeClr val="lt1"/>
                </a:solidFill>
                <a:latin typeface="Roboto"/>
                <a:ea typeface="Roboto"/>
                <a:cs typeface="Roboto"/>
                <a:sym typeface="Roboto"/>
              </a:rPr>
              <a:t>HARDWARE VIRTUALIZATION</a:t>
            </a:r>
            <a:endParaRPr sz="800" b="1" i="0" u="none" strike="noStrike" cap="none">
              <a:solidFill>
                <a:schemeClr val="lt1"/>
              </a:solidFill>
              <a:latin typeface="Arial"/>
              <a:ea typeface="Arial"/>
              <a:cs typeface="Arial"/>
              <a:sym typeface="Arial"/>
            </a:endParaRPr>
          </a:p>
        </p:txBody>
      </p:sp>
      <p:sp>
        <p:nvSpPr>
          <p:cNvPr id="328" name="Google Shape;328;g5e81a1757e_0_54"/>
          <p:cNvSpPr/>
          <p:nvPr/>
        </p:nvSpPr>
        <p:spPr>
          <a:xfrm>
            <a:off x="6127475" y="3324967"/>
            <a:ext cx="976500" cy="338400"/>
          </a:xfrm>
          <a:prstGeom prst="rect">
            <a:avLst/>
          </a:prstGeom>
          <a:solidFill>
            <a:srgbClr val="3C78D8"/>
          </a:solidFill>
          <a:ln>
            <a:noFill/>
          </a:ln>
        </p:spPr>
        <p:txBody>
          <a:bodyPr spcFirstLastPara="1" wrap="square" lIns="0" tIns="182875" rIns="0" bIns="1828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800" b="1" i="0" u="none" strike="noStrike" cap="none">
                <a:solidFill>
                  <a:schemeClr val="lt1"/>
                </a:solidFill>
                <a:latin typeface="Roboto"/>
                <a:ea typeface="Roboto"/>
                <a:cs typeface="Roboto"/>
                <a:sym typeface="Roboto"/>
              </a:rPr>
              <a:t>HARDWARE VIRTUALIZATION</a:t>
            </a:r>
            <a:endParaRPr sz="800" b="1" i="0" u="none" strike="noStrike" cap="none">
              <a:solidFill>
                <a:schemeClr val="lt1"/>
              </a:solidFill>
              <a:latin typeface="Arial"/>
              <a:ea typeface="Arial"/>
              <a:cs typeface="Arial"/>
              <a:sym typeface="Arial"/>
            </a:endParaRPr>
          </a:p>
        </p:txBody>
      </p:sp>
      <p:sp>
        <p:nvSpPr>
          <p:cNvPr id="329" name="Google Shape;329;g5e81a1757e_0_54"/>
          <p:cNvSpPr/>
          <p:nvPr/>
        </p:nvSpPr>
        <p:spPr>
          <a:xfrm>
            <a:off x="7432775" y="3318740"/>
            <a:ext cx="1188600" cy="338400"/>
          </a:xfrm>
          <a:prstGeom prst="rect">
            <a:avLst/>
          </a:prstGeom>
          <a:solidFill>
            <a:srgbClr val="3C78D8"/>
          </a:solidFill>
          <a:ln>
            <a:noFill/>
          </a:ln>
        </p:spPr>
        <p:txBody>
          <a:bodyPr spcFirstLastPara="1" wrap="square" lIns="0" tIns="182875" rIns="0" bIns="1828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800" b="1" i="0" u="none" strike="noStrike" cap="none">
                <a:solidFill>
                  <a:schemeClr val="lt1"/>
                </a:solidFill>
                <a:latin typeface="Roboto"/>
                <a:ea typeface="Roboto"/>
                <a:cs typeface="Roboto"/>
                <a:sym typeface="Roboto"/>
              </a:rPr>
              <a:t>HARDWARE VIRTUALIZATION</a:t>
            </a:r>
            <a:endParaRPr sz="800" b="1" i="0" u="none" strike="noStrike" cap="none">
              <a:solidFill>
                <a:schemeClr val="lt1"/>
              </a:solidFill>
              <a:latin typeface="Arial"/>
              <a:ea typeface="Arial"/>
              <a:cs typeface="Arial"/>
              <a:sym typeface="Arial"/>
            </a:endParaRPr>
          </a:p>
        </p:txBody>
      </p:sp>
      <p:grpSp>
        <p:nvGrpSpPr>
          <p:cNvPr id="330" name="Google Shape;330;g5e81a1757e_0_54"/>
          <p:cNvGrpSpPr/>
          <p:nvPr/>
        </p:nvGrpSpPr>
        <p:grpSpPr>
          <a:xfrm>
            <a:off x="4895312" y="3100150"/>
            <a:ext cx="222757" cy="246204"/>
            <a:chOff x="0" y="0"/>
            <a:chExt cx="2390100" cy="2641679"/>
          </a:xfrm>
        </p:grpSpPr>
        <p:sp>
          <p:nvSpPr>
            <p:cNvPr id="331" name="Google Shape;331;g5e81a1757e_0_54"/>
            <p:cNvSpPr txBox="1"/>
            <p:nvPr/>
          </p:nvSpPr>
          <p:spPr>
            <a:xfrm>
              <a:off x="187204" y="1976279"/>
              <a:ext cx="21870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32" name="Google Shape;332;g5e81a1757e_0_54"/>
            <p:cNvGrpSpPr/>
            <p:nvPr/>
          </p:nvGrpSpPr>
          <p:grpSpPr>
            <a:xfrm>
              <a:off x="0" y="0"/>
              <a:ext cx="2390100" cy="1851600"/>
              <a:chOff x="0" y="0"/>
              <a:chExt cx="2390100" cy="1851600"/>
            </a:xfrm>
          </p:grpSpPr>
          <p:sp>
            <p:nvSpPr>
              <p:cNvPr id="333" name="Google Shape;333;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34" name="Google Shape;334;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35" name="Google Shape;335;g5e81a1757e_0_54"/>
            <p:cNvSpPr/>
            <p:nvPr/>
          </p:nvSpPr>
          <p:spPr>
            <a:xfrm>
              <a:off x="371885" y="101600"/>
              <a:ext cx="508200" cy="1648500"/>
            </a:xfrm>
            <a:prstGeom prst="rect">
              <a:avLst/>
            </a:prstGeom>
            <a:solidFill>
              <a:srgbClr val="A1D4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36" name="Google Shape;336;g5e81a1757e_0_54"/>
          <p:cNvGrpSpPr/>
          <p:nvPr/>
        </p:nvGrpSpPr>
        <p:grpSpPr>
          <a:xfrm>
            <a:off x="5174686" y="3100150"/>
            <a:ext cx="232231" cy="246204"/>
            <a:chOff x="0" y="0"/>
            <a:chExt cx="2491753" cy="2641679"/>
          </a:xfrm>
        </p:grpSpPr>
        <p:sp>
          <p:nvSpPr>
            <p:cNvPr id="337" name="Google Shape;337;g5e81a1757e_0_54"/>
            <p:cNvSpPr txBox="1"/>
            <p:nvPr/>
          </p:nvSpPr>
          <p:spPr>
            <a:xfrm>
              <a:off x="101653" y="1976279"/>
              <a:ext cx="23901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38" name="Google Shape;338;g5e81a1757e_0_54"/>
            <p:cNvGrpSpPr/>
            <p:nvPr/>
          </p:nvGrpSpPr>
          <p:grpSpPr>
            <a:xfrm>
              <a:off x="0" y="0"/>
              <a:ext cx="2390100" cy="1851600"/>
              <a:chOff x="0" y="0"/>
              <a:chExt cx="2390100" cy="1851600"/>
            </a:xfrm>
          </p:grpSpPr>
          <p:sp>
            <p:nvSpPr>
              <p:cNvPr id="339" name="Google Shape;339;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40" name="Google Shape;340;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grpSp>
        <p:nvGrpSpPr>
          <p:cNvPr id="341" name="Google Shape;341;g5e81a1757e_0_54"/>
          <p:cNvGrpSpPr/>
          <p:nvPr/>
        </p:nvGrpSpPr>
        <p:grpSpPr>
          <a:xfrm>
            <a:off x="5454059" y="3100150"/>
            <a:ext cx="222757" cy="246204"/>
            <a:chOff x="0" y="0"/>
            <a:chExt cx="2390100" cy="2641679"/>
          </a:xfrm>
        </p:grpSpPr>
        <p:sp>
          <p:nvSpPr>
            <p:cNvPr id="342" name="Google Shape;342;g5e81a1757e_0_54"/>
            <p:cNvSpPr txBox="1"/>
            <p:nvPr/>
          </p:nvSpPr>
          <p:spPr>
            <a:xfrm>
              <a:off x="101655" y="1976279"/>
              <a:ext cx="21870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43" name="Google Shape;343;g5e81a1757e_0_54"/>
            <p:cNvGrpSpPr/>
            <p:nvPr/>
          </p:nvGrpSpPr>
          <p:grpSpPr>
            <a:xfrm>
              <a:off x="0" y="0"/>
              <a:ext cx="2390100" cy="1851600"/>
              <a:chOff x="0" y="0"/>
              <a:chExt cx="2390100" cy="1851600"/>
            </a:xfrm>
          </p:grpSpPr>
          <p:sp>
            <p:nvSpPr>
              <p:cNvPr id="344" name="Google Shape;344;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45" name="Google Shape;345;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46" name="Google Shape;346;g5e81a1757e_0_54"/>
            <p:cNvSpPr/>
            <p:nvPr/>
          </p:nvSpPr>
          <p:spPr>
            <a:xfrm>
              <a:off x="342087" y="101600"/>
              <a:ext cx="226800" cy="1648500"/>
            </a:xfrm>
            <a:prstGeom prst="rect">
              <a:avLst/>
            </a:prstGeom>
            <a:solidFill>
              <a:srgbClr val="A1D4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47" name="Google Shape;347;g5e81a1757e_0_54"/>
          <p:cNvGrpSpPr/>
          <p:nvPr/>
        </p:nvGrpSpPr>
        <p:grpSpPr>
          <a:xfrm>
            <a:off x="4615938" y="3100150"/>
            <a:ext cx="222757" cy="246204"/>
            <a:chOff x="0" y="0"/>
            <a:chExt cx="2390100" cy="2641676"/>
          </a:xfrm>
        </p:grpSpPr>
        <p:sp>
          <p:nvSpPr>
            <p:cNvPr id="348" name="Google Shape;348;g5e81a1757e_0_54"/>
            <p:cNvSpPr txBox="1"/>
            <p:nvPr/>
          </p:nvSpPr>
          <p:spPr>
            <a:xfrm>
              <a:off x="352970" y="1976276"/>
              <a:ext cx="17076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49" name="Google Shape;349;g5e81a1757e_0_54"/>
            <p:cNvGrpSpPr/>
            <p:nvPr/>
          </p:nvGrpSpPr>
          <p:grpSpPr>
            <a:xfrm>
              <a:off x="0" y="0"/>
              <a:ext cx="2390100" cy="1851600"/>
              <a:chOff x="0" y="0"/>
              <a:chExt cx="2390100" cy="1851600"/>
            </a:xfrm>
          </p:grpSpPr>
          <p:sp>
            <p:nvSpPr>
              <p:cNvPr id="350" name="Google Shape;350;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51" name="Google Shape;351;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52" name="Google Shape;352;g5e81a1757e_0_54"/>
            <p:cNvSpPr/>
            <p:nvPr/>
          </p:nvSpPr>
          <p:spPr>
            <a:xfrm>
              <a:off x="648605" y="101600"/>
              <a:ext cx="325800" cy="1648500"/>
            </a:xfrm>
            <a:prstGeom prst="rect">
              <a:avLst/>
            </a:prstGeom>
            <a:solidFill>
              <a:srgbClr val="A1D4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53" name="Google Shape;353;g5e81a1757e_0_54"/>
          <p:cNvGrpSpPr/>
          <p:nvPr/>
        </p:nvGrpSpPr>
        <p:grpSpPr>
          <a:xfrm>
            <a:off x="6332439" y="3094367"/>
            <a:ext cx="222757" cy="246204"/>
            <a:chOff x="0" y="0"/>
            <a:chExt cx="2390100" cy="2641679"/>
          </a:xfrm>
        </p:grpSpPr>
        <p:sp>
          <p:nvSpPr>
            <p:cNvPr id="354" name="Google Shape;354;g5e81a1757e_0_54"/>
            <p:cNvSpPr txBox="1"/>
            <p:nvPr/>
          </p:nvSpPr>
          <p:spPr>
            <a:xfrm>
              <a:off x="187204" y="1976279"/>
              <a:ext cx="21870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55" name="Google Shape;355;g5e81a1757e_0_54"/>
            <p:cNvGrpSpPr/>
            <p:nvPr/>
          </p:nvGrpSpPr>
          <p:grpSpPr>
            <a:xfrm>
              <a:off x="0" y="0"/>
              <a:ext cx="2390100" cy="1851600"/>
              <a:chOff x="0" y="0"/>
              <a:chExt cx="2390100" cy="1851600"/>
            </a:xfrm>
          </p:grpSpPr>
          <p:sp>
            <p:nvSpPr>
              <p:cNvPr id="356" name="Google Shape;356;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57" name="Google Shape;357;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58" name="Google Shape;358;g5e81a1757e_0_54"/>
            <p:cNvSpPr/>
            <p:nvPr/>
          </p:nvSpPr>
          <p:spPr>
            <a:xfrm>
              <a:off x="1189482" y="101600"/>
              <a:ext cx="508200" cy="1648500"/>
            </a:xfrm>
            <a:prstGeom prst="rect">
              <a:avLst/>
            </a:prstGeom>
            <a:solidFill>
              <a:srgbClr val="EA999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59" name="Google Shape;359;g5e81a1757e_0_54"/>
          <p:cNvGrpSpPr/>
          <p:nvPr/>
        </p:nvGrpSpPr>
        <p:grpSpPr>
          <a:xfrm>
            <a:off x="6602103" y="3094367"/>
            <a:ext cx="232231" cy="246204"/>
            <a:chOff x="0" y="0"/>
            <a:chExt cx="2491753" cy="2641679"/>
          </a:xfrm>
        </p:grpSpPr>
        <p:sp>
          <p:nvSpPr>
            <p:cNvPr id="360" name="Google Shape;360;g5e81a1757e_0_54"/>
            <p:cNvSpPr txBox="1"/>
            <p:nvPr/>
          </p:nvSpPr>
          <p:spPr>
            <a:xfrm>
              <a:off x="101653" y="1976279"/>
              <a:ext cx="23901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61" name="Google Shape;361;g5e81a1757e_0_54"/>
            <p:cNvGrpSpPr/>
            <p:nvPr/>
          </p:nvGrpSpPr>
          <p:grpSpPr>
            <a:xfrm>
              <a:off x="0" y="0"/>
              <a:ext cx="2390100" cy="1851600"/>
              <a:chOff x="0" y="0"/>
              <a:chExt cx="2390100" cy="1851600"/>
            </a:xfrm>
          </p:grpSpPr>
          <p:sp>
            <p:nvSpPr>
              <p:cNvPr id="362" name="Google Shape;362;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63" name="Google Shape;363;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grpSp>
        <p:nvGrpSpPr>
          <p:cNvPr id="364" name="Google Shape;364;g5e81a1757e_0_54"/>
          <p:cNvGrpSpPr/>
          <p:nvPr/>
        </p:nvGrpSpPr>
        <p:grpSpPr>
          <a:xfrm>
            <a:off x="6881241" y="3094367"/>
            <a:ext cx="235186" cy="246204"/>
            <a:chOff x="0" y="0"/>
            <a:chExt cx="2390100" cy="2641679"/>
          </a:xfrm>
        </p:grpSpPr>
        <p:sp>
          <p:nvSpPr>
            <p:cNvPr id="365" name="Google Shape;365;g5e81a1757e_0_54"/>
            <p:cNvSpPr txBox="1"/>
            <p:nvPr/>
          </p:nvSpPr>
          <p:spPr>
            <a:xfrm>
              <a:off x="101655" y="1976279"/>
              <a:ext cx="21870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66" name="Google Shape;366;g5e81a1757e_0_54"/>
            <p:cNvGrpSpPr/>
            <p:nvPr/>
          </p:nvGrpSpPr>
          <p:grpSpPr>
            <a:xfrm>
              <a:off x="0" y="0"/>
              <a:ext cx="2390100" cy="1851600"/>
              <a:chOff x="0" y="0"/>
              <a:chExt cx="2390100" cy="1851600"/>
            </a:xfrm>
          </p:grpSpPr>
          <p:sp>
            <p:nvSpPr>
              <p:cNvPr id="367" name="Google Shape;367;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68" name="Google Shape;368;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69" name="Google Shape;369;g5e81a1757e_0_54"/>
            <p:cNvSpPr/>
            <p:nvPr/>
          </p:nvSpPr>
          <p:spPr>
            <a:xfrm>
              <a:off x="342087" y="101600"/>
              <a:ext cx="226800" cy="1648500"/>
            </a:xfrm>
            <a:prstGeom prst="rect">
              <a:avLst/>
            </a:prstGeom>
            <a:solidFill>
              <a:srgbClr val="F4CC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70" name="Google Shape;370;g5e81a1757e_0_54"/>
          <p:cNvGrpSpPr/>
          <p:nvPr/>
        </p:nvGrpSpPr>
        <p:grpSpPr>
          <a:xfrm>
            <a:off x="6062775" y="3094367"/>
            <a:ext cx="222757" cy="246204"/>
            <a:chOff x="0" y="0"/>
            <a:chExt cx="2390100" cy="2641676"/>
          </a:xfrm>
        </p:grpSpPr>
        <p:sp>
          <p:nvSpPr>
            <p:cNvPr id="371" name="Google Shape;371;g5e81a1757e_0_54"/>
            <p:cNvSpPr txBox="1"/>
            <p:nvPr/>
          </p:nvSpPr>
          <p:spPr>
            <a:xfrm>
              <a:off x="352970" y="1976276"/>
              <a:ext cx="17076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72" name="Google Shape;372;g5e81a1757e_0_54"/>
            <p:cNvGrpSpPr/>
            <p:nvPr/>
          </p:nvGrpSpPr>
          <p:grpSpPr>
            <a:xfrm>
              <a:off x="0" y="0"/>
              <a:ext cx="2390100" cy="1851600"/>
              <a:chOff x="0" y="0"/>
              <a:chExt cx="2390100" cy="1851600"/>
            </a:xfrm>
          </p:grpSpPr>
          <p:sp>
            <p:nvSpPr>
              <p:cNvPr id="373" name="Google Shape;373;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74" name="Google Shape;374;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75" name="Google Shape;375;g5e81a1757e_0_54"/>
            <p:cNvSpPr/>
            <p:nvPr/>
          </p:nvSpPr>
          <p:spPr>
            <a:xfrm flipH="1">
              <a:off x="974181" y="101529"/>
              <a:ext cx="537600" cy="1648500"/>
            </a:xfrm>
            <a:prstGeom prst="rect">
              <a:avLst/>
            </a:prstGeom>
            <a:solidFill>
              <a:srgbClr val="E6B8A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76" name="Google Shape;376;g5e81a1757e_0_54"/>
          <p:cNvGrpSpPr/>
          <p:nvPr/>
        </p:nvGrpSpPr>
        <p:grpSpPr>
          <a:xfrm>
            <a:off x="8042681" y="3085138"/>
            <a:ext cx="222757" cy="246204"/>
            <a:chOff x="0" y="0"/>
            <a:chExt cx="2390100" cy="2641679"/>
          </a:xfrm>
        </p:grpSpPr>
        <p:sp>
          <p:nvSpPr>
            <p:cNvPr id="377" name="Google Shape;377;g5e81a1757e_0_54"/>
            <p:cNvSpPr txBox="1"/>
            <p:nvPr/>
          </p:nvSpPr>
          <p:spPr>
            <a:xfrm>
              <a:off x="187204" y="1976279"/>
              <a:ext cx="21870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78" name="Google Shape;378;g5e81a1757e_0_54"/>
            <p:cNvGrpSpPr/>
            <p:nvPr/>
          </p:nvGrpSpPr>
          <p:grpSpPr>
            <a:xfrm>
              <a:off x="0" y="0"/>
              <a:ext cx="2390100" cy="1851600"/>
              <a:chOff x="0" y="0"/>
              <a:chExt cx="2390100" cy="1851600"/>
            </a:xfrm>
          </p:grpSpPr>
          <p:sp>
            <p:nvSpPr>
              <p:cNvPr id="379" name="Google Shape;379;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80" name="Google Shape;380;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81" name="Google Shape;381;g5e81a1757e_0_54"/>
            <p:cNvSpPr/>
            <p:nvPr/>
          </p:nvSpPr>
          <p:spPr>
            <a:xfrm>
              <a:off x="1189482" y="101600"/>
              <a:ext cx="508200" cy="1648500"/>
            </a:xfrm>
            <a:prstGeom prst="rect">
              <a:avLst/>
            </a:prstGeom>
            <a:solidFill>
              <a:srgbClr val="B6D7A8"/>
            </a:solidFill>
            <a:ln w="9525" cap="flat" cmpd="sng">
              <a:solidFill>
                <a:srgbClr val="B6D7A8"/>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82" name="Google Shape;382;g5e81a1757e_0_54"/>
          <p:cNvGrpSpPr/>
          <p:nvPr/>
        </p:nvGrpSpPr>
        <p:grpSpPr>
          <a:xfrm>
            <a:off x="7756991" y="3085138"/>
            <a:ext cx="232231" cy="246204"/>
            <a:chOff x="0" y="0"/>
            <a:chExt cx="2491753" cy="2641679"/>
          </a:xfrm>
        </p:grpSpPr>
        <p:sp>
          <p:nvSpPr>
            <p:cNvPr id="383" name="Google Shape;383;g5e81a1757e_0_54"/>
            <p:cNvSpPr txBox="1"/>
            <p:nvPr/>
          </p:nvSpPr>
          <p:spPr>
            <a:xfrm>
              <a:off x="101653" y="1976279"/>
              <a:ext cx="23901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84" name="Google Shape;384;g5e81a1757e_0_54"/>
            <p:cNvGrpSpPr/>
            <p:nvPr/>
          </p:nvGrpSpPr>
          <p:grpSpPr>
            <a:xfrm>
              <a:off x="0" y="0"/>
              <a:ext cx="2390100" cy="1851600"/>
              <a:chOff x="0" y="0"/>
              <a:chExt cx="2390100" cy="1851600"/>
            </a:xfrm>
          </p:grpSpPr>
          <p:sp>
            <p:nvSpPr>
              <p:cNvPr id="385" name="Google Shape;385;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86" name="Google Shape;386;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grpSp>
        <p:nvGrpSpPr>
          <p:cNvPr id="387" name="Google Shape;387;g5e81a1757e_0_54"/>
          <p:cNvGrpSpPr/>
          <p:nvPr/>
        </p:nvGrpSpPr>
        <p:grpSpPr>
          <a:xfrm>
            <a:off x="8318897" y="3085138"/>
            <a:ext cx="222757" cy="246204"/>
            <a:chOff x="0" y="0"/>
            <a:chExt cx="2390100" cy="2641679"/>
          </a:xfrm>
        </p:grpSpPr>
        <p:sp>
          <p:nvSpPr>
            <p:cNvPr id="388" name="Google Shape;388;g5e81a1757e_0_54"/>
            <p:cNvSpPr txBox="1"/>
            <p:nvPr/>
          </p:nvSpPr>
          <p:spPr>
            <a:xfrm>
              <a:off x="101655" y="1976279"/>
              <a:ext cx="21870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89" name="Google Shape;389;g5e81a1757e_0_54"/>
            <p:cNvGrpSpPr/>
            <p:nvPr/>
          </p:nvGrpSpPr>
          <p:grpSpPr>
            <a:xfrm>
              <a:off x="0" y="0"/>
              <a:ext cx="2390100" cy="1851600"/>
              <a:chOff x="0" y="0"/>
              <a:chExt cx="2390100" cy="1851600"/>
            </a:xfrm>
          </p:grpSpPr>
          <p:sp>
            <p:nvSpPr>
              <p:cNvPr id="390" name="Google Shape;390;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91" name="Google Shape;391;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92" name="Google Shape;392;g5e81a1757e_0_54"/>
            <p:cNvSpPr/>
            <p:nvPr/>
          </p:nvSpPr>
          <p:spPr>
            <a:xfrm>
              <a:off x="1159684" y="101600"/>
              <a:ext cx="226800" cy="1648500"/>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93" name="Google Shape;393;g5e81a1757e_0_54"/>
          <p:cNvGrpSpPr/>
          <p:nvPr/>
        </p:nvGrpSpPr>
        <p:grpSpPr>
          <a:xfrm>
            <a:off x="7480775" y="3085138"/>
            <a:ext cx="222757" cy="246204"/>
            <a:chOff x="0" y="0"/>
            <a:chExt cx="2390100" cy="2641676"/>
          </a:xfrm>
        </p:grpSpPr>
        <p:sp>
          <p:nvSpPr>
            <p:cNvPr id="394" name="Google Shape;394;g5e81a1757e_0_54"/>
            <p:cNvSpPr txBox="1"/>
            <p:nvPr/>
          </p:nvSpPr>
          <p:spPr>
            <a:xfrm>
              <a:off x="352970" y="1976276"/>
              <a:ext cx="1707600" cy="6654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endParaRPr sz="1100" b="0" i="0" u="none" strike="noStrike" cap="none">
                <a:solidFill>
                  <a:srgbClr val="000000"/>
                </a:solidFill>
                <a:latin typeface="Arial"/>
                <a:ea typeface="Arial"/>
                <a:cs typeface="Arial"/>
                <a:sym typeface="Arial"/>
              </a:endParaRPr>
            </a:p>
          </p:txBody>
        </p:sp>
        <p:grpSp>
          <p:nvGrpSpPr>
            <p:cNvPr id="395" name="Google Shape;395;g5e81a1757e_0_54"/>
            <p:cNvGrpSpPr/>
            <p:nvPr/>
          </p:nvGrpSpPr>
          <p:grpSpPr>
            <a:xfrm>
              <a:off x="0" y="0"/>
              <a:ext cx="2390100" cy="1851600"/>
              <a:chOff x="0" y="0"/>
              <a:chExt cx="2390100" cy="1851600"/>
            </a:xfrm>
          </p:grpSpPr>
          <p:sp>
            <p:nvSpPr>
              <p:cNvPr id="396" name="Google Shape;396;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397" name="Google Shape;397;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398" name="Google Shape;398;g5e81a1757e_0_54"/>
            <p:cNvSpPr/>
            <p:nvPr/>
          </p:nvSpPr>
          <p:spPr>
            <a:xfrm>
              <a:off x="1466202" y="101600"/>
              <a:ext cx="325800" cy="1648500"/>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nvGrpSpPr>
          <p:cNvPr id="399" name="Google Shape;399;g5e81a1757e_0_54"/>
          <p:cNvGrpSpPr/>
          <p:nvPr/>
        </p:nvGrpSpPr>
        <p:grpSpPr>
          <a:xfrm>
            <a:off x="3459956" y="4052454"/>
            <a:ext cx="685200" cy="389520"/>
            <a:chOff x="3459956" y="3976254"/>
            <a:chExt cx="685200" cy="389520"/>
          </a:xfrm>
        </p:grpSpPr>
        <p:sp>
          <p:nvSpPr>
            <p:cNvPr id="400" name="Google Shape;400;g5e81a1757e_0_54"/>
            <p:cNvSpPr txBox="1"/>
            <p:nvPr/>
          </p:nvSpPr>
          <p:spPr>
            <a:xfrm>
              <a:off x="3459956" y="4213674"/>
              <a:ext cx="685200" cy="152100"/>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2D394B"/>
                </a:buClr>
                <a:buSzPts val="1200"/>
                <a:buFont typeface="Helvetica Neue"/>
                <a:buNone/>
              </a:pPr>
              <a:r>
                <a:rPr lang="en-US" sz="1000" b="1" i="0" u="none" strike="noStrike" cap="none">
                  <a:solidFill>
                    <a:srgbClr val="2D394B"/>
                  </a:solidFill>
                  <a:latin typeface="Helvetica Neue"/>
                  <a:ea typeface="Helvetica Neue"/>
                  <a:cs typeface="Helvetica Neue"/>
                  <a:sym typeface="Helvetica Neue"/>
                </a:rPr>
                <a:t>Storage</a:t>
              </a:r>
              <a:endParaRPr sz="1000" b="1" i="0" u="none" strike="noStrike" cap="none">
                <a:solidFill>
                  <a:srgbClr val="000000"/>
                </a:solidFill>
                <a:latin typeface="Arial"/>
                <a:ea typeface="Arial"/>
                <a:cs typeface="Arial"/>
                <a:sym typeface="Arial"/>
              </a:endParaRPr>
            </a:p>
          </p:txBody>
        </p:sp>
        <p:grpSp>
          <p:nvGrpSpPr>
            <p:cNvPr id="401" name="Google Shape;401;g5e81a1757e_0_54"/>
            <p:cNvGrpSpPr/>
            <p:nvPr/>
          </p:nvGrpSpPr>
          <p:grpSpPr>
            <a:xfrm>
              <a:off x="3536323" y="3976254"/>
              <a:ext cx="532410" cy="281729"/>
              <a:chOff x="3428107" y="4018825"/>
              <a:chExt cx="748818" cy="423461"/>
            </a:xfrm>
          </p:grpSpPr>
          <p:grpSp>
            <p:nvGrpSpPr>
              <p:cNvPr id="402" name="Google Shape;402;g5e81a1757e_0_54"/>
              <p:cNvGrpSpPr/>
              <p:nvPr/>
            </p:nvGrpSpPr>
            <p:grpSpPr>
              <a:xfrm>
                <a:off x="3428107" y="4018825"/>
                <a:ext cx="748818" cy="423461"/>
                <a:chOff x="0" y="0"/>
                <a:chExt cx="2390100" cy="1851600"/>
              </a:xfrm>
            </p:grpSpPr>
            <p:sp>
              <p:nvSpPr>
                <p:cNvPr id="403" name="Google Shape;403;g5e81a1757e_0_54"/>
                <p:cNvSpPr/>
                <p:nvPr/>
              </p:nvSpPr>
              <p:spPr>
                <a:xfrm>
                  <a:off x="0" y="0"/>
                  <a:ext cx="2390100" cy="1851600"/>
                </a:xfrm>
                <a:prstGeom prst="rect">
                  <a:avLst/>
                </a:prstGeom>
                <a:solidFill>
                  <a:srgbClr val="2A394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404" name="Google Shape;404;g5e81a1757e_0_54"/>
                <p:cNvSpPr/>
                <p:nvPr/>
              </p:nvSpPr>
              <p:spPr>
                <a:xfrm>
                  <a:off x="101600" y="101600"/>
                  <a:ext cx="2187000" cy="1648500"/>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sp>
            <p:nvSpPr>
              <p:cNvPr id="405" name="Google Shape;405;g5e81a1757e_0_54"/>
              <p:cNvSpPr/>
              <p:nvPr/>
            </p:nvSpPr>
            <p:spPr>
              <a:xfrm>
                <a:off x="3535283" y="4042061"/>
                <a:ext cx="71056" cy="377012"/>
              </a:xfrm>
              <a:prstGeom prst="rect">
                <a:avLst/>
              </a:prstGeom>
              <a:solidFill>
                <a:srgbClr val="A1D4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406" name="Google Shape;406;g5e81a1757e_0_54"/>
              <p:cNvSpPr/>
              <p:nvPr/>
            </p:nvSpPr>
            <p:spPr>
              <a:xfrm>
                <a:off x="3847702" y="4042061"/>
                <a:ext cx="131022" cy="377012"/>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407" name="Google Shape;407;g5e81a1757e_0_54"/>
              <p:cNvSpPr/>
              <p:nvPr/>
            </p:nvSpPr>
            <p:spPr>
              <a:xfrm>
                <a:off x="3717750" y="4042011"/>
                <a:ext cx="72900" cy="377100"/>
              </a:xfrm>
              <a:prstGeom prst="rect">
                <a:avLst/>
              </a:prstGeom>
              <a:solidFill>
                <a:srgbClr val="E6B8A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grpSp>
      </p:grpSp>
      <p:sp>
        <p:nvSpPr>
          <p:cNvPr id="408" name="Google Shape;408;g5e81a1757e_0_54"/>
          <p:cNvSpPr/>
          <p:nvPr/>
        </p:nvSpPr>
        <p:spPr>
          <a:xfrm>
            <a:off x="7899900" y="3085138"/>
            <a:ext cx="30300" cy="153600"/>
          </a:xfrm>
          <a:prstGeom prst="rect">
            <a:avLst/>
          </a:prstGeom>
          <a:solidFill>
            <a:srgbClr val="B6D7A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endParaRPr sz="1100" b="0" i="0" u="none" strike="noStrike" cap="none">
              <a:solidFill>
                <a:srgbClr val="FFFFFF"/>
              </a:solidFill>
              <a:latin typeface="Helvetica Neue"/>
              <a:ea typeface="Helvetica Neue"/>
              <a:cs typeface="Helvetica Neue"/>
              <a:sym typeface="Helvetica Neue"/>
            </a:endParaRPr>
          </a:p>
        </p:txBody>
      </p:sp>
      <p:sp>
        <p:nvSpPr>
          <p:cNvPr id="409" name="Google Shape;409;g5e81a1757e_0_54"/>
          <p:cNvSpPr/>
          <p:nvPr/>
        </p:nvSpPr>
        <p:spPr>
          <a:xfrm>
            <a:off x="716081" y="1540563"/>
            <a:ext cx="9144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 A</a:t>
            </a:r>
            <a:endParaRPr sz="800" b="1" i="0" u="none" strike="noStrike" cap="none">
              <a:solidFill>
                <a:srgbClr val="1F2A3D"/>
              </a:solidFill>
              <a:latin typeface="Arial"/>
              <a:ea typeface="Arial"/>
              <a:cs typeface="Arial"/>
              <a:sym typeface="Arial"/>
            </a:endParaRPr>
          </a:p>
        </p:txBody>
      </p:sp>
      <p:sp>
        <p:nvSpPr>
          <p:cNvPr id="410" name="Google Shape;410;g5e81a1757e_0_54"/>
          <p:cNvSpPr/>
          <p:nvPr/>
        </p:nvSpPr>
        <p:spPr>
          <a:xfrm>
            <a:off x="1984231" y="1540563"/>
            <a:ext cx="9144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 B</a:t>
            </a:r>
            <a:endParaRPr sz="800" b="1" i="0" u="none" strike="noStrike" cap="none">
              <a:solidFill>
                <a:srgbClr val="1F2A3D"/>
              </a:solidFill>
              <a:latin typeface="Arial"/>
              <a:ea typeface="Arial"/>
              <a:cs typeface="Arial"/>
              <a:sym typeface="Arial"/>
            </a:endParaRPr>
          </a:p>
        </p:txBody>
      </p:sp>
      <p:sp>
        <p:nvSpPr>
          <p:cNvPr id="411" name="Google Shape;411;g5e81a1757e_0_54"/>
          <p:cNvSpPr/>
          <p:nvPr/>
        </p:nvSpPr>
        <p:spPr>
          <a:xfrm>
            <a:off x="3096306" y="1540563"/>
            <a:ext cx="9144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 C</a:t>
            </a:r>
            <a:endParaRPr sz="800" b="1" i="0" u="none" strike="noStrike" cap="none">
              <a:solidFill>
                <a:srgbClr val="1F2A3D"/>
              </a:solidFill>
              <a:latin typeface="Arial"/>
              <a:ea typeface="Arial"/>
              <a:cs typeface="Arial"/>
              <a:sym typeface="Arial"/>
            </a:endParaRPr>
          </a:p>
        </p:txBody>
      </p:sp>
      <p:sp>
        <p:nvSpPr>
          <p:cNvPr id="412" name="Google Shape;412;g5e81a1757e_0_54"/>
          <p:cNvSpPr/>
          <p:nvPr/>
        </p:nvSpPr>
        <p:spPr>
          <a:xfrm>
            <a:off x="4639306" y="1494013"/>
            <a:ext cx="9144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 A</a:t>
            </a:r>
            <a:endParaRPr sz="800" b="1" i="0" u="none" strike="noStrike" cap="none">
              <a:solidFill>
                <a:srgbClr val="1F2A3D"/>
              </a:solidFill>
              <a:latin typeface="Arial"/>
              <a:ea typeface="Arial"/>
              <a:cs typeface="Arial"/>
              <a:sym typeface="Arial"/>
            </a:endParaRPr>
          </a:p>
        </p:txBody>
      </p:sp>
      <p:sp>
        <p:nvSpPr>
          <p:cNvPr id="413" name="Google Shape;413;g5e81a1757e_0_54"/>
          <p:cNvSpPr/>
          <p:nvPr/>
        </p:nvSpPr>
        <p:spPr>
          <a:xfrm>
            <a:off x="6059906" y="1494013"/>
            <a:ext cx="9144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 B</a:t>
            </a:r>
            <a:endParaRPr sz="800" b="1" i="0" u="none" strike="noStrike" cap="none">
              <a:solidFill>
                <a:srgbClr val="1F2A3D"/>
              </a:solidFill>
              <a:latin typeface="Arial"/>
              <a:ea typeface="Arial"/>
              <a:cs typeface="Arial"/>
              <a:sym typeface="Arial"/>
            </a:endParaRPr>
          </a:p>
        </p:txBody>
      </p:sp>
      <p:sp>
        <p:nvSpPr>
          <p:cNvPr id="414" name="Google Shape;414;g5e81a1757e_0_54"/>
          <p:cNvSpPr/>
          <p:nvPr/>
        </p:nvSpPr>
        <p:spPr>
          <a:xfrm>
            <a:off x="7480506" y="1474238"/>
            <a:ext cx="9144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 C</a:t>
            </a:r>
            <a:endParaRPr sz="800" b="1" i="0" u="none" strike="noStrike" cap="none">
              <a:solidFill>
                <a:srgbClr val="1F2A3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ac242e7999_0_97"/>
          <p:cNvSpPr/>
          <p:nvPr/>
        </p:nvSpPr>
        <p:spPr>
          <a:xfrm>
            <a:off x="381825" y="803400"/>
            <a:ext cx="8386200" cy="188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0" name="Google Shape;420;gac242e7999_0_97"/>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Seamless integration</a:t>
            </a:r>
            <a:endParaRPr/>
          </a:p>
        </p:txBody>
      </p:sp>
      <p:sp>
        <p:nvSpPr>
          <p:cNvPr id="421" name="Google Shape;421;gac242e7999_0_97"/>
          <p:cNvSpPr/>
          <p:nvPr/>
        </p:nvSpPr>
        <p:spPr>
          <a:xfrm>
            <a:off x="457199" y="951925"/>
            <a:ext cx="17127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2A3D"/>
                </a:solidFill>
                <a:latin typeface="Roboto"/>
                <a:ea typeface="Roboto"/>
                <a:cs typeface="Roboto"/>
                <a:sym typeface="Roboto"/>
              </a:rPr>
              <a:t>Standard container initiation</a:t>
            </a:r>
            <a:endParaRPr sz="1400" b="1" i="0" u="none" strike="noStrike" cap="none">
              <a:solidFill>
                <a:srgbClr val="1F2A3D"/>
              </a:solidFill>
              <a:latin typeface="Roboto"/>
              <a:ea typeface="Roboto"/>
              <a:cs typeface="Roboto"/>
              <a:sym typeface="Roboto"/>
            </a:endParaRPr>
          </a:p>
        </p:txBody>
      </p:sp>
      <p:sp>
        <p:nvSpPr>
          <p:cNvPr id="422" name="Google Shape;422;gac242e7999_0_97"/>
          <p:cNvSpPr/>
          <p:nvPr/>
        </p:nvSpPr>
        <p:spPr>
          <a:xfrm>
            <a:off x="2174199" y="1011748"/>
            <a:ext cx="11994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OPENSTACK</a:t>
            </a:r>
            <a:endParaRPr sz="800" b="1" i="0" u="none" strike="noStrike" cap="none">
              <a:solidFill>
                <a:srgbClr val="1F2A3D"/>
              </a:solidFill>
              <a:latin typeface="Arial"/>
              <a:ea typeface="Arial"/>
              <a:cs typeface="Arial"/>
              <a:sym typeface="Arial"/>
            </a:endParaRPr>
          </a:p>
        </p:txBody>
      </p:sp>
      <p:sp>
        <p:nvSpPr>
          <p:cNvPr id="423" name="Google Shape;423;gac242e7999_0_97"/>
          <p:cNvSpPr/>
          <p:nvPr/>
        </p:nvSpPr>
        <p:spPr>
          <a:xfrm>
            <a:off x="3844654" y="1024444"/>
            <a:ext cx="9144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DOCKER</a:t>
            </a:r>
            <a:endParaRPr sz="800" b="1" i="0" u="none" strike="noStrike" cap="none">
              <a:solidFill>
                <a:srgbClr val="1F2A3D"/>
              </a:solidFill>
              <a:latin typeface="Arial"/>
              <a:ea typeface="Arial"/>
              <a:cs typeface="Arial"/>
              <a:sym typeface="Arial"/>
            </a:endParaRPr>
          </a:p>
        </p:txBody>
      </p:sp>
      <p:sp>
        <p:nvSpPr>
          <p:cNvPr id="424" name="Google Shape;424;gac242e7999_0_97"/>
          <p:cNvSpPr/>
          <p:nvPr/>
        </p:nvSpPr>
        <p:spPr>
          <a:xfrm>
            <a:off x="5230182" y="1383022"/>
            <a:ext cx="914400" cy="307800"/>
          </a:xfrm>
          <a:prstGeom prst="rect">
            <a:avLst/>
          </a:prstGeom>
          <a:solidFill>
            <a:srgbClr val="42AC70">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OCI</a:t>
            </a:r>
            <a:endParaRPr sz="800" b="1" i="0" u="none" strike="noStrike" cap="none">
              <a:solidFill>
                <a:srgbClr val="1F2A3D"/>
              </a:solidFill>
              <a:latin typeface="Arial"/>
              <a:ea typeface="Arial"/>
              <a:cs typeface="Arial"/>
              <a:sym typeface="Arial"/>
            </a:endParaRPr>
          </a:p>
        </p:txBody>
      </p:sp>
      <p:sp>
        <p:nvSpPr>
          <p:cNvPr id="425" name="Google Shape;425;gac242e7999_0_97"/>
          <p:cNvSpPr/>
          <p:nvPr/>
        </p:nvSpPr>
        <p:spPr>
          <a:xfrm>
            <a:off x="5230182" y="1673125"/>
            <a:ext cx="914400" cy="323100"/>
          </a:xfrm>
          <a:prstGeom prst="rect">
            <a:avLst/>
          </a:prstGeom>
          <a:solidFill>
            <a:srgbClr val="1F2A3D"/>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runc</a:t>
            </a:r>
            <a:endParaRPr sz="900" b="1" i="0" u="none" strike="noStrike" cap="none">
              <a:solidFill>
                <a:schemeClr val="lt1"/>
              </a:solidFill>
              <a:latin typeface="Arial"/>
              <a:ea typeface="Arial"/>
              <a:cs typeface="Arial"/>
              <a:sym typeface="Arial"/>
            </a:endParaRPr>
          </a:p>
        </p:txBody>
      </p:sp>
      <p:sp>
        <p:nvSpPr>
          <p:cNvPr id="426" name="Google Shape;426;gac242e7999_0_97"/>
          <p:cNvSpPr/>
          <p:nvPr/>
        </p:nvSpPr>
        <p:spPr>
          <a:xfrm>
            <a:off x="7045728" y="1378842"/>
            <a:ext cx="1243500" cy="652500"/>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7" name="Google Shape;427;gac242e7999_0_97"/>
          <p:cNvSpPr/>
          <p:nvPr/>
        </p:nvSpPr>
        <p:spPr>
          <a:xfrm>
            <a:off x="7110198" y="1501254"/>
            <a:ext cx="11079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a:t>
            </a:r>
            <a:endParaRPr sz="800" b="1" i="0" u="none" strike="noStrike" cap="none">
              <a:solidFill>
                <a:srgbClr val="1F2A3D"/>
              </a:solidFill>
              <a:latin typeface="Arial"/>
              <a:ea typeface="Arial"/>
              <a:cs typeface="Arial"/>
              <a:sym typeface="Arial"/>
            </a:endParaRPr>
          </a:p>
        </p:txBody>
      </p:sp>
      <p:sp>
        <p:nvSpPr>
          <p:cNvPr id="428" name="Google Shape;428;gac242e7999_0_97"/>
          <p:cNvSpPr/>
          <p:nvPr/>
        </p:nvSpPr>
        <p:spPr>
          <a:xfrm>
            <a:off x="7110198" y="1751554"/>
            <a:ext cx="1097400" cy="230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container</a:t>
            </a:r>
            <a:endParaRPr sz="900" b="0" i="0" u="none" strike="noStrike" cap="none">
              <a:solidFill>
                <a:srgbClr val="1F2A3D"/>
              </a:solidFill>
              <a:latin typeface="Arial"/>
              <a:ea typeface="Arial"/>
              <a:cs typeface="Arial"/>
              <a:sym typeface="Arial"/>
            </a:endParaRPr>
          </a:p>
        </p:txBody>
      </p:sp>
      <p:sp>
        <p:nvSpPr>
          <p:cNvPr id="429" name="Google Shape;429;gac242e7999_0_97"/>
          <p:cNvSpPr/>
          <p:nvPr/>
        </p:nvSpPr>
        <p:spPr>
          <a:xfrm>
            <a:off x="3844654" y="1478085"/>
            <a:ext cx="914400" cy="430800"/>
          </a:xfrm>
          <a:prstGeom prst="rect">
            <a:avLst/>
          </a:prstGeom>
          <a:solidFill>
            <a:srgbClr val="F15B3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CRI-O or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Containerd</a:t>
            </a:r>
            <a:endParaRPr sz="800" b="1" i="0" u="none" strike="noStrike" cap="none">
              <a:solidFill>
                <a:srgbClr val="1F2A3D"/>
              </a:solidFill>
              <a:latin typeface="Roboto"/>
              <a:ea typeface="Roboto"/>
              <a:cs typeface="Roboto"/>
              <a:sym typeface="Roboto"/>
            </a:endParaRPr>
          </a:p>
        </p:txBody>
      </p:sp>
      <p:cxnSp>
        <p:nvCxnSpPr>
          <p:cNvPr id="430" name="Google Shape;430;gac242e7999_0_97"/>
          <p:cNvCxnSpPr/>
          <p:nvPr/>
        </p:nvCxnSpPr>
        <p:spPr>
          <a:xfrm>
            <a:off x="3446779" y="1159000"/>
            <a:ext cx="324300" cy="6600"/>
          </a:xfrm>
          <a:prstGeom prst="straightConnector1">
            <a:avLst/>
          </a:prstGeom>
          <a:noFill/>
          <a:ln w="12700" cap="flat" cmpd="sng">
            <a:solidFill>
              <a:srgbClr val="1F2A3D"/>
            </a:solidFill>
            <a:prstDash val="dot"/>
            <a:round/>
            <a:headEnd type="none" w="sm" len="sm"/>
            <a:tailEnd type="triangle" w="med" len="med"/>
          </a:ln>
        </p:spPr>
      </p:cxnSp>
      <p:cxnSp>
        <p:nvCxnSpPr>
          <p:cNvPr id="431" name="Google Shape;431;gac242e7999_0_97"/>
          <p:cNvCxnSpPr/>
          <p:nvPr/>
        </p:nvCxnSpPr>
        <p:spPr>
          <a:xfrm>
            <a:off x="6222456" y="1690799"/>
            <a:ext cx="702300" cy="0"/>
          </a:xfrm>
          <a:prstGeom prst="straightConnector1">
            <a:avLst/>
          </a:prstGeom>
          <a:noFill/>
          <a:ln w="12700" cap="flat" cmpd="sng">
            <a:solidFill>
              <a:srgbClr val="1F2A3D"/>
            </a:solidFill>
            <a:prstDash val="dot"/>
            <a:round/>
            <a:headEnd type="none" w="sm" len="sm"/>
            <a:tailEnd type="triangle" w="med" len="med"/>
          </a:ln>
        </p:spPr>
      </p:cxnSp>
      <p:cxnSp>
        <p:nvCxnSpPr>
          <p:cNvPr id="432" name="Google Shape;432;gac242e7999_0_97"/>
          <p:cNvCxnSpPr/>
          <p:nvPr/>
        </p:nvCxnSpPr>
        <p:spPr>
          <a:xfrm>
            <a:off x="3446779" y="1686704"/>
            <a:ext cx="324300" cy="6600"/>
          </a:xfrm>
          <a:prstGeom prst="straightConnector1">
            <a:avLst/>
          </a:prstGeom>
          <a:noFill/>
          <a:ln w="12700" cap="flat" cmpd="sng">
            <a:solidFill>
              <a:srgbClr val="1F2A3D"/>
            </a:solidFill>
            <a:prstDash val="dot"/>
            <a:round/>
            <a:headEnd type="none" w="sm" len="sm"/>
            <a:tailEnd type="triangle" w="med" len="med"/>
          </a:ln>
        </p:spPr>
      </p:cxnSp>
      <p:sp>
        <p:nvSpPr>
          <p:cNvPr id="433" name="Google Shape;433;gac242e7999_0_97"/>
          <p:cNvSpPr/>
          <p:nvPr/>
        </p:nvSpPr>
        <p:spPr>
          <a:xfrm>
            <a:off x="381825" y="2923600"/>
            <a:ext cx="8386200" cy="1884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4" name="Google Shape;434;gac242e7999_0_97"/>
          <p:cNvSpPr/>
          <p:nvPr/>
        </p:nvSpPr>
        <p:spPr>
          <a:xfrm>
            <a:off x="2401445" y="4065679"/>
            <a:ext cx="913500" cy="313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5" name="Google Shape;435;gac242e7999_0_97"/>
          <p:cNvSpPr/>
          <p:nvPr/>
        </p:nvSpPr>
        <p:spPr>
          <a:xfrm>
            <a:off x="457199" y="3121630"/>
            <a:ext cx="1658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1F2A3D"/>
                </a:solidFill>
                <a:latin typeface="Roboto"/>
                <a:ea typeface="Roboto"/>
                <a:cs typeface="Roboto"/>
                <a:sym typeface="Roboto"/>
              </a:rPr>
              <a:t>Kata Containers initiation</a:t>
            </a:r>
            <a:endParaRPr sz="1400" b="1" i="0" u="none" strike="noStrike" cap="none">
              <a:solidFill>
                <a:srgbClr val="1F2A3D"/>
              </a:solidFill>
              <a:latin typeface="Roboto"/>
              <a:ea typeface="Roboto"/>
              <a:cs typeface="Roboto"/>
              <a:sym typeface="Roboto"/>
            </a:endParaRPr>
          </a:p>
        </p:txBody>
      </p:sp>
      <p:sp>
        <p:nvSpPr>
          <p:cNvPr id="436" name="Google Shape;436;gac242e7999_0_97"/>
          <p:cNvSpPr/>
          <p:nvPr/>
        </p:nvSpPr>
        <p:spPr>
          <a:xfrm>
            <a:off x="3844654" y="3194149"/>
            <a:ext cx="9144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DOCKER</a:t>
            </a:r>
            <a:endParaRPr sz="800" b="1" i="0" u="none" strike="noStrike" cap="none">
              <a:solidFill>
                <a:srgbClr val="1F2A3D"/>
              </a:solidFill>
              <a:latin typeface="Arial"/>
              <a:ea typeface="Arial"/>
              <a:cs typeface="Arial"/>
              <a:sym typeface="Arial"/>
            </a:endParaRPr>
          </a:p>
        </p:txBody>
      </p:sp>
      <p:sp>
        <p:nvSpPr>
          <p:cNvPr id="437" name="Google Shape;437;gac242e7999_0_97"/>
          <p:cNvSpPr/>
          <p:nvPr/>
        </p:nvSpPr>
        <p:spPr>
          <a:xfrm>
            <a:off x="5230182" y="3533366"/>
            <a:ext cx="914400" cy="307800"/>
          </a:xfrm>
          <a:prstGeom prst="rect">
            <a:avLst/>
          </a:prstGeom>
          <a:solidFill>
            <a:srgbClr val="42AC70">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OCI</a:t>
            </a:r>
            <a:endParaRPr sz="800" b="1" i="0" u="none" strike="noStrike" cap="none">
              <a:solidFill>
                <a:srgbClr val="1F2A3D"/>
              </a:solidFill>
              <a:latin typeface="Arial"/>
              <a:ea typeface="Arial"/>
              <a:cs typeface="Arial"/>
              <a:sym typeface="Arial"/>
            </a:endParaRPr>
          </a:p>
        </p:txBody>
      </p:sp>
      <p:sp>
        <p:nvSpPr>
          <p:cNvPr id="438" name="Google Shape;438;gac242e7999_0_97"/>
          <p:cNvSpPr/>
          <p:nvPr/>
        </p:nvSpPr>
        <p:spPr>
          <a:xfrm>
            <a:off x="5230182" y="3823469"/>
            <a:ext cx="914400" cy="323100"/>
          </a:xfrm>
          <a:prstGeom prst="rect">
            <a:avLst/>
          </a:prstGeom>
          <a:solidFill>
            <a:srgbClr val="F15B3E"/>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Kata-runtime</a:t>
            </a:r>
            <a:endParaRPr sz="900" b="1" i="0" u="none" strike="noStrike" cap="none">
              <a:solidFill>
                <a:schemeClr val="lt1"/>
              </a:solidFill>
              <a:latin typeface="Arial"/>
              <a:ea typeface="Arial"/>
              <a:cs typeface="Arial"/>
              <a:sym typeface="Arial"/>
            </a:endParaRPr>
          </a:p>
        </p:txBody>
      </p:sp>
      <p:sp>
        <p:nvSpPr>
          <p:cNvPr id="439" name="Google Shape;439;gac242e7999_0_97"/>
          <p:cNvSpPr/>
          <p:nvPr/>
        </p:nvSpPr>
        <p:spPr>
          <a:xfrm>
            <a:off x="3844654" y="3647790"/>
            <a:ext cx="914400" cy="430800"/>
          </a:xfrm>
          <a:prstGeom prst="rect">
            <a:avLst/>
          </a:prstGeom>
          <a:solidFill>
            <a:srgbClr val="F15B3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CRI-O or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Containerd</a:t>
            </a:r>
            <a:endParaRPr sz="800" b="1" i="0" u="none" strike="noStrike" cap="none">
              <a:solidFill>
                <a:srgbClr val="1F2A3D"/>
              </a:solidFill>
              <a:latin typeface="Roboto"/>
              <a:ea typeface="Roboto"/>
              <a:cs typeface="Roboto"/>
              <a:sym typeface="Roboto"/>
            </a:endParaRPr>
          </a:p>
        </p:txBody>
      </p:sp>
      <p:cxnSp>
        <p:nvCxnSpPr>
          <p:cNvPr id="440" name="Google Shape;440;gac242e7999_0_97"/>
          <p:cNvCxnSpPr/>
          <p:nvPr/>
        </p:nvCxnSpPr>
        <p:spPr>
          <a:xfrm>
            <a:off x="3451500" y="3335300"/>
            <a:ext cx="319500" cy="0"/>
          </a:xfrm>
          <a:prstGeom prst="straightConnector1">
            <a:avLst/>
          </a:prstGeom>
          <a:noFill/>
          <a:ln w="12700" cap="flat" cmpd="sng">
            <a:solidFill>
              <a:srgbClr val="1F2A3D"/>
            </a:solidFill>
            <a:prstDash val="dot"/>
            <a:round/>
            <a:headEnd type="none" w="sm" len="sm"/>
            <a:tailEnd type="triangle" w="med" len="med"/>
          </a:ln>
        </p:spPr>
      </p:cxnSp>
      <p:cxnSp>
        <p:nvCxnSpPr>
          <p:cNvPr id="441" name="Google Shape;441;gac242e7999_0_97"/>
          <p:cNvCxnSpPr/>
          <p:nvPr/>
        </p:nvCxnSpPr>
        <p:spPr>
          <a:xfrm>
            <a:off x="6222456" y="3816572"/>
            <a:ext cx="702300" cy="0"/>
          </a:xfrm>
          <a:prstGeom prst="straightConnector1">
            <a:avLst/>
          </a:prstGeom>
          <a:noFill/>
          <a:ln w="12700" cap="flat" cmpd="sng">
            <a:solidFill>
              <a:srgbClr val="1F2A3D"/>
            </a:solidFill>
            <a:prstDash val="dot"/>
            <a:round/>
            <a:headEnd type="none" w="sm" len="sm"/>
            <a:tailEnd type="triangle" w="med" len="med"/>
          </a:ln>
        </p:spPr>
      </p:cxnSp>
      <p:cxnSp>
        <p:nvCxnSpPr>
          <p:cNvPr id="442" name="Google Shape;442;gac242e7999_0_97"/>
          <p:cNvCxnSpPr/>
          <p:nvPr/>
        </p:nvCxnSpPr>
        <p:spPr>
          <a:xfrm>
            <a:off x="4832206" y="3348037"/>
            <a:ext cx="324900" cy="153900"/>
          </a:xfrm>
          <a:prstGeom prst="straightConnector1">
            <a:avLst/>
          </a:prstGeom>
          <a:noFill/>
          <a:ln w="12700" cap="flat" cmpd="sng">
            <a:solidFill>
              <a:srgbClr val="1F2A3D"/>
            </a:solidFill>
            <a:prstDash val="dot"/>
            <a:round/>
            <a:headEnd type="none" w="sm" len="sm"/>
            <a:tailEnd type="triangle" w="med" len="med"/>
          </a:ln>
        </p:spPr>
      </p:cxnSp>
      <p:cxnSp>
        <p:nvCxnSpPr>
          <p:cNvPr id="443" name="Google Shape;443;gac242e7999_0_97"/>
          <p:cNvCxnSpPr/>
          <p:nvPr/>
        </p:nvCxnSpPr>
        <p:spPr>
          <a:xfrm rot="10800000" flipH="1">
            <a:off x="3435350" y="3863000"/>
            <a:ext cx="335700" cy="2100"/>
          </a:xfrm>
          <a:prstGeom prst="straightConnector1">
            <a:avLst/>
          </a:prstGeom>
          <a:noFill/>
          <a:ln w="12700" cap="flat" cmpd="sng">
            <a:solidFill>
              <a:srgbClr val="1F2A3D"/>
            </a:solidFill>
            <a:prstDash val="dot"/>
            <a:round/>
            <a:headEnd type="none" w="sm" len="sm"/>
            <a:tailEnd type="triangle" w="med" len="med"/>
          </a:ln>
        </p:spPr>
      </p:cxnSp>
      <p:cxnSp>
        <p:nvCxnSpPr>
          <p:cNvPr id="444" name="Google Shape;444;gac242e7999_0_97"/>
          <p:cNvCxnSpPr/>
          <p:nvPr/>
        </p:nvCxnSpPr>
        <p:spPr>
          <a:xfrm>
            <a:off x="4835775" y="3866000"/>
            <a:ext cx="344100" cy="0"/>
          </a:xfrm>
          <a:prstGeom prst="straightConnector1">
            <a:avLst/>
          </a:prstGeom>
          <a:noFill/>
          <a:ln w="12700" cap="flat" cmpd="sng">
            <a:solidFill>
              <a:srgbClr val="1F2A3D"/>
            </a:solidFill>
            <a:prstDash val="dot"/>
            <a:round/>
            <a:headEnd type="none" w="sm" len="sm"/>
            <a:tailEnd type="triangle" w="med" len="med"/>
          </a:ln>
        </p:spPr>
      </p:cxnSp>
      <p:sp>
        <p:nvSpPr>
          <p:cNvPr id="445" name="Google Shape;445;gac242e7999_0_97"/>
          <p:cNvSpPr/>
          <p:nvPr/>
        </p:nvSpPr>
        <p:spPr>
          <a:xfrm>
            <a:off x="402403" y="3651967"/>
            <a:ext cx="1470000" cy="800100"/>
          </a:xfrm>
          <a:prstGeom prst="rect">
            <a:avLst/>
          </a:prstGeom>
          <a:noFill/>
          <a:ln>
            <a:noFill/>
          </a:ln>
        </p:spPr>
        <p:txBody>
          <a:bodyPr spcFirstLastPara="1" wrap="square" lIns="182875" tIns="91425" rIns="18287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1F2A3D"/>
                </a:solidFill>
                <a:latin typeface="Roboto"/>
                <a:ea typeface="Roboto"/>
                <a:cs typeface="Roboto"/>
                <a:sym typeface="Roboto"/>
              </a:rPr>
              <a:t>Looks and acts like a container using K8s, Docker, or OpenStack Zun</a:t>
            </a:r>
            <a:endParaRPr sz="1000" b="0" i="0" u="none" strike="noStrike" cap="none">
              <a:solidFill>
                <a:srgbClr val="1F2A3D"/>
              </a:solidFill>
              <a:latin typeface="Roboto"/>
              <a:ea typeface="Roboto"/>
              <a:cs typeface="Roboto"/>
              <a:sym typeface="Roboto"/>
            </a:endParaRPr>
          </a:p>
        </p:txBody>
      </p:sp>
      <p:sp>
        <p:nvSpPr>
          <p:cNvPr id="446" name="Google Shape;446;gac242e7999_0_97"/>
          <p:cNvSpPr/>
          <p:nvPr/>
        </p:nvSpPr>
        <p:spPr>
          <a:xfrm>
            <a:off x="7045728" y="3189913"/>
            <a:ext cx="1243500" cy="1430400"/>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7" name="Google Shape;447;gac242e7999_0_97"/>
          <p:cNvSpPr/>
          <p:nvPr/>
        </p:nvSpPr>
        <p:spPr>
          <a:xfrm>
            <a:off x="7137168" y="3438069"/>
            <a:ext cx="1060800" cy="652500"/>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8" name="Google Shape;448;gac242e7999_0_97"/>
          <p:cNvSpPr/>
          <p:nvPr/>
        </p:nvSpPr>
        <p:spPr>
          <a:xfrm>
            <a:off x="7210320" y="3560481"/>
            <a:ext cx="914400" cy="215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PROCESS</a:t>
            </a:r>
            <a:endParaRPr sz="800" b="1" i="0" u="none" strike="noStrike" cap="none">
              <a:solidFill>
                <a:srgbClr val="1F2A3D"/>
              </a:solidFill>
              <a:latin typeface="Arial"/>
              <a:ea typeface="Arial"/>
              <a:cs typeface="Arial"/>
              <a:sym typeface="Arial"/>
            </a:endParaRPr>
          </a:p>
        </p:txBody>
      </p:sp>
      <p:sp>
        <p:nvSpPr>
          <p:cNvPr id="449" name="Google Shape;449;gac242e7999_0_97"/>
          <p:cNvSpPr/>
          <p:nvPr/>
        </p:nvSpPr>
        <p:spPr>
          <a:xfrm>
            <a:off x="7118881" y="3811375"/>
            <a:ext cx="1097400" cy="230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container</a:t>
            </a:r>
            <a:endParaRPr sz="900" b="0" i="0" u="none" strike="noStrike" cap="none">
              <a:solidFill>
                <a:srgbClr val="1F2A3D"/>
              </a:solidFill>
              <a:latin typeface="Arial"/>
              <a:ea typeface="Arial"/>
              <a:cs typeface="Arial"/>
              <a:sym typeface="Arial"/>
            </a:endParaRPr>
          </a:p>
        </p:txBody>
      </p:sp>
      <p:sp>
        <p:nvSpPr>
          <p:cNvPr id="450" name="Google Shape;450;gac242e7999_0_97"/>
          <p:cNvSpPr/>
          <p:nvPr/>
        </p:nvSpPr>
        <p:spPr>
          <a:xfrm>
            <a:off x="7135367" y="4154771"/>
            <a:ext cx="1064400" cy="338700"/>
          </a:xfrm>
          <a:prstGeom prst="rect">
            <a:avLst/>
          </a:prstGeom>
          <a:solidFill>
            <a:srgbClr val="5E81BE">
              <a:alpha val="29409"/>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GUEST LINUX</a:t>
            </a:r>
            <a:r>
              <a:rPr lang="en-US" sz="800" b="1">
                <a:solidFill>
                  <a:srgbClr val="1F2A3D"/>
                </a:solidFill>
                <a:latin typeface="Roboto"/>
                <a:ea typeface="Roboto"/>
                <a:cs typeface="Roboto"/>
                <a:sym typeface="Roboto"/>
              </a:rPr>
              <a:t> </a:t>
            </a:r>
            <a:r>
              <a:rPr lang="en-US" sz="800" b="1" i="0" u="none" strike="noStrike" cap="none">
                <a:solidFill>
                  <a:srgbClr val="1F2A3D"/>
                </a:solidFill>
                <a:latin typeface="Roboto"/>
                <a:ea typeface="Roboto"/>
                <a:cs typeface="Roboto"/>
                <a:sym typeface="Roboto"/>
              </a:rPr>
              <a:t>KERNEL</a:t>
            </a:r>
            <a:endParaRPr sz="800" b="1" i="0" u="none" strike="noStrike" cap="none">
              <a:solidFill>
                <a:srgbClr val="1F2A3D"/>
              </a:solidFill>
              <a:latin typeface="Arial"/>
              <a:ea typeface="Arial"/>
              <a:cs typeface="Arial"/>
              <a:sym typeface="Arial"/>
            </a:endParaRPr>
          </a:p>
        </p:txBody>
      </p:sp>
      <p:sp>
        <p:nvSpPr>
          <p:cNvPr id="451" name="Google Shape;451;gac242e7999_0_97"/>
          <p:cNvSpPr/>
          <p:nvPr/>
        </p:nvSpPr>
        <p:spPr>
          <a:xfrm>
            <a:off x="7071360" y="3225609"/>
            <a:ext cx="11922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a:t>
            </a:r>
            <a:endParaRPr sz="800" b="1" i="0" u="none" strike="noStrike" cap="none">
              <a:solidFill>
                <a:srgbClr val="1F2A3D"/>
              </a:solidFill>
              <a:latin typeface="Arial"/>
              <a:ea typeface="Arial"/>
              <a:cs typeface="Arial"/>
              <a:sym typeface="Arial"/>
            </a:endParaRPr>
          </a:p>
        </p:txBody>
      </p:sp>
      <p:grpSp>
        <p:nvGrpSpPr>
          <p:cNvPr id="452" name="Google Shape;452;gac242e7999_0_97"/>
          <p:cNvGrpSpPr/>
          <p:nvPr/>
        </p:nvGrpSpPr>
        <p:grpSpPr>
          <a:xfrm>
            <a:off x="2169995" y="1535152"/>
            <a:ext cx="1212977" cy="307800"/>
            <a:chOff x="2329293" y="1900912"/>
            <a:chExt cx="1053663" cy="307800"/>
          </a:xfrm>
        </p:grpSpPr>
        <p:sp>
          <p:nvSpPr>
            <p:cNvPr id="453" name="Google Shape;453;gac242e7999_0_97"/>
            <p:cNvSpPr/>
            <p:nvPr/>
          </p:nvSpPr>
          <p:spPr>
            <a:xfrm>
              <a:off x="2329293" y="1900912"/>
              <a:ext cx="817800" cy="307800"/>
            </a:xfrm>
            <a:prstGeom prst="rect">
              <a:avLst/>
            </a:prstGeom>
            <a:solidFill>
              <a:srgbClr val="5E81B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KUBERNETES</a:t>
              </a:r>
              <a:endParaRPr sz="800" b="1" i="0" u="none" strike="noStrike" cap="none">
                <a:solidFill>
                  <a:srgbClr val="1F2A3D"/>
                </a:solidFill>
                <a:latin typeface="Arial"/>
                <a:ea typeface="Arial"/>
                <a:cs typeface="Arial"/>
                <a:sym typeface="Arial"/>
              </a:endParaRPr>
            </a:p>
          </p:txBody>
        </p:sp>
        <p:sp>
          <p:nvSpPr>
            <p:cNvPr id="454" name="Google Shape;454;gac242e7999_0_97"/>
            <p:cNvSpPr/>
            <p:nvPr/>
          </p:nvSpPr>
          <p:spPr>
            <a:xfrm>
              <a:off x="3128256" y="1900912"/>
              <a:ext cx="254700" cy="307800"/>
            </a:xfrm>
            <a:prstGeom prst="rect">
              <a:avLst/>
            </a:prstGeom>
            <a:solidFill>
              <a:srgbClr val="42AC70">
                <a:alpha val="29409"/>
              </a:srgbClr>
            </a:solidFill>
            <a:ln>
              <a:noFill/>
            </a:ln>
          </p:spPr>
          <p:txBody>
            <a:bodyPr spcFirstLastPara="1" wrap="square" lIns="0" tIns="91425" rIns="0"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CRI</a:t>
              </a:r>
              <a:endParaRPr sz="800" b="1" i="0" u="none" strike="noStrike" cap="none">
                <a:solidFill>
                  <a:srgbClr val="1F2A3D"/>
                </a:solidFill>
                <a:latin typeface="Arial"/>
                <a:ea typeface="Arial"/>
                <a:cs typeface="Arial"/>
                <a:sym typeface="Arial"/>
              </a:endParaRPr>
            </a:p>
          </p:txBody>
        </p:sp>
      </p:grpSp>
      <p:grpSp>
        <p:nvGrpSpPr>
          <p:cNvPr id="455" name="Google Shape;455;gac242e7999_0_97"/>
          <p:cNvGrpSpPr/>
          <p:nvPr/>
        </p:nvGrpSpPr>
        <p:grpSpPr>
          <a:xfrm>
            <a:off x="2169995" y="3711471"/>
            <a:ext cx="1212977" cy="307800"/>
            <a:chOff x="2329293" y="1900912"/>
            <a:chExt cx="1053663" cy="307800"/>
          </a:xfrm>
        </p:grpSpPr>
        <p:sp>
          <p:nvSpPr>
            <p:cNvPr id="456" name="Google Shape;456;gac242e7999_0_97"/>
            <p:cNvSpPr/>
            <p:nvPr/>
          </p:nvSpPr>
          <p:spPr>
            <a:xfrm>
              <a:off x="2329293" y="1900912"/>
              <a:ext cx="817800" cy="307800"/>
            </a:xfrm>
            <a:prstGeom prst="rect">
              <a:avLst/>
            </a:prstGeom>
            <a:solidFill>
              <a:srgbClr val="5E81B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KUBERNETES</a:t>
              </a:r>
              <a:endParaRPr sz="800" b="1" i="0" u="none" strike="noStrike" cap="none">
                <a:solidFill>
                  <a:srgbClr val="1F2A3D"/>
                </a:solidFill>
                <a:latin typeface="Arial"/>
                <a:ea typeface="Arial"/>
                <a:cs typeface="Arial"/>
                <a:sym typeface="Arial"/>
              </a:endParaRPr>
            </a:p>
          </p:txBody>
        </p:sp>
        <p:sp>
          <p:nvSpPr>
            <p:cNvPr id="457" name="Google Shape;457;gac242e7999_0_97"/>
            <p:cNvSpPr/>
            <p:nvPr/>
          </p:nvSpPr>
          <p:spPr>
            <a:xfrm>
              <a:off x="3128256" y="1900912"/>
              <a:ext cx="254700" cy="307800"/>
            </a:xfrm>
            <a:prstGeom prst="rect">
              <a:avLst/>
            </a:prstGeom>
            <a:solidFill>
              <a:srgbClr val="42AC70">
                <a:alpha val="29409"/>
              </a:srgbClr>
            </a:solidFill>
            <a:ln>
              <a:noFill/>
            </a:ln>
          </p:spPr>
          <p:txBody>
            <a:bodyPr spcFirstLastPara="1" wrap="square" lIns="0" tIns="91425" rIns="0"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CRI</a:t>
              </a:r>
              <a:endParaRPr sz="800" b="1" i="0" u="none" strike="noStrike" cap="none">
                <a:solidFill>
                  <a:srgbClr val="1F2A3D"/>
                </a:solidFill>
                <a:latin typeface="Arial"/>
                <a:ea typeface="Arial"/>
                <a:cs typeface="Arial"/>
                <a:sym typeface="Arial"/>
              </a:endParaRPr>
            </a:p>
          </p:txBody>
        </p:sp>
      </p:grpSp>
      <p:sp>
        <p:nvSpPr>
          <p:cNvPr id="458" name="Google Shape;458;gac242e7999_0_97"/>
          <p:cNvSpPr/>
          <p:nvPr/>
        </p:nvSpPr>
        <p:spPr>
          <a:xfrm>
            <a:off x="2174199" y="3185741"/>
            <a:ext cx="11994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OPENSTACK</a:t>
            </a:r>
            <a:endParaRPr sz="800" b="1" i="0" u="none" strike="noStrike" cap="none">
              <a:solidFill>
                <a:srgbClr val="1F2A3D"/>
              </a:solidFill>
              <a:latin typeface="Arial"/>
              <a:ea typeface="Arial"/>
              <a:cs typeface="Arial"/>
              <a:sym typeface="Arial"/>
            </a:endParaRPr>
          </a:p>
        </p:txBody>
      </p:sp>
      <p:sp>
        <p:nvSpPr>
          <p:cNvPr id="459" name="Google Shape;459;gac242e7999_0_97"/>
          <p:cNvSpPr/>
          <p:nvPr/>
        </p:nvSpPr>
        <p:spPr>
          <a:xfrm>
            <a:off x="3844650" y="4245577"/>
            <a:ext cx="914400" cy="3687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PodMAN</a:t>
            </a:r>
            <a:br>
              <a:rPr lang="en-US" sz="800" b="1" i="0" u="none" strike="noStrike" cap="none">
                <a:solidFill>
                  <a:srgbClr val="1F2A3D"/>
                </a:solidFill>
                <a:latin typeface="Roboto"/>
                <a:ea typeface="Roboto"/>
                <a:cs typeface="Roboto"/>
                <a:sym typeface="Roboto"/>
              </a:rPr>
            </a:br>
            <a:r>
              <a:rPr lang="en-US" sz="600" b="0" i="0" u="none" strike="noStrike" cap="none">
                <a:solidFill>
                  <a:srgbClr val="1F2A3D"/>
                </a:solidFill>
                <a:latin typeface="Roboto"/>
                <a:ea typeface="Roboto"/>
                <a:cs typeface="Roboto"/>
                <a:sym typeface="Roboto"/>
              </a:rPr>
              <a:t>(Rootless)  </a:t>
            </a:r>
            <a:endParaRPr sz="600" b="0" i="0" u="none" strike="noStrike" cap="none">
              <a:solidFill>
                <a:srgbClr val="1F2A3D"/>
              </a:solidFill>
              <a:latin typeface="Arial"/>
              <a:ea typeface="Arial"/>
              <a:cs typeface="Arial"/>
              <a:sym typeface="Arial"/>
            </a:endParaRPr>
          </a:p>
        </p:txBody>
      </p:sp>
      <p:cxnSp>
        <p:nvCxnSpPr>
          <p:cNvPr id="460" name="Google Shape;460;gac242e7999_0_97"/>
          <p:cNvCxnSpPr/>
          <p:nvPr/>
        </p:nvCxnSpPr>
        <p:spPr>
          <a:xfrm rot="10800000" flipH="1">
            <a:off x="4842970" y="4175468"/>
            <a:ext cx="317700" cy="197400"/>
          </a:xfrm>
          <a:prstGeom prst="straightConnector1">
            <a:avLst/>
          </a:prstGeom>
          <a:noFill/>
          <a:ln w="12700" cap="flat" cmpd="sng">
            <a:solidFill>
              <a:srgbClr val="1F2A3D"/>
            </a:solidFill>
            <a:prstDash val="dot"/>
            <a:round/>
            <a:headEnd type="none" w="sm" len="sm"/>
            <a:tailEnd type="triangle" w="med" len="med"/>
          </a:ln>
        </p:spPr>
      </p:cxnSp>
      <p:sp>
        <p:nvSpPr>
          <p:cNvPr id="461" name="Google Shape;461;gac242e7999_0_97"/>
          <p:cNvSpPr/>
          <p:nvPr/>
        </p:nvSpPr>
        <p:spPr>
          <a:xfrm>
            <a:off x="3844650" y="2054702"/>
            <a:ext cx="914400" cy="3687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PodMAN</a:t>
            </a:r>
            <a:br>
              <a:rPr lang="en-US" sz="800" b="1" i="0" u="none" strike="noStrike" cap="none">
                <a:solidFill>
                  <a:srgbClr val="1F2A3D"/>
                </a:solidFill>
                <a:latin typeface="Roboto"/>
                <a:ea typeface="Roboto"/>
                <a:cs typeface="Roboto"/>
                <a:sym typeface="Roboto"/>
              </a:rPr>
            </a:br>
            <a:r>
              <a:rPr lang="en-US" sz="600" b="0" i="0" u="none" strike="noStrike" cap="none">
                <a:solidFill>
                  <a:srgbClr val="1F2A3D"/>
                </a:solidFill>
                <a:latin typeface="Roboto"/>
                <a:ea typeface="Roboto"/>
                <a:cs typeface="Roboto"/>
                <a:sym typeface="Roboto"/>
              </a:rPr>
              <a:t>(Rootless)  </a:t>
            </a:r>
            <a:endParaRPr sz="600" b="0" i="0" u="none" strike="noStrike" cap="none">
              <a:solidFill>
                <a:srgbClr val="1F2A3D"/>
              </a:solidFill>
              <a:latin typeface="Arial"/>
              <a:ea typeface="Arial"/>
              <a:cs typeface="Arial"/>
              <a:sym typeface="Arial"/>
            </a:endParaRPr>
          </a:p>
        </p:txBody>
      </p:sp>
      <p:cxnSp>
        <p:nvCxnSpPr>
          <p:cNvPr id="462" name="Google Shape;462;gac242e7999_0_97"/>
          <p:cNvCxnSpPr/>
          <p:nvPr/>
        </p:nvCxnSpPr>
        <p:spPr>
          <a:xfrm>
            <a:off x="4832206" y="1178362"/>
            <a:ext cx="324900" cy="153900"/>
          </a:xfrm>
          <a:prstGeom prst="straightConnector1">
            <a:avLst/>
          </a:prstGeom>
          <a:noFill/>
          <a:ln w="12700" cap="flat" cmpd="sng">
            <a:solidFill>
              <a:srgbClr val="1F2A3D"/>
            </a:solidFill>
            <a:prstDash val="dot"/>
            <a:round/>
            <a:headEnd type="none" w="sm" len="sm"/>
            <a:tailEnd type="triangle" w="med" len="med"/>
          </a:ln>
        </p:spPr>
      </p:cxnSp>
      <p:cxnSp>
        <p:nvCxnSpPr>
          <p:cNvPr id="463" name="Google Shape;463;gac242e7999_0_97"/>
          <p:cNvCxnSpPr/>
          <p:nvPr/>
        </p:nvCxnSpPr>
        <p:spPr>
          <a:xfrm>
            <a:off x="4835775" y="1689050"/>
            <a:ext cx="344100" cy="0"/>
          </a:xfrm>
          <a:prstGeom prst="straightConnector1">
            <a:avLst/>
          </a:prstGeom>
          <a:noFill/>
          <a:ln w="12700" cap="flat" cmpd="sng">
            <a:solidFill>
              <a:srgbClr val="1F2A3D"/>
            </a:solidFill>
            <a:prstDash val="dot"/>
            <a:round/>
            <a:headEnd type="none" w="sm" len="sm"/>
            <a:tailEnd type="triangle" w="med" len="med"/>
          </a:ln>
        </p:spPr>
      </p:cxnSp>
      <p:cxnSp>
        <p:nvCxnSpPr>
          <p:cNvPr id="464" name="Google Shape;464;gac242e7999_0_97"/>
          <p:cNvCxnSpPr/>
          <p:nvPr/>
        </p:nvCxnSpPr>
        <p:spPr>
          <a:xfrm rot="10800000" flipH="1">
            <a:off x="4842970" y="2045843"/>
            <a:ext cx="317700" cy="197400"/>
          </a:xfrm>
          <a:prstGeom prst="straightConnector1">
            <a:avLst/>
          </a:prstGeom>
          <a:noFill/>
          <a:ln w="12700" cap="flat" cmpd="sng">
            <a:solidFill>
              <a:srgbClr val="1F2A3D"/>
            </a:solidFill>
            <a:prstDash val="dot"/>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2"/>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2400"/>
              <a:t>Multi-tenant Kubernetes example</a:t>
            </a:r>
            <a:endParaRPr/>
          </a:p>
        </p:txBody>
      </p:sp>
      <p:sp>
        <p:nvSpPr>
          <p:cNvPr id="470" name="Google Shape;470;p12"/>
          <p:cNvSpPr/>
          <p:nvPr/>
        </p:nvSpPr>
        <p:spPr>
          <a:xfrm>
            <a:off x="2127918" y="1531691"/>
            <a:ext cx="801000" cy="75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471" name="Google Shape;471;p12"/>
          <p:cNvSpPr/>
          <p:nvPr/>
        </p:nvSpPr>
        <p:spPr>
          <a:xfrm>
            <a:off x="3426779" y="2780927"/>
            <a:ext cx="801041" cy="12188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472" name="Google Shape;472;p12"/>
          <p:cNvSpPr/>
          <p:nvPr/>
        </p:nvSpPr>
        <p:spPr>
          <a:xfrm>
            <a:off x="2492487" y="2781028"/>
            <a:ext cx="801041" cy="12188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473" name="Google Shape;473;p12"/>
          <p:cNvSpPr/>
          <p:nvPr/>
        </p:nvSpPr>
        <p:spPr>
          <a:xfrm>
            <a:off x="233662" y="2776698"/>
            <a:ext cx="2133978" cy="12188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474" name="Google Shape;474;p12"/>
          <p:cNvSpPr/>
          <p:nvPr/>
        </p:nvSpPr>
        <p:spPr>
          <a:xfrm>
            <a:off x="315521" y="3663112"/>
            <a:ext cx="1982310" cy="261610"/>
          </a:xfrm>
          <a:prstGeom prst="rect">
            <a:avLst/>
          </a:prstGeom>
          <a:solidFill>
            <a:srgbClr val="1F2A3D"/>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KERNEL</a:t>
            </a:r>
            <a:endParaRPr sz="500" b="1" i="0" u="none" strike="noStrike" cap="none">
              <a:solidFill>
                <a:schemeClr val="lt1"/>
              </a:solidFill>
              <a:latin typeface="Arial"/>
              <a:ea typeface="Arial"/>
              <a:cs typeface="Arial"/>
              <a:sym typeface="Arial"/>
            </a:endParaRPr>
          </a:p>
        </p:txBody>
      </p:sp>
      <p:sp>
        <p:nvSpPr>
          <p:cNvPr id="475" name="Google Shape;475;p12"/>
          <p:cNvSpPr/>
          <p:nvPr/>
        </p:nvSpPr>
        <p:spPr>
          <a:xfrm>
            <a:off x="327574" y="2869906"/>
            <a:ext cx="622272" cy="748078"/>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476" name="Google Shape;476;p12"/>
          <p:cNvSpPr/>
          <p:nvPr/>
        </p:nvSpPr>
        <p:spPr>
          <a:xfrm>
            <a:off x="370777" y="3055955"/>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77" name="Google Shape;477;p12"/>
          <p:cNvSpPr/>
          <p:nvPr/>
        </p:nvSpPr>
        <p:spPr>
          <a:xfrm>
            <a:off x="284276" y="2870783"/>
            <a:ext cx="750427"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478" name="Google Shape;478;p12"/>
          <p:cNvSpPr/>
          <p:nvPr/>
        </p:nvSpPr>
        <p:spPr>
          <a:xfrm>
            <a:off x="370777" y="3238844"/>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79" name="Google Shape;479;p12"/>
          <p:cNvSpPr/>
          <p:nvPr/>
        </p:nvSpPr>
        <p:spPr>
          <a:xfrm>
            <a:off x="370777" y="3421730"/>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80" name="Google Shape;480;p12"/>
          <p:cNvSpPr/>
          <p:nvPr/>
        </p:nvSpPr>
        <p:spPr>
          <a:xfrm>
            <a:off x="1001567" y="2869906"/>
            <a:ext cx="622272" cy="748078"/>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481" name="Google Shape;481;p12"/>
          <p:cNvSpPr/>
          <p:nvPr/>
        </p:nvSpPr>
        <p:spPr>
          <a:xfrm>
            <a:off x="1044770" y="3055955"/>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82" name="Google Shape;482;p12"/>
          <p:cNvSpPr/>
          <p:nvPr/>
        </p:nvSpPr>
        <p:spPr>
          <a:xfrm>
            <a:off x="2586399" y="3667443"/>
            <a:ext cx="622272" cy="261610"/>
          </a:xfrm>
          <a:prstGeom prst="rect">
            <a:avLst/>
          </a:prstGeom>
          <a:solidFill>
            <a:srgbClr val="1F2A3D"/>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KERNEL</a:t>
            </a:r>
            <a:endParaRPr sz="500" b="1" i="0" u="none" strike="noStrike" cap="none">
              <a:solidFill>
                <a:schemeClr val="lt1"/>
              </a:solidFill>
              <a:latin typeface="Arial"/>
              <a:ea typeface="Arial"/>
              <a:cs typeface="Arial"/>
              <a:sym typeface="Arial"/>
            </a:endParaRPr>
          </a:p>
        </p:txBody>
      </p:sp>
      <p:sp>
        <p:nvSpPr>
          <p:cNvPr id="483" name="Google Shape;483;p12"/>
          <p:cNvSpPr/>
          <p:nvPr/>
        </p:nvSpPr>
        <p:spPr>
          <a:xfrm>
            <a:off x="2586399" y="2874236"/>
            <a:ext cx="622272" cy="748078"/>
          </a:xfrm>
          <a:prstGeom prst="rect">
            <a:avLst/>
          </a:prstGeom>
          <a:solidFill>
            <a:srgbClr val="F15B3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484" name="Google Shape;484;p12"/>
          <p:cNvSpPr/>
          <p:nvPr/>
        </p:nvSpPr>
        <p:spPr>
          <a:xfrm>
            <a:off x="2629602" y="3060285"/>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85" name="Google Shape;485;p12"/>
          <p:cNvSpPr/>
          <p:nvPr/>
        </p:nvSpPr>
        <p:spPr>
          <a:xfrm>
            <a:off x="2629602" y="3243173"/>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86" name="Google Shape;486;p12"/>
          <p:cNvSpPr/>
          <p:nvPr/>
        </p:nvSpPr>
        <p:spPr>
          <a:xfrm>
            <a:off x="2629602" y="3426060"/>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87" name="Google Shape;487;p12"/>
          <p:cNvSpPr/>
          <p:nvPr/>
        </p:nvSpPr>
        <p:spPr>
          <a:xfrm>
            <a:off x="3520691" y="3667341"/>
            <a:ext cx="622272" cy="261610"/>
          </a:xfrm>
          <a:prstGeom prst="rect">
            <a:avLst/>
          </a:prstGeom>
          <a:solidFill>
            <a:srgbClr val="1F2A3D"/>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KERNEL</a:t>
            </a:r>
            <a:endParaRPr sz="500" b="1" i="0" u="none" strike="noStrike" cap="none">
              <a:solidFill>
                <a:schemeClr val="lt1"/>
              </a:solidFill>
              <a:latin typeface="Arial"/>
              <a:ea typeface="Arial"/>
              <a:cs typeface="Arial"/>
              <a:sym typeface="Arial"/>
            </a:endParaRPr>
          </a:p>
        </p:txBody>
      </p:sp>
      <p:sp>
        <p:nvSpPr>
          <p:cNvPr id="488" name="Google Shape;488;p12"/>
          <p:cNvSpPr/>
          <p:nvPr/>
        </p:nvSpPr>
        <p:spPr>
          <a:xfrm>
            <a:off x="3520691" y="2874135"/>
            <a:ext cx="622272" cy="748078"/>
          </a:xfrm>
          <a:prstGeom prst="rect">
            <a:avLst/>
          </a:prstGeom>
          <a:solidFill>
            <a:srgbClr val="F15B3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489" name="Google Shape;489;p12"/>
          <p:cNvSpPr/>
          <p:nvPr/>
        </p:nvSpPr>
        <p:spPr>
          <a:xfrm>
            <a:off x="3563894" y="3060184"/>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90" name="Google Shape;490;p12"/>
          <p:cNvSpPr/>
          <p:nvPr/>
        </p:nvSpPr>
        <p:spPr>
          <a:xfrm>
            <a:off x="3563894" y="3243073"/>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91" name="Google Shape;491;p12"/>
          <p:cNvSpPr/>
          <p:nvPr/>
        </p:nvSpPr>
        <p:spPr>
          <a:xfrm>
            <a:off x="1675560" y="2869906"/>
            <a:ext cx="622272" cy="748078"/>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492" name="Google Shape;492;p12"/>
          <p:cNvSpPr/>
          <p:nvPr/>
        </p:nvSpPr>
        <p:spPr>
          <a:xfrm>
            <a:off x="1718763" y="3055955"/>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93" name="Google Shape;493;p12"/>
          <p:cNvSpPr/>
          <p:nvPr/>
        </p:nvSpPr>
        <p:spPr>
          <a:xfrm>
            <a:off x="1718763" y="3238844"/>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494" name="Google Shape;494;p12"/>
          <p:cNvSpPr/>
          <p:nvPr/>
        </p:nvSpPr>
        <p:spPr>
          <a:xfrm>
            <a:off x="2221831" y="1957142"/>
            <a:ext cx="622272" cy="261610"/>
          </a:xfrm>
          <a:prstGeom prst="rect">
            <a:avLst/>
          </a:prstGeom>
          <a:solidFill>
            <a:srgbClr val="1F2A3D"/>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KERNEL</a:t>
            </a:r>
            <a:endParaRPr sz="500" b="1" i="0" u="none" strike="noStrike" cap="none">
              <a:solidFill>
                <a:schemeClr val="lt1"/>
              </a:solidFill>
              <a:latin typeface="Arial"/>
              <a:ea typeface="Arial"/>
              <a:cs typeface="Arial"/>
              <a:sym typeface="Arial"/>
            </a:endParaRPr>
          </a:p>
        </p:txBody>
      </p:sp>
      <p:sp>
        <p:nvSpPr>
          <p:cNvPr id="495" name="Google Shape;495;p12"/>
          <p:cNvSpPr/>
          <p:nvPr/>
        </p:nvSpPr>
        <p:spPr>
          <a:xfrm>
            <a:off x="2221830" y="1642384"/>
            <a:ext cx="622272" cy="269629"/>
          </a:xfrm>
          <a:prstGeom prst="rect">
            <a:avLst/>
          </a:prstGeom>
          <a:solidFill>
            <a:srgbClr val="42AC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496" name="Google Shape;496;p12"/>
          <p:cNvSpPr/>
          <p:nvPr/>
        </p:nvSpPr>
        <p:spPr>
          <a:xfrm>
            <a:off x="2127900" y="1707025"/>
            <a:ext cx="801000" cy="16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KUBERNETES</a:t>
            </a:r>
            <a:endParaRPr sz="500" b="1" i="0" u="none" strike="noStrike" cap="none">
              <a:solidFill>
                <a:schemeClr val="lt1"/>
              </a:solidFill>
              <a:latin typeface="Roboto"/>
              <a:ea typeface="Roboto"/>
              <a:cs typeface="Roboto"/>
              <a:sym typeface="Roboto"/>
            </a:endParaRPr>
          </a:p>
        </p:txBody>
      </p:sp>
      <p:sp>
        <p:nvSpPr>
          <p:cNvPr id="497" name="Google Shape;497;p12"/>
          <p:cNvSpPr/>
          <p:nvPr/>
        </p:nvSpPr>
        <p:spPr>
          <a:xfrm>
            <a:off x="2219358" y="1309673"/>
            <a:ext cx="62227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NODE 1</a:t>
            </a:r>
            <a:endParaRPr sz="900" b="1" i="0" u="none" strike="noStrike" cap="none">
              <a:solidFill>
                <a:srgbClr val="1F2A3D"/>
              </a:solidFill>
              <a:latin typeface="Roboto"/>
              <a:ea typeface="Roboto"/>
              <a:cs typeface="Roboto"/>
              <a:sym typeface="Roboto"/>
            </a:endParaRPr>
          </a:p>
        </p:txBody>
      </p:sp>
      <p:sp>
        <p:nvSpPr>
          <p:cNvPr id="498" name="Google Shape;498;p12"/>
          <p:cNvSpPr/>
          <p:nvPr/>
        </p:nvSpPr>
        <p:spPr>
          <a:xfrm>
            <a:off x="968329" y="4043136"/>
            <a:ext cx="62227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NODE 2</a:t>
            </a:r>
            <a:endParaRPr sz="900" b="1" i="0" u="none" strike="noStrike" cap="none">
              <a:solidFill>
                <a:srgbClr val="1F2A3D"/>
              </a:solidFill>
              <a:latin typeface="Roboto"/>
              <a:ea typeface="Roboto"/>
              <a:cs typeface="Roboto"/>
              <a:sym typeface="Roboto"/>
            </a:endParaRPr>
          </a:p>
        </p:txBody>
      </p:sp>
      <p:sp>
        <p:nvSpPr>
          <p:cNvPr id="499" name="Google Shape;499;p12"/>
          <p:cNvSpPr/>
          <p:nvPr/>
        </p:nvSpPr>
        <p:spPr>
          <a:xfrm>
            <a:off x="2645944" y="4043136"/>
            <a:ext cx="62227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NODE 3</a:t>
            </a:r>
            <a:endParaRPr sz="900" b="1" i="0" u="none" strike="noStrike" cap="none">
              <a:solidFill>
                <a:srgbClr val="1F2A3D"/>
              </a:solidFill>
              <a:latin typeface="Roboto"/>
              <a:ea typeface="Roboto"/>
              <a:cs typeface="Roboto"/>
              <a:sym typeface="Roboto"/>
            </a:endParaRPr>
          </a:p>
        </p:txBody>
      </p:sp>
      <p:sp>
        <p:nvSpPr>
          <p:cNvPr id="500" name="Google Shape;500;p12"/>
          <p:cNvSpPr/>
          <p:nvPr/>
        </p:nvSpPr>
        <p:spPr>
          <a:xfrm>
            <a:off x="3563894" y="4043136"/>
            <a:ext cx="62227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NODE 4</a:t>
            </a:r>
            <a:endParaRPr sz="900" b="1" i="0" u="none" strike="noStrike" cap="none">
              <a:solidFill>
                <a:srgbClr val="1F2A3D"/>
              </a:solidFill>
              <a:latin typeface="Roboto"/>
              <a:ea typeface="Roboto"/>
              <a:cs typeface="Roboto"/>
              <a:sym typeface="Roboto"/>
            </a:endParaRPr>
          </a:p>
        </p:txBody>
      </p:sp>
      <p:cxnSp>
        <p:nvCxnSpPr>
          <p:cNvPr id="501" name="Google Shape;501;p12"/>
          <p:cNvCxnSpPr/>
          <p:nvPr/>
        </p:nvCxnSpPr>
        <p:spPr>
          <a:xfrm>
            <a:off x="646457" y="2602344"/>
            <a:ext cx="0" cy="260813"/>
          </a:xfrm>
          <a:prstGeom prst="straightConnector1">
            <a:avLst/>
          </a:prstGeom>
          <a:noFill/>
          <a:ln w="12700" cap="flat" cmpd="sng">
            <a:solidFill>
              <a:srgbClr val="1F2A3D"/>
            </a:solidFill>
            <a:prstDash val="dot"/>
            <a:round/>
            <a:headEnd type="none" w="sm" len="sm"/>
            <a:tailEnd type="triangle" w="med" len="med"/>
          </a:ln>
        </p:spPr>
      </p:cxnSp>
      <p:cxnSp>
        <p:nvCxnSpPr>
          <p:cNvPr id="502" name="Google Shape;502;p12"/>
          <p:cNvCxnSpPr/>
          <p:nvPr/>
        </p:nvCxnSpPr>
        <p:spPr>
          <a:xfrm rot="10800000">
            <a:off x="2527605" y="2291955"/>
            <a:ext cx="0" cy="301444"/>
          </a:xfrm>
          <a:prstGeom prst="straightConnector1">
            <a:avLst/>
          </a:prstGeom>
          <a:noFill/>
          <a:ln w="12700" cap="flat" cmpd="sng">
            <a:solidFill>
              <a:srgbClr val="1F2A3D"/>
            </a:solidFill>
            <a:prstDash val="dot"/>
            <a:round/>
            <a:headEnd type="none" w="sm" len="sm"/>
            <a:tailEnd type="none" w="sm" len="sm"/>
          </a:ln>
        </p:spPr>
      </p:cxnSp>
      <p:cxnSp>
        <p:nvCxnSpPr>
          <p:cNvPr id="503" name="Google Shape;503;p12"/>
          <p:cNvCxnSpPr/>
          <p:nvPr/>
        </p:nvCxnSpPr>
        <p:spPr>
          <a:xfrm rot="10800000" flipH="1">
            <a:off x="638709" y="2593400"/>
            <a:ext cx="3188590" cy="1"/>
          </a:xfrm>
          <a:prstGeom prst="straightConnector1">
            <a:avLst/>
          </a:prstGeom>
          <a:noFill/>
          <a:ln w="12700" cap="flat" cmpd="sng">
            <a:solidFill>
              <a:srgbClr val="1F2A3D"/>
            </a:solidFill>
            <a:prstDash val="dot"/>
            <a:round/>
            <a:headEnd type="none" w="sm" len="sm"/>
            <a:tailEnd type="none" w="sm" len="sm"/>
          </a:ln>
        </p:spPr>
      </p:cxnSp>
      <p:cxnSp>
        <p:nvCxnSpPr>
          <p:cNvPr id="504" name="Google Shape;504;p12"/>
          <p:cNvCxnSpPr/>
          <p:nvPr/>
        </p:nvCxnSpPr>
        <p:spPr>
          <a:xfrm>
            <a:off x="1304773" y="2609093"/>
            <a:ext cx="0" cy="260813"/>
          </a:xfrm>
          <a:prstGeom prst="straightConnector1">
            <a:avLst/>
          </a:prstGeom>
          <a:noFill/>
          <a:ln w="12700" cap="flat" cmpd="sng">
            <a:solidFill>
              <a:srgbClr val="1F2A3D"/>
            </a:solidFill>
            <a:prstDash val="dot"/>
            <a:round/>
            <a:headEnd type="none" w="sm" len="sm"/>
            <a:tailEnd type="triangle" w="med" len="med"/>
          </a:ln>
        </p:spPr>
      </p:cxnSp>
      <p:cxnSp>
        <p:nvCxnSpPr>
          <p:cNvPr id="505" name="Google Shape;505;p12"/>
          <p:cNvCxnSpPr/>
          <p:nvPr/>
        </p:nvCxnSpPr>
        <p:spPr>
          <a:xfrm>
            <a:off x="1986054" y="2602344"/>
            <a:ext cx="0" cy="260813"/>
          </a:xfrm>
          <a:prstGeom prst="straightConnector1">
            <a:avLst/>
          </a:prstGeom>
          <a:noFill/>
          <a:ln w="12700" cap="flat" cmpd="sng">
            <a:solidFill>
              <a:srgbClr val="1F2A3D"/>
            </a:solidFill>
            <a:prstDash val="dot"/>
            <a:round/>
            <a:headEnd type="none" w="sm" len="sm"/>
            <a:tailEnd type="triangle" w="med" len="med"/>
          </a:ln>
        </p:spPr>
      </p:cxnSp>
      <p:cxnSp>
        <p:nvCxnSpPr>
          <p:cNvPr id="506" name="Google Shape;506;p12"/>
          <p:cNvCxnSpPr/>
          <p:nvPr/>
        </p:nvCxnSpPr>
        <p:spPr>
          <a:xfrm>
            <a:off x="2890171" y="2602344"/>
            <a:ext cx="0" cy="260813"/>
          </a:xfrm>
          <a:prstGeom prst="straightConnector1">
            <a:avLst/>
          </a:prstGeom>
          <a:noFill/>
          <a:ln w="12700" cap="flat" cmpd="sng">
            <a:solidFill>
              <a:srgbClr val="1F2A3D"/>
            </a:solidFill>
            <a:prstDash val="dot"/>
            <a:round/>
            <a:headEnd type="none" w="sm" len="sm"/>
            <a:tailEnd type="triangle" w="med" len="med"/>
          </a:ln>
        </p:spPr>
      </p:cxnSp>
      <p:cxnSp>
        <p:nvCxnSpPr>
          <p:cNvPr id="507" name="Google Shape;507;p12"/>
          <p:cNvCxnSpPr/>
          <p:nvPr/>
        </p:nvCxnSpPr>
        <p:spPr>
          <a:xfrm>
            <a:off x="3827645" y="2602344"/>
            <a:ext cx="0" cy="260813"/>
          </a:xfrm>
          <a:prstGeom prst="straightConnector1">
            <a:avLst/>
          </a:prstGeom>
          <a:noFill/>
          <a:ln w="12700" cap="flat" cmpd="sng">
            <a:solidFill>
              <a:srgbClr val="1F2A3D"/>
            </a:solidFill>
            <a:prstDash val="dot"/>
            <a:round/>
            <a:headEnd type="none" w="sm" len="sm"/>
            <a:tailEnd type="triangle" w="med" len="med"/>
          </a:ln>
        </p:spPr>
      </p:cxnSp>
      <p:sp>
        <p:nvSpPr>
          <p:cNvPr id="508" name="Google Shape;508;p12"/>
          <p:cNvSpPr/>
          <p:nvPr/>
        </p:nvSpPr>
        <p:spPr>
          <a:xfrm>
            <a:off x="4826126" y="2540487"/>
            <a:ext cx="4136972" cy="14587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509" name="Google Shape;509;p12"/>
          <p:cNvSpPr/>
          <p:nvPr/>
        </p:nvSpPr>
        <p:spPr>
          <a:xfrm>
            <a:off x="4909511" y="2664435"/>
            <a:ext cx="662004" cy="982391"/>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10" name="Google Shape;510;p12"/>
          <p:cNvSpPr/>
          <p:nvPr/>
        </p:nvSpPr>
        <p:spPr>
          <a:xfrm>
            <a:off x="4938253" y="2875356"/>
            <a:ext cx="610260" cy="739903"/>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11" name="Google Shape;511;p12"/>
          <p:cNvSpPr/>
          <p:nvPr/>
        </p:nvSpPr>
        <p:spPr>
          <a:xfrm>
            <a:off x="4905952" y="3696035"/>
            <a:ext cx="3974397" cy="261610"/>
          </a:xfrm>
          <a:prstGeom prst="rect">
            <a:avLst/>
          </a:prstGeom>
          <a:solidFill>
            <a:srgbClr val="1F2A3D"/>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KERNEL</a:t>
            </a:r>
            <a:endParaRPr sz="500" b="1" i="0" u="none" strike="noStrike" cap="none">
              <a:solidFill>
                <a:schemeClr val="lt1"/>
              </a:solidFill>
              <a:latin typeface="Arial"/>
              <a:ea typeface="Arial"/>
              <a:cs typeface="Arial"/>
              <a:sym typeface="Arial"/>
            </a:endParaRPr>
          </a:p>
        </p:txBody>
      </p:sp>
      <p:sp>
        <p:nvSpPr>
          <p:cNvPr id="512" name="Google Shape;512;p12"/>
          <p:cNvSpPr/>
          <p:nvPr/>
        </p:nvSpPr>
        <p:spPr>
          <a:xfrm>
            <a:off x="4938254" y="2696027"/>
            <a:ext cx="610259"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KATA VM</a:t>
            </a:r>
            <a:endParaRPr sz="700" b="1" i="0" u="none" strike="noStrike" cap="none">
              <a:solidFill>
                <a:srgbClr val="1F2A3D"/>
              </a:solidFill>
              <a:latin typeface="Roboto"/>
              <a:ea typeface="Roboto"/>
              <a:cs typeface="Roboto"/>
              <a:sym typeface="Roboto"/>
            </a:endParaRPr>
          </a:p>
        </p:txBody>
      </p:sp>
      <p:sp>
        <p:nvSpPr>
          <p:cNvPr id="513" name="Google Shape;513;p12"/>
          <p:cNvSpPr/>
          <p:nvPr/>
        </p:nvSpPr>
        <p:spPr>
          <a:xfrm>
            <a:off x="6981701" y="4046775"/>
            <a:ext cx="7503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NODE 2</a:t>
            </a:r>
            <a:endParaRPr sz="900" b="1" i="0" u="none" strike="noStrike" cap="none">
              <a:solidFill>
                <a:srgbClr val="1F2A3D"/>
              </a:solidFill>
              <a:latin typeface="Roboto"/>
              <a:ea typeface="Roboto"/>
              <a:cs typeface="Roboto"/>
              <a:sym typeface="Roboto"/>
            </a:endParaRPr>
          </a:p>
        </p:txBody>
      </p:sp>
      <p:cxnSp>
        <p:nvCxnSpPr>
          <p:cNvPr id="514" name="Google Shape;514;p12"/>
          <p:cNvCxnSpPr/>
          <p:nvPr/>
        </p:nvCxnSpPr>
        <p:spPr>
          <a:xfrm>
            <a:off x="5228668" y="2377783"/>
            <a:ext cx="0" cy="254335"/>
          </a:xfrm>
          <a:prstGeom prst="straightConnector1">
            <a:avLst/>
          </a:prstGeom>
          <a:noFill/>
          <a:ln w="12700" cap="flat" cmpd="sng">
            <a:solidFill>
              <a:srgbClr val="1F2A3D"/>
            </a:solidFill>
            <a:prstDash val="dot"/>
            <a:round/>
            <a:headEnd type="none" w="sm" len="sm"/>
            <a:tailEnd type="triangle" w="med" len="med"/>
          </a:ln>
        </p:spPr>
      </p:cxnSp>
      <p:cxnSp>
        <p:nvCxnSpPr>
          <p:cNvPr id="515" name="Google Shape;515;p12"/>
          <p:cNvCxnSpPr/>
          <p:nvPr/>
        </p:nvCxnSpPr>
        <p:spPr>
          <a:xfrm rot="10800000">
            <a:off x="7298756" y="2256417"/>
            <a:ext cx="0" cy="121366"/>
          </a:xfrm>
          <a:prstGeom prst="straightConnector1">
            <a:avLst/>
          </a:prstGeom>
          <a:noFill/>
          <a:ln w="12700" cap="flat" cmpd="sng">
            <a:solidFill>
              <a:srgbClr val="1F2A3D"/>
            </a:solidFill>
            <a:prstDash val="dot"/>
            <a:round/>
            <a:headEnd type="none" w="sm" len="sm"/>
            <a:tailEnd type="none" w="sm" len="sm"/>
          </a:ln>
        </p:spPr>
      </p:cxnSp>
      <p:cxnSp>
        <p:nvCxnSpPr>
          <p:cNvPr id="516" name="Google Shape;516;p12"/>
          <p:cNvCxnSpPr/>
          <p:nvPr/>
        </p:nvCxnSpPr>
        <p:spPr>
          <a:xfrm rot="10800000" flipH="1">
            <a:off x="5221113" y="2376614"/>
            <a:ext cx="3355828" cy="1"/>
          </a:xfrm>
          <a:prstGeom prst="straightConnector1">
            <a:avLst/>
          </a:prstGeom>
          <a:noFill/>
          <a:ln w="12700" cap="flat" cmpd="sng">
            <a:solidFill>
              <a:srgbClr val="1F2A3D"/>
            </a:solidFill>
            <a:prstDash val="dot"/>
            <a:round/>
            <a:headEnd type="none" w="sm" len="sm"/>
            <a:tailEnd type="none" w="sm" len="sm"/>
          </a:ln>
        </p:spPr>
      </p:cxnSp>
      <p:cxnSp>
        <p:nvCxnSpPr>
          <p:cNvPr id="517" name="Google Shape;517;p12"/>
          <p:cNvCxnSpPr/>
          <p:nvPr/>
        </p:nvCxnSpPr>
        <p:spPr>
          <a:xfrm>
            <a:off x="6055273" y="2384364"/>
            <a:ext cx="0" cy="254335"/>
          </a:xfrm>
          <a:prstGeom prst="straightConnector1">
            <a:avLst/>
          </a:prstGeom>
          <a:noFill/>
          <a:ln w="12700" cap="flat" cmpd="sng">
            <a:solidFill>
              <a:srgbClr val="1F2A3D"/>
            </a:solidFill>
            <a:prstDash val="dot"/>
            <a:round/>
            <a:headEnd type="none" w="sm" len="sm"/>
            <a:tailEnd type="triangle" w="med" len="med"/>
          </a:ln>
        </p:spPr>
      </p:cxnSp>
      <p:cxnSp>
        <p:nvCxnSpPr>
          <p:cNvPr id="518" name="Google Shape;518;p12"/>
          <p:cNvCxnSpPr/>
          <p:nvPr/>
        </p:nvCxnSpPr>
        <p:spPr>
          <a:xfrm>
            <a:off x="6881879" y="2377783"/>
            <a:ext cx="0" cy="254335"/>
          </a:xfrm>
          <a:prstGeom prst="straightConnector1">
            <a:avLst/>
          </a:prstGeom>
          <a:noFill/>
          <a:ln w="12700" cap="flat" cmpd="sng">
            <a:solidFill>
              <a:srgbClr val="1F2A3D"/>
            </a:solidFill>
            <a:prstDash val="dot"/>
            <a:round/>
            <a:headEnd type="none" w="sm" len="sm"/>
            <a:tailEnd type="triangle" w="med" len="med"/>
          </a:ln>
        </p:spPr>
      </p:cxnSp>
      <p:cxnSp>
        <p:nvCxnSpPr>
          <p:cNvPr id="519" name="Google Shape;519;p12"/>
          <p:cNvCxnSpPr/>
          <p:nvPr/>
        </p:nvCxnSpPr>
        <p:spPr>
          <a:xfrm>
            <a:off x="7708484" y="2377783"/>
            <a:ext cx="0" cy="254335"/>
          </a:xfrm>
          <a:prstGeom prst="straightConnector1">
            <a:avLst/>
          </a:prstGeom>
          <a:noFill/>
          <a:ln w="12700" cap="flat" cmpd="sng">
            <a:solidFill>
              <a:srgbClr val="1F2A3D"/>
            </a:solidFill>
            <a:prstDash val="dot"/>
            <a:round/>
            <a:headEnd type="none" w="sm" len="sm"/>
            <a:tailEnd type="triangle" w="med" len="med"/>
          </a:ln>
        </p:spPr>
      </p:cxnSp>
      <p:cxnSp>
        <p:nvCxnSpPr>
          <p:cNvPr id="520" name="Google Shape;520;p12"/>
          <p:cNvCxnSpPr/>
          <p:nvPr/>
        </p:nvCxnSpPr>
        <p:spPr>
          <a:xfrm>
            <a:off x="8557752" y="2377783"/>
            <a:ext cx="0" cy="254335"/>
          </a:xfrm>
          <a:prstGeom prst="straightConnector1">
            <a:avLst/>
          </a:prstGeom>
          <a:noFill/>
          <a:ln w="12700" cap="flat" cmpd="sng">
            <a:solidFill>
              <a:srgbClr val="1F2A3D"/>
            </a:solidFill>
            <a:prstDash val="dot"/>
            <a:round/>
            <a:headEnd type="none" w="sm" len="sm"/>
            <a:tailEnd type="triangle" w="med" len="med"/>
          </a:ln>
        </p:spPr>
      </p:cxnSp>
      <p:sp>
        <p:nvSpPr>
          <p:cNvPr id="521" name="Google Shape;521;p12"/>
          <p:cNvSpPr/>
          <p:nvPr/>
        </p:nvSpPr>
        <p:spPr>
          <a:xfrm>
            <a:off x="5714798" y="2662413"/>
            <a:ext cx="662004" cy="982391"/>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22" name="Google Shape;522;p12"/>
          <p:cNvSpPr/>
          <p:nvPr/>
        </p:nvSpPr>
        <p:spPr>
          <a:xfrm>
            <a:off x="5743540" y="2873333"/>
            <a:ext cx="608225" cy="739903"/>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23" name="Google Shape;523;p12"/>
          <p:cNvSpPr/>
          <p:nvPr/>
        </p:nvSpPr>
        <p:spPr>
          <a:xfrm>
            <a:off x="5743540" y="2694005"/>
            <a:ext cx="610259"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KATA VM</a:t>
            </a:r>
            <a:endParaRPr sz="700" b="1" i="0" u="none" strike="noStrike" cap="none">
              <a:solidFill>
                <a:srgbClr val="1F2A3D"/>
              </a:solidFill>
              <a:latin typeface="Roboto"/>
              <a:ea typeface="Roboto"/>
              <a:cs typeface="Roboto"/>
              <a:sym typeface="Roboto"/>
            </a:endParaRPr>
          </a:p>
        </p:txBody>
      </p:sp>
      <p:sp>
        <p:nvSpPr>
          <p:cNvPr id="524" name="Google Shape;524;p12"/>
          <p:cNvSpPr/>
          <p:nvPr/>
        </p:nvSpPr>
        <p:spPr>
          <a:xfrm>
            <a:off x="6519356" y="2662413"/>
            <a:ext cx="662004" cy="982391"/>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25" name="Google Shape;525;p12"/>
          <p:cNvSpPr/>
          <p:nvPr/>
        </p:nvSpPr>
        <p:spPr>
          <a:xfrm>
            <a:off x="6548098" y="2873333"/>
            <a:ext cx="610260" cy="739903"/>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26" name="Google Shape;526;p12"/>
          <p:cNvSpPr/>
          <p:nvPr/>
        </p:nvSpPr>
        <p:spPr>
          <a:xfrm>
            <a:off x="6548099" y="2694005"/>
            <a:ext cx="610259"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KATA VM</a:t>
            </a:r>
            <a:endParaRPr sz="700" b="1" i="0" u="none" strike="noStrike" cap="none">
              <a:solidFill>
                <a:srgbClr val="1F2A3D"/>
              </a:solidFill>
              <a:latin typeface="Roboto"/>
              <a:ea typeface="Roboto"/>
              <a:cs typeface="Roboto"/>
              <a:sym typeface="Roboto"/>
            </a:endParaRPr>
          </a:p>
        </p:txBody>
      </p:sp>
      <p:sp>
        <p:nvSpPr>
          <p:cNvPr id="527" name="Google Shape;527;p12"/>
          <p:cNvSpPr/>
          <p:nvPr/>
        </p:nvSpPr>
        <p:spPr>
          <a:xfrm>
            <a:off x="7343194" y="2656819"/>
            <a:ext cx="662004" cy="982391"/>
          </a:xfrm>
          <a:prstGeom prst="rect">
            <a:avLst/>
          </a:prstGeom>
          <a:solidFill>
            <a:schemeClr val="lt1"/>
          </a:solidFill>
          <a:ln w="28575" cap="flat" cmpd="sng">
            <a:solidFill>
              <a:srgbClr val="F15B3E">
                <a:alpha val="4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28" name="Google Shape;528;p12"/>
          <p:cNvSpPr/>
          <p:nvPr/>
        </p:nvSpPr>
        <p:spPr>
          <a:xfrm>
            <a:off x="7371936" y="2867739"/>
            <a:ext cx="610260" cy="739903"/>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29" name="Google Shape;529;p12"/>
          <p:cNvSpPr/>
          <p:nvPr/>
        </p:nvSpPr>
        <p:spPr>
          <a:xfrm>
            <a:off x="7371937" y="2688410"/>
            <a:ext cx="610259"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KATA VM</a:t>
            </a:r>
            <a:endParaRPr sz="700" b="1" i="0" u="none" strike="noStrike" cap="none">
              <a:solidFill>
                <a:srgbClr val="1F2A3D"/>
              </a:solidFill>
              <a:latin typeface="Roboto"/>
              <a:ea typeface="Roboto"/>
              <a:cs typeface="Roboto"/>
              <a:sym typeface="Roboto"/>
            </a:endParaRPr>
          </a:p>
        </p:txBody>
      </p:sp>
      <p:sp>
        <p:nvSpPr>
          <p:cNvPr id="530" name="Google Shape;530;p12"/>
          <p:cNvSpPr/>
          <p:nvPr/>
        </p:nvSpPr>
        <p:spPr>
          <a:xfrm>
            <a:off x="8197084" y="2656819"/>
            <a:ext cx="662004" cy="982391"/>
          </a:xfrm>
          <a:prstGeom prst="rect">
            <a:avLst/>
          </a:prstGeom>
          <a:solidFill>
            <a:schemeClr val="lt1"/>
          </a:solidFill>
          <a:ln w="28575" cap="flat" cmpd="sng">
            <a:solidFill>
              <a:srgbClr val="F15B3E">
                <a:alpha val="49411"/>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31" name="Google Shape;531;p12"/>
          <p:cNvSpPr/>
          <p:nvPr/>
        </p:nvSpPr>
        <p:spPr>
          <a:xfrm>
            <a:off x="8225826" y="2867739"/>
            <a:ext cx="610260" cy="739903"/>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Roboto"/>
              <a:ea typeface="Roboto"/>
              <a:cs typeface="Roboto"/>
              <a:sym typeface="Roboto"/>
            </a:endParaRPr>
          </a:p>
        </p:txBody>
      </p:sp>
      <p:sp>
        <p:nvSpPr>
          <p:cNvPr id="532" name="Google Shape;532;p12"/>
          <p:cNvSpPr/>
          <p:nvPr/>
        </p:nvSpPr>
        <p:spPr>
          <a:xfrm>
            <a:off x="8225827" y="2688410"/>
            <a:ext cx="610259"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KATA VM</a:t>
            </a:r>
            <a:endParaRPr sz="700" b="1" i="0" u="none" strike="noStrike" cap="none">
              <a:solidFill>
                <a:srgbClr val="1F2A3D"/>
              </a:solidFill>
              <a:latin typeface="Roboto"/>
              <a:ea typeface="Roboto"/>
              <a:cs typeface="Roboto"/>
              <a:sym typeface="Roboto"/>
            </a:endParaRPr>
          </a:p>
        </p:txBody>
      </p:sp>
      <p:sp>
        <p:nvSpPr>
          <p:cNvPr id="533" name="Google Shape;533;p12"/>
          <p:cNvSpPr/>
          <p:nvPr/>
        </p:nvSpPr>
        <p:spPr>
          <a:xfrm>
            <a:off x="4976194" y="3063880"/>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34" name="Google Shape;534;p12"/>
          <p:cNvSpPr/>
          <p:nvPr/>
        </p:nvSpPr>
        <p:spPr>
          <a:xfrm>
            <a:off x="4976194" y="3246768"/>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35" name="Google Shape;535;p12"/>
          <p:cNvSpPr/>
          <p:nvPr/>
        </p:nvSpPr>
        <p:spPr>
          <a:xfrm>
            <a:off x="4976194" y="3429655"/>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36" name="Google Shape;536;p12"/>
          <p:cNvSpPr/>
          <p:nvPr/>
        </p:nvSpPr>
        <p:spPr>
          <a:xfrm>
            <a:off x="7414734" y="3053334"/>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37" name="Google Shape;537;p12"/>
          <p:cNvSpPr/>
          <p:nvPr/>
        </p:nvSpPr>
        <p:spPr>
          <a:xfrm>
            <a:off x="7414734" y="3236222"/>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38" name="Google Shape;538;p12"/>
          <p:cNvSpPr/>
          <p:nvPr/>
        </p:nvSpPr>
        <p:spPr>
          <a:xfrm>
            <a:off x="7414734" y="3419109"/>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39" name="Google Shape;539;p12"/>
          <p:cNvSpPr/>
          <p:nvPr/>
        </p:nvSpPr>
        <p:spPr>
          <a:xfrm>
            <a:off x="8267235" y="3051190"/>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40" name="Google Shape;540;p12"/>
          <p:cNvSpPr/>
          <p:nvPr/>
        </p:nvSpPr>
        <p:spPr>
          <a:xfrm>
            <a:off x="8267235" y="3234078"/>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41" name="Google Shape;541;p12"/>
          <p:cNvSpPr/>
          <p:nvPr/>
        </p:nvSpPr>
        <p:spPr>
          <a:xfrm>
            <a:off x="8267235" y="3416965"/>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42" name="Google Shape;542;p12"/>
          <p:cNvSpPr/>
          <p:nvPr/>
        </p:nvSpPr>
        <p:spPr>
          <a:xfrm>
            <a:off x="6591694" y="3054192"/>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43" name="Google Shape;543;p12"/>
          <p:cNvSpPr/>
          <p:nvPr/>
        </p:nvSpPr>
        <p:spPr>
          <a:xfrm>
            <a:off x="6591694" y="3237080"/>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44" name="Google Shape;544;p12"/>
          <p:cNvSpPr/>
          <p:nvPr/>
        </p:nvSpPr>
        <p:spPr>
          <a:xfrm>
            <a:off x="5777867" y="3063880"/>
            <a:ext cx="535866" cy="169277"/>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50"/>
              <a:buFont typeface="Arial"/>
              <a:buNone/>
            </a:pPr>
            <a:r>
              <a:rPr lang="en-US" sz="450" b="0" i="0" u="none" strike="noStrike" cap="none">
                <a:solidFill>
                  <a:srgbClr val="1F2A3D"/>
                </a:solidFill>
                <a:latin typeface="Roboto"/>
                <a:ea typeface="Roboto"/>
                <a:cs typeface="Roboto"/>
                <a:sym typeface="Roboto"/>
              </a:rPr>
              <a:t>CONTAINER</a:t>
            </a:r>
            <a:endParaRPr sz="450" b="0" i="0" u="none" strike="noStrike" cap="none">
              <a:solidFill>
                <a:srgbClr val="1F2A3D"/>
              </a:solidFill>
              <a:latin typeface="Roboto"/>
              <a:ea typeface="Roboto"/>
              <a:cs typeface="Roboto"/>
              <a:sym typeface="Roboto"/>
            </a:endParaRPr>
          </a:p>
        </p:txBody>
      </p:sp>
      <p:sp>
        <p:nvSpPr>
          <p:cNvPr id="545" name="Google Shape;545;p12"/>
          <p:cNvSpPr/>
          <p:nvPr/>
        </p:nvSpPr>
        <p:spPr>
          <a:xfrm>
            <a:off x="952652" y="2870783"/>
            <a:ext cx="750427"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46" name="Google Shape;546;p12"/>
          <p:cNvSpPr/>
          <p:nvPr/>
        </p:nvSpPr>
        <p:spPr>
          <a:xfrm>
            <a:off x="1618616" y="2870783"/>
            <a:ext cx="750427"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47" name="Google Shape;547;p12"/>
          <p:cNvSpPr/>
          <p:nvPr/>
        </p:nvSpPr>
        <p:spPr>
          <a:xfrm>
            <a:off x="2526000" y="2870783"/>
            <a:ext cx="750427"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48" name="Google Shape;548;p12"/>
          <p:cNvSpPr/>
          <p:nvPr/>
        </p:nvSpPr>
        <p:spPr>
          <a:xfrm>
            <a:off x="3454921" y="2870783"/>
            <a:ext cx="750427"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49" name="Google Shape;549;p12"/>
          <p:cNvSpPr/>
          <p:nvPr/>
        </p:nvSpPr>
        <p:spPr>
          <a:xfrm>
            <a:off x="4989683" y="2870783"/>
            <a:ext cx="510924"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50" name="Google Shape;550;p12"/>
          <p:cNvSpPr/>
          <p:nvPr/>
        </p:nvSpPr>
        <p:spPr>
          <a:xfrm>
            <a:off x="5789973" y="2870783"/>
            <a:ext cx="510924"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51" name="Google Shape;551;p12"/>
          <p:cNvSpPr/>
          <p:nvPr/>
        </p:nvSpPr>
        <p:spPr>
          <a:xfrm>
            <a:off x="6604811" y="2870783"/>
            <a:ext cx="510924"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52" name="Google Shape;552;p12"/>
          <p:cNvSpPr/>
          <p:nvPr/>
        </p:nvSpPr>
        <p:spPr>
          <a:xfrm>
            <a:off x="7427205" y="2870783"/>
            <a:ext cx="510924"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53" name="Google Shape;553;p12"/>
          <p:cNvSpPr/>
          <p:nvPr/>
        </p:nvSpPr>
        <p:spPr>
          <a:xfrm>
            <a:off x="8279706" y="2870783"/>
            <a:ext cx="510924"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1F2A3D"/>
                </a:solidFill>
                <a:latin typeface="Roboto"/>
                <a:ea typeface="Roboto"/>
                <a:cs typeface="Roboto"/>
                <a:sym typeface="Roboto"/>
              </a:rPr>
              <a:t>POD</a:t>
            </a:r>
            <a:endParaRPr sz="500" b="1" i="0" u="none" strike="noStrike" cap="none">
              <a:solidFill>
                <a:srgbClr val="1F2A3D"/>
              </a:solidFill>
              <a:latin typeface="Roboto"/>
              <a:ea typeface="Roboto"/>
              <a:cs typeface="Roboto"/>
              <a:sym typeface="Roboto"/>
            </a:endParaRPr>
          </a:p>
        </p:txBody>
      </p:sp>
      <p:sp>
        <p:nvSpPr>
          <p:cNvPr id="554" name="Google Shape;554;p12"/>
          <p:cNvSpPr txBox="1"/>
          <p:nvPr/>
        </p:nvSpPr>
        <p:spPr>
          <a:xfrm>
            <a:off x="1547250" y="965500"/>
            <a:ext cx="2280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Medium"/>
                <a:ea typeface="Roboto Medium"/>
                <a:cs typeface="Roboto Medium"/>
                <a:sym typeface="Roboto Medium"/>
              </a:rPr>
              <a:t>Standard Containers</a:t>
            </a:r>
            <a:endParaRPr sz="1400" b="0" i="0" u="none" strike="noStrike" cap="none">
              <a:solidFill>
                <a:srgbClr val="000000"/>
              </a:solidFill>
              <a:latin typeface="Roboto Medium"/>
              <a:ea typeface="Roboto Medium"/>
              <a:cs typeface="Roboto Medium"/>
              <a:sym typeface="Roboto Medium"/>
            </a:endParaRPr>
          </a:p>
        </p:txBody>
      </p:sp>
      <p:sp>
        <p:nvSpPr>
          <p:cNvPr id="555" name="Google Shape;555;p12"/>
          <p:cNvSpPr txBox="1"/>
          <p:nvPr/>
        </p:nvSpPr>
        <p:spPr>
          <a:xfrm>
            <a:off x="6519226" y="965500"/>
            <a:ext cx="209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Medium"/>
                <a:ea typeface="Roboto Medium"/>
                <a:cs typeface="Roboto Medium"/>
                <a:sym typeface="Roboto Medium"/>
              </a:rPr>
              <a:t>Kata Containers</a:t>
            </a:r>
            <a:endParaRPr sz="1400" b="0" i="0" u="none" strike="noStrike" cap="none">
              <a:solidFill>
                <a:srgbClr val="000000"/>
              </a:solidFill>
              <a:latin typeface="Roboto Medium"/>
              <a:ea typeface="Roboto Medium"/>
              <a:cs typeface="Roboto Medium"/>
              <a:sym typeface="Roboto Medium"/>
            </a:endParaRPr>
          </a:p>
        </p:txBody>
      </p:sp>
      <p:sp>
        <p:nvSpPr>
          <p:cNvPr id="556" name="Google Shape;556;p12"/>
          <p:cNvSpPr txBox="1"/>
          <p:nvPr/>
        </p:nvSpPr>
        <p:spPr>
          <a:xfrm>
            <a:off x="631923" y="4454304"/>
            <a:ext cx="306205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Isolate sensitive workloads by node</a:t>
            </a:r>
            <a:endParaRPr sz="1400" b="0" i="0" u="none" strike="noStrike" cap="none">
              <a:solidFill>
                <a:srgbClr val="000000"/>
              </a:solidFill>
              <a:latin typeface="Roboto"/>
              <a:ea typeface="Roboto"/>
              <a:cs typeface="Roboto"/>
              <a:sym typeface="Roboto"/>
            </a:endParaRPr>
          </a:p>
        </p:txBody>
      </p:sp>
      <p:sp>
        <p:nvSpPr>
          <p:cNvPr id="557" name="Google Shape;557;p12"/>
          <p:cNvSpPr txBox="1"/>
          <p:nvPr/>
        </p:nvSpPr>
        <p:spPr>
          <a:xfrm>
            <a:off x="5151525" y="4454300"/>
            <a:ext cx="381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Isolate sensitive workloads </a:t>
            </a:r>
            <a:r>
              <a:rPr lang="en-US" sz="1400" b="0" i="0" u="none" strike="noStrike" cap="none">
                <a:solidFill>
                  <a:srgbClr val="000000"/>
                </a:solidFill>
                <a:latin typeface="Roboto Black"/>
                <a:ea typeface="Roboto Black"/>
                <a:cs typeface="Roboto Black"/>
                <a:sym typeface="Roboto Black"/>
              </a:rPr>
              <a:t>within </a:t>
            </a:r>
            <a:r>
              <a:rPr lang="en-US" sz="1400" b="0" i="0" u="none" strike="noStrike" cap="none">
                <a:solidFill>
                  <a:srgbClr val="000000"/>
                </a:solidFill>
                <a:latin typeface="Roboto"/>
                <a:ea typeface="Roboto"/>
                <a:cs typeface="Roboto"/>
                <a:sym typeface="Roboto"/>
              </a:rPr>
              <a:t>a node</a:t>
            </a:r>
            <a:endParaRPr sz="1400" b="0" i="0" u="none" strike="noStrike" cap="none">
              <a:solidFill>
                <a:srgbClr val="000000"/>
              </a:solidFill>
              <a:latin typeface="Roboto"/>
              <a:ea typeface="Roboto"/>
              <a:cs typeface="Roboto"/>
              <a:sym typeface="Roboto"/>
            </a:endParaRPr>
          </a:p>
        </p:txBody>
      </p:sp>
      <p:grpSp>
        <p:nvGrpSpPr>
          <p:cNvPr id="558" name="Google Shape;558;p12"/>
          <p:cNvGrpSpPr/>
          <p:nvPr/>
        </p:nvGrpSpPr>
        <p:grpSpPr>
          <a:xfrm>
            <a:off x="6884575" y="1308231"/>
            <a:ext cx="839700" cy="979887"/>
            <a:chOff x="4895762" y="830248"/>
            <a:chExt cx="839700" cy="979887"/>
          </a:xfrm>
        </p:grpSpPr>
        <p:sp>
          <p:nvSpPr>
            <p:cNvPr id="559" name="Google Shape;559;p12"/>
            <p:cNvSpPr/>
            <p:nvPr/>
          </p:nvSpPr>
          <p:spPr>
            <a:xfrm>
              <a:off x="4895771" y="1052266"/>
              <a:ext cx="801041" cy="75786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560" name="Google Shape;560;p12"/>
            <p:cNvSpPr/>
            <p:nvPr/>
          </p:nvSpPr>
          <p:spPr>
            <a:xfrm>
              <a:off x="4989684" y="1477717"/>
              <a:ext cx="622272" cy="261610"/>
            </a:xfrm>
            <a:prstGeom prst="rect">
              <a:avLst/>
            </a:prstGeom>
            <a:solidFill>
              <a:srgbClr val="1F2A3D"/>
            </a:solid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KERNEL</a:t>
              </a:r>
              <a:endParaRPr sz="500" b="1" i="0" u="none" strike="noStrike" cap="none">
                <a:solidFill>
                  <a:schemeClr val="lt1"/>
                </a:solidFill>
                <a:latin typeface="Arial"/>
                <a:ea typeface="Arial"/>
                <a:cs typeface="Arial"/>
                <a:sym typeface="Arial"/>
              </a:endParaRPr>
            </a:p>
          </p:txBody>
        </p:sp>
        <p:sp>
          <p:nvSpPr>
            <p:cNvPr id="561" name="Google Shape;561;p12"/>
            <p:cNvSpPr/>
            <p:nvPr/>
          </p:nvSpPr>
          <p:spPr>
            <a:xfrm>
              <a:off x="4989683" y="1162959"/>
              <a:ext cx="622272" cy="269629"/>
            </a:xfrm>
            <a:prstGeom prst="rect">
              <a:avLst/>
            </a:prstGeom>
            <a:solidFill>
              <a:srgbClr val="42AC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Roboto"/>
                <a:ea typeface="Roboto"/>
                <a:cs typeface="Roboto"/>
                <a:sym typeface="Roboto"/>
              </a:endParaRPr>
            </a:p>
          </p:txBody>
        </p:sp>
        <p:sp>
          <p:nvSpPr>
            <p:cNvPr id="562" name="Google Shape;562;p12"/>
            <p:cNvSpPr/>
            <p:nvPr/>
          </p:nvSpPr>
          <p:spPr>
            <a:xfrm>
              <a:off x="4895762" y="1227592"/>
              <a:ext cx="839700" cy="169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KUBERNETES</a:t>
              </a:r>
              <a:endParaRPr sz="500" b="1" i="0" u="none" strike="noStrike" cap="none">
                <a:solidFill>
                  <a:schemeClr val="lt1"/>
                </a:solidFill>
                <a:latin typeface="Roboto"/>
                <a:ea typeface="Roboto"/>
                <a:cs typeface="Roboto"/>
                <a:sym typeface="Roboto"/>
              </a:endParaRPr>
            </a:p>
          </p:txBody>
        </p:sp>
        <p:sp>
          <p:nvSpPr>
            <p:cNvPr id="563" name="Google Shape;563;p12"/>
            <p:cNvSpPr/>
            <p:nvPr/>
          </p:nvSpPr>
          <p:spPr>
            <a:xfrm>
              <a:off x="4987211" y="830248"/>
              <a:ext cx="622273"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NODE 1</a:t>
              </a:r>
              <a:endParaRPr sz="900" b="1" i="0" u="none" strike="noStrike" cap="none">
                <a:solidFill>
                  <a:srgbClr val="1F2A3D"/>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1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69" name="Google Shape;569;p13"/>
          <p:cNvSpPr/>
          <p:nvPr/>
        </p:nvSpPr>
        <p:spPr>
          <a:xfrm>
            <a:off x="0" y="0"/>
            <a:ext cx="9144001" cy="5143500"/>
          </a:xfrm>
          <a:prstGeom prst="rect">
            <a:avLst/>
          </a:prstGeom>
          <a:solidFill>
            <a:srgbClr val="1F2A3D">
              <a:alpha val="8039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0" name="Google Shape;570;p13"/>
          <p:cNvSpPr txBox="1">
            <a:spLocks noGrp="1"/>
          </p:cNvSpPr>
          <p:nvPr>
            <p:ph type="title"/>
          </p:nvPr>
        </p:nvSpPr>
        <p:spPr>
          <a:xfrm>
            <a:off x="457200" y="1097279"/>
            <a:ext cx="6090105" cy="2424854"/>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solidFill>
                  <a:schemeClr val="lt1"/>
                </a:solidFill>
                <a:latin typeface="Roboto Light"/>
                <a:ea typeface="Roboto Light"/>
                <a:cs typeface="Roboto Light"/>
                <a:sym typeface="Roboto Light"/>
              </a:rPr>
              <a:t>Who benefits from </a:t>
            </a:r>
            <a:r>
              <a:rPr lang="en-US" b="0">
                <a:latin typeface="Roboto Light"/>
                <a:ea typeface="Roboto Light"/>
                <a:cs typeface="Roboto Light"/>
                <a:sym typeface="Roboto Light"/>
              </a:rPr>
              <a:t>Kata Containers</a:t>
            </a:r>
            <a:r>
              <a:rPr lang="en-US" b="0">
                <a:solidFill>
                  <a:schemeClr val="lt1"/>
                </a:solidFill>
                <a:latin typeface="Roboto Light"/>
                <a:ea typeface="Roboto Light"/>
                <a:cs typeface="Roboto Light"/>
                <a:sym typeface="Roboto Light"/>
              </a:rPr>
              <a:t>?</a:t>
            </a:r>
            <a:br>
              <a:rPr lang="en-US">
                <a:solidFill>
                  <a:schemeClr val="lt1"/>
                </a:solidFill>
                <a:latin typeface="Roboto"/>
                <a:ea typeface="Roboto"/>
                <a:cs typeface="Roboto"/>
                <a:sym typeface="Roboto"/>
              </a:rPr>
            </a:b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571" name="Google Shape;571;p13"/>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pic>
        <p:nvPicPr>
          <p:cNvPr id="576" name="Google Shape;576;p14"/>
          <p:cNvPicPr preferRelativeResize="0"/>
          <p:nvPr/>
        </p:nvPicPr>
        <p:blipFill rotWithShape="1">
          <a:blip r:embed="rId3">
            <a:alphaModFix/>
          </a:blip>
          <a:srcRect/>
          <a:stretch/>
        </p:blipFill>
        <p:spPr>
          <a:xfrm>
            <a:off x="0" y="0"/>
            <a:ext cx="9144000" cy="5120640"/>
          </a:xfrm>
          <a:prstGeom prst="rect">
            <a:avLst/>
          </a:prstGeom>
          <a:noFill/>
          <a:ln>
            <a:noFill/>
          </a:ln>
        </p:spPr>
      </p:pic>
      <p:sp>
        <p:nvSpPr>
          <p:cNvPr id="577" name="Google Shape;577;p14"/>
          <p:cNvSpPr/>
          <p:nvPr/>
        </p:nvSpPr>
        <p:spPr>
          <a:xfrm>
            <a:off x="0" y="0"/>
            <a:ext cx="9144001" cy="5143500"/>
          </a:xfrm>
          <a:prstGeom prst="rect">
            <a:avLst/>
          </a:prstGeom>
          <a:solidFill>
            <a:srgbClr val="2A394D">
              <a:alpha val="9137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78" name="Google Shape;578;p14"/>
          <p:cNvPicPr preferRelativeResize="0"/>
          <p:nvPr/>
        </p:nvPicPr>
        <p:blipFill rotWithShape="1">
          <a:blip r:embed="rId4">
            <a:alphaModFix/>
          </a:blip>
          <a:srcRect/>
          <a:stretch/>
        </p:blipFill>
        <p:spPr>
          <a:xfrm>
            <a:off x="8463068" y="277766"/>
            <a:ext cx="294640" cy="365760"/>
          </a:xfrm>
          <a:prstGeom prst="rect">
            <a:avLst/>
          </a:prstGeom>
          <a:noFill/>
          <a:ln>
            <a:noFill/>
          </a:ln>
        </p:spPr>
      </p:pic>
      <p:sp>
        <p:nvSpPr>
          <p:cNvPr id="579" name="Google Shape;579;p14"/>
          <p:cNvSpPr/>
          <p:nvPr/>
        </p:nvSpPr>
        <p:spPr>
          <a:xfrm>
            <a:off x="2219244" y="660818"/>
            <a:ext cx="4368593" cy="4160564"/>
          </a:xfrm>
          <a:prstGeom prst="pentagon">
            <a:avLst>
              <a:gd name="hf" fmla="val 105146"/>
              <a:gd name="vf" fmla="val 110557"/>
            </a:avLst>
          </a:prstGeom>
          <a:solidFill>
            <a:srgbClr val="1F2A3C">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0" name="Google Shape;580;p14"/>
          <p:cNvSpPr/>
          <p:nvPr/>
        </p:nvSpPr>
        <p:spPr>
          <a:xfrm>
            <a:off x="2752967" y="1224658"/>
            <a:ext cx="3366874" cy="3206547"/>
          </a:xfrm>
          <a:prstGeom prst="pentagon">
            <a:avLst>
              <a:gd name="hf" fmla="val 105146"/>
              <a:gd name="vf" fmla="val 110557"/>
            </a:avLst>
          </a:prstGeom>
          <a:noFill/>
          <a:ln w="12700" cap="flat" cmpd="sng">
            <a:solidFill>
              <a:schemeClr val="lt1">
                <a:alpha val="49411"/>
              </a:schemeClr>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1" name="Google Shape;581;p14"/>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“Sweet Spots”</a:t>
            </a:r>
            <a:endParaRPr/>
          </a:p>
        </p:txBody>
      </p:sp>
      <p:sp>
        <p:nvSpPr>
          <p:cNvPr id="582" name="Google Shape;582;p14"/>
          <p:cNvSpPr/>
          <p:nvPr/>
        </p:nvSpPr>
        <p:spPr>
          <a:xfrm>
            <a:off x="3224927" y="2305275"/>
            <a:ext cx="2448107"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15B3E"/>
                </a:solidFill>
                <a:latin typeface="Roboto"/>
                <a:ea typeface="Roboto"/>
                <a:cs typeface="Roboto"/>
                <a:sym typeface="Roboto"/>
              </a:rPr>
              <a:t>More Security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15B3E"/>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15B3E"/>
                </a:solidFill>
                <a:latin typeface="Roboto"/>
                <a:ea typeface="Roboto"/>
                <a:cs typeface="Roboto"/>
                <a:sym typeface="Roboto"/>
              </a:rPr>
              <a:t>Flexibility</a:t>
            </a:r>
            <a:endParaRPr sz="2800" b="1" i="0" u="none" strike="noStrike" cap="none">
              <a:solidFill>
                <a:srgbClr val="F15B3E"/>
              </a:solidFill>
              <a:latin typeface="Roboto"/>
              <a:ea typeface="Roboto"/>
              <a:cs typeface="Roboto"/>
              <a:sym typeface="Roboto"/>
            </a:endParaRPr>
          </a:p>
        </p:txBody>
      </p:sp>
      <p:sp>
        <p:nvSpPr>
          <p:cNvPr id="583" name="Google Shape;583;p14"/>
          <p:cNvSpPr/>
          <p:nvPr/>
        </p:nvSpPr>
        <p:spPr>
          <a:xfrm>
            <a:off x="1352500" y="4223587"/>
            <a:ext cx="2006108"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A1D4FF"/>
                </a:solidFill>
                <a:latin typeface="Roboto"/>
                <a:ea typeface="Roboto"/>
                <a:cs typeface="Roboto"/>
                <a:sym typeface="Roboto"/>
              </a:rPr>
              <a:t>Regulated and sensitive production environments</a:t>
            </a:r>
            <a:endParaRPr sz="1400" b="0" i="0" u="none" strike="noStrike" cap="none">
              <a:solidFill>
                <a:srgbClr val="000000"/>
              </a:solidFill>
              <a:latin typeface="Arial"/>
              <a:ea typeface="Arial"/>
              <a:cs typeface="Arial"/>
              <a:sym typeface="Arial"/>
            </a:endParaRPr>
          </a:p>
        </p:txBody>
      </p:sp>
      <p:sp>
        <p:nvSpPr>
          <p:cNvPr id="584" name="Google Shape;584;p14"/>
          <p:cNvSpPr/>
          <p:nvPr/>
        </p:nvSpPr>
        <p:spPr>
          <a:xfrm>
            <a:off x="1263031" y="2146158"/>
            <a:ext cx="160793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A1D4FF"/>
                </a:solidFill>
                <a:latin typeface="Roboto"/>
                <a:ea typeface="Roboto"/>
                <a:cs typeface="Roboto"/>
                <a:sym typeface="Roboto"/>
              </a:rPr>
              <a:t>Mixed workloads production environments</a:t>
            </a:r>
            <a:endParaRPr sz="1400" b="0" i="0" u="none" strike="noStrike" cap="none">
              <a:solidFill>
                <a:srgbClr val="000000"/>
              </a:solidFill>
              <a:latin typeface="Arial"/>
              <a:ea typeface="Arial"/>
              <a:cs typeface="Arial"/>
              <a:sym typeface="Arial"/>
            </a:endParaRPr>
          </a:p>
        </p:txBody>
      </p:sp>
      <p:sp>
        <p:nvSpPr>
          <p:cNvPr id="585" name="Google Shape;585;p14"/>
          <p:cNvSpPr/>
          <p:nvPr/>
        </p:nvSpPr>
        <p:spPr>
          <a:xfrm>
            <a:off x="5858752" y="2146159"/>
            <a:ext cx="1670332"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A1D4FF"/>
                </a:solidFill>
                <a:latin typeface="Roboto"/>
                <a:ea typeface="Roboto"/>
                <a:cs typeface="Roboto"/>
                <a:sym typeface="Roboto"/>
              </a:rPr>
              <a:t>Multi-tenant container</a:t>
            </a:r>
            <a:br>
              <a:rPr lang="en-US" sz="1200" b="1" i="0" u="none" strike="noStrike" cap="none">
                <a:solidFill>
                  <a:srgbClr val="A1D4FF"/>
                </a:solidFill>
                <a:latin typeface="Roboto"/>
                <a:ea typeface="Roboto"/>
                <a:cs typeface="Roboto"/>
                <a:sym typeface="Roboto"/>
              </a:rPr>
            </a:br>
            <a:r>
              <a:rPr lang="en-US" sz="1200" b="1" i="0" u="none" strike="noStrike" cap="none">
                <a:solidFill>
                  <a:srgbClr val="A1D4FF"/>
                </a:solidFill>
                <a:latin typeface="Roboto"/>
                <a:ea typeface="Roboto"/>
                <a:cs typeface="Roboto"/>
                <a:sym typeface="Roboto"/>
              </a:rPr>
              <a:t>clusters</a:t>
            </a:r>
            <a:endParaRPr sz="1200" b="1" i="0" u="none" strike="noStrike" cap="none">
              <a:solidFill>
                <a:srgbClr val="A1D4FF"/>
              </a:solidFill>
              <a:latin typeface="Roboto"/>
              <a:ea typeface="Roboto"/>
              <a:cs typeface="Roboto"/>
              <a:sym typeface="Roboto"/>
            </a:endParaRPr>
          </a:p>
        </p:txBody>
      </p:sp>
      <p:sp>
        <p:nvSpPr>
          <p:cNvPr id="586" name="Google Shape;586;p14"/>
          <p:cNvSpPr/>
          <p:nvPr/>
        </p:nvSpPr>
        <p:spPr>
          <a:xfrm>
            <a:off x="3598231" y="675372"/>
            <a:ext cx="165725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A1D4FF"/>
                </a:solidFill>
                <a:latin typeface="Roboto"/>
                <a:ea typeface="Roboto"/>
                <a:cs typeface="Roboto"/>
                <a:sym typeface="Roboto"/>
              </a:rPr>
              <a:t>Bare metal infrastructure</a:t>
            </a:r>
            <a:endParaRPr sz="1400" b="0" i="0" u="none" strike="noStrike" cap="none">
              <a:solidFill>
                <a:srgbClr val="000000"/>
              </a:solidFill>
              <a:latin typeface="Arial"/>
              <a:ea typeface="Arial"/>
              <a:cs typeface="Arial"/>
              <a:sym typeface="Arial"/>
            </a:endParaRPr>
          </a:p>
        </p:txBody>
      </p:sp>
      <p:sp>
        <p:nvSpPr>
          <p:cNvPr id="587" name="Google Shape;587;p14"/>
          <p:cNvSpPr/>
          <p:nvPr/>
        </p:nvSpPr>
        <p:spPr>
          <a:xfrm>
            <a:off x="5579903" y="4198366"/>
            <a:ext cx="272573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A1D4FF"/>
                </a:solidFill>
                <a:latin typeface="Roboto"/>
                <a:ea typeface="Roboto"/>
                <a:cs typeface="Roboto"/>
                <a:sym typeface="Roboto"/>
              </a:rPr>
              <a:t>Legacy and cutting edge workloads with kernel-dependent features</a:t>
            </a:r>
            <a:endParaRPr sz="1400" b="0" i="0" u="none" strike="noStrike" cap="none">
              <a:solidFill>
                <a:srgbClr val="000000"/>
              </a:solidFill>
              <a:latin typeface="Arial"/>
              <a:ea typeface="Arial"/>
              <a:cs typeface="Arial"/>
              <a:sym typeface="Arial"/>
            </a:endParaRPr>
          </a:p>
        </p:txBody>
      </p:sp>
      <p:sp>
        <p:nvSpPr>
          <p:cNvPr id="588" name="Google Shape;588;p14"/>
          <p:cNvSpPr/>
          <p:nvPr/>
        </p:nvSpPr>
        <p:spPr>
          <a:xfrm rot="2700000">
            <a:off x="4367823" y="1190872"/>
            <a:ext cx="137160" cy="137160"/>
          </a:xfrm>
          <a:prstGeom prst="rect">
            <a:avLst/>
          </a:prstGeom>
          <a:solidFill>
            <a:srgbClr val="F15B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9" name="Google Shape;589;p14"/>
          <p:cNvSpPr/>
          <p:nvPr/>
        </p:nvSpPr>
        <p:spPr>
          <a:xfrm rot="2700000">
            <a:off x="2704789" y="2400745"/>
            <a:ext cx="137160" cy="137160"/>
          </a:xfrm>
          <a:prstGeom prst="rect">
            <a:avLst/>
          </a:prstGeom>
          <a:solidFill>
            <a:srgbClr val="F15B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0" name="Google Shape;590;p14"/>
          <p:cNvSpPr/>
          <p:nvPr/>
        </p:nvSpPr>
        <p:spPr>
          <a:xfrm rot="2700000">
            <a:off x="3323975" y="4360619"/>
            <a:ext cx="137160" cy="137160"/>
          </a:xfrm>
          <a:prstGeom prst="rect">
            <a:avLst/>
          </a:prstGeom>
          <a:solidFill>
            <a:srgbClr val="F15B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1" name="Google Shape;591;p14"/>
          <p:cNvSpPr/>
          <p:nvPr/>
        </p:nvSpPr>
        <p:spPr>
          <a:xfrm rot="2700000">
            <a:off x="5430883" y="4360827"/>
            <a:ext cx="137160" cy="137160"/>
          </a:xfrm>
          <a:prstGeom prst="rect">
            <a:avLst/>
          </a:prstGeom>
          <a:solidFill>
            <a:srgbClr val="F15B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92" name="Google Shape;592;p14"/>
          <p:cNvSpPr/>
          <p:nvPr/>
        </p:nvSpPr>
        <p:spPr>
          <a:xfrm rot="2700000">
            <a:off x="6051261" y="2404601"/>
            <a:ext cx="137160" cy="137160"/>
          </a:xfrm>
          <a:prstGeom prst="rect">
            <a:avLst/>
          </a:prstGeom>
          <a:solidFill>
            <a:srgbClr val="F15B3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9edd5aa16f_0_199"/>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Use Case: Kata Containers in Ant Group</a:t>
            </a:r>
            <a:endParaRPr/>
          </a:p>
        </p:txBody>
      </p:sp>
      <p:sp>
        <p:nvSpPr>
          <p:cNvPr id="598" name="Google Shape;598;g9edd5aa16f_0_199"/>
          <p:cNvSpPr txBox="1"/>
          <p:nvPr/>
        </p:nvSpPr>
        <p:spPr>
          <a:xfrm>
            <a:off x="217975" y="900325"/>
            <a:ext cx="4663500" cy="3789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1F2A3D"/>
              </a:buClr>
              <a:buSzPts val="1400"/>
              <a:buFont typeface="Roboto"/>
              <a:buChar char="●"/>
            </a:pPr>
            <a:r>
              <a:rPr lang="en-US" b="1">
                <a:solidFill>
                  <a:srgbClr val="1F2A3D"/>
                </a:solidFill>
                <a:latin typeface="Roboto"/>
                <a:ea typeface="Roboto"/>
                <a:cs typeface="Roboto"/>
                <a:sym typeface="Roboto"/>
              </a:rPr>
              <a:t>Kata Containers are running on thousands of node and over 10K cores</a:t>
            </a:r>
            <a:endParaRPr b="1">
              <a:solidFill>
                <a:srgbClr val="1F2A3D"/>
              </a:solidFill>
              <a:latin typeface="Roboto"/>
              <a:ea typeface="Roboto"/>
              <a:cs typeface="Roboto"/>
              <a:sym typeface="Roboto"/>
            </a:endParaRPr>
          </a:p>
          <a:p>
            <a:pPr marL="914400" marR="0" lvl="1" indent="-311150" algn="l" rtl="0">
              <a:lnSpc>
                <a:spcPct val="100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Part of them have been upgrade to a 2.0-preview version.</a:t>
            </a:r>
            <a:endParaRPr sz="1300">
              <a:solidFill>
                <a:srgbClr val="1F2A3D"/>
              </a:solidFill>
              <a:latin typeface="Roboto"/>
              <a:ea typeface="Roboto"/>
              <a:cs typeface="Roboto"/>
              <a:sym typeface="Roboto"/>
            </a:endParaRPr>
          </a:p>
          <a:p>
            <a:pPr marL="0" marR="0" lvl="0" indent="0" algn="l" rtl="0">
              <a:lnSpc>
                <a:spcPct val="100000"/>
              </a:lnSpc>
              <a:spcBef>
                <a:spcPts val="0"/>
              </a:spcBef>
              <a:spcAft>
                <a:spcPts val="0"/>
              </a:spcAft>
              <a:buNone/>
            </a:pPr>
            <a:endParaRPr sz="1300">
              <a:solidFill>
                <a:srgbClr val="1F2A3D"/>
              </a:solidFill>
              <a:latin typeface="Roboto"/>
              <a:ea typeface="Roboto"/>
              <a:cs typeface="Roboto"/>
              <a:sym typeface="Roboto"/>
            </a:endParaRPr>
          </a:p>
          <a:p>
            <a:pPr marL="457200" lvl="0" indent="-317500" algn="l" rtl="0">
              <a:spcBef>
                <a:spcPts val="0"/>
              </a:spcBef>
              <a:spcAft>
                <a:spcPts val="0"/>
              </a:spcAft>
              <a:buClr>
                <a:srgbClr val="1F2A3D"/>
              </a:buClr>
              <a:buSzPts val="1400"/>
              <a:buFont typeface="Roboto"/>
              <a:buChar char="●"/>
            </a:pPr>
            <a:r>
              <a:rPr lang="en-US" b="1">
                <a:solidFill>
                  <a:srgbClr val="1F2A3D"/>
                </a:solidFill>
                <a:latin typeface="Roboto"/>
                <a:ea typeface="Roboto"/>
                <a:cs typeface="Roboto"/>
                <a:sym typeface="Roboto"/>
              </a:rPr>
              <a:t>Ant Group deployed Kata Containers for</a:t>
            </a:r>
            <a:endParaRPr b="1">
              <a:solidFill>
                <a:srgbClr val="1F2A3D"/>
              </a:solidFill>
              <a:latin typeface="Roboto"/>
              <a:ea typeface="Roboto"/>
              <a:cs typeface="Roboto"/>
              <a:sym typeface="Roboto"/>
            </a:endParaRPr>
          </a:p>
          <a:p>
            <a:pPr marL="914400" lvl="0" indent="-311150" algn="l" rtl="0">
              <a:spcBef>
                <a:spcPts val="0"/>
              </a:spcBef>
              <a:spcAft>
                <a:spcPts val="0"/>
              </a:spcAft>
              <a:buClr>
                <a:srgbClr val="1F2A3D"/>
              </a:buClr>
              <a:buSzPts val="1300"/>
              <a:buFont typeface="Roboto"/>
              <a:buChar char="●"/>
            </a:pPr>
            <a:r>
              <a:rPr lang="en-US" sz="1300" b="1">
                <a:solidFill>
                  <a:srgbClr val="1F2A3D"/>
                </a:solidFill>
                <a:latin typeface="Roboto"/>
                <a:ea typeface="Roboto"/>
                <a:cs typeface="Roboto"/>
                <a:sym typeface="Roboto"/>
              </a:rPr>
              <a:t>Financial-grade infra architecture, called Trust-Native</a:t>
            </a:r>
            <a:endParaRPr sz="1300" b="1">
              <a:solidFill>
                <a:srgbClr val="1F2A3D"/>
              </a:solidFill>
              <a:latin typeface="Roboto"/>
              <a:ea typeface="Roboto"/>
              <a:cs typeface="Roboto"/>
              <a:sym typeface="Roboto"/>
            </a:endParaRPr>
          </a:p>
          <a:p>
            <a:pPr marL="914400" lvl="0" indent="-311150" algn="l" rtl="0">
              <a:spcBef>
                <a:spcPts val="0"/>
              </a:spcBef>
              <a:spcAft>
                <a:spcPts val="0"/>
              </a:spcAft>
              <a:buClr>
                <a:srgbClr val="1F2A3D"/>
              </a:buClr>
              <a:buSzPts val="1300"/>
              <a:buFont typeface="Roboto"/>
              <a:buChar char="●"/>
            </a:pPr>
            <a:r>
              <a:rPr lang="en-US" sz="1300" b="1">
                <a:solidFill>
                  <a:srgbClr val="1F2A3D"/>
                </a:solidFill>
                <a:latin typeface="Roboto"/>
                <a:ea typeface="Roboto"/>
                <a:cs typeface="Roboto"/>
                <a:sym typeface="Roboto"/>
              </a:rPr>
              <a:t>Not only Security Isolation, but</a:t>
            </a:r>
            <a:endParaRPr sz="1300" b="1">
              <a:solidFill>
                <a:srgbClr val="1F2A3D"/>
              </a:solidFill>
              <a:latin typeface="Roboto"/>
              <a:ea typeface="Roboto"/>
              <a:cs typeface="Roboto"/>
              <a:sym typeface="Roboto"/>
            </a:endParaRPr>
          </a:p>
          <a:p>
            <a:pPr marL="1371600" lvl="1" indent="-311150" algn="l" rtl="0">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Performance Isolation, to help running heterogeneous workload</a:t>
            </a:r>
            <a:endParaRPr sz="1300">
              <a:solidFill>
                <a:srgbClr val="1F2A3D"/>
              </a:solidFill>
              <a:latin typeface="Roboto"/>
              <a:ea typeface="Roboto"/>
              <a:cs typeface="Roboto"/>
              <a:sym typeface="Roboto"/>
            </a:endParaRPr>
          </a:p>
          <a:p>
            <a:pPr marL="1371600" lvl="1" indent="-311150" algn="l" rtl="0">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Failure Isolation, to restrict the explosion radius of any potential software failure</a:t>
            </a:r>
            <a:endParaRPr sz="1300">
              <a:solidFill>
                <a:srgbClr val="1F2A3D"/>
              </a:solidFill>
              <a:latin typeface="Roboto"/>
              <a:ea typeface="Roboto"/>
              <a:cs typeface="Roboto"/>
              <a:sym typeface="Roboto"/>
            </a:endParaRPr>
          </a:p>
          <a:p>
            <a:pPr marL="0" lvl="0" indent="0" algn="l" rtl="0">
              <a:spcBef>
                <a:spcPts val="0"/>
              </a:spcBef>
              <a:spcAft>
                <a:spcPts val="0"/>
              </a:spcAft>
              <a:buNone/>
            </a:pPr>
            <a:endParaRPr sz="1300">
              <a:solidFill>
                <a:srgbClr val="1F2A3D"/>
              </a:solidFill>
              <a:latin typeface="Roboto"/>
              <a:ea typeface="Roboto"/>
              <a:cs typeface="Roboto"/>
              <a:sym typeface="Roboto"/>
            </a:endParaRPr>
          </a:p>
          <a:p>
            <a:pPr marL="457200" lvl="0" indent="-311150" algn="l" rtl="0">
              <a:spcBef>
                <a:spcPts val="0"/>
              </a:spcBef>
              <a:spcAft>
                <a:spcPts val="0"/>
              </a:spcAft>
              <a:buClr>
                <a:srgbClr val="1F2A3D"/>
              </a:buClr>
              <a:buSzPts val="1300"/>
              <a:buFont typeface="Roboto"/>
              <a:buChar char="●"/>
            </a:pPr>
            <a:r>
              <a:rPr lang="en-US" b="1">
                <a:solidFill>
                  <a:srgbClr val="1F2A3D"/>
                </a:solidFill>
                <a:latin typeface="Roboto"/>
                <a:ea typeface="Roboto"/>
                <a:cs typeface="Roboto"/>
                <a:sym typeface="Roboto"/>
              </a:rPr>
              <a:t>Ant Group believes the isolation provided by Kata Containers will be the cornerstone of our financial-grade infrastructure architecture</a:t>
            </a:r>
            <a:endParaRPr sz="1300">
              <a:solidFill>
                <a:srgbClr val="1F2A3D"/>
              </a:solidFill>
              <a:latin typeface="Roboto"/>
              <a:ea typeface="Roboto"/>
              <a:cs typeface="Roboto"/>
              <a:sym typeface="Roboto"/>
            </a:endParaRPr>
          </a:p>
          <a:p>
            <a:pPr marL="0" lvl="0" indent="0" algn="l" rtl="0">
              <a:spcBef>
                <a:spcPts val="0"/>
              </a:spcBef>
              <a:spcAft>
                <a:spcPts val="0"/>
              </a:spcAft>
              <a:buNone/>
            </a:pPr>
            <a:endParaRPr sz="1300">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chemeClr val="lt2"/>
              </a:buClr>
              <a:buSzPts val="1800"/>
              <a:buFont typeface="Roboto"/>
              <a:buNone/>
            </a:pPr>
            <a:endParaRPr sz="1600" b="1">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5E81BE"/>
              </a:solidFill>
              <a:latin typeface="Roboto"/>
              <a:ea typeface="Roboto"/>
              <a:cs typeface="Roboto"/>
              <a:sym typeface="Roboto"/>
            </a:endParaRPr>
          </a:p>
        </p:txBody>
      </p:sp>
      <p:pic>
        <p:nvPicPr>
          <p:cNvPr id="599" name="Google Shape;599;g9edd5aa16f_0_199"/>
          <p:cNvPicPr preferRelativeResize="0"/>
          <p:nvPr/>
        </p:nvPicPr>
        <p:blipFill rotWithShape="1">
          <a:blip r:embed="rId3">
            <a:alphaModFix/>
          </a:blip>
          <a:srcRect/>
          <a:stretch/>
        </p:blipFill>
        <p:spPr>
          <a:xfrm>
            <a:off x="5120640" y="0"/>
            <a:ext cx="4023360" cy="5143501"/>
          </a:xfrm>
          <a:prstGeom prst="rect">
            <a:avLst/>
          </a:prstGeom>
          <a:noFill/>
          <a:ln>
            <a:noFill/>
          </a:ln>
        </p:spPr>
      </p:pic>
      <p:sp>
        <p:nvSpPr>
          <p:cNvPr id="600" name="Google Shape;600;g9edd5aa16f_0_199"/>
          <p:cNvSpPr/>
          <p:nvPr/>
        </p:nvSpPr>
        <p:spPr>
          <a:xfrm>
            <a:off x="5120640" y="0"/>
            <a:ext cx="4023300" cy="5143500"/>
          </a:xfrm>
          <a:prstGeom prst="rect">
            <a:avLst/>
          </a:prstGeom>
          <a:solidFill>
            <a:srgbClr val="1F2A3C">
              <a:alpha val="694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pic>
        <p:nvPicPr>
          <p:cNvPr id="605" name="Google Shape;605;p25"/>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06" name="Google Shape;606;p25"/>
          <p:cNvSpPr/>
          <p:nvPr/>
        </p:nvSpPr>
        <p:spPr>
          <a:xfrm>
            <a:off x="0" y="0"/>
            <a:ext cx="9144001" cy="5143500"/>
          </a:xfrm>
          <a:prstGeom prst="rect">
            <a:avLst/>
          </a:prstGeom>
          <a:solidFill>
            <a:srgbClr val="1F2A3D">
              <a:alpha val="8039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7" name="Google Shape;607;p25"/>
          <p:cNvSpPr txBox="1">
            <a:spLocks noGrp="1"/>
          </p:cNvSpPr>
          <p:nvPr>
            <p:ph type="title"/>
          </p:nvPr>
        </p:nvSpPr>
        <p:spPr>
          <a:xfrm>
            <a:off x="457201" y="1097279"/>
            <a:ext cx="5080000" cy="2424854"/>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solidFill>
                  <a:schemeClr val="lt1"/>
                </a:solidFill>
                <a:latin typeface="Roboto Light"/>
                <a:ea typeface="Roboto Light"/>
                <a:cs typeface="Roboto Light"/>
                <a:sym typeface="Roboto Light"/>
              </a:rPr>
              <a:t>Features and </a:t>
            </a:r>
            <a:r>
              <a:rPr lang="en-US" b="0">
                <a:latin typeface="Roboto Light"/>
                <a:ea typeface="Roboto Light"/>
                <a:cs typeface="Roboto Light"/>
                <a:sym typeface="Roboto Light"/>
              </a:rPr>
              <a:t>R</a:t>
            </a:r>
            <a:r>
              <a:rPr lang="en-US" b="0">
                <a:solidFill>
                  <a:schemeClr val="lt1"/>
                </a:solidFill>
                <a:latin typeface="Roboto Light"/>
                <a:ea typeface="Roboto Light"/>
                <a:cs typeface="Roboto Light"/>
                <a:sym typeface="Roboto Light"/>
              </a:rPr>
              <a:t>oadmap</a:t>
            </a:r>
            <a:br>
              <a:rPr lang="en-US">
                <a:solidFill>
                  <a:schemeClr val="lt1"/>
                </a:solidFill>
                <a:latin typeface="Roboto"/>
                <a:ea typeface="Roboto"/>
                <a:cs typeface="Roboto"/>
                <a:sym typeface="Roboto"/>
              </a:rPr>
            </a:b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608" name="Google Shape;608;p25"/>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gac242e7999_0_284"/>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Features </a:t>
            </a:r>
            <a:endParaRPr/>
          </a:p>
        </p:txBody>
      </p:sp>
      <p:sp>
        <p:nvSpPr>
          <p:cNvPr id="614" name="Google Shape;614;gac242e7999_0_284"/>
          <p:cNvSpPr txBox="1"/>
          <p:nvPr/>
        </p:nvSpPr>
        <p:spPr>
          <a:xfrm>
            <a:off x="4480549" y="757625"/>
            <a:ext cx="4023300" cy="2583600"/>
          </a:xfrm>
          <a:prstGeom prst="rect">
            <a:avLst/>
          </a:prstGeom>
          <a:solidFill>
            <a:srgbClr val="F15B3E">
              <a:alpha val="20000"/>
            </a:srgbClr>
          </a:solidFill>
          <a:ln>
            <a:noFill/>
          </a:ln>
        </p:spPr>
        <p:txBody>
          <a:bodyPr spcFirstLastPara="1" wrap="square" lIns="182875" tIns="182875" rIns="182875" bIns="182875" anchor="t" anchorCtr="0">
            <a:noAutofit/>
          </a:bodyPr>
          <a:lstStyle/>
          <a:p>
            <a:pPr marL="1143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oboto"/>
                <a:ea typeface="Roboto"/>
                <a:cs typeface="Roboto"/>
                <a:sym typeface="Roboto"/>
              </a:rPr>
              <a:t>Hypervisor </a:t>
            </a:r>
            <a:endParaRPr sz="1400" b="0" i="0" u="none" strike="noStrike" cap="none">
              <a:solidFill>
                <a:srgbClr val="000000"/>
              </a:solidFill>
              <a:latin typeface="Arial"/>
              <a:ea typeface="Arial"/>
              <a:cs typeface="Arial"/>
              <a:sym typeface="Arial"/>
            </a:endParaRPr>
          </a:p>
          <a:p>
            <a:pPr marL="114300" marR="0" lvl="0" indent="0" algn="l" rtl="0">
              <a:lnSpc>
                <a:spcPct val="100000"/>
              </a:lnSpc>
              <a:spcBef>
                <a:spcPts val="600"/>
              </a:spcBef>
              <a:spcAft>
                <a:spcPts val="0"/>
              </a:spcAft>
              <a:buClr>
                <a:srgbClr val="000000"/>
              </a:buClr>
              <a:buSzPts val="1200"/>
              <a:buFont typeface="Arial"/>
              <a:buNone/>
            </a:pPr>
            <a:r>
              <a:rPr lang="en-US" sz="1100" b="1" i="0" u="none" strike="noStrike" cap="none">
                <a:solidFill>
                  <a:srgbClr val="000000"/>
                </a:solidFill>
                <a:latin typeface="Roboto"/>
                <a:ea typeface="Roboto"/>
                <a:cs typeface="Roboto"/>
                <a:sym typeface="Roboto"/>
              </a:rPr>
              <a:t>QEMU</a:t>
            </a:r>
            <a:br>
              <a:rPr lang="en-US" sz="1100" b="0" i="0" u="none" strike="noStrike" cap="none">
                <a:solidFill>
                  <a:srgbClr val="000000"/>
                </a:solidFill>
                <a:latin typeface="Roboto"/>
                <a:ea typeface="Roboto"/>
                <a:cs typeface="Roboto"/>
                <a:sym typeface="Roboto"/>
              </a:rPr>
            </a:br>
            <a:r>
              <a:rPr lang="en-US" sz="1100" b="0" i="0" u="none" strike="noStrike" cap="none">
                <a:solidFill>
                  <a:srgbClr val="000000"/>
                </a:solidFill>
                <a:latin typeface="Roboto"/>
                <a:ea typeface="Roboto"/>
                <a:cs typeface="Roboto"/>
                <a:sym typeface="Roboto"/>
              </a:rPr>
              <a:t>PCI device passthrough (Direct Device Assignment)</a:t>
            </a:r>
            <a:br>
              <a:rPr lang="en-US" sz="1100" b="0" i="0" u="none" strike="noStrike" cap="none">
                <a:solidFill>
                  <a:srgbClr val="000000"/>
                </a:solidFill>
                <a:latin typeface="Roboto"/>
                <a:ea typeface="Roboto"/>
                <a:cs typeface="Roboto"/>
                <a:sym typeface="Roboto"/>
              </a:rPr>
            </a:br>
            <a:r>
              <a:rPr lang="en-US" sz="1100" b="0" i="0" u="none" strike="noStrike" cap="none">
                <a:solidFill>
                  <a:srgbClr val="000000"/>
                </a:solidFill>
                <a:latin typeface="Roboto"/>
                <a:ea typeface="Roboto"/>
                <a:cs typeface="Roboto"/>
                <a:sym typeface="Roboto"/>
              </a:rPr>
              <a:t>Hotplug of memory</a:t>
            </a:r>
            <a:endParaRPr sz="1200" b="0" i="0" u="none" strike="noStrike" cap="none">
              <a:solidFill>
                <a:srgbClr val="000000"/>
              </a:solidFill>
              <a:latin typeface="Arial"/>
              <a:ea typeface="Arial"/>
              <a:cs typeface="Arial"/>
              <a:sym typeface="Arial"/>
            </a:endParaRPr>
          </a:p>
          <a:p>
            <a:pPr marL="114300" marR="0" lvl="0" indent="0" algn="l" rtl="0">
              <a:lnSpc>
                <a:spcPct val="100000"/>
              </a:lnSpc>
              <a:spcBef>
                <a:spcPts val="0"/>
              </a:spcBef>
              <a:spcAft>
                <a:spcPts val="0"/>
              </a:spcAft>
              <a:buClr>
                <a:srgbClr val="000000"/>
              </a:buClr>
              <a:buSzPts val="1200"/>
              <a:buFont typeface="Arial"/>
              <a:buNone/>
            </a:pPr>
            <a:r>
              <a:rPr lang="en-US" sz="1100" b="0" i="0" u="none" strike="noStrike" cap="none">
                <a:solidFill>
                  <a:srgbClr val="000000"/>
                </a:solidFill>
                <a:latin typeface="Roboto"/>
                <a:ea typeface="Roboto"/>
                <a:cs typeface="Roboto"/>
                <a:sym typeface="Roboto"/>
              </a:rPr>
              <a:t>DAX / NVDIMM (Direct Access to Memory)</a:t>
            </a:r>
            <a:br>
              <a:rPr lang="en-US" sz="1100" b="0" i="0" u="none" strike="noStrike" cap="none">
                <a:solidFill>
                  <a:srgbClr val="000000"/>
                </a:solidFill>
                <a:latin typeface="Roboto"/>
                <a:ea typeface="Roboto"/>
                <a:cs typeface="Roboto"/>
                <a:sym typeface="Roboto"/>
              </a:rPr>
            </a:br>
            <a:br>
              <a:rPr lang="en-US" sz="1100" b="0" i="0" u="none" strike="noStrike" cap="none">
                <a:solidFill>
                  <a:srgbClr val="000000"/>
                </a:solidFill>
                <a:latin typeface="Roboto"/>
                <a:ea typeface="Roboto"/>
                <a:cs typeface="Roboto"/>
                <a:sym typeface="Roboto"/>
              </a:rPr>
            </a:br>
            <a:r>
              <a:rPr lang="en-US" sz="1100" b="1" i="0" u="none" strike="noStrike" cap="none">
                <a:solidFill>
                  <a:srgbClr val="000000"/>
                </a:solidFill>
                <a:latin typeface="Roboto"/>
                <a:ea typeface="Roboto"/>
                <a:cs typeface="Roboto"/>
                <a:sym typeface="Roboto"/>
              </a:rPr>
              <a:t>Cloud Hypervisor</a:t>
            </a:r>
            <a:br>
              <a:rPr lang="en-US" sz="1100" b="1" i="0" u="none" strike="noStrike" cap="none">
                <a:solidFill>
                  <a:srgbClr val="000000"/>
                </a:solidFill>
                <a:latin typeface="Roboto"/>
                <a:ea typeface="Roboto"/>
                <a:cs typeface="Roboto"/>
                <a:sym typeface="Roboto"/>
              </a:rPr>
            </a:br>
            <a:r>
              <a:rPr lang="en-US" sz="1100" b="0" i="0" u="none" strike="noStrike" cap="none">
                <a:solidFill>
                  <a:srgbClr val="000000"/>
                </a:solidFill>
                <a:latin typeface="Roboto"/>
                <a:ea typeface="Roboto"/>
                <a:cs typeface="Roboto"/>
                <a:sym typeface="Roboto"/>
              </a:rPr>
              <a:t>VMM for running modern cloud workloads</a:t>
            </a:r>
            <a:endParaRPr/>
          </a:p>
          <a:p>
            <a:pPr marL="114300" marR="0" lvl="0" indent="0" algn="l" rtl="0">
              <a:lnSpc>
                <a:spcPct val="100000"/>
              </a:lnSpc>
              <a:spcBef>
                <a:spcPts val="0"/>
              </a:spcBef>
              <a:spcAft>
                <a:spcPts val="0"/>
              </a:spcAft>
              <a:buClr>
                <a:srgbClr val="000000"/>
              </a:buClr>
              <a:buSzPts val="1200"/>
              <a:buFont typeface="Arial"/>
              <a:buNone/>
            </a:pPr>
            <a:r>
              <a:rPr lang="en-US" sz="1100" b="0" i="0" u="none" strike="noStrike" cap="none">
                <a:solidFill>
                  <a:srgbClr val="000000"/>
                </a:solidFill>
                <a:latin typeface="Roboto"/>
                <a:ea typeface="Roboto"/>
                <a:cs typeface="Roboto"/>
                <a:sym typeface="Roboto"/>
              </a:rPr>
              <a:t>Feature parity with QEMU with a smaller attack surface</a:t>
            </a:r>
            <a:br>
              <a:rPr lang="en-US" sz="1100" b="0" i="0" u="none" strike="noStrike" cap="none">
                <a:solidFill>
                  <a:srgbClr val="000000"/>
                </a:solidFill>
                <a:latin typeface="Roboto"/>
                <a:ea typeface="Roboto"/>
                <a:cs typeface="Roboto"/>
                <a:sym typeface="Roboto"/>
              </a:rPr>
            </a:br>
            <a:br>
              <a:rPr lang="en-US" sz="1100" b="0" i="0" u="none" strike="noStrike" cap="none">
                <a:solidFill>
                  <a:srgbClr val="000000"/>
                </a:solidFill>
                <a:latin typeface="Roboto"/>
                <a:ea typeface="Roboto"/>
                <a:cs typeface="Roboto"/>
                <a:sym typeface="Roboto"/>
              </a:rPr>
            </a:br>
            <a:r>
              <a:rPr lang="en-US" sz="1100" b="1" i="0" u="none" strike="noStrike" cap="none">
                <a:solidFill>
                  <a:srgbClr val="000000"/>
                </a:solidFill>
                <a:latin typeface="Roboto"/>
                <a:ea typeface="Roboto"/>
                <a:cs typeface="Roboto"/>
                <a:sym typeface="Roboto"/>
              </a:rPr>
              <a:t>Firecracker</a:t>
            </a:r>
            <a:br>
              <a:rPr lang="en-US" sz="1100" b="1" i="0" u="none" strike="noStrike" cap="none">
                <a:solidFill>
                  <a:srgbClr val="000000"/>
                </a:solidFill>
                <a:latin typeface="Roboto"/>
                <a:ea typeface="Roboto"/>
                <a:cs typeface="Roboto"/>
                <a:sym typeface="Roboto"/>
              </a:rPr>
            </a:br>
            <a:r>
              <a:rPr lang="en-US" sz="1100" b="0" i="0" u="none" strike="noStrike" cap="none">
                <a:solidFill>
                  <a:srgbClr val="000000"/>
                </a:solidFill>
                <a:latin typeface="Roboto"/>
                <a:ea typeface="Roboto"/>
                <a:cs typeface="Roboto"/>
                <a:sym typeface="Roboto"/>
              </a:rPr>
              <a:t>Fast and minimal</a:t>
            </a:r>
            <a:br>
              <a:rPr lang="en-US" sz="1200" b="0" i="0" u="none" strike="noStrike" cap="none">
                <a:solidFill>
                  <a:srgbClr val="000000"/>
                </a:solidFill>
                <a:latin typeface="Arial"/>
                <a:ea typeface="Arial"/>
                <a:cs typeface="Arial"/>
                <a:sym typeface="Arial"/>
              </a:rPr>
            </a:br>
            <a:endParaRPr sz="1200" b="0" i="0" u="none" strike="noStrike" cap="none">
              <a:solidFill>
                <a:srgbClr val="000000"/>
              </a:solidFill>
              <a:latin typeface="Arial"/>
              <a:ea typeface="Arial"/>
              <a:cs typeface="Arial"/>
              <a:sym typeface="Arial"/>
            </a:endParaRPr>
          </a:p>
          <a:p>
            <a:pPr marL="0" marR="0" lvl="0" indent="0" algn="l" rtl="0">
              <a:lnSpc>
                <a:spcPct val="110000"/>
              </a:lnSpc>
              <a:spcBef>
                <a:spcPts val="600"/>
              </a:spcBef>
              <a:spcAft>
                <a:spcPts val="0"/>
              </a:spcAft>
              <a:buClr>
                <a:srgbClr val="000000"/>
              </a:buClr>
              <a:buSzPts val="1200"/>
              <a:buFont typeface="Arial"/>
              <a:buNone/>
            </a:pPr>
            <a:endParaRPr sz="1200" b="0" i="0" u="none" strike="noStrike" cap="none">
              <a:solidFill>
                <a:srgbClr val="1F2A3D"/>
              </a:solidFill>
              <a:latin typeface="Arial"/>
              <a:ea typeface="Arial"/>
              <a:cs typeface="Arial"/>
              <a:sym typeface="Arial"/>
            </a:endParaRPr>
          </a:p>
        </p:txBody>
      </p:sp>
      <p:sp>
        <p:nvSpPr>
          <p:cNvPr id="615" name="Google Shape;615;gac242e7999_0_284"/>
          <p:cNvSpPr txBox="1"/>
          <p:nvPr/>
        </p:nvSpPr>
        <p:spPr>
          <a:xfrm>
            <a:off x="542599" y="757624"/>
            <a:ext cx="3813900" cy="1255200"/>
          </a:xfrm>
          <a:prstGeom prst="rect">
            <a:avLst/>
          </a:prstGeom>
          <a:solidFill>
            <a:srgbClr val="5E81BE">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1F2A3D"/>
              </a:buClr>
              <a:buSzPts val="1120"/>
              <a:buFont typeface="Roboto"/>
              <a:buNone/>
            </a:pPr>
            <a:r>
              <a:rPr lang="en-US" sz="1400" b="1" i="0" u="none" strike="noStrike" cap="none">
                <a:solidFill>
                  <a:srgbClr val="1F2A3D"/>
                </a:solidFill>
                <a:latin typeface="Roboto"/>
                <a:ea typeface="Roboto"/>
                <a:cs typeface="Roboto"/>
                <a:sym typeface="Roboto"/>
              </a:rPr>
              <a:t>Networking</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960"/>
              <a:buFont typeface="Roboto"/>
              <a:buNone/>
            </a:pPr>
            <a:r>
              <a:rPr lang="en-US" sz="1100" b="0" i="0" u="none" strike="noStrike" cap="none">
                <a:solidFill>
                  <a:srgbClr val="1F2A3D"/>
                </a:solidFill>
                <a:latin typeface="Roboto"/>
                <a:ea typeface="Roboto"/>
                <a:cs typeface="Roboto"/>
                <a:sym typeface="Roboto"/>
              </a:rPr>
              <a:t>SR-IOV (Lowest Latency)</a:t>
            </a:r>
            <a:endParaRPr sz="12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None/>
            </a:pPr>
            <a:r>
              <a:rPr lang="en-US" sz="1100" b="0" i="0" u="none" strike="noStrike" cap="none">
                <a:solidFill>
                  <a:srgbClr val="1F2A3D"/>
                </a:solidFill>
                <a:latin typeface="Roboto"/>
                <a:ea typeface="Roboto"/>
                <a:cs typeface="Roboto"/>
                <a:sym typeface="Roboto"/>
              </a:rPr>
              <a:t>Data Plane Development Kit (DPDK)/VPP (Fast Software implementation)</a:t>
            </a:r>
            <a:endParaRPr sz="12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960"/>
              <a:buFont typeface="Roboto"/>
              <a:buNone/>
            </a:pPr>
            <a:r>
              <a:rPr lang="en-US" sz="1100" b="0" i="0" u="none" strike="noStrike" cap="none">
                <a:solidFill>
                  <a:srgbClr val="1F2A3D"/>
                </a:solidFill>
                <a:latin typeface="Roboto"/>
                <a:ea typeface="Roboto"/>
                <a:cs typeface="Roboto"/>
                <a:sym typeface="Roboto"/>
              </a:rPr>
              <a:t>Network Plugins - CNI / CNM</a:t>
            </a:r>
            <a:endParaRPr sz="1200" b="0" i="0" u="none" strike="noStrike" cap="none">
              <a:solidFill>
                <a:srgbClr val="000000"/>
              </a:solidFill>
              <a:latin typeface="Arial"/>
              <a:ea typeface="Arial"/>
              <a:cs typeface="Arial"/>
              <a:sym typeface="Arial"/>
            </a:endParaRPr>
          </a:p>
        </p:txBody>
      </p:sp>
      <p:sp>
        <p:nvSpPr>
          <p:cNvPr id="616" name="Google Shape;616;gac242e7999_0_284"/>
          <p:cNvSpPr txBox="1"/>
          <p:nvPr/>
        </p:nvSpPr>
        <p:spPr>
          <a:xfrm>
            <a:off x="4480550" y="3440260"/>
            <a:ext cx="4023300" cy="1186200"/>
          </a:xfrm>
          <a:prstGeom prst="rect">
            <a:avLst/>
          </a:prstGeom>
          <a:solidFill>
            <a:srgbClr val="A1D4FF">
              <a:alpha val="4941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chemeClr val="lt2"/>
              </a:buClr>
              <a:buSzPts val="1800"/>
              <a:buFont typeface="Roboto"/>
              <a:buNone/>
            </a:pPr>
            <a:r>
              <a:rPr lang="en-US" sz="1400" b="1" i="0" u="none" strike="noStrike" cap="none">
                <a:solidFill>
                  <a:srgbClr val="1F2A3D"/>
                </a:solidFill>
                <a:latin typeface="Roboto"/>
                <a:ea typeface="Roboto"/>
                <a:cs typeface="Roboto"/>
                <a:sym typeface="Roboto"/>
              </a:rPr>
              <a:t>  Kata Containers VM</a:t>
            </a:r>
            <a:br>
              <a:rPr lang="en-US" sz="1400" b="1" i="0" u="none" strike="noStrike" cap="none">
                <a:solidFill>
                  <a:srgbClr val="1F2A3D"/>
                </a:solidFill>
                <a:latin typeface="Roboto"/>
                <a:ea typeface="Roboto"/>
                <a:cs typeface="Roboto"/>
                <a:sym typeface="Roboto"/>
              </a:rPr>
            </a:br>
            <a:r>
              <a:rPr lang="en-US" sz="1400" b="1" i="0" u="none" strike="noStrike" cap="none">
                <a:solidFill>
                  <a:srgbClr val="1F2A3D"/>
                </a:solidFill>
                <a:latin typeface="Roboto"/>
                <a:ea typeface="Roboto"/>
                <a:cs typeface="Roboto"/>
                <a:sym typeface="Roboto"/>
              </a:rPr>
              <a:t> </a:t>
            </a:r>
            <a:r>
              <a:rPr lang="en-US" sz="1200" b="0" i="0" u="none" strike="noStrike" cap="none">
                <a:solidFill>
                  <a:srgbClr val="1F2A3D"/>
                </a:solidFill>
                <a:latin typeface="Roboto"/>
                <a:ea typeface="Roboto"/>
                <a:cs typeface="Roboto"/>
                <a:sym typeface="Roboto"/>
              </a:rPr>
              <a:t> Minimal kernel and rootfs (Customizable)</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lt2"/>
              </a:buClr>
              <a:buSzPts val="1800"/>
              <a:buFont typeface="Roboto"/>
              <a:buNone/>
            </a:pPr>
            <a:r>
              <a:rPr lang="en-US" sz="1200" b="0" i="0" u="none" strike="noStrike" cap="none">
                <a:solidFill>
                  <a:srgbClr val="1F2A3D"/>
                </a:solidFill>
                <a:latin typeface="Roboto"/>
                <a:ea typeface="Roboto"/>
                <a:cs typeface="Roboto"/>
                <a:sym typeface="Roboto"/>
              </a:rPr>
              <a:t>  VM Templating (Fast Restore)</a:t>
            </a:r>
            <a:endParaRPr sz="1200" b="0" i="0" u="none" strike="noStrike" cap="none">
              <a:solidFill>
                <a:srgbClr val="1F2A3D"/>
              </a:solidFill>
              <a:latin typeface="Roboto"/>
              <a:ea typeface="Roboto"/>
              <a:cs typeface="Roboto"/>
              <a:sym typeface="Roboto"/>
            </a:endParaRPr>
          </a:p>
        </p:txBody>
      </p:sp>
      <p:sp>
        <p:nvSpPr>
          <p:cNvPr id="617" name="Google Shape;617;gac242e7999_0_284"/>
          <p:cNvSpPr txBox="1"/>
          <p:nvPr/>
        </p:nvSpPr>
        <p:spPr>
          <a:xfrm>
            <a:off x="542600" y="3773814"/>
            <a:ext cx="3813900" cy="852600"/>
          </a:xfrm>
          <a:prstGeom prst="rect">
            <a:avLst/>
          </a:prstGeom>
          <a:solidFill>
            <a:srgbClr val="1F2A3D">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1F2A3D"/>
              </a:buClr>
              <a:buSzPts val="1120"/>
              <a:buFont typeface="Roboto"/>
              <a:buNone/>
            </a:pPr>
            <a:r>
              <a:rPr lang="en-US" sz="1400" b="1" i="0" u="none" strike="noStrike" cap="none">
                <a:solidFill>
                  <a:srgbClr val="1F2A3D"/>
                </a:solidFill>
                <a:latin typeface="Roboto"/>
                <a:ea typeface="Roboto"/>
                <a:cs typeface="Roboto"/>
                <a:sym typeface="Roboto"/>
              </a:rPr>
              <a:t>Memory</a:t>
            </a:r>
            <a:endParaRPr sz="1400" b="1"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1F2A3D"/>
              </a:buClr>
              <a:buSzPts val="960"/>
              <a:buFont typeface="Roboto"/>
              <a:buNone/>
            </a:pPr>
            <a:r>
              <a:rPr lang="en-US" sz="1100" b="0" i="0" u="none" strike="noStrike" cap="none">
                <a:solidFill>
                  <a:srgbClr val="1F2A3D"/>
                </a:solidFill>
                <a:latin typeface="Roboto"/>
                <a:ea typeface="Roboto"/>
                <a:cs typeface="Roboto"/>
                <a:sym typeface="Roboto"/>
              </a:rPr>
              <a:t>Kernel same page merging (Deduplicate Memory)</a:t>
            </a:r>
            <a:endParaRPr/>
          </a:p>
          <a:p>
            <a:pPr marL="0" marR="0" lvl="0" indent="0" algn="l" rtl="0">
              <a:lnSpc>
                <a:spcPct val="110000"/>
              </a:lnSpc>
              <a:spcBef>
                <a:spcPts val="0"/>
              </a:spcBef>
              <a:spcAft>
                <a:spcPts val="0"/>
              </a:spcAft>
              <a:buClr>
                <a:srgbClr val="1F2A3D"/>
              </a:buClr>
              <a:buSzPts val="960"/>
              <a:buFont typeface="Roboto"/>
              <a:buNone/>
            </a:pPr>
            <a:r>
              <a:rPr lang="en-US" sz="1100" b="0" i="0" u="none" strike="noStrike" cap="none">
                <a:solidFill>
                  <a:srgbClr val="1F2A3D"/>
                </a:solidFill>
                <a:latin typeface="Roboto"/>
                <a:ea typeface="Roboto"/>
                <a:cs typeface="Roboto"/>
                <a:sym typeface="Roboto"/>
              </a:rPr>
              <a:t>Virtio-mem (Experimental)</a:t>
            </a:r>
            <a:endParaRPr sz="1100" b="0"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1F2A3D"/>
              </a:buClr>
              <a:buSzPts val="96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1F2A3D"/>
              </a:buClr>
              <a:buSzPts val="1440"/>
              <a:buFont typeface="Roboto"/>
              <a:buNone/>
            </a:pPr>
            <a:endParaRPr sz="1800" b="0" i="0" u="none" strike="noStrike" cap="none">
              <a:solidFill>
                <a:srgbClr val="1F2A3D"/>
              </a:solidFill>
              <a:latin typeface="Roboto"/>
              <a:ea typeface="Roboto"/>
              <a:cs typeface="Roboto"/>
              <a:sym typeface="Roboto"/>
            </a:endParaRPr>
          </a:p>
        </p:txBody>
      </p:sp>
      <p:sp>
        <p:nvSpPr>
          <p:cNvPr id="618" name="Google Shape;618;gac242e7999_0_284"/>
          <p:cNvSpPr txBox="1"/>
          <p:nvPr/>
        </p:nvSpPr>
        <p:spPr>
          <a:xfrm>
            <a:off x="542598" y="2111793"/>
            <a:ext cx="3813900" cy="1563000"/>
          </a:xfrm>
          <a:prstGeom prst="rect">
            <a:avLst/>
          </a:prstGeom>
          <a:solidFill>
            <a:schemeClr val="accent2">
              <a:alpha val="20000"/>
            </a:schemeClr>
          </a:solidFill>
          <a:ln>
            <a:noFill/>
          </a:ln>
        </p:spPr>
        <p:txBody>
          <a:bodyPr spcFirstLastPara="1" wrap="square" lIns="91425" tIns="182875" rIns="182875" bIns="182875" anchor="t" anchorCtr="0">
            <a:noAutofit/>
          </a:bodyPr>
          <a:lstStyle/>
          <a:p>
            <a:pPr marL="1143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oboto"/>
                <a:ea typeface="Roboto"/>
                <a:cs typeface="Roboto"/>
                <a:sym typeface="Roboto"/>
              </a:rPr>
              <a:t>Storage </a:t>
            </a:r>
            <a:endParaRPr sz="1400" b="0" i="0" u="none" strike="noStrike" cap="none">
              <a:solidFill>
                <a:srgbClr val="000000"/>
              </a:solidFill>
              <a:latin typeface="Arial"/>
              <a:ea typeface="Arial"/>
              <a:cs typeface="Arial"/>
              <a:sym typeface="Arial"/>
            </a:endParaRPr>
          </a:p>
          <a:p>
            <a:pPr marL="114300" marR="0" lvl="0" indent="0" algn="l" rtl="0">
              <a:lnSpc>
                <a:spcPct val="100000"/>
              </a:lnSpc>
              <a:spcBef>
                <a:spcPts val="600"/>
              </a:spcBef>
              <a:spcAft>
                <a:spcPts val="0"/>
              </a:spcAft>
              <a:buNone/>
            </a:pPr>
            <a:r>
              <a:rPr lang="en-US" sz="1100" b="1" i="0" u="none" strike="noStrike" cap="none">
                <a:solidFill>
                  <a:srgbClr val="000000"/>
                </a:solidFill>
                <a:latin typeface="Roboto"/>
                <a:ea typeface="Roboto"/>
                <a:cs typeface="Roboto"/>
                <a:sym typeface="Roboto"/>
              </a:rPr>
              <a:t>SSD’s / HDD</a:t>
            </a:r>
            <a:br>
              <a:rPr lang="en-US" sz="1100" b="0" i="0" u="none" strike="noStrike" cap="none">
                <a:solidFill>
                  <a:srgbClr val="000000"/>
                </a:solidFill>
                <a:latin typeface="Roboto"/>
                <a:ea typeface="Roboto"/>
                <a:cs typeface="Roboto"/>
                <a:sym typeface="Roboto"/>
              </a:rPr>
            </a:br>
            <a:r>
              <a:rPr lang="en-US" sz="1100" b="0" i="0" u="none" strike="noStrike" cap="none">
                <a:solidFill>
                  <a:srgbClr val="000000"/>
                </a:solidFill>
                <a:latin typeface="Roboto"/>
                <a:ea typeface="Roboto"/>
                <a:cs typeface="Roboto"/>
                <a:sym typeface="Roboto"/>
              </a:rPr>
              <a:t>Virtio-fs   (Shared filesystem) </a:t>
            </a:r>
            <a:r>
              <a:rPr lang="en-US" sz="1100" b="0" i="0" u="none" strike="noStrike" cap="none" baseline="30000">
                <a:solidFill>
                  <a:srgbClr val="000000"/>
                </a:solidFill>
                <a:latin typeface="Roboto"/>
                <a:ea typeface="Roboto"/>
                <a:cs typeface="Roboto"/>
                <a:sym typeface="Roboto"/>
              </a:rPr>
              <a:t>New</a:t>
            </a:r>
            <a:br>
              <a:rPr lang="en-US" sz="1100" b="0" i="0" u="none" strike="noStrike" cap="none">
                <a:solidFill>
                  <a:srgbClr val="000000"/>
                </a:solidFill>
                <a:latin typeface="Roboto"/>
                <a:ea typeface="Roboto"/>
                <a:cs typeface="Roboto"/>
                <a:sym typeface="Roboto"/>
              </a:rPr>
            </a:br>
            <a:r>
              <a:rPr lang="en-US" sz="1100" b="0" i="0" u="none" strike="noStrike" cap="none">
                <a:solidFill>
                  <a:srgbClr val="000000"/>
                </a:solidFill>
                <a:latin typeface="Roboto"/>
                <a:ea typeface="Roboto"/>
                <a:cs typeface="Roboto"/>
                <a:sym typeface="Roboto"/>
              </a:rPr>
              <a:t>Virtio-SCSI/Virtio-blk   (Block storage) </a:t>
            </a:r>
            <a:br>
              <a:rPr lang="en-US" sz="1100" b="0" i="0" u="none" strike="noStrike" cap="none">
                <a:solidFill>
                  <a:srgbClr val="000000"/>
                </a:solidFill>
                <a:latin typeface="Roboto"/>
                <a:ea typeface="Roboto"/>
                <a:cs typeface="Roboto"/>
                <a:sym typeface="Roboto"/>
              </a:rPr>
            </a:br>
            <a:br>
              <a:rPr lang="en-US" sz="1100" b="0" i="0" u="none" strike="noStrike" cap="none">
                <a:solidFill>
                  <a:srgbClr val="000000"/>
                </a:solidFill>
                <a:latin typeface="Roboto"/>
                <a:ea typeface="Roboto"/>
                <a:cs typeface="Roboto"/>
                <a:sym typeface="Roboto"/>
              </a:rPr>
            </a:br>
            <a:r>
              <a:rPr lang="en-US" sz="1100" b="1" i="0" u="none" strike="noStrike" cap="none">
                <a:solidFill>
                  <a:srgbClr val="000000"/>
                </a:solidFill>
                <a:latin typeface="Roboto"/>
                <a:ea typeface="Roboto"/>
                <a:cs typeface="Roboto"/>
                <a:sym typeface="Roboto"/>
              </a:rPr>
              <a:t>Intel® Optane™ Memory</a:t>
            </a:r>
            <a:endParaRPr/>
          </a:p>
          <a:p>
            <a:pPr marL="114300" marR="0" lvl="0" indent="0" algn="l" rtl="0">
              <a:lnSpc>
                <a:spcPct val="100000"/>
              </a:lnSpc>
              <a:spcBef>
                <a:spcPts val="0"/>
              </a:spcBef>
              <a:spcAft>
                <a:spcPts val="0"/>
              </a:spcAft>
              <a:buClr>
                <a:srgbClr val="000000"/>
              </a:buClr>
              <a:buSzPts val="1200"/>
              <a:buFont typeface="Arial"/>
              <a:buNone/>
            </a:pPr>
            <a:r>
              <a:rPr lang="en-US" sz="1100" b="0" i="0" u="none" strike="noStrike" cap="none">
                <a:solidFill>
                  <a:srgbClr val="000000"/>
                </a:solidFill>
                <a:latin typeface="Roboto"/>
                <a:ea typeface="Roboto"/>
                <a:cs typeface="Roboto"/>
                <a:sym typeface="Roboto"/>
              </a:rPr>
              <a:t>DAX  (Direct Access to Memory)</a:t>
            </a:r>
            <a:endParaRPr sz="1200" b="0" i="0" u="none" strike="noStrike" cap="none">
              <a:solidFill>
                <a:srgbClr val="1F2A3D"/>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cxnSp>
        <p:nvCxnSpPr>
          <p:cNvPr id="623" name="Google Shape;623;g82b2de5086_1_4"/>
          <p:cNvCxnSpPr/>
          <p:nvPr/>
        </p:nvCxnSpPr>
        <p:spPr>
          <a:xfrm rot="10800000">
            <a:off x="3428800" y="457079"/>
            <a:ext cx="454800" cy="0"/>
          </a:xfrm>
          <a:prstGeom prst="straightConnector1">
            <a:avLst/>
          </a:prstGeom>
          <a:noFill/>
          <a:ln w="9525" cap="flat" cmpd="sng">
            <a:solidFill>
              <a:srgbClr val="F15B3E"/>
            </a:solidFill>
            <a:prstDash val="dot"/>
            <a:round/>
            <a:headEnd type="none" w="sm" len="sm"/>
            <a:tailEnd type="none" w="sm" len="sm"/>
          </a:ln>
        </p:spPr>
      </p:cxnSp>
      <p:sp>
        <p:nvSpPr>
          <p:cNvPr id="624" name="Google Shape;624;g82b2de5086_1_4"/>
          <p:cNvSpPr/>
          <p:nvPr/>
        </p:nvSpPr>
        <p:spPr>
          <a:xfrm>
            <a:off x="3883600" y="231475"/>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5" name="Google Shape;625;g82b2de5086_1_4"/>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sp>
        <p:nvSpPr>
          <p:cNvPr id="626" name="Google Shape;626;g82b2de5086_1_4"/>
          <p:cNvSpPr txBox="1"/>
          <p:nvPr/>
        </p:nvSpPr>
        <p:spPr>
          <a:xfrm>
            <a:off x="4162214" y="196704"/>
            <a:ext cx="42678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Seamless integration with Docker, Kubernetes (CRI)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Hardware isolation using KVM/QEMU</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3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Direct device assignment (GPU, RDMA, QAT, NIC)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Custom Kernel per workload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Compatible with all major networking (CNI) plugins, including support for Data Plane Development Kit (DPDK), SR-IOV</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Support for </a:t>
            </a:r>
            <a:r>
              <a:rPr lang="en-US" sz="1100" b="0" i="0" u="none" strike="noStrike" cap="none">
                <a:solidFill>
                  <a:schemeClr val="dk1"/>
                </a:solidFill>
                <a:latin typeface="Roboto"/>
                <a:ea typeface="Roboto"/>
                <a:cs typeface="Roboto"/>
                <a:sym typeface="Roboto"/>
              </a:rPr>
              <a:t>Intel® Virtualization Technology  </a:t>
            </a:r>
            <a:endParaRPr sz="1100" b="0" i="0" u="none" strike="noStrike" cap="none">
              <a:solidFill>
                <a:schemeClr val="dk1"/>
              </a:solidFill>
              <a:latin typeface="Roboto"/>
              <a:ea typeface="Roboto"/>
              <a:cs typeface="Roboto"/>
              <a:sym typeface="Roboto"/>
            </a:endParaRPr>
          </a:p>
        </p:txBody>
      </p:sp>
      <p:cxnSp>
        <p:nvCxnSpPr>
          <p:cNvPr id="627" name="Google Shape;627;g82b2de5086_1_4"/>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628" name="Google Shape;628;g82b2de5086_1_4"/>
          <p:cNvSpPr txBox="1"/>
          <p:nvPr/>
        </p:nvSpPr>
        <p:spPr>
          <a:xfrm>
            <a:off x="2238410" y="196724"/>
            <a:ext cx="15507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sp>
        <p:nvSpPr>
          <p:cNvPr id="629" name="Google Shape;629;g82b2de5086_1_4"/>
          <p:cNvSpPr/>
          <p:nvPr/>
        </p:nvSpPr>
        <p:spPr>
          <a:xfrm rot="2700000">
            <a:off x="3671066" y="299925"/>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0" name="Google Shape;630;g82b2de5086_1_4"/>
          <p:cNvSpPr txBox="1"/>
          <p:nvPr/>
        </p:nvSpPr>
        <p:spPr>
          <a:xfrm>
            <a:off x="4226297" y="25560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1.2.0</a:t>
            </a:r>
            <a:endParaRPr sz="1400" b="0" i="0" u="none" strike="noStrike" cap="none">
              <a:solidFill>
                <a:srgbClr val="000000"/>
              </a:solidFill>
              <a:latin typeface="Arial"/>
              <a:ea typeface="Arial"/>
              <a:cs typeface="Arial"/>
              <a:sym typeface="Arial"/>
            </a:endParaRPr>
          </a:p>
        </p:txBody>
      </p:sp>
      <p:sp>
        <p:nvSpPr>
          <p:cNvPr id="631" name="Google Shape;631;g82b2de5086_1_4"/>
          <p:cNvSpPr txBox="1"/>
          <p:nvPr/>
        </p:nvSpPr>
        <p:spPr>
          <a:xfrm>
            <a:off x="2760159" y="25559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August 2018</a:t>
            </a:r>
            <a:endParaRPr sz="1400" b="0" i="0" u="none" strike="noStrike" cap="none">
              <a:solidFill>
                <a:srgbClr val="000000"/>
              </a:solidFill>
              <a:latin typeface="Arial"/>
              <a:ea typeface="Arial"/>
              <a:cs typeface="Arial"/>
              <a:sym typeface="Arial"/>
            </a:endParaRPr>
          </a:p>
        </p:txBody>
      </p:sp>
      <p:sp>
        <p:nvSpPr>
          <p:cNvPr id="632" name="Google Shape;632;g82b2de5086_1_4"/>
          <p:cNvSpPr txBox="1"/>
          <p:nvPr/>
        </p:nvSpPr>
        <p:spPr>
          <a:xfrm>
            <a:off x="4226297" y="27751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1.3.0</a:t>
            </a:r>
            <a:endParaRPr sz="1400" b="0" i="0" u="none" strike="noStrike" cap="none">
              <a:solidFill>
                <a:srgbClr val="000000"/>
              </a:solidFill>
              <a:latin typeface="Arial"/>
              <a:ea typeface="Arial"/>
              <a:cs typeface="Arial"/>
              <a:sym typeface="Arial"/>
            </a:endParaRPr>
          </a:p>
        </p:txBody>
      </p:sp>
      <p:sp>
        <p:nvSpPr>
          <p:cNvPr id="633" name="Google Shape;633;g82b2de5086_1_4"/>
          <p:cNvSpPr txBox="1"/>
          <p:nvPr/>
        </p:nvSpPr>
        <p:spPr>
          <a:xfrm>
            <a:off x="2566196" y="27747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September 2018</a:t>
            </a:r>
            <a:endParaRPr sz="1400" b="0" i="0" u="none" strike="noStrike" cap="none">
              <a:solidFill>
                <a:srgbClr val="000000"/>
              </a:solidFill>
              <a:latin typeface="Arial"/>
              <a:ea typeface="Arial"/>
              <a:cs typeface="Arial"/>
              <a:sym typeface="Arial"/>
            </a:endParaRPr>
          </a:p>
        </p:txBody>
      </p:sp>
      <p:sp>
        <p:nvSpPr>
          <p:cNvPr id="634" name="Google Shape;634;g82b2de5086_1_4"/>
          <p:cNvSpPr txBox="1"/>
          <p:nvPr/>
        </p:nvSpPr>
        <p:spPr>
          <a:xfrm>
            <a:off x="4226297" y="29941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1.4.0</a:t>
            </a:r>
            <a:endParaRPr sz="1400" b="0" i="0" u="none" strike="noStrike" cap="none">
              <a:solidFill>
                <a:srgbClr val="000000"/>
              </a:solidFill>
              <a:latin typeface="Arial"/>
              <a:ea typeface="Arial"/>
              <a:cs typeface="Arial"/>
              <a:sym typeface="Arial"/>
            </a:endParaRPr>
          </a:p>
        </p:txBody>
      </p:sp>
      <p:sp>
        <p:nvSpPr>
          <p:cNvPr id="635" name="Google Shape;635;g82b2de5086_1_4"/>
          <p:cNvSpPr txBox="1"/>
          <p:nvPr/>
        </p:nvSpPr>
        <p:spPr>
          <a:xfrm>
            <a:off x="2599858" y="29936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November 2018</a:t>
            </a:r>
            <a:endParaRPr sz="1400" b="0" i="0" u="none" strike="noStrike" cap="none">
              <a:solidFill>
                <a:srgbClr val="000000"/>
              </a:solidFill>
              <a:latin typeface="Arial"/>
              <a:ea typeface="Arial"/>
              <a:cs typeface="Arial"/>
              <a:sym typeface="Arial"/>
            </a:endParaRPr>
          </a:p>
        </p:txBody>
      </p:sp>
      <p:sp>
        <p:nvSpPr>
          <p:cNvPr id="636" name="Google Shape;636;g82b2de5086_1_4"/>
          <p:cNvSpPr txBox="1"/>
          <p:nvPr/>
        </p:nvSpPr>
        <p:spPr>
          <a:xfrm>
            <a:off x="4226297" y="32132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1.5.0</a:t>
            </a:r>
            <a:endParaRPr sz="1400" b="0" i="0" u="none" strike="noStrike" cap="none">
              <a:solidFill>
                <a:srgbClr val="000000"/>
              </a:solidFill>
              <a:latin typeface="Arial"/>
              <a:ea typeface="Arial"/>
              <a:cs typeface="Arial"/>
              <a:sym typeface="Arial"/>
            </a:endParaRPr>
          </a:p>
        </p:txBody>
      </p:sp>
      <p:sp>
        <p:nvSpPr>
          <p:cNvPr id="637" name="Google Shape;637;g82b2de5086_1_4"/>
          <p:cNvSpPr txBox="1"/>
          <p:nvPr/>
        </p:nvSpPr>
        <p:spPr>
          <a:xfrm>
            <a:off x="2712069" y="32125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2019</a:t>
            </a:r>
            <a:endParaRPr sz="900" b="1" i="0" u="none" strike="noStrike" cap="none">
              <a:solidFill>
                <a:srgbClr val="1F2A3D"/>
              </a:solidFill>
              <a:latin typeface="Roboto"/>
              <a:ea typeface="Roboto"/>
              <a:cs typeface="Roboto"/>
              <a:sym typeface="Roboto"/>
            </a:endParaRPr>
          </a:p>
        </p:txBody>
      </p:sp>
      <p:sp>
        <p:nvSpPr>
          <p:cNvPr id="638" name="Google Shape;638;g82b2de5086_1_4"/>
          <p:cNvSpPr txBox="1"/>
          <p:nvPr/>
        </p:nvSpPr>
        <p:spPr>
          <a:xfrm>
            <a:off x="4226296" y="23370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a:t>
            </a:r>
            <a:endParaRPr sz="1400" b="0" i="0" u="none" strike="noStrike" cap="none">
              <a:solidFill>
                <a:srgbClr val="000000"/>
              </a:solidFill>
              <a:latin typeface="Arial"/>
              <a:ea typeface="Arial"/>
              <a:cs typeface="Arial"/>
              <a:sym typeface="Arial"/>
            </a:endParaRPr>
          </a:p>
        </p:txBody>
      </p:sp>
      <p:sp>
        <p:nvSpPr>
          <p:cNvPr id="639" name="Google Shape;639;g82b2de5086_1_4"/>
          <p:cNvSpPr txBox="1"/>
          <p:nvPr/>
        </p:nvSpPr>
        <p:spPr>
          <a:xfrm>
            <a:off x="2917253" y="23370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2018</a:t>
            </a:r>
            <a:endParaRPr sz="1400" b="0" i="0" u="none" strike="noStrike" cap="none">
              <a:solidFill>
                <a:srgbClr val="000000"/>
              </a:solidFill>
              <a:latin typeface="Arial"/>
              <a:ea typeface="Arial"/>
              <a:cs typeface="Arial"/>
              <a:sym typeface="Arial"/>
            </a:endParaRPr>
          </a:p>
        </p:txBody>
      </p:sp>
      <p:grpSp>
        <p:nvGrpSpPr>
          <p:cNvPr id="640" name="Google Shape;640;g82b2de5086_1_4"/>
          <p:cNvGrpSpPr/>
          <p:nvPr/>
        </p:nvGrpSpPr>
        <p:grpSpPr>
          <a:xfrm>
            <a:off x="3602886" y="2375896"/>
            <a:ext cx="454800" cy="155400"/>
            <a:chOff x="3602886" y="2375896"/>
            <a:chExt cx="454800" cy="155400"/>
          </a:xfrm>
        </p:grpSpPr>
        <p:cxnSp>
          <p:nvCxnSpPr>
            <p:cNvPr id="641" name="Google Shape;641;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42" name="Google Shape;642;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643" name="Google Shape;643;g82b2de5086_1_4"/>
          <p:cNvSpPr txBox="1"/>
          <p:nvPr/>
        </p:nvSpPr>
        <p:spPr>
          <a:xfrm>
            <a:off x="4226297" y="34322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1.6.0</a:t>
            </a:r>
            <a:endParaRPr sz="900" b="0" i="0" u="none" strike="noStrike" cap="none">
              <a:solidFill>
                <a:srgbClr val="1F2A3D"/>
              </a:solidFill>
              <a:latin typeface="Roboto"/>
              <a:ea typeface="Roboto"/>
              <a:cs typeface="Roboto"/>
              <a:sym typeface="Roboto"/>
            </a:endParaRPr>
          </a:p>
        </p:txBody>
      </p:sp>
      <p:sp>
        <p:nvSpPr>
          <p:cNvPr id="644" name="Google Shape;644;g82b2de5086_1_4"/>
          <p:cNvSpPr txBox="1"/>
          <p:nvPr/>
        </p:nvSpPr>
        <p:spPr>
          <a:xfrm>
            <a:off x="2599849" y="34314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March 2019</a:t>
            </a:r>
            <a:endParaRPr sz="900" b="1" i="0" u="none" strike="noStrike" cap="none">
              <a:solidFill>
                <a:srgbClr val="1F2A3D"/>
              </a:solidFill>
              <a:latin typeface="Roboto"/>
              <a:ea typeface="Roboto"/>
              <a:cs typeface="Roboto"/>
              <a:sym typeface="Roboto"/>
            </a:endParaRPr>
          </a:p>
        </p:txBody>
      </p:sp>
      <p:sp>
        <p:nvSpPr>
          <p:cNvPr id="645" name="Google Shape;645;g82b2de5086_1_4"/>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646" name="Google Shape;646;g82b2de5086_1_4"/>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647" name="Google Shape;647;g82b2de5086_1_4"/>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648" name="Google Shape;648;g82b2de5086_1_4"/>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649" name="Google Shape;649;g82b2de5086_1_4"/>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650" name="Google Shape;650;g82b2de5086_1_4"/>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651" name="Google Shape;651;g82b2de5086_1_4"/>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652" name="Google Shape;652;g82b2de5086_1_4"/>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653" name="Google Shape;653;g82b2de5086_1_4"/>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654" name="Google Shape;654;g82b2de5086_1_4"/>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655" name="Google Shape;655;g82b2de5086_1_4"/>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656" name="Google Shape;656;g82b2de5086_1_4"/>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657" name="Google Shape;657;g82b2de5086_1_4"/>
          <p:cNvGrpSpPr/>
          <p:nvPr/>
        </p:nvGrpSpPr>
        <p:grpSpPr>
          <a:xfrm>
            <a:off x="3602886" y="2594814"/>
            <a:ext cx="454800" cy="155400"/>
            <a:chOff x="3602886" y="2375896"/>
            <a:chExt cx="454800" cy="155400"/>
          </a:xfrm>
        </p:grpSpPr>
        <p:cxnSp>
          <p:nvCxnSpPr>
            <p:cNvPr id="658" name="Google Shape;658;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59" name="Google Shape;659;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60" name="Google Shape;660;g82b2de5086_1_4"/>
          <p:cNvGrpSpPr/>
          <p:nvPr/>
        </p:nvGrpSpPr>
        <p:grpSpPr>
          <a:xfrm>
            <a:off x="3602886" y="2813732"/>
            <a:ext cx="454800" cy="155400"/>
            <a:chOff x="3602886" y="2375896"/>
            <a:chExt cx="454800" cy="155400"/>
          </a:xfrm>
        </p:grpSpPr>
        <p:cxnSp>
          <p:nvCxnSpPr>
            <p:cNvPr id="661" name="Google Shape;661;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62" name="Google Shape;662;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63" name="Google Shape;663;g82b2de5086_1_4"/>
          <p:cNvGrpSpPr/>
          <p:nvPr/>
        </p:nvGrpSpPr>
        <p:grpSpPr>
          <a:xfrm>
            <a:off x="3602886" y="3032651"/>
            <a:ext cx="454800" cy="155400"/>
            <a:chOff x="3602886" y="2375896"/>
            <a:chExt cx="454800" cy="155400"/>
          </a:xfrm>
        </p:grpSpPr>
        <p:cxnSp>
          <p:nvCxnSpPr>
            <p:cNvPr id="664" name="Google Shape;664;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65" name="Google Shape;665;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66" name="Google Shape;666;g82b2de5086_1_4"/>
          <p:cNvGrpSpPr/>
          <p:nvPr/>
        </p:nvGrpSpPr>
        <p:grpSpPr>
          <a:xfrm>
            <a:off x="3602886" y="3251569"/>
            <a:ext cx="454800" cy="155400"/>
            <a:chOff x="3602886" y="2375896"/>
            <a:chExt cx="454800" cy="155400"/>
          </a:xfrm>
        </p:grpSpPr>
        <p:cxnSp>
          <p:nvCxnSpPr>
            <p:cNvPr id="667" name="Google Shape;667;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68" name="Google Shape;668;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69" name="Google Shape;669;g82b2de5086_1_4"/>
          <p:cNvGrpSpPr/>
          <p:nvPr/>
        </p:nvGrpSpPr>
        <p:grpSpPr>
          <a:xfrm>
            <a:off x="3602886" y="3470487"/>
            <a:ext cx="454800" cy="155400"/>
            <a:chOff x="3602886" y="2375896"/>
            <a:chExt cx="454800" cy="155400"/>
          </a:xfrm>
        </p:grpSpPr>
        <p:cxnSp>
          <p:nvCxnSpPr>
            <p:cNvPr id="670" name="Google Shape;670;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71" name="Google Shape;671;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72" name="Google Shape;672;g82b2de5086_1_4"/>
          <p:cNvGrpSpPr/>
          <p:nvPr/>
        </p:nvGrpSpPr>
        <p:grpSpPr>
          <a:xfrm>
            <a:off x="3602886" y="3689405"/>
            <a:ext cx="454800" cy="155400"/>
            <a:chOff x="3602886" y="2375896"/>
            <a:chExt cx="454800" cy="155400"/>
          </a:xfrm>
        </p:grpSpPr>
        <p:cxnSp>
          <p:nvCxnSpPr>
            <p:cNvPr id="673" name="Google Shape;673;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74" name="Google Shape;674;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75" name="Google Shape;675;g82b2de5086_1_4"/>
          <p:cNvGrpSpPr/>
          <p:nvPr/>
        </p:nvGrpSpPr>
        <p:grpSpPr>
          <a:xfrm>
            <a:off x="3602886" y="3908323"/>
            <a:ext cx="454800" cy="155400"/>
            <a:chOff x="3602886" y="2375896"/>
            <a:chExt cx="454800" cy="155400"/>
          </a:xfrm>
        </p:grpSpPr>
        <p:cxnSp>
          <p:nvCxnSpPr>
            <p:cNvPr id="676" name="Google Shape;676;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77" name="Google Shape;677;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78" name="Google Shape;678;g82b2de5086_1_4"/>
          <p:cNvGrpSpPr/>
          <p:nvPr/>
        </p:nvGrpSpPr>
        <p:grpSpPr>
          <a:xfrm>
            <a:off x="3602886" y="4127241"/>
            <a:ext cx="454800" cy="155400"/>
            <a:chOff x="3602886" y="2375896"/>
            <a:chExt cx="454800" cy="155400"/>
          </a:xfrm>
        </p:grpSpPr>
        <p:cxnSp>
          <p:nvCxnSpPr>
            <p:cNvPr id="679" name="Google Shape;679;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80" name="Google Shape;680;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81" name="Google Shape;681;g82b2de5086_1_4"/>
          <p:cNvGrpSpPr/>
          <p:nvPr/>
        </p:nvGrpSpPr>
        <p:grpSpPr>
          <a:xfrm>
            <a:off x="3602886" y="4346160"/>
            <a:ext cx="454800" cy="155400"/>
            <a:chOff x="3602886" y="2375896"/>
            <a:chExt cx="454800" cy="155400"/>
          </a:xfrm>
        </p:grpSpPr>
        <p:cxnSp>
          <p:nvCxnSpPr>
            <p:cNvPr id="682" name="Google Shape;682;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83" name="Google Shape;683;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84" name="Google Shape;684;g82b2de5086_1_4"/>
          <p:cNvGrpSpPr/>
          <p:nvPr/>
        </p:nvGrpSpPr>
        <p:grpSpPr>
          <a:xfrm>
            <a:off x="3602886" y="4565078"/>
            <a:ext cx="454800" cy="155400"/>
            <a:chOff x="3602886" y="2375896"/>
            <a:chExt cx="454800" cy="155400"/>
          </a:xfrm>
        </p:grpSpPr>
        <p:cxnSp>
          <p:nvCxnSpPr>
            <p:cNvPr id="685" name="Google Shape;685;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86" name="Google Shape;686;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87" name="Google Shape;687;g82b2de5086_1_4"/>
          <p:cNvGrpSpPr/>
          <p:nvPr/>
        </p:nvGrpSpPr>
        <p:grpSpPr>
          <a:xfrm>
            <a:off x="3602886" y="4783996"/>
            <a:ext cx="454800" cy="155400"/>
            <a:chOff x="3602886" y="2375896"/>
            <a:chExt cx="454800" cy="155400"/>
          </a:xfrm>
        </p:grpSpPr>
        <p:cxnSp>
          <p:nvCxnSpPr>
            <p:cNvPr id="688" name="Google Shape;688;g82b2de5086_1_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689" name="Google Shape;689;g82b2de5086_1_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
          <p:cNvPicPr preferRelativeResize="0"/>
          <p:nvPr/>
        </p:nvPicPr>
        <p:blipFill rotWithShape="1">
          <a:blip r:embed="rId3">
            <a:alphaModFix/>
          </a:blip>
          <a:srcRect/>
          <a:stretch/>
        </p:blipFill>
        <p:spPr>
          <a:xfrm>
            <a:off x="0" y="0"/>
            <a:ext cx="9144000" cy="5120640"/>
          </a:xfrm>
          <a:prstGeom prst="rect">
            <a:avLst/>
          </a:prstGeom>
          <a:noFill/>
          <a:ln>
            <a:noFill/>
          </a:ln>
        </p:spPr>
      </p:pic>
      <p:sp>
        <p:nvSpPr>
          <p:cNvPr id="138" name="Google Shape;138;p2"/>
          <p:cNvSpPr/>
          <p:nvPr/>
        </p:nvSpPr>
        <p:spPr>
          <a:xfrm>
            <a:off x="-1" y="0"/>
            <a:ext cx="9144001" cy="5143500"/>
          </a:xfrm>
          <a:prstGeom prst="rect">
            <a:avLst/>
          </a:prstGeom>
          <a:solidFill>
            <a:srgbClr val="1F2A3D">
              <a:alpha val="7725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9" name="Google Shape;139;p2"/>
          <p:cNvSpPr txBox="1">
            <a:spLocks noGrp="1"/>
          </p:cNvSpPr>
          <p:nvPr>
            <p:ph type="title"/>
          </p:nvPr>
        </p:nvSpPr>
        <p:spPr>
          <a:xfrm>
            <a:off x="457199" y="1097279"/>
            <a:ext cx="6942841" cy="2369401"/>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solidFill>
                  <a:schemeClr val="lt1"/>
                </a:solidFill>
                <a:latin typeface="Roboto Light"/>
                <a:ea typeface="Roboto Light"/>
                <a:cs typeface="Roboto Light"/>
                <a:sym typeface="Roboto Light"/>
              </a:rPr>
              <a:t>Kata Containers is an alternative OCI compatible runtime that enhances the security of container workloads in a lightweight virtual machine.    </a:t>
            </a:r>
            <a:endParaRPr>
              <a:solidFill>
                <a:schemeClr val="lt1"/>
              </a:solidFill>
            </a:endParaRPr>
          </a:p>
        </p:txBody>
      </p:sp>
      <p:pic>
        <p:nvPicPr>
          <p:cNvPr id="140" name="Google Shape;140;p2"/>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g82b2de5086_1_366"/>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695" name="Google Shape;695;g82b2de5086_1_366"/>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696" name="Google Shape;696;g82b2de5086_1_366"/>
          <p:cNvSpPr txBox="1"/>
          <p:nvPr/>
        </p:nvSpPr>
        <p:spPr>
          <a:xfrm>
            <a:off x="4226297" y="25560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1.2.0</a:t>
            </a:r>
            <a:endParaRPr sz="1400" b="0" i="0" u="none" strike="noStrike" cap="none">
              <a:solidFill>
                <a:srgbClr val="000000"/>
              </a:solidFill>
              <a:latin typeface="Arial"/>
              <a:ea typeface="Arial"/>
              <a:cs typeface="Arial"/>
              <a:sym typeface="Arial"/>
            </a:endParaRPr>
          </a:p>
        </p:txBody>
      </p:sp>
      <p:sp>
        <p:nvSpPr>
          <p:cNvPr id="697" name="Google Shape;697;g82b2de5086_1_366"/>
          <p:cNvSpPr txBox="1"/>
          <p:nvPr/>
        </p:nvSpPr>
        <p:spPr>
          <a:xfrm>
            <a:off x="2760159" y="25559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August 2018</a:t>
            </a:r>
            <a:endParaRPr sz="1400" b="0" i="0" u="none" strike="noStrike" cap="none">
              <a:solidFill>
                <a:srgbClr val="000000"/>
              </a:solidFill>
              <a:latin typeface="Arial"/>
              <a:ea typeface="Arial"/>
              <a:cs typeface="Arial"/>
              <a:sym typeface="Arial"/>
            </a:endParaRPr>
          </a:p>
        </p:txBody>
      </p:sp>
      <p:sp>
        <p:nvSpPr>
          <p:cNvPr id="698" name="Google Shape;698;g82b2de5086_1_366"/>
          <p:cNvSpPr txBox="1"/>
          <p:nvPr/>
        </p:nvSpPr>
        <p:spPr>
          <a:xfrm>
            <a:off x="4226297" y="27751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1.3.0</a:t>
            </a:r>
            <a:endParaRPr sz="1400" b="0" i="0" u="none" strike="noStrike" cap="none">
              <a:solidFill>
                <a:srgbClr val="000000"/>
              </a:solidFill>
              <a:latin typeface="Arial"/>
              <a:ea typeface="Arial"/>
              <a:cs typeface="Arial"/>
              <a:sym typeface="Arial"/>
            </a:endParaRPr>
          </a:p>
        </p:txBody>
      </p:sp>
      <p:sp>
        <p:nvSpPr>
          <p:cNvPr id="699" name="Google Shape;699;g82b2de5086_1_366"/>
          <p:cNvSpPr txBox="1"/>
          <p:nvPr/>
        </p:nvSpPr>
        <p:spPr>
          <a:xfrm>
            <a:off x="2566196" y="27747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September 2018</a:t>
            </a:r>
            <a:endParaRPr sz="1400" b="0" i="0" u="none" strike="noStrike" cap="none">
              <a:solidFill>
                <a:srgbClr val="000000"/>
              </a:solidFill>
              <a:latin typeface="Arial"/>
              <a:ea typeface="Arial"/>
              <a:cs typeface="Arial"/>
              <a:sym typeface="Arial"/>
            </a:endParaRPr>
          </a:p>
        </p:txBody>
      </p:sp>
      <p:sp>
        <p:nvSpPr>
          <p:cNvPr id="700" name="Google Shape;700;g82b2de5086_1_366"/>
          <p:cNvSpPr txBox="1"/>
          <p:nvPr/>
        </p:nvSpPr>
        <p:spPr>
          <a:xfrm>
            <a:off x="4226297" y="29941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1.4.0</a:t>
            </a:r>
            <a:endParaRPr sz="1400" b="0" i="0" u="none" strike="noStrike" cap="none">
              <a:solidFill>
                <a:srgbClr val="000000"/>
              </a:solidFill>
              <a:latin typeface="Arial"/>
              <a:ea typeface="Arial"/>
              <a:cs typeface="Arial"/>
              <a:sym typeface="Arial"/>
            </a:endParaRPr>
          </a:p>
        </p:txBody>
      </p:sp>
      <p:sp>
        <p:nvSpPr>
          <p:cNvPr id="701" name="Google Shape;701;g82b2de5086_1_366"/>
          <p:cNvSpPr txBox="1"/>
          <p:nvPr/>
        </p:nvSpPr>
        <p:spPr>
          <a:xfrm>
            <a:off x="2599858" y="29936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November 2018</a:t>
            </a:r>
            <a:endParaRPr sz="1400" b="0" i="0" u="none" strike="noStrike" cap="none">
              <a:solidFill>
                <a:srgbClr val="000000"/>
              </a:solidFill>
              <a:latin typeface="Arial"/>
              <a:ea typeface="Arial"/>
              <a:cs typeface="Arial"/>
              <a:sym typeface="Arial"/>
            </a:endParaRPr>
          </a:p>
        </p:txBody>
      </p:sp>
      <p:sp>
        <p:nvSpPr>
          <p:cNvPr id="702" name="Google Shape;702;g82b2de5086_1_366"/>
          <p:cNvSpPr txBox="1"/>
          <p:nvPr/>
        </p:nvSpPr>
        <p:spPr>
          <a:xfrm>
            <a:off x="4226297" y="32132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1.5.0</a:t>
            </a:r>
            <a:endParaRPr sz="1400" b="0" i="0" u="none" strike="noStrike" cap="none">
              <a:solidFill>
                <a:srgbClr val="000000"/>
              </a:solidFill>
              <a:latin typeface="Arial"/>
              <a:ea typeface="Arial"/>
              <a:cs typeface="Arial"/>
              <a:sym typeface="Arial"/>
            </a:endParaRPr>
          </a:p>
        </p:txBody>
      </p:sp>
      <p:sp>
        <p:nvSpPr>
          <p:cNvPr id="703" name="Google Shape;703;g82b2de5086_1_366"/>
          <p:cNvSpPr txBox="1"/>
          <p:nvPr/>
        </p:nvSpPr>
        <p:spPr>
          <a:xfrm>
            <a:off x="2712069" y="32125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2019</a:t>
            </a:r>
            <a:endParaRPr sz="900" b="1" i="0" u="none" strike="noStrike" cap="none">
              <a:solidFill>
                <a:srgbClr val="1F2A3D"/>
              </a:solidFill>
              <a:latin typeface="Roboto"/>
              <a:ea typeface="Roboto"/>
              <a:cs typeface="Roboto"/>
              <a:sym typeface="Roboto"/>
            </a:endParaRPr>
          </a:p>
        </p:txBody>
      </p:sp>
      <p:sp>
        <p:nvSpPr>
          <p:cNvPr id="704" name="Google Shape;704;g82b2de5086_1_366"/>
          <p:cNvSpPr txBox="1"/>
          <p:nvPr/>
        </p:nvSpPr>
        <p:spPr>
          <a:xfrm>
            <a:off x="4226296" y="23370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a:t>
            </a:r>
            <a:endParaRPr sz="1400" b="0" i="0" u="none" strike="noStrike" cap="none">
              <a:solidFill>
                <a:srgbClr val="000000"/>
              </a:solidFill>
              <a:latin typeface="Arial"/>
              <a:ea typeface="Arial"/>
              <a:cs typeface="Arial"/>
              <a:sym typeface="Arial"/>
            </a:endParaRPr>
          </a:p>
        </p:txBody>
      </p:sp>
      <p:sp>
        <p:nvSpPr>
          <p:cNvPr id="705" name="Google Shape;705;g82b2de5086_1_366"/>
          <p:cNvSpPr txBox="1"/>
          <p:nvPr/>
        </p:nvSpPr>
        <p:spPr>
          <a:xfrm>
            <a:off x="2917253" y="23370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2018</a:t>
            </a:r>
            <a:endParaRPr sz="1400" b="0" i="0" u="none" strike="noStrike" cap="none">
              <a:solidFill>
                <a:srgbClr val="000000"/>
              </a:solidFill>
              <a:latin typeface="Arial"/>
              <a:ea typeface="Arial"/>
              <a:cs typeface="Arial"/>
              <a:sym typeface="Arial"/>
            </a:endParaRPr>
          </a:p>
        </p:txBody>
      </p:sp>
      <p:grpSp>
        <p:nvGrpSpPr>
          <p:cNvPr id="706" name="Google Shape;706;g82b2de5086_1_366"/>
          <p:cNvGrpSpPr/>
          <p:nvPr/>
        </p:nvGrpSpPr>
        <p:grpSpPr>
          <a:xfrm>
            <a:off x="3602886" y="2375896"/>
            <a:ext cx="454800" cy="155399"/>
            <a:chOff x="3602886" y="2375896"/>
            <a:chExt cx="454800" cy="155399"/>
          </a:xfrm>
        </p:grpSpPr>
        <p:cxnSp>
          <p:nvCxnSpPr>
            <p:cNvPr id="707" name="Google Shape;707;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08" name="Google Shape;708;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709" name="Google Shape;709;g82b2de5086_1_366"/>
          <p:cNvSpPr txBox="1"/>
          <p:nvPr/>
        </p:nvSpPr>
        <p:spPr>
          <a:xfrm>
            <a:off x="4226297" y="34322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1.6.0</a:t>
            </a:r>
            <a:endParaRPr sz="900" b="0" i="0" u="none" strike="noStrike" cap="none">
              <a:solidFill>
                <a:srgbClr val="1F2A3D"/>
              </a:solidFill>
              <a:latin typeface="Roboto"/>
              <a:ea typeface="Roboto"/>
              <a:cs typeface="Roboto"/>
              <a:sym typeface="Roboto"/>
            </a:endParaRPr>
          </a:p>
        </p:txBody>
      </p:sp>
      <p:sp>
        <p:nvSpPr>
          <p:cNvPr id="710" name="Google Shape;710;g82b2de5086_1_366"/>
          <p:cNvSpPr txBox="1"/>
          <p:nvPr/>
        </p:nvSpPr>
        <p:spPr>
          <a:xfrm>
            <a:off x="2599849" y="34314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March 2019</a:t>
            </a:r>
            <a:endParaRPr sz="900" b="1" i="0" u="none" strike="noStrike" cap="none">
              <a:solidFill>
                <a:srgbClr val="1F2A3D"/>
              </a:solidFill>
              <a:latin typeface="Roboto"/>
              <a:ea typeface="Roboto"/>
              <a:cs typeface="Roboto"/>
              <a:sym typeface="Roboto"/>
            </a:endParaRPr>
          </a:p>
        </p:txBody>
      </p:sp>
      <p:sp>
        <p:nvSpPr>
          <p:cNvPr id="711" name="Google Shape;711;g82b2de5086_1_366"/>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712" name="Google Shape;712;g82b2de5086_1_366"/>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713" name="Google Shape;713;g82b2de5086_1_366"/>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714" name="Google Shape;714;g82b2de5086_1_366"/>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715" name="Google Shape;715;g82b2de5086_1_366"/>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716" name="Google Shape;716;g82b2de5086_1_366"/>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717" name="Google Shape;717;g82b2de5086_1_366"/>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718" name="Google Shape;718;g82b2de5086_1_366"/>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719" name="Google Shape;719;g82b2de5086_1_366"/>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720" name="Google Shape;720;g82b2de5086_1_366"/>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721" name="Google Shape;721;g82b2de5086_1_366"/>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722" name="Google Shape;722;g82b2de5086_1_366"/>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723" name="Google Shape;723;g82b2de5086_1_366"/>
          <p:cNvGrpSpPr/>
          <p:nvPr/>
        </p:nvGrpSpPr>
        <p:grpSpPr>
          <a:xfrm>
            <a:off x="3602886" y="2594814"/>
            <a:ext cx="454800" cy="155399"/>
            <a:chOff x="3602886" y="2375896"/>
            <a:chExt cx="454800" cy="155399"/>
          </a:xfrm>
        </p:grpSpPr>
        <p:cxnSp>
          <p:nvCxnSpPr>
            <p:cNvPr id="724" name="Google Shape;724;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25" name="Google Shape;725;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26" name="Google Shape;726;g82b2de5086_1_366"/>
          <p:cNvGrpSpPr/>
          <p:nvPr/>
        </p:nvGrpSpPr>
        <p:grpSpPr>
          <a:xfrm>
            <a:off x="3602886" y="2813732"/>
            <a:ext cx="454800" cy="155399"/>
            <a:chOff x="3602886" y="2375896"/>
            <a:chExt cx="454800" cy="155399"/>
          </a:xfrm>
        </p:grpSpPr>
        <p:cxnSp>
          <p:nvCxnSpPr>
            <p:cNvPr id="727" name="Google Shape;727;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28" name="Google Shape;728;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29" name="Google Shape;729;g82b2de5086_1_366"/>
          <p:cNvGrpSpPr/>
          <p:nvPr/>
        </p:nvGrpSpPr>
        <p:grpSpPr>
          <a:xfrm>
            <a:off x="3602886" y="3032651"/>
            <a:ext cx="454800" cy="155399"/>
            <a:chOff x="3602886" y="2375896"/>
            <a:chExt cx="454800" cy="155399"/>
          </a:xfrm>
        </p:grpSpPr>
        <p:cxnSp>
          <p:nvCxnSpPr>
            <p:cNvPr id="730" name="Google Shape;730;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31" name="Google Shape;731;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32" name="Google Shape;732;g82b2de5086_1_366"/>
          <p:cNvGrpSpPr/>
          <p:nvPr/>
        </p:nvGrpSpPr>
        <p:grpSpPr>
          <a:xfrm>
            <a:off x="3602886" y="3251569"/>
            <a:ext cx="454800" cy="155399"/>
            <a:chOff x="3602886" y="2375896"/>
            <a:chExt cx="454800" cy="155399"/>
          </a:xfrm>
        </p:grpSpPr>
        <p:cxnSp>
          <p:nvCxnSpPr>
            <p:cNvPr id="733" name="Google Shape;733;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34" name="Google Shape;734;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35" name="Google Shape;735;g82b2de5086_1_366"/>
          <p:cNvGrpSpPr/>
          <p:nvPr/>
        </p:nvGrpSpPr>
        <p:grpSpPr>
          <a:xfrm>
            <a:off x="3602886" y="3470487"/>
            <a:ext cx="454800" cy="155399"/>
            <a:chOff x="3602886" y="2375896"/>
            <a:chExt cx="454800" cy="155399"/>
          </a:xfrm>
        </p:grpSpPr>
        <p:cxnSp>
          <p:nvCxnSpPr>
            <p:cNvPr id="736" name="Google Shape;736;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37" name="Google Shape;737;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38" name="Google Shape;738;g82b2de5086_1_366"/>
          <p:cNvGrpSpPr/>
          <p:nvPr/>
        </p:nvGrpSpPr>
        <p:grpSpPr>
          <a:xfrm>
            <a:off x="3602886" y="3689405"/>
            <a:ext cx="454800" cy="155399"/>
            <a:chOff x="3602886" y="2375896"/>
            <a:chExt cx="454800" cy="155399"/>
          </a:xfrm>
        </p:grpSpPr>
        <p:cxnSp>
          <p:nvCxnSpPr>
            <p:cNvPr id="739" name="Google Shape;739;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40" name="Google Shape;740;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41" name="Google Shape;741;g82b2de5086_1_366"/>
          <p:cNvGrpSpPr/>
          <p:nvPr/>
        </p:nvGrpSpPr>
        <p:grpSpPr>
          <a:xfrm>
            <a:off x="3602886" y="3908323"/>
            <a:ext cx="454800" cy="155399"/>
            <a:chOff x="3602886" y="2375896"/>
            <a:chExt cx="454800" cy="155399"/>
          </a:xfrm>
        </p:grpSpPr>
        <p:cxnSp>
          <p:nvCxnSpPr>
            <p:cNvPr id="742" name="Google Shape;742;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43" name="Google Shape;743;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44" name="Google Shape;744;g82b2de5086_1_366"/>
          <p:cNvGrpSpPr/>
          <p:nvPr/>
        </p:nvGrpSpPr>
        <p:grpSpPr>
          <a:xfrm>
            <a:off x="3602886" y="4127241"/>
            <a:ext cx="454800" cy="155399"/>
            <a:chOff x="3602886" y="2375896"/>
            <a:chExt cx="454800" cy="155399"/>
          </a:xfrm>
        </p:grpSpPr>
        <p:cxnSp>
          <p:nvCxnSpPr>
            <p:cNvPr id="745" name="Google Shape;745;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46" name="Google Shape;746;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47" name="Google Shape;747;g82b2de5086_1_366"/>
          <p:cNvGrpSpPr/>
          <p:nvPr/>
        </p:nvGrpSpPr>
        <p:grpSpPr>
          <a:xfrm>
            <a:off x="3602886" y="4346160"/>
            <a:ext cx="454800" cy="155399"/>
            <a:chOff x="3602886" y="2375896"/>
            <a:chExt cx="454800" cy="155399"/>
          </a:xfrm>
        </p:grpSpPr>
        <p:cxnSp>
          <p:nvCxnSpPr>
            <p:cNvPr id="748" name="Google Shape;748;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49" name="Google Shape;749;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50" name="Google Shape;750;g82b2de5086_1_366"/>
          <p:cNvGrpSpPr/>
          <p:nvPr/>
        </p:nvGrpSpPr>
        <p:grpSpPr>
          <a:xfrm>
            <a:off x="3602886" y="4565078"/>
            <a:ext cx="454800" cy="155399"/>
            <a:chOff x="3602886" y="2375896"/>
            <a:chExt cx="454800" cy="155399"/>
          </a:xfrm>
        </p:grpSpPr>
        <p:cxnSp>
          <p:nvCxnSpPr>
            <p:cNvPr id="751" name="Google Shape;751;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52" name="Google Shape;752;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53" name="Google Shape;753;g82b2de5086_1_366"/>
          <p:cNvGrpSpPr/>
          <p:nvPr/>
        </p:nvGrpSpPr>
        <p:grpSpPr>
          <a:xfrm>
            <a:off x="3602886" y="4783996"/>
            <a:ext cx="454800" cy="155399"/>
            <a:chOff x="3602886" y="2375896"/>
            <a:chExt cx="454800" cy="155399"/>
          </a:xfrm>
        </p:grpSpPr>
        <p:cxnSp>
          <p:nvCxnSpPr>
            <p:cNvPr id="754" name="Google Shape;754;g82b2de5086_1_36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55" name="Google Shape;755;g82b2de5086_1_36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56" name="Google Shape;756;g82b2de5086_1_366"/>
          <p:cNvGrpSpPr/>
          <p:nvPr/>
        </p:nvGrpSpPr>
        <p:grpSpPr>
          <a:xfrm>
            <a:off x="2914152" y="306190"/>
            <a:ext cx="1639445" cy="230700"/>
            <a:chOff x="2914152" y="306190"/>
            <a:chExt cx="1639445" cy="230700"/>
          </a:xfrm>
        </p:grpSpPr>
        <p:sp>
          <p:nvSpPr>
            <p:cNvPr id="757" name="Google Shape;757;g82b2de5086_1_366"/>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758" name="Google Shape;758;g82b2de5086_1_366"/>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759" name="Google Shape;759;g82b2de5086_1_366"/>
            <p:cNvGrpSpPr/>
            <p:nvPr/>
          </p:nvGrpSpPr>
          <p:grpSpPr>
            <a:xfrm>
              <a:off x="3603471" y="344016"/>
              <a:ext cx="454800" cy="155399"/>
              <a:chOff x="3603471" y="346171"/>
              <a:chExt cx="454800" cy="155399"/>
            </a:xfrm>
          </p:grpSpPr>
          <p:cxnSp>
            <p:nvCxnSpPr>
              <p:cNvPr id="760" name="Google Shape;760;g82b2de5086_1_366"/>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761" name="Google Shape;761;g82b2de5086_1_366"/>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762" name="Google Shape;762;g82b2de5086_1_366"/>
          <p:cNvCxnSpPr/>
          <p:nvPr/>
        </p:nvCxnSpPr>
        <p:spPr>
          <a:xfrm rot="10800000">
            <a:off x="3428800" y="1082718"/>
            <a:ext cx="454800" cy="0"/>
          </a:xfrm>
          <a:prstGeom prst="straightConnector1">
            <a:avLst/>
          </a:prstGeom>
          <a:noFill/>
          <a:ln w="9525" cap="flat" cmpd="sng">
            <a:solidFill>
              <a:srgbClr val="F15B3E"/>
            </a:solidFill>
            <a:prstDash val="dot"/>
            <a:round/>
            <a:headEnd type="none" w="sm" len="sm"/>
            <a:tailEnd type="none" w="sm" len="sm"/>
          </a:ln>
        </p:spPr>
      </p:cxnSp>
      <p:sp>
        <p:nvSpPr>
          <p:cNvPr id="763" name="Google Shape;763;g82b2de5086_1_366"/>
          <p:cNvSpPr/>
          <p:nvPr/>
        </p:nvSpPr>
        <p:spPr>
          <a:xfrm>
            <a:off x="3883600" y="857114"/>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64" name="Google Shape;764;g82b2de5086_1_366"/>
          <p:cNvSpPr txBox="1"/>
          <p:nvPr/>
        </p:nvSpPr>
        <p:spPr>
          <a:xfrm>
            <a:off x="4162216" y="754164"/>
            <a:ext cx="35379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D"/>
                </a:solidFill>
                <a:latin typeface="Roboto"/>
                <a:ea typeface="Roboto"/>
                <a:cs typeface="Roboto"/>
                <a:sym typeface="Roboto"/>
              </a:rPr>
              <a:t>Kata Containers runtime added support to share PID namespace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100"/>
              <a:buFont typeface="Arial"/>
              <a:buNone/>
            </a:pPr>
            <a:r>
              <a:rPr lang="en-US" sz="1100" b="0" i="0" u="none" strike="noStrike" cap="none">
                <a:solidFill>
                  <a:srgbClr val="1F2A3D"/>
                </a:solidFill>
                <a:latin typeface="Roboto"/>
                <a:ea typeface="Roboto"/>
                <a:cs typeface="Roboto"/>
                <a:sym typeface="Roboto"/>
              </a:rPr>
              <a:t>Initial support for ppc64le added (multi-architecture)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100"/>
              <a:buFont typeface="Arial"/>
              <a:buNone/>
            </a:pPr>
            <a:r>
              <a:rPr lang="en-US" sz="1100" b="0" i="0" u="none" strike="noStrike" cap="none">
                <a:solidFill>
                  <a:srgbClr val="1F2A3D"/>
                </a:solidFill>
                <a:latin typeface="Roboto"/>
                <a:ea typeface="Roboto"/>
                <a:cs typeface="Roboto"/>
                <a:sym typeface="Roboto"/>
              </a:rPr>
              <a:t>Initial support for Arm64 added</a:t>
            </a:r>
            <a:endParaRPr sz="1400" b="0" i="0" u="none" strike="noStrike" cap="none">
              <a:solidFill>
                <a:srgbClr val="000000"/>
              </a:solidFill>
              <a:latin typeface="Arial"/>
              <a:ea typeface="Arial"/>
              <a:cs typeface="Arial"/>
              <a:sym typeface="Arial"/>
            </a:endParaRPr>
          </a:p>
        </p:txBody>
      </p:sp>
      <p:sp>
        <p:nvSpPr>
          <p:cNvPr id="765" name="Google Shape;765;g82b2de5086_1_366"/>
          <p:cNvSpPr txBox="1"/>
          <p:nvPr/>
        </p:nvSpPr>
        <p:spPr>
          <a:xfrm>
            <a:off x="2238410" y="822363"/>
            <a:ext cx="15507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July 2018</a:t>
            </a:r>
            <a:endParaRPr sz="1400" b="0" i="0" u="none" strike="noStrike" cap="none">
              <a:solidFill>
                <a:srgbClr val="000000"/>
              </a:solidFill>
              <a:latin typeface="Arial"/>
              <a:ea typeface="Arial"/>
              <a:cs typeface="Arial"/>
              <a:sym typeface="Arial"/>
            </a:endParaRPr>
          </a:p>
        </p:txBody>
      </p:sp>
      <p:sp>
        <p:nvSpPr>
          <p:cNvPr id="766" name="Google Shape;766;g82b2de5086_1_366"/>
          <p:cNvSpPr/>
          <p:nvPr/>
        </p:nvSpPr>
        <p:spPr>
          <a:xfrm rot="2700000">
            <a:off x="3671066" y="925564"/>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g82b2de5086_1_448"/>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772" name="Google Shape;772;g82b2de5086_1_448"/>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773" name="Google Shape;773;g82b2de5086_1_448"/>
          <p:cNvSpPr txBox="1"/>
          <p:nvPr/>
        </p:nvSpPr>
        <p:spPr>
          <a:xfrm>
            <a:off x="4226297" y="27751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1.3.0</a:t>
            </a:r>
            <a:endParaRPr sz="1400" b="0" i="0" u="none" strike="noStrike" cap="none">
              <a:solidFill>
                <a:srgbClr val="000000"/>
              </a:solidFill>
              <a:latin typeface="Arial"/>
              <a:ea typeface="Arial"/>
              <a:cs typeface="Arial"/>
              <a:sym typeface="Arial"/>
            </a:endParaRPr>
          </a:p>
        </p:txBody>
      </p:sp>
      <p:sp>
        <p:nvSpPr>
          <p:cNvPr id="774" name="Google Shape;774;g82b2de5086_1_448"/>
          <p:cNvSpPr txBox="1"/>
          <p:nvPr/>
        </p:nvSpPr>
        <p:spPr>
          <a:xfrm>
            <a:off x="2566196" y="27747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September 2018</a:t>
            </a:r>
            <a:endParaRPr sz="1400" b="0" i="0" u="none" strike="noStrike" cap="none">
              <a:solidFill>
                <a:srgbClr val="000000"/>
              </a:solidFill>
              <a:latin typeface="Arial"/>
              <a:ea typeface="Arial"/>
              <a:cs typeface="Arial"/>
              <a:sym typeface="Arial"/>
            </a:endParaRPr>
          </a:p>
        </p:txBody>
      </p:sp>
      <p:sp>
        <p:nvSpPr>
          <p:cNvPr id="775" name="Google Shape;775;g82b2de5086_1_448"/>
          <p:cNvSpPr txBox="1"/>
          <p:nvPr/>
        </p:nvSpPr>
        <p:spPr>
          <a:xfrm>
            <a:off x="4226297" y="29941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1.4.0</a:t>
            </a:r>
            <a:endParaRPr sz="1400" b="0" i="0" u="none" strike="noStrike" cap="none">
              <a:solidFill>
                <a:srgbClr val="000000"/>
              </a:solidFill>
              <a:latin typeface="Arial"/>
              <a:ea typeface="Arial"/>
              <a:cs typeface="Arial"/>
              <a:sym typeface="Arial"/>
            </a:endParaRPr>
          </a:p>
        </p:txBody>
      </p:sp>
      <p:sp>
        <p:nvSpPr>
          <p:cNvPr id="776" name="Google Shape;776;g82b2de5086_1_448"/>
          <p:cNvSpPr txBox="1"/>
          <p:nvPr/>
        </p:nvSpPr>
        <p:spPr>
          <a:xfrm>
            <a:off x="2599858" y="29936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November 2018</a:t>
            </a:r>
            <a:endParaRPr sz="1400" b="0" i="0" u="none" strike="noStrike" cap="none">
              <a:solidFill>
                <a:srgbClr val="000000"/>
              </a:solidFill>
              <a:latin typeface="Arial"/>
              <a:ea typeface="Arial"/>
              <a:cs typeface="Arial"/>
              <a:sym typeface="Arial"/>
            </a:endParaRPr>
          </a:p>
        </p:txBody>
      </p:sp>
      <p:sp>
        <p:nvSpPr>
          <p:cNvPr id="777" name="Google Shape;777;g82b2de5086_1_448"/>
          <p:cNvSpPr txBox="1"/>
          <p:nvPr/>
        </p:nvSpPr>
        <p:spPr>
          <a:xfrm>
            <a:off x="4226297" y="32132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1.5.0</a:t>
            </a:r>
            <a:endParaRPr sz="1400" b="0" i="0" u="none" strike="noStrike" cap="none">
              <a:solidFill>
                <a:srgbClr val="000000"/>
              </a:solidFill>
              <a:latin typeface="Arial"/>
              <a:ea typeface="Arial"/>
              <a:cs typeface="Arial"/>
              <a:sym typeface="Arial"/>
            </a:endParaRPr>
          </a:p>
        </p:txBody>
      </p:sp>
      <p:sp>
        <p:nvSpPr>
          <p:cNvPr id="778" name="Google Shape;778;g82b2de5086_1_448"/>
          <p:cNvSpPr txBox="1"/>
          <p:nvPr/>
        </p:nvSpPr>
        <p:spPr>
          <a:xfrm>
            <a:off x="2712069" y="32125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2019</a:t>
            </a:r>
            <a:endParaRPr sz="900" b="1" i="0" u="none" strike="noStrike" cap="none">
              <a:solidFill>
                <a:srgbClr val="1F2A3D"/>
              </a:solidFill>
              <a:latin typeface="Roboto"/>
              <a:ea typeface="Roboto"/>
              <a:cs typeface="Roboto"/>
              <a:sym typeface="Roboto"/>
            </a:endParaRPr>
          </a:p>
        </p:txBody>
      </p:sp>
      <p:sp>
        <p:nvSpPr>
          <p:cNvPr id="779" name="Google Shape;779;g82b2de5086_1_448"/>
          <p:cNvSpPr txBox="1"/>
          <p:nvPr/>
        </p:nvSpPr>
        <p:spPr>
          <a:xfrm>
            <a:off x="4226297" y="34322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1.6.0</a:t>
            </a:r>
            <a:endParaRPr sz="900" b="0" i="0" u="none" strike="noStrike" cap="none">
              <a:solidFill>
                <a:srgbClr val="1F2A3D"/>
              </a:solidFill>
              <a:latin typeface="Roboto"/>
              <a:ea typeface="Roboto"/>
              <a:cs typeface="Roboto"/>
              <a:sym typeface="Roboto"/>
            </a:endParaRPr>
          </a:p>
        </p:txBody>
      </p:sp>
      <p:sp>
        <p:nvSpPr>
          <p:cNvPr id="780" name="Google Shape;780;g82b2de5086_1_448"/>
          <p:cNvSpPr txBox="1"/>
          <p:nvPr/>
        </p:nvSpPr>
        <p:spPr>
          <a:xfrm>
            <a:off x="2599849" y="34314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March 2019</a:t>
            </a:r>
            <a:endParaRPr sz="900" b="1" i="0" u="none" strike="noStrike" cap="none">
              <a:solidFill>
                <a:srgbClr val="1F2A3D"/>
              </a:solidFill>
              <a:latin typeface="Roboto"/>
              <a:ea typeface="Roboto"/>
              <a:cs typeface="Roboto"/>
              <a:sym typeface="Roboto"/>
            </a:endParaRPr>
          </a:p>
        </p:txBody>
      </p:sp>
      <p:sp>
        <p:nvSpPr>
          <p:cNvPr id="781" name="Google Shape;781;g82b2de5086_1_448"/>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782" name="Google Shape;782;g82b2de5086_1_448"/>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783" name="Google Shape;783;g82b2de5086_1_448"/>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784" name="Google Shape;784;g82b2de5086_1_448"/>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785" name="Google Shape;785;g82b2de5086_1_448"/>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786" name="Google Shape;786;g82b2de5086_1_448"/>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787" name="Google Shape;787;g82b2de5086_1_448"/>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788" name="Google Shape;788;g82b2de5086_1_448"/>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789" name="Google Shape;789;g82b2de5086_1_448"/>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790" name="Google Shape;790;g82b2de5086_1_448"/>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791" name="Google Shape;791;g82b2de5086_1_448"/>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792" name="Google Shape;792;g82b2de5086_1_448"/>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793" name="Google Shape;793;g82b2de5086_1_448"/>
          <p:cNvGrpSpPr/>
          <p:nvPr/>
        </p:nvGrpSpPr>
        <p:grpSpPr>
          <a:xfrm>
            <a:off x="3602886" y="2813732"/>
            <a:ext cx="454800" cy="155399"/>
            <a:chOff x="3602886" y="2375896"/>
            <a:chExt cx="454800" cy="155399"/>
          </a:xfrm>
        </p:grpSpPr>
        <p:cxnSp>
          <p:nvCxnSpPr>
            <p:cNvPr id="794" name="Google Shape;794;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95" name="Google Shape;795;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96" name="Google Shape;796;g82b2de5086_1_448"/>
          <p:cNvGrpSpPr/>
          <p:nvPr/>
        </p:nvGrpSpPr>
        <p:grpSpPr>
          <a:xfrm>
            <a:off x="3602886" y="3032651"/>
            <a:ext cx="454800" cy="155399"/>
            <a:chOff x="3602886" y="2375896"/>
            <a:chExt cx="454800" cy="155399"/>
          </a:xfrm>
        </p:grpSpPr>
        <p:cxnSp>
          <p:nvCxnSpPr>
            <p:cNvPr id="797" name="Google Shape;797;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798" name="Google Shape;798;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799" name="Google Shape;799;g82b2de5086_1_448"/>
          <p:cNvGrpSpPr/>
          <p:nvPr/>
        </p:nvGrpSpPr>
        <p:grpSpPr>
          <a:xfrm>
            <a:off x="3602886" y="3251569"/>
            <a:ext cx="454800" cy="155399"/>
            <a:chOff x="3602886" y="2375896"/>
            <a:chExt cx="454800" cy="155399"/>
          </a:xfrm>
        </p:grpSpPr>
        <p:cxnSp>
          <p:nvCxnSpPr>
            <p:cNvPr id="800" name="Google Shape;800;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01" name="Google Shape;801;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02" name="Google Shape;802;g82b2de5086_1_448"/>
          <p:cNvGrpSpPr/>
          <p:nvPr/>
        </p:nvGrpSpPr>
        <p:grpSpPr>
          <a:xfrm>
            <a:off x="3602886" y="3470487"/>
            <a:ext cx="454800" cy="155399"/>
            <a:chOff x="3602886" y="2375896"/>
            <a:chExt cx="454800" cy="155399"/>
          </a:xfrm>
        </p:grpSpPr>
        <p:cxnSp>
          <p:nvCxnSpPr>
            <p:cNvPr id="803" name="Google Shape;803;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04" name="Google Shape;804;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05" name="Google Shape;805;g82b2de5086_1_448"/>
          <p:cNvGrpSpPr/>
          <p:nvPr/>
        </p:nvGrpSpPr>
        <p:grpSpPr>
          <a:xfrm>
            <a:off x="3602886" y="3689405"/>
            <a:ext cx="454800" cy="155399"/>
            <a:chOff x="3602886" y="2375896"/>
            <a:chExt cx="454800" cy="155399"/>
          </a:xfrm>
        </p:grpSpPr>
        <p:cxnSp>
          <p:nvCxnSpPr>
            <p:cNvPr id="806" name="Google Shape;806;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07" name="Google Shape;807;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08" name="Google Shape;808;g82b2de5086_1_448"/>
          <p:cNvGrpSpPr/>
          <p:nvPr/>
        </p:nvGrpSpPr>
        <p:grpSpPr>
          <a:xfrm>
            <a:off x="3602886" y="3908323"/>
            <a:ext cx="454800" cy="155399"/>
            <a:chOff x="3602886" y="2375896"/>
            <a:chExt cx="454800" cy="155399"/>
          </a:xfrm>
        </p:grpSpPr>
        <p:cxnSp>
          <p:nvCxnSpPr>
            <p:cNvPr id="809" name="Google Shape;809;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10" name="Google Shape;810;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11" name="Google Shape;811;g82b2de5086_1_448"/>
          <p:cNvGrpSpPr/>
          <p:nvPr/>
        </p:nvGrpSpPr>
        <p:grpSpPr>
          <a:xfrm>
            <a:off x="3602886" y="4127241"/>
            <a:ext cx="454800" cy="155399"/>
            <a:chOff x="3602886" y="2375896"/>
            <a:chExt cx="454800" cy="155399"/>
          </a:xfrm>
        </p:grpSpPr>
        <p:cxnSp>
          <p:nvCxnSpPr>
            <p:cNvPr id="812" name="Google Shape;812;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13" name="Google Shape;813;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14" name="Google Shape;814;g82b2de5086_1_448"/>
          <p:cNvGrpSpPr/>
          <p:nvPr/>
        </p:nvGrpSpPr>
        <p:grpSpPr>
          <a:xfrm>
            <a:off x="3602886" y="4346160"/>
            <a:ext cx="454800" cy="155399"/>
            <a:chOff x="3602886" y="2375896"/>
            <a:chExt cx="454800" cy="155399"/>
          </a:xfrm>
        </p:grpSpPr>
        <p:cxnSp>
          <p:nvCxnSpPr>
            <p:cNvPr id="815" name="Google Shape;815;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16" name="Google Shape;816;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17" name="Google Shape;817;g82b2de5086_1_448"/>
          <p:cNvGrpSpPr/>
          <p:nvPr/>
        </p:nvGrpSpPr>
        <p:grpSpPr>
          <a:xfrm>
            <a:off x="3602886" y="4565078"/>
            <a:ext cx="454800" cy="155399"/>
            <a:chOff x="3602886" y="2375896"/>
            <a:chExt cx="454800" cy="155399"/>
          </a:xfrm>
        </p:grpSpPr>
        <p:cxnSp>
          <p:nvCxnSpPr>
            <p:cNvPr id="818" name="Google Shape;818;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19" name="Google Shape;819;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20" name="Google Shape;820;g82b2de5086_1_448"/>
          <p:cNvGrpSpPr/>
          <p:nvPr/>
        </p:nvGrpSpPr>
        <p:grpSpPr>
          <a:xfrm>
            <a:off x="3602886" y="4783996"/>
            <a:ext cx="454800" cy="155399"/>
            <a:chOff x="3602886" y="2375896"/>
            <a:chExt cx="454800" cy="155399"/>
          </a:xfrm>
        </p:grpSpPr>
        <p:cxnSp>
          <p:nvCxnSpPr>
            <p:cNvPr id="821" name="Google Shape;821;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22" name="Google Shape;822;g82b2de5086_1_448"/>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cxnSp>
        <p:nvCxnSpPr>
          <p:cNvPr id="823" name="Google Shape;823;g82b2de5086_1_448"/>
          <p:cNvCxnSpPr/>
          <p:nvPr/>
        </p:nvCxnSpPr>
        <p:spPr>
          <a:xfrm rot="10800000">
            <a:off x="3428800" y="1299285"/>
            <a:ext cx="454800" cy="0"/>
          </a:xfrm>
          <a:prstGeom prst="straightConnector1">
            <a:avLst/>
          </a:prstGeom>
          <a:noFill/>
          <a:ln w="9525" cap="flat" cmpd="sng">
            <a:solidFill>
              <a:srgbClr val="F15B3E"/>
            </a:solidFill>
            <a:prstDash val="dot"/>
            <a:round/>
            <a:headEnd type="none" w="sm" len="sm"/>
            <a:tailEnd type="none" w="sm" len="sm"/>
          </a:ln>
        </p:spPr>
      </p:cxnSp>
      <p:sp>
        <p:nvSpPr>
          <p:cNvPr id="824" name="Google Shape;824;g82b2de5086_1_448"/>
          <p:cNvSpPr/>
          <p:nvPr/>
        </p:nvSpPr>
        <p:spPr>
          <a:xfrm>
            <a:off x="3883600" y="1073681"/>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5" name="Google Shape;825;g82b2de5086_1_448"/>
          <p:cNvSpPr txBox="1"/>
          <p:nvPr/>
        </p:nvSpPr>
        <p:spPr>
          <a:xfrm>
            <a:off x="4162215" y="970731"/>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VSOCK support: Kata Containers proxy is no longer required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New factory support to allow creating VMs based in a template that will decrease the boot time and memory usage.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Added support for AMD</a:t>
            </a:r>
            <a:endParaRPr sz="1100" b="0" i="0" u="none" strike="noStrike" cap="none">
              <a:solidFill>
                <a:srgbClr val="1F2A3C"/>
              </a:solidFill>
              <a:latin typeface="Roboto"/>
              <a:ea typeface="Roboto"/>
              <a:cs typeface="Roboto"/>
              <a:sym typeface="Roboto"/>
            </a:endParaRPr>
          </a:p>
        </p:txBody>
      </p:sp>
      <p:sp>
        <p:nvSpPr>
          <p:cNvPr id="826" name="Google Shape;826;g82b2de5086_1_448"/>
          <p:cNvSpPr txBox="1"/>
          <p:nvPr/>
        </p:nvSpPr>
        <p:spPr>
          <a:xfrm>
            <a:off x="1973717" y="1038930"/>
            <a:ext cx="15507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August 2018</a:t>
            </a:r>
            <a:endParaRPr sz="1400" b="0" i="0" u="none" strike="noStrike" cap="none">
              <a:solidFill>
                <a:srgbClr val="000000"/>
              </a:solidFill>
              <a:latin typeface="Arial"/>
              <a:ea typeface="Arial"/>
              <a:cs typeface="Arial"/>
              <a:sym typeface="Arial"/>
            </a:endParaRPr>
          </a:p>
        </p:txBody>
      </p:sp>
      <p:sp>
        <p:nvSpPr>
          <p:cNvPr id="827" name="Google Shape;827;g82b2de5086_1_448"/>
          <p:cNvSpPr/>
          <p:nvPr/>
        </p:nvSpPr>
        <p:spPr>
          <a:xfrm rot="2700000">
            <a:off x="3671066" y="1142131"/>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28" name="Google Shape;828;g82b2de5086_1_448"/>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829" name="Google Shape;829;g82b2de5086_1_448"/>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830" name="Google Shape;830;g82b2de5086_1_448"/>
          <p:cNvGrpSpPr/>
          <p:nvPr/>
        </p:nvGrpSpPr>
        <p:grpSpPr>
          <a:xfrm>
            <a:off x="3602886" y="547096"/>
            <a:ext cx="454800" cy="155399"/>
            <a:chOff x="3602886" y="2375896"/>
            <a:chExt cx="454800" cy="155399"/>
          </a:xfrm>
        </p:grpSpPr>
        <p:cxnSp>
          <p:nvCxnSpPr>
            <p:cNvPr id="831" name="Google Shape;831;g82b2de5086_1_448"/>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32" name="Google Shape;832;g82b2de5086_1_448"/>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33" name="Google Shape;833;g82b2de5086_1_448"/>
          <p:cNvGrpSpPr/>
          <p:nvPr/>
        </p:nvGrpSpPr>
        <p:grpSpPr>
          <a:xfrm>
            <a:off x="2914152" y="306190"/>
            <a:ext cx="1639445" cy="230700"/>
            <a:chOff x="2914152" y="306190"/>
            <a:chExt cx="1639445" cy="230700"/>
          </a:xfrm>
        </p:grpSpPr>
        <p:sp>
          <p:nvSpPr>
            <p:cNvPr id="834" name="Google Shape;834;g82b2de5086_1_448"/>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835" name="Google Shape;835;g82b2de5086_1_448"/>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836" name="Google Shape;836;g82b2de5086_1_448"/>
            <p:cNvGrpSpPr/>
            <p:nvPr/>
          </p:nvGrpSpPr>
          <p:grpSpPr>
            <a:xfrm>
              <a:off x="3603471" y="344016"/>
              <a:ext cx="454800" cy="155399"/>
              <a:chOff x="3603471" y="346171"/>
              <a:chExt cx="454800" cy="155399"/>
            </a:xfrm>
          </p:grpSpPr>
          <p:cxnSp>
            <p:nvCxnSpPr>
              <p:cNvPr id="837" name="Google Shape;837;g82b2de5086_1_448"/>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838" name="Google Shape;838;g82b2de5086_1_448"/>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g82b2de5086_1_606"/>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844" name="Google Shape;844;g82b2de5086_1_606"/>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845" name="Google Shape;845;g82b2de5086_1_606"/>
          <p:cNvSpPr txBox="1"/>
          <p:nvPr/>
        </p:nvSpPr>
        <p:spPr>
          <a:xfrm>
            <a:off x="4226297" y="29941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1.4.0</a:t>
            </a:r>
            <a:endParaRPr sz="1400" b="0" i="0" u="none" strike="noStrike" cap="none">
              <a:solidFill>
                <a:srgbClr val="000000"/>
              </a:solidFill>
              <a:latin typeface="Arial"/>
              <a:ea typeface="Arial"/>
              <a:cs typeface="Arial"/>
              <a:sym typeface="Arial"/>
            </a:endParaRPr>
          </a:p>
        </p:txBody>
      </p:sp>
      <p:sp>
        <p:nvSpPr>
          <p:cNvPr id="846" name="Google Shape;846;g82b2de5086_1_606"/>
          <p:cNvSpPr txBox="1"/>
          <p:nvPr/>
        </p:nvSpPr>
        <p:spPr>
          <a:xfrm>
            <a:off x="2599858" y="29936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November 2018</a:t>
            </a:r>
            <a:endParaRPr sz="1400" b="0" i="0" u="none" strike="noStrike" cap="none">
              <a:solidFill>
                <a:srgbClr val="000000"/>
              </a:solidFill>
              <a:latin typeface="Arial"/>
              <a:ea typeface="Arial"/>
              <a:cs typeface="Arial"/>
              <a:sym typeface="Arial"/>
            </a:endParaRPr>
          </a:p>
        </p:txBody>
      </p:sp>
      <p:sp>
        <p:nvSpPr>
          <p:cNvPr id="847" name="Google Shape;847;g82b2de5086_1_606"/>
          <p:cNvSpPr txBox="1"/>
          <p:nvPr/>
        </p:nvSpPr>
        <p:spPr>
          <a:xfrm>
            <a:off x="4226297" y="32132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1.5.0</a:t>
            </a:r>
            <a:endParaRPr sz="1400" b="0" i="0" u="none" strike="noStrike" cap="none">
              <a:solidFill>
                <a:srgbClr val="000000"/>
              </a:solidFill>
              <a:latin typeface="Arial"/>
              <a:ea typeface="Arial"/>
              <a:cs typeface="Arial"/>
              <a:sym typeface="Arial"/>
            </a:endParaRPr>
          </a:p>
        </p:txBody>
      </p:sp>
      <p:sp>
        <p:nvSpPr>
          <p:cNvPr id="848" name="Google Shape;848;g82b2de5086_1_606"/>
          <p:cNvSpPr txBox="1"/>
          <p:nvPr/>
        </p:nvSpPr>
        <p:spPr>
          <a:xfrm>
            <a:off x="2712069" y="32125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2019</a:t>
            </a:r>
            <a:endParaRPr sz="900" b="1" i="0" u="none" strike="noStrike" cap="none">
              <a:solidFill>
                <a:srgbClr val="1F2A3D"/>
              </a:solidFill>
              <a:latin typeface="Roboto"/>
              <a:ea typeface="Roboto"/>
              <a:cs typeface="Roboto"/>
              <a:sym typeface="Roboto"/>
            </a:endParaRPr>
          </a:p>
        </p:txBody>
      </p:sp>
      <p:sp>
        <p:nvSpPr>
          <p:cNvPr id="849" name="Google Shape;849;g82b2de5086_1_606"/>
          <p:cNvSpPr txBox="1"/>
          <p:nvPr/>
        </p:nvSpPr>
        <p:spPr>
          <a:xfrm>
            <a:off x="4226297" y="34322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1.6.0</a:t>
            </a:r>
            <a:endParaRPr sz="900" b="0" i="0" u="none" strike="noStrike" cap="none">
              <a:solidFill>
                <a:srgbClr val="1F2A3D"/>
              </a:solidFill>
              <a:latin typeface="Roboto"/>
              <a:ea typeface="Roboto"/>
              <a:cs typeface="Roboto"/>
              <a:sym typeface="Roboto"/>
            </a:endParaRPr>
          </a:p>
        </p:txBody>
      </p:sp>
      <p:sp>
        <p:nvSpPr>
          <p:cNvPr id="850" name="Google Shape;850;g82b2de5086_1_606"/>
          <p:cNvSpPr txBox="1"/>
          <p:nvPr/>
        </p:nvSpPr>
        <p:spPr>
          <a:xfrm>
            <a:off x="2599849" y="34314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March 2019</a:t>
            </a:r>
            <a:endParaRPr sz="900" b="1" i="0" u="none" strike="noStrike" cap="none">
              <a:solidFill>
                <a:srgbClr val="1F2A3D"/>
              </a:solidFill>
              <a:latin typeface="Roboto"/>
              <a:ea typeface="Roboto"/>
              <a:cs typeface="Roboto"/>
              <a:sym typeface="Roboto"/>
            </a:endParaRPr>
          </a:p>
        </p:txBody>
      </p:sp>
      <p:sp>
        <p:nvSpPr>
          <p:cNvPr id="851" name="Google Shape;851;g82b2de5086_1_606"/>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852" name="Google Shape;852;g82b2de5086_1_606"/>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853" name="Google Shape;853;g82b2de5086_1_606"/>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854" name="Google Shape;854;g82b2de5086_1_606"/>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855" name="Google Shape;855;g82b2de5086_1_606"/>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856" name="Google Shape;856;g82b2de5086_1_606"/>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857" name="Google Shape;857;g82b2de5086_1_606"/>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858" name="Google Shape;858;g82b2de5086_1_606"/>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859" name="Google Shape;859;g82b2de5086_1_606"/>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860" name="Google Shape;860;g82b2de5086_1_606"/>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861" name="Google Shape;861;g82b2de5086_1_606"/>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862" name="Google Shape;862;g82b2de5086_1_606"/>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863" name="Google Shape;863;g82b2de5086_1_606"/>
          <p:cNvGrpSpPr/>
          <p:nvPr/>
        </p:nvGrpSpPr>
        <p:grpSpPr>
          <a:xfrm>
            <a:off x="3602886" y="3032651"/>
            <a:ext cx="454800" cy="155399"/>
            <a:chOff x="3602886" y="2375896"/>
            <a:chExt cx="454800" cy="155399"/>
          </a:xfrm>
        </p:grpSpPr>
        <p:cxnSp>
          <p:nvCxnSpPr>
            <p:cNvPr id="864" name="Google Shape;864;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65" name="Google Shape;865;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66" name="Google Shape;866;g82b2de5086_1_606"/>
          <p:cNvGrpSpPr/>
          <p:nvPr/>
        </p:nvGrpSpPr>
        <p:grpSpPr>
          <a:xfrm>
            <a:off x="3602886" y="3251569"/>
            <a:ext cx="454800" cy="155399"/>
            <a:chOff x="3602886" y="2375896"/>
            <a:chExt cx="454800" cy="155399"/>
          </a:xfrm>
        </p:grpSpPr>
        <p:cxnSp>
          <p:nvCxnSpPr>
            <p:cNvPr id="867" name="Google Shape;867;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68" name="Google Shape;868;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69" name="Google Shape;869;g82b2de5086_1_606"/>
          <p:cNvGrpSpPr/>
          <p:nvPr/>
        </p:nvGrpSpPr>
        <p:grpSpPr>
          <a:xfrm>
            <a:off x="3602886" y="3470487"/>
            <a:ext cx="454800" cy="155399"/>
            <a:chOff x="3602886" y="2375896"/>
            <a:chExt cx="454800" cy="155399"/>
          </a:xfrm>
        </p:grpSpPr>
        <p:cxnSp>
          <p:nvCxnSpPr>
            <p:cNvPr id="870" name="Google Shape;870;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71" name="Google Shape;871;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72" name="Google Shape;872;g82b2de5086_1_606"/>
          <p:cNvGrpSpPr/>
          <p:nvPr/>
        </p:nvGrpSpPr>
        <p:grpSpPr>
          <a:xfrm>
            <a:off x="3602886" y="3689405"/>
            <a:ext cx="454800" cy="155399"/>
            <a:chOff x="3602886" y="2375896"/>
            <a:chExt cx="454800" cy="155399"/>
          </a:xfrm>
        </p:grpSpPr>
        <p:cxnSp>
          <p:nvCxnSpPr>
            <p:cNvPr id="873" name="Google Shape;873;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74" name="Google Shape;874;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75" name="Google Shape;875;g82b2de5086_1_606"/>
          <p:cNvGrpSpPr/>
          <p:nvPr/>
        </p:nvGrpSpPr>
        <p:grpSpPr>
          <a:xfrm>
            <a:off x="3602886" y="3908323"/>
            <a:ext cx="454800" cy="155399"/>
            <a:chOff x="3602886" y="2375896"/>
            <a:chExt cx="454800" cy="155399"/>
          </a:xfrm>
        </p:grpSpPr>
        <p:cxnSp>
          <p:nvCxnSpPr>
            <p:cNvPr id="876" name="Google Shape;876;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77" name="Google Shape;877;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78" name="Google Shape;878;g82b2de5086_1_606"/>
          <p:cNvGrpSpPr/>
          <p:nvPr/>
        </p:nvGrpSpPr>
        <p:grpSpPr>
          <a:xfrm>
            <a:off x="3602886" y="4127241"/>
            <a:ext cx="454800" cy="155399"/>
            <a:chOff x="3602886" y="2375896"/>
            <a:chExt cx="454800" cy="155399"/>
          </a:xfrm>
        </p:grpSpPr>
        <p:cxnSp>
          <p:nvCxnSpPr>
            <p:cNvPr id="879" name="Google Shape;879;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80" name="Google Shape;880;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81" name="Google Shape;881;g82b2de5086_1_606"/>
          <p:cNvGrpSpPr/>
          <p:nvPr/>
        </p:nvGrpSpPr>
        <p:grpSpPr>
          <a:xfrm>
            <a:off x="3602886" y="4346160"/>
            <a:ext cx="454800" cy="155399"/>
            <a:chOff x="3602886" y="2375896"/>
            <a:chExt cx="454800" cy="155399"/>
          </a:xfrm>
        </p:grpSpPr>
        <p:cxnSp>
          <p:nvCxnSpPr>
            <p:cNvPr id="882" name="Google Shape;882;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83" name="Google Shape;883;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84" name="Google Shape;884;g82b2de5086_1_606"/>
          <p:cNvGrpSpPr/>
          <p:nvPr/>
        </p:nvGrpSpPr>
        <p:grpSpPr>
          <a:xfrm>
            <a:off x="3602886" y="4565078"/>
            <a:ext cx="454800" cy="155399"/>
            <a:chOff x="3602886" y="2375896"/>
            <a:chExt cx="454800" cy="155399"/>
          </a:xfrm>
        </p:grpSpPr>
        <p:cxnSp>
          <p:nvCxnSpPr>
            <p:cNvPr id="885" name="Google Shape;885;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86" name="Google Shape;886;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87" name="Google Shape;887;g82b2de5086_1_606"/>
          <p:cNvGrpSpPr/>
          <p:nvPr/>
        </p:nvGrpSpPr>
        <p:grpSpPr>
          <a:xfrm>
            <a:off x="3602886" y="4783996"/>
            <a:ext cx="454800" cy="155399"/>
            <a:chOff x="3602886" y="2375896"/>
            <a:chExt cx="454800" cy="155399"/>
          </a:xfrm>
        </p:grpSpPr>
        <p:cxnSp>
          <p:nvCxnSpPr>
            <p:cNvPr id="888" name="Google Shape;888;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89" name="Google Shape;889;g82b2de5086_1_60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890" name="Google Shape;890;g82b2de5086_1_606"/>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891" name="Google Shape;891;g82b2de5086_1_606"/>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892" name="Google Shape;892;g82b2de5086_1_606"/>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893" name="Google Shape;893;g82b2de5086_1_606"/>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894" name="Google Shape;894;g82b2de5086_1_606"/>
          <p:cNvGrpSpPr/>
          <p:nvPr/>
        </p:nvGrpSpPr>
        <p:grpSpPr>
          <a:xfrm>
            <a:off x="3602886" y="547096"/>
            <a:ext cx="454800" cy="155399"/>
            <a:chOff x="3602886" y="2375896"/>
            <a:chExt cx="454800" cy="155399"/>
          </a:xfrm>
        </p:grpSpPr>
        <p:cxnSp>
          <p:nvCxnSpPr>
            <p:cNvPr id="895" name="Google Shape;895;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96" name="Google Shape;896;g82b2de5086_1_606"/>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897" name="Google Shape;897;g82b2de5086_1_606"/>
          <p:cNvGrpSpPr/>
          <p:nvPr/>
        </p:nvGrpSpPr>
        <p:grpSpPr>
          <a:xfrm>
            <a:off x="3602886" y="766014"/>
            <a:ext cx="454800" cy="155399"/>
            <a:chOff x="3602886" y="2375896"/>
            <a:chExt cx="454800" cy="155399"/>
          </a:xfrm>
        </p:grpSpPr>
        <p:cxnSp>
          <p:nvCxnSpPr>
            <p:cNvPr id="898" name="Google Shape;898;g82b2de5086_1_60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899" name="Google Shape;899;g82b2de5086_1_606"/>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00" name="Google Shape;900;g82b2de5086_1_606"/>
          <p:cNvGrpSpPr/>
          <p:nvPr/>
        </p:nvGrpSpPr>
        <p:grpSpPr>
          <a:xfrm>
            <a:off x="2914152" y="306190"/>
            <a:ext cx="1639445" cy="230700"/>
            <a:chOff x="2914152" y="306190"/>
            <a:chExt cx="1639445" cy="230700"/>
          </a:xfrm>
        </p:grpSpPr>
        <p:sp>
          <p:nvSpPr>
            <p:cNvPr id="901" name="Google Shape;901;g82b2de5086_1_606"/>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902" name="Google Shape;902;g82b2de5086_1_606"/>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903" name="Google Shape;903;g82b2de5086_1_606"/>
            <p:cNvGrpSpPr/>
            <p:nvPr/>
          </p:nvGrpSpPr>
          <p:grpSpPr>
            <a:xfrm>
              <a:off x="3603471" y="344016"/>
              <a:ext cx="454800" cy="155399"/>
              <a:chOff x="3603471" y="346171"/>
              <a:chExt cx="454800" cy="155399"/>
            </a:xfrm>
          </p:grpSpPr>
          <p:cxnSp>
            <p:nvCxnSpPr>
              <p:cNvPr id="904" name="Google Shape;904;g82b2de5086_1_606"/>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905" name="Google Shape;905;g82b2de5086_1_606"/>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906" name="Google Shape;906;g82b2de5086_1_606"/>
          <p:cNvCxnSpPr/>
          <p:nvPr/>
        </p:nvCxnSpPr>
        <p:spPr>
          <a:xfrm rot="10800000">
            <a:off x="3428800" y="1391526"/>
            <a:ext cx="454800" cy="0"/>
          </a:xfrm>
          <a:prstGeom prst="straightConnector1">
            <a:avLst/>
          </a:prstGeom>
          <a:noFill/>
          <a:ln w="9525" cap="flat" cmpd="sng">
            <a:solidFill>
              <a:srgbClr val="F15B3E"/>
            </a:solidFill>
            <a:prstDash val="dot"/>
            <a:round/>
            <a:headEnd type="none" w="sm" len="sm"/>
            <a:tailEnd type="none" w="sm" len="sm"/>
          </a:ln>
        </p:spPr>
      </p:cxnSp>
      <p:sp>
        <p:nvSpPr>
          <p:cNvPr id="907" name="Google Shape;907;g82b2de5086_1_606"/>
          <p:cNvSpPr/>
          <p:nvPr/>
        </p:nvSpPr>
        <p:spPr>
          <a:xfrm>
            <a:off x="3883600" y="1165922"/>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08" name="Google Shape;908;g82b2de5086_1_606"/>
          <p:cNvSpPr txBox="1"/>
          <p:nvPr/>
        </p:nvSpPr>
        <p:spPr>
          <a:xfrm>
            <a:off x="4162215" y="1143182"/>
            <a:ext cx="44154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GPU device passthrough is now supported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Hotplugging of VFIO devices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Hotplugging additional memory into the guest is supported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Guest entropy source is configurable and defaults to /dev/urandom</a:t>
            </a:r>
            <a:endParaRPr sz="1050" b="0" i="0" u="none" strike="noStrike" cap="none">
              <a:solidFill>
                <a:srgbClr val="1F2A3C"/>
              </a:solidFill>
              <a:latin typeface="Roboto"/>
              <a:ea typeface="Roboto"/>
              <a:cs typeface="Roboto"/>
              <a:sym typeface="Roboto"/>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Guest max memory can be configured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New kata-netmon program to monitor netns on the host to inform guest</a:t>
            </a:r>
            <a:endParaRPr sz="1400" b="0" i="0" u="none" strike="noStrike" cap="none">
              <a:solidFill>
                <a:srgbClr val="000000"/>
              </a:solidFill>
              <a:latin typeface="Arial"/>
              <a:ea typeface="Arial"/>
              <a:cs typeface="Arial"/>
              <a:sym typeface="Arial"/>
            </a:endParaRPr>
          </a:p>
        </p:txBody>
      </p:sp>
      <p:sp>
        <p:nvSpPr>
          <p:cNvPr id="909" name="Google Shape;909;g82b2de5086_1_606"/>
          <p:cNvSpPr txBox="1"/>
          <p:nvPr/>
        </p:nvSpPr>
        <p:spPr>
          <a:xfrm>
            <a:off x="1620253" y="1131171"/>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September 2018</a:t>
            </a:r>
            <a:endParaRPr sz="1400" b="0" i="0" u="none" strike="noStrike" cap="none">
              <a:solidFill>
                <a:srgbClr val="000000"/>
              </a:solidFill>
              <a:latin typeface="Arial"/>
              <a:ea typeface="Arial"/>
              <a:cs typeface="Arial"/>
              <a:sym typeface="Arial"/>
            </a:endParaRPr>
          </a:p>
        </p:txBody>
      </p:sp>
      <p:sp>
        <p:nvSpPr>
          <p:cNvPr id="910" name="Google Shape;910;g82b2de5086_1_606"/>
          <p:cNvSpPr/>
          <p:nvPr/>
        </p:nvSpPr>
        <p:spPr>
          <a:xfrm rot="2700000">
            <a:off x="3671066" y="1234372"/>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g82b2de5086_1_694"/>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916" name="Google Shape;916;g82b2de5086_1_694"/>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917" name="Google Shape;917;g82b2de5086_1_694"/>
          <p:cNvSpPr txBox="1"/>
          <p:nvPr/>
        </p:nvSpPr>
        <p:spPr>
          <a:xfrm>
            <a:off x="4226297" y="32132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1.5.0</a:t>
            </a:r>
            <a:endParaRPr sz="1400" b="0" i="0" u="none" strike="noStrike" cap="none">
              <a:solidFill>
                <a:srgbClr val="000000"/>
              </a:solidFill>
              <a:latin typeface="Arial"/>
              <a:ea typeface="Arial"/>
              <a:cs typeface="Arial"/>
              <a:sym typeface="Arial"/>
            </a:endParaRPr>
          </a:p>
        </p:txBody>
      </p:sp>
      <p:sp>
        <p:nvSpPr>
          <p:cNvPr id="918" name="Google Shape;918;g82b2de5086_1_694"/>
          <p:cNvSpPr txBox="1"/>
          <p:nvPr/>
        </p:nvSpPr>
        <p:spPr>
          <a:xfrm>
            <a:off x="2712069" y="32125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2019</a:t>
            </a:r>
            <a:endParaRPr sz="900" b="1" i="0" u="none" strike="noStrike" cap="none">
              <a:solidFill>
                <a:srgbClr val="1F2A3D"/>
              </a:solidFill>
              <a:latin typeface="Roboto"/>
              <a:ea typeface="Roboto"/>
              <a:cs typeface="Roboto"/>
              <a:sym typeface="Roboto"/>
            </a:endParaRPr>
          </a:p>
        </p:txBody>
      </p:sp>
      <p:sp>
        <p:nvSpPr>
          <p:cNvPr id="919" name="Google Shape;919;g82b2de5086_1_694"/>
          <p:cNvSpPr txBox="1"/>
          <p:nvPr/>
        </p:nvSpPr>
        <p:spPr>
          <a:xfrm>
            <a:off x="4226297" y="34322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1.6.0</a:t>
            </a:r>
            <a:endParaRPr sz="900" b="0" i="0" u="none" strike="noStrike" cap="none">
              <a:solidFill>
                <a:srgbClr val="1F2A3D"/>
              </a:solidFill>
              <a:latin typeface="Roboto"/>
              <a:ea typeface="Roboto"/>
              <a:cs typeface="Roboto"/>
              <a:sym typeface="Roboto"/>
            </a:endParaRPr>
          </a:p>
        </p:txBody>
      </p:sp>
      <p:sp>
        <p:nvSpPr>
          <p:cNvPr id="920" name="Google Shape;920;g82b2de5086_1_694"/>
          <p:cNvSpPr txBox="1"/>
          <p:nvPr/>
        </p:nvSpPr>
        <p:spPr>
          <a:xfrm>
            <a:off x="2599849" y="34314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March 2019</a:t>
            </a:r>
            <a:endParaRPr sz="900" b="1" i="0" u="none" strike="noStrike" cap="none">
              <a:solidFill>
                <a:srgbClr val="1F2A3D"/>
              </a:solidFill>
              <a:latin typeface="Roboto"/>
              <a:ea typeface="Roboto"/>
              <a:cs typeface="Roboto"/>
              <a:sym typeface="Roboto"/>
            </a:endParaRPr>
          </a:p>
        </p:txBody>
      </p:sp>
      <p:sp>
        <p:nvSpPr>
          <p:cNvPr id="921" name="Google Shape;921;g82b2de5086_1_694"/>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922" name="Google Shape;922;g82b2de5086_1_694"/>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923" name="Google Shape;923;g82b2de5086_1_694"/>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924" name="Google Shape;924;g82b2de5086_1_694"/>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925" name="Google Shape;925;g82b2de5086_1_694"/>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926" name="Google Shape;926;g82b2de5086_1_694"/>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927" name="Google Shape;927;g82b2de5086_1_694"/>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928" name="Google Shape;928;g82b2de5086_1_694"/>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929" name="Google Shape;929;g82b2de5086_1_694"/>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930" name="Google Shape;930;g82b2de5086_1_694"/>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931" name="Google Shape;931;g82b2de5086_1_694"/>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932" name="Google Shape;932;g82b2de5086_1_694"/>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933" name="Google Shape;933;g82b2de5086_1_694"/>
          <p:cNvGrpSpPr/>
          <p:nvPr/>
        </p:nvGrpSpPr>
        <p:grpSpPr>
          <a:xfrm>
            <a:off x="3602886" y="3251569"/>
            <a:ext cx="454800" cy="155399"/>
            <a:chOff x="3602886" y="2375896"/>
            <a:chExt cx="454800" cy="155399"/>
          </a:xfrm>
        </p:grpSpPr>
        <p:cxnSp>
          <p:nvCxnSpPr>
            <p:cNvPr id="934" name="Google Shape;934;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35" name="Google Shape;935;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36" name="Google Shape;936;g82b2de5086_1_694"/>
          <p:cNvGrpSpPr/>
          <p:nvPr/>
        </p:nvGrpSpPr>
        <p:grpSpPr>
          <a:xfrm>
            <a:off x="3602886" y="3470487"/>
            <a:ext cx="454800" cy="155399"/>
            <a:chOff x="3602886" y="2375896"/>
            <a:chExt cx="454800" cy="155399"/>
          </a:xfrm>
        </p:grpSpPr>
        <p:cxnSp>
          <p:nvCxnSpPr>
            <p:cNvPr id="937" name="Google Shape;937;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38" name="Google Shape;938;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39" name="Google Shape;939;g82b2de5086_1_694"/>
          <p:cNvGrpSpPr/>
          <p:nvPr/>
        </p:nvGrpSpPr>
        <p:grpSpPr>
          <a:xfrm>
            <a:off x="3602886" y="3689405"/>
            <a:ext cx="454800" cy="155399"/>
            <a:chOff x="3602886" y="2375896"/>
            <a:chExt cx="454800" cy="155399"/>
          </a:xfrm>
        </p:grpSpPr>
        <p:cxnSp>
          <p:nvCxnSpPr>
            <p:cNvPr id="940" name="Google Shape;940;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41" name="Google Shape;941;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42" name="Google Shape;942;g82b2de5086_1_694"/>
          <p:cNvGrpSpPr/>
          <p:nvPr/>
        </p:nvGrpSpPr>
        <p:grpSpPr>
          <a:xfrm>
            <a:off x="3602886" y="3908323"/>
            <a:ext cx="454800" cy="155399"/>
            <a:chOff x="3602886" y="2375896"/>
            <a:chExt cx="454800" cy="155399"/>
          </a:xfrm>
        </p:grpSpPr>
        <p:cxnSp>
          <p:nvCxnSpPr>
            <p:cNvPr id="943" name="Google Shape;943;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44" name="Google Shape;944;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45" name="Google Shape;945;g82b2de5086_1_694"/>
          <p:cNvGrpSpPr/>
          <p:nvPr/>
        </p:nvGrpSpPr>
        <p:grpSpPr>
          <a:xfrm>
            <a:off x="3602886" y="4127241"/>
            <a:ext cx="454800" cy="155399"/>
            <a:chOff x="3602886" y="2375896"/>
            <a:chExt cx="454800" cy="155399"/>
          </a:xfrm>
        </p:grpSpPr>
        <p:cxnSp>
          <p:nvCxnSpPr>
            <p:cNvPr id="946" name="Google Shape;946;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47" name="Google Shape;947;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48" name="Google Shape;948;g82b2de5086_1_694"/>
          <p:cNvGrpSpPr/>
          <p:nvPr/>
        </p:nvGrpSpPr>
        <p:grpSpPr>
          <a:xfrm>
            <a:off x="3602886" y="4346160"/>
            <a:ext cx="454800" cy="155399"/>
            <a:chOff x="3602886" y="2375896"/>
            <a:chExt cx="454800" cy="155399"/>
          </a:xfrm>
        </p:grpSpPr>
        <p:cxnSp>
          <p:nvCxnSpPr>
            <p:cNvPr id="949" name="Google Shape;949;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50" name="Google Shape;950;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51" name="Google Shape;951;g82b2de5086_1_694"/>
          <p:cNvGrpSpPr/>
          <p:nvPr/>
        </p:nvGrpSpPr>
        <p:grpSpPr>
          <a:xfrm>
            <a:off x="3602886" y="4565078"/>
            <a:ext cx="454800" cy="155399"/>
            <a:chOff x="3602886" y="2375896"/>
            <a:chExt cx="454800" cy="155399"/>
          </a:xfrm>
        </p:grpSpPr>
        <p:cxnSp>
          <p:nvCxnSpPr>
            <p:cNvPr id="952" name="Google Shape;952;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53" name="Google Shape;953;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54" name="Google Shape;954;g82b2de5086_1_694"/>
          <p:cNvGrpSpPr/>
          <p:nvPr/>
        </p:nvGrpSpPr>
        <p:grpSpPr>
          <a:xfrm>
            <a:off x="3602886" y="4783996"/>
            <a:ext cx="454800" cy="155399"/>
            <a:chOff x="3602886" y="2375896"/>
            <a:chExt cx="454800" cy="155399"/>
          </a:xfrm>
        </p:grpSpPr>
        <p:cxnSp>
          <p:nvCxnSpPr>
            <p:cNvPr id="955" name="Google Shape;955;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56" name="Google Shape;956;g82b2de5086_1_69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957" name="Google Shape;957;g82b2de5086_1_694"/>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958" name="Google Shape;958;g82b2de5086_1_694"/>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959" name="Google Shape;959;g82b2de5086_1_694"/>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960" name="Google Shape;960;g82b2de5086_1_694"/>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961" name="Google Shape;961;g82b2de5086_1_694"/>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962" name="Google Shape;962;g82b2de5086_1_694"/>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963" name="Google Shape;963;g82b2de5086_1_694"/>
          <p:cNvGrpSpPr/>
          <p:nvPr/>
        </p:nvGrpSpPr>
        <p:grpSpPr>
          <a:xfrm>
            <a:off x="3602886" y="547096"/>
            <a:ext cx="454800" cy="155399"/>
            <a:chOff x="3602886" y="2375896"/>
            <a:chExt cx="454800" cy="155399"/>
          </a:xfrm>
        </p:grpSpPr>
        <p:cxnSp>
          <p:nvCxnSpPr>
            <p:cNvPr id="964" name="Google Shape;964;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65" name="Google Shape;965;g82b2de5086_1_69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66" name="Google Shape;966;g82b2de5086_1_694"/>
          <p:cNvGrpSpPr/>
          <p:nvPr/>
        </p:nvGrpSpPr>
        <p:grpSpPr>
          <a:xfrm>
            <a:off x="3602886" y="766014"/>
            <a:ext cx="454800" cy="155399"/>
            <a:chOff x="3602886" y="2375896"/>
            <a:chExt cx="454800" cy="155399"/>
          </a:xfrm>
        </p:grpSpPr>
        <p:cxnSp>
          <p:nvCxnSpPr>
            <p:cNvPr id="967" name="Google Shape;967;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68" name="Google Shape;968;g82b2de5086_1_69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69" name="Google Shape;969;g82b2de5086_1_694"/>
          <p:cNvGrpSpPr/>
          <p:nvPr/>
        </p:nvGrpSpPr>
        <p:grpSpPr>
          <a:xfrm>
            <a:off x="3602886" y="984932"/>
            <a:ext cx="454800" cy="155399"/>
            <a:chOff x="3602886" y="2375896"/>
            <a:chExt cx="454800" cy="155399"/>
          </a:xfrm>
        </p:grpSpPr>
        <p:cxnSp>
          <p:nvCxnSpPr>
            <p:cNvPr id="970" name="Google Shape;970;g82b2de5086_1_69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971" name="Google Shape;971;g82b2de5086_1_69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972" name="Google Shape;972;g82b2de5086_1_694"/>
          <p:cNvGrpSpPr/>
          <p:nvPr/>
        </p:nvGrpSpPr>
        <p:grpSpPr>
          <a:xfrm>
            <a:off x="2914152" y="306190"/>
            <a:ext cx="1639445" cy="230700"/>
            <a:chOff x="2914152" y="306190"/>
            <a:chExt cx="1639445" cy="230700"/>
          </a:xfrm>
        </p:grpSpPr>
        <p:sp>
          <p:nvSpPr>
            <p:cNvPr id="973" name="Google Shape;973;g82b2de5086_1_694"/>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974" name="Google Shape;974;g82b2de5086_1_694"/>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975" name="Google Shape;975;g82b2de5086_1_694"/>
            <p:cNvGrpSpPr/>
            <p:nvPr/>
          </p:nvGrpSpPr>
          <p:grpSpPr>
            <a:xfrm>
              <a:off x="3603471" y="344016"/>
              <a:ext cx="454800" cy="155399"/>
              <a:chOff x="3603471" y="346171"/>
              <a:chExt cx="454800" cy="155399"/>
            </a:xfrm>
          </p:grpSpPr>
          <p:cxnSp>
            <p:nvCxnSpPr>
              <p:cNvPr id="976" name="Google Shape;976;g82b2de5086_1_694"/>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977" name="Google Shape;977;g82b2de5086_1_694"/>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978" name="Google Shape;978;g82b2de5086_1_694"/>
          <p:cNvCxnSpPr/>
          <p:nvPr/>
        </p:nvCxnSpPr>
        <p:spPr>
          <a:xfrm rot="10800000">
            <a:off x="3428800" y="1600073"/>
            <a:ext cx="454800" cy="0"/>
          </a:xfrm>
          <a:prstGeom prst="straightConnector1">
            <a:avLst/>
          </a:prstGeom>
          <a:noFill/>
          <a:ln w="9525" cap="flat" cmpd="sng">
            <a:solidFill>
              <a:srgbClr val="F15B3E"/>
            </a:solidFill>
            <a:prstDash val="dot"/>
            <a:round/>
            <a:headEnd type="none" w="sm" len="sm"/>
            <a:tailEnd type="none" w="sm" len="sm"/>
          </a:ln>
        </p:spPr>
      </p:cxnSp>
      <p:sp>
        <p:nvSpPr>
          <p:cNvPr id="979" name="Google Shape;979;g82b2de5086_1_694"/>
          <p:cNvSpPr/>
          <p:nvPr/>
        </p:nvSpPr>
        <p:spPr>
          <a:xfrm>
            <a:off x="3883600" y="1374469"/>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80" name="Google Shape;980;g82b2de5086_1_694"/>
          <p:cNvSpPr txBox="1"/>
          <p:nvPr/>
        </p:nvSpPr>
        <p:spPr>
          <a:xfrm>
            <a:off x="4162225" y="1343700"/>
            <a:ext cx="49473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Initial support of NEMU hypervisor (Multi-hypervisor)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Support for macvlan and ipvlan networking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Host cgroups support to restrict QEMU process and vcpu threads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Support for running prestart/poststart/prestop/poststop hook binaries</a:t>
            </a:r>
            <a:endParaRPr sz="1050" b="0" i="0" u="none" strike="noStrike" cap="none">
              <a:solidFill>
                <a:srgbClr val="1F2A3C"/>
              </a:solidFill>
              <a:latin typeface="Roboto"/>
              <a:ea typeface="Roboto"/>
              <a:cs typeface="Roboto"/>
              <a:sym typeface="Roboto"/>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Allow CNI plugins to directly add tap devices to a sandbox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r>
              <a:rPr lang="en-US" sz="1050" b="0" i="0" u="none" strike="noStrike" cap="none">
                <a:solidFill>
                  <a:srgbClr val="1F2A3C"/>
                </a:solidFill>
                <a:latin typeface="Roboto"/>
                <a:ea typeface="Roboto"/>
                <a:cs typeface="Roboto"/>
                <a:sym typeface="Roboto"/>
              </a:rPr>
              <a:t>Allow tc filters to bridge host netns veth and guest tap device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1050"/>
              <a:buFont typeface="Arial"/>
              <a:buNone/>
            </a:pPr>
            <a:endParaRPr sz="1050" b="0" i="0" u="none" strike="noStrike" cap="none">
              <a:solidFill>
                <a:srgbClr val="1F2A3C"/>
              </a:solidFill>
              <a:latin typeface="Roboto"/>
              <a:ea typeface="Roboto"/>
              <a:cs typeface="Roboto"/>
              <a:sym typeface="Roboto"/>
            </a:endParaRPr>
          </a:p>
        </p:txBody>
      </p:sp>
      <p:sp>
        <p:nvSpPr>
          <p:cNvPr id="981" name="Google Shape;981;g82b2de5086_1_694"/>
          <p:cNvSpPr txBox="1"/>
          <p:nvPr/>
        </p:nvSpPr>
        <p:spPr>
          <a:xfrm>
            <a:off x="1620253" y="1339718"/>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November 2018</a:t>
            </a:r>
            <a:endParaRPr sz="1400" b="0" i="0" u="none" strike="noStrike" cap="none">
              <a:solidFill>
                <a:srgbClr val="000000"/>
              </a:solidFill>
              <a:latin typeface="Arial"/>
              <a:ea typeface="Arial"/>
              <a:cs typeface="Arial"/>
              <a:sym typeface="Arial"/>
            </a:endParaRPr>
          </a:p>
        </p:txBody>
      </p:sp>
      <p:sp>
        <p:nvSpPr>
          <p:cNvPr id="982" name="Google Shape;982;g82b2de5086_1_694"/>
          <p:cNvSpPr/>
          <p:nvPr/>
        </p:nvSpPr>
        <p:spPr>
          <a:xfrm rot="2700000">
            <a:off x="3671066" y="1442919"/>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g82b2de5086_1_786"/>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988" name="Google Shape;988;g82b2de5086_1_786"/>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989" name="Google Shape;989;g82b2de5086_1_786"/>
          <p:cNvSpPr txBox="1"/>
          <p:nvPr/>
        </p:nvSpPr>
        <p:spPr>
          <a:xfrm>
            <a:off x="4226297" y="34322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1.6.0</a:t>
            </a:r>
            <a:endParaRPr sz="900" b="0" i="0" u="none" strike="noStrike" cap="none">
              <a:solidFill>
                <a:srgbClr val="1F2A3D"/>
              </a:solidFill>
              <a:latin typeface="Roboto"/>
              <a:ea typeface="Roboto"/>
              <a:cs typeface="Roboto"/>
              <a:sym typeface="Roboto"/>
            </a:endParaRPr>
          </a:p>
        </p:txBody>
      </p:sp>
      <p:sp>
        <p:nvSpPr>
          <p:cNvPr id="990" name="Google Shape;990;g82b2de5086_1_786"/>
          <p:cNvSpPr txBox="1"/>
          <p:nvPr/>
        </p:nvSpPr>
        <p:spPr>
          <a:xfrm>
            <a:off x="2599849" y="34314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March 2019</a:t>
            </a:r>
            <a:endParaRPr sz="900" b="1" i="0" u="none" strike="noStrike" cap="none">
              <a:solidFill>
                <a:srgbClr val="1F2A3D"/>
              </a:solidFill>
              <a:latin typeface="Roboto"/>
              <a:ea typeface="Roboto"/>
              <a:cs typeface="Roboto"/>
              <a:sym typeface="Roboto"/>
            </a:endParaRPr>
          </a:p>
        </p:txBody>
      </p:sp>
      <p:sp>
        <p:nvSpPr>
          <p:cNvPr id="991" name="Google Shape;991;g82b2de5086_1_786"/>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992" name="Google Shape;992;g82b2de5086_1_786"/>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993" name="Google Shape;993;g82b2de5086_1_786"/>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994" name="Google Shape;994;g82b2de5086_1_786"/>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995" name="Google Shape;995;g82b2de5086_1_786"/>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996" name="Google Shape;996;g82b2de5086_1_786"/>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997" name="Google Shape;997;g82b2de5086_1_786"/>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998" name="Google Shape;998;g82b2de5086_1_786"/>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999" name="Google Shape;999;g82b2de5086_1_786"/>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1000" name="Google Shape;1000;g82b2de5086_1_786"/>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1001" name="Google Shape;1001;g82b2de5086_1_786"/>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002" name="Google Shape;1002;g82b2de5086_1_786"/>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003" name="Google Shape;1003;g82b2de5086_1_786"/>
          <p:cNvGrpSpPr/>
          <p:nvPr/>
        </p:nvGrpSpPr>
        <p:grpSpPr>
          <a:xfrm>
            <a:off x="3602886" y="3470487"/>
            <a:ext cx="454800" cy="155399"/>
            <a:chOff x="3602886" y="2375896"/>
            <a:chExt cx="454800" cy="155399"/>
          </a:xfrm>
        </p:grpSpPr>
        <p:cxnSp>
          <p:nvCxnSpPr>
            <p:cNvPr id="1004" name="Google Shape;1004;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05" name="Google Shape;1005;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06" name="Google Shape;1006;g82b2de5086_1_786"/>
          <p:cNvGrpSpPr/>
          <p:nvPr/>
        </p:nvGrpSpPr>
        <p:grpSpPr>
          <a:xfrm>
            <a:off x="3602886" y="3689405"/>
            <a:ext cx="454800" cy="155399"/>
            <a:chOff x="3602886" y="2375896"/>
            <a:chExt cx="454800" cy="155399"/>
          </a:xfrm>
        </p:grpSpPr>
        <p:cxnSp>
          <p:nvCxnSpPr>
            <p:cNvPr id="1007" name="Google Shape;1007;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08" name="Google Shape;1008;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09" name="Google Shape;1009;g82b2de5086_1_786"/>
          <p:cNvGrpSpPr/>
          <p:nvPr/>
        </p:nvGrpSpPr>
        <p:grpSpPr>
          <a:xfrm>
            <a:off x="3602886" y="3908323"/>
            <a:ext cx="454800" cy="155399"/>
            <a:chOff x="3602886" y="2375896"/>
            <a:chExt cx="454800" cy="155399"/>
          </a:xfrm>
        </p:grpSpPr>
        <p:cxnSp>
          <p:nvCxnSpPr>
            <p:cNvPr id="1010" name="Google Shape;1010;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11" name="Google Shape;1011;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12" name="Google Shape;1012;g82b2de5086_1_786"/>
          <p:cNvGrpSpPr/>
          <p:nvPr/>
        </p:nvGrpSpPr>
        <p:grpSpPr>
          <a:xfrm>
            <a:off x="3602886" y="4127241"/>
            <a:ext cx="454800" cy="155399"/>
            <a:chOff x="3602886" y="2375896"/>
            <a:chExt cx="454800" cy="155399"/>
          </a:xfrm>
        </p:grpSpPr>
        <p:cxnSp>
          <p:nvCxnSpPr>
            <p:cNvPr id="1013" name="Google Shape;1013;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14" name="Google Shape;1014;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15" name="Google Shape;1015;g82b2de5086_1_786"/>
          <p:cNvGrpSpPr/>
          <p:nvPr/>
        </p:nvGrpSpPr>
        <p:grpSpPr>
          <a:xfrm>
            <a:off x="3602886" y="4346160"/>
            <a:ext cx="454800" cy="155399"/>
            <a:chOff x="3602886" y="2375896"/>
            <a:chExt cx="454800" cy="155399"/>
          </a:xfrm>
        </p:grpSpPr>
        <p:cxnSp>
          <p:nvCxnSpPr>
            <p:cNvPr id="1016" name="Google Shape;1016;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17" name="Google Shape;1017;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18" name="Google Shape;1018;g82b2de5086_1_786"/>
          <p:cNvGrpSpPr/>
          <p:nvPr/>
        </p:nvGrpSpPr>
        <p:grpSpPr>
          <a:xfrm>
            <a:off x="3602886" y="4565078"/>
            <a:ext cx="454800" cy="155399"/>
            <a:chOff x="3602886" y="2375896"/>
            <a:chExt cx="454800" cy="155399"/>
          </a:xfrm>
        </p:grpSpPr>
        <p:cxnSp>
          <p:nvCxnSpPr>
            <p:cNvPr id="1019" name="Google Shape;1019;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20" name="Google Shape;1020;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21" name="Google Shape;1021;g82b2de5086_1_786"/>
          <p:cNvGrpSpPr/>
          <p:nvPr/>
        </p:nvGrpSpPr>
        <p:grpSpPr>
          <a:xfrm>
            <a:off x="3602886" y="4783996"/>
            <a:ext cx="454800" cy="155399"/>
            <a:chOff x="3602886" y="2375896"/>
            <a:chExt cx="454800" cy="155399"/>
          </a:xfrm>
        </p:grpSpPr>
        <p:cxnSp>
          <p:nvCxnSpPr>
            <p:cNvPr id="1022" name="Google Shape;1022;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23" name="Google Shape;1023;g82b2de5086_1_786"/>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024" name="Google Shape;1024;g82b2de5086_1_786"/>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025" name="Google Shape;1025;g82b2de5086_1_786"/>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026" name="Google Shape;1026;g82b2de5086_1_786"/>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027" name="Google Shape;1027;g82b2de5086_1_786"/>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028" name="Google Shape;1028;g82b2de5086_1_786"/>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029" name="Google Shape;1029;g82b2de5086_1_786"/>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030" name="Google Shape;1030;g82b2de5086_1_786"/>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031" name="Google Shape;1031;g82b2de5086_1_786"/>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032" name="Google Shape;1032;g82b2de5086_1_786"/>
          <p:cNvGrpSpPr/>
          <p:nvPr/>
        </p:nvGrpSpPr>
        <p:grpSpPr>
          <a:xfrm>
            <a:off x="3602886" y="547096"/>
            <a:ext cx="454800" cy="155399"/>
            <a:chOff x="3602886" y="2375896"/>
            <a:chExt cx="454800" cy="155399"/>
          </a:xfrm>
        </p:grpSpPr>
        <p:cxnSp>
          <p:nvCxnSpPr>
            <p:cNvPr id="1033" name="Google Shape;1033;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34" name="Google Shape;1034;g82b2de5086_1_786"/>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35" name="Google Shape;1035;g82b2de5086_1_786"/>
          <p:cNvGrpSpPr/>
          <p:nvPr/>
        </p:nvGrpSpPr>
        <p:grpSpPr>
          <a:xfrm>
            <a:off x="3602886" y="766014"/>
            <a:ext cx="454800" cy="155399"/>
            <a:chOff x="3602886" y="2375896"/>
            <a:chExt cx="454800" cy="155399"/>
          </a:xfrm>
        </p:grpSpPr>
        <p:cxnSp>
          <p:nvCxnSpPr>
            <p:cNvPr id="1036" name="Google Shape;1036;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37" name="Google Shape;1037;g82b2de5086_1_786"/>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38" name="Google Shape;1038;g82b2de5086_1_786"/>
          <p:cNvGrpSpPr/>
          <p:nvPr/>
        </p:nvGrpSpPr>
        <p:grpSpPr>
          <a:xfrm>
            <a:off x="3602886" y="984932"/>
            <a:ext cx="454800" cy="155399"/>
            <a:chOff x="3602886" y="2375896"/>
            <a:chExt cx="454800" cy="155399"/>
          </a:xfrm>
        </p:grpSpPr>
        <p:cxnSp>
          <p:nvCxnSpPr>
            <p:cNvPr id="1039" name="Google Shape;1039;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40" name="Google Shape;1040;g82b2de5086_1_786"/>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41" name="Google Shape;1041;g82b2de5086_1_786"/>
          <p:cNvGrpSpPr/>
          <p:nvPr/>
        </p:nvGrpSpPr>
        <p:grpSpPr>
          <a:xfrm>
            <a:off x="3602886" y="1203851"/>
            <a:ext cx="454800" cy="155399"/>
            <a:chOff x="3602886" y="2375896"/>
            <a:chExt cx="454800" cy="155399"/>
          </a:xfrm>
        </p:grpSpPr>
        <p:cxnSp>
          <p:nvCxnSpPr>
            <p:cNvPr id="1042" name="Google Shape;1042;g82b2de5086_1_786"/>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43" name="Google Shape;1043;g82b2de5086_1_786"/>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44" name="Google Shape;1044;g82b2de5086_1_786"/>
          <p:cNvGrpSpPr/>
          <p:nvPr/>
        </p:nvGrpSpPr>
        <p:grpSpPr>
          <a:xfrm>
            <a:off x="2914152" y="306190"/>
            <a:ext cx="1639445" cy="230700"/>
            <a:chOff x="2914152" y="306190"/>
            <a:chExt cx="1639445" cy="230700"/>
          </a:xfrm>
        </p:grpSpPr>
        <p:sp>
          <p:nvSpPr>
            <p:cNvPr id="1045" name="Google Shape;1045;g82b2de5086_1_786"/>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046" name="Google Shape;1046;g82b2de5086_1_786"/>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047" name="Google Shape;1047;g82b2de5086_1_786"/>
            <p:cNvGrpSpPr/>
            <p:nvPr/>
          </p:nvGrpSpPr>
          <p:grpSpPr>
            <a:xfrm>
              <a:off x="3603471" y="344016"/>
              <a:ext cx="454800" cy="155399"/>
              <a:chOff x="3603471" y="346171"/>
              <a:chExt cx="454800" cy="155399"/>
            </a:xfrm>
          </p:grpSpPr>
          <p:cxnSp>
            <p:nvCxnSpPr>
              <p:cNvPr id="1048" name="Google Shape;1048;g82b2de5086_1_786"/>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049" name="Google Shape;1049;g82b2de5086_1_786"/>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050" name="Google Shape;1050;g82b2de5086_1_786"/>
          <p:cNvCxnSpPr/>
          <p:nvPr/>
        </p:nvCxnSpPr>
        <p:spPr>
          <a:xfrm rot="10800000">
            <a:off x="3428800" y="1961017"/>
            <a:ext cx="454800" cy="0"/>
          </a:xfrm>
          <a:prstGeom prst="straightConnector1">
            <a:avLst/>
          </a:prstGeom>
          <a:noFill/>
          <a:ln w="9525" cap="flat" cmpd="sng">
            <a:solidFill>
              <a:srgbClr val="F15B3E"/>
            </a:solidFill>
            <a:prstDash val="dot"/>
            <a:round/>
            <a:headEnd type="none" w="sm" len="sm"/>
            <a:tailEnd type="none" w="sm" len="sm"/>
          </a:ln>
        </p:spPr>
      </p:cxnSp>
      <p:sp>
        <p:nvSpPr>
          <p:cNvPr id="1051" name="Google Shape;1051;g82b2de5086_1_786"/>
          <p:cNvSpPr/>
          <p:nvPr/>
        </p:nvSpPr>
        <p:spPr>
          <a:xfrm>
            <a:off x="3883600" y="1735413"/>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2" name="Google Shape;1052;g82b2de5086_1_786"/>
          <p:cNvSpPr txBox="1"/>
          <p:nvPr/>
        </p:nvSpPr>
        <p:spPr>
          <a:xfrm>
            <a:off x="4162215" y="1704652"/>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Added support for </a:t>
            </a:r>
            <a:r>
              <a:rPr lang="en-US" sz="1100" b="0" i="0" u="none" strike="noStrike" cap="none">
                <a:solidFill>
                  <a:schemeClr val="dk1"/>
                </a:solidFill>
                <a:latin typeface="Roboto"/>
                <a:ea typeface="Roboto"/>
                <a:cs typeface="Roboto"/>
                <a:sym typeface="Roboto"/>
              </a:rPr>
              <a:t>Firecracker </a:t>
            </a:r>
            <a:r>
              <a:rPr lang="en-US" sz="1100" b="0" i="0" u="none" strike="noStrike" cap="none">
                <a:solidFill>
                  <a:srgbClr val="1F2A3C"/>
                </a:solidFill>
                <a:latin typeface="Roboto"/>
                <a:ea typeface="Roboto"/>
                <a:cs typeface="Roboto"/>
                <a:sym typeface="Roboto"/>
              </a:rPr>
              <a:t>hypervisor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shimv2 support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Live upgrade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IBM S/390x support</a:t>
            </a:r>
            <a:endParaRPr sz="1100" b="0" i="0" u="none" strike="noStrike" cap="none">
              <a:solidFill>
                <a:srgbClr val="1F2A3C"/>
              </a:solidFill>
              <a:latin typeface="Roboto"/>
              <a:ea typeface="Roboto"/>
              <a:cs typeface="Roboto"/>
              <a:sym typeface="Roboto"/>
            </a:endParaRPr>
          </a:p>
        </p:txBody>
      </p:sp>
      <p:sp>
        <p:nvSpPr>
          <p:cNvPr id="1053" name="Google Shape;1053;g82b2de5086_1_786"/>
          <p:cNvSpPr txBox="1"/>
          <p:nvPr/>
        </p:nvSpPr>
        <p:spPr>
          <a:xfrm>
            <a:off x="1620253" y="1700662"/>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January 2019</a:t>
            </a:r>
            <a:endParaRPr sz="1400" b="0" i="0" u="none" strike="noStrike" cap="none">
              <a:solidFill>
                <a:srgbClr val="000000"/>
              </a:solidFill>
              <a:latin typeface="Arial"/>
              <a:ea typeface="Arial"/>
              <a:cs typeface="Arial"/>
              <a:sym typeface="Arial"/>
            </a:endParaRPr>
          </a:p>
        </p:txBody>
      </p:sp>
      <p:sp>
        <p:nvSpPr>
          <p:cNvPr id="1054" name="Google Shape;1054;g82b2de5086_1_786"/>
          <p:cNvSpPr/>
          <p:nvPr/>
        </p:nvSpPr>
        <p:spPr>
          <a:xfrm rot="2700000">
            <a:off x="3671066" y="1803863"/>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g82b2de5086_1_883"/>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1060" name="Google Shape;1060;g82b2de5086_1_883"/>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1061" name="Google Shape;1061;g82b2de5086_1_883"/>
          <p:cNvSpPr txBox="1"/>
          <p:nvPr/>
        </p:nvSpPr>
        <p:spPr>
          <a:xfrm>
            <a:off x="4226297" y="36513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1.7.0</a:t>
            </a:r>
            <a:endParaRPr sz="900" b="0" i="0" u="none" strike="noStrike" cap="none">
              <a:solidFill>
                <a:srgbClr val="1F2A3D"/>
              </a:solidFill>
              <a:latin typeface="Roboto"/>
              <a:ea typeface="Roboto"/>
              <a:cs typeface="Roboto"/>
              <a:sym typeface="Roboto"/>
            </a:endParaRPr>
          </a:p>
        </p:txBody>
      </p:sp>
      <p:sp>
        <p:nvSpPr>
          <p:cNvPr id="1062" name="Google Shape;1062;g82b2de5086_1_883"/>
          <p:cNvSpPr txBox="1"/>
          <p:nvPr/>
        </p:nvSpPr>
        <p:spPr>
          <a:xfrm>
            <a:off x="2641599" y="36505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May 2019</a:t>
            </a:r>
            <a:endParaRPr sz="900" b="1" i="0" u="none" strike="noStrike" cap="none">
              <a:solidFill>
                <a:srgbClr val="1F2A3D"/>
              </a:solidFill>
              <a:latin typeface="Roboto"/>
              <a:ea typeface="Roboto"/>
              <a:cs typeface="Roboto"/>
              <a:sym typeface="Roboto"/>
            </a:endParaRPr>
          </a:p>
        </p:txBody>
      </p:sp>
      <p:sp>
        <p:nvSpPr>
          <p:cNvPr id="1063" name="Google Shape;1063;g82b2de5086_1_883"/>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1064" name="Google Shape;1064;g82b2de5086_1_883"/>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1065" name="Google Shape;1065;g82b2de5086_1_883"/>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1066" name="Google Shape;1066;g82b2de5086_1_883"/>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1067" name="Google Shape;1067;g82b2de5086_1_883"/>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1068" name="Google Shape;1068;g82b2de5086_1_883"/>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1069" name="Google Shape;1069;g82b2de5086_1_883"/>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1070" name="Google Shape;1070;g82b2de5086_1_883"/>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1071" name="Google Shape;1071;g82b2de5086_1_883"/>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072" name="Google Shape;1072;g82b2de5086_1_883"/>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073" name="Google Shape;1073;g82b2de5086_1_883"/>
          <p:cNvGrpSpPr/>
          <p:nvPr/>
        </p:nvGrpSpPr>
        <p:grpSpPr>
          <a:xfrm>
            <a:off x="3602886" y="3689405"/>
            <a:ext cx="454800" cy="155399"/>
            <a:chOff x="3602886" y="2375896"/>
            <a:chExt cx="454800" cy="155399"/>
          </a:xfrm>
        </p:grpSpPr>
        <p:cxnSp>
          <p:nvCxnSpPr>
            <p:cNvPr id="1074" name="Google Shape;1074;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75" name="Google Shape;1075;g82b2de5086_1_883"/>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76" name="Google Shape;1076;g82b2de5086_1_883"/>
          <p:cNvGrpSpPr/>
          <p:nvPr/>
        </p:nvGrpSpPr>
        <p:grpSpPr>
          <a:xfrm>
            <a:off x="3602886" y="3908323"/>
            <a:ext cx="454800" cy="155399"/>
            <a:chOff x="3602886" y="2375896"/>
            <a:chExt cx="454800" cy="155399"/>
          </a:xfrm>
        </p:grpSpPr>
        <p:cxnSp>
          <p:nvCxnSpPr>
            <p:cNvPr id="1077" name="Google Shape;1077;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78" name="Google Shape;1078;g82b2de5086_1_883"/>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79" name="Google Shape;1079;g82b2de5086_1_883"/>
          <p:cNvGrpSpPr/>
          <p:nvPr/>
        </p:nvGrpSpPr>
        <p:grpSpPr>
          <a:xfrm>
            <a:off x="3602886" y="4127241"/>
            <a:ext cx="454800" cy="155399"/>
            <a:chOff x="3602886" y="2375896"/>
            <a:chExt cx="454800" cy="155399"/>
          </a:xfrm>
        </p:grpSpPr>
        <p:cxnSp>
          <p:nvCxnSpPr>
            <p:cNvPr id="1080" name="Google Shape;1080;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81" name="Google Shape;1081;g82b2de5086_1_883"/>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82" name="Google Shape;1082;g82b2de5086_1_883"/>
          <p:cNvGrpSpPr/>
          <p:nvPr/>
        </p:nvGrpSpPr>
        <p:grpSpPr>
          <a:xfrm>
            <a:off x="3602886" y="4346160"/>
            <a:ext cx="454800" cy="155399"/>
            <a:chOff x="3602886" y="2375896"/>
            <a:chExt cx="454800" cy="155399"/>
          </a:xfrm>
        </p:grpSpPr>
        <p:cxnSp>
          <p:nvCxnSpPr>
            <p:cNvPr id="1083" name="Google Shape;1083;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84" name="Google Shape;1084;g82b2de5086_1_883"/>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85" name="Google Shape;1085;g82b2de5086_1_883"/>
          <p:cNvGrpSpPr/>
          <p:nvPr/>
        </p:nvGrpSpPr>
        <p:grpSpPr>
          <a:xfrm>
            <a:off x="3602886" y="4565078"/>
            <a:ext cx="454800" cy="155399"/>
            <a:chOff x="3602886" y="2375896"/>
            <a:chExt cx="454800" cy="155399"/>
          </a:xfrm>
        </p:grpSpPr>
        <p:cxnSp>
          <p:nvCxnSpPr>
            <p:cNvPr id="1086" name="Google Shape;1086;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87" name="Google Shape;1087;g82b2de5086_1_883"/>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088" name="Google Shape;1088;g82b2de5086_1_883"/>
          <p:cNvGrpSpPr/>
          <p:nvPr/>
        </p:nvGrpSpPr>
        <p:grpSpPr>
          <a:xfrm>
            <a:off x="3602886" y="4783996"/>
            <a:ext cx="454800" cy="155399"/>
            <a:chOff x="3602886" y="2375896"/>
            <a:chExt cx="454800" cy="155399"/>
          </a:xfrm>
        </p:grpSpPr>
        <p:cxnSp>
          <p:nvCxnSpPr>
            <p:cNvPr id="1089" name="Google Shape;1089;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090" name="Google Shape;1090;g82b2de5086_1_883"/>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091" name="Google Shape;1091;g82b2de5086_1_883"/>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092" name="Google Shape;1092;g82b2de5086_1_883"/>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093" name="Google Shape;1093;g82b2de5086_1_883"/>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094" name="Google Shape;1094;g82b2de5086_1_883"/>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095" name="Google Shape;1095;g82b2de5086_1_883"/>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096" name="Google Shape;1096;g82b2de5086_1_883"/>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097" name="Google Shape;1097;g82b2de5086_1_883"/>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098" name="Google Shape;1098;g82b2de5086_1_883"/>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099" name="Google Shape;1099;g82b2de5086_1_883"/>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100" name="Google Shape;1100;g82b2de5086_1_883"/>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101" name="Google Shape;1101;g82b2de5086_1_883"/>
          <p:cNvGrpSpPr/>
          <p:nvPr/>
        </p:nvGrpSpPr>
        <p:grpSpPr>
          <a:xfrm>
            <a:off x="3602886" y="547096"/>
            <a:ext cx="454800" cy="155399"/>
            <a:chOff x="3602886" y="2375896"/>
            <a:chExt cx="454800" cy="155399"/>
          </a:xfrm>
        </p:grpSpPr>
        <p:cxnSp>
          <p:nvCxnSpPr>
            <p:cNvPr id="1102" name="Google Shape;1102;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03" name="Google Shape;1103;g82b2de5086_1_883"/>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04" name="Google Shape;1104;g82b2de5086_1_883"/>
          <p:cNvGrpSpPr/>
          <p:nvPr/>
        </p:nvGrpSpPr>
        <p:grpSpPr>
          <a:xfrm>
            <a:off x="3602886" y="766014"/>
            <a:ext cx="454800" cy="155399"/>
            <a:chOff x="3602886" y="2375896"/>
            <a:chExt cx="454800" cy="155399"/>
          </a:xfrm>
        </p:grpSpPr>
        <p:cxnSp>
          <p:nvCxnSpPr>
            <p:cNvPr id="1105" name="Google Shape;1105;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06" name="Google Shape;1106;g82b2de5086_1_883"/>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07" name="Google Shape;1107;g82b2de5086_1_883"/>
          <p:cNvGrpSpPr/>
          <p:nvPr/>
        </p:nvGrpSpPr>
        <p:grpSpPr>
          <a:xfrm>
            <a:off x="3602886" y="984932"/>
            <a:ext cx="454800" cy="155399"/>
            <a:chOff x="3602886" y="2375896"/>
            <a:chExt cx="454800" cy="155399"/>
          </a:xfrm>
        </p:grpSpPr>
        <p:cxnSp>
          <p:nvCxnSpPr>
            <p:cNvPr id="1108" name="Google Shape;1108;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09" name="Google Shape;1109;g82b2de5086_1_883"/>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10" name="Google Shape;1110;g82b2de5086_1_883"/>
          <p:cNvGrpSpPr/>
          <p:nvPr/>
        </p:nvGrpSpPr>
        <p:grpSpPr>
          <a:xfrm>
            <a:off x="3602886" y="1203851"/>
            <a:ext cx="454800" cy="155399"/>
            <a:chOff x="3602886" y="2375896"/>
            <a:chExt cx="454800" cy="155399"/>
          </a:xfrm>
        </p:grpSpPr>
        <p:cxnSp>
          <p:nvCxnSpPr>
            <p:cNvPr id="1111" name="Google Shape;1111;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12" name="Google Shape;1112;g82b2de5086_1_883"/>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13" name="Google Shape;1113;g82b2de5086_1_883"/>
          <p:cNvGrpSpPr/>
          <p:nvPr/>
        </p:nvGrpSpPr>
        <p:grpSpPr>
          <a:xfrm>
            <a:off x="3602886" y="1422769"/>
            <a:ext cx="454800" cy="155399"/>
            <a:chOff x="3602886" y="2375896"/>
            <a:chExt cx="454800" cy="155399"/>
          </a:xfrm>
        </p:grpSpPr>
        <p:cxnSp>
          <p:nvCxnSpPr>
            <p:cNvPr id="1114" name="Google Shape;1114;g82b2de5086_1_883"/>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15" name="Google Shape;1115;g82b2de5086_1_883"/>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16" name="Google Shape;1116;g82b2de5086_1_883"/>
          <p:cNvGrpSpPr/>
          <p:nvPr/>
        </p:nvGrpSpPr>
        <p:grpSpPr>
          <a:xfrm>
            <a:off x="2914152" y="306190"/>
            <a:ext cx="1639445" cy="230700"/>
            <a:chOff x="2914152" y="306190"/>
            <a:chExt cx="1639445" cy="230700"/>
          </a:xfrm>
        </p:grpSpPr>
        <p:sp>
          <p:nvSpPr>
            <p:cNvPr id="1117" name="Google Shape;1117;g82b2de5086_1_883"/>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118" name="Google Shape;1118;g82b2de5086_1_883"/>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119" name="Google Shape;1119;g82b2de5086_1_883"/>
            <p:cNvGrpSpPr/>
            <p:nvPr/>
          </p:nvGrpSpPr>
          <p:grpSpPr>
            <a:xfrm>
              <a:off x="3603471" y="344016"/>
              <a:ext cx="454800" cy="155399"/>
              <a:chOff x="3603471" y="346171"/>
              <a:chExt cx="454800" cy="155399"/>
            </a:xfrm>
          </p:grpSpPr>
          <p:cxnSp>
            <p:nvCxnSpPr>
              <p:cNvPr id="1120" name="Google Shape;1120;g82b2de5086_1_883"/>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121" name="Google Shape;1121;g82b2de5086_1_883"/>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122" name="Google Shape;1122;g82b2de5086_1_883"/>
          <p:cNvCxnSpPr/>
          <p:nvPr/>
        </p:nvCxnSpPr>
        <p:spPr>
          <a:xfrm rot="10800000">
            <a:off x="3428800" y="2352177"/>
            <a:ext cx="454800" cy="0"/>
          </a:xfrm>
          <a:prstGeom prst="straightConnector1">
            <a:avLst/>
          </a:prstGeom>
          <a:noFill/>
          <a:ln w="9525" cap="flat" cmpd="sng">
            <a:solidFill>
              <a:srgbClr val="F15B3E"/>
            </a:solidFill>
            <a:prstDash val="dot"/>
            <a:round/>
            <a:headEnd type="none" w="sm" len="sm"/>
            <a:tailEnd type="none" w="sm" len="sm"/>
          </a:ln>
        </p:spPr>
      </p:cxnSp>
      <p:sp>
        <p:nvSpPr>
          <p:cNvPr id="1123" name="Google Shape;1123;g82b2de5086_1_883"/>
          <p:cNvSpPr/>
          <p:nvPr/>
        </p:nvSpPr>
        <p:spPr>
          <a:xfrm>
            <a:off x="3883600" y="2126573"/>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24" name="Google Shape;1124;g82b2de5086_1_883"/>
          <p:cNvSpPr txBox="1"/>
          <p:nvPr/>
        </p:nvSpPr>
        <p:spPr>
          <a:xfrm>
            <a:off x="4162215" y="2095812"/>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1.6.0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OpenTracing support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virtio-fs mount driver</a:t>
            </a:r>
            <a:endParaRPr sz="1100" b="0" i="0" u="none" strike="noStrike" cap="none">
              <a:solidFill>
                <a:srgbClr val="1F2A3C"/>
              </a:solidFill>
              <a:latin typeface="Roboto"/>
              <a:ea typeface="Roboto"/>
              <a:cs typeface="Roboto"/>
              <a:sym typeface="Roboto"/>
            </a:endParaRPr>
          </a:p>
        </p:txBody>
      </p:sp>
      <p:sp>
        <p:nvSpPr>
          <p:cNvPr id="1125" name="Google Shape;1125;g82b2de5086_1_883"/>
          <p:cNvSpPr txBox="1"/>
          <p:nvPr/>
        </p:nvSpPr>
        <p:spPr>
          <a:xfrm>
            <a:off x="1620253" y="2091822"/>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March 2019</a:t>
            </a:r>
            <a:endParaRPr sz="1600" b="1" i="0" u="none" strike="noStrike" cap="none">
              <a:solidFill>
                <a:srgbClr val="1F2A3D"/>
              </a:solidFill>
              <a:latin typeface="Roboto"/>
              <a:ea typeface="Roboto"/>
              <a:cs typeface="Roboto"/>
              <a:sym typeface="Roboto"/>
            </a:endParaRPr>
          </a:p>
        </p:txBody>
      </p:sp>
      <p:sp>
        <p:nvSpPr>
          <p:cNvPr id="1126" name="Google Shape;1126;g82b2de5086_1_883"/>
          <p:cNvSpPr/>
          <p:nvPr/>
        </p:nvSpPr>
        <p:spPr>
          <a:xfrm rot="2700000">
            <a:off x="3671066" y="2195023"/>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g82b2de5086_1_985"/>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1132" name="Google Shape;1132;g82b2de5086_1_985"/>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1133" name="Google Shape;1133;g82b2de5086_1_985"/>
          <p:cNvSpPr txBox="1"/>
          <p:nvPr/>
        </p:nvSpPr>
        <p:spPr>
          <a:xfrm>
            <a:off x="4226297" y="38703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1.8.0</a:t>
            </a:r>
            <a:endParaRPr sz="900" b="0" i="0" u="none" strike="noStrike" cap="none">
              <a:solidFill>
                <a:srgbClr val="1F2A3D"/>
              </a:solidFill>
              <a:latin typeface="Roboto"/>
              <a:ea typeface="Roboto"/>
              <a:cs typeface="Roboto"/>
              <a:sym typeface="Roboto"/>
            </a:endParaRPr>
          </a:p>
        </p:txBody>
      </p:sp>
      <p:sp>
        <p:nvSpPr>
          <p:cNvPr id="1134" name="Google Shape;1134;g82b2de5086_1_985"/>
          <p:cNvSpPr txBox="1"/>
          <p:nvPr/>
        </p:nvSpPr>
        <p:spPr>
          <a:xfrm>
            <a:off x="2641599" y="38697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July 2019</a:t>
            </a:r>
            <a:endParaRPr sz="900" b="1" i="0" u="none" strike="noStrike" cap="none">
              <a:solidFill>
                <a:srgbClr val="1F2A3D"/>
              </a:solidFill>
              <a:latin typeface="Roboto"/>
              <a:ea typeface="Roboto"/>
              <a:cs typeface="Roboto"/>
              <a:sym typeface="Roboto"/>
            </a:endParaRPr>
          </a:p>
        </p:txBody>
      </p:sp>
      <p:sp>
        <p:nvSpPr>
          <p:cNvPr id="1135" name="Google Shape;1135;g82b2de5086_1_985"/>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1136" name="Google Shape;1136;g82b2de5086_1_985"/>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1137" name="Google Shape;1137;g82b2de5086_1_985"/>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1138" name="Google Shape;1138;g82b2de5086_1_985"/>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1139" name="Google Shape;1139;g82b2de5086_1_985"/>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1140" name="Google Shape;1140;g82b2de5086_1_985"/>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1141" name="Google Shape;1141;g82b2de5086_1_985"/>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142" name="Google Shape;1142;g82b2de5086_1_985"/>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143" name="Google Shape;1143;g82b2de5086_1_985"/>
          <p:cNvGrpSpPr/>
          <p:nvPr/>
        </p:nvGrpSpPr>
        <p:grpSpPr>
          <a:xfrm>
            <a:off x="3602886" y="3908323"/>
            <a:ext cx="454800" cy="155399"/>
            <a:chOff x="3602886" y="2375896"/>
            <a:chExt cx="454800" cy="155399"/>
          </a:xfrm>
        </p:grpSpPr>
        <p:cxnSp>
          <p:nvCxnSpPr>
            <p:cNvPr id="1144" name="Google Shape;1144;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45" name="Google Shape;1145;g82b2de5086_1_985"/>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46" name="Google Shape;1146;g82b2de5086_1_985"/>
          <p:cNvGrpSpPr/>
          <p:nvPr/>
        </p:nvGrpSpPr>
        <p:grpSpPr>
          <a:xfrm>
            <a:off x="3602886" y="4127241"/>
            <a:ext cx="454800" cy="155399"/>
            <a:chOff x="3602886" y="2375896"/>
            <a:chExt cx="454800" cy="155399"/>
          </a:xfrm>
        </p:grpSpPr>
        <p:cxnSp>
          <p:nvCxnSpPr>
            <p:cNvPr id="1147" name="Google Shape;1147;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48" name="Google Shape;1148;g82b2de5086_1_985"/>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49" name="Google Shape;1149;g82b2de5086_1_985"/>
          <p:cNvGrpSpPr/>
          <p:nvPr/>
        </p:nvGrpSpPr>
        <p:grpSpPr>
          <a:xfrm>
            <a:off x="3602886" y="4346160"/>
            <a:ext cx="454800" cy="155399"/>
            <a:chOff x="3602886" y="2375896"/>
            <a:chExt cx="454800" cy="155399"/>
          </a:xfrm>
        </p:grpSpPr>
        <p:cxnSp>
          <p:nvCxnSpPr>
            <p:cNvPr id="1150" name="Google Shape;1150;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51" name="Google Shape;1151;g82b2de5086_1_985"/>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52" name="Google Shape;1152;g82b2de5086_1_985"/>
          <p:cNvGrpSpPr/>
          <p:nvPr/>
        </p:nvGrpSpPr>
        <p:grpSpPr>
          <a:xfrm>
            <a:off x="3602886" y="4565078"/>
            <a:ext cx="454800" cy="155399"/>
            <a:chOff x="3602886" y="2375896"/>
            <a:chExt cx="454800" cy="155399"/>
          </a:xfrm>
        </p:grpSpPr>
        <p:cxnSp>
          <p:nvCxnSpPr>
            <p:cNvPr id="1153" name="Google Shape;1153;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54" name="Google Shape;1154;g82b2de5086_1_985"/>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55" name="Google Shape;1155;g82b2de5086_1_985"/>
          <p:cNvGrpSpPr/>
          <p:nvPr/>
        </p:nvGrpSpPr>
        <p:grpSpPr>
          <a:xfrm>
            <a:off x="3602886" y="4783996"/>
            <a:ext cx="454800" cy="155399"/>
            <a:chOff x="3602886" y="2375896"/>
            <a:chExt cx="454800" cy="155399"/>
          </a:xfrm>
        </p:grpSpPr>
        <p:cxnSp>
          <p:nvCxnSpPr>
            <p:cNvPr id="1156" name="Google Shape;1156;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57" name="Google Shape;1157;g82b2de5086_1_985"/>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158" name="Google Shape;1158;g82b2de5086_1_985"/>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159" name="Google Shape;1159;g82b2de5086_1_985"/>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160" name="Google Shape;1160;g82b2de5086_1_985"/>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161" name="Google Shape;1161;g82b2de5086_1_985"/>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162" name="Google Shape;1162;g82b2de5086_1_985"/>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163" name="Google Shape;1163;g82b2de5086_1_985"/>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164" name="Google Shape;1164;g82b2de5086_1_985"/>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165" name="Google Shape;1165;g82b2de5086_1_985"/>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166" name="Google Shape;1166;g82b2de5086_1_985"/>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167" name="Google Shape;1167;g82b2de5086_1_985"/>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168" name="Google Shape;1168;g82b2de5086_1_985"/>
          <p:cNvGrpSpPr/>
          <p:nvPr/>
        </p:nvGrpSpPr>
        <p:grpSpPr>
          <a:xfrm>
            <a:off x="3602886" y="547096"/>
            <a:ext cx="454800" cy="155399"/>
            <a:chOff x="3602886" y="2375896"/>
            <a:chExt cx="454800" cy="155399"/>
          </a:xfrm>
        </p:grpSpPr>
        <p:cxnSp>
          <p:nvCxnSpPr>
            <p:cNvPr id="1169" name="Google Shape;1169;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70" name="Google Shape;1170;g82b2de5086_1_985"/>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171" name="Google Shape;1171;g82b2de5086_1_985"/>
          <p:cNvSpPr txBox="1"/>
          <p:nvPr/>
        </p:nvSpPr>
        <p:spPr>
          <a:xfrm>
            <a:off x="4226297" y="16034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1.6.0</a:t>
            </a:r>
            <a:endParaRPr sz="900" b="0" i="0" u="none" strike="noStrike" cap="none">
              <a:solidFill>
                <a:srgbClr val="8D8D8D"/>
              </a:solidFill>
              <a:latin typeface="Roboto"/>
              <a:ea typeface="Roboto"/>
              <a:cs typeface="Roboto"/>
              <a:sym typeface="Roboto"/>
            </a:endParaRPr>
          </a:p>
        </p:txBody>
      </p:sp>
      <p:sp>
        <p:nvSpPr>
          <p:cNvPr id="1172" name="Google Shape;1172;g82b2de5086_1_985"/>
          <p:cNvSpPr txBox="1"/>
          <p:nvPr/>
        </p:nvSpPr>
        <p:spPr>
          <a:xfrm>
            <a:off x="2599849" y="16026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March 2019</a:t>
            </a:r>
            <a:endParaRPr sz="900" b="1" i="0" u="none" strike="noStrike" cap="none">
              <a:solidFill>
                <a:srgbClr val="8D8D8D"/>
              </a:solidFill>
              <a:latin typeface="Roboto"/>
              <a:ea typeface="Roboto"/>
              <a:cs typeface="Roboto"/>
              <a:sym typeface="Roboto"/>
            </a:endParaRPr>
          </a:p>
        </p:txBody>
      </p:sp>
      <p:grpSp>
        <p:nvGrpSpPr>
          <p:cNvPr id="1173" name="Google Shape;1173;g82b2de5086_1_985"/>
          <p:cNvGrpSpPr/>
          <p:nvPr/>
        </p:nvGrpSpPr>
        <p:grpSpPr>
          <a:xfrm>
            <a:off x="3602886" y="766014"/>
            <a:ext cx="454800" cy="155399"/>
            <a:chOff x="3602886" y="2375896"/>
            <a:chExt cx="454800" cy="155399"/>
          </a:xfrm>
        </p:grpSpPr>
        <p:cxnSp>
          <p:nvCxnSpPr>
            <p:cNvPr id="1174" name="Google Shape;1174;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75" name="Google Shape;1175;g82b2de5086_1_985"/>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76" name="Google Shape;1176;g82b2de5086_1_985"/>
          <p:cNvGrpSpPr/>
          <p:nvPr/>
        </p:nvGrpSpPr>
        <p:grpSpPr>
          <a:xfrm>
            <a:off x="3602886" y="984932"/>
            <a:ext cx="454800" cy="155399"/>
            <a:chOff x="3602886" y="2375896"/>
            <a:chExt cx="454800" cy="155399"/>
          </a:xfrm>
        </p:grpSpPr>
        <p:cxnSp>
          <p:nvCxnSpPr>
            <p:cNvPr id="1177" name="Google Shape;1177;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78" name="Google Shape;1178;g82b2de5086_1_985"/>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79" name="Google Shape;1179;g82b2de5086_1_985"/>
          <p:cNvGrpSpPr/>
          <p:nvPr/>
        </p:nvGrpSpPr>
        <p:grpSpPr>
          <a:xfrm>
            <a:off x="3602886" y="1203851"/>
            <a:ext cx="454800" cy="155399"/>
            <a:chOff x="3602886" y="2375896"/>
            <a:chExt cx="454800" cy="155399"/>
          </a:xfrm>
        </p:grpSpPr>
        <p:cxnSp>
          <p:nvCxnSpPr>
            <p:cNvPr id="1180" name="Google Shape;1180;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81" name="Google Shape;1181;g82b2de5086_1_985"/>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82" name="Google Shape;1182;g82b2de5086_1_985"/>
          <p:cNvGrpSpPr/>
          <p:nvPr/>
        </p:nvGrpSpPr>
        <p:grpSpPr>
          <a:xfrm>
            <a:off x="3602886" y="1422769"/>
            <a:ext cx="454800" cy="155399"/>
            <a:chOff x="3602886" y="2375896"/>
            <a:chExt cx="454800" cy="155399"/>
          </a:xfrm>
        </p:grpSpPr>
        <p:cxnSp>
          <p:nvCxnSpPr>
            <p:cNvPr id="1183" name="Google Shape;1183;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84" name="Google Shape;1184;g82b2de5086_1_985"/>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85" name="Google Shape;1185;g82b2de5086_1_985"/>
          <p:cNvGrpSpPr/>
          <p:nvPr/>
        </p:nvGrpSpPr>
        <p:grpSpPr>
          <a:xfrm>
            <a:off x="3602886" y="1641687"/>
            <a:ext cx="454800" cy="155399"/>
            <a:chOff x="3602886" y="2375896"/>
            <a:chExt cx="454800" cy="155399"/>
          </a:xfrm>
        </p:grpSpPr>
        <p:cxnSp>
          <p:nvCxnSpPr>
            <p:cNvPr id="1186" name="Google Shape;1186;g82b2de5086_1_985"/>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187" name="Google Shape;1187;g82b2de5086_1_985"/>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188" name="Google Shape;1188;g82b2de5086_1_985"/>
          <p:cNvGrpSpPr/>
          <p:nvPr/>
        </p:nvGrpSpPr>
        <p:grpSpPr>
          <a:xfrm>
            <a:off x="2914152" y="306190"/>
            <a:ext cx="1639445" cy="230700"/>
            <a:chOff x="2914152" y="306190"/>
            <a:chExt cx="1639445" cy="230700"/>
          </a:xfrm>
        </p:grpSpPr>
        <p:sp>
          <p:nvSpPr>
            <p:cNvPr id="1189" name="Google Shape;1189;g82b2de5086_1_985"/>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190" name="Google Shape;1190;g82b2de5086_1_985"/>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191" name="Google Shape;1191;g82b2de5086_1_985"/>
            <p:cNvGrpSpPr/>
            <p:nvPr/>
          </p:nvGrpSpPr>
          <p:grpSpPr>
            <a:xfrm>
              <a:off x="3603471" y="344016"/>
              <a:ext cx="454800" cy="155399"/>
              <a:chOff x="3603471" y="346171"/>
              <a:chExt cx="454800" cy="155399"/>
            </a:xfrm>
          </p:grpSpPr>
          <p:cxnSp>
            <p:nvCxnSpPr>
              <p:cNvPr id="1192" name="Google Shape;1192;g82b2de5086_1_985"/>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193" name="Google Shape;1193;g82b2de5086_1_985"/>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194" name="Google Shape;1194;g82b2de5086_1_985"/>
          <p:cNvCxnSpPr/>
          <p:nvPr/>
        </p:nvCxnSpPr>
        <p:spPr>
          <a:xfrm rot="10800000">
            <a:off x="3428800" y="2573262"/>
            <a:ext cx="454800" cy="0"/>
          </a:xfrm>
          <a:prstGeom prst="straightConnector1">
            <a:avLst/>
          </a:prstGeom>
          <a:noFill/>
          <a:ln w="9525" cap="flat" cmpd="sng">
            <a:solidFill>
              <a:srgbClr val="F15B3E"/>
            </a:solidFill>
            <a:prstDash val="dot"/>
            <a:round/>
            <a:headEnd type="none" w="sm" len="sm"/>
            <a:tailEnd type="none" w="sm" len="sm"/>
          </a:ln>
        </p:spPr>
      </p:cxnSp>
      <p:sp>
        <p:nvSpPr>
          <p:cNvPr id="1195" name="Google Shape;1195;g82b2de5086_1_985"/>
          <p:cNvSpPr/>
          <p:nvPr/>
        </p:nvSpPr>
        <p:spPr>
          <a:xfrm>
            <a:off x="3883600" y="2347658"/>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96" name="Google Shape;1196;g82b2de5086_1_985"/>
          <p:cNvSpPr txBox="1"/>
          <p:nvPr/>
        </p:nvSpPr>
        <p:spPr>
          <a:xfrm>
            <a:off x="4162215" y="2316897"/>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1.7.0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Experimental virtio-fs support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Updated Firecracker VMM support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Persist API changes to support future hot-upgrade</a:t>
            </a:r>
            <a:endParaRPr sz="1100" b="0" i="0" u="none" strike="noStrike" cap="none">
              <a:solidFill>
                <a:srgbClr val="1F2A3C"/>
              </a:solidFill>
              <a:latin typeface="Roboto"/>
              <a:ea typeface="Roboto"/>
              <a:cs typeface="Roboto"/>
              <a:sym typeface="Roboto"/>
            </a:endParaRPr>
          </a:p>
        </p:txBody>
      </p:sp>
      <p:sp>
        <p:nvSpPr>
          <p:cNvPr id="1197" name="Google Shape;1197;g82b2de5086_1_985"/>
          <p:cNvSpPr txBox="1"/>
          <p:nvPr/>
        </p:nvSpPr>
        <p:spPr>
          <a:xfrm>
            <a:off x="1620253" y="2312907"/>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May 2019</a:t>
            </a:r>
            <a:endParaRPr sz="1600" b="1" i="0" u="none" strike="noStrike" cap="none">
              <a:solidFill>
                <a:srgbClr val="1F2A3D"/>
              </a:solidFill>
              <a:latin typeface="Roboto"/>
              <a:ea typeface="Roboto"/>
              <a:cs typeface="Roboto"/>
              <a:sym typeface="Roboto"/>
            </a:endParaRPr>
          </a:p>
        </p:txBody>
      </p:sp>
      <p:sp>
        <p:nvSpPr>
          <p:cNvPr id="1198" name="Google Shape;1198;g82b2de5086_1_985"/>
          <p:cNvSpPr/>
          <p:nvPr/>
        </p:nvSpPr>
        <p:spPr>
          <a:xfrm rot="2700000">
            <a:off x="3671066" y="2416108"/>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g82b2de5086_1_1092"/>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1204" name="Google Shape;1204;g82b2de5086_1_1092"/>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1205" name="Google Shape;1205;g82b2de5086_1_1092"/>
          <p:cNvSpPr txBox="1"/>
          <p:nvPr/>
        </p:nvSpPr>
        <p:spPr>
          <a:xfrm>
            <a:off x="4226297" y="40894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1.9.0</a:t>
            </a:r>
            <a:endParaRPr sz="900" b="0" i="0" u="none" strike="noStrike" cap="none">
              <a:solidFill>
                <a:srgbClr val="1F2A3D"/>
              </a:solidFill>
              <a:latin typeface="Roboto"/>
              <a:ea typeface="Roboto"/>
              <a:cs typeface="Roboto"/>
              <a:sym typeface="Roboto"/>
            </a:endParaRPr>
          </a:p>
        </p:txBody>
      </p:sp>
      <p:sp>
        <p:nvSpPr>
          <p:cNvPr id="1206" name="Google Shape;1206;g82b2de5086_1_1092"/>
          <p:cNvSpPr txBox="1"/>
          <p:nvPr/>
        </p:nvSpPr>
        <p:spPr>
          <a:xfrm>
            <a:off x="2641599" y="40889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October 2019</a:t>
            </a:r>
            <a:endParaRPr sz="900" b="1" i="0" u="none" strike="noStrike" cap="none">
              <a:solidFill>
                <a:srgbClr val="1F2A3D"/>
              </a:solidFill>
              <a:latin typeface="Roboto"/>
              <a:ea typeface="Roboto"/>
              <a:cs typeface="Roboto"/>
              <a:sym typeface="Roboto"/>
            </a:endParaRPr>
          </a:p>
        </p:txBody>
      </p:sp>
      <p:sp>
        <p:nvSpPr>
          <p:cNvPr id="1207" name="Google Shape;1207;g82b2de5086_1_1092"/>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1208" name="Google Shape;1208;g82b2de5086_1_1092"/>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1209" name="Google Shape;1209;g82b2de5086_1_1092"/>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1210" name="Google Shape;1210;g82b2de5086_1_1092"/>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1211" name="Google Shape;1211;g82b2de5086_1_1092"/>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212" name="Google Shape;1212;g82b2de5086_1_1092"/>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213" name="Google Shape;1213;g82b2de5086_1_1092"/>
          <p:cNvGrpSpPr/>
          <p:nvPr/>
        </p:nvGrpSpPr>
        <p:grpSpPr>
          <a:xfrm>
            <a:off x="3602886" y="4127241"/>
            <a:ext cx="454800" cy="155399"/>
            <a:chOff x="3602886" y="2375896"/>
            <a:chExt cx="454800" cy="155399"/>
          </a:xfrm>
        </p:grpSpPr>
        <p:cxnSp>
          <p:nvCxnSpPr>
            <p:cNvPr id="1214" name="Google Shape;1214;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15" name="Google Shape;1215;g82b2de5086_1_1092"/>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16" name="Google Shape;1216;g82b2de5086_1_1092"/>
          <p:cNvGrpSpPr/>
          <p:nvPr/>
        </p:nvGrpSpPr>
        <p:grpSpPr>
          <a:xfrm>
            <a:off x="3602886" y="4346160"/>
            <a:ext cx="454800" cy="155399"/>
            <a:chOff x="3602886" y="2375896"/>
            <a:chExt cx="454800" cy="155399"/>
          </a:xfrm>
        </p:grpSpPr>
        <p:cxnSp>
          <p:nvCxnSpPr>
            <p:cNvPr id="1217" name="Google Shape;1217;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18" name="Google Shape;1218;g82b2de5086_1_1092"/>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19" name="Google Shape;1219;g82b2de5086_1_1092"/>
          <p:cNvGrpSpPr/>
          <p:nvPr/>
        </p:nvGrpSpPr>
        <p:grpSpPr>
          <a:xfrm>
            <a:off x="3602886" y="4565078"/>
            <a:ext cx="454800" cy="155399"/>
            <a:chOff x="3602886" y="2375896"/>
            <a:chExt cx="454800" cy="155399"/>
          </a:xfrm>
        </p:grpSpPr>
        <p:cxnSp>
          <p:nvCxnSpPr>
            <p:cNvPr id="1220" name="Google Shape;1220;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21" name="Google Shape;1221;g82b2de5086_1_1092"/>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22" name="Google Shape;1222;g82b2de5086_1_1092"/>
          <p:cNvGrpSpPr/>
          <p:nvPr/>
        </p:nvGrpSpPr>
        <p:grpSpPr>
          <a:xfrm>
            <a:off x="3602886" y="4783996"/>
            <a:ext cx="454800" cy="155399"/>
            <a:chOff x="3602886" y="2375896"/>
            <a:chExt cx="454800" cy="155399"/>
          </a:xfrm>
        </p:grpSpPr>
        <p:cxnSp>
          <p:nvCxnSpPr>
            <p:cNvPr id="1223" name="Google Shape;1223;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24" name="Google Shape;1224;g82b2de5086_1_1092"/>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225" name="Google Shape;1225;g82b2de5086_1_1092"/>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226" name="Google Shape;1226;g82b2de5086_1_1092"/>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227" name="Google Shape;1227;g82b2de5086_1_1092"/>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228" name="Google Shape;1228;g82b2de5086_1_1092"/>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229" name="Google Shape;1229;g82b2de5086_1_1092"/>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230" name="Google Shape;1230;g82b2de5086_1_1092"/>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231" name="Google Shape;1231;g82b2de5086_1_1092"/>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232" name="Google Shape;1232;g82b2de5086_1_1092"/>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233" name="Google Shape;1233;g82b2de5086_1_1092"/>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234" name="Google Shape;1234;g82b2de5086_1_1092"/>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235" name="Google Shape;1235;g82b2de5086_1_1092"/>
          <p:cNvGrpSpPr/>
          <p:nvPr/>
        </p:nvGrpSpPr>
        <p:grpSpPr>
          <a:xfrm>
            <a:off x="3602886" y="547096"/>
            <a:ext cx="454800" cy="155399"/>
            <a:chOff x="3602886" y="2375896"/>
            <a:chExt cx="454800" cy="155399"/>
          </a:xfrm>
        </p:grpSpPr>
        <p:cxnSp>
          <p:nvCxnSpPr>
            <p:cNvPr id="1236" name="Google Shape;1236;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37" name="Google Shape;1237;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238" name="Google Shape;1238;g82b2de5086_1_1092"/>
          <p:cNvSpPr txBox="1"/>
          <p:nvPr/>
        </p:nvSpPr>
        <p:spPr>
          <a:xfrm>
            <a:off x="4226297" y="16034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1.6.0</a:t>
            </a:r>
            <a:endParaRPr sz="900" b="0" i="0" u="none" strike="noStrike" cap="none">
              <a:solidFill>
                <a:srgbClr val="8D8D8D"/>
              </a:solidFill>
              <a:latin typeface="Roboto"/>
              <a:ea typeface="Roboto"/>
              <a:cs typeface="Roboto"/>
              <a:sym typeface="Roboto"/>
            </a:endParaRPr>
          </a:p>
        </p:txBody>
      </p:sp>
      <p:sp>
        <p:nvSpPr>
          <p:cNvPr id="1239" name="Google Shape;1239;g82b2de5086_1_1092"/>
          <p:cNvSpPr txBox="1"/>
          <p:nvPr/>
        </p:nvSpPr>
        <p:spPr>
          <a:xfrm>
            <a:off x="2599849" y="16026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March 2019</a:t>
            </a:r>
            <a:endParaRPr sz="900" b="1" i="0" u="none" strike="noStrike" cap="none">
              <a:solidFill>
                <a:srgbClr val="8D8D8D"/>
              </a:solidFill>
              <a:latin typeface="Roboto"/>
              <a:ea typeface="Roboto"/>
              <a:cs typeface="Roboto"/>
              <a:sym typeface="Roboto"/>
            </a:endParaRPr>
          </a:p>
        </p:txBody>
      </p:sp>
      <p:sp>
        <p:nvSpPr>
          <p:cNvPr id="1240" name="Google Shape;1240;g82b2de5086_1_1092"/>
          <p:cNvSpPr txBox="1"/>
          <p:nvPr/>
        </p:nvSpPr>
        <p:spPr>
          <a:xfrm>
            <a:off x="4226297" y="18225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1.7.0</a:t>
            </a:r>
            <a:endParaRPr sz="900" b="0" i="0" u="none" strike="noStrike" cap="none">
              <a:solidFill>
                <a:srgbClr val="8D8D8D"/>
              </a:solidFill>
              <a:latin typeface="Roboto"/>
              <a:ea typeface="Roboto"/>
              <a:cs typeface="Roboto"/>
              <a:sym typeface="Roboto"/>
            </a:endParaRPr>
          </a:p>
        </p:txBody>
      </p:sp>
      <p:sp>
        <p:nvSpPr>
          <p:cNvPr id="1241" name="Google Shape;1241;g82b2de5086_1_1092"/>
          <p:cNvSpPr txBox="1"/>
          <p:nvPr/>
        </p:nvSpPr>
        <p:spPr>
          <a:xfrm>
            <a:off x="2641599" y="18217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2019</a:t>
            </a:r>
            <a:endParaRPr sz="900" b="1" i="0" u="none" strike="noStrike" cap="none">
              <a:solidFill>
                <a:srgbClr val="8D8D8D"/>
              </a:solidFill>
              <a:latin typeface="Roboto"/>
              <a:ea typeface="Roboto"/>
              <a:cs typeface="Roboto"/>
              <a:sym typeface="Roboto"/>
            </a:endParaRPr>
          </a:p>
        </p:txBody>
      </p:sp>
      <p:grpSp>
        <p:nvGrpSpPr>
          <p:cNvPr id="1242" name="Google Shape;1242;g82b2de5086_1_1092"/>
          <p:cNvGrpSpPr/>
          <p:nvPr/>
        </p:nvGrpSpPr>
        <p:grpSpPr>
          <a:xfrm>
            <a:off x="3602886" y="766014"/>
            <a:ext cx="454800" cy="155399"/>
            <a:chOff x="3602886" y="2375896"/>
            <a:chExt cx="454800" cy="155399"/>
          </a:xfrm>
        </p:grpSpPr>
        <p:cxnSp>
          <p:nvCxnSpPr>
            <p:cNvPr id="1243" name="Google Shape;1243;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44" name="Google Shape;1244;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45" name="Google Shape;1245;g82b2de5086_1_1092"/>
          <p:cNvGrpSpPr/>
          <p:nvPr/>
        </p:nvGrpSpPr>
        <p:grpSpPr>
          <a:xfrm>
            <a:off x="3602886" y="984932"/>
            <a:ext cx="454800" cy="155399"/>
            <a:chOff x="3602886" y="2375896"/>
            <a:chExt cx="454800" cy="155399"/>
          </a:xfrm>
        </p:grpSpPr>
        <p:cxnSp>
          <p:nvCxnSpPr>
            <p:cNvPr id="1246" name="Google Shape;1246;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47" name="Google Shape;1247;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48" name="Google Shape;1248;g82b2de5086_1_1092"/>
          <p:cNvGrpSpPr/>
          <p:nvPr/>
        </p:nvGrpSpPr>
        <p:grpSpPr>
          <a:xfrm>
            <a:off x="3602886" y="1203851"/>
            <a:ext cx="454800" cy="155399"/>
            <a:chOff x="3602886" y="2375896"/>
            <a:chExt cx="454800" cy="155399"/>
          </a:xfrm>
        </p:grpSpPr>
        <p:cxnSp>
          <p:nvCxnSpPr>
            <p:cNvPr id="1249" name="Google Shape;1249;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50" name="Google Shape;1250;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51" name="Google Shape;1251;g82b2de5086_1_1092"/>
          <p:cNvGrpSpPr/>
          <p:nvPr/>
        </p:nvGrpSpPr>
        <p:grpSpPr>
          <a:xfrm>
            <a:off x="3602886" y="1422769"/>
            <a:ext cx="454800" cy="155399"/>
            <a:chOff x="3602886" y="2375896"/>
            <a:chExt cx="454800" cy="155399"/>
          </a:xfrm>
        </p:grpSpPr>
        <p:cxnSp>
          <p:nvCxnSpPr>
            <p:cNvPr id="1252" name="Google Shape;1252;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53" name="Google Shape;1253;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54" name="Google Shape;1254;g82b2de5086_1_1092"/>
          <p:cNvGrpSpPr/>
          <p:nvPr/>
        </p:nvGrpSpPr>
        <p:grpSpPr>
          <a:xfrm>
            <a:off x="3602886" y="1641687"/>
            <a:ext cx="454800" cy="155399"/>
            <a:chOff x="3602886" y="2375896"/>
            <a:chExt cx="454800" cy="155399"/>
          </a:xfrm>
        </p:grpSpPr>
        <p:cxnSp>
          <p:nvCxnSpPr>
            <p:cNvPr id="1255" name="Google Shape;1255;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56" name="Google Shape;1256;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57" name="Google Shape;1257;g82b2de5086_1_1092"/>
          <p:cNvGrpSpPr/>
          <p:nvPr/>
        </p:nvGrpSpPr>
        <p:grpSpPr>
          <a:xfrm>
            <a:off x="3602886" y="1860605"/>
            <a:ext cx="454800" cy="155399"/>
            <a:chOff x="3602886" y="2375896"/>
            <a:chExt cx="454800" cy="155399"/>
          </a:xfrm>
        </p:grpSpPr>
        <p:cxnSp>
          <p:nvCxnSpPr>
            <p:cNvPr id="1258" name="Google Shape;1258;g82b2de5086_1_1092"/>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59" name="Google Shape;1259;g82b2de5086_1_1092"/>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60" name="Google Shape;1260;g82b2de5086_1_1092"/>
          <p:cNvGrpSpPr/>
          <p:nvPr/>
        </p:nvGrpSpPr>
        <p:grpSpPr>
          <a:xfrm>
            <a:off x="2914152" y="306190"/>
            <a:ext cx="1639445" cy="230700"/>
            <a:chOff x="2914152" y="306190"/>
            <a:chExt cx="1639445" cy="230700"/>
          </a:xfrm>
        </p:grpSpPr>
        <p:sp>
          <p:nvSpPr>
            <p:cNvPr id="1261" name="Google Shape;1261;g82b2de5086_1_1092"/>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262" name="Google Shape;1262;g82b2de5086_1_1092"/>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263" name="Google Shape;1263;g82b2de5086_1_1092"/>
            <p:cNvGrpSpPr/>
            <p:nvPr/>
          </p:nvGrpSpPr>
          <p:grpSpPr>
            <a:xfrm>
              <a:off x="3603471" y="344016"/>
              <a:ext cx="454800" cy="155399"/>
              <a:chOff x="3603471" y="346171"/>
              <a:chExt cx="454800" cy="155399"/>
            </a:xfrm>
          </p:grpSpPr>
          <p:cxnSp>
            <p:nvCxnSpPr>
              <p:cNvPr id="1264" name="Google Shape;1264;g82b2de5086_1_1092"/>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265" name="Google Shape;1265;g82b2de5086_1_1092"/>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266" name="Google Shape;1266;g82b2de5086_1_1092"/>
          <p:cNvCxnSpPr/>
          <p:nvPr/>
        </p:nvCxnSpPr>
        <p:spPr>
          <a:xfrm rot="10800000">
            <a:off x="3428800" y="2649462"/>
            <a:ext cx="454800" cy="0"/>
          </a:xfrm>
          <a:prstGeom prst="straightConnector1">
            <a:avLst/>
          </a:prstGeom>
          <a:noFill/>
          <a:ln w="9525" cap="flat" cmpd="sng">
            <a:solidFill>
              <a:srgbClr val="F15B3E"/>
            </a:solidFill>
            <a:prstDash val="dot"/>
            <a:round/>
            <a:headEnd type="none" w="sm" len="sm"/>
            <a:tailEnd type="none" w="sm" len="sm"/>
          </a:ln>
        </p:spPr>
      </p:cxnSp>
      <p:sp>
        <p:nvSpPr>
          <p:cNvPr id="1267" name="Google Shape;1267;g82b2de5086_1_1092"/>
          <p:cNvSpPr/>
          <p:nvPr/>
        </p:nvSpPr>
        <p:spPr>
          <a:xfrm>
            <a:off x="3883600" y="2423858"/>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8" name="Google Shape;1268;g82b2de5086_1_1092"/>
          <p:cNvSpPr txBox="1"/>
          <p:nvPr/>
        </p:nvSpPr>
        <p:spPr>
          <a:xfrm>
            <a:off x="4162215" y="2393097"/>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1.8.0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Upgrade to Upstream QEMU 4.0</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Firecracker Jailer support</a:t>
            </a:r>
            <a:endParaRPr sz="1100" b="0" i="0" u="none" strike="noStrike" cap="none">
              <a:solidFill>
                <a:srgbClr val="1F2A3C"/>
              </a:solidFill>
              <a:latin typeface="Roboto"/>
              <a:ea typeface="Roboto"/>
              <a:cs typeface="Roboto"/>
              <a:sym typeface="Roboto"/>
            </a:endParaRPr>
          </a:p>
        </p:txBody>
      </p:sp>
      <p:sp>
        <p:nvSpPr>
          <p:cNvPr id="1269" name="Google Shape;1269;g82b2de5086_1_1092"/>
          <p:cNvSpPr txBox="1"/>
          <p:nvPr/>
        </p:nvSpPr>
        <p:spPr>
          <a:xfrm>
            <a:off x="1620253" y="2389107"/>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July 2019</a:t>
            </a:r>
            <a:endParaRPr sz="1600" b="1" i="0" u="none" strike="noStrike" cap="none">
              <a:solidFill>
                <a:srgbClr val="1F2A3D"/>
              </a:solidFill>
              <a:latin typeface="Roboto"/>
              <a:ea typeface="Roboto"/>
              <a:cs typeface="Roboto"/>
              <a:sym typeface="Roboto"/>
            </a:endParaRPr>
          </a:p>
        </p:txBody>
      </p:sp>
      <p:sp>
        <p:nvSpPr>
          <p:cNvPr id="1270" name="Google Shape;1270;g82b2de5086_1_1092"/>
          <p:cNvSpPr/>
          <p:nvPr/>
        </p:nvSpPr>
        <p:spPr>
          <a:xfrm rot="2700000">
            <a:off x="3671066" y="2492308"/>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g82b2de5086_1_1204"/>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1276" name="Google Shape;1276;g82b2de5086_1_1204"/>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1277" name="Google Shape;1277;g82b2de5086_1_1204"/>
          <p:cNvSpPr txBox="1"/>
          <p:nvPr/>
        </p:nvSpPr>
        <p:spPr>
          <a:xfrm>
            <a:off x="4226301" y="43085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1.10.0</a:t>
            </a:r>
            <a:endParaRPr sz="900" b="0" i="0" u="none" strike="noStrike" cap="none">
              <a:solidFill>
                <a:srgbClr val="1F2A3D"/>
              </a:solidFill>
              <a:latin typeface="Roboto"/>
              <a:ea typeface="Roboto"/>
              <a:cs typeface="Roboto"/>
              <a:sym typeface="Roboto"/>
            </a:endParaRPr>
          </a:p>
        </p:txBody>
      </p:sp>
      <p:sp>
        <p:nvSpPr>
          <p:cNvPr id="1278" name="Google Shape;1278;g82b2de5086_1_1204"/>
          <p:cNvSpPr txBox="1"/>
          <p:nvPr/>
        </p:nvSpPr>
        <p:spPr>
          <a:xfrm>
            <a:off x="2641599" y="43081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January 2020</a:t>
            </a:r>
            <a:endParaRPr sz="900" b="1" i="0" u="none" strike="noStrike" cap="none">
              <a:solidFill>
                <a:srgbClr val="1F2A3D"/>
              </a:solidFill>
              <a:latin typeface="Roboto"/>
              <a:ea typeface="Roboto"/>
              <a:cs typeface="Roboto"/>
              <a:sym typeface="Roboto"/>
            </a:endParaRPr>
          </a:p>
        </p:txBody>
      </p:sp>
      <p:sp>
        <p:nvSpPr>
          <p:cNvPr id="1279" name="Google Shape;1279;g82b2de5086_1_1204"/>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1280" name="Google Shape;1280;g82b2de5086_1_1204"/>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1281" name="Google Shape;1281;g82b2de5086_1_1204"/>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282" name="Google Shape;1282;g82b2de5086_1_1204"/>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283" name="Google Shape;1283;g82b2de5086_1_1204"/>
          <p:cNvGrpSpPr/>
          <p:nvPr/>
        </p:nvGrpSpPr>
        <p:grpSpPr>
          <a:xfrm>
            <a:off x="3602886" y="4346160"/>
            <a:ext cx="454800" cy="155399"/>
            <a:chOff x="3602886" y="2375896"/>
            <a:chExt cx="454800" cy="155399"/>
          </a:xfrm>
        </p:grpSpPr>
        <p:cxnSp>
          <p:nvCxnSpPr>
            <p:cNvPr id="1284" name="Google Shape;1284;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85" name="Google Shape;1285;g82b2de5086_1_120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86" name="Google Shape;1286;g82b2de5086_1_1204"/>
          <p:cNvGrpSpPr/>
          <p:nvPr/>
        </p:nvGrpSpPr>
        <p:grpSpPr>
          <a:xfrm>
            <a:off x="3602886" y="4565078"/>
            <a:ext cx="454800" cy="155399"/>
            <a:chOff x="3602886" y="2375896"/>
            <a:chExt cx="454800" cy="155399"/>
          </a:xfrm>
        </p:grpSpPr>
        <p:cxnSp>
          <p:nvCxnSpPr>
            <p:cNvPr id="1287" name="Google Shape;1287;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88" name="Google Shape;1288;g82b2de5086_1_120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289" name="Google Shape;1289;g82b2de5086_1_1204"/>
          <p:cNvGrpSpPr/>
          <p:nvPr/>
        </p:nvGrpSpPr>
        <p:grpSpPr>
          <a:xfrm>
            <a:off x="3602886" y="4783996"/>
            <a:ext cx="454800" cy="155399"/>
            <a:chOff x="3602886" y="2375896"/>
            <a:chExt cx="454800" cy="155399"/>
          </a:xfrm>
        </p:grpSpPr>
        <p:cxnSp>
          <p:nvCxnSpPr>
            <p:cNvPr id="1290" name="Google Shape;1290;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291" name="Google Shape;1291;g82b2de5086_1_1204"/>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292" name="Google Shape;1292;g82b2de5086_1_1204"/>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293" name="Google Shape;1293;g82b2de5086_1_1204"/>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294" name="Google Shape;1294;g82b2de5086_1_1204"/>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295" name="Google Shape;1295;g82b2de5086_1_1204"/>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296" name="Google Shape;1296;g82b2de5086_1_1204"/>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297" name="Google Shape;1297;g82b2de5086_1_1204"/>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298" name="Google Shape;1298;g82b2de5086_1_1204"/>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299" name="Google Shape;1299;g82b2de5086_1_1204"/>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300" name="Google Shape;1300;g82b2de5086_1_1204"/>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301" name="Google Shape;1301;g82b2de5086_1_1204"/>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302" name="Google Shape;1302;g82b2de5086_1_1204"/>
          <p:cNvGrpSpPr/>
          <p:nvPr/>
        </p:nvGrpSpPr>
        <p:grpSpPr>
          <a:xfrm>
            <a:off x="3602886" y="547096"/>
            <a:ext cx="454800" cy="155399"/>
            <a:chOff x="3602886" y="2375896"/>
            <a:chExt cx="454800" cy="155399"/>
          </a:xfrm>
        </p:grpSpPr>
        <p:cxnSp>
          <p:nvCxnSpPr>
            <p:cNvPr id="1303" name="Google Shape;1303;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04" name="Google Shape;1304;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305" name="Google Shape;1305;g82b2de5086_1_1204"/>
          <p:cNvSpPr txBox="1"/>
          <p:nvPr/>
        </p:nvSpPr>
        <p:spPr>
          <a:xfrm>
            <a:off x="4226297" y="16034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1.6.0</a:t>
            </a:r>
            <a:endParaRPr sz="900" b="0" i="0" u="none" strike="noStrike" cap="none">
              <a:solidFill>
                <a:srgbClr val="8D8D8D"/>
              </a:solidFill>
              <a:latin typeface="Roboto"/>
              <a:ea typeface="Roboto"/>
              <a:cs typeface="Roboto"/>
              <a:sym typeface="Roboto"/>
            </a:endParaRPr>
          </a:p>
        </p:txBody>
      </p:sp>
      <p:sp>
        <p:nvSpPr>
          <p:cNvPr id="1306" name="Google Shape;1306;g82b2de5086_1_1204"/>
          <p:cNvSpPr txBox="1"/>
          <p:nvPr/>
        </p:nvSpPr>
        <p:spPr>
          <a:xfrm>
            <a:off x="2599849" y="16026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March 2019</a:t>
            </a:r>
            <a:endParaRPr sz="900" b="1" i="0" u="none" strike="noStrike" cap="none">
              <a:solidFill>
                <a:srgbClr val="8D8D8D"/>
              </a:solidFill>
              <a:latin typeface="Roboto"/>
              <a:ea typeface="Roboto"/>
              <a:cs typeface="Roboto"/>
              <a:sym typeface="Roboto"/>
            </a:endParaRPr>
          </a:p>
        </p:txBody>
      </p:sp>
      <p:sp>
        <p:nvSpPr>
          <p:cNvPr id="1307" name="Google Shape;1307;g82b2de5086_1_1204"/>
          <p:cNvSpPr txBox="1"/>
          <p:nvPr/>
        </p:nvSpPr>
        <p:spPr>
          <a:xfrm>
            <a:off x="4226297" y="18225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1.7.0</a:t>
            </a:r>
            <a:endParaRPr sz="900" b="0" i="0" u="none" strike="noStrike" cap="none">
              <a:solidFill>
                <a:srgbClr val="8D8D8D"/>
              </a:solidFill>
              <a:latin typeface="Roboto"/>
              <a:ea typeface="Roboto"/>
              <a:cs typeface="Roboto"/>
              <a:sym typeface="Roboto"/>
            </a:endParaRPr>
          </a:p>
        </p:txBody>
      </p:sp>
      <p:sp>
        <p:nvSpPr>
          <p:cNvPr id="1308" name="Google Shape;1308;g82b2de5086_1_1204"/>
          <p:cNvSpPr txBox="1"/>
          <p:nvPr/>
        </p:nvSpPr>
        <p:spPr>
          <a:xfrm>
            <a:off x="2641599" y="18217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2019</a:t>
            </a:r>
            <a:endParaRPr sz="900" b="1" i="0" u="none" strike="noStrike" cap="none">
              <a:solidFill>
                <a:srgbClr val="8D8D8D"/>
              </a:solidFill>
              <a:latin typeface="Roboto"/>
              <a:ea typeface="Roboto"/>
              <a:cs typeface="Roboto"/>
              <a:sym typeface="Roboto"/>
            </a:endParaRPr>
          </a:p>
        </p:txBody>
      </p:sp>
      <p:sp>
        <p:nvSpPr>
          <p:cNvPr id="1309" name="Google Shape;1309;g82b2de5086_1_1204"/>
          <p:cNvSpPr txBox="1"/>
          <p:nvPr/>
        </p:nvSpPr>
        <p:spPr>
          <a:xfrm>
            <a:off x="4226297" y="20415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1.8.0</a:t>
            </a:r>
            <a:endParaRPr sz="900" b="0" i="0" u="none" strike="noStrike" cap="none">
              <a:solidFill>
                <a:srgbClr val="8D8D8D"/>
              </a:solidFill>
              <a:latin typeface="Roboto"/>
              <a:ea typeface="Roboto"/>
              <a:cs typeface="Roboto"/>
              <a:sym typeface="Roboto"/>
            </a:endParaRPr>
          </a:p>
        </p:txBody>
      </p:sp>
      <p:sp>
        <p:nvSpPr>
          <p:cNvPr id="1310" name="Google Shape;1310;g82b2de5086_1_1204"/>
          <p:cNvSpPr txBox="1"/>
          <p:nvPr/>
        </p:nvSpPr>
        <p:spPr>
          <a:xfrm>
            <a:off x="2641599" y="20409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2019</a:t>
            </a:r>
            <a:endParaRPr sz="900" b="1" i="0" u="none" strike="noStrike" cap="none">
              <a:solidFill>
                <a:srgbClr val="8D8D8D"/>
              </a:solidFill>
              <a:latin typeface="Roboto"/>
              <a:ea typeface="Roboto"/>
              <a:cs typeface="Roboto"/>
              <a:sym typeface="Roboto"/>
            </a:endParaRPr>
          </a:p>
        </p:txBody>
      </p:sp>
      <p:grpSp>
        <p:nvGrpSpPr>
          <p:cNvPr id="1311" name="Google Shape;1311;g82b2de5086_1_1204"/>
          <p:cNvGrpSpPr/>
          <p:nvPr/>
        </p:nvGrpSpPr>
        <p:grpSpPr>
          <a:xfrm>
            <a:off x="3602886" y="766014"/>
            <a:ext cx="454800" cy="155399"/>
            <a:chOff x="3602886" y="2375896"/>
            <a:chExt cx="454800" cy="155399"/>
          </a:xfrm>
        </p:grpSpPr>
        <p:cxnSp>
          <p:nvCxnSpPr>
            <p:cNvPr id="1312" name="Google Shape;1312;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13" name="Google Shape;1313;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14" name="Google Shape;1314;g82b2de5086_1_1204"/>
          <p:cNvGrpSpPr/>
          <p:nvPr/>
        </p:nvGrpSpPr>
        <p:grpSpPr>
          <a:xfrm>
            <a:off x="3602886" y="984932"/>
            <a:ext cx="454800" cy="155399"/>
            <a:chOff x="3602886" y="2375896"/>
            <a:chExt cx="454800" cy="155399"/>
          </a:xfrm>
        </p:grpSpPr>
        <p:cxnSp>
          <p:nvCxnSpPr>
            <p:cNvPr id="1315" name="Google Shape;1315;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16" name="Google Shape;1316;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17" name="Google Shape;1317;g82b2de5086_1_1204"/>
          <p:cNvGrpSpPr/>
          <p:nvPr/>
        </p:nvGrpSpPr>
        <p:grpSpPr>
          <a:xfrm>
            <a:off x="3602886" y="1203851"/>
            <a:ext cx="454800" cy="155399"/>
            <a:chOff x="3602886" y="2375896"/>
            <a:chExt cx="454800" cy="155399"/>
          </a:xfrm>
        </p:grpSpPr>
        <p:cxnSp>
          <p:nvCxnSpPr>
            <p:cNvPr id="1318" name="Google Shape;1318;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19" name="Google Shape;1319;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20" name="Google Shape;1320;g82b2de5086_1_1204"/>
          <p:cNvGrpSpPr/>
          <p:nvPr/>
        </p:nvGrpSpPr>
        <p:grpSpPr>
          <a:xfrm>
            <a:off x="3602886" y="1422769"/>
            <a:ext cx="454800" cy="155399"/>
            <a:chOff x="3602886" y="2375896"/>
            <a:chExt cx="454800" cy="155399"/>
          </a:xfrm>
        </p:grpSpPr>
        <p:cxnSp>
          <p:nvCxnSpPr>
            <p:cNvPr id="1321" name="Google Shape;1321;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22" name="Google Shape;1322;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23" name="Google Shape;1323;g82b2de5086_1_1204"/>
          <p:cNvGrpSpPr/>
          <p:nvPr/>
        </p:nvGrpSpPr>
        <p:grpSpPr>
          <a:xfrm>
            <a:off x="3602886" y="1641687"/>
            <a:ext cx="454800" cy="155399"/>
            <a:chOff x="3602886" y="2375896"/>
            <a:chExt cx="454800" cy="155399"/>
          </a:xfrm>
        </p:grpSpPr>
        <p:cxnSp>
          <p:nvCxnSpPr>
            <p:cNvPr id="1324" name="Google Shape;1324;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25" name="Google Shape;1325;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26" name="Google Shape;1326;g82b2de5086_1_1204"/>
          <p:cNvGrpSpPr/>
          <p:nvPr/>
        </p:nvGrpSpPr>
        <p:grpSpPr>
          <a:xfrm>
            <a:off x="3602886" y="1860605"/>
            <a:ext cx="454800" cy="155399"/>
            <a:chOff x="3602886" y="2375896"/>
            <a:chExt cx="454800" cy="155399"/>
          </a:xfrm>
        </p:grpSpPr>
        <p:cxnSp>
          <p:nvCxnSpPr>
            <p:cNvPr id="1327" name="Google Shape;1327;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28" name="Google Shape;1328;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29" name="Google Shape;1329;g82b2de5086_1_1204"/>
          <p:cNvGrpSpPr/>
          <p:nvPr/>
        </p:nvGrpSpPr>
        <p:grpSpPr>
          <a:xfrm>
            <a:off x="3602886" y="2079523"/>
            <a:ext cx="454800" cy="155399"/>
            <a:chOff x="3602886" y="2375896"/>
            <a:chExt cx="454800" cy="155399"/>
          </a:xfrm>
        </p:grpSpPr>
        <p:cxnSp>
          <p:nvCxnSpPr>
            <p:cNvPr id="1330" name="Google Shape;1330;g82b2de5086_1_1204"/>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31" name="Google Shape;1331;g82b2de5086_1_1204"/>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32" name="Google Shape;1332;g82b2de5086_1_1204"/>
          <p:cNvGrpSpPr/>
          <p:nvPr/>
        </p:nvGrpSpPr>
        <p:grpSpPr>
          <a:xfrm>
            <a:off x="2914152" y="306190"/>
            <a:ext cx="1639445" cy="230700"/>
            <a:chOff x="2914152" y="306190"/>
            <a:chExt cx="1639445" cy="230700"/>
          </a:xfrm>
        </p:grpSpPr>
        <p:sp>
          <p:nvSpPr>
            <p:cNvPr id="1333" name="Google Shape;1333;g82b2de5086_1_1204"/>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334" name="Google Shape;1334;g82b2de5086_1_1204"/>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335" name="Google Shape;1335;g82b2de5086_1_1204"/>
            <p:cNvGrpSpPr/>
            <p:nvPr/>
          </p:nvGrpSpPr>
          <p:grpSpPr>
            <a:xfrm>
              <a:off x="3603471" y="344016"/>
              <a:ext cx="454800" cy="155399"/>
              <a:chOff x="3603471" y="346171"/>
              <a:chExt cx="454800" cy="155399"/>
            </a:xfrm>
          </p:grpSpPr>
          <p:cxnSp>
            <p:nvCxnSpPr>
              <p:cNvPr id="1336" name="Google Shape;1336;g82b2de5086_1_1204"/>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337" name="Google Shape;1337;g82b2de5086_1_1204"/>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338" name="Google Shape;1338;g82b2de5086_1_1204"/>
          <p:cNvCxnSpPr/>
          <p:nvPr/>
        </p:nvCxnSpPr>
        <p:spPr>
          <a:xfrm rot="10800000">
            <a:off x="3428800" y="2878062"/>
            <a:ext cx="454800" cy="0"/>
          </a:xfrm>
          <a:prstGeom prst="straightConnector1">
            <a:avLst/>
          </a:prstGeom>
          <a:noFill/>
          <a:ln w="9525" cap="flat" cmpd="sng">
            <a:solidFill>
              <a:srgbClr val="F15B3E"/>
            </a:solidFill>
            <a:prstDash val="dot"/>
            <a:round/>
            <a:headEnd type="none" w="sm" len="sm"/>
            <a:tailEnd type="none" w="sm" len="sm"/>
          </a:ln>
        </p:spPr>
      </p:cxnSp>
      <p:sp>
        <p:nvSpPr>
          <p:cNvPr id="1339" name="Google Shape;1339;g82b2de5086_1_1204"/>
          <p:cNvSpPr/>
          <p:nvPr/>
        </p:nvSpPr>
        <p:spPr>
          <a:xfrm>
            <a:off x="3883600" y="2652458"/>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40" name="Google Shape;1340;g82b2de5086_1_1204"/>
          <p:cNvSpPr txBox="1"/>
          <p:nvPr/>
        </p:nvSpPr>
        <p:spPr>
          <a:xfrm>
            <a:off x="4162215" y="2621697"/>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1.9.0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ACRN Hypervisor support</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OCI annotations for per pod Kata Containers configuration</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support for rootless on Podman</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NEMU Hypervisor deprecated</a:t>
            </a:r>
            <a:endParaRPr sz="1100" b="0" i="0" u="none" strike="noStrike" cap="none">
              <a:solidFill>
                <a:srgbClr val="1F2A3C"/>
              </a:solidFill>
              <a:latin typeface="Roboto"/>
              <a:ea typeface="Roboto"/>
              <a:cs typeface="Roboto"/>
              <a:sym typeface="Roboto"/>
            </a:endParaRPr>
          </a:p>
        </p:txBody>
      </p:sp>
      <p:sp>
        <p:nvSpPr>
          <p:cNvPr id="1341" name="Google Shape;1341;g82b2de5086_1_1204"/>
          <p:cNvSpPr txBox="1"/>
          <p:nvPr/>
        </p:nvSpPr>
        <p:spPr>
          <a:xfrm>
            <a:off x="1620253" y="2617707"/>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October 2019</a:t>
            </a:r>
            <a:endParaRPr sz="1600" b="1" i="0" u="none" strike="noStrike" cap="none">
              <a:solidFill>
                <a:srgbClr val="1F2A3D"/>
              </a:solidFill>
              <a:latin typeface="Roboto"/>
              <a:ea typeface="Roboto"/>
              <a:cs typeface="Roboto"/>
              <a:sym typeface="Roboto"/>
            </a:endParaRPr>
          </a:p>
        </p:txBody>
      </p:sp>
      <p:sp>
        <p:nvSpPr>
          <p:cNvPr id="1342" name="Google Shape;1342;g82b2de5086_1_1204"/>
          <p:cNvSpPr/>
          <p:nvPr/>
        </p:nvSpPr>
        <p:spPr>
          <a:xfrm rot="2700000">
            <a:off x="3671066" y="2720908"/>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g82b2de5086_1_1321"/>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cxnSp>
        <p:nvCxnSpPr>
          <p:cNvPr id="1348" name="Google Shape;1348;g82b2de5086_1_1321"/>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1349" name="Google Shape;1349;g82b2de5086_1_1321"/>
          <p:cNvSpPr txBox="1"/>
          <p:nvPr/>
        </p:nvSpPr>
        <p:spPr>
          <a:xfrm>
            <a:off x="4226301" y="4527555"/>
            <a:ext cx="3966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1.11.0</a:t>
            </a:r>
            <a:endParaRPr sz="900" b="0" i="0" u="none" strike="noStrike" cap="none">
              <a:solidFill>
                <a:srgbClr val="1F2A3D"/>
              </a:solidFill>
              <a:latin typeface="Roboto"/>
              <a:ea typeface="Roboto"/>
              <a:cs typeface="Roboto"/>
              <a:sym typeface="Roboto"/>
            </a:endParaRPr>
          </a:p>
        </p:txBody>
      </p:sp>
      <p:sp>
        <p:nvSpPr>
          <p:cNvPr id="1350" name="Google Shape;1350;g82b2de5086_1_1321"/>
          <p:cNvSpPr txBox="1"/>
          <p:nvPr/>
        </p:nvSpPr>
        <p:spPr>
          <a:xfrm>
            <a:off x="2641599" y="45272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April 2020</a:t>
            </a:r>
            <a:endParaRPr sz="900" b="1" i="0" u="none" strike="noStrike" cap="none">
              <a:solidFill>
                <a:srgbClr val="1F2A3D"/>
              </a:solidFill>
              <a:latin typeface="Roboto"/>
              <a:ea typeface="Roboto"/>
              <a:cs typeface="Roboto"/>
              <a:sym typeface="Roboto"/>
            </a:endParaRPr>
          </a:p>
        </p:txBody>
      </p:sp>
      <p:sp>
        <p:nvSpPr>
          <p:cNvPr id="1351" name="Google Shape;1351;g82b2de5086_1_1321"/>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352" name="Google Shape;1352;g82b2de5086_1_1321"/>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353" name="Google Shape;1353;g82b2de5086_1_1321"/>
          <p:cNvGrpSpPr/>
          <p:nvPr/>
        </p:nvGrpSpPr>
        <p:grpSpPr>
          <a:xfrm>
            <a:off x="3602886" y="4565078"/>
            <a:ext cx="454800" cy="155399"/>
            <a:chOff x="3602886" y="2375896"/>
            <a:chExt cx="454800" cy="155399"/>
          </a:xfrm>
        </p:grpSpPr>
        <p:cxnSp>
          <p:nvCxnSpPr>
            <p:cNvPr id="1354" name="Google Shape;1354;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55" name="Google Shape;1355;g82b2de5086_1_1321"/>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56" name="Google Shape;1356;g82b2de5086_1_1321"/>
          <p:cNvGrpSpPr/>
          <p:nvPr/>
        </p:nvGrpSpPr>
        <p:grpSpPr>
          <a:xfrm>
            <a:off x="3602886" y="4783996"/>
            <a:ext cx="454800" cy="155399"/>
            <a:chOff x="3602886" y="2375896"/>
            <a:chExt cx="454800" cy="155399"/>
          </a:xfrm>
        </p:grpSpPr>
        <p:cxnSp>
          <p:nvCxnSpPr>
            <p:cNvPr id="1357" name="Google Shape;1357;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58" name="Google Shape;1358;g82b2de5086_1_1321"/>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359" name="Google Shape;1359;g82b2de5086_1_1321"/>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360" name="Google Shape;1360;g82b2de5086_1_1321"/>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361" name="Google Shape;1361;g82b2de5086_1_1321"/>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362" name="Google Shape;1362;g82b2de5086_1_1321"/>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363" name="Google Shape;1363;g82b2de5086_1_1321"/>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364" name="Google Shape;1364;g82b2de5086_1_1321"/>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365" name="Google Shape;1365;g82b2de5086_1_1321"/>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366" name="Google Shape;1366;g82b2de5086_1_1321"/>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367" name="Google Shape;1367;g82b2de5086_1_1321"/>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368" name="Google Shape;1368;g82b2de5086_1_1321"/>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369" name="Google Shape;1369;g82b2de5086_1_1321"/>
          <p:cNvGrpSpPr/>
          <p:nvPr/>
        </p:nvGrpSpPr>
        <p:grpSpPr>
          <a:xfrm>
            <a:off x="3602886" y="547096"/>
            <a:ext cx="454800" cy="155399"/>
            <a:chOff x="3602886" y="2375896"/>
            <a:chExt cx="454800" cy="155399"/>
          </a:xfrm>
        </p:grpSpPr>
        <p:cxnSp>
          <p:nvCxnSpPr>
            <p:cNvPr id="1370" name="Google Shape;1370;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71" name="Google Shape;1371;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372" name="Google Shape;1372;g82b2de5086_1_1321"/>
          <p:cNvSpPr txBox="1"/>
          <p:nvPr/>
        </p:nvSpPr>
        <p:spPr>
          <a:xfrm>
            <a:off x="4226297" y="16034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1.6.0</a:t>
            </a:r>
            <a:endParaRPr sz="900" b="0" i="0" u="none" strike="noStrike" cap="none">
              <a:solidFill>
                <a:srgbClr val="8D8D8D"/>
              </a:solidFill>
              <a:latin typeface="Roboto"/>
              <a:ea typeface="Roboto"/>
              <a:cs typeface="Roboto"/>
              <a:sym typeface="Roboto"/>
            </a:endParaRPr>
          </a:p>
        </p:txBody>
      </p:sp>
      <p:sp>
        <p:nvSpPr>
          <p:cNvPr id="1373" name="Google Shape;1373;g82b2de5086_1_1321"/>
          <p:cNvSpPr txBox="1"/>
          <p:nvPr/>
        </p:nvSpPr>
        <p:spPr>
          <a:xfrm>
            <a:off x="2599849" y="16026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March 2019</a:t>
            </a:r>
            <a:endParaRPr sz="900" b="1" i="0" u="none" strike="noStrike" cap="none">
              <a:solidFill>
                <a:srgbClr val="8D8D8D"/>
              </a:solidFill>
              <a:latin typeface="Roboto"/>
              <a:ea typeface="Roboto"/>
              <a:cs typeface="Roboto"/>
              <a:sym typeface="Roboto"/>
            </a:endParaRPr>
          </a:p>
        </p:txBody>
      </p:sp>
      <p:sp>
        <p:nvSpPr>
          <p:cNvPr id="1374" name="Google Shape;1374;g82b2de5086_1_1321"/>
          <p:cNvSpPr txBox="1"/>
          <p:nvPr/>
        </p:nvSpPr>
        <p:spPr>
          <a:xfrm>
            <a:off x="4226297" y="18225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1.7.0</a:t>
            </a:r>
            <a:endParaRPr sz="900" b="0" i="0" u="none" strike="noStrike" cap="none">
              <a:solidFill>
                <a:srgbClr val="8D8D8D"/>
              </a:solidFill>
              <a:latin typeface="Roboto"/>
              <a:ea typeface="Roboto"/>
              <a:cs typeface="Roboto"/>
              <a:sym typeface="Roboto"/>
            </a:endParaRPr>
          </a:p>
        </p:txBody>
      </p:sp>
      <p:sp>
        <p:nvSpPr>
          <p:cNvPr id="1375" name="Google Shape;1375;g82b2de5086_1_1321"/>
          <p:cNvSpPr txBox="1"/>
          <p:nvPr/>
        </p:nvSpPr>
        <p:spPr>
          <a:xfrm>
            <a:off x="2641599" y="18217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2019</a:t>
            </a:r>
            <a:endParaRPr sz="900" b="1" i="0" u="none" strike="noStrike" cap="none">
              <a:solidFill>
                <a:srgbClr val="8D8D8D"/>
              </a:solidFill>
              <a:latin typeface="Roboto"/>
              <a:ea typeface="Roboto"/>
              <a:cs typeface="Roboto"/>
              <a:sym typeface="Roboto"/>
            </a:endParaRPr>
          </a:p>
        </p:txBody>
      </p:sp>
      <p:sp>
        <p:nvSpPr>
          <p:cNvPr id="1376" name="Google Shape;1376;g82b2de5086_1_1321"/>
          <p:cNvSpPr txBox="1"/>
          <p:nvPr/>
        </p:nvSpPr>
        <p:spPr>
          <a:xfrm>
            <a:off x="4226297" y="20415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1.8.0</a:t>
            </a:r>
            <a:endParaRPr sz="900" b="0" i="0" u="none" strike="noStrike" cap="none">
              <a:solidFill>
                <a:srgbClr val="8D8D8D"/>
              </a:solidFill>
              <a:latin typeface="Roboto"/>
              <a:ea typeface="Roboto"/>
              <a:cs typeface="Roboto"/>
              <a:sym typeface="Roboto"/>
            </a:endParaRPr>
          </a:p>
        </p:txBody>
      </p:sp>
      <p:sp>
        <p:nvSpPr>
          <p:cNvPr id="1377" name="Google Shape;1377;g82b2de5086_1_1321"/>
          <p:cNvSpPr txBox="1"/>
          <p:nvPr/>
        </p:nvSpPr>
        <p:spPr>
          <a:xfrm>
            <a:off x="2641599" y="20409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2019</a:t>
            </a:r>
            <a:endParaRPr sz="900" b="1" i="0" u="none" strike="noStrike" cap="none">
              <a:solidFill>
                <a:srgbClr val="8D8D8D"/>
              </a:solidFill>
              <a:latin typeface="Roboto"/>
              <a:ea typeface="Roboto"/>
              <a:cs typeface="Roboto"/>
              <a:sym typeface="Roboto"/>
            </a:endParaRPr>
          </a:p>
        </p:txBody>
      </p:sp>
      <p:sp>
        <p:nvSpPr>
          <p:cNvPr id="1378" name="Google Shape;1378;g82b2de5086_1_1321"/>
          <p:cNvSpPr txBox="1"/>
          <p:nvPr/>
        </p:nvSpPr>
        <p:spPr>
          <a:xfrm>
            <a:off x="4226297" y="22606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1.9.0</a:t>
            </a:r>
            <a:endParaRPr sz="900" b="0" i="0" u="none" strike="noStrike" cap="none">
              <a:solidFill>
                <a:srgbClr val="8D8D8D"/>
              </a:solidFill>
              <a:latin typeface="Roboto"/>
              <a:ea typeface="Roboto"/>
              <a:cs typeface="Roboto"/>
              <a:sym typeface="Roboto"/>
            </a:endParaRPr>
          </a:p>
        </p:txBody>
      </p:sp>
      <p:sp>
        <p:nvSpPr>
          <p:cNvPr id="1379" name="Google Shape;1379;g82b2de5086_1_1321"/>
          <p:cNvSpPr txBox="1"/>
          <p:nvPr/>
        </p:nvSpPr>
        <p:spPr>
          <a:xfrm>
            <a:off x="2641599" y="22601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October 2019</a:t>
            </a:r>
            <a:endParaRPr sz="900" b="1" i="0" u="none" strike="noStrike" cap="none">
              <a:solidFill>
                <a:srgbClr val="8D8D8D"/>
              </a:solidFill>
              <a:latin typeface="Roboto"/>
              <a:ea typeface="Roboto"/>
              <a:cs typeface="Roboto"/>
              <a:sym typeface="Roboto"/>
            </a:endParaRPr>
          </a:p>
        </p:txBody>
      </p:sp>
      <p:grpSp>
        <p:nvGrpSpPr>
          <p:cNvPr id="1380" name="Google Shape;1380;g82b2de5086_1_1321"/>
          <p:cNvGrpSpPr/>
          <p:nvPr/>
        </p:nvGrpSpPr>
        <p:grpSpPr>
          <a:xfrm>
            <a:off x="3602886" y="766014"/>
            <a:ext cx="454800" cy="155399"/>
            <a:chOff x="3602886" y="2375896"/>
            <a:chExt cx="454800" cy="155399"/>
          </a:xfrm>
        </p:grpSpPr>
        <p:cxnSp>
          <p:nvCxnSpPr>
            <p:cNvPr id="1381" name="Google Shape;1381;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82" name="Google Shape;1382;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83" name="Google Shape;1383;g82b2de5086_1_1321"/>
          <p:cNvGrpSpPr/>
          <p:nvPr/>
        </p:nvGrpSpPr>
        <p:grpSpPr>
          <a:xfrm>
            <a:off x="3602886" y="984932"/>
            <a:ext cx="454800" cy="155399"/>
            <a:chOff x="3602886" y="2375896"/>
            <a:chExt cx="454800" cy="155399"/>
          </a:xfrm>
        </p:grpSpPr>
        <p:cxnSp>
          <p:nvCxnSpPr>
            <p:cNvPr id="1384" name="Google Shape;1384;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85" name="Google Shape;1385;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86" name="Google Shape;1386;g82b2de5086_1_1321"/>
          <p:cNvGrpSpPr/>
          <p:nvPr/>
        </p:nvGrpSpPr>
        <p:grpSpPr>
          <a:xfrm>
            <a:off x="3602886" y="1203851"/>
            <a:ext cx="454800" cy="155399"/>
            <a:chOff x="3602886" y="2375896"/>
            <a:chExt cx="454800" cy="155399"/>
          </a:xfrm>
        </p:grpSpPr>
        <p:cxnSp>
          <p:nvCxnSpPr>
            <p:cNvPr id="1387" name="Google Shape;1387;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88" name="Google Shape;1388;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89" name="Google Shape;1389;g82b2de5086_1_1321"/>
          <p:cNvGrpSpPr/>
          <p:nvPr/>
        </p:nvGrpSpPr>
        <p:grpSpPr>
          <a:xfrm>
            <a:off x="3602886" y="1422769"/>
            <a:ext cx="454800" cy="155399"/>
            <a:chOff x="3602886" y="2375896"/>
            <a:chExt cx="454800" cy="155399"/>
          </a:xfrm>
        </p:grpSpPr>
        <p:cxnSp>
          <p:nvCxnSpPr>
            <p:cNvPr id="1390" name="Google Shape;1390;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91" name="Google Shape;1391;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92" name="Google Shape;1392;g82b2de5086_1_1321"/>
          <p:cNvGrpSpPr/>
          <p:nvPr/>
        </p:nvGrpSpPr>
        <p:grpSpPr>
          <a:xfrm>
            <a:off x="3602886" y="1641687"/>
            <a:ext cx="454800" cy="155399"/>
            <a:chOff x="3602886" y="2375896"/>
            <a:chExt cx="454800" cy="155399"/>
          </a:xfrm>
        </p:grpSpPr>
        <p:cxnSp>
          <p:nvCxnSpPr>
            <p:cNvPr id="1393" name="Google Shape;1393;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94" name="Google Shape;1394;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95" name="Google Shape;1395;g82b2de5086_1_1321"/>
          <p:cNvGrpSpPr/>
          <p:nvPr/>
        </p:nvGrpSpPr>
        <p:grpSpPr>
          <a:xfrm>
            <a:off x="3602886" y="1860605"/>
            <a:ext cx="454800" cy="155399"/>
            <a:chOff x="3602886" y="2375896"/>
            <a:chExt cx="454800" cy="155399"/>
          </a:xfrm>
        </p:grpSpPr>
        <p:cxnSp>
          <p:nvCxnSpPr>
            <p:cNvPr id="1396" name="Google Shape;1396;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397" name="Google Shape;1397;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398" name="Google Shape;1398;g82b2de5086_1_1321"/>
          <p:cNvGrpSpPr/>
          <p:nvPr/>
        </p:nvGrpSpPr>
        <p:grpSpPr>
          <a:xfrm>
            <a:off x="3602886" y="2079523"/>
            <a:ext cx="454800" cy="155399"/>
            <a:chOff x="3602886" y="2375896"/>
            <a:chExt cx="454800" cy="155399"/>
          </a:xfrm>
        </p:grpSpPr>
        <p:cxnSp>
          <p:nvCxnSpPr>
            <p:cNvPr id="1399" name="Google Shape;1399;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00" name="Google Shape;1400;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01" name="Google Shape;1401;g82b2de5086_1_1321"/>
          <p:cNvGrpSpPr/>
          <p:nvPr/>
        </p:nvGrpSpPr>
        <p:grpSpPr>
          <a:xfrm>
            <a:off x="3602886" y="2298441"/>
            <a:ext cx="454800" cy="155399"/>
            <a:chOff x="3602886" y="2375896"/>
            <a:chExt cx="454800" cy="155399"/>
          </a:xfrm>
        </p:grpSpPr>
        <p:cxnSp>
          <p:nvCxnSpPr>
            <p:cNvPr id="1402" name="Google Shape;1402;g82b2de5086_1_1321"/>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03" name="Google Shape;1403;g82b2de5086_1_1321"/>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04" name="Google Shape;1404;g82b2de5086_1_1321"/>
          <p:cNvGrpSpPr/>
          <p:nvPr/>
        </p:nvGrpSpPr>
        <p:grpSpPr>
          <a:xfrm>
            <a:off x="2914152" y="306190"/>
            <a:ext cx="1639445" cy="230700"/>
            <a:chOff x="2914152" y="306190"/>
            <a:chExt cx="1639445" cy="230700"/>
          </a:xfrm>
        </p:grpSpPr>
        <p:sp>
          <p:nvSpPr>
            <p:cNvPr id="1405" name="Google Shape;1405;g82b2de5086_1_1321"/>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406" name="Google Shape;1406;g82b2de5086_1_1321"/>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407" name="Google Shape;1407;g82b2de5086_1_1321"/>
            <p:cNvGrpSpPr/>
            <p:nvPr/>
          </p:nvGrpSpPr>
          <p:grpSpPr>
            <a:xfrm>
              <a:off x="3603471" y="344016"/>
              <a:ext cx="454800" cy="155399"/>
              <a:chOff x="3603471" y="346171"/>
              <a:chExt cx="454800" cy="155399"/>
            </a:xfrm>
          </p:grpSpPr>
          <p:cxnSp>
            <p:nvCxnSpPr>
              <p:cNvPr id="1408" name="Google Shape;1408;g82b2de5086_1_1321"/>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409" name="Google Shape;1409;g82b2de5086_1_1321"/>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410" name="Google Shape;1410;g82b2de5086_1_1321"/>
          <p:cNvCxnSpPr/>
          <p:nvPr/>
        </p:nvCxnSpPr>
        <p:spPr>
          <a:xfrm rot="10800000">
            <a:off x="3428800" y="2954262"/>
            <a:ext cx="454800" cy="0"/>
          </a:xfrm>
          <a:prstGeom prst="straightConnector1">
            <a:avLst/>
          </a:prstGeom>
          <a:noFill/>
          <a:ln w="9525" cap="flat" cmpd="sng">
            <a:solidFill>
              <a:srgbClr val="F15B3E"/>
            </a:solidFill>
            <a:prstDash val="dot"/>
            <a:round/>
            <a:headEnd type="none" w="sm" len="sm"/>
            <a:tailEnd type="none" w="sm" len="sm"/>
          </a:ln>
        </p:spPr>
      </p:cxnSp>
      <p:sp>
        <p:nvSpPr>
          <p:cNvPr id="1411" name="Google Shape;1411;g82b2de5086_1_1321"/>
          <p:cNvSpPr/>
          <p:nvPr/>
        </p:nvSpPr>
        <p:spPr>
          <a:xfrm>
            <a:off x="3883600" y="2728658"/>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2" name="Google Shape;1412;g82b2de5086_1_1321"/>
          <p:cNvSpPr txBox="1"/>
          <p:nvPr/>
        </p:nvSpPr>
        <p:spPr>
          <a:xfrm>
            <a:off x="4162225" y="2697899"/>
            <a:ext cx="4123500" cy="170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1.10.0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support for Cloud Hypervisor</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Rootless support for QEMU</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Deprecated the bridged networking model for tc</a:t>
            </a:r>
            <a:endParaRPr sz="1100" b="0" i="0" u="none" strike="noStrike" cap="none">
              <a:solidFill>
                <a:srgbClr val="1F2A3C"/>
              </a:solidFill>
              <a:latin typeface="Roboto"/>
              <a:ea typeface="Roboto"/>
              <a:cs typeface="Roboto"/>
              <a:sym typeface="Roboto"/>
            </a:endParaRPr>
          </a:p>
        </p:txBody>
      </p:sp>
      <p:sp>
        <p:nvSpPr>
          <p:cNvPr id="1413" name="Google Shape;1413;g82b2de5086_1_1321"/>
          <p:cNvSpPr txBox="1"/>
          <p:nvPr/>
        </p:nvSpPr>
        <p:spPr>
          <a:xfrm>
            <a:off x="1620253" y="2693907"/>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January 2020</a:t>
            </a:r>
            <a:endParaRPr sz="1600" b="1" i="0" u="none" strike="noStrike" cap="none">
              <a:solidFill>
                <a:srgbClr val="1F2A3D"/>
              </a:solidFill>
              <a:latin typeface="Roboto"/>
              <a:ea typeface="Roboto"/>
              <a:cs typeface="Roboto"/>
              <a:sym typeface="Roboto"/>
            </a:endParaRPr>
          </a:p>
        </p:txBody>
      </p:sp>
      <p:sp>
        <p:nvSpPr>
          <p:cNvPr id="1414" name="Google Shape;1414;g82b2de5086_1_1321"/>
          <p:cNvSpPr/>
          <p:nvPr/>
        </p:nvSpPr>
        <p:spPr>
          <a:xfrm rot="2700000">
            <a:off x="3671066" y="2797108"/>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Contents</a:t>
            </a:r>
            <a:endParaRPr/>
          </a:p>
        </p:txBody>
      </p:sp>
      <p:sp>
        <p:nvSpPr>
          <p:cNvPr id="146" name="Google Shape;146;p3"/>
          <p:cNvSpPr txBox="1">
            <a:spLocks noGrp="1"/>
          </p:cNvSpPr>
          <p:nvPr>
            <p:ph type="body" idx="1"/>
          </p:nvPr>
        </p:nvSpPr>
        <p:spPr>
          <a:xfrm>
            <a:off x="1152660" y="1201599"/>
            <a:ext cx="4270800" cy="339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a:t>What is Kata Containers</a:t>
            </a:r>
            <a:endParaRPr/>
          </a:p>
          <a:p>
            <a:pPr marL="0" lvl="0" indent="0" algn="l" rtl="0">
              <a:lnSpc>
                <a:spcPct val="150000"/>
              </a:lnSpc>
              <a:spcBef>
                <a:spcPts val="0"/>
              </a:spcBef>
              <a:spcAft>
                <a:spcPts val="0"/>
              </a:spcAft>
              <a:buSzPts val="1800"/>
              <a:buNone/>
            </a:pPr>
            <a:r>
              <a:rPr lang="en-US"/>
              <a:t>How does it work</a:t>
            </a:r>
            <a:endParaRPr/>
          </a:p>
          <a:p>
            <a:pPr marL="0" lvl="0" indent="0" algn="l" rtl="0">
              <a:lnSpc>
                <a:spcPct val="150000"/>
              </a:lnSpc>
              <a:spcBef>
                <a:spcPts val="0"/>
              </a:spcBef>
              <a:spcAft>
                <a:spcPts val="0"/>
              </a:spcAft>
              <a:buSzPts val="1800"/>
              <a:buNone/>
            </a:pPr>
            <a:r>
              <a:rPr lang="en-US"/>
              <a:t>Who benefits from Kata Containers</a:t>
            </a:r>
            <a:endParaRPr/>
          </a:p>
          <a:p>
            <a:pPr marL="0" lvl="0" indent="0" algn="l" rtl="0">
              <a:lnSpc>
                <a:spcPct val="150000"/>
              </a:lnSpc>
              <a:spcBef>
                <a:spcPts val="0"/>
              </a:spcBef>
              <a:spcAft>
                <a:spcPts val="0"/>
              </a:spcAft>
              <a:buSzPts val="1800"/>
              <a:buNone/>
            </a:pPr>
            <a:r>
              <a:rPr lang="en-US"/>
              <a:t>Features and Roadmap</a:t>
            </a:r>
            <a:endParaRPr/>
          </a:p>
          <a:p>
            <a:pPr marL="0" lvl="0" indent="0" algn="l" rtl="0">
              <a:lnSpc>
                <a:spcPct val="150000"/>
              </a:lnSpc>
              <a:spcBef>
                <a:spcPts val="0"/>
              </a:spcBef>
              <a:spcAft>
                <a:spcPts val="0"/>
              </a:spcAft>
              <a:buSzPts val="1800"/>
              <a:buNone/>
            </a:pPr>
            <a:r>
              <a:rPr lang="en-US"/>
              <a:t>Kata Containers Technical Details</a:t>
            </a:r>
            <a:endParaRPr/>
          </a:p>
          <a:p>
            <a:pPr marL="0" lvl="0" indent="0" algn="l" rtl="0">
              <a:lnSpc>
                <a:spcPct val="150000"/>
              </a:lnSpc>
              <a:spcBef>
                <a:spcPts val="0"/>
              </a:spcBef>
              <a:spcAft>
                <a:spcPts val="0"/>
              </a:spcAft>
              <a:buSzPts val="1800"/>
              <a:buNone/>
            </a:pPr>
            <a:r>
              <a:rPr lang="en-US"/>
              <a:t>Kata Containers Governance</a:t>
            </a:r>
            <a:endParaRPr/>
          </a:p>
          <a:p>
            <a:pPr marL="0" lvl="0" indent="0" algn="l" rtl="0">
              <a:lnSpc>
                <a:spcPct val="150000"/>
              </a:lnSpc>
              <a:spcBef>
                <a:spcPts val="0"/>
              </a:spcBef>
              <a:spcAft>
                <a:spcPts val="0"/>
              </a:spcAft>
              <a:buSzPts val="1800"/>
              <a:buNone/>
            </a:pPr>
            <a:r>
              <a:rPr lang="en-US"/>
              <a:t>Get Involved</a:t>
            </a:r>
            <a:endParaRPr/>
          </a:p>
        </p:txBody>
      </p:sp>
      <p:cxnSp>
        <p:nvCxnSpPr>
          <p:cNvPr id="147" name="Google Shape;147;p3"/>
          <p:cNvCxnSpPr/>
          <p:nvPr/>
        </p:nvCxnSpPr>
        <p:spPr>
          <a:xfrm>
            <a:off x="920837" y="1435810"/>
            <a:ext cx="0" cy="2465100"/>
          </a:xfrm>
          <a:prstGeom prst="straightConnector1">
            <a:avLst/>
          </a:prstGeom>
          <a:noFill/>
          <a:ln w="15875" cap="sq" cmpd="dbl">
            <a:solidFill>
              <a:srgbClr val="1F2A3D"/>
            </a:solidFill>
            <a:prstDash val="dot"/>
            <a:round/>
            <a:headEnd type="diamond" w="med" len="med"/>
            <a:tailEnd type="diamond" w="med" len="med"/>
          </a:ln>
        </p:spPr>
      </p:cxnSp>
      <p:sp>
        <p:nvSpPr>
          <p:cNvPr id="148" name="Google Shape;148;p3"/>
          <p:cNvSpPr/>
          <p:nvPr/>
        </p:nvSpPr>
        <p:spPr>
          <a:xfrm rot="2700000">
            <a:off x="821785" y="1338570"/>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9" name="Google Shape;149;p3"/>
          <p:cNvSpPr/>
          <p:nvPr/>
        </p:nvSpPr>
        <p:spPr>
          <a:xfrm rot="2700000">
            <a:off x="821785" y="1749399"/>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0" name="Google Shape;150;p3"/>
          <p:cNvSpPr/>
          <p:nvPr/>
        </p:nvSpPr>
        <p:spPr>
          <a:xfrm rot="2700000">
            <a:off x="821785" y="2160227"/>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1" name="Google Shape;151;p3"/>
          <p:cNvSpPr/>
          <p:nvPr/>
        </p:nvSpPr>
        <p:spPr>
          <a:xfrm rot="2700000">
            <a:off x="821785" y="2571054"/>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2" name="Google Shape;152;p3"/>
          <p:cNvSpPr/>
          <p:nvPr/>
        </p:nvSpPr>
        <p:spPr>
          <a:xfrm rot="2700000">
            <a:off x="821785" y="2981883"/>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3" name="Google Shape;153;p3"/>
          <p:cNvSpPr/>
          <p:nvPr/>
        </p:nvSpPr>
        <p:spPr>
          <a:xfrm rot="2700000">
            <a:off x="821786" y="3392710"/>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3"/>
          <p:cNvSpPr/>
          <p:nvPr/>
        </p:nvSpPr>
        <p:spPr>
          <a:xfrm rot="2700000">
            <a:off x="821786" y="3803538"/>
            <a:ext cx="196434" cy="194313"/>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cxnSp>
        <p:nvCxnSpPr>
          <p:cNvPr id="1419" name="Google Shape;1419;g82b2de5086_1_179"/>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cxnSp>
        <p:nvCxnSpPr>
          <p:cNvPr id="1420" name="Google Shape;1420;g82b2de5086_1_179"/>
          <p:cNvCxnSpPr/>
          <p:nvPr/>
        </p:nvCxnSpPr>
        <p:spPr>
          <a:xfrm rot="10800000">
            <a:off x="3428800" y="3030462"/>
            <a:ext cx="454800" cy="0"/>
          </a:xfrm>
          <a:prstGeom prst="straightConnector1">
            <a:avLst/>
          </a:prstGeom>
          <a:noFill/>
          <a:ln w="9525" cap="flat" cmpd="sng">
            <a:solidFill>
              <a:srgbClr val="F15B3E"/>
            </a:solidFill>
            <a:prstDash val="dot"/>
            <a:round/>
            <a:headEnd type="none" w="sm" len="sm"/>
            <a:tailEnd type="none" w="sm" len="sm"/>
          </a:ln>
        </p:spPr>
      </p:cxnSp>
      <p:sp>
        <p:nvSpPr>
          <p:cNvPr id="1421" name="Google Shape;1421;g82b2de5086_1_179"/>
          <p:cNvSpPr/>
          <p:nvPr/>
        </p:nvSpPr>
        <p:spPr>
          <a:xfrm>
            <a:off x="3883600" y="2790571"/>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22" name="Google Shape;1422;g82b2de5086_1_179"/>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sp>
        <p:nvSpPr>
          <p:cNvPr id="1423" name="Google Shape;1423;g82b2de5086_1_179"/>
          <p:cNvSpPr txBox="1"/>
          <p:nvPr/>
        </p:nvSpPr>
        <p:spPr>
          <a:xfrm>
            <a:off x="4162215" y="2759810"/>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1.11.0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300"/>
              <a:buFont typeface="Arial"/>
              <a:buNone/>
            </a:pPr>
            <a:endParaRPr sz="3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Hotplug of CPU and memory for Cloud Hypervisor</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Added support for Persistent Memory</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Added Storage Performance Development Kit (SPDK) support</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Added ipv6 support</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newstore feature to support live upgrade</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Initial support for virtio-mem</a:t>
            </a:r>
            <a:endParaRPr sz="1100" b="0" i="0" u="none" strike="noStrike" cap="none">
              <a:solidFill>
                <a:srgbClr val="1F2A3C"/>
              </a:solidFill>
              <a:latin typeface="Roboto"/>
              <a:ea typeface="Roboto"/>
              <a:cs typeface="Roboto"/>
              <a:sym typeface="Roboto"/>
            </a:endParaRPr>
          </a:p>
        </p:txBody>
      </p:sp>
      <p:sp>
        <p:nvSpPr>
          <p:cNvPr id="1424" name="Google Shape;1424;g82b2de5086_1_179"/>
          <p:cNvSpPr txBox="1"/>
          <p:nvPr/>
        </p:nvSpPr>
        <p:spPr>
          <a:xfrm>
            <a:off x="1620253" y="2755820"/>
            <a:ext cx="19041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April 2020</a:t>
            </a:r>
            <a:endParaRPr sz="1600" b="1" i="0" u="none" strike="noStrike" cap="none">
              <a:solidFill>
                <a:srgbClr val="1F2A3D"/>
              </a:solidFill>
              <a:latin typeface="Roboto"/>
              <a:ea typeface="Roboto"/>
              <a:cs typeface="Roboto"/>
              <a:sym typeface="Roboto"/>
            </a:endParaRPr>
          </a:p>
        </p:txBody>
      </p:sp>
      <p:sp>
        <p:nvSpPr>
          <p:cNvPr id="1425" name="Google Shape;1425;g82b2de5086_1_179"/>
          <p:cNvSpPr/>
          <p:nvPr/>
        </p:nvSpPr>
        <p:spPr>
          <a:xfrm rot="2700000">
            <a:off x="3671066" y="2859021"/>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26" name="Google Shape;1426;g82b2de5086_1_179"/>
          <p:cNvSpPr txBox="1"/>
          <p:nvPr/>
        </p:nvSpPr>
        <p:spPr>
          <a:xfrm>
            <a:off x="4226301" y="4746607"/>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1F2A3D"/>
                </a:solidFill>
                <a:latin typeface="Roboto"/>
                <a:ea typeface="Roboto"/>
                <a:cs typeface="Roboto"/>
                <a:sym typeface="Roboto"/>
              </a:rPr>
              <a:t>1.12.0</a:t>
            </a:r>
            <a:endParaRPr sz="900" b="0" i="0" u="none" strike="noStrike" cap="none">
              <a:solidFill>
                <a:srgbClr val="1F2A3D"/>
              </a:solidFill>
              <a:latin typeface="Roboto"/>
              <a:ea typeface="Roboto"/>
              <a:cs typeface="Roboto"/>
              <a:sym typeface="Roboto"/>
            </a:endParaRPr>
          </a:p>
        </p:txBody>
      </p:sp>
      <p:sp>
        <p:nvSpPr>
          <p:cNvPr id="1427" name="Google Shape;1427;g82b2de5086_1_179"/>
          <p:cNvSpPr txBox="1"/>
          <p:nvPr/>
        </p:nvSpPr>
        <p:spPr>
          <a:xfrm>
            <a:off x="2641599" y="47464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a:solidFill>
                  <a:srgbClr val="1F2A3D"/>
                </a:solidFill>
                <a:latin typeface="Roboto"/>
                <a:ea typeface="Roboto"/>
                <a:cs typeface="Roboto"/>
                <a:sym typeface="Roboto"/>
              </a:rPr>
              <a:t>October 2020</a:t>
            </a:r>
            <a:endParaRPr sz="900" b="1" i="0" u="none" strike="noStrike" cap="none">
              <a:solidFill>
                <a:srgbClr val="1F2A3D"/>
              </a:solidFill>
              <a:latin typeface="Roboto"/>
              <a:ea typeface="Roboto"/>
              <a:cs typeface="Roboto"/>
              <a:sym typeface="Roboto"/>
            </a:endParaRPr>
          </a:p>
        </p:txBody>
      </p:sp>
      <p:grpSp>
        <p:nvGrpSpPr>
          <p:cNvPr id="1428" name="Google Shape;1428;g82b2de5086_1_179"/>
          <p:cNvGrpSpPr/>
          <p:nvPr/>
        </p:nvGrpSpPr>
        <p:grpSpPr>
          <a:xfrm>
            <a:off x="3602886" y="4783996"/>
            <a:ext cx="454800" cy="155399"/>
            <a:chOff x="3602886" y="2375896"/>
            <a:chExt cx="454800" cy="155399"/>
          </a:xfrm>
        </p:grpSpPr>
        <p:cxnSp>
          <p:nvCxnSpPr>
            <p:cNvPr id="1429" name="Google Shape;1429;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30" name="Google Shape;1430;g82b2de5086_1_179"/>
            <p:cNvSpPr/>
            <p:nvPr/>
          </p:nvSpPr>
          <p:spPr>
            <a:xfrm rot="2700000">
              <a:off x="3781373" y="2398654"/>
              <a:ext cx="109884" cy="109884"/>
            </a:xfrm>
            <a:prstGeom prst="rect">
              <a:avLst/>
            </a:prstGeom>
            <a:solidFill>
              <a:srgbClr val="1F2A3D"/>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431" name="Google Shape;1431;g82b2de5086_1_179"/>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432" name="Google Shape;1432;g82b2de5086_1_179"/>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433" name="Google Shape;1433;g82b2de5086_1_179"/>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434" name="Google Shape;1434;g82b2de5086_1_179"/>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435" name="Google Shape;1435;g82b2de5086_1_179"/>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436" name="Google Shape;1436;g82b2de5086_1_179"/>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437" name="Google Shape;1437;g82b2de5086_1_179"/>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438" name="Google Shape;1438;g82b2de5086_1_179"/>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439" name="Google Shape;1439;g82b2de5086_1_179"/>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440" name="Google Shape;1440;g82b2de5086_1_179"/>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441" name="Google Shape;1441;g82b2de5086_1_179"/>
          <p:cNvGrpSpPr/>
          <p:nvPr/>
        </p:nvGrpSpPr>
        <p:grpSpPr>
          <a:xfrm>
            <a:off x="3602886" y="547096"/>
            <a:ext cx="454800" cy="155399"/>
            <a:chOff x="3602886" y="2375896"/>
            <a:chExt cx="454800" cy="155399"/>
          </a:xfrm>
        </p:grpSpPr>
        <p:cxnSp>
          <p:nvCxnSpPr>
            <p:cNvPr id="1442" name="Google Shape;1442;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43" name="Google Shape;1443;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444" name="Google Shape;1444;g82b2de5086_1_179"/>
          <p:cNvSpPr txBox="1"/>
          <p:nvPr/>
        </p:nvSpPr>
        <p:spPr>
          <a:xfrm>
            <a:off x="4226297" y="16034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1.6.0</a:t>
            </a:r>
            <a:endParaRPr sz="900" b="0" i="0" u="none" strike="noStrike" cap="none">
              <a:solidFill>
                <a:srgbClr val="8D8D8D"/>
              </a:solidFill>
              <a:latin typeface="Roboto"/>
              <a:ea typeface="Roboto"/>
              <a:cs typeface="Roboto"/>
              <a:sym typeface="Roboto"/>
            </a:endParaRPr>
          </a:p>
        </p:txBody>
      </p:sp>
      <p:sp>
        <p:nvSpPr>
          <p:cNvPr id="1445" name="Google Shape;1445;g82b2de5086_1_179"/>
          <p:cNvSpPr txBox="1"/>
          <p:nvPr/>
        </p:nvSpPr>
        <p:spPr>
          <a:xfrm>
            <a:off x="2599849" y="16026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March 2019</a:t>
            </a:r>
            <a:endParaRPr sz="900" b="1" i="0" u="none" strike="noStrike" cap="none">
              <a:solidFill>
                <a:srgbClr val="8D8D8D"/>
              </a:solidFill>
              <a:latin typeface="Roboto"/>
              <a:ea typeface="Roboto"/>
              <a:cs typeface="Roboto"/>
              <a:sym typeface="Roboto"/>
            </a:endParaRPr>
          </a:p>
        </p:txBody>
      </p:sp>
      <p:sp>
        <p:nvSpPr>
          <p:cNvPr id="1446" name="Google Shape;1446;g82b2de5086_1_179"/>
          <p:cNvSpPr txBox="1"/>
          <p:nvPr/>
        </p:nvSpPr>
        <p:spPr>
          <a:xfrm>
            <a:off x="4226297" y="18225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1.7.0</a:t>
            </a:r>
            <a:endParaRPr sz="900" b="0" i="0" u="none" strike="noStrike" cap="none">
              <a:solidFill>
                <a:srgbClr val="8D8D8D"/>
              </a:solidFill>
              <a:latin typeface="Roboto"/>
              <a:ea typeface="Roboto"/>
              <a:cs typeface="Roboto"/>
              <a:sym typeface="Roboto"/>
            </a:endParaRPr>
          </a:p>
        </p:txBody>
      </p:sp>
      <p:sp>
        <p:nvSpPr>
          <p:cNvPr id="1447" name="Google Shape;1447;g82b2de5086_1_179"/>
          <p:cNvSpPr txBox="1"/>
          <p:nvPr/>
        </p:nvSpPr>
        <p:spPr>
          <a:xfrm>
            <a:off x="2641599" y="18217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2019</a:t>
            </a:r>
            <a:endParaRPr sz="900" b="1" i="0" u="none" strike="noStrike" cap="none">
              <a:solidFill>
                <a:srgbClr val="8D8D8D"/>
              </a:solidFill>
              <a:latin typeface="Roboto"/>
              <a:ea typeface="Roboto"/>
              <a:cs typeface="Roboto"/>
              <a:sym typeface="Roboto"/>
            </a:endParaRPr>
          </a:p>
        </p:txBody>
      </p:sp>
      <p:sp>
        <p:nvSpPr>
          <p:cNvPr id="1448" name="Google Shape;1448;g82b2de5086_1_179"/>
          <p:cNvSpPr txBox="1"/>
          <p:nvPr/>
        </p:nvSpPr>
        <p:spPr>
          <a:xfrm>
            <a:off x="4226297" y="20415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1.8.0</a:t>
            </a:r>
            <a:endParaRPr sz="900" b="0" i="0" u="none" strike="noStrike" cap="none">
              <a:solidFill>
                <a:srgbClr val="8D8D8D"/>
              </a:solidFill>
              <a:latin typeface="Roboto"/>
              <a:ea typeface="Roboto"/>
              <a:cs typeface="Roboto"/>
              <a:sym typeface="Roboto"/>
            </a:endParaRPr>
          </a:p>
        </p:txBody>
      </p:sp>
      <p:sp>
        <p:nvSpPr>
          <p:cNvPr id="1449" name="Google Shape;1449;g82b2de5086_1_179"/>
          <p:cNvSpPr txBox="1"/>
          <p:nvPr/>
        </p:nvSpPr>
        <p:spPr>
          <a:xfrm>
            <a:off x="2641599" y="20409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2019</a:t>
            </a:r>
            <a:endParaRPr sz="900" b="1" i="0" u="none" strike="noStrike" cap="none">
              <a:solidFill>
                <a:srgbClr val="8D8D8D"/>
              </a:solidFill>
              <a:latin typeface="Roboto"/>
              <a:ea typeface="Roboto"/>
              <a:cs typeface="Roboto"/>
              <a:sym typeface="Roboto"/>
            </a:endParaRPr>
          </a:p>
        </p:txBody>
      </p:sp>
      <p:sp>
        <p:nvSpPr>
          <p:cNvPr id="1450" name="Google Shape;1450;g82b2de5086_1_179"/>
          <p:cNvSpPr txBox="1"/>
          <p:nvPr/>
        </p:nvSpPr>
        <p:spPr>
          <a:xfrm>
            <a:off x="4226297" y="22606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1.9.0</a:t>
            </a:r>
            <a:endParaRPr sz="900" b="0" i="0" u="none" strike="noStrike" cap="none">
              <a:solidFill>
                <a:srgbClr val="8D8D8D"/>
              </a:solidFill>
              <a:latin typeface="Roboto"/>
              <a:ea typeface="Roboto"/>
              <a:cs typeface="Roboto"/>
              <a:sym typeface="Roboto"/>
            </a:endParaRPr>
          </a:p>
        </p:txBody>
      </p:sp>
      <p:sp>
        <p:nvSpPr>
          <p:cNvPr id="1451" name="Google Shape;1451;g82b2de5086_1_179"/>
          <p:cNvSpPr txBox="1"/>
          <p:nvPr/>
        </p:nvSpPr>
        <p:spPr>
          <a:xfrm>
            <a:off x="2641599" y="22601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October 2019</a:t>
            </a:r>
            <a:endParaRPr sz="900" b="1" i="0" u="none" strike="noStrike" cap="none">
              <a:solidFill>
                <a:srgbClr val="8D8D8D"/>
              </a:solidFill>
              <a:latin typeface="Roboto"/>
              <a:ea typeface="Roboto"/>
              <a:cs typeface="Roboto"/>
              <a:sym typeface="Roboto"/>
            </a:endParaRPr>
          </a:p>
        </p:txBody>
      </p:sp>
      <p:sp>
        <p:nvSpPr>
          <p:cNvPr id="1452" name="Google Shape;1452;g82b2de5086_1_179"/>
          <p:cNvSpPr txBox="1"/>
          <p:nvPr/>
        </p:nvSpPr>
        <p:spPr>
          <a:xfrm>
            <a:off x="4226301" y="24797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1.10.0</a:t>
            </a:r>
            <a:endParaRPr sz="900" b="0" i="0" u="none" strike="noStrike" cap="none">
              <a:solidFill>
                <a:srgbClr val="8D8D8D"/>
              </a:solidFill>
              <a:latin typeface="Roboto"/>
              <a:ea typeface="Roboto"/>
              <a:cs typeface="Roboto"/>
              <a:sym typeface="Roboto"/>
            </a:endParaRPr>
          </a:p>
        </p:txBody>
      </p:sp>
      <p:sp>
        <p:nvSpPr>
          <p:cNvPr id="1453" name="Google Shape;1453;g82b2de5086_1_179"/>
          <p:cNvSpPr txBox="1"/>
          <p:nvPr/>
        </p:nvSpPr>
        <p:spPr>
          <a:xfrm>
            <a:off x="2641599" y="24793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2020</a:t>
            </a:r>
            <a:endParaRPr sz="900" b="1" i="0" u="none" strike="noStrike" cap="none">
              <a:solidFill>
                <a:srgbClr val="8D8D8D"/>
              </a:solidFill>
              <a:latin typeface="Roboto"/>
              <a:ea typeface="Roboto"/>
              <a:cs typeface="Roboto"/>
              <a:sym typeface="Roboto"/>
            </a:endParaRPr>
          </a:p>
        </p:txBody>
      </p:sp>
      <p:grpSp>
        <p:nvGrpSpPr>
          <p:cNvPr id="1454" name="Google Shape;1454;g82b2de5086_1_179"/>
          <p:cNvGrpSpPr/>
          <p:nvPr/>
        </p:nvGrpSpPr>
        <p:grpSpPr>
          <a:xfrm>
            <a:off x="3602886" y="766014"/>
            <a:ext cx="454800" cy="155399"/>
            <a:chOff x="3602886" y="2375896"/>
            <a:chExt cx="454800" cy="155399"/>
          </a:xfrm>
        </p:grpSpPr>
        <p:cxnSp>
          <p:nvCxnSpPr>
            <p:cNvPr id="1455" name="Google Shape;1455;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56" name="Google Shape;1456;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57" name="Google Shape;1457;g82b2de5086_1_179"/>
          <p:cNvGrpSpPr/>
          <p:nvPr/>
        </p:nvGrpSpPr>
        <p:grpSpPr>
          <a:xfrm>
            <a:off x="3602886" y="984932"/>
            <a:ext cx="454800" cy="155399"/>
            <a:chOff x="3602886" y="2375896"/>
            <a:chExt cx="454800" cy="155399"/>
          </a:xfrm>
        </p:grpSpPr>
        <p:cxnSp>
          <p:nvCxnSpPr>
            <p:cNvPr id="1458" name="Google Shape;1458;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59" name="Google Shape;1459;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60" name="Google Shape;1460;g82b2de5086_1_179"/>
          <p:cNvGrpSpPr/>
          <p:nvPr/>
        </p:nvGrpSpPr>
        <p:grpSpPr>
          <a:xfrm>
            <a:off x="3602886" y="1203851"/>
            <a:ext cx="454800" cy="155399"/>
            <a:chOff x="3602886" y="2375896"/>
            <a:chExt cx="454800" cy="155399"/>
          </a:xfrm>
        </p:grpSpPr>
        <p:cxnSp>
          <p:nvCxnSpPr>
            <p:cNvPr id="1461" name="Google Shape;1461;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62" name="Google Shape;1462;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63" name="Google Shape;1463;g82b2de5086_1_179"/>
          <p:cNvGrpSpPr/>
          <p:nvPr/>
        </p:nvGrpSpPr>
        <p:grpSpPr>
          <a:xfrm>
            <a:off x="3602886" y="1422769"/>
            <a:ext cx="454800" cy="155399"/>
            <a:chOff x="3602886" y="2375896"/>
            <a:chExt cx="454800" cy="155399"/>
          </a:xfrm>
        </p:grpSpPr>
        <p:cxnSp>
          <p:nvCxnSpPr>
            <p:cNvPr id="1464" name="Google Shape;1464;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65" name="Google Shape;1465;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66" name="Google Shape;1466;g82b2de5086_1_179"/>
          <p:cNvGrpSpPr/>
          <p:nvPr/>
        </p:nvGrpSpPr>
        <p:grpSpPr>
          <a:xfrm>
            <a:off x="3602886" y="1641687"/>
            <a:ext cx="454800" cy="155399"/>
            <a:chOff x="3602886" y="2375896"/>
            <a:chExt cx="454800" cy="155399"/>
          </a:xfrm>
        </p:grpSpPr>
        <p:cxnSp>
          <p:nvCxnSpPr>
            <p:cNvPr id="1467" name="Google Shape;1467;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68" name="Google Shape;1468;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69" name="Google Shape;1469;g82b2de5086_1_179"/>
          <p:cNvGrpSpPr/>
          <p:nvPr/>
        </p:nvGrpSpPr>
        <p:grpSpPr>
          <a:xfrm>
            <a:off x="3602886" y="1860605"/>
            <a:ext cx="454800" cy="155399"/>
            <a:chOff x="3602886" y="2375896"/>
            <a:chExt cx="454800" cy="155399"/>
          </a:xfrm>
        </p:grpSpPr>
        <p:cxnSp>
          <p:nvCxnSpPr>
            <p:cNvPr id="1470" name="Google Shape;1470;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71" name="Google Shape;1471;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72" name="Google Shape;1472;g82b2de5086_1_179"/>
          <p:cNvGrpSpPr/>
          <p:nvPr/>
        </p:nvGrpSpPr>
        <p:grpSpPr>
          <a:xfrm>
            <a:off x="3602886" y="2079523"/>
            <a:ext cx="454800" cy="155399"/>
            <a:chOff x="3602886" y="2375896"/>
            <a:chExt cx="454800" cy="155399"/>
          </a:xfrm>
        </p:grpSpPr>
        <p:cxnSp>
          <p:nvCxnSpPr>
            <p:cNvPr id="1473" name="Google Shape;1473;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74" name="Google Shape;1474;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75" name="Google Shape;1475;g82b2de5086_1_179"/>
          <p:cNvGrpSpPr/>
          <p:nvPr/>
        </p:nvGrpSpPr>
        <p:grpSpPr>
          <a:xfrm>
            <a:off x="3602886" y="2298441"/>
            <a:ext cx="454800" cy="155399"/>
            <a:chOff x="3602886" y="2375896"/>
            <a:chExt cx="454800" cy="155399"/>
          </a:xfrm>
        </p:grpSpPr>
        <p:cxnSp>
          <p:nvCxnSpPr>
            <p:cNvPr id="1476" name="Google Shape;1476;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77" name="Google Shape;1477;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78" name="Google Shape;1478;g82b2de5086_1_179"/>
          <p:cNvGrpSpPr/>
          <p:nvPr/>
        </p:nvGrpSpPr>
        <p:grpSpPr>
          <a:xfrm>
            <a:off x="3602886" y="2517360"/>
            <a:ext cx="454800" cy="155399"/>
            <a:chOff x="3602886" y="2375896"/>
            <a:chExt cx="454800" cy="155399"/>
          </a:xfrm>
        </p:grpSpPr>
        <p:cxnSp>
          <p:nvCxnSpPr>
            <p:cNvPr id="1479" name="Google Shape;1479;g82b2de5086_1_17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480" name="Google Shape;1480;g82b2de5086_1_17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481" name="Google Shape;1481;g82b2de5086_1_179"/>
          <p:cNvGrpSpPr/>
          <p:nvPr/>
        </p:nvGrpSpPr>
        <p:grpSpPr>
          <a:xfrm>
            <a:off x="2914152" y="306190"/>
            <a:ext cx="1639445" cy="230700"/>
            <a:chOff x="2914152" y="306190"/>
            <a:chExt cx="1639445" cy="230700"/>
          </a:xfrm>
        </p:grpSpPr>
        <p:sp>
          <p:nvSpPr>
            <p:cNvPr id="1482" name="Google Shape;1482;g82b2de5086_1_179"/>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483" name="Google Shape;1483;g82b2de5086_1_179"/>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484" name="Google Shape;1484;g82b2de5086_1_179"/>
            <p:cNvGrpSpPr/>
            <p:nvPr/>
          </p:nvGrpSpPr>
          <p:grpSpPr>
            <a:xfrm>
              <a:off x="3603471" y="344016"/>
              <a:ext cx="454800" cy="155399"/>
              <a:chOff x="3603471" y="346171"/>
              <a:chExt cx="454800" cy="155399"/>
            </a:xfrm>
          </p:grpSpPr>
          <p:cxnSp>
            <p:nvCxnSpPr>
              <p:cNvPr id="1485" name="Google Shape;1485;g82b2de5086_1_179"/>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486" name="Google Shape;1486;g82b2de5086_1_179"/>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cxnSp>
        <p:nvCxnSpPr>
          <p:cNvPr id="1491" name="Google Shape;1491;g82b2de5086_1_1459"/>
          <p:cNvCxnSpPr/>
          <p:nvPr/>
        </p:nvCxnSpPr>
        <p:spPr>
          <a:xfrm>
            <a:off x="3836316" y="29529"/>
            <a:ext cx="0" cy="5081700"/>
          </a:xfrm>
          <a:prstGeom prst="straightConnector1">
            <a:avLst/>
          </a:prstGeom>
          <a:noFill/>
          <a:ln w="15875" cap="sq" cmpd="sng">
            <a:solidFill>
              <a:srgbClr val="1F2A3D"/>
            </a:solidFill>
            <a:prstDash val="dot"/>
            <a:round/>
            <a:headEnd type="none" w="sm" len="sm"/>
            <a:tailEnd type="triangle" w="med" len="med"/>
          </a:ln>
        </p:spPr>
      </p:cxnSp>
      <p:sp>
        <p:nvSpPr>
          <p:cNvPr id="1492" name="Google Shape;1492;g82b2de5086_1_1459"/>
          <p:cNvSpPr txBox="1">
            <a:spLocks noGrp="1"/>
          </p:cNvSpPr>
          <p:nvPr>
            <p:ph type="title"/>
          </p:nvPr>
        </p:nvSpPr>
        <p:spPr>
          <a:xfrm>
            <a:off x="460950" y="91440"/>
            <a:ext cx="20496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Releases</a:t>
            </a:r>
            <a:endParaRPr/>
          </a:p>
        </p:txBody>
      </p:sp>
      <p:sp>
        <p:nvSpPr>
          <p:cNvPr id="1493" name="Google Shape;1493;g82b2de5086_1_1459"/>
          <p:cNvSpPr txBox="1"/>
          <p:nvPr/>
        </p:nvSpPr>
        <p:spPr>
          <a:xfrm>
            <a:off x="4226297" y="727284"/>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1.2.0</a:t>
            </a:r>
            <a:endParaRPr sz="1400" b="0" i="0" u="none" strike="noStrike" cap="none">
              <a:solidFill>
                <a:srgbClr val="8D8D8D"/>
              </a:solidFill>
              <a:latin typeface="Arial"/>
              <a:ea typeface="Arial"/>
              <a:cs typeface="Arial"/>
              <a:sym typeface="Arial"/>
            </a:endParaRPr>
          </a:p>
        </p:txBody>
      </p:sp>
      <p:sp>
        <p:nvSpPr>
          <p:cNvPr id="1494" name="Google Shape;1494;g82b2de5086_1_1459"/>
          <p:cNvSpPr txBox="1"/>
          <p:nvPr/>
        </p:nvSpPr>
        <p:spPr>
          <a:xfrm>
            <a:off x="2760159" y="727107"/>
            <a:ext cx="7344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August 2018</a:t>
            </a:r>
            <a:endParaRPr sz="1400" b="0" i="0" u="none" strike="noStrike" cap="none">
              <a:solidFill>
                <a:srgbClr val="8D8D8D"/>
              </a:solidFill>
              <a:latin typeface="Arial"/>
              <a:ea typeface="Arial"/>
              <a:cs typeface="Arial"/>
              <a:sym typeface="Arial"/>
            </a:endParaRPr>
          </a:p>
        </p:txBody>
      </p:sp>
      <p:sp>
        <p:nvSpPr>
          <p:cNvPr id="1495" name="Google Shape;1495;g82b2de5086_1_1459"/>
          <p:cNvSpPr txBox="1"/>
          <p:nvPr/>
        </p:nvSpPr>
        <p:spPr>
          <a:xfrm>
            <a:off x="4226297" y="94633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1.3.0</a:t>
            </a:r>
            <a:endParaRPr sz="1400" b="0" i="0" u="none" strike="noStrike" cap="none">
              <a:solidFill>
                <a:srgbClr val="8D8D8D"/>
              </a:solidFill>
              <a:latin typeface="Arial"/>
              <a:ea typeface="Arial"/>
              <a:cs typeface="Arial"/>
              <a:sym typeface="Arial"/>
            </a:endParaRPr>
          </a:p>
        </p:txBody>
      </p:sp>
      <p:sp>
        <p:nvSpPr>
          <p:cNvPr id="1496" name="Google Shape;1496;g82b2de5086_1_1459"/>
          <p:cNvSpPr txBox="1"/>
          <p:nvPr/>
        </p:nvSpPr>
        <p:spPr>
          <a:xfrm>
            <a:off x="2566196" y="945982"/>
            <a:ext cx="928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September 2018</a:t>
            </a:r>
            <a:endParaRPr sz="1400" b="0" i="0" u="none" strike="noStrike" cap="none">
              <a:solidFill>
                <a:srgbClr val="8D8D8D"/>
              </a:solidFill>
              <a:latin typeface="Arial"/>
              <a:ea typeface="Arial"/>
              <a:cs typeface="Arial"/>
              <a:sym typeface="Arial"/>
            </a:endParaRPr>
          </a:p>
        </p:txBody>
      </p:sp>
      <p:sp>
        <p:nvSpPr>
          <p:cNvPr id="1497" name="Google Shape;1497;g82b2de5086_1_1459"/>
          <p:cNvSpPr txBox="1"/>
          <p:nvPr/>
        </p:nvSpPr>
        <p:spPr>
          <a:xfrm>
            <a:off x="4226297" y="1165389"/>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1.4.0</a:t>
            </a:r>
            <a:endParaRPr sz="1400" b="0" i="0" u="none" strike="noStrike" cap="none">
              <a:solidFill>
                <a:srgbClr val="8D8D8D"/>
              </a:solidFill>
              <a:latin typeface="Arial"/>
              <a:ea typeface="Arial"/>
              <a:cs typeface="Arial"/>
              <a:sym typeface="Arial"/>
            </a:endParaRPr>
          </a:p>
        </p:txBody>
      </p:sp>
      <p:sp>
        <p:nvSpPr>
          <p:cNvPr id="1498" name="Google Shape;1498;g82b2de5086_1_1459"/>
          <p:cNvSpPr txBox="1"/>
          <p:nvPr/>
        </p:nvSpPr>
        <p:spPr>
          <a:xfrm>
            <a:off x="2599858" y="1164857"/>
            <a:ext cx="8949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November 2018</a:t>
            </a:r>
            <a:endParaRPr sz="1400" b="0" i="0" u="none" strike="noStrike" cap="none">
              <a:solidFill>
                <a:srgbClr val="8D8D8D"/>
              </a:solidFill>
              <a:latin typeface="Arial"/>
              <a:ea typeface="Arial"/>
              <a:cs typeface="Arial"/>
              <a:sym typeface="Arial"/>
            </a:endParaRPr>
          </a:p>
        </p:txBody>
      </p:sp>
      <p:sp>
        <p:nvSpPr>
          <p:cNvPr id="1499" name="Google Shape;1499;g82b2de5086_1_1459"/>
          <p:cNvSpPr txBox="1"/>
          <p:nvPr/>
        </p:nvSpPr>
        <p:spPr>
          <a:xfrm>
            <a:off x="4226297" y="1384441"/>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1.5.0</a:t>
            </a:r>
            <a:endParaRPr sz="1400" b="0" i="0" u="none" strike="noStrike" cap="none">
              <a:solidFill>
                <a:srgbClr val="8D8D8D"/>
              </a:solidFill>
              <a:latin typeface="Arial"/>
              <a:ea typeface="Arial"/>
              <a:cs typeface="Arial"/>
              <a:sym typeface="Arial"/>
            </a:endParaRPr>
          </a:p>
        </p:txBody>
      </p:sp>
      <p:sp>
        <p:nvSpPr>
          <p:cNvPr id="1500" name="Google Shape;1500;g82b2de5086_1_1459"/>
          <p:cNvSpPr txBox="1"/>
          <p:nvPr/>
        </p:nvSpPr>
        <p:spPr>
          <a:xfrm>
            <a:off x="2712069" y="1383732"/>
            <a:ext cx="7827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2019</a:t>
            </a:r>
            <a:endParaRPr sz="900" b="1" i="0" u="none" strike="noStrike" cap="none">
              <a:solidFill>
                <a:srgbClr val="8D8D8D"/>
              </a:solidFill>
              <a:latin typeface="Roboto"/>
              <a:ea typeface="Roboto"/>
              <a:cs typeface="Roboto"/>
              <a:sym typeface="Roboto"/>
            </a:endParaRPr>
          </a:p>
        </p:txBody>
      </p:sp>
      <p:sp>
        <p:nvSpPr>
          <p:cNvPr id="1501" name="Google Shape;1501;g82b2de5086_1_1459"/>
          <p:cNvSpPr txBox="1"/>
          <p:nvPr/>
        </p:nvSpPr>
        <p:spPr>
          <a:xfrm>
            <a:off x="4226296" y="508232"/>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a:t>
            </a:r>
            <a:endParaRPr sz="1400" b="0" i="0" u="none" strike="noStrike" cap="none">
              <a:solidFill>
                <a:srgbClr val="8D8D8D"/>
              </a:solidFill>
              <a:latin typeface="Arial"/>
              <a:ea typeface="Arial"/>
              <a:cs typeface="Arial"/>
              <a:sym typeface="Arial"/>
            </a:endParaRPr>
          </a:p>
        </p:txBody>
      </p:sp>
      <p:sp>
        <p:nvSpPr>
          <p:cNvPr id="1502" name="Google Shape;1502;g82b2de5086_1_1459"/>
          <p:cNvSpPr txBox="1"/>
          <p:nvPr/>
        </p:nvSpPr>
        <p:spPr>
          <a:xfrm>
            <a:off x="2917253" y="508232"/>
            <a:ext cx="5775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2018</a:t>
            </a:r>
            <a:endParaRPr sz="1400" b="0" i="0" u="none" strike="noStrike" cap="none">
              <a:solidFill>
                <a:srgbClr val="8D8D8D"/>
              </a:solidFill>
              <a:latin typeface="Arial"/>
              <a:ea typeface="Arial"/>
              <a:cs typeface="Arial"/>
              <a:sym typeface="Arial"/>
            </a:endParaRPr>
          </a:p>
        </p:txBody>
      </p:sp>
      <p:grpSp>
        <p:nvGrpSpPr>
          <p:cNvPr id="1503" name="Google Shape;1503;g82b2de5086_1_1459"/>
          <p:cNvGrpSpPr/>
          <p:nvPr/>
        </p:nvGrpSpPr>
        <p:grpSpPr>
          <a:xfrm>
            <a:off x="3602886" y="547096"/>
            <a:ext cx="454800" cy="155399"/>
            <a:chOff x="3602886" y="2375896"/>
            <a:chExt cx="454800" cy="155399"/>
          </a:xfrm>
        </p:grpSpPr>
        <p:cxnSp>
          <p:nvCxnSpPr>
            <p:cNvPr id="1504" name="Google Shape;1504;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05" name="Google Shape;1505;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1506" name="Google Shape;1506;g82b2de5086_1_1459"/>
          <p:cNvSpPr txBox="1"/>
          <p:nvPr/>
        </p:nvSpPr>
        <p:spPr>
          <a:xfrm>
            <a:off x="4226297" y="1603493"/>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1.6.0</a:t>
            </a:r>
            <a:endParaRPr sz="900" b="0" i="0" u="none" strike="noStrike" cap="none">
              <a:solidFill>
                <a:srgbClr val="8D8D8D"/>
              </a:solidFill>
              <a:latin typeface="Roboto"/>
              <a:ea typeface="Roboto"/>
              <a:cs typeface="Roboto"/>
              <a:sym typeface="Roboto"/>
            </a:endParaRPr>
          </a:p>
        </p:txBody>
      </p:sp>
      <p:sp>
        <p:nvSpPr>
          <p:cNvPr id="1507" name="Google Shape;1507;g82b2de5086_1_1459"/>
          <p:cNvSpPr txBox="1"/>
          <p:nvPr/>
        </p:nvSpPr>
        <p:spPr>
          <a:xfrm>
            <a:off x="2599849" y="1602607"/>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March 2019</a:t>
            </a:r>
            <a:endParaRPr sz="900" b="1" i="0" u="none" strike="noStrike" cap="none">
              <a:solidFill>
                <a:srgbClr val="8D8D8D"/>
              </a:solidFill>
              <a:latin typeface="Roboto"/>
              <a:ea typeface="Roboto"/>
              <a:cs typeface="Roboto"/>
              <a:sym typeface="Roboto"/>
            </a:endParaRPr>
          </a:p>
        </p:txBody>
      </p:sp>
      <p:sp>
        <p:nvSpPr>
          <p:cNvPr id="1508" name="Google Shape;1508;g82b2de5086_1_1459"/>
          <p:cNvSpPr txBox="1"/>
          <p:nvPr/>
        </p:nvSpPr>
        <p:spPr>
          <a:xfrm>
            <a:off x="4226297" y="1822546"/>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1.7.0</a:t>
            </a:r>
            <a:endParaRPr sz="900" b="0" i="0" u="none" strike="noStrike" cap="none">
              <a:solidFill>
                <a:srgbClr val="8D8D8D"/>
              </a:solidFill>
              <a:latin typeface="Roboto"/>
              <a:ea typeface="Roboto"/>
              <a:cs typeface="Roboto"/>
              <a:sym typeface="Roboto"/>
            </a:endParaRPr>
          </a:p>
        </p:txBody>
      </p:sp>
      <p:sp>
        <p:nvSpPr>
          <p:cNvPr id="1509" name="Google Shape;1509;g82b2de5086_1_1459"/>
          <p:cNvSpPr txBox="1"/>
          <p:nvPr/>
        </p:nvSpPr>
        <p:spPr>
          <a:xfrm>
            <a:off x="2641599" y="182178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2019</a:t>
            </a:r>
            <a:endParaRPr sz="900" b="1" i="0" u="none" strike="noStrike" cap="none">
              <a:solidFill>
                <a:srgbClr val="8D8D8D"/>
              </a:solidFill>
              <a:latin typeface="Roboto"/>
              <a:ea typeface="Roboto"/>
              <a:cs typeface="Roboto"/>
              <a:sym typeface="Roboto"/>
            </a:endParaRPr>
          </a:p>
        </p:txBody>
      </p:sp>
      <p:sp>
        <p:nvSpPr>
          <p:cNvPr id="1510" name="Google Shape;1510;g82b2de5086_1_1459"/>
          <p:cNvSpPr txBox="1"/>
          <p:nvPr/>
        </p:nvSpPr>
        <p:spPr>
          <a:xfrm>
            <a:off x="4226297" y="2041598"/>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1.8.0</a:t>
            </a:r>
            <a:endParaRPr sz="900" b="0" i="0" u="none" strike="noStrike" cap="none">
              <a:solidFill>
                <a:srgbClr val="8D8D8D"/>
              </a:solidFill>
              <a:latin typeface="Roboto"/>
              <a:ea typeface="Roboto"/>
              <a:cs typeface="Roboto"/>
              <a:sym typeface="Roboto"/>
            </a:endParaRPr>
          </a:p>
        </p:txBody>
      </p:sp>
      <p:sp>
        <p:nvSpPr>
          <p:cNvPr id="1511" name="Google Shape;1511;g82b2de5086_1_1459"/>
          <p:cNvSpPr txBox="1"/>
          <p:nvPr/>
        </p:nvSpPr>
        <p:spPr>
          <a:xfrm>
            <a:off x="2641599" y="204095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July 2019</a:t>
            </a:r>
            <a:endParaRPr sz="900" b="1" i="0" u="none" strike="noStrike" cap="none">
              <a:solidFill>
                <a:srgbClr val="8D8D8D"/>
              </a:solidFill>
              <a:latin typeface="Roboto"/>
              <a:ea typeface="Roboto"/>
              <a:cs typeface="Roboto"/>
              <a:sym typeface="Roboto"/>
            </a:endParaRPr>
          </a:p>
        </p:txBody>
      </p:sp>
      <p:sp>
        <p:nvSpPr>
          <p:cNvPr id="1512" name="Google Shape;1512;g82b2de5086_1_1459"/>
          <p:cNvSpPr txBox="1"/>
          <p:nvPr/>
        </p:nvSpPr>
        <p:spPr>
          <a:xfrm>
            <a:off x="4226297" y="226065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1.9.0</a:t>
            </a:r>
            <a:endParaRPr sz="900" b="0" i="0" u="none" strike="noStrike" cap="none">
              <a:solidFill>
                <a:srgbClr val="8D8D8D"/>
              </a:solidFill>
              <a:latin typeface="Roboto"/>
              <a:ea typeface="Roboto"/>
              <a:cs typeface="Roboto"/>
              <a:sym typeface="Roboto"/>
            </a:endParaRPr>
          </a:p>
        </p:txBody>
      </p:sp>
      <p:sp>
        <p:nvSpPr>
          <p:cNvPr id="1513" name="Google Shape;1513;g82b2de5086_1_1459"/>
          <p:cNvSpPr txBox="1"/>
          <p:nvPr/>
        </p:nvSpPr>
        <p:spPr>
          <a:xfrm>
            <a:off x="2641599" y="2260132"/>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October 2019</a:t>
            </a:r>
            <a:endParaRPr sz="900" b="1" i="0" u="none" strike="noStrike" cap="none">
              <a:solidFill>
                <a:srgbClr val="8D8D8D"/>
              </a:solidFill>
              <a:latin typeface="Roboto"/>
              <a:ea typeface="Roboto"/>
              <a:cs typeface="Roboto"/>
              <a:sym typeface="Roboto"/>
            </a:endParaRPr>
          </a:p>
        </p:txBody>
      </p:sp>
      <p:sp>
        <p:nvSpPr>
          <p:cNvPr id="1514" name="Google Shape;1514;g82b2de5086_1_1459"/>
          <p:cNvSpPr txBox="1"/>
          <p:nvPr/>
        </p:nvSpPr>
        <p:spPr>
          <a:xfrm>
            <a:off x="4226301" y="2479703"/>
            <a:ext cx="408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1.10.0</a:t>
            </a:r>
            <a:endParaRPr sz="900" b="0" i="0" u="none" strike="noStrike" cap="none">
              <a:solidFill>
                <a:srgbClr val="8D8D8D"/>
              </a:solidFill>
              <a:latin typeface="Roboto"/>
              <a:ea typeface="Roboto"/>
              <a:cs typeface="Roboto"/>
              <a:sym typeface="Roboto"/>
            </a:endParaRPr>
          </a:p>
        </p:txBody>
      </p:sp>
      <p:sp>
        <p:nvSpPr>
          <p:cNvPr id="1515" name="Google Shape;1515;g82b2de5086_1_1459"/>
          <p:cNvSpPr txBox="1"/>
          <p:nvPr/>
        </p:nvSpPr>
        <p:spPr>
          <a:xfrm>
            <a:off x="2641599" y="2479307"/>
            <a:ext cx="8532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January 2020</a:t>
            </a:r>
            <a:endParaRPr sz="900" b="1" i="0" u="none" strike="noStrike" cap="none">
              <a:solidFill>
                <a:srgbClr val="8D8D8D"/>
              </a:solidFill>
              <a:latin typeface="Roboto"/>
              <a:ea typeface="Roboto"/>
              <a:cs typeface="Roboto"/>
              <a:sym typeface="Roboto"/>
            </a:endParaRPr>
          </a:p>
        </p:txBody>
      </p:sp>
      <p:grpSp>
        <p:nvGrpSpPr>
          <p:cNvPr id="1516" name="Google Shape;1516;g82b2de5086_1_1459"/>
          <p:cNvGrpSpPr/>
          <p:nvPr/>
        </p:nvGrpSpPr>
        <p:grpSpPr>
          <a:xfrm>
            <a:off x="3602886" y="766014"/>
            <a:ext cx="454800" cy="155399"/>
            <a:chOff x="3602886" y="2375896"/>
            <a:chExt cx="454800" cy="155399"/>
          </a:xfrm>
        </p:grpSpPr>
        <p:cxnSp>
          <p:nvCxnSpPr>
            <p:cNvPr id="1517" name="Google Shape;1517;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18" name="Google Shape;1518;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19" name="Google Shape;1519;g82b2de5086_1_1459"/>
          <p:cNvGrpSpPr/>
          <p:nvPr/>
        </p:nvGrpSpPr>
        <p:grpSpPr>
          <a:xfrm>
            <a:off x="3602886" y="984932"/>
            <a:ext cx="454800" cy="155399"/>
            <a:chOff x="3602886" y="2375896"/>
            <a:chExt cx="454800" cy="155399"/>
          </a:xfrm>
        </p:grpSpPr>
        <p:cxnSp>
          <p:nvCxnSpPr>
            <p:cNvPr id="1520" name="Google Shape;1520;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21" name="Google Shape;1521;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22" name="Google Shape;1522;g82b2de5086_1_1459"/>
          <p:cNvGrpSpPr/>
          <p:nvPr/>
        </p:nvGrpSpPr>
        <p:grpSpPr>
          <a:xfrm>
            <a:off x="3602886" y="1203851"/>
            <a:ext cx="454800" cy="155399"/>
            <a:chOff x="3602886" y="2375896"/>
            <a:chExt cx="454800" cy="155399"/>
          </a:xfrm>
        </p:grpSpPr>
        <p:cxnSp>
          <p:nvCxnSpPr>
            <p:cNvPr id="1523" name="Google Shape;1523;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24" name="Google Shape;1524;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25" name="Google Shape;1525;g82b2de5086_1_1459"/>
          <p:cNvGrpSpPr/>
          <p:nvPr/>
        </p:nvGrpSpPr>
        <p:grpSpPr>
          <a:xfrm>
            <a:off x="3602886" y="1422769"/>
            <a:ext cx="454800" cy="155399"/>
            <a:chOff x="3602886" y="2375896"/>
            <a:chExt cx="454800" cy="155399"/>
          </a:xfrm>
        </p:grpSpPr>
        <p:cxnSp>
          <p:nvCxnSpPr>
            <p:cNvPr id="1526" name="Google Shape;1526;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27" name="Google Shape;1527;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28" name="Google Shape;1528;g82b2de5086_1_1459"/>
          <p:cNvGrpSpPr/>
          <p:nvPr/>
        </p:nvGrpSpPr>
        <p:grpSpPr>
          <a:xfrm>
            <a:off x="3602886" y="1641687"/>
            <a:ext cx="454800" cy="155399"/>
            <a:chOff x="3602886" y="2375896"/>
            <a:chExt cx="454800" cy="155399"/>
          </a:xfrm>
        </p:grpSpPr>
        <p:cxnSp>
          <p:nvCxnSpPr>
            <p:cNvPr id="1529" name="Google Shape;1529;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30" name="Google Shape;1530;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31" name="Google Shape;1531;g82b2de5086_1_1459"/>
          <p:cNvGrpSpPr/>
          <p:nvPr/>
        </p:nvGrpSpPr>
        <p:grpSpPr>
          <a:xfrm>
            <a:off x="3602886" y="1860605"/>
            <a:ext cx="454800" cy="155399"/>
            <a:chOff x="3602886" y="2375896"/>
            <a:chExt cx="454800" cy="155399"/>
          </a:xfrm>
        </p:grpSpPr>
        <p:cxnSp>
          <p:nvCxnSpPr>
            <p:cNvPr id="1532" name="Google Shape;1532;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33" name="Google Shape;1533;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34" name="Google Shape;1534;g82b2de5086_1_1459"/>
          <p:cNvGrpSpPr/>
          <p:nvPr/>
        </p:nvGrpSpPr>
        <p:grpSpPr>
          <a:xfrm>
            <a:off x="3602886" y="2079523"/>
            <a:ext cx="454800" cy="155399"/>
            <a:chOff x="3602886" y="2375896"/>
            <a:chExt cx="454800" cy="155399"/>
          </a:xfrm>
        </p:grpSpPr>
        <p:cxnSp>
          <p:nvCxnSpPr>
            <p:cNvPr id="1535" name="Google Shape;1535;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36" name="Google Shape;1536;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37" name="Google Shape;1537;g82b2de5086_1_1459"/>
          <p:cNvGrpSpPr/>
          <p:nvPr/>
        </p:nvGrpSpPr>
        <p:grpSpPr>
          <a:xfrm>
            <a:off x="3602886" y="2298441"/>
            <a:ext cx="454800" cy="155399"/>
            <a:chOff x="3602886" y="2375896"/>
            <a:chExt cx="454800" cy="155399"/>
          </a:xfrm>
        </p:grpSpPr>
        <p:cxnSp>
          <p:nvCxnSpPr>
            <p:cNvPr id="1538" name="Google Shape;1538;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39" name="Google Shape;1539;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40" name="Google Shape;1540;g82b2de5086_1_1459"/>
          <p:cNvGrpSpPr/>
          <p:nvPr/>
        </p:nvGrpSpPr>
        <p:grpSpPr>
          <a:xfrm>
            <a:off x="3602886" y="2517360"/>
            <a:ext cx="454800" cy="155399"/>
            <a:chOff x="3602886" y="2375896"/>
            <a:chExt cx="454800" cy="155399"/>
          </a:xfrm>
        </p:grpSpPr>
        <p:cxnSp>
          <p:nvCxnSpPr>
            <p:cNvPr id="1541" name="Google Shape;1541;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42" name="Google Shape;1542;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1543" name="Google Shape;1543;g82b2de5086_1_1459"/>
          <p:cNvGrpSpPr/>
          <p:nvPr/>
        </p:nvGrpSpPr>
        <p:grpSpPr>
          <a:xfrm>
            <a:off x="2914152" y="306190"/>
            <a:ext cx="1639445" cy="230700"/>
            <a:chOff x="2914152" y="306190"/>
            <a:chExt cx="1639445" cy="230700"/>
          </a:xfrm>
        </p:grpSpPr>
        <p:sp>
          <p:nvSpPr>
            <p:cNvPr id="1544" name="Google Shape;1544;g82b2de5086_1_1459"/>
            <p:cNvSpPr txBox="1"/>
            <p:nvPr/>
          </p:nvSpPr>
          <p:spPr>
            <a:xfrm>
              <a:off x="4226297" y="306190"/>
              <a:ext cx="3273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1.0.0</a:t>
              </a:r>
              <a:endParaRPr sz="1400" b="0" i="0" u="none" strike="noStrike" cap="none">
                <a:solidFill>
                  <a:srgbClr val="000000"/>
                </a:solidFill>
                <a:latin typeface="Arial"/>
                <a:ea typeface="Arial"/>
                <a:cs typeface="Arial"/>
                <a:sym typeface="Arial"/>
              </a:endParaRPr>
            </a:p>
          </p:txBody>
        </p:sp>
        <p:sp>
          <p:nvSpPr>
            <p:cNvPr id="1545" name="Google Shape;1545;g82b2de5086_1_1459"/>
            <p:cNvSpPr txBox="1"/>
            <p:nvPr/>
          </p:nvSpPr>
          <p:spPr>
            <a:xfrm>
              <a:off x="2914152" y="306190"/>
              <a:ext cx="583800" cy="2307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May 2018</a:t>
              </a:r>
              <a:endParaRPr sz="1400" b="0" i="0" u="none" strike="noStrike" cap="none">
                <a:solidFill>
                  <a:srgbClr val="000000"/>
                </a:solidFill>
                <a:latin typeface="Arial"/>
                <a:ea typeface="Arial"/>
                <a:cs typeface="Arial"/>
                <a:sym typeface="Arial"/>
              </a:endParaRPr>
            </a:p>
          </p:txBody>
        </p:sp>
        <p:grpSp>
          <p:nvGrpSpPr>
            <p:cNvPr id="1546" name="Google Shape;1546;g82b2de5086_1_1459"/>
            <p:cNvGrpSpPr/>
            <p:nvPr/>
          </p:nvGrpSpPr>
          <p:grpSpPr>
            <a:xfrm>
              <a:off x="3603471" y="344016"/>
              <a:ext cx="454800" cy="155399"/>
              <a:chOff x="3603471" y="346171"/>
              <a:chExt cx="454800" cy="155399"/>
            </a:xfrm>
          </p:grpSpPr>
          <p:cxnSp>
            <p:nvCxnSpPr>
              <p:cNvPr id="1547" name="Google Shape;1547;g82b2de5086_1_1459"/>
              <p:cNvCxnSpPr/>
              <p:nvPr/>
            </p:nvCxnSpPr>
            <p:spPr>
              <a:xfrm rot="10800000">
                <a:off x="3603471" y="417985"/>
                <a:ext cx="454800" cy="0"/>
              </a:xfrm>
              <a:prstGeom prst="straightConnector1">
                <a:avLst/>
              </a:prstGeom>
              <a:noFill/>
              <a:ln w="9525" cap="flat" cmpd="sng">
                <a:solidFill>
                  <a:srgbClr val="8D8D8D"/>
                </a:solidFill>
                <a:prstDash val="dot"/>
                <a:round/>
                <a:headEnd type="none" w="sm" len="sm"/>
                <a:tailEnd type="none" w="sm" len="sm"/>
              </a:ln>
            </p:spPr>
          </p:cxnSp>
          <p:sp>
            <p:nvSpPr>
              <p:cNvPr id="1548" name="Google Shape;1548;g82b2de5086_1_1459"/>
              <p:cNvSpPr/>
              <p:nvPr/>
            </p:nvSpPr>
            <p:spPr>
              <a:xfrm rot="2700000">
                <a:off x="3781374" y="368929"/>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1549" name="Google Shape;1549;g82b2de5086_1_1459"/>
          <p:cNvSpPr txBox="1"/>
          <p:nvPr/>
        </p:nvSpPr>
        <p:spPr>
          <a:xfrm>
            <a:off x="4226301" y="2703625"/>
            <a:ext cx="454800" cy="230700"/>
          </a:xfrm>
          <a:prstGeom prst="rect">
            <a:avLst/>
          </a:prstGeom>
          <a:noFill/>
          <a:ln>
            <a:noFill/>
          </a:ln>
        </p:spPr>
        <p:txBody>
          <a:bodyPr spcFirstLastPara="1" wrap="square" lIns="34275" tIns="45700" rIns="3427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8D8D8D"/>
                </a:solidFill>
                <a:latin typeface="Roboto"/>
                <a:ea typeface="Roboto"/>
                <a:cs typeface="Roboto"/>
                <a:sym typeface="Roboto"/>
              </a:rPr>
              <a:t>1.11.0</a:t>
            </a:r>
            <a:endParaRPr sz="900" b="0" i="0" u="none" strike="noStrike" cap="none">
              <a:solidFill>
                <a:srgbClr val="8D8D8D"/>
              </a:solidFill>
              <a:latin typeface="Roboto"/>
              <a:ea typeface="Roboto"/>
              <a:cs typeface="Roboto"/>
              <a:sym typeface="Roboto"/>
            </a:endParaRPr>
          </a:p>
        </p:txBody>
      </p:sp>
      <p:sp>
        <p:nvSpPr>
          <p:cNvPr id="1550" name="Google Shape;1550;g82b2de5086_1_1459"/>
          <p:cNvSpPr txBox="1"/>
          <p:nvPr/>
        </p:nvSpPr>
        <p:spPr>
          <a:xfrm>
            <a:off x="2599849" y="2702744"/>
            <a:ext cx="894900" cy="231000"/>
          </a:xfrm>
          <a:prstGeom prst="rect">
            <a:avLst/>
          </a:prstGeom>
          <a:noFill/>
          <a:ln>
            <a:noFill/>
          </a:ln>
        </p:spPr>
        <p:txBody>
          <a:bodyPr spcFirstLastPara="1" wrap="square" lIns="34275" tIns="45700" rIns="3427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1" i="0" u="none" strike="noStrike" cap="none">
                <a:solidFill>
                  <a:srgbClr val="8D8D8D"/>
                </a:solidFill>
                <a:latin typeface="Roboto"/>
                <a:ea typeface="Roboto"/>
                <a:cs typeface="Roboto"/>
                <a:sym typeface="Roboto"/>
              </a:rPr>
              <a:t>April 2020</a:t>
            </a:r>
            <a:endParaRPr sz="900" b="1" i="0" u="none" strike="noStrike" cap="none">
              <a:solidFill>
                <a:srgbClr val="8D8D8D"/>
              </a:solidFill>
              <a:latin typeface="Roboto"/>
              <a:ea typeface="Roboto"/>
              <a:cs typeface="Roboto"/>
              <a:sym typeface="Roboto"/>
            </a:endParaRPr>
          </a:p>
        </p:txBody>
      </p:sp>
      <p:grpSp>
        <p:nvGrpSpPr>
          <p:cNvPr id="1551" name="Google Shape;1551;g82b2de5086_1_1459"/>
          <p:cNvGrpSpPr/>
          <p:nvPr/>
        </p:nvGrpSpPr>
        <p:grpSpPr>
          <a:xfrm>
            <a:off x="3602886" y="2741824"/>
            <a:ext cx="454800" cy="155399"/>
            <a:chOff x="3602886" y="2375896"/>
            <a:chExt cx="454800" cy="155399"/>
          </a:xfrm>
        </p:grpSpPr>
        <p:cxnSp>
          <p:nvCxnSpPr>
            <p:cNvPr id="1552" name="Google Shape;1552;g82b2de5086_1_1459"/>
            <p:cNvCxnSpPr/>
            <p:nvPr/>
          </p:nvCxnSpPr>
          <p:spPr>
            <a:xfrm rot="10800000">
              <a:off x="3602886" y="2456383"/>
              <a:ext cx="454800" cy="0"/>
            </a:xfrm>
            <a:prstGeom prst="straightConnector1">
              <a:avLst/>
            </a:prstGeom>
            <a:noFill/>
            <a:ln w="9525" cap="flat" cmpd="sng">
              <a:solidFill>
                <a:srgbClr val="8D8D8D"/>
              </a:solidFill>
              <a:prstDash val="dot"/>
              <a:round/>
              <a:headEnd type="none" w="sm" len="sm"/>
              <a:tailEnd type="none" w="sm" len="sm"/>
            </a:ln>
          </p:spPr>
        </p:cxnSp>
        <p:sp>
          <p:nvSpPr>
            <p:cNvPr id="1553" name="Google Shape;1553;g82b2de5086_1_1459"/>
            <p:cNvSpPr/>
            <p:nvPr/>
          </p:nvSpPr>
          <p:spPr>
            <a:xfrm rot="2700000">
              <a:off x="3781373" y="2398654"/>
              <a:ext cx="109884" cy="109884"/>
            </a:xfrm>
            <a:prstGeom prst="rect">
              <a:avLst/>
            </a:prstGeom>
            <a:solidFill>
              <a:srgbClr val="B3B3B3"/>
            </a:solidFill>
            <a:ln w="19050" cap="sq"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cxnSp>
        <p:nvCxnSpPr>
          <p:cNvPr id="1554" name="Google Shape;1554;g82b2de5086_1_1459"/>
          <p:cNvCxnSpPr/>
          <p:nvPr/>
        </p:nvCxnSpPr>
        <p:spPr>
          <a:xfrm rot="10800000">
            <a:off x="3428800" y="3259062"/>
            <a:ext cx="454800" cy="0"/>
          </a:xfrm>
          <a:prstGeom prst="straightConnector1">
            <a:avLst/>
          </a:prstGeom>
          <a:noFill/>
          <a:ln w="9525" cap="flat" cmpd="sng">
            <a:solidFill>
              <a:srgbClr val="F15B3E"/>
            </a:solidFill>
            <a:prstDash val="dot"/>
            <a:round/>
            <a:headEnd type="none" w="sm" len="sm"/>
            <a:tailEnd type="none" w="sm" len="sm"/>
          </a:ln>
        </p:spPr>
      </p:cxnSp>
      <p:sp>
        <p:nvSpPr>
          <p:cNvPr id="1555" name="Google Shape;1555;g82b2de5086_1_1459"/>
          <p:cNvSpPr/>
          <p:nvPr/>
        </p:nvSpPr>
        <p:spPr>
          <a:xfrm>
            <a:off x="3883600" y="3019171"/>
            <a:ext cx="1585800" cy="46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56" name="Google Shape;1556;g82b2de5086_1_1459"/>
          <p:cNvSpPr txBox="1"/>
          <p:nvPr/>
        </p:nvSpPr>
        <p:spPr>
          <a:xfrm>
            <a:off x="4162215" y="2988410"/>
            <a:ext cx="4123500" cy="224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C"/>
                </a:solidFill>
                <a:latin typeface="Roboto"/>
                <a:ea typeface="Roboto"/>
                <a:cs typeface="Roboto"/>
                <a:sym typeface="Roboto"/>
              </a:rPr>
              <a:t>1.12.0</a:t>
            </a:r>
            <a:endParaRPr sz="2400" b="1" i="0" u="none" strike="noStrike" cap="none">
              <a:solidFill>
                <a:srgbClr val="1F2A3C"/>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300"/>
              <a:buFont typeface="Arial"/>
              <a:buNone/>
            </a:pPr>
            <a:endParaRPr sz="3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SELinux</a:t>
            </a:r>
            <a:endParaRPr sz="1100" b="0" i="0" u="none" strike="noStrike" cap="none">
              <a:solidFill>
                <a:srgbClr val="1F2A3C"/>
              </a:solidFill>
              <a:latin typeface="Roboto"/>
              <a:ea typeface="Roboto"/>
              <a:cs typeface="Roboto"/>
              <a:sym typeface="Roboto"/>
            </a:endParaRPr>
          </a:p>
          <a:p>
            <a:pPr marL="0" marR="0" lvl="0" indent="0" algn="l" rtl="0">
              <a:lnSpc>
                <a:spcPct val="100000"/>
              </a:lnSpc>
              <a:spcBef>
                <a:spcPts val="500"/>
              </a:spcBef>
              <a:spcAft>
                <a:spcPts val="0"/>
              </a:spcAft>
              <a:buClr>
                <a:srgbClr val="000000"/>
              </a:buClr>
              <a:buSzPts val="1100"/>
              <a:buFont typeface="Arial"/>
              <a:buNone/>
            </a:pPr>
            <a:r>
              <a:rPr lang="en-US" sz="1100" b="0" i="0" u="none" strike="noStrike" cap="none">
                <a:solidFill>
                  <a:srgbClr val="1F2A3C"/>
                </a:solidFill>
                <a:latin typeface="Roboto"/>
                <a:ea typeface="Roboto"/>
                <a:cs typeface="Roboto"/>
                <a:sym typeface="Roboto"/>
              </a:rPr>
              <a:t>Intel</a:t>
            </a:r>
            <a:r>
              <a:rPr lang="en-US" sz="1100" b="0" i="0" u="none" strike="noStrike" cap="none" baseline="30000">
                <a:solidFill>
                  <a:srgbClr val="1F2A3C"/>
                </a:solidFill>
                <a:latin typeface="Roboto"/>
                <a:ea typeface="Roboto"/>
                <a:cs typeface="Roboto"/>
                <a:sym typeface="Roboto"/>
              </a:rPr>
              <a:t>®</a:t>
            </a:r>
            <a:r>
              <a:rPr lang="en-US" sz="1100" b="0" i="0" u="none" strike="noStrike" cap="none">
                <a:solidFill>
                  <a:srgbClr val="1F2A3C"/>
                </a:solidFill>
                <a:latin typeface="Roboto"/>
                <a:ea typeface="Roboto"/>
                <a:cs typeface="Roboto"/>
                <a:sym typeface="Roboto"/>
              </a:rPr>
              <a:t> QuickAssist Technology Dockerfile to simplify installation</a:t>
            </a:r>
            <a:endParaRPr sz="1100" b="0" i="0" u="none" strike="noStrike" cap="none">
              <a:solidFill>
                <a:srgbClr val="1F2A3C"/>
              </a:solidFill>
              <a:latin typeface="Roboto"/>
              <a:ea typeface="Roboto"/>
              <a:cs typeface="Roboto"/>
              <a:sym typeface="Roboto"/>
            </a:endParaRPr>
          </a:p>
        </p:txBody>
      </p:sp>
      <p:sp>
        <p:nvSpPr>
          <p:cNvPr id="1557" name="Google Shape;1557;g82b2de5086_1_1459"/>
          <p:cNvSpPr txBox="1"/>
          <p:nvPr/>
        </p:nvSpPr>
        <p:spPr>
          <a:xfrm>
            <a:off x="1552650" y="2984425"/>
            <a:ext cx="1971600" cy="517800"/>
          </a:xfrm>
          <a:prstGeom prst="rect">
            <a:avLst/>
          </a:prstGeom>
          <a:no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sz="1600" b="1" i="0" u="none" strike="noStrike" cap="none">
                <a:solidFill>
                  <a:srgbClr val="1F2A3D"/>
                </a:solidFill>
                <a:latin typeface="Roboto"/>
                <a:ea typeface="Roboto"/>
                <a:cs typeface="Roboto"/>
                <a:sym typeface="Roboto"/>
              </a:rPr>
              <a:t>    </a:t>
            </a:r>
            <a:r>
              <a:rPr lang="en-US" sz="1600" b="1">
                <a:solidFill>
                  <a:srgbClr val="1F2A3D"/>
                </a:solidFill>
                <a:latin typeface="Roboto"/>
                <a:ea typeface="Roboto"/>
                <a:cs typeface="Roboto"/>
                <a:sym typeface="Roboto"/>
              </a:rPr>
              <a:t>November 2020</a:t>
            </a:r>
            <a:endParaRPr sz="1600" b="1" i="0" u="none" strike="noStrike" cap="none">
              <a:solidFill>
                <a:srgbClr val="1F2A3D"/>
              </a:solidFill>
              <a:latin typeface="Roboto"/>
              <a:ea typeface="Roboto"/>
              <a:cs typeface="Roboto"/>
              <a:sym typeface="Roboto"/>
            </a:endParaRPr>
          </a:p>
        </p:txBody>
      </p:sp>
      <p:sp>
        <p:nvSpPr>
          <p:cNvPr id="1558" name="Google Shape;1558;g82b2de5086_1_1459"/>
          <p:cNvSpPr/>
          <p:nvPr/>
        </p:nvSpPr>
        <p:spPr>
          <a:xfrm rot="2700000">
            <a:off x="3671066" y="3087621"/>
            <a:ext cx="330502" cy="330502"/>
          </a:xfrm>
          <a:prstGeom prst="rect">
            <a:avLst/>
          </a:prstGeom>
          <a:solidFill>
            <a:srgbClr val="F15B3E"/>
          </a:solidFill>
          <a:ln w="38100" cap="flat" cmpd="sng">
            <a:solidFill>
              <a:srgbClr val="E3E3E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gac242e7999_0_341"/>
          <p:cNvSpPr/>
          <p:nvPr/>
        </p:nvSpPr>
        <p:spPr>
          <a:xfrm>
            <a:off x="2587896" y="1864102"/>
            <a:ext cx="1920300" cy="1529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4" name="Google Shape;1564;gac242e7999_0_341"/>
          <p:cNvSpPr/>
          <p:nvPr/>
        </p:nvSpPr>
        <p:spPr>
          <a:xfrm>
            <a:off x="542609" y="1864102"/>
            <a:ext cx="1920300" cy="1529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5" name="Google Shape;1565;gac242e7999_0_341"/>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2.0 (Launched October 2020)</a:t>
            </a:r>
            <a:endParaRPr/>
          </a:p>
        </p:txBody>
      </p:sp>
      <p:sp>
        <p:nvSpPr>
          <p:cNvPr id="1566" name="Google Shape;1566;gac242e7999_0_341"/>
          <p:cNvSpPr txBox="1">
            <a:spLocks noGrp="1"/>
          </p:cNvSpPr>
          <p:nvPr>
            <p:ph type="body" idx="1"/>
          </p:nvPr>
        </p:nvSpPr>
        <p:spPr>
          <a:xfrm>
            <a:off x="457200" y="940125"/>
            <a:ext cx="7597200" cy="3390900"/>
          </a:xfrm>
          <a:prstGeom prst="rect">
            <a:avLst/>
          </a:prstGeom>
          <a:noFill/>
          <a:ln>
            <a:noFill/>
          </a:ln>
        </p:spPr>
        <p:txBody>
          <a:bodyPr spcFirstLastPara="1" wrap="square" lIns="91425" tIns="45700" rIns="91425" bIns="45700" anchor="t" anchorCtr="0">
            <a:noAutofit/>
          </a:bodyPr>
          <a:lstStyle/>
          <a:p>
            <a:pPr marL="150876" marR="0" lvl="0" indent="-150876"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a:ea typeface="Roboto"/>
                <a:cs typeface="Roboto"/>
                <a:sym typeface="Roboto"/>
              </a:rPr>
              <a:t> </a:t>
            </a:r>
            <a:endParaRPr/>
          </a:p>
        </p:txBody>
      </p:sp>
      <p:sp>
        <p:nvSpPr>
          <p:cNvPr id="1567" name="Google Shape;1567;gac242e7999_0_341"/>
          <p:cNvSpPr txBox="1"/>
          <p:nvPr/>
        </p:nvSpPr>
        <p:spPr>
          <a:xfrm>
            <a:off x="542600" y="892206"/>
            <a:ext cx="2420700" cy="3488700"/>
          </a:xfrm>
          <a:prstGeom prst="rect">
            <a:avLst/>
          </a:prstGeom>
          <a:solidFill>
            <a:srgbClr val="A1D4FF">
              <a:alpha val="49410"/>
            </a:srgbClr>
          </a:solidFill>
          <a:ln>
            <a:noFill/>
          </a:ln>
        </p:spPr>
        <p:txBody>
          <a:bodyPr spcFirstLastPara="1" wrap="square" lIns="182875" tIns="182875" rIns="182875" bIns="182875" anchor="t" anchorCtr="0">
            <a:noAutofit/>
          </a:bodyPr>
          <a:lstStyle/>
          <a:p>
            <a:pPr marL="150876" marR="0" lvl="0" indent="-150876" algn="l" rtl="0">
              <a:lnSpc>
                <a:spcPct val="100000"/>
              </a:lnSpc>
              <a:spcBef>
                <a:spcPts val="0"/>
              </a:spcBef>
              <a:spcAft>
                <a:spcPts val="0"/>
              </a:spcAft>
              <a:buClr>
                <a:schemeClr val="lt2"/>
              </a:buClr>
              <a:buSzPts val="1800"/>
              <a:buFont typeface="Roboto"/>
              <a:buNone/>
            </a:pPr>
            <a:r>
              <a:rPr lang="en-US" sz="2400" b="1" i="0" u="none" strike="noStrike" cap="none">
                <a:solidFill>
                  <a:srgbClr val="1F2A3D"/>
                </a:solidFill>
                <a:latin typeface="Roboto Black"/>
                <a:ea typeface="Roboto Black"/>
                <a:cs typeface="Roboto Black"/>
                <a:sym typeface="Roboto Black"/>
              </a:rPr>
              <a:t>Performance</a:t>
            </a:r>
            <a:br>
              <a:rPr lang="en-US" sz="3200" b="1" i="0" u="none" strike="noStrike" cap="none">
                <a:solidFill>
                  <a:srgbClr val="1F2A3D"/>
                </a:solidFill>
                <a:latin typeface="Roboto Black"/>
                <a:ea typeface="Roboto Black"/>
                <a:cs typeface="Roboto Black"/>
                <a:sym typeface="Roboto Black"/>
              </a:rPr>
            </a:br>
            <a:endParaRPr sz="800" b="1" i="0" u="none" strike="noStrike" cap="none">
              <a:solidFill>
                <a:srgbClr val="1F2A3D"/>
              </a:solidFill>
              <a:latin typeface="Roboto Black"/>
              <a:ea typeface="Roboto Black"/>
              <a:cs typeface="Roboto Black"/>
              <a:sym typeface="Roboto Black"/>
            </a:endParaRPr>
          </a:p>
          <a:p>
            <a:pPr marL="171450" marR="0" lvl="0" indent="-171450" algn="l" rtl="0">
              <a:lnSpc>
                <a:spcPct val="100000"/>
              </a:lnSpc>
              <a:spcBef>
                <a:spcPts val="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Transition to Rust Agent for higher container density and better memory overhead.</a:t>
            </a:r>
            <a:br>
              <a:rPr lang="en-US" sz="1200" b="0" i="0" u="none" strike="noStrike" cap="none">
                <a:solidFill>
                  <a:srgbClr val="1F2A3D"/>
                </a:solidFill>
                <a:latin typeface="Roboto"/>
                <a:ea typeface="Roboto"/>
                <a:cs typeface="Roboto"/>
                <a:sym typeface="Roboto"/>
              </a:rPr>
            </a:br>
            <a:r>
              <a:rPr lang="en-US" sz="1200" b="0" i="0" u="none" strike="noStrike" cap="none">
                <a:solidFill>
                  <a:srgbClr val="1F2A3D"/>
                </a:solidFill>
                <a:latin typeface="Roboto"/>
                <a:ea typeface="Roboto"/>
                <a:cs typeface="Roboto"/>
                <a:sym typeface="Roboto"/>
              </a:rPr>
              <a:t>         11MB to 300K</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60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Transition from </a:t>
            </a:r>
            <a:r>
              <a:rPr lang="en-US" sz="1200" b="1" i="0" u="none" strike="noStrike" cap="none">
                <a:solidFill>
                  <a:srgbClr val="1F2A3D"/>
                </a:solidFill>
                <a:latin typeface="Roboto"/>
                <a:ea typeface="Roboto"/>
                <a:cs typeface="Roboto"/>
                <a:sym typeface="Roboto"/>
              </a:rPr>
              <a:t>gRPC</a:t>
            </a:r>
            <a:r>
              <a:rPr lang="en-US" sz="1200" b="0" i="0" u="none" strike="noStrike" cap="none">
                <a:solidFill>
                  <a:srgbClr val="1F2A3D"/>
                </a:solidFill>
                <a:latin typeface="Roboto"/>
                <a:ea typeface="Roboto"/>
                <a:cs typeface="Roboto"/>
                <a:sym typeface="Roboto"/>
              </a:rPr>
              <a:t> communication protocol to </a:t>
            </a:r>
            <a:r>
              <a:rPr lang="en-US" sz="1200" b="1" i="1" u="none" strike="noStrike" cap="none">
                <a:solidFill>
                  <a:srgbClr val="1F2A3D"/>
                </a:solidFill>
                <a:latin typeface="Roboto"/>
                <a:ea typeface="Roboto"/>
                <a:cs typeface="Roboto"/>
                <a:sym typeface="Roboto"/>
              </a:rPr>
              <a:t>ttRPC</a:t>
            </a:r>
            <a:r>
              <a:rPr lang="en-US" sz="1200" b="0" i="0" u="none" strike="noStrike" cap="none">
                <a:solidFill>
                  <a:srgbClr val="1F2A3D"/>
                </a:solidFill>
                <a:latin typeface="Roboto"/>
                <a:ea typeface="Roboto"/>
                <a:cs typeface="Roboto"/>
                <a:sym typeface="Roboto"/>
              </a:rPr>
              <a:t> for lower memory overhead.</a:t>
            </a:r>
            <a:endParaRPr/>
          </a:p>
          <a:p>
            <a:pPr marL="171450" marR="0" lvl="0" indent="-171450" algn="l" rtl="0">
              <a:lnSpc>
                <a:spcPct val="100000"/>
              </a:lnSpc>
              <a:spcBef>
                <a:spcPts val="600"/>
              </a:spcBef>
              <a:spcAft>
                <a:spcPts val="60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Virtio-fs is now the default shared file system type with better POSIX compliance.</a:t>
            </a:r>
            <a:endParaRPr sz="1200" b="0" i="0" u="none" strike="noStrike" cap="none">
              <a:solidFill>
                <a:srgbClr val="1F2A3D"/>
              </a:solidFill>
              <a:latin typeface="Roboto"/>
              <a:ea typeface="Roboto"/>
              <a:cs typeface="Roboto"/>
              <a:sym typeface="Roboto"/>
            </a:endParaRPr>
          </a:p>
        </p:txBody>
      </p:sp>
      <p:sp>
        <p:nvSpPr>
          <p:cNvPr id="1568" name="Google Shape;1568;gac242e7999_0_341"/>
          <p:cNvSpPr txBox="1"/>
          <p:nvPr/>
        </p:nvSpPr>
        <p:spPr>
          <a:xfrm>
            <a:off x="6163650" y="892206"/>
            <a:ext cx="2381100" cy="3488700"/>
          </a:xfrm>
          <a:prstGeom prst="rect">
            <a:avLst/>
          </a:prstGeom>
          <a:solidFill>
            <a:srgbClr val="42AC70">
              <a:alpha val="29409"/>
            </a:srgbClr>
          </a:solidFill>
          <a:ln>
            <a:noFill/>
          </a:ln>
        </p:spPr>
        <p:txBody>
          <a:bodyPr spcFirstLastPara="1" wrap="square" lIns="182875" tIns="182875" rIns="182875" bIns="182875" anchor="t" anchorCtr="0">
            <a:noAutofit/>
          </a:bodyPr>
          <a:lstStyle/>
          <a:p>
            <a:pPr marL="150876" marR="0" lvl="0" indent="-150876" algn="l" rtl="0">
              <a:lnSpc>
                <a:spcPct val="100000"/>
              </a:lnSpc>
              <a:spcBef>
                <a:spcPts val="0"/>
              </a:spcBef>
              <a:spcAft>
                <a:spcPts val="0"/>
              </a:spcAft>
              <a:buClr>
                <a:schemeClr val="lt2"/>
              </a:buClr>
              <a:buSzPts val="1800"/>
              <a:buFont typeface="Roboto"/>
              <a:buNone/>
            </a:pPr>
            <a:r>
              <a:rPr lang="en-US" sz="2400" b="1" i="0" u="none" strike="noStrike" cap="none">
                <a:solidFill>
                  <a:srgbClr val="1F2A3D"/>
                </a:solidFill>
                <a:latin typeface="Roboto Black"/>
                <a:ea typeface="Roboto Black"/>
                <a:cs typeface="Roboto Black"/>
                <a:sym typeface="Roboto Black"/>
              </a:rPr>
              <a:t>Stability</a:t>
            </a:r>
            <a:br>
              <a:rPr lang="en-US" sz="3200" b="1" i="0" u="none" strike="noStrike" cap="none">
                <a:solidFill>
                  <a:srgbClr val="1F2A3D"/>
                </a:solidFill>
                <a:latin typeface="Roboto Black"/>
                <a:ea typeface="Roboto Black"/>
                <a:cs typeface="Roboto Black"/>
                <a:sym typeface="Roboto Black"/>
              </a:rPr>
            </a:br>
            <a:endParaRPr sz="800" b="1" i="0" u="none" strike="noStrike" cap="none">
              <a:solidFill>
                <a:srgbClr val="1F2A3D"/>
              </a:solidFill>
              <a:latin typeface="Roboto Black"/>
              <a:ea typeface="Roboto Black"/>
              <a:cs typeface="Roboto Black"/>
              <a:sym typeface="Roboto Black"/>
            </a:endParaRPr>
          </a:p>
          <a:p>
            <a:pPr marL="171450" marR="0" lvl="0" indent="-171450" algn="l" rtl="0">
              <a:lnSpc>
                <a:spcPct val="100000"/>
              </a:lnSpc>
              <a:spcBef>
                <a:spcPts val="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New component called Kata-monitor</a:t>
            </a:r>
            <a:endParaRPr/>
          </a:p>
          <a:p>
            <a:pPr marL="171450" marR="0" lvl="0" indent="-171450" algn="l" rtl="0">
              <a:lnSpc>
                <a:spcPct val="100000"/>
              </a:lnSpc>
              <a:spcBef>
                <a:spcPts val="60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Better observability and tracing for debug</a:t>
            </a:r>
            <a:endParaRPr/>
          </a:p>
          <a:p>
            <a:pPr marL="171450" marR="0" lvl="0" indent="-171450" algn="l" rtl="0">
              <a:lnSpc>
                <a:spcPct val="100000"/>
              </a:lnSpc>
              <a:spcBef>
                <a:spcPts val="60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Live monitoring with Prometheus and Grafana.</a:t>
            </a:r>
            <a:endParaRPr/>
          </a:p>
          <a:p>
            <a:pPr marL="171450" marR="0" lvl="0" indent="-57150" algn="l" rtl="0">
              <a:lnSpc>
                <a:spcPct val="100000"/>
              </a:lnSpc>
              <a:spcBef>
                <a:spcPts val="600"/>
              </a:spcBef>
              <a:spcAft>
                <a:spcPts val="0"/>
              </a:spcAft>
              <a:buClr>
                <a:schemeClr val="lt2"/>
              </a:buClr>
              <a:buSzPts val="1800"/>
              <a:buFont typeface="Arial"/>
              <a:buNone/>
            </a:pPr>
            <a:endParaRPr sz="1200" b="0" i="0" u="none" strike="noStrike" cap="none">
              <a:solidFill>
                <a:srgbClr val="1F2A3D"/>
              </a:solidFill>
              <a:latin typeface="Roboto"/>
              <a:ea typeface="Roboto"/>
              <a:cs typeface="Roboto"/>
              <a:sym typeface="Roboto"/>
            </a:endParaRPr>
          </a:p>
          <a:p>
            <a:pPr marL="45720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p:txBody>
      </p:sp>
      <p:sp>
        <p:nvSpPr>
          <p:cNvPr id="1569" name="Google Shape;1569;gac242e7999_0_341"/>
          <p:cNvSpPr txBox="1"/>
          <p:nvPr/>
        </p:nvSpPr>
        <p:spPr>
          <a:xfrm>
            <a:off x="3206125" y="892206"/>
            <a:ext cx="2714700" cy="3488700"/>
          </a:xfrm>
          <a:prstGeom prst="rect">
            <a:avLst/>
          </a:prstGeom>
          <a:solidFill>
            <a:srgbClr val="5E81BE">
              <a:alpha val="49410"/>
            </a:srgbClr>
          </a:solidFill>
          <a:ln>
            <a:noFill/>
          </a:ln>
        </p:spPr>
        <p:txBody>
          <a:bodyPr spcFirstLastPara="1" wrap="square" lIns="182875" tIns="182875" rIns="182875" bIns="182875" anchor="t" anchorCtr="0">
            <a:noAutofit/>
          </a:bodyPr>
          <a:lstStyle/>
          <a:p>
            <a:pPr marL="150876" marR="0" lvl="0" indent="-150876" algn="l" rtl="0">
              <a:lnSpc>
                <a:spcPct val="100000"/>
              </a:lnSpc>
              <a:spcBef>
                <a:spcPts val="0"/>
              </a:spcBef>
              <a:spcAft>
                <a:spcPts val="0"/>
              </a:spcAft>
              <a:buClr>
                <a:schemeClr val="lt2"/>
              </a:buClr>
              <a:buSzPts val="1800"/>
              <a:buFont typeface="Roboto"/>
              <a:buNone/>
            </a:pPr>
            <a:r>
              <a:rPr lang="en-US" sz="2400" b="1" i="0" u="none" strike="noStrike" cap="none">
                <a:solidFill>
                  <a:srgbClr val="1F2A3D"/>
                </a:solidFill>
                <a:latin typeface="Roboto Black"/>
                <a:ea typeface="Roboto Black"/>
                <a:cs typeface="Roboto Black"/>
                <a:sym typeface="Roboto Black"/>
              </a:rPr>
              <a:t>Security</a:t>
            </a:r>
            <a:br>
              <a:rPr lang="en-US" sz="3200" b="1" i="0" u="none" strike="noStrike" cap="none">
                <a:solidFill>
                  <a:srgbClr val="1F2A3D"/>
                </a:solidFill>
                <a:latin typeface="Roboto Black"/>
                <a:ea typeface="Roboto Black"/>
                <a:cs typeface="Roboto Black"/>
                <a:sym typeface="Roboto Black"/>
              </a:rPr>
            </a:br>
            <a:endParaRPr sz="800" b="1" i="0" u="none" strike="noStrike" cap="none">
              <a:solidFill>
                <a:srgbClr val="1F2A3D"/>
              </a:solidFill>
              <a:latin typeface="Roboto Black"/>
              <a:ea typeface="Roboto Black"/>
              <a:cs typeface="Roboto Black"/>
              <a:sym typeface="Roboto Black"/>
            </a:endParaRPr>
          </a:p>
          <a:p>
            <a:pPr marL="171450" marR="0" lvl="0" indent="-171450" algn="l" rtl="0">
              <a:lnSpc>
                <a:spcPct val="100000"/>
              </a:lnSpc>
              <a:spcBef>
                <a:spcPts val="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Secure Enclave Support with Intel® SGX</a:t>
            </a:r>
            <a:endParaRPr sz="1200" b="0" i="0" u="none" strike="noStrike" cap="none">
              <a:solidFill>
                <a:srgbClr val="1F2A3D"/>
              </a:solidFill>
              <a:latin typeface="Roboto"/>
              <a:ea typeface="Roboto"/>
              <a:cs typeface="Roboto"/>
              <a:sym typeface="Roboto"/>
            </a:endParaRPr>
          </a:p>
          <a:p>
            <a:pPr marL="171450" marR="0" lvl="0" indent="-171450" algn="l" rtl="0">
              <a:lnSpc>
                <a:spcPct val="100000"/>
              </a:lnSpc>
              <a:spcBef>
                <a:spcPts val="60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Reduced system privileges of Kata components</a:t>
            </a:r>
            <a:endParaRPr/>
          </a:p>
          <a:p>
            <a:pPr marL="171450" marR="0" lvl="0" indent="-171450" algn="l" rtl="0">
              <a:lnSpc>
                <a:spcPct val="100000"/>
              </a:lnSpc>
              <a:spcBef>
                <a:spcPts val="60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Separate IO streams for better security isolation</a:t>
            </a:r>
            <a:endParaRPr/>
          </a:p>
          <a:p>
            <a:pPr marL="171450" marR="0" lvl="0" indent="-171450" algn="l" rtl="0">
              <a:lnSpc>
                <a:spcPct val="100000"/>
              </a:lnSpc>
              <a:spcBef>
                <a:spcPts val="600"/>
              </a:spcBef>
              <a:spcAft>
                <a:spcPts val="0"/>
              </a:spcAft>
              <a:buClr>
                <a:schemeClr val="lt2"/>
              </a:buClr>
              <a:buSzPts val="1800"/>
              <a:buFont typeface="Arial"/>
              <a:buChar char="•"/>
            </a:pPr>
            <a:r>
              <a:rPr lang="en-US" sz="1200" b="0" i="0" u="none" strike="noStrike" cap="none">
                <a:solidFill>
                  <a:srgbClr val="1F2A3D"/>
                </a:solidFill>
                <a:latin typeface="Roboto"/>
                <a:ea typeface="Roboto"/>
                <a:cs typeface="Roboto"/>
                <a:sym typeface="Roboto"/>
              </a:rPr>
              <a:t>Cloud Hypervisor for smaller surface area of attack.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p:txBody>
      </p:sp>
      <p:sp>
        <p:nvSpPr>
          <p:cNvPr id="1570" name="Google Shape;1570;gac242e7999_0_341"/>
          <p:cNvSpPr txBox="1">
            <a:spLocks noGrp="1"/>
          </p:cNvSpPr>
          <p:nvPr>
            <p:ph type="body" idx="2"/>
          </p:nvPr>
        </p:nvSpPr>
        <p:spPr>
          <a:xfrm>
            <a:off x="542600" y="4511725"/>
            <a:ext cx="7597200" cy="767700"/>
          </a:xfrm>
          <a:prstGeom prst="rect">
            <a:avLst/>
          </a:prstGeom>
          <a:noFill/>
          <a:ln>
            <a:noFill/>
          </a:ln>
        </p:spPr>
        <p:txBody>
          <a:bodyPr spcFirstLastPara="1" wrap="square" lIns="91425" tIns="45700" rIns="91425" bIns="45700" anchor="t" anchorCtr="0">
            <a:noAutofit/>
          </a:bodyPr>
          <a:lstStyle/>
          <a:p>
            <a:pPr marL="150876" marR="0" lvl="0" indent="-150876" algn="l" rtl="0">
              <a:lnSpc>
                <a:spcPct val="100000"/>
              </a:lnSpc>
              <a:spcBef>
                <a:spcPts val="0"/>
              </a:spcBef>
              <a:spcAft>
                <a:spcPts val="0"/>
              </a:spcAft>
              <a:buClr>
                <a:srgbClr val="000000"/>
              </a:buClr>
              <a:buSzPts val="1800"/>
              <a:buFont typeface="Arial"/>
              <a:buNone/>
            </a:pPr>
            <a:r>
              <a:rPr lang="en-US" sz="1300">
                <a:latin typeface="Roboto"/>
                <a:ea typeface="Roboto"/>
                <a:cs typeface="Roboto"/>
                <a:sym typeface="Roboto"/>
              </a:rPr>
              <a:t>Check </a:t>
            </a:r>
            <a:r>
              <a:rPr lang="en-US" sz="1300" u="sng">
                <a:solidFill>
                  <a:srgbClr val="5E81BE"/>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https://github.com/kata-containers/kata-containers/releases/tag/2.0.0</a:t>
            </a:r>
            <a:endParaRPr sz="1300" u="sng">
              <a:solidFill>
                <a:srgbClr val="5E81BE"/>
              </a:solidFill>
              <a:latin typeface="Roboto"/>
              <a:ea typeface="Roboto"/>
              <a:cs typeface="Roboto"/>
              <a:sym typeface="Roboto"/>
            </a:endParaRPr>
          </a:p>
          <a:p>
            <a:pPr marL="150876" marR="0" lvl="0" indent="-150876" algn="l" rtl="0">
              <a:lnSpc>
                <a:spcPct val="100000"/>
              </a:lnSpc>
              <a:spcBef>
                <a:spcPts val="0"/>
              </a:spcBef>
              <a:spcAft>
                <a:spcPts val="0"/>
              </a:spcAft>
              <a:buClr>
                <a:srgbClr val="000000"/>
              </a:buClr>
              <a:buSzPts val="1800"/>
              <a:buFont typeface="Arial"/>
              <a:buNone/>
            </a:pPr>
            <a:r>
              <a:rPr lang="en-US" sz="1300">
                <a:latin typeface="Roboto"/>
                <a:ea typeface="Roboto"/>
                <a:cs typeface="Roboto"/>
                <a:sym typeface="Roboto"/>
              </a:rPr>
              <a:t>for more information about Kata 2.0 and its download availability.</a:t>
            </a:r>
            <a:endParaRPr sz="1300">
              <a:latin typeface="Roboto"/>
              <a:ea typeface="Roboto"/>
              <a:cs typeface="Roboto"/>
              <a:sym typeface="Roboto"/>
            </a:endParaRPr>
          </a:p>
          <a:p>
            <a:pPr marL="150876" marR="0" lvl="0" indent="-150876" algn="l" rtl="0">
              <a:lnSpc>
                <a:spcPct val="100000"/>
              </a:lnSpc>
              <a:spcBef>
                <a:spcPts val="0"/>
              </a:spcBef>
              <a:spcAft>
                <a:spcPts val="0"/>
              </a:spcAft>
              <a:buClr>
                <a:srgbClr val="000000"/>
              </a:buClr>
              <a:buSzPts val="1800"/>
              <a:buFont typeface="Arial"/>
              <a:buNone/>
            </a:pPr>
            <a:endParaRPr sz="130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5" name="Google Shape;1575;g5e2ded1371_0_0"/>
          <p:cNvSpPr/>
          <p:nvPr/>
        </p:nvSpPr>
        <p:spPr>
          <a:xfrm>
            <a:off x="467599" y="1280800"/>
            <a:ext cx="2499300" cy="3052200"/>
          </a:xfrm>
          <a:prstGeom prst="rect">
            <a:avLst/>
          </a:prstGeom>
          <a:solidFill>
            <a:srgbClr val="5E81B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5E81BE"/>
              </a:highlight>
              <a:latin typeface="Arial"/>
              <a:ea typeface="Arial"/>
              <a:cs typeface="Arial"/>
              <a:sym typeface="Arial"/>
            </a:endParaRPr>
          </a:p>
        </p:txBody>
      </p:sp>
      <p:sp>
        <p:nvSpPr>
          <p:cNvPr id="1576" name="Google Shape;1576;g5e2ded1371_0_0"/>
          <p:cNvSpPr/>
          <p:nvPr/>
        </p:nvSpPr>
        <p:spPr>
          <a:xfrm>
            <a:off x="3188450" y="1280800"/>
            <a:ext cx="2499300" cy="3052200"/>
          </a:xfrm>
          <a:prstGeom prst="rect">
            <a:avLst/>
          </a:prstGeom>
          <a:solidFill>
            <a:srgbClr val="42AC70">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77" name="Google Shape;1577;g5e2ded1371_0_0"/>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Where to run Kata Containers</a:t>
            </a:r>
            <a:endParaRPr/>
          </a:p>
        </p:txBody>
      </p:sp>
      <p:sp>
        <p:nvSpPr>
          <p:cNvPr id="1578" name="Google Shape;1578;g5e2ded1371_0_0"/>
          <p:cNvSpPr txBox="1">
            <a:spLocks noGrp="1"/>
          </p:cNvSpPr>
          <p:nvPr>
            <p:ph type="body" idx="1"/>
          </p:nvPr>
        </p:nvSpPr>
        <p:spPr>
          <a:xfrm>
            <a:off x="574788" y="1879162"/>
            <a:ext cx="2383500" cy="245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a:ea typeface="Roboto"/>
                <a:cs typeface="Roboto"/>
                <a:sym typeface="Roboto"/>
              </a:rPr>
              <a:t>Distro packages</a:t>
            </a:r>
            <a:endParaRPr sz="1800" b="0"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Clear Linux</a:t>
            </a:r>
            <a:br>
              <a:rPr lang="en-US" sz="1200" b="0" i="0" u="none" strike="noStrike" cap="none">
                <a:solidFill>
                  <a:srgbClr val="1F2A3D"/>
                </a:solidFill>
                <a:latin typeface="Roboto"/>
                <a:ea typeface="Roboto"/>
                <a:cs typeface="Roboto"/>
                <a:sym typeface="Roboto"/>
              </a:rPr>
            </a:br>
            <a:r>
              <a:rPr lang="en-US" sz="1200" b="0" i="0" u="none" strike="noStrike" cap="none">
                <a:solidFill>
                  <a:srgbClr val="1F2A3D"/>
                </a:solidFill>
                <a:latin typeface="Roboto"/>
                <a:ea typeface="Roboto"/>
                <a:cs typeface="Roboto"/>
                <a:sym typeface="Roboto"/>
              </a:rPr>
              <a:t>CentOS</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Debian</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Fedora</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OpenSUSE</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SUSE Linux Enterprise Server</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Red Hat Enterprise Linux</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Ubuntu</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000000"/>
              </a:buClr>
              <a:buSzPts val="1200"/>
              <a:buFont typeface="Arial"/>
              <a:buNone/>
            </a:pPr>
            <a:endParaRPr sz="1200">
              <a:solidFill>
                <a:srgbClr val="1F2A3D"/>
              </a:solidFill>
              <a:latin typeface="Roboto"/>
              <a:ea typeface="Roboto"/>
              <a:cs typeface="Roboto"/>
              <a:sym typeface="Roboto"/>
            </a:endParaRPr>
          </a:p>
          <a:p>
            <a:pPr marL="0" marR="0" lvl="0" indent="0" algn="l" rtl="0">
              <a:lnSpc>
                <a:spcPct val="120000"/>
              </a:lnSpc>
              <a:spcBef>
                <a:spcPts val="200"/>
              </a:spcBef>
              <a:spcAft>
                <a:spcPts val="0"/>
              </a:spcAft>
              <a:buClr>
                <a:srgbClr val="000000"/>
              </a:buClr>
              <a:buSzPts val="1600"/>
              <a:buFont typeface="Arial"/>
              <a:buNone/>
            </a:pPr>
            <a:endParaRPr sz="1600" b="0" i="0" u="none" strike="noStrike" cap="none">
              <a:solidFill>
                <a:srgbClr val="1F2A3D"/>
              </a:solidFill>
              <a:latin typeface="Roboto"/>
              <a:ea typeface="Roboto"/>
              <a:cs typeface="Roboto"/>
              <a:sym typeface="Roboto"/>
            </a:endParaRPr>
          </a:p>
        </p:txBody>
      </p:sp>
      <p:pic>
        <p:nvPicPr>
          <p:cNvPr id="1579" name="Google Shape;1579;g5e2ded1371_0_0"/>
          <p:cNvPicPr preferRelativeResize="0"/>
          <p:nvPr/>
        </p:nvPicPr>
        <p:blipFill rotWithShape="1">
          <a:blip r:embed="rId3">
            <a:alphaModFix/>
          </a:blip>
          <a:srcRect/>
          <a:stretch/>
        </p:blipFill>
        <p:spPr>
          <a:xfrm>
            <a:off x="693322" y="1492511"/>
            <a:ext cx="458228" cy="274320"/>
          </a:xfrm>
          <a:prstGeom prst="rect">
            <a:avLst/>
          </a:prstGeom>
          <a:noFill/>
          <a:ln>
            <a:noFill/>
          </a:ln>
        </p:spPr>
      </p:pic>
      <p:pic>
        <p:nvPicPr>
          <p:cNvPr id="1580" name="Google Shape;1580;g5e2ded1371_0_0"/>
          <p:cNvPicPr preferRelativeResize="0"/>
          <p:nvPr/>
        </p:nvPicPr>
        <p:blipFill rotWithShape="1">
          <a:blip r:embed="rId4">
            <a:alphaModFix/>
          </a:blip>
          <a:srcRect/>
          <a:stretch/>
        </p:blipFill>
        <p:spPr>
          <a:xfrm>
            <a:off x="3431574" y="1492511"/>
            <a:ext cx="420434" cy="274320"/>
          </a:xfrm>
          <a:prstGeom prst="rect">
            <a:avLst/>
          </a:prstGeom>
          <a:noFill/>
          <a:ln>
            <a:noFill/>
          </a:ln>
        </p:spPr>
      </p:pic>
      <p:sp>
        <p:nvSpPr>
          <p:cNvPr id="1581" name="Google Shape;1581;g5e2ded1371_0_0"/>
          <p:cNvSpPr txBox="1"/>
          <p:nvPr/>
        </p:nvSpPr>
        <p:spPr>
          <a:xfrm>
            <a:off x="3337534" y="1879161"/>
            <a:ext cx="2735400" cy="245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7B8D3"/>
              </a:buClr>
              <a:buSzPts val="1800"/>
              <a:buFont typeface="Arial"/>
              <a:buNone/>
            </a:pPr>
            <a:r>
              <a:rPr lang="en-US" sz="1800" b="1" i="0" u="none" strike="noStrike" cap="none">
                <a:solidFill>
                  <a:srgbClr val="1F2A3D"/>
                </a:solidFill>
                <a:latin typeface="Roboto"/>
                <a:ea typeface="Roboto"/>
                <a:cs typeface="Roboto"/>
                <a:sym typeface="Roboto"/>
              </a:rPr>
              <a:t>Cloud</a:t>
            </a:r>
            <a:endParaRPr sz="1800" b="0"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Amazon Web Services (AWS)</a:t>
            </a:r>
            <a:endParaRPr sz="1400" b="0" i="0" u="none" strike="noStrike" cap="none">
              <a:solidFill>
                <a:srgbClr val="1F2A3D"/>
              </a:solidFill>
              <a:latin typeface="Arial"/>
              <a:ea typeface="Arial"/>
              <a:cs typeface="Arial"/>
              <a:sym typeface="Arial"/>
            </a:endParaRPr>
          </a:p>
          <a:p>
            <a:pPr marL="0" marR="0" lvl="0" indent="0" algn="l" rtl="0">
              <a:lnSpc>
                <a:spcPct val="100000"/>
              </a:lnSpc>
              <a:spcBef>
                <a:spcPts val="2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Microsoft Azure</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2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Google Compute Engine (GCE)</a:t>
            </a:r>
            <a:endParaRPr sz="1400" b="0" i="0" u="none" strike="noStrike" cap="none">
              <a:solidFill>
                <a:srgbClr val="1F2A3D"/>
              </a:solidFill>
              <a:latin typeface="Arial"/>
              <a:ea typeface="Arial"/>
              <a:cs typeface="Arial"/>
              <a:sym typeface="Arial"/>
            </a:endParaRPr>
          </a:p>
          <a:p>
            <a:pPr marL="0" marR="0" lvl="0" indent="0" algn="l" rtl="0">
              <a:lnSpc>
                <a:spcPct val="100000"/>
              </a:lnSpc>
              <a:spcBef>
                <a:spcPts val="2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VEXXHOST OpenStack Cloud</a:t>
            </a:r>
            <a:endParaRPr sz="1400" b="0" i="0" u="none" strike="noStrike" cap="none">
              <a:solidFill>
                <a:srgbClr val="1F2A3D"/>
              </a:solidFill>
              <a:latin typeface="Arial"/>
              <a:ea typeface="Arial"/>
              <a:cs typeface="Arial"/>
              <a:sym typeface="Arial"/>
            </a:endParaRPr>
          </a:p>
          <a:p>
            <a:pPr marL="0" marR="0" lvl="0" indent="0" algn="l" rtl="0">
              <a:lnSpc>
                <a:spcPct val="100000"/>
              </a:lnSpc>
              <a:spcBef>
                <a:spcPts val="2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Packet.IO</a:t>
            </a:r>
            <a:endParaRPr sz="1600" b="0" i="0" u="none" strike="noStrike" cap="none">
              <a:solidFill>
                <a:srgbClr val="1F2A3D"/>
              </a:solidFill>
              <a:latin typeface="Roboto"/>
              <a:ea typeface="Roboto"/>
              <a:cs typeface="Roboto"/>
              <a:sym typeface="Roboto"/>
            </a:endParaRPr>
          </a:p>
        </p:txBody>
      </p:sp>
      <p:sp>
        <p:nvSpPr>
          <p:cNvPr id="1582" name="Google Shape;1582;g5e2ded1371_0_0"/>
          <p:cNvSpPr/>
          <p:nvPr/>
        </p:nvSpPr>
        <p:spPr>
          <a:xfrm>
            <a:off x="6219599" y="1266163"/>
            <a:ext cx="2743200" cy="3052200"/>
          </a:xfrm>
          <a:prstGeom prst="rect">
            <a:avLst/>
          </a:prstGeom>
          <a:solidFill>
            <a:srgbClr val="5E81BE">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3" name="Google Shape;1583;g5e2ded1371_0_0"/>
          <p:cNvSpPr txBox="1"/>
          <p:nvPr/>
        </p:nvSpPr>
        <p:spPr>
          <a:xfrm>
            <a:off x="6368684" y="1864523"/>
            <a:ext cx="2735400" cy="245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7B8D3"/>
              </a:buClr>
              <a:buSzPts val="1800"/>
              <a:buFont typeface="Arial"/>
              <a:buNone/>
            </a:pPr>
            <a:r>
              <a:rPr lang="en-US" sz="1800" b="1" i="0" u="none" strike="noStrike" cap="none">
                <a:solidFill>
                  <a:srgbClr val="1F2A3D"/>
                </a:solidFill>
                <a:latin typeface="Roboto"/>
                <a:ea typeface="Roboto"/>
                <a:cs typeface="Roboto"/>
                <a:sym typeface="Roboto"/>
              </a:rPr>
              <a:t>Hardware</a:t>
            </a:r>
            <a:endParaRPr sz="1800" b="1"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Intel</a:t>
            </a:r>
            <a:r>
              <a:rPr lang="en-US" sz="1200" b="0" i="0" u="none" strike="noStrike" cap="none" baseline="30000">
                <a:solidFill>
                  <a:srgbClr val="1F2A3D"/>
                </a:solidFill>
                <a:latin typeface="Roboto"/>
                <a:ea typeface="Roboto"/>
                <a:cs typeface="Roboto"/>
                <a:sym typeface="Roboto"/>
              </a:rPr>
              <a:t>®</a:t>
            </a:r>
            <a:r>
              <a:rPr lang="en-US" sz="1200" b="0" i="0" u="none" strike="noStrike" cap="none">
                <a:solidFill>
                  <a:srgbClr val="1F2A3D"/>
                </a:solidFill>
                <a:latin typeface="Roboto"/>
                <a:ea typeface="Roboto"/>
                <a:cs typeface="Roboto"/>
                <a:sym typeface="Roboto"/>
              </a:rPr>
              <a:t> architecture X86</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AMD X86</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ARM aarch64</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IBM Z</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60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IBM pSeries</a:t>
            </a:r>
            <a:endParaRPr sz="1600" b="0" i="0" u="none" strike="noStrike" cap="none">
              <a:solidFill>
                <a:srgbClr val="1F2A3D"/>
              </a:solidFill>
              <a:latin typeface="Roboto"/>
              <a:ea typeface="Roboto"/>
              <a:cs typeface="Roboto"/>
              <a:sym typeface="Roboto"/>
            </a:endParaRPr>
          </a:p>
        </p:txBody>
      </p:sp>
      <p:pic>
        <p:nvPicPr>
          <p:cNvPr id="1584" name="Google Shape;1584;g5e2ded1371_0_0"/>
          <p:cNvPicPr preferRelativeResize="0"/>
          <p:nvPr/>
        </p:nvPicPr>
        <p:blipFill rotWithShape="1">
          <a:blip r:embed="rId5">
            <a:alphaModFix/>
          </a:blip>
          <a:srcRect/>
          <a:stretch/>
        </p:blipFill>
        <p:spPr>
          <a:xfrm>
            <a:off x="6368675" y="1265725"/>
            <a:ext cx="635250" cy="635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g9edd5aa16f_0_1"/>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Installing Kata Containers</a:t>
            </a:r>
            <a:endParaRPr/>
          </a:p>
        </p:txBody>
      </p:sp>
      <p:sp>
        <p:nvSpPr>
          <p:cNvPr id="1590" name="Google Shape;1590;g9edd5aa16f_0_1"/>
          <p:cNvSpPr txBox="1">
            <a:spLocks noGrp="1"/>
          </p:cNvSpPr>
          <p:nvPr>
            <p:ph type="body" idx="1"/>
          </p:nvPr>
        </p:nvSpPr>
        <p:spPr>
          <a:xfrm>
            <a:off x="507765" y="1188720"/>
            <a:ext cx="3838200" cy="356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sz="1400" b="1">
                <a:latin typeface="Roboto"/>
                <a:ea typeface="Roboto"/>
                <a:cs typeface="Roboto"/>
                <a:sym typeface="Roboto"/>
              </a:rPr>
              <a:t>Automatic</a:t>
            </a:r>
            <a:endParaRPr/>
          </a:p>
          <a:p>
            <a:pPr marL="0" lvl="0" indent="0" algn="l" rtl="0">
              <a:lnSpc>
                <a:spcPct val="100000"/>
              </a:lnSpc>
              <a:spcBef>
                <a:spcPts val="0"/>
              </a:spcBef>
              <a:spcAft>
                <a:spcPts val="0"/>
              </a:spcAft>
              <a:buSzPts val="1800"/>
              <a:buNone/>
            </a:pPr>
            <a:r>
              <a:rPr lang="en-US" sz="1200">
                <a:latin typeface="Roboto"/>
                <a:ea typeface="Roboto"/>
                <a:cs typeface="Roboto"/>
                <a:sym typeface="Roboto"/>
              </a:rPr>
              <a:t>Simple</a:t>
            </a:r>
            <a:endParaRPr/>
          </a:p>
          <a:p>
            <a:pPr marL="0" lvl="0" indent="0" algn="l" rtl="0">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3">
                  <a:extLst>
                    <a:ext uri="{A12FA001-AC4F-418D-AE19-62706E023703}">
                      <ahyp:hlinkClr xmlns:ahyp="http://schemas.microsoft.com/office/drawing/2018/hyperlinkcolor" val="tx"/>
                    </a:ext>
                  </a:extLst>
                </a:hlinkClick>
              </a:rPr>
              <a:t>kata-manager script</a:t>
            </a:r>
            <a:endParaRPr sz="1200">
              <a:solidFill>
                <a:srgbClr val="5E81BE"/>
              </a:solidFill>
              <a:latin typeface="Roboto"/>
              <a:ea typeface="Roboto"/>
              <a:cs typeface="Roboto"/>
              <a:sym typeface="Roboto"/>
            </a:endParaRPr>
          </a:p>
          <a:p>
            <a:pPr marL="0" lvl="0" indent="0" algn="l" rtl="0">
              <a:lnSpc>
                <a:spcPct val="100000"/>
              </a:lnSpc>
              <a:spcBef>
                <a:spcPts val="0"/>
              </a:spcBef>
              <a:spcAft>
                <a:spcPts val="0"/>
              </a:spcAft>
              <a:buSzPts val="1800"/>
              <a:buNone/>
            </a:pPr>
            <a:endParaRPr sz="1200">
              <a:latin typeface="Roboto"/>
              <a:ea typeface="Roboto"/>
              <a:cs typeface="Roboto"/>
              <a:sym typeface="Roboto"/>
            </a:endParaRPr>
          </a:p>
          <a:p>
            <a:pPr marL="0" lvl="0" indent="0" algn="l" rtl="0">
              <a:lnSpc>
                <a:spcPct val="100000"/>
              </a:lnSpc>
              <a:spcBef>
                <a:spcPts val="0"/>
              </a:spcBef>
              <a:spcAft>
                <a:spcPts val="0"/>
              </a:spcAft>
              <a:buSzPts val="1800"/>
              <a:buNone/>
            </a:pPr>
            <a:r>
              <a:rPr lang="en-US" sz="1400" b="1">
                <a:latin typeface="Roboto"/>
                <a:ea typeface="Roboto"/>
                <a:cs typeface="Roboto"/>
                <a:sym typeface="Roboto"/>
              </a:rPr>
              <a:t>Scripted</a:t>
            </a:r>
            <a:endParaRPr/>
          </a:p>
          <a:p>
            <a:pPr marL="0" marR="0" lvl="0" indent="0" algn="l" rtl="0">
              <a:lnSpc>
                <a:spcPct val="100000"/>
              </a:lnSpc>
              <a:spcBef>
                <a:spcPts val="0"/>
              </a:spcBef>
              <a:spcAft>
                <a:spcPts val="0"/>
              </a:spcAft>
              <a:buClr>
                <a:schemeClr val="lt2"/>
              </a:buClr>
              <a:buSzPts val="1800"/>
              <a:buFont typeface="Roboto"/>
              <a:buNone/>
            </a:pPr>
            <a:r>
              <a:rPr lang="en-US" sz="1200">
                <a:latin typeface="Roboto"/>
                <a:ea typeface="Roboto"/>
                <a:cs typeface="Roboto"/>
                <a:sym typeface="Roboto"/>
              </a:rPr>
              <a:t>Customizable</a:t>
            </a:r>
            <a:endParaRPr sz="1200" b="1">
              <a:latin typeface="Roboto"/>
              <a:ea typeface="Roboto"/>
              <a:cs typeface="Roboto"/>
              <a:sym typeface="Roboto"/>
            </a:endParaRPr>
          </a:p>
          <a:p>
            <a:pPr marL="0" lvl="0" indent="0" algn="l" rtl="0">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4">
                  <a:extLst>
                    <a:ext uri="{A12FA001-AC4F-418D-AE19-62706E023703}">
                      <ahyp:hlinkClr xmlns:ahyp="http://schemas.microsoft.com/office/drawing/2018/hyperlinkcolor" val="tx"/>
                    </a:ext>
                  </a:extLst>
                </a:hlinkClick>
              </a:rPr>
              <a:t>Kata-doc-to-script</a:t>
            </a:r>
            <a:r>
              <a:rPr lang="en-US" sz="1200">
                <a:solidFill>
                  <a:srgbClr val="5E81BE"/>
                </a:solidFill>
                <a:latin typeface="Roboto"/>
                <a:ea typeface="Roboto"/>
                <a:cs typeface="Roboto"/>
                <a:sym typeface="Roboto"/>
              </a:rPr>
              <a:t> </a:t>
            </a:r>
            <a:endParaRPr/>
          </a:p>
          <a:p>
            <a:pPr marL="0" lvl="0" indent="0" algn="l" rtl="0">
              <a:lnSpc>
                <a:spcPct val="100000"/>
              </a:lnSpc>
              <a:spcBef>
                <a:spcPts val="0"/>
              </a:spcBef>
              <a:spcAft>
                <a:spcPts val="0"/>
              </a:spcAft>
              <a:buSzPts val="1800"/>
              <a:buNone/>
            </a:pPr>
            <a:endParaRPr sz="1200">
              <a:latin typeface="Roboto"/>
              <a:ea typeface="Roboto"/>
              <a:cs typeface="Roboto"/>
              <a:sym typeface="Roboto"/>
            </a:endParaRPr>
          </a:p>
          <a:p>
            <a:pPr marL="0" lvl="0" indent="0" algn="l" rtl="0">
              <a:lnSpc>
                <a:spcPct val="100000"/>
              </a:lnSpc>
              <a:spcBef>
                <a:spcPts val="0"/>
              </a:spcBef>
              <a:spcAft>
                <a:spcPts val="0"/>
              </a:spcAft>
              <a:buSzPts val="1800"/>
              <a:buNone/>
            </a:pPr>
            <a:r>
              <a:rPr lang="en-US" sz="1400" b="1">
                <a:latin typeface="Roboto"/>
                <a:ea typeface="Roboto"/>
                <a:cs typeface="Roboto"/>
                <a:sym typeface="Roboto"/>
              </a:rPr>
              <a:t>Manual</a:t>
            </a:r>
            <a:endParaRPr/>
          </a:p>
          <a:p>
            <a:pPr marL="0" lvl="0" indent="0" algn="l" rtl="0">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5">
                  <a:extLst>
                    <a:ext uri="{A12FA001-AC4F-418D-AE19-62706E023703}">
                      <ahyp:hlinkClr xmlns:ahyp="http://schemas.microsoft.com/office/drawing/2018/hyperlinkcolor" val="tx"/>
                    </a:ext>
                  </a:extLst>
                </a:hlinkClick>
              </a:rPr>
              <a:t>Step by step instructions</a:t>
            </a:r>
            <a:br>
              <a:rPr lang="en-US" sz="1200">
                <a:latin typeface="Roboto"/>
                <a:ea typeface="Roboto"/>
                <a:cs typeface="Roboto"/>
                <a:sym typeface="Roboto"/>
              </a:rPr>
            </a:br>
            <a:br>
              <a:rPr lang="en-US" sz="1200">
                <a:latin typeface="Roboto"/>
                <a:ea typeface="Roboto"/>
                <a:cs typeface="Roboto"/>
                <a:sym typeface="Roboto"/>
              </a:rPr>
            </a:br>
            <a:r>
              <a:rPr lang="en-US" sz="1400" b="1">
                <a:solidFill>
                  <a:schemeClr val="dk1"/>
                </a:solidFill>
                <a:latin typeface="Roboto"/>
                <a:ea typeface="Roboto"/>
                <a:cs typeface="Roboto"/>
                <a:sym typeface="Roboto"/>
              </a:rPr>
              <a:t>Install from tarball</a:t>
            </a:r>
            <a:br>
              <a:rPr lang="en-US" sz="1200">
                <a:latin typeface="Roboto"/>
                <a:ea typeface="Roboto"/>
                <a:cs typeface="Roboto"/>
                <a:sym typeface="Roboto"/>
              </a:rPr>
            </a:br>
            <a:r>
              <a:rPr lang="en-US" sz="1200" u="sng">
                <a:solidFill>
                  <a:srgbClr val="5E81BE"/>
                </a:solidFill>
                <a:latin typeface="Roboto"/>
                <a:ea typeface="Roboto"/>
                <a:cs typeface="Roboto"/>
                <a:sym typeface="Roboto"/>
                <a:hlinkClick r:id="rId6">
                  <a:extLst>
                    <a:ext uri="{A12FA001-AC4F-418D-AE19-62706E023703}">
                      <ahyp:hlinkClr xmlns:ahyp="http://schemas.microsoft.com/office/drawing/2018/hyperlinkcolor" val="tx"/>
                    </a:ext>
                  </a:extLst>
                </a:hlinkClick>
              </a:rPr>
              <a:t>Tarball location</a:t>
            </a:r>
            <a:br>
              <a:rPr lang="en-US" sz="1200">
                <a:latin typeface="Roboto"/>
                <a:ea typeface="Roboto"/>
                <a:cs typeface="Roboto"/>
                <a:sym typeface="Roboto"/>
              </a:rPr>
            </a:br>
            <a:br>
              <a:rPr lang="en-US" sz="1200">
                <a:latin typeface="Roboto"/>
                <a:ea typeface="Roboto"/>
                <a:cs typeface="Roboto"/>
                <a:sym typeface="Roboto"/>
              </a:rPr>
            </a:br>
            <a:r>
              <a:rPr lang="en-US" sz="1400" b="1">
                <a:latin typeface="Roboto"/>
                <a:ea typeface="Roboto"/>
                <a:cs typeface="Roboto"/>
                <a:sym typeface="Roboto"/>
              </a:rPr>
              <a:t>Build from source</a:t>
            </a:r>
            <a:endParaRPr/>
          </a:p>
          <a:p>
            <a:pPr marL="0" lvl="0" indent="0" algn="l" rtl="0">
              <a:lnSpc>
                <a:spcPct val="100000"/>
              </a:lnSpc>
              <a:spcBef>
                <a:spcPts val="0"/>
              </a:spcBef>
              <a:spcAft>
                <a:spcPts val="0"/>
              </a:spcAft>
              <a:buSzPts val="1800"/>
              <a:buNone/>
            </a:pPr>
            <a:r>
              <a:rPr lang="en-US" sz="1200" u="sng">
                <a:solidFill>
                  <a:srgbClr val="5E81BE"/>
                </a:solidFill>
                <a:latin typeface="Roboto"/>
                <a:ea typeface="Roboto"/>
                <a:cs typeface="Roboto"/>
                <a:sym typeface="Roboto"/>
                <a:hlinkClick r:id="rId7">
                  <a:extLst>
                    <a:ext uri="{A12FA001-AC4F-418D-AE19-62706E023703}">
                      <ahyp:hlinkClr xmlns:ahyp="http://schemas.microsoft.com/office/drawing/2018/hyperlinkcolor" val="tx"/>
                    </a:ext>
                  </a:extLst>
                </a:hlinkClick>
              </a:rPr>
              <a:t>Instructions</a:t>
            </a:r>
            <a:endParaRPr sz="1200">
              <a:solidFill>
                <a:srgbClr val="5E81BE"/>
              </a:solidFill>
              <a:latin typeface="Roboto"/>
              <a:ea typeface="Roboto"/>
              <a:cs typeface="Roboto"/>
              <a:sym typeface="Roboto"/>
            </a:endParaRPr>
          </a:p>
          <a:p>
            <a:pPr marL="0" lvl="0" indent="0" algn="l" rtl="0">
              <a:lnSpc>
                <a:spcPct val="100000"/>
              </a:lnSpc>
              <a:spcBef>
                <a:spcPts val="0"/>
              </a:spcBef>
              <a:spcAft>
                <a:spcPts val="0"/>
              </a:spcAft>
              <a:buSzPts val="1800"/>
              <a:buNone/>
            </a:pPr>
            <a:endParaRPr sz="1200">
              <a:latin typeface="Roboto"/>
              <a:ea typeface="Roboto"/>
              <a:cs typeface="Roboto"/>
              <a:sym typeface="Roboto"/>
            </a:endParaRPr>
          </a:p>
          <a:p>
            <a:pPr marL="0" lvl="0" indent="0" algn="l" rtl="0">
              <a:lnSpc>
                <a:spcPct val="100000"/>
              </a:lnSpc>
              <a:spcBef>
                <a:spcPts val="0"/>
              </a:spcBef>
              <a:spcAft>
                <a:spcPts val="0"/>
              </a:spcAft>
              <a:buSzPts val="1800"/>
              <a:buNone/>
            </a:pPr>
            <a:endParaRPr sz="1200">
              <a:latin typeface="Roboto"/>
              <a:ea typeface="Roboto"/>
              <a:cs typeface="Roboto"/>
              <a:sym typeface="Roboto"/>
            </a:endParaRPr>
          </a:p>
          <a:p>
            <a:pPr marL="0" lvl="0" indent="0" algn="l" rtl="0">
              <a:lnSpc>
                <a:spcPct val="100000"/>
              </a:lnSpc>
              <a:spcBef>
                <a:spcPts val="0"/>
              </a:spcBef>
              <a:spcAft>
                <a:spcPts val="0"/>
              </a:spcAft>
              <a:buSzPts val="1800"/>
              <a:buNone/>
            </a:pPr>
            <a:endParaRPr sz="1200">
              <a:latin typeface="Roboto"/>
              <a:ea typeface="Roboto"/>
              <a:cs typeface="Roboto"/>
              <a:sym typeface="Roboto"/>
            </a:endParaRPr>
          </a:p>
          <a:p>
            <a:pPr marL="0" lvl="0" indent="0" algn="l" rtl="0">
              <a:lnSpc>
                <a:spcPct val="100000"/>
              </a:lnSpc>
              <a:spcBef>
                <a:spcPts val="0"/>
              </a:spcBef>
              <a:spcAft>
                <a:spcPts val="0"/>
              </a:spcAft>
              <a:buSzPts val="1800"/>
              <a:buNone/>
            </a:pPr>
            <a:endParaRPr sz="1200">
              <a:latin typeface="Roboto"/>
              <a:ea typeface="Roboto"/>
              <a:cs typeface="Roboto"/>
              <a:sym typeface="Roboto"/>
            </a:endParaRPr>
          </a:p>
        </p:txBody>
      </p:sp>
      <p:sp>
        <p:nvSpPr>
          <p:cNvPr id="1591" name="Google Shape;1591;g9edd5aa16f_0_1"/>
          <p:cNvSpPr txBox="1"/>
          <p:nvPr/>
        </p:nvSpPr>
        <p:spPr>
          <a:xfrm>
            <a:off x="4572000" y="1188720"/>
            <a:ext cx="4523700" cy="3945000"/>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47B8D3"/>
              </a:buClr>
              <a:buSzPts val="1400"/>
              <a:buFont typeface="Arial"/>
              <a:buNone/>
            </a:pPr>
            <a:r>
              <a:rPr lang="en-US" sz="1400" b="1" i="0" u="none" strike="noStrike" cap="none">
                <a:solidFill>
                  <a:srgbClr val="1F2A3D"/>
                </a:solidFill>
                <a:latin typeface="Roboto"/>
                <a:ea typeface="Roboto"/>
                <a:cs typeface="Roboto"/>
                <a:sym typeface="Roboto"/>
              </a:rPr>
              <a:t>Snap</a:t>
            </a:r>
            <a:endParaRPr/>
          </a:p>
          <a:p>
            <a:pPr marL="0" marR="0" lvl="0" indent="0" algn="l" rtl="0">
              <a:lnSpc>
                <a:spcPct val="100000"/>
              </a:lnSpc>
              <a:spcBef>
                <a:spcPts val="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Any distribution that supports snapD</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none" strike="noStrike" cap="none">
                <a:solidFill>
                  <a:srgbClr val="1F2A3D"/>
                </a:solidFill>
                <a:latin typeface="Roboto"/>
                <a:ea typeface="Roboto"/>
                <a:cs typeface="Roboto"/>
                <a:sym typeface="Roboto"/>
              </a:rPr>
              <a:t>Extra configuration for Docker and Kubernetes</a:t>
            </a: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8">
                  <a:extLst>
                    <a:ext uri="{A12FA001-AC4F-418D-AE19-62706E023703}">
                      <ahyp:hlinkClr xmlns:ahyp="http://schemas.microsoft.com/office/drawing/2018/hyperlinkcolor" val="tx"/>
                    </a:ext>
                  </a:extLst>
                </a:hlinkClick>
              </a:rPr>
              <a:t>Snap Install instructions</a:t>
            </a:r>
            <a:endParaRPr sz="12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400"/>
              <a:buFont typeface="Arial"/>
              <a:buNone/>
            </a:pPr>
            <a:r>
              <a:rPr lang="en-US" sz="1400" b="1" i="0" u="none" strike="noStrike" cap="none">
                <a:solidFill>
                  <a:srgbClr val="1F2A3D"/>
                </a:solidFill>
                <a:latin typeface="Roboto"/>
                <a:ea typeface="Roboto"/>
                <a:cs typeface="Roboto"/>
                <a:sym typeface="Roboto"/>
              </a:rPr>
              <a:t>Cloud</a:t>
            </a:r>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9">
                  <a:extLst>
                    <a:ext uri="{A12FA001-AC4F-418D-AE19-62706E023703}">
                      <ahyp:hlinkClr xmlns:ahyp="http://schemas.microsoft.com/office/drawing/2018/hyperlinkcolor" val="tx"/>
                    </a:ext>
                  </a:extLst>
                </a:hlinkClick>
              </a:rPr>
              <a:t>Amazon Web Services (AWS)</a:t>
            </a:r>
            <a:endParaRPr sz="12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10">
                  <a:extLst>
                    <a:ext uri="{A12FA001-AC4F-418D-AE19-62706E023703}">
                      <ahyp:hlinkClr xmlns:ahyp="http://schemas.microsoft.com/office/drawing/2018/hyperlinkcolor" val="tx"/>
                    </a:ext>
                  </a:extLst>
                </a:hlinkClick>
              </a:rPr>
              <a:t>Microsoft</a:t>
            </a:r>
            <a:r>
              <a:rPr lang="en-US" sz="1200" u="sng">
                <a:solidFill>
                  <a:srgbClr val="5E81BE"/>
                </a:solidFill>
                <a:latin typeface="Roboto"/>
                <a:ea typeface="Roboto"/>
                <a:cs typeface="Roboto"/>
                <a:sym typeface="Roboto"/>
                <a:hlinkClick r:id="rId10">
                  <a:extLst>
                    <a:ext uri="{A12FA001-AC4F-418D-AE19-62706E023703}">
                      <ahyp:hlinkClr xmlns:ahyp="http://schemas.microsoft.com/office/drawing/2018/hyperlinkcolor" val="tx"/>
                    </a:ext>
                  </a:extLst>
                </a:hlinkClick>
              </a:rPr>
              <a:t> </a:t>
            </a:r>
            <a:r>
              <a:rPr lang="en-US" sz="1200" b="0" i="0" u="sng" strike="noStrike" cap="none">
                <a:solidFill>
                  <a:srgbClr val="5E81BE"/>
                </a:solidFill>
                <a:latin typeface="Roboto"/>
                <a:ea typeface="Roboto"/>
                <a:cs typeface="Roboto"/>
                <a:sym typeface="Roboto"/>
                <a:hlinkClick r:id="rId10">
                  <a:extLst>
                    <a:ext uri="{A12FA001-AC4F-418D-AE19-62706E023703}">
                      <ahyp:hlinkClr xmlns:ahyp="http://schemas.microsoft.com/office/drawing/2018/hyperlinkcolor" val="tx"/>
                    </a:ext>
                  </a:extLst>
                </a:hlinkClick>
              </a:rPr>
              <a:t> Azure</a:t>
            </a:r>
            <a:endParaRPr sz="12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11">
                  <a:extLst>
                    <a:ext uri="{A12FA001-AC4F-418D-AE19-62706E023703}">
                      <ahyp:hlinkClr xmlns:ahyp="http://schemas.microsoft.com/office/drawing/2018/hyperlinkcolor" val="tx"/>
                    </a:ext>
                  </a:extLst>
                </a:hlinkClick>
              </a:rPr>
              <a:t>Google Compute Engine</a:t>
            </a:r>
            <a:endParaRPr sz="12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12">
                  <a:extLst>
                    <a:ext uri="{A12FA001-AC4F-418D-AE19-62706E023703}">
                      <ahyp:hlinkClr xmlns:ahyp="http://schemas.microsoft.com/office/drawing/2018/hyperlinkcolor" val="tx"/>
                    </a:ext>
                  </a:extLst>
                </a:hlinkClick>
              </a:rPr>
              <a:t>VEXXHOST OpenStack Cloud</a:t>
            </a:r>
            <a:endParaRPr sz="12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400"/>
              <a:buFont typeface="Arial"/>
              <a:buNone/>
            </a:pPr>
            <a:r>
              <a:rPr lang="en-US" sz="1400" b="1" i="0" u="none" strike="noStrike" cap="none">
                <a:solidFill>
                  <a:srgbClr val="1F2A3D"/>
                </a:solidFill>
                <a:latin typeface="Roboto"/>
                <a:ea typeface="Roboto"/>
                <a:cs typeface="Roboto"/>
                <a:sym typeface="Roboto"/>
              </a:rPr>
              <a:t>Install from Docker and Kubernetes</a:t>
            </a:r>
            <a:endParaRPr sz="1400" b="1"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13">
                  <a:extLst>
                    <a:ext uri="{A12FA001-AC4F-418D-AE19-62706E023703}">
                      <ahyp:hlinkClr xmlns:ahyp="http://schemas.microsoft.com/office/drawing/2018/hyperlinkcolor" val="tx"/>
                    </a:ext>
                  </a:extLst>
                </a:hlinkClick>
              </a:rPr>
              <a:t>Docker - kata-deploy</a:t>
            </a:r>
            <a:endParaRPr sz="12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rgbClr val="47B8D3"/>
              </a:buClr>
              <a:buSzPts val="1200"/>
              <a:buFont typeface="Arial"/>
              <a:buNone/>
            </a:pPr>
            <a:r>
              <a:rPr lang="en-US" sz="1200" b="0" i="0" u="sng" strike="noStrike" cap="none">
                <a:solidFill>
                  <a:srgbClr val="5E81BE"/>
                </a:solidFill>
                <a:latin typeface="Roboto"/>
                <a:ea typeface="Roboto"/>
                <a:cs typeface="Roboto"/>
                <a:sym typeface="Roboto"/>
                <a:hlinkClick r:id="rId14">
                  <a:extLst>
                    <a:ext uri="{A12FA001-AC4F-418D-AE19-62706E023703}">
                      <ahyp:hlinkClr xmlns:ahyp="http://schemas.microsoft.com/office/drawing/2018/hyperlinkcolor" val="tx"/>
                    </a:ext>
                  </a:extLst>
                </a:hlinkClick>
              </a:rPr>
              <a:t>Kubernetes - Daemonsets and RBAC install</a:t>
            </a:r>
            <a:endParaRPr sz="1200" b="0" i="0" u="none" strike="noStrike" cap="none">
              <a:solidFill>
                <a:srgbClr val="5E81BE"/>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pic>
        <p:nvPicPr>
          <p:cNvPr id="1596" name="Google Shape;1596;g82b2de5086_21_15"/>
          <p:cNvPicPr preferRelativeResize="0"/>
          <p:nvPr/>
        </p:nvPicPr>
        <p:blipFill rotWithShape="1">
          <a:blip r:embed="rId3">
            <a:alphaModFix/>
          </a:blip>
          <a:srcRect/>
          <a:stretch/>
        </p:blipFill>
        <p:spPr>
          <a:xfrm>
            <a:off x="0" y="0"/>
            <a:ext cx="9144000" cy="5143501"/>
          </a:xfrm>
          <a:prstGeom prst="rect">
            <a:avLst/>
          </a:prstGeom>
          <a:noFill/>
          <a:ln>
            <a:noFill/>
          </a:ln>
        </p:spPr>
      </p:pic>
      <p:sp>
        <p:nvSpPr>
          <p:cNvPr id="1597" name="Google Shape;1597;g82b2de5086_21_15"/>
          <p:cNvSpPr/>
          <p:nvPr/>
        </p:nvSpPr>
        <p:spPr>
          <a:xfrm>
            <a:off x="0" y="0"/>
            <a:ext cx="9144000" cy="5143500"/>
          </a:xfrm>
          <a:prstGeom prst="rect">
            <a:avLst/>
          </a:prstGeom>
          <a:solidFill>
            <a:srgbClr val="1F2A3D">
              <a:alpha val="8039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8" name="Google Shape;1598;g82b2de5086_21_15"/>
          <p:cNvSpPr txBox="1">
            <a:spLocks noGrp="1"/>
          </p:cNvSpPr>
          <p:nvPr>
            <p:ph type="title"/>
          </p:nvPr>
        </p:nvSpPr>
        <p:spPr>
          <a:xfrm>
            <a:off x="457200" y="1097279"/>
            <a:ext cx="6090000" cy="2424900"/>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latin typeface="Roboto Light"/>
                <a:ea typeface="Roboto Light"/>
                <a:cs typeface="Roboto Light"/>
                <a:sym typeface="Roboto Light"/>
              </a:rPr>
              <a:t>Kata Containers Technical Details</a:t>
            </a: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1599" name="Google Shape;1599;g82b2de5086_21_15"/>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pic>
        <p:nvPicPr>
          <p:cNvPr id="1604" name="Google Shape;1604;p40"/>
          <p:cNvPicPr preferRelativeResize="0"/>
          <p:nvPr/>
        </p:nvPicPr>
        <p:blipFill rotWithShape="1">
          <a:blip r:embed="rId3">
            <a:alphaModFix/>
          </a:blip>
          <a:srcRect/>
          <a:stretch/>
        </p:blipFill>
        <p:spPr>
          <a:xfrm>
            <a:off x="468718" y="1336628"/>
            <a:ext cx="1619046" cy="969249"/>
          </a:xfrm>
          <a:prstGeom prst="rect">
            <a:avLst/>
          </a:prstGeom>
          <a:noFill/>
          <a:ln>
            <a:noFill/>
          </a:ln>
        </p:spPr>
      </p:pic>
      <p:sp>
        <p:nvSpPr>
          <p:cNvPr id="1605" name="Google Shape;1605;p40"/>
          <p:cNvSpPr/>
          <p:nvPr/>
        </p:nvSpPr>
        <p:spPr>
          <a:xfrm>
            <a:off x="6803448" y="2463782"/>
            <a:ext cx="1692378" cy="88570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6" name="Google Shape;1606;p40"/>
          <p:cNvSpPr/>
          <p:nvPr/>
        </p:nvSpPr>
        <p:spPr>
          <a:xfrm>
            <a:off x="2476283" y="2463782"/>
            <a:ext cx="4180739" cy="18895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7" name="Google Shape;1607;p40"/>
          <p:cNvSpPr txBox="1"/>
          <p:nvPr/>
        </p:nvSpPr>
        <p:spPr>
          <a:xfrm>
            <a:off x="2405875" y="2092059"/>
            <a:ext cx="1765346" cy="303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1F2A3C"/>
                </a:solidFill>
                <a:latin typeface="Roboto"/>
                <a:ea typeface="Roboto"/>
                <a:cs typeface="Roboto"/>
                <a:sym typeface="Roboto"/>
              </a:rPr>
              <a:t>Create</a:t>
            </a:r>
            <a:endParaRPr sz="1800" b="1" i="0" u="none" strike="noStrike" cap="none">
              <a:solidFill>
                <a:srgbClr val="1F2A3C"/>
              </a:solidFill>
              <a:latin typeface="Roboto"/>
              <a:ea typeface="Roboto"/>
              <a:cs typeface="Roboto"/>
              <a:sym typeface="Roboto"/>
            </a:endParaRPr>
          </a:p>
        </p:txBody>
      </p:sp>
      <p:sp>
        <p:nvSpPr>
          <p:cNvPr id="1608" name="Google Shape;1608;p40"/>
          <p:cNvSpPr txBox="1"/>
          <p:nvPr/>
        </p:nvSpPr>
        <p:spPr>
          <a:xfrm>
            <a:off x="6803448" y="2074715"/>
            <a:ext cx="882673" cy="303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1F2A3C"/>
                </a:solidFill>
                <a:latin typeface="Roboto"/>
                <a:ea typeface="Roboto"/>
                <a:cs typeface="Roboto"/>
                <a:sym typeface="Roboto"/>
              </a:rPr>
              <a:t>Start</a:t>
            </a:r>
            <a:endParaRPr sz="1800" b="1" i="0" u="none" strike="noStrike" cap="none">
              <a:solidFill>
                <a:srgbClr val="1F2A3C"/>
              </a:solidFill>
              <a:latin typeface="Roboto"/>
              <a:ea typeface="Roboto"/>
              <a:cs typeface="Roboto"/>
              <a:sym typeface="Roboto"/>
            </a:endParaRPr>
          </a:p>
        </p:txBody>
      </p:sp>
      <p:sp>
        <p:nvSpPr>
          <p:cNvPr id="1609" name="Google Shape;1609;p40"/>
          <p:cNvSpPr/>
          <p:nvPr/>
        </p:nvSpPr>
        <p:spPr>
          <a:xfrm>
            <a:off x="2867459" y="2723705"/>
            <a:ext cx="978984" cy="327609"/>
          </a:xfrm>
          <a:prstGeom prst="rect">
            <a:avLst/>
          </a:prstGeom>
          <a:solidFill>
            <a:srgbClr val="5E81BE">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none" strike="noStrike" cap="none">
                <a:solidFill>
                  <a:srgbClr val="000000"/>
                </a:solidFill>
                <a:latin typeface="Roboto"/>
                <a:ea typeface="Roboto"/>
                <a:cs typeface="Roboto"/>
                <a:sym typeface="Roboto"/>
              </a:rPr>
              <a:t>VM boot</a:t>
            </a:r>
            <a:endParaRPr sz="900" b="1" i="0" u="none" strike="noStrike" cap="none">
              <a:solidFill>
                <a:srgbClr val="000000"/>
              </a:solidFill>
              <a:latin typeface="Roboto"/>
              <a:ea typeface="Roboto"/>
              <a:cs typeface="Roboto"/>
              <a:sym typeface="Roboto"/>
            </a:endParaRPr>
          </a:p>
        </p:txBody>
      </p:sp>
      <p:sp>
        <p:nvSpPr>
          <p:cNvPr id="1610" name="Google Shape;1610;p40"/>
          <p:cNvSpPr/>
          <p:nvPr/>
        </p:nvSpPr>
        <p:spPr>
          <a:xfrm>
            <a:off x="4315087" y="2713769"/>
            <a:ext cx="654478" cy="327609"/>
          </a:xfrm>
          <a:prstGeom prst="rect">
            <a:avLst/>
          </a:prstGeom>
          <a:solidFill>
            <a:srgbClr val="5E81BE">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none" strike="noStrike" cap="none">
                <a:solidFill>
                  <a:srgbClr val="000000"/>
                </a:solidFill>
                <a:latin typeface="Roboto"/>
                <a:ea typeface="Roboto"/>
                <a:cs typeface="Roboto"/>
                <a:sym typeface="Roboto"/>
              </a:rPr>
              <a:t>Kernel</a:t>
            </a:r>
            <a:endParaRPr sz="900" b="1" i="0" u="none" strike="noStrike" cap="none">
              <a:solidFill>
                <a:srgbClr val="000000"/>
              </a:solidFill>
              <a:latin typeface="Roboto"/>
              <a:ea typeface="Roboto"/>
              <a:cs typeface="Roboto"/>
              <a:sym typeface="Roboto"/>
            </a:endParaRPr>
          </a:p>
        </p:txBody>
      </p:sp>
      <p:sp>
        <p:nvSpPr>
          <p:cNvPr id="1611" name="Google Shape;1611;p40"/>
          <p:cNvSpPr/>
          <p:nvPr/>
        </p:nvSpPr>
        <p:spPr>
          <a:xfrm>
            <a:off x="5438209" y="2713768"/>
            <a:ext cx="810725" cy="327609"/>
          </a:xfrm>
          <a:prstGeom prst="rect">
            <a:avLst/>
          </a:prstGeom>
          <a:solidFill>
            <a:srgbClr val="5E81BE">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none" strike="noStrike" cap="none">
                <a:solidFill>
                  <a:srgbClr val="000000"/>
                </a:solidFill>
                <a:latin typeface="Roboto"/>
                <a:ea typeface="Roboto"/>
                <a:cs typeface="Roboto"/>
                <a:sym typeface="Roboto"/>
              </a:rPr>
              <a:t>Agent</a:t>
            </a:r>
            <a:endParaRPr sz="900" b="1" i="0" u="none" strike="noStrike" cap="none">
              <a:solidFill>
                <a:srgbClr val="000000"/>
              </a:solidFill>
              <a:latin typeface="Roboto"/>
              <a:ea typeface="Roboto"/>
              <a:cs typeface="Roboto"/>
              <a:sym typeface="Roboto"/>
            </a:endParaRPr>
          </a:p>
        </p:txBody>
      </p:sp>
      <p:sp>
        <p:nvSpPr>
          <p:cNvPr id="1612" name="Google Shape;1612;p40"/>
          <p:cNvSpPr/>
          <p:nvPr/>
        </p:nvSpPr>
        <p:spPr>
          <a:xfrm>
            <a:off x="7283252" y="2704210"/>
            <a:ext cx="963600" cy="327609"/>
          </a:xfrm>
          <a:prstGeom prst="rect">
            <a:avLst/>
          </a:prstGeom>
          <a:solidFill>
            <a:srgbClr val="F15B3E">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a:solidFill>
                  <a:srgbClr val="000000"/>
                </a:solidFill>
                <a:latin typeface="Roboto"/>
                <a:ea typeface="Roboto"/>
                <a:cs typeface="Roboto"/>
                <a:sym typeface="Roboto"/>
              </a:rPr>
              <a:t>Start pod</a:t>
            </a:r>
            <a:endParaRPr sz="1000" b="1" i="0" u="none" strike="noStrike" cap="none">
              <a:solidFill>
                <a:srgbClr val="000000"/>
              </a:solidFill>
              <a:latin typeface="Roboto"/>
              <a:ea typeface="Roboto"/>
              <a:cs typeface="Roboto"/>
              <a:sym typeface="Roboto"/>
            </a:endParaRPr>
          </a:p>
        </p:txBody>
      </p:sp>
      <p:sp>
        <p:nvSpPr>
          <p:cNvPr id="1613" name="Google Shape;1613;p40"/>
          <p:cNvSpPr/>
          <p:nvPr/>
        </p:nvSpPr>
        <p:spPr>
          <a:xfrm>
            <a:off x="2867459" y="3579680"/>
            <a:ext cx="978984" cy="561371"/>
          </a:xfrm>
          <a:prstGeom prst="rect">
            <a:avLst/>
          </a:prstGeom>
          <a:solidFill>
            <a:srgbClr val="5E81BE">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none" strike="noStrike" cap="none">
                <a:solidFill>
                  <a:srgbClr val="000000"/>
                </a:solidFill>
                <a:latin typeface="Roboto"/>
                <a:ea typeface="Roboto"/>
                <a:cs typeface="Roboto"/>
                <a:sym typeface="Roboto"/>
              </a:rPr>
              <a:t>Prepare container image</a:t>
            </a:r>
            <a:endParaRPr sz="900" b="1" i="0" u="none" strike="noStrike" cap="none">
              <a:solidFill>
                <a:srgbClr val="000000"/>
              </a:solidFill>
              <a:latin typeface="Roboto"/>
              <a:ea typeface="Roboto"/>
              <a:cs typeface="Roboto"/>
              <a:sym typeface="Roboto"/>
            </a:endParaRPr>
          </a:p>
        </p:txBody>
      </p:sp>
      <p:sp>
        <p:nvSpPr>
          <p:cNvPr id="1614" name="Google Shape;1614;p40"/>
          <p:cNvSpPr/>
          <p:nvPr/>
        </p:nvSpPr>
        <p:spPr>
          <a:xfrm>
            <a:off x="4328913" y="3557888"/>
            <a:ext cx="1181700" cy="327609"/>
          </a:xfrm>
          <a:prstGeom prst="rect">
            <a:avLst/>
          </a:prstGeom>
          <a:solidFill>
            <a:srgbClr val="5E81BE">
              <a:alpha val="2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none" strike="noStrike" cap="none">
                <a:solidFill>
                  <a:srgbClr val="000000"/>
                </a:solidFill>
                <a:latin typeface="Roboto"/>
                <a:ea typeface="Roboto"/>
                <a:cs typeface="Roboto"/>
                <a:sym typeface="Roboto"/>
              </a:rPr>
              <a:t>Prepare volumes</a:t>
            </a:r>
            <a:endParaRPr sz="900" b="1" i="0" u="none" strike="noStrike" cap="none">
              <a:solidFill>
                <a:srgbClr val="000000"/>
              </a:solidFill>
              <a:latin typeface="Roboto"/>
              <a:ea typeface="Roboto"/>
              <a:cs typeface="Roboto"/>
              <a:sym typeface="Roboto"/>
            </a:endParaRPr>
          </a:p>
        </p:txBody>
      </p:sp>
      <p:sp>
        <p:nvSpPr>
          <p:cNvPr id="1615" name="Google Shape;1615;p40"/>
          <p:cNvSpPr txBox="1"/>
          <p:nvPr/>
        </p:nvSpPr>
        <p:spPr>
          <a:xfrm>
            <a:off x="813848" y="1470985"/>
            <a:ext cx="2474700" cy="308040"/>
          </a:xfrm>
          <a:prstGeom prst="rect">
            <a:avLst/>
          </a:prstGeom>
          <a:solidFill>
            <a:srgbClr val="1F2A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A1D4FF"/>
                </a:solidFill>
                <a:latin typeface="Consolas"/>
                <a:ea typeface="Consolas"/>
                <a:cs typeface="Consolas"/>
                <a:sym typeface="Consolas"/>
              </a:rPr>
              <a:t>$ </a:t>
            </a:r>
            <a:r>
              <a:rPr lang="en-US" sz="1100" b="0" i="0" u="none" strike="noStrike" cap="none">
                <a:solidFill>
                  <a:srgbClr val="A1D4FF"/>
                </a:solidFill>
                <a:latin typeface="Consolas"/>
                <a:ea typeface="Consolas"/>
                <a:cs typeface="Consolas"/>
                <a:sym typeface="Consolas"/>
              </a:rPr>
              <a:t>kubectl apply -f nginx.yml</a:t>
            </a:r>
            <a:endParaRPr sz="1100" b="0" i="0" u="none" strike="noStrike" cap="none">
              <a:solidFill>
                <a:srgbClr val="A1D4FF"/>
              </a:solidFill>
              <a:latin typeface="Consolas"/>
              <a:ea typeface="Consolas"/>
              <a:cs typeface="Consolas"/>
              <a:sym typeface="Consolas"/>
            </a:endParaRPr>
          </a:p>
        </p:txBody>
      </p:sp>
      <p:cxnSp>
        <p:nvCxnSpPr>
          <p:cNvPr id="1616" name="Google Shape;1616;p40"/>
          <p:cNvCxnSpPr/>
          <p:nvPr/>
        </p:nvCxnSpPr>
        <p:spPr>
          <a:xfrm>
            <a:off x="2296015" y="2877574"/>
            <a:ext cx="457200" cy="8022"/>
          </a:xfrm>
          <a:prstGeom prst="straightConnector1">
            <a:avLst/>
          </a:prstGeom>
          <a:noFill/>
          <a:ln w="12700" cap="flat" cmpd="sng">
            <a:solidFill>
              <a:srgbClr val="1F2A3C"/>
            </a:solidFill>
            <a:prstDash val="dot"/>
            <a:round/>
            <a:headEnd type="none" w="sm" len="sm"/>
            <a:tailEnd type="triangle" w="med" len="med"/>
          </a:ln>
        </p:spPr>
      </p:cxnSp>
      <p:sp>
        <p:nvSpPr>
          <p:cNvPr id="1617" name="Google Shape;1617;p40"/>
          <p:cNvSpPr txBox="1"/>
          <p:nvPr/>
        </p:nvSpPr>
        <p:spPr>
          <a:xfrm>
            <a:off x="5723422" y="3717681"/>
            <a:ext cx="933600" cy="43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1F2A3C"/>
                </a:solidFill>
                <a:latin typeface="Roboto"/>
                <a:ea typeface="Roboto"/>
                <a:cs typeface="Roboto"/>
                <a:sym typeface="Roboto"/>
              </a:rPr>
              <a:t>hotplug</a:t>
            </a:r>
            <a:endParaRPr sz="1000" b="0" i="0" u="none" strike="noStrike" cap="none">
              <a:solidFill>
                <a:srgbClr val="1F2A3C"/>
              </a:solidFill>
              <a:latin typeface="Roboto"/>
              <a:ea typeface="Roboto"/>
              <a:cs typeface="Roboto"/>
              <a:sym typeface="Roboto"/>
            </a:endParaRPr>
          </a:p>
        </p:txBody>
      </p:sp>
      <p:sp>
        <p:nvSpPr>
          <p:cNvPr id="1618" name="Google Shape;1618;p40"/>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solidFill>
                  <a:srgbClr val="1F2A3C"/>
                </a:solidFill>
                <a:latin typeface="Roboto Medium"/>
                <a:ea typeface="Roboto Medium"/>
                <a:cs typeface="Roboto Medium"/>
                <a:sym typeface="Roboto Medium"/>
              </a:rPr>
              <a:t>Speed of a container</a:t>
            </a:r>
            <a:endParaRPr>
              <a:solidFill>
                <a:srgbClr val="1F2A3C"/>
              </a:solidFill>
              <a:latin typeface="Roboto Medium"/>
              <a:ea typeface="Roboto Medium"/>
              <a:cs typeface="Roboto Medium"/>
              <a:sym typeface="Roboto Medium"/>
            </a:endParaRPr>
          </a:p>
        </p:txBody>
      </p:sp>
      <p:cxnSp>
        <p:nvCxnSpPr>
          <p:cNvPr id="1619" name="Google Shape;1619;p40"/>
          <p:cNvCxnSpPr/>
          <p:nvPr/>
        </p:nvCxnSpPr>
        <p:spPr>
          <a:xfrm>
            <a:off x="2296015" y="3713671"/>
            <a:ext cx="457200" cy="8022"/>
          </a:xfrm>
          <a:prstGeom prst="straightConnector1">
            <a:avLst/>
          </a:prstGeom>
          <a:noFill/>
          <a:ln w="12700" cap="flat" cmpd="sng">
            <a:solidFill>
              <a:srgbClr val="1F2A3C"/>
            </a:solidFill>
            <a:prstDash val="dot"/>
            <a:round/>
            <a:headEnd type="none" w="sm" len="sm"/>
            <a:tailEnd type="triangle" w="med" len="med"/>
          </a:ln>
        </p:spPr>
      </p:cxnSp>
      <p:cxnSp>
        <p:nvCxnSpPr>
          <p:cNvPr id="1620" name="Google Shape;1620;p40"/>
          <p:cNvCxnSpPr/>
          <p:nvPr/>
        </p:nvCxnSpPr>
        <p:spPr>
          <a:xfrm>
            <a:off x="2299622" y="1888436"/>
            <a:ext cx="0" cy="1833257"/>
          </a:xfrm>
          <a:prstGeom prst="straightConnector1">
            <a:avLst/>
          </a:prstGeom>
          <a:noFill/>
          <a:ln w="12700" cap="flat" cmpd="sng">
            <a:solidFill>
              <a:srgbClr val="1F2A3D"/>
            </a:solidFill>
            <a:prstDash val="dot"/>
            <a:round/>
            <a:headEnd type="none" w="sm" len="sm"/>
            <a:tailEnd type="none" w="sm" len="sm"/>
          </a:ln>
        </p:spPr>
      </p:cxnSp>
      <p:cxnSp>
        <p:nvCxnSpPr>
          <p:cNvPr id="1621" name="Google Shape;1621;p40"/>
          <p:cNvCxnSpPr/>
          <p:nvPr/>
        </p:nvCxnSpPr>
        <p:spPr>
          <a:xfrm>
            <a:off x="3943605" y="2881585"/>
            <a:ext cx="274320" cy="8022"/>
          </a:xfrm>
          <a:prstGeom prst="straightConnector1">
            <a:avLst/>
          </a:prstGeom>
          <a:noFill/>
          <a:ln w="12700" cap="flat" cmpd="sng">
            <a:solidFill>
              <a:srgbClr val="1F2A3C"/>
            </a:solidFill>
            <a:prstDash val="dot"/>
            <a:round/>
            <a:headEnd type="none" w="sm" len="sm"/>
            <a:tailEnd type="triangle" w="med" len="med"/>
          </a:ln>
        </p:spPr>
      </p:cxnSp>
      <p:cxnSp>
        <p:nvCxnSpPr>
          <p:cNvPr id="1622" name="Google Shape;1622;p40"/>
          <p:cNvCxnSpPr/>
          <p:nvPr/>
        </p:nvCxnSpPr>
        <p:spPr>
          <a:xfrm>
            <a:off x="3943605" y="3717682"/>
            <a:ext cx="274320" cy="8022"/>
          </a:xfrm>
          <a:prstGeom prst="straightConnector1">
            <a:avLst/>
          </a:prstGeom>
          <a:noFill/>
          <a:ln w="12700" cap="flat" cmpd="sng">
            <a:solidFill>
              <a:srgbClr val="1F2A3C"/>
            </a:solidFill>
            <a:prstDash val="dot"/>
            <a:round/>
            <a:headEnd type="none" w="sm" len="sm"/>
            <a:tailEnd type="triangle" w="med" len="med"/>
          </a:ln>
        </p:spPr>
      </p:cxnSp>
      <p:cxnSp>
        <p:nvCxnSpPr>
          <p:cNvPr id="1623" name="Google Shape;1623;p40"/>
          <p:cNvCxnSpPr/>
          <p:nvPr/>
        </p:nvCxnSpPr>
        <p:spPr>
          <a:xfrm>
            <a:off x="5069420" y="2885596"/>
            <a:ext cx="274320" cy="8022"/>
          </a:xfrm>
          <a:prstGeom prst="straightConnector1">
            <a:avLst/>
          </a:prstGeom>
          <a:noFill/>
          <a:ln w="12700" cap="flat" cmpd="sng">
            <a:solidFill>
              <a:srgbClr val="1F2A3C"/>
            </a:solidFill>
            <a:prstDash val="dot"/>
            <a:round/>
            <a:headEnd type="none" w="sm" len="sm"/>
            <a:tailEnd type="triangle" w="med" len="med"/>
          </a:ln>
        </p:spPr>
      </p:cxnSp>
      <p:cxnSp>
        <p:nvCxnSpPr>
          <p:cNvPr id="1624" name="Google Shape;1624;p40"/>
          <p:cNvCxnSpPr/>
          <p:nvPr/>
        </p:nvCxnSpPr>
        <p:spPr>
          <a:xfrm rot="10800000" flipH="1">
            <a:off x="6333446" y="2868014"/>
            <a:ext cx="799419" cy="1535"/>
          </a:xfrm>
          <a:prstGeom prst="straightConnector1">
            <a:avLst/>
          </a:prstGeom>
          <a:noFill/>
          <a:ln w="12700" cap="flat" cmpd="sng">
            <a:solidFill>
              <a:srgbClr val="1F2A3C"/>
            </a:solidFill>
            <a:prstDash val="dot"/>
            <a:round/>
            <a:headEnd type="none" w="sm" len="sm"/>
            <a:tailEnd type="triangle" w="med" len="med"/>
          </a:ln>
        </p:spPr>
      </p:cxnSp>
      <p:cxnSp>
        <p:nvCxnSpPr>
          <p:cNvPr id="1625" name="Google Shape;1625;p40"/>
          <p:cNvCxnSpPr/>
          <p:nvPr/>
        </p:nvCxnSpPr>
        <p:spPr>
          <a:xfrm rot="10800000">
            <a:off x="6519639" y="2881820"/>
            <a:ext cx="0" cy="839872"/>
          </a:xfrm>
          <a:prstGeom prst="straightConnector1">
            <a:avLst/>
          </a:prstGeom>
          <a:noFill/>
          <a:ln w="12700" cap="flat" cmpd="sng">
            <a:solidFill>
              <a:srgbClr val="1F2A3C"/>
            </a:solidFill>
            <a:prstDash val="dot"/>
            <a:round/>
            <a:headEnd type="none" w="sm" len="sm"/>
            <a:tailEnd type="none" w="sm" len="sm"/>
          </a:ln>
        </p:spPr>
      </p:cxnSp>
      <p:cxnSp>
        <p:nvCxnSpPr>
          <p:cNvPr id="1626" name="Google Shape;1626;p40"/>
          <p:cNvCxnSpPr/>
          <p:nvPr/>
        </p:nvCxnSpPr>
        <p:spPr>
          <a:xfrm flipH="1">
            <a:off x="5584785" y="3713671"/>
            <a:ext cx="934854" cy="8021"/>
          </a:xfrm>
          <a:prstGeom prst="straightConnector1">
            <a:avLst/>
          </a:prstGeom>
          <a:noFill/>
          <a:ln w="12700" cap="flat" cmpd="sng">
            <a:solidFill>
              <a:srgbClr val="1F2A3C"/>
            </a:solidFill>
            <a:prstDash val="dot"/>
            <a:round/>
            <a:headEnd type="none" w="sm" len="sm"/>
            <a:tailEnd type="none" w="sm" len="sm"/>
          </a:ln>
        </p:spPr>
      </p:cxnSp>
      <p:sp>
        <p:nvSpPr>
          <p:cNvPr id="1627" name="Google Shape;1627;p40"/>
          <p:cNvSpPr/>
          <p:nvPr/>
        </p:nvSpPr>
        <p:spPr>
          <a:xfrm rot="10800000">
            <a:off x="815009" y="1777676"/>
            <a:ext cx="157865" cy="157865"/>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gac242e7999_0_194"/>
          <p:cNvSpPr/>
          <p:nvPr/>
        </p:nvSpPr>
        <p:spPr>
          <a:xfrm>
            <a:off x="381832" y="938393"/>
            <a:ext cx="8386200" cy="3690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3" name="Google Shape;1633;gac242e7999_0_194"/>
          <p:cNvSpPr txBox="1">
            <a:spLocks noGrp="1"/>
          </p:cNvSpPr>
          <p:nvPr>
            <p:ph type="title"/>
          </p:nvPr>
        </p:nvSpPr>
        <p:spPr>
          <a:xfrm>
            <a:off x="457200" y="91450"/>
            <a:ext cx="78270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integration with Docker, Kubernetes, and OpenStack</a:t>
            </a:r>
            <a:endParaRPr/>
          </a:p>
        </p:txBody>
      </p:sp>
      <p:sp>
        <p:nvSpPr>
          <p:cNvPr id="1634" name="Google Shape;1634;gac242e7999_0_194"/>
          <p:cNvSpPr/>
          <p:nvPr/>
        </p:nvSpPr>
        <p:spPr>
          <a:xfrm>
            <a:off x="739576" y="2760300"/>
            <a:ext cx="10242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PodMAN</a:t>
            </a:r>
            <a:endParaRPr sz="800" b="1" i="0" u="none" strike="noStrike" cap="none">
              <a:solidFill>
                <a:srgbClr val="1F2A3D"/>
              </a:solidFill>
              <a:latin typeface="Arial"/>
              <a:ea typeface="Arial"/>
              <a:cs typeface="Arial"/>
              <a:sym typeface="Arial"/>
            </a:endParaRPr>
          </a:p>
        </p:txBody>
      </p:sp>
      <p:sp>
        <p:nvSpPr>
          <p:cNvPr id="1635" name="Google Shape;1635;gac242e7999_0_194"/>
          <p:cNvSpPr/>
          <p:nvPr/>
        </p:nvSpPr>
        <p:spPr>
          <a:xfrm>
            <a:off x="739576" y="1978525"/>
            <a:ext cx="10242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DOCKER</a:t>
            </a:r>
            <a:endParaRPr sz="800" b="1" i="0" u="none" strike="noStrike" cap="none">
              <a:solidFill>
                <a:srgbClr val="1F2A3D"/>
              </a:solidFill>
              <a:latin typeface="Arial"/>
              <a:ea typeface="Arial"/>
              <a:cs typeface="Arial"/>
              <a:sym typeface="Arial"/>
            </a:endParaRPr>
          </a:p>
        </p:txBody>
      </p:sp>
      <p:sp>
        <p:nvSpPr>
          <p:cNvPr id="1636" name="Google Shape;1636;gac242e7999_0_194"/>
          <p:cNvSpPr/>
          <p:nvPr/>
        </p:nvSpPr>
        <p:spPr>
          <a:xfrm>
            <a:off x="739526" y="2367025"/>
            <a:ext cx="1024200" cy="307800"/>
          </a:xfrm>
          <a:prstGeom prst="rect">
            <a:avLst/>
          </a:prstGeom>
          <a:solidFill>
            <a:srgbClr val="5E81B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KUBERNETES</a:t>
            </a:r>
            <a:endParaRPr sz="800" b="1" i="0" u="none" strike="noStrike" cap="none">
              <a:solidFill>
                <a:srgbClr val="1F2A3D"/>
              </a:solidFill>
              <a:latin typeface="Arial"/>
              <a:ea typeface="Arial"/>
              <a:cs typeface="Arial"/>
              <a:sym typeface="Arial"/>
            </a:endParaRPr>
          </a:p>
        </p:txBody>
      </p:sp>
      <p:sp>
        <p:nvSpPr>
          <p:cNvPr id="1637" name="Google Shape;1637;gac242e7999_0_194"/>
          <p:cNvSpPr/>
          <p:nvPr/>
        </p:nvSpPr>
        <p:spPr>
          <a:xfrm>
            <a:off x="2960193" y="2112961"/>
            <a:ext cx="914400" cy="323100"/>
          </a:xfrm>
          <a:prstGeom prst="rect">
            <a:avLst/>
          </a:prstGeom>
          <a:solidFill>
            <a:srgbClr val="F15B3E"/>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Kata-runtime</a:t>
            </a:r>
            <a:endParaRPr sz="900" b="1" i="0" u="none" strike="noStrike" cap="none">
              <a:solidFill>
                <a:schemeClr val="lt1"/>
              </a:solidFill>
              <a:latin typeface="Arial"/>
              <a:ea typeface="Arial"/>
              <a:cs typeface="Arial"/>
              <a:sym typeface="Arial"/>
            </a:endParaRPr>
          </a:p>
        </p:txBody>
      </p:sp>
      <p:sp>
        <p:nvSpPr>
          <p:cNvPr id="1638" name="Google Shape;1638;gac242e7999_0_194"/>
          <p:cNvSpPr/>
          <p:nvPr/>
        </p:nvSpPr>
        <p:spPr>
          <a:xfrm>
            <a:off x="2970585" y="2624640"/>
            <a:ext cx="914400" cy="307800"/>
          </a:xfrm>
          <a:prstGeom prst="rect">
            <a:avLst/>
          </a:prstGeom>
          <a:solidFill>
            <a:srgbClr val="F15B3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Kata-Shim</a:t>
            </a:r>
            <a:endParaRPr sz="1400" b="0" i="0" u="none" strike="noStrike" cap="none">
              <a:solidFill>
                <a:srgbClr val="000000"/>
              </a:solidFill>
              <a:latin typeface="Arial"/>
              <a:ea typeface="Arial"/>
              <a:cs typeface="Arial"/>
              <a:sym typeface="Arial"/>
            </a:endParaRPr>
          </a:p>
        </p:txBody>
      </p:sp>
      <p:cxnSp>
        <p:nvCxnSpPr>
          <p:cNvPr id="1639" name="Google Shape;1639;gac242e7999_0_194"/>
          <p:cNvCxnSpPr/>
          <p:nvPr/>
        </p:nvCxnSpPr>
        <p:spPr>
          <a:xfrm rot="10800000" flipH="1">
            <a:off x="2103300" y="2293119"/>
            <a:ext cx="729000" cy="1800"/>
          </a:xfrm>
          <a:prstGeom prst="straightConnector1">
            <a:avLst/>
          </a:prstGeom>
          <a:noFill/>
          <a:ln w="12700" cap="flat" cmpd="sng">
            <a:solidFill>
              <a:srgbClr val="1F2A3D"/>
            </a:solidFill>
            <a:prstDash val="dot"/>
            <a:round/>
            <a:headEnd type="none" w="sm" len="sm"/>
            <a:tailEnd type="triangle" w="med" len="med"/>
          </a:ln>
        </p:spPr>
      </p:cxnSp>
      <p:cxnSp>
        <p:nvCxnSpPr>
          <p:cNvPr id="1640" name="Google Shape;1640;gac242e7999_0_194"/>
          <p:cNvCxnSpPr/>
          <p:nvPr/>
        </p:nvCxnSpPr>
        <p:spPr>
          <a:xfrm>
            <a:off x="4921090" y="2312197"/>
            <a:ext cx="0" cy="1280700"/>
          </a:xfrm>
          <a:prstGeom prst="straightConnector1">
            <a:avLst/>
          </a:prstGeom>
          <a:noFill/>
          <a:ln w="12700" cap="flat" cmpd="sng">
            <a:solidFill>
              <a:srgbClr val="1F2A3D"/>
            </a:solidFill>
            <a:prstDash val="dot"/>
            <a:round/>
            <a:headEnd type="none" w="sm" len="sm"/>
            <a:tailEnd type="triangle" w="med" len="med"/>
          </a:ln>
        </p:spPr>
      </p:cxnSp>
      <p:cxnSp>
        <p:nvCxnSpPr>
          <p:cNvPr id="1641" name="Google Shape;1641;gac242e7999_0_194"/>
          <p:cNvCxnSpPr/>
          <p:nvPr/>
        </p:nvCxnSpPr>
        <p:spPr>
          <a:xfrm rot="10800000" flipH="1">
            <a:off x="2105675" y="2758952"/>
            <a:ext cx="724200" cy="2400"/>
          </a:xfrm>
          <a:prstGeom prst="straightConnector1">
            <a:avLst/>
          </a:prstGeom>
          <a:noFill/>
          <a:ln w="12700" cap="flat" cmpd="sng">
            <a:solidFill>
              <a:srgbClr val="1F2A3D"/>
            </a:solidFill>
            <a:prstDash val="dot"/>
            <a:round/>
            <a:headEnd type="none" w="sm" len="sm"/>
            <a:tailEnd type="triangle" w="med" len="med"/>
          </a:ln>
        </p:spPr>
      </p:cxnSp>
      <p:sp>
        <p:nvSpPr>
          <p:cNvPr id="1642" name="Google Shape;1642;gac242e7999_0_194"/>
          <p:cNvSpPr/>
          <p:nvPr/>
        </p:nvSpPr>
        <p:spPr>
          <a:xfrm>
            <a:off x="6049921" y="1451010"/>
            <a:ext cx="2234100" cy="2142000"/>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3" name="Google Shape;1643;gac242e7999_0_194"/>
          <p:cNvSpPr/>
          <p:nvPr/>
        </p:nvSpPr>
        <p:spPr>
          <a:xfrm>
            <a:off x="6173404" y="1783031"/>
            <a:ext cx="2017800" cy="884100"/>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4" name="Google Shape;1644;gac242e7999_0_194"/>
          <p:cNvSpPr/>
          <p:nvPr/>
        </p:nvSpPr>
        <p:spPr>
          <a:xfrm>
            <a:off x="6342295" y="1928295"/>
            <a:ext cx="8400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Command</a:t>
            </a:r>
            <a:endParaRPr sz="1400" b="0" i="0" u="none" strike="noStrike" cap="none">
              <a:solidFill>
                <a:srgbClr val="000000"/>
              </a:solidFill>
              <a:latin typeface="Arial"/>
              <a:ea typeface="Arial"/>
              <a:cs typeface="Arial"/>
              <a:sym typeface="Arial"/>
            </a:endParaRPr>
          </a:p>
        </p:txBody>
      </p:sp>
      <p:sp>
        <p:nvSpPr>
          <p:cNvPr id="1645" name="Google Shape;1645;gac242e7999_0_194"/>
          <p:cNvSpPr/>
          <p:nvPr/>
        </p:nvSpPr>
        <p:spPr>
          <a:xfrm>
            <a:off x="6173402" y="2364612"/>
            <a:ext cx="2017800" cy="230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a:t>
            </a:r>
            <a:endParaRPr sz="900" b="1" i="0" u="none" strike="noStrike" cap="none">
              <a:solidFill>
                <a:srgbClr val="1F2A3D"/>
              </a:solidFill>
              <a:latin typeface="Arial"/>
              <a:ea typeface="Arial"/>
              <a:cs typeface="Arial"/>
              <a:sym typeface="Arial"/>
            </a:endParaRPr>
          </a:p>
        </p:txBody>
      </p:sp>
      <p:sp>
        <p:nvSpPr>
          <p:cNvPr id="1646" name="Google Shape;1646;gac242e7999_0_194"/>
          <p:cNvSpPr/>
          <p:nvPr/>
        </p:nvSpPr>
        <p:spPr>
          <a:xfrm>
            <a:off x="6206566" y="2967902"/>
            <a:ext cx="1984500" cy="215400"/>
          </a:xfrm>
          <a:prstGeom prst="rect">
            <a:avLst/>
          </a:prstGeom>
          <a:solidFill>
            <a:srgbClr val="F15B3E">
              <a:alpha val="64709"/>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KATA AGENT</a:t>
            </a:r>
            <a:endParaRPr sz="800" b="1" i="0" u="none" strike="noStrike" cap="none">
              <a:solidFill>
                <a:srgbClr val="1F2A3D"/>
              </a:solidFill>
              <a:latin typeface="Arial"/>
              <a:ea typeface="Arial"/>
              <a:cs typeface="Arial"/>
              <a:sym typeface="Arial"/>
            </a:endParaRPr>
          </a:p>
        </p:txBody>
      </p:sp>
      <p:sp>
        <p:nvSpPr>
          <p:cNvPr id="1647" name="Google Shape;1647;gac242e7999_0_194"/>
          <p:cNvSpPr/>
          <p:nvPr/>
        </p:nvSpPr>
        <p:spPr>
          <a:xfrm>
            <a:off x="6049922" y="1539869"/>
            <a:ext cx="2169000" cy="215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VIRTUAL MACHINE</a:t>
            </a:r>
            <a:endParaRPr sz="800" b="1" i="0" u="none" strike="noStrike" cap="none">
              <a:solidFill>
                <a:srgbClr val="1F2A3D"/>
              </a:solidFill>
              <a:latin typeface="Arial"/>
              <a:ea typeface="Arial"/>
              <a:cs typeface="Arial"/>
              <a:sym typeface="Arial"/>
            </a:endParaRPr>
          </a:p>
        </p:txBody>
      </p:sp>
      <p:sp>
        <p:nvSpPr>
          <p:cNvPr id="1648" name="Google Shape;1648;gac242e7999_0_194"/>
          <p:cNvSpPr/>
          <p:nvPr/>
        </p:nvSpPr>
        <p:spPr>
          <a:xfrm>
            <a:off x="3065254" y="2882475"/>
            <a:ext cx="914400" cy="307800"/>
          </a:xfrm>
          <a:prstGeom prst="rect">
            <a:avLst/>
          </a:prstGeom>
          <a:solidFill>
            <a:srgbClr val="F15B3E">
              <a:alpha val="29409"/>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Kata-Shim</a:t>
            </a:r>
            <a:endParaRPr sz="1400" b="0" i="0" u="none" strike="noStrike" cap="none">
              <a:solidFill>
                <a:srgbClr val="000000"/>
              </a:solidFill>
              <a:latin typeface="Arial"/>
              <a:ea typeface="Arial"/>
              <a:cs typeface="Arial"/>
              <a:sym typeface="Arial"/>
            </a:endParaRPr>
          </a:p>
        </p:txBody>
      </p:sp>
      <p:sp>
        <p:nvSpPr>
          <p:cNvPr id="1649" name="Google Shape;1649;gac242e7999_0_194"/>
          <p:cNvSpPr/>
          <p:nvPr/>
        </p:nvSpPr>
        <p:spPr>
          <a:xfrm>
            <a:off x="7216281" y="1931728"/>
            <a:ext cx="840000" cy="3693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Exec</a:t>
            </a:r>
            <a:endParaRPr sz="1400" b="0" i="0" u="none" strike="noStrike" cap="none">
              <a:solidFill>
                <a:srgbClr val="000000"/>
              </a:solidFill>
              <a:latin typeface="Arial"/>
              <a:ea typeface="Arial"/>
              <a:cs typeface="Arial"/>
              <a:sym typeface="Arial"/>
            </a:endParaRPr>
          </a:p>
        </p:txBody>
      </p:sp>
      <p:sp>
        <p:nvSpPr>
          <p:cNvPr id="1650" name="Google Shape;1650;gac242e7999_0_194"/>
          <p:cNvSpPr/>
          <p:nvPr/>
        </p:nvSpPr>
        <p:spPr>
          <a:xfrm>
            <a:off x="6173402" y="2698852"/>
            <a:ext cx="2017800" cy="230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namespaces</a:t>
            </a:r>
            <a:endParaRPr sz="900" b="1" i="0" u="none" strike="noStrike" cap="none">
              <a:solidFill>
                <a:srgbClr val="1F2A3D"/>
              </a:solidFill>
              <a:latin typeface="Arial"/>
              <a:ea typeface="Arial"/>
              <a:cs typeface="Arial"/>
              <a:sym typeface="Arial"/>
            </a:endParaRPr>
          </a:p>
        </p:txBody>
      </p:sp>
      <p:sp>
        <p:nvSpPr>
          <p:cNvPr id="1651" name="Google Shape;1651;gac242e7999_0_194"/>
          <p:cNvSpPr/>
          <p:nvPr/>
        </p:nvSpPr>
        <p:spPr>
          <a:xfrm>
            <a:off x="6206566" y="3220627"/>
            <a:ext cx="1984500" cy="215400"/>
          </a:xfrm>
          <a:prstGeom prst="rect">
            <a:avLst/>
          </a:prstGeom>
          <a:solidFill>
            <a:srgbClr val="F15B3E">
              <a:alpha val="29409"/>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KATA KERNEL</a:t>
            </a:r>
            <a:endParaRPr sz="800" b="1" i="0" u="none" strike="noStrike" cap="none">
              <a:solidFill>
                <a:srgbClr val="1F2A3D"/>
              </a:solidFill>
              <a:latin typeface="Arial"/>
              <a:ea typeface="Arial"/>
              <a:cs typeface="Arial"/>
              <a:sym typeface="Arial"/>
            </a:endParaRPr>
          </a:p>
        </p:txBody>
      </p:sp>
      <p:sp>
        <p:nvSpPr>
          <p:cNvPr id="1652" name="Google Shape;1652;gac242e7999_0_194"/>
          <p:cNvSpPr/>
          <p:nvPr/>
        </p:nvSpPr>
        <p:spPr>
          <a:xfrm>
            <a:off x="6206566" y="3552299"/>
            <a:ext cx="1984500" cy="492300"/>
          </a:xfrm>
          <a:prstGeom prst="rect">
            <a:avLst/>
          </a:prstGeom>
          <a:solidFill>
            <a:srgbClr val="5E81BE"/>
          </a:solidFill>
          <a:ln>
            <a:noFill/>
          </a:ln>
        </p:spPr>
        <p:txBody>
          <a:bodyPr spcFirstLastPara="1" wrap="square" lIns="0" tIns="182875" rIns="0" bIns="18287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HYPERVISOR</a:t>
            </a:r>
            <a:endParaRPr sz="800" b="1" i="0" u="none" strike="noStrike" cap="none">
              <a:solidFill>
                <a:schemeClr val="lt1"/>
              </a:solidFill>
              <a:latin typeface="Arial"/>
              <a:ea typeface="Arial"/>
              <a:cs typeface="Arial"/>
              <a:sym typeface="Arial"/>
            </a:endParaRPr>
          </a:p>
        </p:txBody>
      </p:sp>
      <p:sp>
        <p:nvSpPr>
          <p:cNvPr id="1653" name="Google Shape;1653;gac242e7999_0_194"/>
          <p:cNvSpPr/>
          <p:nvPr/>
        </p:nvSpPr>
        <p:spPr>
          <a:xfrm>
            <a:off x="4687704" y="3677341"/>
            <a:ext cx="1817700" cy="229200"/>
          </a:xfrm>
          <a:prstGeom prst="rect">
            <a:avLst/>
          </a:prstGeom>
          <a:solidFill>
            <a:srgbClr val="1F2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HYPERVISOR VSOCK</a:t>
            </a:r>
            <a:r>
              <a:rPr lang="en-US" sz="900" b="1" i="0" u="none" strike="noStrike" cap="none">
                <a:solidFill>
                  <a:schemeClr val="lt1"/>
                </a:solidFill>
                <a:latin typeface="Roboto"/>
                <a:ea typeface="Roboto"/>
                <a:cs typeface="Roboto"/>
                <a:sym typeface="Roboto"/>
              </a:rPr>
              <a:t> socket</a:t>
            </a:r>
            <a:endParaRPr sz="1400" b="0" i="0" u="none" strike="noStrike" cap="none">
              <a:solidFill>
                <a:srgbClr val="000000"/>
              </a:solidFill>
              <a:latin typeface="Arial"/>
              <a:ea typeface="Arial"/>
              <a:cs typeface="Arial"/>
              <a:sym typeface="Arial"/>
            </a:endParaRPr>
          </a:p>
        </p:txBody>
      </p:sp>
      <p:cxnSp>
        <p:nvCxnSpPr>
          <p:cNvPr id="1654" name="Google Shape;1654;gac242e7999_0_194"/>
          <p:cNvCxnSpPr/>
          <p:nvPr/>
        </p:nvCxnSpPr>
        <p:spPr>
          <a:xfrm>
            <a:off x="5640016" y="3068073"/>
            <a:ext cx="702300" cy="0"/>
          </a:xfrm>
          <a:prstGeom prst="straightConnector1">
            <a:avLst/>
          </a:prstGeom>
          <a:noFill/>
          <a:ln w="12700" cap="flat" cmpd="sng">
            <a:solidFill>
              <a:srgbClr val="1F2A3D"/>
            </a:solidFill>
            <a:prstDash val="dot"/>
            <a:round/>
            <a:headEnd type="none" w="sm" len="sm"/>
            <a:tailEnd type="triangle" w="med" len="med"/>
          </a:ln>
        </p:spPr>
      </p:cxnSp>
      <p:cxnSp>
        <p:nvCxnSpPr>
          <p:cNvPr id="1655" name="Google Shape;1655;gac242e7999_0_194"/>
          <p:cNvCxnSpPr/>
          <p:nvPr/>
        </p:nvCxnSpPr>
        <p:spPr>
          <a:xfrm>
            <a:off x="5640016" y="3068073"/>
            <a:ext cx="0" cy="525000"/>
          </a:xfrm>
          <a:prstGeom prst="straightConnector1">
            <a:avLst/>
          </a:prstGeom>
          <a:noFill/>
          <a:ln w="12700" cap="flat" cmpd="sng">
            <a:solidFill>
              <a:srgbClr val="1F2A3D"/>
            </a:solidFill>
            <a:prstDash val="dot"/>
            <a:round/>
            <a:headEnd type="none" w="sm" len="sm"/>
            <a:tailEnd type="none" w="sm" len="sm"/>
          </a:ln>
        </p:spPr>
      </p:cxnSp>
      <p:cxnSp>
        <p:nvCxnSpPr>
          <p:cNvPr id="1656" name="Google Shape;1656;gac242e7999_0_194"/>
          <p:cNvCxnSpPr/>
          <p:nvPr/>
        </p:nvCxnSpPr>
        <p:spPr>
          <a:xfrm rot="10800000">
            <a:off x="4049590" y="2756252"/>
            <a:ext cx="871500" cy="0"/>
          </a:xfrm>
          <a:prstGeom prst="straightConnector1">
            <a:avLst/>
          </a:prstGeom>
          <a:noFill/>
          <a:ln w="12700" cap="flat" cmpd="sng">
            <a:solidFill>
              <a:srgbClr val="1F2A3D"/>
            </a:solidFill>
            <a:prstDash val="dot"/>
            <a:round/>
            <a:headEnd type="none" w="sm" len="sm"/>
            <a:tailEnd type="none" w="sm" len="sm"/>
          </a:ln>
        </p:spPr>
      </p:cxnSp>
      <p:cxnSp>
        <p:nvCxnSpPr>
          <p:cNvPr id="1657" name="Google Shape;1657;gac242e7999_0_194"/>
          <p:cNvCxnSpPr/>
          <p:nvPr/>
        </p:nvCxnSpPr>
        <p:spPr>
          <a:xfrm rot="10800000">
            <a:off x="4049590" y="2312197"/>
            <a:ext cx="871500" cy="0"/>
          </a:xfrm>
          <a:prstGeom prst="straightConnector1">
            <a:avLst/>
          </a:prstGeom>
          <a:noFill/>
          <a:ln w="12700" cap="flat" cmpd="sng">
            <a:solidFill>
              <a:srgbClr val="1F2A3D"/>
            </a:solidFill>
            <a:prstDash val="dot"/>
            <a:round/>
            <a:headEnd type="none" w="sm" len="sm"/>
            <a:tailEnd type="none" w="sm" len="sm"/>
          </a:ln>
        </p:spPr>
      </p:cxnSp>
      <p:sp>
        <p:nvSpPr>
          <p:cNvPr id="1658" name="Google Shape;1658;gac242e7999_0_194"/>
          <p:cNvSpPr txBox="1"/>
          <p:nvPr/>
        </p:nvSpPr>
        <p:spPr>
          <a:xfrm>
            <a:off x="3025703" y="1695244"/>
            <a:ext cx="953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93F2C"/>
                </a:solidFill>
                <a:latin typeface="Roboto"/>
                <a:ea typeface="Roboto"/>
                <a:cs typeface="Roboto"/>
                <a:sym typeface="Roboto"/>
              </a:rPr>
              <a:t>Creates VM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93F2C"/>
                </a:solidFill>
                <a:latin typeface="Roboto"/>
                <a:ea typeface="Roboto"/>
                <a:cs typeface="Roboto"/>
                <a:sym typeface="Roboto"/>
              </a:rPr>
              <a:t>Starts shim</a:t>
            </a:r>
            <a:endParaRPr sz="900" b="0" i="0" u="none" strike="noStrike" cap="none">
              <a:solidFill>
                <a:srgbClr val="A93F2C"/>
              </a:solidFill>
              <a:latin typeface="Roboto"/>
              <a:ea typeface="Roboto"/>
              <a:cs typeface="Roboto"/>
              <a:sym typeface="Roboto"/>
            </a:endParaRPr>
          </a:p>
        </p:txBody>
      </p:sp>
      <p:sp>
        <p:nvSpPr>
          <p:cNvPr id="1659" name="Google Shape;1659;gac242e7999_0_194"/>
          <p:cNvSpPr txBox="1"/>
          <p:nvPr/>
        </p:nvSpPr>
        <p:spPr>
          <a:xfrm>
            <a:off x="2070763" y="1943364"/>
            <a:ext cx="865500" cy="296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OCI</a:t>
            </a:r>
            <a:r>
              <a:rPr lang="en-US" sz="900" b="1">
                <a:solidFill>
                  <a:srgbClr val="1F2A3D"/>
                </a:solidFill>
                <a:latin typeface="Roboto"/>
                <a:ea typeface="Roboto"/>
                <a:cs typeface="Roboto"/>
                <a:sym typeface="Roboto"/>
              </a:rPr>
              <a:t> </a:t>
            </a:r>
            <a:r>
              <a:rPr lang="en-US" sz="900" b="1" i="0" u="none" strike="noStrike" cap="none">
                <a:solidFill>
                  <a:srgbClr val="1F2A3D"/>
                </a:solidFill>
                <a:latin typeface="Roboto"/>
                <a:ea typeface="Roboto"/>
                <a:cs typeface="Roboto"/>
                <a:sym typeface="Roboto"/>
              </a:rPr>
              <a:t>cmd/spec</a:t>
            </a:r>
            <a:endParaRPr sz="900" b="1" i="0" u="none" strike="noStrike" cap="none">
              <a:solidFill>
                <a:srgbClr val="1F2A3D"/>
              </a:solidFill>
              <a:latin typeface="Roboto"/>
              <a:ea typeface="Roboto"/>
              <a:cs typeface="Roboto"/>
              <a:sym typeface="Roboto"/>
            </a:endParaRPr>
          </a:p>
        </p:txBody>
      </p:sp>
      <p:cxnSp>
        <p:nvCxnSpPr>
          <p:cNvPr id="1660" name="Google Shape;1660;gac242e7999_0_194"/>
          <p:cNvCxnSpPr/>
          <p:nvPr/>
        </p:nvCxnSpPr>
        <p:spPr>
          <a:xfrm rot="10800000">
            <a:off x="1863387" y="2118938"/>
            <a:ext cx="177900" cy="0"/>
          </a:xfrm>
          <a:prstGeom prst="straightConnector1">
            <a:avLst/>
          </a:prstGeom>
          <a:noFill/>
          <a:ln w="12700" cap="flat" cmpd="sng">
            <a:solidFill>
              <a:srgbClr val="1F2A3D"/>
            </a:solidFill>
            <a:prstDash val="dot"/>
            <a:round/>
            <a:headEnd type="none" w="sm" len="sm"/>
            <a:tailEnd type="none" w="sm" len="sm"/>
          </a:ln>
        </p:spPr>
      </p:cxnSp>
      <p:cxnSp>
        <p:nvCxnSpPr>
          <p:cNvPr id="1661" name="Google Shape;1661;gac242e7999_0_194"/>
          <p:cNvCxnSpPr/>
          <p:nvPr/>
        </p:nvCxnSpPr>
        <p:spPr>
          <a:xfrm rot="10800000">
            <a:off x="1861005" y="2525980"/>
            <a:ext cx="177900" cy="0"/>
          </a:xfrm>
          <a:prstGeom prst="straightConnector1">
            <a:avLst/>
          </a:prstGeom>
          <a:noFill/>
          <a:ln w="12700" cap="flat" cmpd="sng">
            <a:solidFill>
              <a:srgbClr val="1F2A3D"/>
            </a:solidFill>
            <a:prstDash val="dot"/>
            <a:round/>
            <a:headEnd type="none" w="sm" len="sm"/>
            <a:tailEnd type="none" w="sm" len="sm"/>
          </a:ln>
        </p:spPr>
      </p:cxnSp>
      <p:cxnSp>
        <p:nvCxnSpPr>
          <p:cNvPr id="1662" name="Google Shape;1662;gac242e7999_0_194"/>
          <p:cNvCxnSpPr/>
          <p:nvPr/>
        </p:nvCxnSpPr>
        <p:spPr>
          <a:xfrm rot="10800000">
            <a:off x="1861724" y="3288062"/>
            <a:ext cx="177900" cy="0"/>
          </a:xfrm>
          <a:prstGeom prst="straightConnector1">
            <a:avLst/>
          </a:prstGeom>
          <a:noFill/>
          <a:ln w="12700" cap="flat" cmpd="sng">
            <a:solidFill>
              <a:srgbClr val="1F2A3D"/>
            </a:solidFill>
            <a:prstDash val="dot"/>
            <a:round/>
            <a:headEnd type="none" w="sm" len="sm"/>
            <a:tailEnd type="none" w="sm" len="sm"/>
          </a:ln>
        </p:spPr>
      </p:cxnSp>
      <p:cxnSp>
        <p:nvCxnSpPr>
          <p:cNvPr id="1663" name="Google Shape;1663;gac242e7999_0_194"/>
          <p:cNvCxnSpPr/>
          <p:nvPr/>
        </p:nvCxnSpPr>
        <p:spPr>
          <a:xfrm>
            <a:off x="2071022" y="2112961"/>
            <a:ext cx="0" cy="1191600"/>
          </a:xfrm>
          <a:prstGeom prst="straightConnector1">
            <a:avLst/>
          </a:prstGeom>
          <a:noFill/>
          <a:ln w="12700" cap="flat" cmpd="sng">
            <a:solidFill>
              <a:srgbClr val="1F2A3D"/>
            </a:solidFill>
            <a:prstDash val="dot"/>
            <a:round/>
            <a:headEnd type="none" w="sm" len="sm"/>
            <a:tailEnd type="none" w="sm" len="sm"/>
          </a:ln>
        </p:spPr>
      </p:cxnSp>
      <p:sp>
        <p:nvSpPr>
          <p:cNvPr id="1664" name="Google Shape;1664;gac242e7999_0_194"/>
          <p:cNvSpPr txBox="1"/>
          <p:nvPr/>
        </p:nvSpPr>
        <p:spPr>
          <a:xfrm>
            <a:off x="2102884" y="2740702"/>
            <a:ext cx="865500" cy="296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I/O</a:t>
            </a:r>
            <a:endParaRPr sz="900" b="1" i="0" u="none" strike="noStrike" cap="none">
              <a:solidFill>
                <a:srgbClr val="1F2A3D"/>
              </a:solidFill>
              <a:latin typeface="Roboto"/>
              <a:ea typeface="Roboto"/>
              <a:cs typeface="Roboto"/>
              <a:sym typeface="Roboto"/>
            </a:endParaRPr>
          </a:p>
        </p:txBody>
      </p:sp>
      <p:sp>
        <p:nvSpPr>
          <p:cNvPr id="1665" name="Google Shape;1665;gac242e7999_0_194"/>
          <p:cNvSpPr txBox="1"/>
          <p:nvPr/>
        </p:nvSpPr>
        <p:spPr>
          <a:xfrm>
            <a:off x="4226583" y="2798784"/>
            <a:ext cx="865500" cy="296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gRPC</a:t>
            </a:r>
            <a:endParaRPr sz="900" b="1" i="0" u="none" strike="noStrike" cap="none">
              <a:solidFill>
                <a:srgbClr val="1F2A3D"/>
              </a:solidFill>
              <a:latin typeface="Roboto"/>
              <a:ea typeface="Roboto"/>
              <a:cs typeface="Roboto"/>
              <a:sym typeface="Roboto"/>
            </a:endParaRPr>
          </a:p>
        </p:txBody>
      </p:sp>
      <p:sp>
        <p:nvSpPr>
          <p:cNvPr id="1666" name="Google Shape;1666;gac242e7999_0_194"/>
          <p:cNvSpPr txBox="1"/>
          <p:nvPr/>
        </p:nvSpPr>
        <p:spPr>
          <a:xfrm>
            <a:off x="4226583" y="2024664"/>
            <a:ext cx="865500" cy="296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gRPC</a:t>
            </a:r>
            <a:endParaRPr sz="900" b="1" i="0" u="none" strike="noStrike" cap="none">
              <a:solidFill>
                <a:srgbClr val="1F2A3D"/>
              </a:solidFill>
              <a:latin typeface="Roboto"/>
              <a:ea typeface="Roboto"/>
              <a:cs typeface="Roboto"/>
              <a:sym typeface="Roboto"/>
            </a:endParaRPr>
          </a:p>
        </p:txBody>
      </p:sp>
      <p:sp>
        <p:nvSpPr>
          <p:cNvPr id="1667" name="Google Shape;1667;gac242e7999_0_194"/>
          <p:cNvSpPr txBox="1"/>
          <p:nvPr/>
        </p:nvSpPr>
        <p:spPr>
          <a:xfrm>
            <a:off x="2947672" y="3272230"/>
            <a:ext cx="1346700" cy="507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93F2C"/>
                </a:solidFill>
                <a:latin typeface="Roboto"/>
                <a:ea typeface="Roboto"/>
                <a:cs typeface="Roboto"/>
                <a:sym typeface="Roboto"/>
              </a:rPr>
              <a:t>Maps container process to Docker or Kubernetes</a:t>
            </a:r>
            <a:endParaRPr sz="1400" b="0" i="0" u="none" strike="noStrike" cap="none">
              <a:solidFill>
                <a:srgbClr val="000000"/>
              </a:solidFill>
              <a:latin typeface="Arial"/>
              <a:ea typeface="Arial"/>
              <a:cs typeface="Arial"/>
              <a:sym typeface="Arial"/>
            </a:endParaRPr>
          </a:p>
        </p:txBody>
      </p:sp>
      <p:sp>
        <p:nvSpPr>
          <p:cNvPr id="1668" name="Google Shape;1668;gac242e7999_0_194"/>
          <p:cNvSpPr txBox="1"/>
          <p:nvPr/>
        </p:nvSpPr>
        <p:spPr>
          <a:xfrm>
            <a:off x="5269271" y="2100510"/>
            <a:ext cx="780300" cy="923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A93F2C"/>
                </a:solidFill>
                <a:latin typeface="Roboto"/>
                <a:ea typeface="Roboto"/>
                <a:cs typeface="Roboto"/>
                <a:sym typeface="Roboto"/>
              </a:rPr>
              <a:t>Facilitates lifecycle of container</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A93F2C"/>
                </a:solidFill>
                <a:latin typeface="Roboto"/>
                <a:ea typeface="Roboto"/>
                <a:cs typeface="Roboto"/>
                <a:sym typeface="Roboto"/>
              </a:rPr>
              <a:t>Creates cgroups inside VM</a:t>
            </a:r>
            <a:endParaRPr sz="1400" b="0" i="0" u="none" strike="noStrike" cap="none">
              <a:solidFill>
                <a:srgbClr val="000000"/>
              </a:solidFill>
              <a:latin typeface="Arial"/>
              <a:ea typeface="Arial"/>
              <a:cs typeface="Arial"/>
              <a:sym typeface="Arial"/>
            </a:endParaRPr>
          </a:p>
        </p:txBody>
      </p:sp>
      <p:sp>
        <p:nvSpPr>
          <p:cNvPr id="1669" name="Google Shape;1669;gac242e7999_0_194"/>
          <p:cNvSpPr/>
          <p:nvPr/>
        </p:nvSpPr>
        <p:spPr>
          <a:xfrm>
            <a:off x="739526" y="3153575"/>
            <a:ext cx="1024200" cy="307800"/>
          </a:xfrm>
          <a:prstGeom prst="rect">
            <a:avLst/>
          </a:prstGeom>
          <a:solidFill>
            <a:srgbClr val="5E81BE">
              <a:alpha val="40000"/>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OPENSTACK</a:t>
            </a:r>
            <a:endParaRPr sz="800" b="1" i="0" u="none" strike="noStrike" cap="none">
              <a:solidFill>
                <a:srgbClr val="1F2A3D"/>
              </a:solidFill>
              <a:latin typeface="Arial"/>
              <a:ea typeface="Arial"/>
              <a:cs typeface="Arial"/>
              <a:sym typeface="Arial"/>
            </a:endParaRPr>
          </a:p>
        </p:txBody>
      </p:sp>
      <p:cxnSp>
        <p:nvCxnSpPr>
          <p:cNvPr id="1670" name="Google Shape;1670;gac242e7999_0_194"/>
          <p:cNvCxnSpPr/>
          <p:nvPr/>
        </p:nvCxnSpPr>
        <p:spPr>
          <a:xfrm rot="10800000">
            <a:off x="1859780" y="2933249"/>
            <a:ext cx="177900" cy="0"/>
          </a:xfrm>
          <a:prstGeom prst="straightConnector1">
            <a:avLst/>
          </a:prstGeom>
          <a:noFill/>
          <a:ln w="12700" cap="flat" cmpd="sng">
            <a:solidFill>
              <a:srgbClr val="1F2A3D"/>
            </a:solidFill>
            <a:prstDash val="dot"/>
            <a:round/>
            <a:headEnd type="none" w="sm" len="sm"/>
            <a:tailEnd type="none" w="sm" len="sm"/>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42"/>
          <p:cNvSpPr/>
          <p:nvPr/>
        </p:nvSpPr>
        <p:spPr>
          <a:xfrm>
            <a:off x="381832" y="938393"/>
            <a:ext cx="8386248" cy="3690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42"/>
          <p:cNvSpPr txBox="1">
            <a:spLocks noGrp="1"/>
          </p:cNvSpPr>
          <p:nvPr>
            <p:ph type="title"/>
          </p:nvPr>
        </p:nvSpPr>
        <p:spPr>
          <a:xfrm>
            <a:off x="457200" y="91450"/>
            <a:ext cx="81213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Kubernetes ContainerD v2 shim integration </a:t>
            </a:r>
            <a:br>
              <a:rPr lang="en-US"/>
            </a:br>
            <a:r>
              <a:rPr lang="en-US" sz="1400"/>
              <a:t>Kata Containers v1.5 and later </a:t>
            </a:r>
            <a:endParaRPr sz="1400"/>
          </a:p>
        </p:txBody>
      </p:sp>
      <p:sp>
        <p:nvSpPr>
          <p:cNvPr id="1677" name="Google Shape;1677;p42"/>
          <p:cNvSpPr/>
          <p:nvPr/>
        </p:nvSpPr>
        <p:spPr>
          <a:xfrm>
            <a:off x="2981025" y="2296250"/>
            <a:ext cx="944700" cy="430800"/>
          </a:xfrm>
          <a:prstGeom prst="rect">
            <a:avLst/>
          </a:prstGeom>
          <a:solidFill>
            <a:srgbClr val="F15B3E">
              <a:alpha val="29411"/>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Containerd-kata-shim-v2</a:t>
            </a:r>
            <a:endParaRPr sz="1400" b="0" i="0" u="none" strike="noStrike" cap="none">
              <a:solidFill>
                <a:srgbClr val="000000"/>
              </a:solidFill>
              <a:latin typeface="Arial"/>
              <a:ea typeface="Arial"/>
              <a:cs typeface="Arial"/>
              <a:sym typeface="Arial"/>
            </a:endParaRPr>
          </a:p>
        </p:txBody>
      </p:sp>
      <p:cxnSp>
        <p:nvCxnSpPr>
          <p:cNvPr id="1678" name="Google Shape;1678;p42"/>
          <p:cNvCxnSpPr/>
          <p:nvPr/>
        </p:nvCxnSpPr>
        <p:spPr>
          <a:xfrm>
            <a:off x="2068764" y="2312197"/>
            <a:ext cx="763456" cy="2406"/>
          </a:xfrm>
          <a:prstGeom prst="straightConnector1">
            <a:avLst/>
          </a:prstGeom>
          <a:noFill/>
          <a:ln w="12700" cap="flat" cmpd="sng">
            <a:solidFill>
              <a:srgbClr val="1F2A3D"/>
            </a:solidFill>
            <a:prstDash val="dot"/>
            <a:round/>
            <a:headEnd type="none" w="sm" len="sm"/>
            <a:tailEnd type="triangle" w="med" len="med"/>
          </a:ln>
        </p:spPr>
      </p:cxnSp>
      <p:cxnSp>
        <p:nvCxnSpPr>
          <p:cNvPr id="1679" name="Google Shape;1679;p42"/>
          <p:cNvCxnSpPr/>
          <p:nvPr/>
        </p:nvCxnSpPr>
        <p:spPr>
          <a:xfrm>
            <a:off x="4921090" y="2312197"/>
            <a:ext cx="0" cy="1280840"/>
          </a:xfrm>
          <a:prstGeom prst="straightConnector1">
            <a:avLst/>
          </a:prstGeom>
          <a:noFill/>
          <a:ln w="12700" cap="flat" cmpd="sng">
            <a:solidFill>
              <a:srgbClr val="1F2A3D"/>
            </a:solidFill>
            <a:prstDash val="dot"/>
            <a:round/>
            <a:headEnd type="none" w="sm" len="sm"/>
            <a:tailEnd type="triangle" w="med" len="med"/>
          </a:ln>
        </p:spPr>
      </p:cxnSp>
      <p:cxnSp>
        <p:nvCxnSpPr>
          <p:cNvPr id="1680" name="Google Shape;1680;p42"/>
          <p:cNvCxnSpPr/>
          <p:nvPr/>
        </p:nvCxnSpPr>
        <p:spPr>
          <a:xfrm>
            <a:off x="2068764" y="2706920"/>
            <a:ext cx="763456" cy="0"/>
          </a:xfrm>
          <a:prstGeom prst="straightConnector1">
            <a:avLst/>
          </a:prstGeom>
          <a:noFill/>
          <a:ln w="12700" cap="flat" cmpd="sng">
            <a:solidFill>
              <a:srgbClr val="1F2A3D"/>
            </a:solidFill>
            <a:prstDash val="dot"/>
            <a:round/>
            <a:headEnd type="none" w="sm" len="sm"/>
            <a:tailEnd type="triangle" w="med" len="med"/>
          </a:ln>
        </p:spPr>
      </p:cxnSp>
      <p:sp>
        <p:nvSpPr>
          <p:cNvPr id="1681" name="Google Shape;1681;p42"/>
          <p:cNvSpPr/>
          <p:nvPr/>
        </p:nvSpPr>
        <p:spPr>
          <a:xfrm>
            <a:off x="6049921" y="1451010"/>
            <a:ext cx="2234179" cy="2142027"/>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2" name="Google Shape;1682;p42"/>
          <p:cNvSpPr/>
          <p:nvPr/>
        </p:nvSpPr>
        <p:spPr>
          <a:xfrm>
            <a:off x="6173404" y="1783031"/>
            <a:ext cx="2017726" cy="884142"/>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3" name="Google Shape;1683;p42"/>
          <p:cNvSpPr/>
          <p:nvPr/>
        </p:nvSpPr>
        <p:spPr>
          <a:xfrm>
            <a:off x="6342295" y="1928295"/>
            <a:ext cx="839972"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Command</a:t>
            </a:r>
            <a:endParaRPr sz="1400" b="0" i="0" u="none" strike="noStrike" cap="none">
              <a:solidFill>
                <a:srgbClr val="000000"/>
              </a:solidFill>
              <a:latin typeface="Arial"/>
              <a:ea typeface="Arial"/>
              <a:cs typeface="Arial"/>
              <a:sym typeface="Arial"/>
            </a:endParaRPr>
          </a:p>
        </p:txBody>
      </p:sp>
      <p:sp>
        <p:nvSpPr>
          <p:cNvPr id="1684" name="Google Shape;1684;p42"/>
          <p:cNvSpPr/>
          <p:nvPr/>
        </p:nvSpPr>
        <p:spPr>
          <a:xfrm>
            <a:off x="6173402" y="2364612"/>
            <a:ext cx="2017727"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a:t>
            </a:r>
            <a:endParaRPr sz="900" b="1" i="0" u="none" strike="noStrike" cap="none">
              <a:solidFill>
                <a:srgbClr val="1F2A3D"/>
              </a:solidFill>
              <a:latin typeface="Arial"/>
              <a:ea typeface="Arial"/>
              <a:cs typeface="Arial"/>
              <a:sym typeface="Arial"/>
            </a:endParaRPr>
          </a:p>
        </p:txBody>
      </p:sp>
      <p:sp>
        <p:nvSpPr>
          <p:cNvPr id="1685" name="Google Shape;1685;p42"/>
          <p:cNvSpPr/>
          <p:nvPr/>
        </p:nvSpPr>
        <p:spPr>
          <a:xfrm>
            <a:off x="6206566" y="2967902"/>
            <a:ext cx="1984563" cy="215444"/>
          </a:xfrm>
          <a:prstGeom prst="rect">
            <a:avLst/>
          </a:prstGeom>
          <a:solidFill>
            <a:srgbClr val="1F2A3D">
              <a:alpha val="29411"/>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AGENT</a:t>
            </a:r>
            <a:endParaRPr sz="800" b="1" i="0" u="none" strike="noStrike" cap="none">
              <a:solidFill>
                <a:srgbClr val="1F2A3D"/>
              </a:solidFill>
              <a:latin typeface="Arial"/>
              <a:ea typeface="Arial"/>
              <a:cs typeface="Arial"/>
              <a:sym typeface="Arial"/>
            </a:endParaRPr>
          </a:p>
        </p:txBody>
      </p:sp>
      <p:sp>
        <p:nvSpPr>
          <p:cNvPr id="1686" name="Google Shape;1686;p42"/>
          <p:cNvSpPr/>
          <p:nvPr/>
        </p:nvSpPr>
        <p:spPr>
          <a:xfrm>
            <a:off x="6049922" y="1539869"/>
            <a:ext cx="2169028"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VIRTUAL MACHINE</a:t>
            </a:r>
            <a:endParaRPr sz="800" b="1" i="0" u="none" strike="noStrike" cap="none">
              <a:solidFill>
                <a:srgbClr val="1F2A3D"/>
              </a:solidFill>
              <a:latin typeface="Arial"/>
              <a:ea typeface="Arial"/>
              <a:cs typeface="Arial"/>
              <a:sym typeface="Arial"/>
            </a:endParaRPr>
          </a:p>
        </p:txBody>
      </p:sp>
      <p:sp>
        <p:nvSpPr>
          <p:cNvPr id="1687" name="Google Shape;1687;p42"/>
          <p:cNvSpPr/>
          <p:nvPr/>
        </p:nvSpPr>
        <p:spPr>
          <a:xfrm>
            <a:off x="7216281" y="1931728"/>
            <a:ext cx="839972"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Exec</a:t>
            </a:r>
            <a:endParaRPr sz="1400" b="0" i="0" u="none" strike="noStrike" cap="none">
              <a:solidFill>
                <a:srgbClr val="000000"/>
              </a:solidFill>
              <a:latin typeface="Arial"/>
              <a:ea typeface="Arial"/>
              <a:cs typeface="Arial"/>
              <a:sym typeface="Arial"/>
            </a:endParaRPr>
          </a:p>
        </p:txBody>
      </p:sp>
      <p:sp>
        <p:nvSpPr>
          <p:cNvPr id="1688" name="Google Shape;1688;p42"/>
          <p:cNvSpPr/>
          <p:nvPr/>
        </p:nvSpPr>
        <p:spPr>
          <a:xfrm>
            <a:off x="6173402" y="2698852"/>
            <a:ext cx="2017727"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namespaces</a:t>
            </a:r>
            <a:endParaRPr sz="900" b="1" i="0" u="none" strike="noStrike" cap="none">
              <a:solidFill>
                <a:srgbClr val="1F2A3D"/>
              </a:solidFill>
              <a:latin typeface="Arial"/>
              <a:ea typeface="Arial"/>
              <a:cs typeface="Arial"/>
              <a:sym typeface="Arial"/>
            </a:endParaRPr>
          </a:p>
        </p:txBody>
      </p:sp>
      <p:sp>
        <p:nvSpPr>
          <p:cNvPr id="1689" name="Google Shape;1689;p42"/>
          <p:cNvSpPr/>
          <p:nvPr/>
        </p:nvSpPr>
        <p:spPr>
          <a:xfrm>
            <a:off x="6206566" y="3220627"/>
            <a:ext cx="1984563" cy="215444"/>
          </a:xfrm>
          <a:prstGeom prst="rect">
            <a:avLst/>
          </a:prstGeom>
          <a:solidFill>
            <a:srgbClr val="1F2A3C">
              <a:alpha val="20000"/>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KERNEL</a:t>
            </a:r>
            <a:endParaRPr sz="800" b="1" i="0" u="none" strike="noStrike" cap="none">
              <a:solidFill>
                <a:srgbClr val="1F2A3D"/>
              </a:solidFill>
              <a:latin typeface="Arial"/>
              <a:ea typeface="Arial"/>
              <a:cs typeface="Arial"/>
              <a:sym typeface="Arial"/>
            </a:endParaRPr>
          </a:p>
        </p:txBody>
      </p:sp>
      <p:sp>
        <p:nvSpPr>
          <p:cNvPr id="1690" name="Google Shape;1690;p42"/>
          <p:cNvSpPr/>
          <p:nvPr/>
        </p:nvSpPr>
        <p:spPr>
          <a:xfrm>
            <a:off x="6206566" y="3552299"/>
            <a:ext cx="1984563" cy="492443"/>
          </a:xfrm>
          <a:prstGeom prst="rect">
            <a:avLst/>
          </a:prstGeom>
          <a:solidFill>
            <a:srgbClr val="5E81BE"/>
          </a:solidFill>
          <a:ln>
            <a:noFill/>
          </a:ln>
        </p:spPr>
        <p:txBody>
          <a:bodyPr spcFirstLastPara="1" wrap="square" lIns="0" tIns="182875" rIns="0" bIns="1828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HYPERVISOR</a:t>
            </a:r>
            <a:endParaRPr sz="800" b="1" i="0" u="none" strike="noStrike" cap="none">
              <a:solidFill>
                <a:schemeClr val="lt1"/>
              </a:solidFill>
              <a:latin typeface="Arial"/>
              <a:ea typeface="Arial"/>
              <a:cs typeface="Arial"/>
              <a:sym typeface="Arial"/>
            </a:endParaRPr>
          </a:p>
        </p:txBody>
      </p:sp>
      <p:sp>
        <p:nvSpPr>
          <p:cNvPr id="1691" name="Google Shape;1691;p42"/>
          <p:cNvSpPr/>
          <p:nvPr/>
        </p:nvSpPr>
        <p:spPr>
          <a:xfrm>
            <a:off x="4687704" y="3677341"/>
            <a:ext cx="1817722" cy="229313"/>
          </a:xfrm>
          <a:prstGeom prst="rect">
            <a:avLst/>
          </a:prstGeom>
          <a:solidFill>
            <a:srgbClr val="1F2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HYPERVISOR VSOCK</a:t>
            </a:r>
            <a:r>
              <a:rPr lang="en-US" sz="900" b="1" i="0" u="none" strike="noStrike" cap="none">
                <a:solidFill>
                  <a:schemeClr val="lt1"/>
                </a:solidFill>
                <a:latin typeface="Roboto"/>
                <a:ea typeface="Roboto"/>
                <a:cs typeface="Roboto"/>
                <a:sym typeface="Roboto"/>
              </a:rPr>
              <a:t> socket</a:t>
            </a:r>
            <a:endParaRPr sz="1400" b="0" i="0" u="none" strike="noStrike" cap="none">
              <a:solidFill>
                <a:srgbClr val="000000"/>
              </a:solidFill>
              <a:latin typeface="Arial"/>
              <a:ea typeface="Arial"/>
              <a:cs typeface="Arial"/>
              <a:sym typeface="Arial"/>
            </a:endParaRPr>
          </a:p>
        </p:txBody>
      </p:sp>
      <p:cxnSp>
        <p:nvCxnSpPr>
          <p:cNvPr id="1692" name="Google Shape;1692;p42"/>
          <p:cNvCxnSpPr/>
          <p:nvPr/>
        </p:nvCxnSpPr>
        <p:spPr>
          <a:xfrm>
            <a:off x="5640016" y="3068073"/>
            <a:ext cx="702279" cy="0"/>
          </a:xfrm>
          <a:prstGeom prst="straightConnector1">
            <a:avLst/>
          </a:prstGeom>
          <a:noFill/>
          <a:ln w="12700" cap="flat" cmpd="sng">
            <a:solidFill>
              <a:srgbClr val="1F2A3D"/>
            </a:solidFill>
            <a:prstDash val="dot"/>
            <a:round/>
            <a:headEnd type="none" w="sm" len="sm"/>
            <a:tailEnd type="triangle" w="med" len="med"/>
          </a:ln>
        </p:spPr>
      </p:cxnSp>
      <p:cxnSp>
        <p:nvCxnSpPr>
          <p:cNvPr id="1693" name="Google Shape;1693;p42"/>
          <p:cNvCxnSpPr/>
          <p:nvPr/>
        </p:nvCxnSpPr>
        <p:spPr>
          <a:xfrm>
            <a:off x="5640016" y="3068073"/>
            <a:ext cx="0" cy="524964"/>
          </a:xfrm>
          <a:prstGeom prst="straightConnector1">
            <a:avLst/>
          </a:prstGeom>
          <a:noFill/>
          <a:ln w="12700" cap="flat" cmpd="sng">
            <a:solidFill>
              <a:srgbClr val="1F2A3D"/>
            </a:solidFill>
            <a:prstDash val="dot"/>
            <a:round/>
            <a:headEnd type="none" w="sm" len="sm"/>
            <a:tailEnd type="none" w="sm" len="sm"/>
          </a:ln>
        </p:spPr>
      </p:cxnSp>
      <p:cxnSp>
        <p:nvCxnSpPr>
          <p:cNvPr id="1694" name="Google Shape;1694;p42"/>
          <p:cNvCxnSpPr/>
          <p:nvPr/>
        </p:nvCxnSpPr>
        <p:spPr>
          <a:xfrm rot="10800000">
            <a:off x="4049479" y="2756252"/>
            <a:ext cx="871611" cy="0"/>
          </a:xfrm>
          <a:prstGeom prst="straightConnector1">
            <a:avLst/>
          </a:prstGeom>
          <a:noFill/>
          <a:ln w="12700" cap="flat" cmpd="sng">
            <a:solidFill>
              <a:srgbClr val="1F2A3D"/>
            </a:solidFill>
            <a:prstDash val="dot"/>
            <a:round/>
            <a:headEnd type="none" w="sm" len="sm"/>
            <a:tailEnd type="none" w="sm" len="sm"/>
          </a:ln>
        </p:spPr>
      </p:cxnSp>
      <p:cxnSp>
        <p:nvCxnSpPr>
          <p:cNvPr id="1695" name="Google Shape;1695;p42"/>
          <p:cNvCxnSpPr/>
          <p:nvPr/>
        </p:nvCxnSpPr>
        <p:spPr>
          <a:xfrm rot="10800000">
            <a:off x="4049479" y="2312197"/>
            <a:ext cx="871611" cy="0"/>
          </a:xfrm>
          <a:prstGeom prst="straightConnector1">
            <a:avLst/>
          </a:prstGeom>
          <a:noFill/>
          <a:ln w="12700" cap="flat" cmpd="sng">
            <a:solidFill>
              <a:srgbClr val="1F2A3D"/>
            </a:solidFill>
            <a:prstDash val="dot"/>
            <a:round/>
            <a:headEnd type="none" w="sm" len="sm"/>
            <a:tailEnd type="none" w="sm" len="sm"/>
          </a:ln>
        </p:spPr>
      </p:cxnSp>
      <p:sp>
        <p:nvSpPr>
          <p:cNvPr id="1696" name="Google Shape;1696;p42"/>
          <p:cNvSpPr txBox="1"/>
          <p:nvPr/>
        </p:nvSpPr>
        <p:spPr>
          <a:xfrm>
            <a:off x="2070763" y="1943364"/>
            <a:ext cx="865585" cy="29639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OCI cmd/spec</a:t>
            </a:r>
            <a:endParaRPr sz="900" b="1" i="0" u="none" strike="noStrike" cap="none">
              <a:solidFill>
                <a:srgbClr val="1F2A3D"/>
              </a:solidFill>
              <a:latin typeface="Roboto"/>
              <a:ea typeface="Roboto"/>
              <a:cs typeface="Roboto"/>
              <a:sym typeface="Roboto"/>
            </a:endParaRPr>
          </a:p>
        </p:txBody>
      </p:sp>
      <p:cxnSp>
        <p:nvCxnSpPr>
          <p:cNvPr id="1697" name="Google Shape;1697;p42"/>
          <p:cNvCxnSpPr/>
          <p:nvPr/>
        </p:nvCxnSpPr>
        <p:spPr>
          <a:xfrm rot="10800000">
            <a:off x="1884939" y="2511693"/>
            <a:ext cx="177779" cy="0"/>
          </a:xfrm>
          <a:prstGeom prst="straightConnector1">
            <a:avLst/>
          </a:prstGeom>
          <a:noFill/>
          <a:ln w="12700" cap="flat" cmpd="sng">
            <a:solidFill>
              <a:srgbClr val="1F2A3D"/>
            </a:solidFill>
            <a:prstDash val="dot"/>
            <a:round/>
            <a:headEnd type="none" w="sm" len="sm"/>
            <a:tailEnd type="none" w="sm" len="sm"/>
          </a:ln>
        </p:spPr>
      </p:cxnSp>
      <p:cxnSp>
        <p:nvCxnSpPr>
          <p:cNvPr id="1698" name="Google Shape;1698;p42"/>
          <p:cNvCxnSpPr/>
          <p:nvPr/>
        </p:nvCxnSpPr>
        <p:spPr>
          <a:xfrm>
            <a:off x="2071022" y="2321058"/>
            <a:ext cx="0" cy="385862"/>
          </a:xfrm>
          <a:prstGeom prst="straightConnector1">
            <a:avLst/>
          </a:prstGeom>
          <a:noFill/>
          <a:ln w="12700" cap="flat" cmpd="sng">
            <a:solidFill>
              <a:srgbClr val="1F2A3D"/>
            </a:solidFill>
            <a:prstDash val="dot"/>
            <a:round/>
            <a:headEnd type="none" w="sm" len="sm"/>
            <a:tailEnd type="none" w="sm" len="sm"/>
          </a:ln>
        </p:spPr>
      </p:cxnSp>
      <p:sp>
        <p:nvSpPr>
          <p:cNvPr id="1699" name="Google Shape;1699;p42"/>
          <p:cNvSpPr txBox="1"/>
          <p:nvPr/>
        </p:nvSpPr>
        <p:spPr>
          <a:xfrm>
            <a:off x="2102884" y="2798784"/>
            <a:ext cx="865585" cy="29639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I/O</a:t>
            </a:r>
            <a:endParaRPr sz="900" b="1" i="0" u="none" strike="noStrike" cap="none">
              <a:solidFill>
                <a:srgbClr val="1F2A3D"/>
              </a:solidFill>
              <a:latin typeface="Roboto"/>
              <a:ea typeface="Roboto"/>
              <a:cs typeface="Roboto"/>
              <a:sym typeface="Roboto"/>
            </a:endParaRPr>
          </a:p>
        </p:txBody>
      </p:sp>
      <p:sp>
        <p:nvSpPr>
          <p:cNvPr id="1700" name="Google Shape;1700;p42"/>
          <p:cNvSpPr txBox="1"/>
          <p:nvPr/>
        </p:nvSpPr>
        <p:spPr>
          <a:xfrm>
            <a:off x="4226583" y="2798784"/>
            <a:ext cx="865585" cy="29639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gRPC</a:t>
            </a:r>
            <a:endParaRPr sz="900" b="1" i="0" u="none" strike="noStrike" cap="none">
              <a:solidFill>
                <a:srgbClr val="1F2A3D"/>
              </a:solidFill>
              <a:latin typeface="Roboto"/>
              <a:ea typeface="Roboto"/>
              <a:cs typeface="Roboto"/>
              <a:sym typeface="Roboto"/>
            </a:endParaRPr>
          </a:p>
        </p:txBody>
      </p:sp>
      <p:sp>
        <p:nvSpPr>
          <p:cNvPr id="1701" name="Google Shape;1701;p42"/>
          <p:cNvSpPr txBox="1"/>
          <p:nvPr/>
        </p:nvSpPr>
        <p:spPr>
          <a:xfrm>
            <a:off x="4226583" y="2024664"/>
            <a:ext cx="865585" cy="29639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900" b="1" i="0" u="none" strike="noStrike" cap="none">
                <a:solidFill>
                  <a:srgbClr val="1F2A3D"/>
                </a:solidFill>
                <a:latin typeface="Roboto"/>
                <a:ea typeface="Roboto"/>
                <a:cs typeface="Roboto"/>
                <a:sym typeface="Roboto"/>
              </a:rPr>
              <a:t>gRPC</a:t>
            </a:r>
            <a:endParaRPr sz="900" b="1" i="0" u="none" strike="noStrike" cap="none">
              <a:solidFill>
                <a:srgbClr val="1F2A3D"/>
              </a:solidFill>
              <a:latin typeface="Roboto"/>
              <a:ea typeface="Roboto"/>
              <a:cs typeface="Roboto"/>
              <a:sym typeface="Roboto"/>
            </a:endParaRPr>
          </a:p>
        </p:txBody>
      </p:sp>
      <p:sp>
        <p:nvSpPr>
          <p:cNvPr id="1702" name="Google Shape;1702;p42"/>
          <p:cNvSpPr/>
          <p:nvPr/>
        </p:nvSpPr>
        <p:spPr>
          <a:xfrm>
            <a:off x="739526" y="2367025"/>
            <a:ext cx="1024200" cy="307800"/>
          </a:xfrm>
          <a:prstGeom prst="rect">
            <a:avLst/>
          </a:prstGeom>
          <a:solidFill>
            <a:srgbClr val="5E81BE">
              <a:alpha val="29411"/>
            </a:srgbClr>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KUBERNETES</a:t>
            </a:r>
            <a:endParaRPr sz="800" b="1" i="0" u="none" strike="noStrike" cap="none">
              <a:solidFill>
                <a:srgbClr val="1F2A3D"/>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43"/>
          <p:cNvSpPr/>
          <p:nvPr/>
        </p:nvSpPr>
        <p:spPr>
          <a:xfrm>
            <a:off x="3591307" y="1103812"/>
            <a:ext cx="4709161" cy="2873829"/>
          </a:xfrm>
          <a:prstGeom prst="roundRect">
            <a:avLst>
              <a:gd name="adj" fmla="val 16667"/>
            </a:avLst>
          </a:prstGeom>
          <a:solidFill>
            <a:srgbClr val="F2F2F2"/>
          </a:solidFill>
          <a:ln w="25400" cap="flat" cmpd="sng">
            <a:solidFill>
              <a:srgbClr val="30303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08" name="Google Shape;1708;p43"/>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Networking</a:t>
            </a:r>
            <a:endParaRPr/>
          </a:p>
        </p:txBody>
      </p:sp>
      <p:sp>
        <p:nvSpPr>
          <p:cNvPr id="1709" name="Google Shape;1709;p43"/>
          <p:cNvSpPr/>
          <p:nvPr/>
        </p:nvSpPr>
        <p:spPr>
          <a:xfrm>
            <a:off x="1216129" y="1125206"/>
            <a:ext cx="1737360" cy="2881061"/>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Roboto"/>
              <a:ea typeface="Roboto"/>
              <a:cs typeface="Roboto"/>
              <a:sym typeface="Roboto"/>
            </a:endParaRPr>
          </a:p>
        </p:txBody>
      </p:sp>
      <p:sp>
        <p:nvSpPr>
          <p:cNvPr id="1710" name="Google Shape;1710;p43"/>
          <p:cNvSpPr/>
          <p:nvPr/>
        </p:nvSpPr>
        <p:spPr>
          <a:xfrm>
            <a:off x="5770882" y="1758988"/>
            <a:ext cx="1790506" cy="1533802"/>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711" name="Google Shape;1711;p43"/>
          <p:cNvSpPr/>
          <p:nvPr/>
        </p:nvSpPr>
        <p:spPr>
          <a:xfrm>
            <a:off x="5770883" y="1857426"/>
            <a:ext cx="179050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VIRTUAL MACHINE</a:t>
            </a:r>
            <a:endParaRPr sz="900" b="1" i="0" u="none" strike="noStrike" cap="none">
              <a:solidFill>
                <a:srgbClr val="1F2A3D"/>
              </a:solidFill>
              <a:latin typeface="Roboto"/>
              <a:ea typeface="Roboto"/>
              <a:cs typeface="Roboto"/>
              <a:sym typeface="Roboto"/>
            </a:endParaRPr>
          </a:p>
        </p:txBody>
      </p:sp>
      <p:sp>
        <p:nvSpPr>
          <p:cNvPr id="1712" name="Google Shape;1712;p43"/>
          <p:cNvSpPr/>
          <p:nvPr/>
        </p:nvSpPr>
        <p:spPr>
          <a:xfrm>
            <a:off x="5394960" y="2324186"/>
            <a:ext cx="550928" cy="425775"/>
          </a:xfrm>
          <a:prstGeom prst="rect">
            <a:avLst/>
          </a:prstGeom>
          <a:solidFill>
            <a:srgbClr val="5E81BE"/>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Tap</a:t>
            </a:r>
            <a:endParaRPr sz="900" b="1" i="0" u="none" strike="noStrike" cap="none">
              <a:solidFill>
                <a:schemeClr val="lt1"/>
              </a:solidFill>
              <a:latin typeface="Roboto"/>
              <a:ea typeface="Roboto"/>
              <a:cs typeface="Roboto"/>
              <a:sym typeface="Roboto"/>
            </a:endParaRPr>
          </a:p>
        </p:txBody>
      </p:sp>
      <p:sp>
        <p:nvSpPr>
          <p:cNvPr id="1713" name="Google Shape;1713;p43"/>
          <p:cNvSpPr/>
          <p:nvPr/>
        </p:nvSpPr>
        <p:spPr>
          <a:xfrm>
            <a:off x="6120894" y="2152143"/>
            <a:ext cx="1130580" cy="949533"/>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714" name="Google Shape;1714;p43"/>
          <p:cNvSpPr/>
          <p:nvPr/>
        </p:nvSpPr>
        <p:spPr>
          <a:xfrm>
            <a:off x="6221319" y="2496641"/>
            <a:ext cx="929731"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900" b="1" i="0" u="none" strike="noStrike" cap="none">
              <a:solidFill>
                <a:srgbClr val="1F2A3D"/>
              </a:solidFill>
              <a:latin typeface="Roboto"/>
              <a:ea typeface="Roboto"/>
              <a:cs typeface="Roboto"/>
              <a:sym typeface="Roboto"/>
            </a:endParaRPr>
          </a:p>
        </p:txBody>
      </p:sp>
      <p:sp>
        <p:nvSpPr>
          <p:cNvPr id="1715" name="Google Shape;1715;p43"/>
          <p:cNvSpPr/>
          <p:nvPr/>
        </p:nvSpPr>
        <p:spPr>
          <a:xfrm>
            <a:off x="6221319" y="2800630"/>
            <a:ext cx="929731"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B</a:t>
            </a:r>
            <a:endParaRPr sz="900" b="1" i="0" u="none" strike="noStrike" cap="none">
              <a:solidFill>
                <a:srgbClr val="1F2A3D"/>
              </a:solidFill>
              <a:latin typeface="Roboto"/>
              <a:ea typeface="Roboto"/>
              <a:cs typeface="Roboto"/>
              <a:sym typeface="Roboto"/>
            </a:endParaRPr>
          </a:p>
        </p:txBody>
      </p:sp>
      <p:sp>
        <p:nvSpPr>
          <p:cNvPr id="1716" name="Google Shape;1716;p43"/>
          <p:cNvSpPr/>
          <p:nvPr/>
        </p:nvSpPr>
        <p:spPr>
          <a:xfrm>
            <a:off x="6128524" y="2201118"/>
            <a:ext cx="1122950"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Pod</a:t>
            </a:r>
            <a:endParaRPr sz="800" b="1" i="0" u="none" strike="noStrike" cap="none">
              <a:solidFill>
                <a:srgbClr val="1F2A3D"/>
              </a:solidFill>
              <a:latin typeface="Roboto"/>
              <a:ea typeface="Roboto"/>
              <a:cs typeface="Roboto"/>
              <a:sym typeface="Roboto"/>
            </a:endParaRPr>
          </a:p>
        </p:txBody>
      </p:sp>
      <p:sp>
        <p:nvSpPr>
          <p:cNvPr id="1717" name="Google Shape;1717;p43"/>
          <p:cNvSpPr/>
          <p:nvPr/>
        </p:nvSpPr>
        <p:spPr>
          <a:xfrm>
            <a:off x="2472747" y="2358236"/>
            <a:ext cx="1716526" cy="372269"/>
          </a:xfrm>
          <a:prstGeom prst="rect">
            <a:avLst/>
          </a:prstGeom>
          <a:solidFill>
            <a:srgbClr val="5E81BE"/>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Roboto"/>
                <a:ea typeface="Roboto"/>
                <a:cs typeface="Roboto"/>
                <a:sym typeface="Roboto"/>
              </a:rPr>
              <a:t>veth pair</a:t>
            </a:r>
            <a:endParaRPr sz="1200" b="0" i="0" u="none" strike="noStrike" cap="none">
              <a:solidFill>
                <a:schemeClr val="lt1"/>
              </a:solidFill>
              <a:latin typeface="Roboto"/>
              <a:ea typeface="Roboto"/>
              <a:cs typeface="Roboto"/>
              <a:sym typeface="Roboto"/>
            </a:endParaRPr>
          </a:p>
        </p:txBody>
      </p:sp>
      <p:sp>
        <p:nvSpPr>
          <p:cNvPr id="1718" name="Google Shape;1718;p43"/>
          <p:cNvSpPr/>
          <p:nvPr/>
        </p:nvSpPr>
        <p:spPr>
          <a:xfrm>
            <a:off x="1216128" y="1490782"/>
            <a:ext cx="1670373"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Kubernetes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Overlay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Network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or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1F2A3D"/>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Docker Bridge</a:t>
            </a:r>
            <a:endParaRPr sz="1200" b="0" i="0" u="none" strike="noStrike" cap="none">
              <a:solidFill>
                <a:srgbClr val="1F2A3D"/>
              </a:solidFill>
              <a:latin typeface="Roboto"/>
              <a:ea typeface="Roboto"/>
              <a:cs typeface="Roboto"/>
              <a:sym typeface="Roboto"/>
            </a:endParaRPr>
          </a:p>
        </p:txBody>
      </p:sp>
      <p:sp>
        <p:nvSpPr>
          <p:cNvPr id="1719" name="Google Shape;1719;p43"/>
          <p:cNvSpPr/>
          <p:nvPr/>
        </p:nvSpPr>
        <p:spPr>
          <a:xfrm>
            <a:off x="4578898" y="4122065"/>
            <a:ext cx="179050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Namespace</a:t>
            </a:r>
            <a:endParaRPr sz="900" b="1" i="0" u="none" strike="noStrike" cap="none">
              <a:solidFill>
                <a:srgbClr val="1F2A3D"/>
              </a:solidFill>
              <a:latin typeface="Roboto"/>
              <a:ea typeface="Roboto"/>
              <a:cs typeface="Roboto"/>
              <a:sym typeface="Roboto"/>
            </a:endParaRPr>
          </a:p>
        </p:txBody>
      </p:sp>
      <p:cxnSp>
        <p:nvCxnSpPr>
          <p:cNvPr id="1720" name="Google Shape;1720;p43"/>
          <p:cNvCxnSpPr/>
          <p:nvPr/>
        </p:nvCxnSpPr>
        <p:spPr>
          <a:xfrm>
            <a:off x="4204643" y="2555883"/>
            <a:ext cx="1150407" cy="5448"/>
          </a:xfrm>
          <a:prstGeom prst="straightConnector1">
            <a:avLst/>
          </a:prstGeom>
          <a:noFill/>
          <a:ln w="12700" cap="flat" cmpd="sng">
            <a:solidFill>
              <a:srgbClr val="1F2A3D"/>
            </a:solidFill>
            <a:prstDash val="dot"/>
            <a:round/>
            <a:headEnd type="triangle" w="med" len="med"/>
            <a:tailEnd type="triangle" w="med" len="med"/>
          </a:ln>
        </p:spPr>
      </p:cxnSp>
      <p:sp>
        <p:nvSpPr>
          <p:cNvPr id="1721" name="Google Shape;1721;p43"/>
          <p:cNvSpPr/>
          <p:nvPr/>
        </p:nvSpPr>
        <p:spPr>
          <a:xfrm>
            <a:off x="4370263" y="2064125"/>
            <a:ext cx="849600" cy="369300"/>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Traffic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Controller</a:t>
            </a:r>
            <a:endParaRPr sz="900" b="1" i="0" u="none" strike="noStrike" cap="non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Features</a:t>
            </a:r>
            <a:endParaRPr/>
          </a:p>
        </p:txBody>
      </p:sp>
      <p:sp>
        <p:nvSpPr>
          <p:cNvPr id="160" name="Google Shape;160;p4"/>
          <p:cNvSpPr txBox="1">
            <a:spLocks noGrp="1"/>
          </p:cNvSpPr>
          <p:nvPr>
            <p:ph type="body" idx="1"/>
          </p:nvPr>
        </p:nvSpPr>
        <p:spPr>
          <a:xfrm>
            <a:off x="6689513" y="2509705"/>
            <a:ext cx="1920875" cy="1888136"/>
          </a:xfrm>
          <a:prstGeom prst="rect">
            <a:avLst/>
          </a:prstGeom>
          <a:solidFill>
            <a:srgbClr val="F15B3E">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Multi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Hypervisor</a:t>
            </a:r>
            <a:r>
              <a:rPr lang="en-US" sz="1400" b="0" i="0" u="none" strike="noStrike" cap="none">
                <a:solidFill>
                  <a:srgbClr val="000000"/>
                </a:solidFill>
                <a:latin typeface="Arial"/>
                <a:ea typeface="Arial"/>
                <a:cs typeface="Arial"/>
                <a:sym typeface="Arial"/>
              </a:rPr>
              <a:t> </a:t>
            </a:r>
            <a:br>
              <a:rPr lang="en-US" sz="14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QEMU, </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Cloud Hypervisor,</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Firecracker</a:t>
            </a:r>
            <a:endParaRPr sz="12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200"/>
              <a:buFont typeface="Arial"/>
              <a:buNone/>
            </a:pPr>
            <a:endParaRPr sz="1200" b="0" i="0" u="none" strike="noStrike" cap="none">
              <a:solidFill>
                <a:srgbClr val="1F2A3D"/>
              </a:solidFill>
              <a:latin typeface="Arial"/>
              <a:ea typeface="Arial"/>
              <a:cs typeface="Arial"/>
              <a:sym typeface="Arial"/>
            </a:endParaRPr>
          </a:p>
        </p:txBody>
      </p:sp>
      <p:sp>
        <p:nvSpPr>
          <p:cNvPr id="161" name="Google Shape;161;p4"/>
          <p:cNvSpPr txBox="1"/>
          <p:nvPr/>
        </p:nvSpPr>
        <p:spPr>
          <a:xfrm>
            <a:off x="542610" y="2509581"/>
            <a:ext cx="1920240" cy="1888248"/>
          </a:xfrm>
          <a:prstGeom prst="rect">
            <a:avLst/>
          </a:prstGeom>
          <a:solidFill>
            <a:srgbClr val="5E81BE">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1F2A3D"/>
              </a:buClr>
              <a:buSzPts val="1120"/>
              <a:buFont typeface="Roboto"/>
              <a:buNone/>
            </a:pPr>
            <a:r>
              <a:rPr lang="en-US" sz="1400" b="1" i="0" u="none" strike="noStrike" cap="none">
                <a:solidFill>
                  <a:srgbClr val="1F2A3D"/>
                </a:solidFill>
                <a:latin typeface="Roboto"/>
                <a:ea typeface="Roboto"/>
                <a:cs typeface="Roboto"/>
                <a:sym typeface="Roboto"/>
              </a:rPr>
              <a:t>Works seamlessly with Kubernetes and Docker</a:t>
            </a:r>
            <a:endParaRPr sz="1400" b="1"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1F2A3D"/>
              </a:buClr>
              <a:buSzPts val="960"/>
              <a:buFont typeface="Roboto"/>
              <a:buNone/>
            </a:pPr>
            <a:r>
              <a:rPr lang="en-US" sz="1200" b="0" i="0" u="none" strike="noStrike" cap="none">
                <a:solidFill>
                  <a:srgbClr val="1F2A3D"/>
                </a:solidFill>
                <a:latin typeface="Roboto"/>
                <a:ea typeface="Roboto"/>
                <a:cs typeface="Roboto"/>
                <a:sym typeface="Roboto"/>
              </a:rPr>
              <a:t>and is a drop in replacement for runc</a:t>
            </a:r>
            <a:endParaRPr sz="1800" b="0" i="0" u="none" strike="noStrike" cap="none">
              <a:solidFill>
                <a:srgbClr val="1F2A3D"/>
              </a:solidFill>
              <a:latin typeface="Roboto"/>
              <a:ea typeface="Roboto"/>
              <a:cs typeface="Roboto"/>
              <a:sym typeface="Roboto"/>
            </a:endParaRPr>
          </a:p>
        </p:txBody>
      </p:sp>
      <p:sp>
        <p:nvSpPr>
          <p:cNvPr id="162" name="Google Shape;162;p4"/>
          <p:cNvSpPr txBox="1"/>
          <p:nvPr/>
        </p:nvSpPr>
        <p:spPr>
          <a:xfrm>
            <a:off x="2587895" y="2509581"/>
            <a:ext cx="1920240" cy="1888248"/>
          </a:xfrm>
          <a:prstGeom prst="rect">
            <a:avLst/>
          </a:prstGeom>
          <a:solidFill>
            <a:srgbClr val="42AC70">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1F2A3D"/>
              </a:buClr>
              <a:buSzPts val="1120"/>
              <a:buFont typeface="Roboto"/>
              <a:buNone/>
            </a:pPr>
            <a:r>
              <a:rPr lang="en-US" sz="1400" b="1" i="0" u="none" strike="noStrike" cap="none">
                <a:solidFill>
                  <a:srgbClr val="1F2A3D"/>
                </a:solidFill>
                <a:latin typeface="Roboto"/>
                <a:ea typeface="Roboto"/>
                <a:cs typeface="Roboto"/>
                <a:sym typeface="Roboto"/>
              </a:rPr>
              <a:t>Open Source</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960"/>
              <a:buFont typeface="Roboto"/>
              <a:buNone/>
            </a:pPr>
            <a:r>
              <a:rPr lang="en-US" sz="1200" b="0" i="0" u="none" strike="noStrike" cap="none">
                <a:solidFill>
                  <a:srgbClr val="1F2A3D"/>
                </a:solidFill>
                <a:latin typeface="Roboto"/>
                <a:ea typeface="Roboto"/>
                <a:cs typeface="Roboto"/>
                <a:sym typeface="Roboto"/>
              </a:rPr>
              <a:t>Open governance project under the </a:t>
            </a:r>
            <a:br>
              <a:rPr lang="en-US" sz="1200" b="0" i="0" u="none" strike="noStrike" cap="none">
                <a:solidFill>
                  <a:srgbClr val="1F2A3D"/>
                </a:solidFill>
                <a:latin typeface="Roboto"/>
                <a:ea typeface="Roboto"/>
                <a:cs typeface="Roboto"/>
                <a:sym typeface="Roboto"/>
              </a:rPr>
            </a:br>
            <a:r>
              <a:rPr lang="en-US" sz="1200" b="0" i="0" u="none" strike="noStrike" cap="none">
                <a:solidFill>
                  <a:srgbClr val="1F2A3D"/>
                </a:solidFill>
                <a:latin typeface="Roboto"/>
                <a:ea typeface="Roboto"/>
                <a:cs typeface="Roboto"/>
                <a:sym typeface="Roboto"/>
              </a:rPr>
              <a:t>Open</a:t>
            </a:r>
            <a:r>
              <a:rPr lang="en-US" sz="1200">
                <a:solidFill>
                  <a:srgbClr val="1F2A3D"/>
                </a:solidFill>
                <a:latin typeface="Roboto"/>
                <a:ea typeface="Roboto"/>
                <a:cs typeface="Roboto"/>
                <a:sym typeface="Roboto"/>
              </a:rPr>
              <a:t> Infrastructure</a:t>
            </a:r>
            <a:r>
              <a:rPr lang="en-US" sz="1200" b="0" i="0" u="none" strike="noStrike" cap="none">
                <a:solidFill>
                  <a:srgbClr val="1F2A3D"/>
                </a:solidFill>
                <a:latin typeface="Roboto"/>
                <a:ea typeface="Roboto"/>
                <a:cs typeface="Roboto"/>
                <a:sym typeface="Roboto"/>
              </a:rPr>
              <a:t> Foundation umbrella</a:t>
            </a:r>
            <a:endParaRPr sz="1200" b="0"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1F2A3D"/>
              </a:buClr>
              <a:buSzPts val="96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1F2A3D"/>
              </a:buClr>
              <a:buSzPts val="1440"/>
              <a:buFont typeface="Roboto"/>
              <a:buNone/>
            </a:pPr>
            <a:endParaRPr sz="1800" b="0" i="0" u="none" strike="noStrike" cap="none">
              <a:solidFill>
                <a:srgbClr val="1F2A3D"/>
              </a:solidFill>
              <a:latin typeface="Roboto"/>
              <a:ea typeface="Roboto"/>
              <a:cs typeface="Roboto"/>
              <a:sym typeface="Roboto"/>
            </a:endParaRPr>
          </a:p>
        </p:txBody>
      </p:sp>
      <p:sp>
        <p:nvSpPr>
          <p:cNvPr id="163" name="Google Shape;163;p4"/>
          <p:cNvSpPr txBox="1"/>
          <p:nvPr/>
        </p:nvSpPr>
        <p:spPr>
          <a:xfrm>
            <a:off x="4633180" y="2509581"/>
            <a:ext cx="1920240" cy="1888248"/>
          </a:xfrm>
          <a:prstGeom prst="rect">
            <a:avLst/>
          </a:prstGeom>
          <a:solidFill>
            <a:srgbClr val="A1D4FF">
              <a:alpha val="49411"/>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chemeClr val="lt2"/>
              </a:buClr>
              <a:buSzPts val="1800"/>
              <a:buFont typeface="Roboto"/>
              <a:buNone/>
            </a:pPr>
            <a:r>
              <a:rPr lang="en-US" sz="1400" b="1" i="0" u="none" strike="noStrike" cap="none">
                <a:solidFill>
                  <a:srgbClr val="1F2A3D"/>
                </a:solidFill>
                <a:latin typeface="Roboto"/>
                <a:ea typeface="Roboto"/>
                <a:cs typeface="Roboto"/>
                <a:sym typeface="Roboto"/>
              </a:rPr>
              <a:t>Multi</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lt2"/>
              </a:buClr>
              <a:buSzPts val="1800"/>
              <a:buFont typeface="Roboto"/>
              <a:buNone/>
            </a:pPr>
            <a:r>
              <a:rPr lang="en-US" sz="1400" b="1" i="0" u="none" strike="noStrike" cap="none">
                <a:solidFill>
                  <a:srgbClr val="1F2A3D"/>
                </a:solidFill>
                <a:latin typeface="Roboto"/>
                <a:ea typeface="Roboto"/>
                <a:cs typeface="Roboto"/>
                <a:sym typeface="Roboto"/>
              </a:rPr>
              <a:t>Architecture</a:t>
            </a:r>
            <a:r>
              <a:rPr lang="en-US" sz="1400" b="0" i="0" u="none" strike="noStrike" cap="none">
                <a:solidFill>
                  <a:srgbClr val="1F2A3D"/>
                </a:solidFill>
                <a:latin typeface="Roboto"/>
                <a:ea typeface="Roboto"/>
                <a:cs typeface="Roboto"/>
                <a:sym typeface="Roboto"/>
              </a:rPr>
              <a:t>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lt2"/>
              </a:buClr>
              <a:buSzPts val="1800"/>
              <a:buFont typeface="Roboto"/>
              <a:buNone/>
            </a:pPr>
            <a:r>
              <a:rPr lang="en-US" sz="1200" b="0" i="0" u="none" strike="noStrike" cap="none">
                <a:solidFill>
                  <a:srgbClr val="1F2A3D"/>
                </a:solidFill>
                <a:latin typeface="Roboto"/>
                <a:ea typeface="Roboto"/>
                <a:cs typeface="Roboto"/>
                <a:sym typeface="Roboto"/>
              </a:rPr>
              <a:t>x86, ARM, IBM Power, IBM s/390x</a:t>
            </a:r>
            <a:endParaRPr sz="1800" b="0" i="0" u="none" strike="noStrike" cap="none">
              <a:solidFill>
                <a:srgbClr val="1F2A3D"/>
              </a:solidFill>
              <a:latin typeface="Roboto"/>
              <a:ea typeface="Roboto"/>
              <a:cs typeface="Roboto"/>
              <a:sym typeface="Roboto"/>
            </a:endParaRPr>
          </a:p>
        </p:txBody>
      </p:sp>
      <p:pic>
        <p:nvPicPr>
          <p:cNvPr id="164" name="Google Shape;164;p4"/>
          <p:cNvPicPr preferRelativeResize="0"/>
          <p:nvPr/>
        </p:nvPicPr>
        <p:blipFill rotWithShape="1">
          <a:blip r:embed="rId3">
            <a:alphaModFix/>
          </a:blip>
          <a:srcRect/>
          <a:stretch/>
        </p:blipFill>
        <p:spPr>
          <a:xfrm>
            <a:off x="8463068" y="277766"/>
            <a:ext cx="294640" cy="365760"/>
          </a:xfrm>
          <a:prstGeom prst="rect">
            <a:avLst/>
          </a:prstGeom>
          <a:noFill/>
          <a:ln>
            <a:noFill/>
          </a:ln>
        </p:spPr>
      </p:pic>
      <p:sp>
        <p:nvSpPr>
          <p:cNvPr id="165" name="Google Shape;165;p4"/>
          <p:cNvSpPr txBox="1"/>
          <p:nvPr/>
        </p:nvSpPr>
        <p:spPr>
          <a:xfrm>
            <a:off x="457200" y="1189050"/>
            <a:ext cx="4801800" cy="12057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a:ea typeface="Roboto"/>
                <a:cs typeface="Roboto"/>
                <a:sym typeface="Roboto"/>
              </a:rPr>
              <a:t>OCI-compatible runtime that enhances the security of container workloads in a lightweight virtual machines.</a:t>
            </a:r>
            <a:endParaRPr sz="1800" b="1" i="0" u="none" strike="noStrike" cap="none">
              <a:solidFill>
                <a:srgbClr val="1F2A3D"/>
              </a:solidFill>
              <a:latin typeface="Roboto"/>
              <a:ea typeface="Roboto"/>
              <a:cs typeface="Roboto"/>
              <a:sym typeface="Roboto"/>
            </a:endParaRPr>
          </a:p>
        </p:txBody>
      </p:sp>
      <p:pic>
        <p:nvPicPr>
          <p:cNvPr id="166" name="Google Shape;166;p4"/>
          <p:cNvPicPr preferRelativeResize="0"/>
          <p:nvPr/>
        </p:nvPicPr>
        <p:blipFill>
          <a:blip r:embed="rId4">
            <a:alphaModFix/>
          </a:blip>
          <a:stretch>
            <a:fillRect/>
          </a:stretch>
        </p:blipFill>
        <p:spPr>
          <a:xfrm>
            <a:off x="8463075" y="4586100"/>
            <a:ext cx="294626" cy="294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44"/>
          <p:cNvSpPr/>
          <p:nvPr/>
        </p:nvSpPr>
        <p:spPr>
          <a:xfrm>
            <a:off x="1149141" y="1596411"/>
            <a:ext cx="1737360" cy="1929840"/>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Roboto"/>
              <a:ea typeface="Roboto"/>
              <a:cs typeface="Roboto"/>
              <a:sym typeface="Roboto"/>
            </a:endParaRPr>
          </a:p>
        </p:txBody>
      </p:sp>
      <p:sp>
        <p:nvSpPr>
          <p:cNvPr id="1727" name="Google Shape;1727;p44"/>
          <p:cNvSpPr/>
          <p:nvPr/>
        </p:nvSpPr>
        <p:spPr>
          <a:xfrm>
            <a:off x="3591307" y="1103812"/>
            <a:ext cx="4709161" cy="2873829"/>
          </a:xfrm>
          <a:prstGeom prst="roundRect">
            <a:avLst>
              <a:gd name="adj" fmla="val 16667"/>
            </a:avLst>
          </a:prstGeom>
          <a:solidFill>
            <a:srgbClr val="F2F2F2"/>
          </a:solidFill>
          <a:ln w="25400" cap="flat" cmpd="sng">
            <a:solidFill>
              <a:srgbClr val="30303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8" name="Google Shape;1728;p44"/>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Networking</a:t>
            </a:r>
            <a:endParaRPr/>
          </a:p>
        </p:txBody>
      </p:sp>
      <p:sp>
        <p:nvSpPr>
          <p:cNvPr id="1729" name="Google Shape;1729;p44"/>
          <p:cNvSpPr/>
          <p:nvPr/>
        </p:nvSpPr>
        <p:spPr>
          <a:xfrm>
            <a:off x="5770882" y="1758988"/>
            <a:ext cx="1790506" cy="1533802"/>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730" name="Google Shape;1730;p44"/>
          <p:cNvSpPr/>
          <p:nvPr/>
        </p:nvSpPr>
        <p:spPr>
          <a:xfrm>
            <a:off x="5770883" y="1857426"/>
            <a:ext cx="179050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VIRTUAL MACHINE</a:t>
            </a:r>
            <a:endParaRPr sz="900" b="1" i="0" u="none" strike="noStrike" cap="none">
              <a:solidFill>
                <a:srgbClr val="1F2A3D"/>
              </a:solidFill>
              <a:latin typeface="Roboto"/>
              <a:ea typeface="Roboto"/>
              <a:cs typeface="Roboto"/>
              <a:sym typeface="Roboto"/>
            </a:endParaRPr>
          </a:p>
        </p:txBody>
      </p:sp>
      <p:sp>
        <p:nvSpPr>
          <p:cNvPr id="1731" name="Google Shape;1731;p44"/>
          <p:cNvSpPr/>
          <p:nvPr/>
        </p:nvSpPr>
        <p:spPr>
          <a:xfrm>
            <a:off x="5394960" y="2324186"/>
            <a:ext cx="550928" cy="425775"/>
          </a:xfrm>
          <a:prstGeom prst="rect">
            <a:avLst/>
          </a:prstGeom>
          <a:solidFill>
            <a:srgbClr val="5E81BE"/>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Tap</a:t>
            </a:r>
            <a:endParaRPr sz="900" b="1" i="0" u="none" strike="noStrike" cap="none">
              <a:solidFill>
                <a:schemeClr val="lt1"/>
              </a:solidFill>
              <a:latin typeface="Roboto"/>
              <a:ea typeface="Roboto"/>
              <a:cs typeface="Roboto"/>
              <a:sym typeface="Roboto"/>
            </a:endParaRPr>
          </a:p>
        </p:txBody>
      </p:sp>
      <p:sp>
        <p:nvSpPr>
          <p:cNvPr id="1732" name="Google Shape;1732;p44"/>
          <p:cNvSpPr/>
          <p:nvPr/>
        </p:nvSpPr>
        <p:spPr>
          <a:xfrm>
            <a:off x="6120894" y="2152143"/>
            <a:ext cx="1130580" cy="949533"/>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733" name="Google Shape;1733;p44"/>
          <p:cNvSpPr/>
          <p:nvPr/>
        </p:nvSpPr>
        <p:spPr>
          <a:xfrm>
            <a:off x="6221319" y="2496641"/>
            <a:ext cx="929731"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900" b="1" i="0" u="none" strike="noStrike" cap="none">
              <a:solidFill>
                <a:srgbClr val="1F2A3D"/>
              </a:solidFill>
              <a:latin typeface="Roboto"/>
              <a:ea typeface="Roboto"/>
              <a:cs typeface="Roboto"/>
              <a:sym typeface="Roboto"/>
            </a:endParaRPr>
          </a:p>
        </p:txBody>
      </p:sp>
      <p:sp>
        <p:nvSpPr>
          <p:cNvPr id="1734" name="Google Shape;1734;p44"/>
          <p:cNvSpPr/>
          <p:nvPr/>
        </p:nvSpPr>
        <p:spPr>
          <a:xfrm>
            <a:off x="6221319" y="2800630"/>
            <a:ext cx="929731"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B</a:t>
            </a:r>
            <a:endParaRPr sz="900" b="1" i="0" u="none" strike="noStrike" cap="none">
              <a:solidFill>
                <a:srgbClr val="1F2A3D"/>
              </a:solidFill>
              <a:latin typeface="Roboto"/>
              <a:ea typeface="Roboto"/>
              <a:cs typeface="Roboto"/>
              <a:sym typeface="Roboto"/>
            </a:endParaRPr>
          </a:p>
        </p:txBody>
      </p:sp>
      <p:sp>
        <p:nvSpPr>
          <p:cNvPr id="1735" name="Google Shape;1735;p44"/>
          <p:cNvSpPr/>
          <p:nvPr/>
        </p:nvSpPr>
        <p:spPr>
          <a:xfrm>
            <a:off x="6128524" y="2201118"/>
            <a:ext cx="1122950"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Pod</a:t>
            </a:r>
            <a:endParaRPr sz="800" b="1" i="0" u="none" strike="noStrike" cap="none">
              <a:solidFill>
                <a:srgbClr val="1F2A3D"/>
              </a:solidFill>
              <a:latin typeface="Roboto"/>
              <a:ea typeface="Roboto"/>
              <a:cs typeface="Roboto"/>
              <a:sym typeface="Roboto"/>
            </a:endParaRPr>
          </a:p>
        </p:txBody>
      </p:sp>
      <p:cxnSp>
        <p:nvCxnSpPr>
          <p:cNvPr id="1736" name="Google Shape;1736;p44"/>
          <p:cNvCxnSpPr/>
          <p:nvPr/>
        </p:nvCxnSpPr>
        <p:spPr>
          <a:xfrm>
            <a:off x="4204643" y="2555883"/>
            <a:ext cx="1150407" cy="5448"/>
          </a:xfrm>
          <a:prstGeom prst="straightConnector1">
            <a:avLst/>
          </a:prstGeom>
          <a:noFill/>
          <a:ln w="12700" cap="flat" cmpd="sng">
            <a:solidFill>
              <a:srgbClr val="1F2A3D"/>
            </a:solidFill>
            <a:prstDash val="dot"/>
            <a:round/>
            <a:headEnd type="triangle" w="med" len="med"/>
            <a:tailEnd type="triangle" w="med" len="med"/>
          </a:ln>
        </p:spPr>
      </p:cxnSp>
      <p:sp>
        <p:nvSpPr>
          <p:cNvPr id="1737" name="Google Shape;1737;p44"/>
          <p:cNvSpPr/>
          <p:nvPr/>
        </p:nvSpPr>
        <p:spPr>
          <a:xfrm>
            <a:off x="2472747" y="2358236"/>
            <a:ext cx="1716526" cy="372269"/>
          </a:xfrm>
          <a:prstGeom prst="rect">
            <a:avLst/>
          </a:prstGeom>
          <a:solidFill>
            <a:srgbClr val="5E81BE"/>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Roboto"/>
                <a:ea typeface="Roboto"/>
                <a:cs typeface="Roboto"/>
                <a:sym typeface="Roboto"/>
              </a:rPr>
              <a:t>Macvlan or IPvlan</a:t>
            </a:r>
            <a:endParaRPr sz="1200" b="0" i="0" u="none" strike="noStrike" cap="none">
              <a:solidFill>
                <a:schemeClr val="lt1"/>
              </a:solidFill>
              <a:latin typeface="Roboto"/>
              <a:ea typeface="Roboto"/>
              <a:cs typeface="Roboto"/>
              <a:sym typeface="Roboto"/>
            </a:endParaRPr>
          </a:p>
        </p:txBody>
      </p:sp>
      <p:sp>
        <p:nvSpPr>
          <p:cNvPr id="1738" name="Google Shape;1738;p44"/>
          <p:cNvSpPr/>
          <p:nvPr/>
        </p:nvSpPr>
        <p:spPr>
          <a:xfrm>
            <a:off x="4831495" y="4091218"/>
            <a:ext cx="179050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Namespace</a:t>
            </a:r>
            <a:endParaRPr sz="900" b="1" i="0" u="none" strike="noStrike" cap="none">
              <a:solidFill>
                <a:srgbClr val="1F2A3D"/>
              </a:solidFill>
              <a:latin typeface="Roboto"/>
              <a:ea typeface="Roboto"/>
              <a:cs typeface="Roboto"/>
              <a:sym typeface="Roboto"/>
            </a:endParaRPr>
          </a:p>
        </p:txBody>
      </p:sp>
      <p:sp>
        <p:nvSpPr>
          <p:cNvPr id="1739" name="Google Shape;1739;p44"/>
          <p:cNvSpPr/>
          <p:nvPr/>
        </p:nvSpPr>
        <p:spPr>
          <a:xfrm>
            <a:off x="1308429" y="2295056"/>
            <a:ext cx="112295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1F2A3D"/>
                </a:solidFill>
                <a:latin typeface="Roboto"/>
                <a:ea typeface="Roboto"/>
                <a:cs typeface="Roboto"/>
                <a:sym typeface="Roboto"/>
              </a:rPr>
              <a:t>Network Interface</a:t>
            </a:r>
            <a:endParaRPr sz="1200" b="0" i="0" u="none" strike="noStrike" cap="none">
              <a:solidFill>
                <a:srgbClr val="1F2A3D"/>
              </a:solidFill>
              <a:latin typeface="Roboto"/>
              <a:ea typeface="Roboto"/>
              <a:cs typeface="Roboto"/>
              <a:sym typeface="Roboto"/>
            </a:endParaRPr>
          </a:p>
        </p:txBody>
      </p:sp>
      <p:sp>
        <p:nvSpPr>
          <p:cNvPr id="1740" name="Google Shape;1740;p44"/>
          <p:cNvSpPr/>
          <p:nvPr/>
        </p:nvSpPr>
        <p:spPr>
          <a:xfrm>
            <a:off x="4370263" y="2064125"/>
            <a:ext cx="849600" cy="369300"/>
          </a:xfrm>
          <a:prstGeom prst="rect">
            <a:avLst/>
          </a:prstGeom>
          <a:solidFill>
            <a:srgbClr val="F15B3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Traffic</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Controller</a:t>
            </a:r>
            <a:endParaRPr sz="900" b="1" i="0" u="none" strike="noStrike" cap="none">
              <a:solidFill>
                <a:schemeClr val="lt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0"/>
          <p:cNvSpPr/>
          <p:nvPr/>
        </p:nvSpPr>
        <p:spPr>
          <a:xfrm>
            <a:off x="1147525" y="1964800"/>
            <a:ext cx="1122745" cy="650795"/>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46" name="Google Shape;1746;p50"/>
          <p:cNvSpPr/>
          <p:nvPr/>
        </p:nvSpPr>
        <p:spPr>
          <a:xfrm>
            <a:off x="3011809" y="1217954"/>
            <a:ext cx="3125164" cy="3125164"/>
          </a:xfrm>
          <a:prstGeom prst="diamond">
            <a:avLst/>
          </a:prstGeom>
          <a:solidFill>
            <a:schemeClr val="lt1">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47" name="Google Shape;1747;p50"/>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Storage</a:t>
            </a:r>
            <a:endParaRPr/>
          </a:p>
        </p:txBody>
      </p:sp>
      <p:sp>
        <p:nvSpPr>
          <p:cNvPr id="1748" name="Google Shape;1748;p50"/>
          <p:cNvSpPr/>
          <p:nvPr/>
        </p:nvSpPr>
        <p:spPr>
          <a:xfrm>
            <a:off x="3592750" y="2584050"/>
            <a:ext cx="2000700" cy="369300"/>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Roboto"/>
                <a:ea typeface="Roboto"/>
                <a:cs typeface="Roboto"/>
                <a:sym typeface="Roboto"/>
              </a:rPr>
              <a:t>Kata Containers VM</a:t>
            </a:r>
            <a:endParaRPr sz="1400" b="0" i="0" u="none" strike="noStrike" cap="none">
              <a:solidFill>
                <a:srgbClr val="000000"/>
              </a:solidFill>
              <a:latin typeface="Arial"/>
              <a:ea typeface="Arial"/>
              <a:cs typeface="Arial"/>
              <a:sym typeface="Arial"/>
            </a:endParaRPr>
          </a:p>
        </p:txBody>
      </p:sp>
      <p:cxnSp>
        <p:nvCxnSpPr>
          <p:cNvPr id="1749" name="Google Shape;1749;p50"/>
          <p:cNvCxnSpPr/>
          <p:nvPr/>
        </p:nvCxnSpPr>
        <p:spPr>
          <a:xfrm>
            <a:off x="2603532" y="2201218"/>
            <a:ext cx="1463040" cy="0"/>
          </a:xfrm>
          <a:prstGeom prst="straightConnector1">
            <a:avLst/>
          </a:prstGeom>
          <a:noFill/>
          <a:ln w="12700" cap="flat" cmpd="sng">
            <a:solidFill>
              <a:srgbClr val="1F2A3D"/>
            </a:solidFill>
            <a:prstDash val="dot"/>
            <a:round/>
            <a:headEnd type="none" w="sm" len="sm"/>
            <a:tailEnd type="triangle" w="med" len="med"/>
          </a:ln>
        </p:spPr>
      </p:cxnSp>
      <p:cxnSp>
        <p:nvCxnSpPr>
          <p:cNvPr id="1750" name="Google Shape;1750;p50"/>
          <p:cNvCxnSpPr/>
          <p:nvPr/>
        </p:nvCxnSpPr>
        <p:spPr>
          <a:xfrm>
            <a:off x="2603532" y="3302742"/>
            <a:ext cx="1076683" cy="0"/>
          </a:xfrm>
          <a:prstGeom prst="straightConnector1">
            <a:avLst/>
          </a:prstGeom>
          <a:noFill/>
          <a:ln w="12700" cap="flat" cmpd="sng">
            <a:solidFill>
              <a:srgbClr val="1F2A3D"/>
            </a:solidFill>
            <a:prstDash val="dot"/>
            <a:round/>
            <a:headEnd type="none" w="sm" len="sm"/>
            <a:tailEnd type="triangle" w="med" len="med"/>
          </a:ln>
        </p:spPr>
      </p:cxnSp>
      <p:cxnSp>
        <p:nvCxnSpPr>
          <p:cNvPr id="1751" name="Google Shape;1751;p50"/>
          <p:cNvCxnSpPr/>
          <p:nvPr/>
        </p:nvCxnSpPr>
        <p:spPr>
          <a:xfrm rot="10800000">
            <a:off x="5085723" y="2205176"/>
            <a:ext cx="1463040" cy="0"/>
          </a:xfrm>
          <a:prstGeom prst="straightConnector1">
            <a:avLst/>
          </a:prstGeom>
          <a:noFill/>
          <a:ln w="12700" cap="flat" cmpd="sng">
            <a:solidFill>
              <a:srgbClr val="1F2A3D"/>
            </a:solidFill>
            <a:prstDash val="dot"/>
            <a:round/>
            <a:headEnd type="none" w="sm" len="sm"/>
            <a:tailEnd type="triangle" w="med" len="med"/>
          </a:ln>
        </p:spPr>
      </p:cxnSp>
      <p:cxnSp>
        <p:nvCxnSpPr>
          <p:cNvPr id="1752" name="Google Shape;1752;p50"/>
          <p:cNvCxnSpPr/>
          <p:nvPr/>
        </p:nvCxnSpPr>
        <p:spPr>
          <a:xfrm rot="10800000">
            <a:off x="5472080" y="3306700"/>
            <a:ext cx="1076683" cy="0"/>
          </a:xfrm>
          <a:prstGeom prst="straightConnector1">
            <a:avLst/>
          </a:prstGeom>
          <a:noFill/>
          <a:ln w="12700" cap="flat" cmpd="sng">
            <a:solidFill>
              <a:srgbClr val="1F2A3D"/>
            </a:solidFill>
            <a:prstDash val="dot"/>
            <a:round/>
            <a:headEnd type="none" w="sm" len="sm"/>
            <a:tailEnd type="triangle" w="med" len="med"/>
          </a:ln>
        </p:spPr>
      </p:cxnSp>
      <p:sp>
        <p:nvSpPr>
          <p:cNvPr id="1753" name="Google Shape;1753;p50"/>
          <p:cNvSpPr/>
          <p:nvPr/>
        </p:nvSpPr>
        <p:spPr>
          <a:xfrm>
            <a:off x="1147524" y="1813025"/>
            <a:ext cx="1122745" cy="650795"/>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54" name="Google Shape;1754;p50"/>
          <p:cNvSpPr/>
          <p:nvPr/>
        </p:nvSpPr>
        <p:spPr>
          <a:xfrm>
            <a:off x="1147523" y="1660464"/>
            <a:ext cx="1122745" cy="650795"/>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55" name="Google Shape;1755;p50"/>
          <p:cNvSpPr/>
          <p:nvPr/>
        </p:nvSpPr>
        <p:spPr>
          <a:xfrm>
            <a:off x="2428625" y="1831100"/>
            <a:ext cx="1463100" cy="261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1F2A3C"/>
                </a:solidFill>
                <a:latin typeface="Roboto"/>
                <a:ea typeface="Roboto"/>
                <a:cs typeface="Roboto"/>
                <a:sym typeface="Roboto"/>
              </a:rPr>
              <a:t>9pfs or virtio-fs</a:t>
            </a:r>
            <a:endParaRPr sz="1100" b="1" i="0" u="none" strike="noStrike" cap="none">
              <a:solidFill>
                <a:srgbClr val="1F2A3C"/>
              </a:solidFill>
              <a:latin typeface="Roboto"/>
              <a:ea typeface="Roboto"/>
              <a:cs typeface="Roboto"/>
              <a:sym typeface="Roboto"/>
            </a:endParaRPr>
          </a:p>
        </p:txBody>
      </p:sp>
      <p:sp>
        <p:nvSpPr>
          <p:cNvPr id="1756" name="Google Shape;1756;p50"/>
          <p:cNvSpPr/>
          <p:nvPr/>
        </p:nvSpPr>
        <p:spPr>
          <a:xfrm>
            <a:off x="5270174" y="1831100"/>
            <a:ext cx="1377000" cy="261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1F2A3C"/>
                </a:solidFill>
                <a:latin typeface="Roboto"/>
                <a:ea typeface="Roboto"/>
                <a:cs typeface="Roboto"/>
                <a:sym typeface="Roboto"/>
              </a:rPr>
              <a:t>9pfs or virtio-fs</a:t>
            </a:r>
            <a:endParaRPr sz="1100" b="1" i="0" u="none" strike="noStrike" cap="none">
              <a:solidFill>
                <a:srgbClr val="1F2A3C"/>
              </a:solidFill>
              <a:latin typeface="Roboto"/>
              <a:ea typeface="Roboto"/>
              <a:cs typeface="Roboto"/>
              <a:sym typeface="Roboto"/>
            </a:endParaRPr>
          </a:p>
        </p:txBody>
      </p:sp>
      <p:sp>
        <p:nvSpPr>
          <p:cNvPr id="1757" name="Google Shape;1757;p50"/>
          <p:cNvSpPr/>
          <p:nvPr/>
        </p:nvSpPr>
        <p:spPr>
          <a:xfrm>
            <a:off x="2603525" y="3407425"/>
            <a:ext cx="1033200" cy="261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Roboto"/>
                <a:ea typeface="Roboto"/>
                <a:cs typeface="Roboto"/>
                <a:sym typeface="Roboto"/>
              </a:rPr>
              <a:t>virtio-blk</a:t>
            </a:r>
            <a:endParaRPr sz="1100" b="1" i="0" u="none" strike="noStrike" cap="none">
              <a:solidFill>
                <a:srgbClr val="000000"/>
              </a:solidFill>
              <a:latin typeface="Roboto"/>
              <a:ea typeface="Roboto"/>
              <a:cs typeface="Roboto"/>
              <a:sym typeface="Roboto"/>
            </a:endParaRPr>
          </a:p>
        </p:txBody>
      </p:sp>
      <p:sp>
        <p:nvSpPr>
          <p:cNvPr id="1758" name="Google Shape;1758;p50"/>
          <p:cNvSpPr/>
          <p:nvPr/>
        </p:nvSpPr>
        <p:spPr>
          <a:xfrm>
            <a:off x="5515550" y="3407425"/>
            <a:ext cx="1131600" cy="261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Roboto"/>
                <a:ea typeface="Roboto"/>
                <a:cs typeface="Roboto"/>
                <a:sym typeface="Roboto"/>
              </a:rPr>
              <a:t>virtio-blk</a:t>
            </a:r>
            <a:endParaRPr sz="1100" b="1" i="0" u="none" strike="noStrike" cap="none">
              <a:solidFill>
                <a:srgbClr val="000000"/>
              </a:solidFill>
              <a:latin typeface="Roboto"/>
              <a:ea typeface="Roboto"/>
              <a:cs typeface="Roboto"/>
              <a:sym typeface="Roboto"/>
            </a:endParaRPr>
          </a:p>
        </p:txBody>
      </p:sp>
      <p:sp>
        <p:nvSpPr>
          <p:cNvPr id="1759" name="Google Shape;1759;p50"/>
          <p:cNvSpPr/>
          <p:nvPr/>
        </p:nvSpPr>
        <p:spPr>
          <a:xfrm>
            <a:off x="1147523" y="1356128"/>
            <a:ext cx="1122745" cy="792293"/>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0" name="Google Shape;1760;p50"/>
          <p:cNvSpPr/>
          <p:nvPr/>
        </p:nvSpPr>
        <p:spPr>
          <a:xfrm>
            <a:off x="1138801" y="1707709"/>
            <a:ext cx="113146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CONTAINER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1F2A3C"/>
                </a:solidFill>
                <a:latin typeface="Roboto"/>
                <a:ea typeface="Roboto"/>
                <a:cs typeface="Roboto"/>
                <a:sym typeface="Roboto"/>
              </a:rPr>
              <a:t>Rootfs</a:t>
            </a:r>
            <a:endParaRPr sz="900" b="0" i="0" u="none" strike="noStrike" cap="none">
              <a:solidFill>
                <a:srgbClr val="1F2A3C"/>
              </a:solidFill>
              <a:latin typeface="Roboto"/>
              <a:ea typeface="Roboto"/>
              <a:cs typeface="Roboto"/>
              <a:sym typeface="Roboto"/>
            </a:endParaRPr>
          </a:p>
        </p:txBody>
      </p:sp>
      <p:sp>
        <p:nvSpPr>
          <p:cNvPr id="1761" name="Google Shape;1761;p50"/>
          <p:cNvSpPr/>
          <p:nvPr/>
        </p:nvSpPr>
        <p:spPr>
          <a:xfrm>
            <a:off x="1138804" y="3701243"/>
            <a:ext cx="1122745" cy="650795"/>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2" name="Google Shape;1762;p50"/>
          <p:cNvSpPr/>
          <p:nvPr/>
        </p:nvSpPr>
        <p:spPr>
          <a:xfrm>
            <a:off x="1138803" y="3549468"/>
            <a:ext cx="1122745" cy="650795"/>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3" name="Google Shape;1763;p50"/>
          <p:cNvSpPr/>
          <p:nvPr/>
        </p:nvSpPr>
        <p:spPr>
          <a:xfrm>
            <a:off x="1138802" y="3396907"/>
            <a:ext cx="1122745" cy="650795"/>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4" name="Google Shape;1764;p50"/>
          <p:cNvSpPr/>
          <p:nvPr/>
        </p:nvSpPr>
        <p:spPr>
          <a:xfrm>
            <a:off x="1138802" y="3047592"/>
            <a:ext cx="1122745" cy="826881"/>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5" name="Google Shape;1765;p50"/>
          <p:cNvSpPr/>
          <p:nvPr/>
        </p:nvSpPr>
        <p:spPr>
          <a:xfrm>
            <a:off x="1155942" y="3382027"/>
            <a:ext cx="110560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CONTAINER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1F2A3C"/>
                </a:solidFill>
                <a:latin typeface="Roboto"/>
                <a:ea typeface="Roboto"/>
                <a:cs typeface="Roboto"/>
                <a:sym typeface="Roboto"/>
              </a:rPr>
              <a:t>Rootfs</a:t>
            </a:r>
            <a:endParaRPr sz="900" b="0" i="0" u="none" strike="noStrike" cap="none">
              <a:solidFill>
                <a:srgbClr val="1F2A3C"/>
              </a:solidFill>
              <a:latin typeface="Roboto"/>
              <a:ea typeface="Roboto"/>
              <a:cs typeface="Roboto"/>
              <a:sym typeface="Roboto"/>
            </a:endParaRPr>
          </a:p>
        </p:txBody>
      </p:sp>
      <p:sp>
        <p:nvSpPr>
          <p:cNvPr id="1766" name="Google Shape;1766;p50"/>
          <p:cNvSpPr/>
          <p:nvPr/>
        </p:nvSpPr>
        <p:spPr>
          <a:xfrm>
            <a:off x="6931424" y="1813025"/>
            <a:ext cx="1122745" cy="650795"/>
          </a:xfrm>
          <a:prstGeom prst="can">
            <a:avLst>
              <a:gd name="adj" fmla="val 25000"/>
            </a:avLst>
          </a:prstGeom>
          <a:solidFill>
            <a:srgbClr val="42AC70">
              <a:alpha val="49411"/>
            </a:srgb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7" name="Google Shape;1767;p50"/>
          <p:cNvSpPr/>
          <p:nvPr/>
        </p:nvSpPr>
        <p:spPr>
          <a:xfrm>
            <a:off x="6931423" y="3100564"/>
            <a:ext cx="1122745" cy="650795"/>
          </a:xfrm>
          <a:prstGeom prst="can">
            <a:avLst>
              <a:gd name="adj" fmla="val 25000"/>
            </a:avLst>
          </a:prstGeom>
          <a:solidFill>
            <a:srgbClr val="42AC70">
              <a:alpha val="49411"/>
            </a:srgb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68" name="Google Shape;1768;p50"/>
          <p:cNvSpPr/>
          <p:nvPr/>
        </p:nvSpPr>
        <p:spPr>
          <a:xfrm>
            <a:off x="6931424" y="2108087"/>
            <a:ext cx="1131467" cy="3539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VOLUME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F2A3C"/>
                </a:solidFill>
                <a:latin typeface="Roboto"/>
                <a:ea typeface="Roboto"/>
                <a:cs typeface="Roboto"/>
                <a:sym typeface="Roboto"/>
              </a:rPr>
              <a:t>-v /etc:/etc</a:t>
            </a:r>
            <a:endParaRPr sz="800" b="0" i="0" u="none" strike="noStrike" cap="none">
              <a:solidFill>
                <a:srgbClr val="1F2A3C"/>
              </a:solidFill>
              <a:latin typeface="Roboto"/>
              <a:ea typeface="Roboto"/>
              <a:cs typeface="Roboto"/>
              <a:sym typeface="Roboto"/>
            </a:endParaRPr>
          </a:p>
        </p:txBody>
      </p:sp>
      <p:sp>
        <p:nvSpPr>
          <p:cNvPr id="1769" name="Google Shape;1769;p50"/>
          <p:cNvSpPr/>
          <p:nvPr/>
        </p:nvSpPr>
        <p:spPr>
          <a:xfrm>
            <a:off x="6931424" y="3388417"/>
            <a:ext cx="1131467" cy="3539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VOLUME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F2A3C"/>
                </a:solidFill>
                <a:latin typeface="Roboto"/>
                <a:ea typeface="Roboto"/>
                <a:cs typeface="Roboto"/>
                <a:sym typeface="Roboto"/>
              </a:rPr>
              <a:t>-v /dev/sdb</a:t>
            </a:r>
            <a:endParaRPr sz="800" b="0" i="0" u="none" strike="noStrike" cap="none">
              <a:solidFill>
                <a:srgbClr val="1F2A3C"/>
              </a:solidFill>
              <a:latin typeface="Roboto"/>
              <a:ea typeface="Roboto"/>
              <a:cs typeface="Roboto"/>
              <a:sym typeface="Roboto"/>
            </a:endParaRPr>
          </a:p>
        </p:txBody>
      </p:sp>
      <p:sp>
        <p:nvSpPr>
          <p:cNvPr id="1770" name="Google Shape;1770;p50"/>
          <p:cNvSpPr txBox="1"/>
          <p:nvPr/>
        </p:nvSpPr>
        <p:spPr>
          <a:xfrm>
            <a:off x="1486030" y="2640100"/>
            <a:ext cx="602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Medium"/>
                <a:ea typeface="Roboto Medium"/>
                <a:cs typeface="Roboto Medium"/>
                <a:sym typeface="Roboto Medium"/>
              </a:rPr>
              <a:t>Or</a:t>
            </a:r>
            <a:endParaRPr sz="1400" b="0" i="0" u="none" strike="noStrike" cap="none">
              <a:solidFill>
                <a:srgbClr val="000000"/>
              </a:solidFill>
              <a:latin typeface="Arial"/>
              <a:ea typeface="Arial"/>
              <a:cs typeface="Arial"/>
              <a:sym typeface="Arial"/>
            </a:endParaRPr>
          </a:p>
        </p:txBody>
      </p:sp>
      <p:sp>
        <p:nvSpPr>
          <p:cNvPr id="1771" name="Google Shape;1771;p50"/>
          <p:cNvSpPr txBox="1"/>
          <p:nvPr/>
        </p:nvSpPr>
        <p:spPr>
          <a:xfrm>
            <a:off x="7278635" y="2640111"/>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Medium"/>
                <a:ea typeface="Roboto Medium"/>
                <a:cs typeface="Roboto Medium"/>
                <a:sym typeface="Roboto Medium"/>
              </a:rPr>
              <a:t>Or</a:t>
            </a:r>
            <a:endParaRPr sz="1400" b="0" i="0" u="none" strike="noStrike" cap="none">
              <a:solidFill>
                <a:srgbClr val="000000"/>
              </a:solidFill>
              <a:latin typeface="Arial"/>
              <a:ea typeface="Arial"/>
              <a:cs typeface="Arial"/>
              <a:sym typeface="Arial"/>
            </a:endParaRPr>
          </a:p>
        </p:txBody>
      </p:sp>
      <p:sp>
        <p:nvSpPr>
          <p:cNvPr id="1772" name="Google Shape;1772;p50"/>
          <p:cNvSpPr txBox="1"/>
          <p:nvPr/>
        </p:nvSpPr>
        <p:spPr>
          <a:xfrm>
            <a:off x="1147384" y="2288279"/>
            <a:ext cx="1126385"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Aufs/Overlay2</a:t>
            </a:r>
            <a:endParaRPr sz="700" b="0" i="0" u="none" strike="noStrike" cap="none">
              <a:solidFill>
                <a:srgbClr val="000000"/>
              </a:solidFill>
              <a:latin typeface="Arial"/>
              <a:ea typeface="Arial"/>
              <a:cs typeface="Arial"/>
              <a:sym typeface="Arial"/>
            </a:endParaRPr>
          </a:p>
        </p:txBody>
      </p:sp>
      <p:sp>
        <p:nvSpPr>
          <p:cNvPr id="1773" name="Google Shape;1773;p50"/>
          <p:cNvSpPr txBox="1"/>
          <p:nvPr/>
        </p:nvSpPr>
        <p:spPr>
          <a:xfrm>
            <a:off x="1145495" y="4008853"/>
            <a:ext cx="1126385" cy="2000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Block (Devicemapper)</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ga24c3691bf_0_0"/>
          <p:cNvSpPr/>
          <p:nvPr/>
        </p:nvSpPr>
        <p:spPr>
          <a:xfrm>
            <a:off x="1015252" y="1757764"/>
            <a:ext cx="1122600" cy="6507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9" name="Google Shape;1779;ga24c3691bf_0_0"/>
          <p:cNvSpPr/>
          <p:nvPr/>
        </p:nvSpPr>
        <p:spPr>
          <a:xfrm>
            <a:off x="2879536" y="1217954"/>
            <a:ext cx="3125100" cy="3125100"/>
          </a:xfrm>
          <a:prstGeom prst="diamond">
            <a:avLst/>
          </a:prstGeom>
          <a:solidFill>
            <a:schemeClr val="lt1">
              <a:alpha val="7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80" name="Google Shape;1780;ga24c3691bf_0_0"/>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Storage</a:t>
            </a:r>
            <a:endParaRPr/>
          </a:p>
        </p:txBody>
      </p:sp>
      <p:sp>
        <p:nvSpPr>
          <p:cNvPr id="1781" name="Google Shape;1781;ga24c3691bf_0_0"/>
          <p:cNvSpPr/>
          <p:nvPr/>
        </p:nvSpPr>
        <p:spPr>
          <a:xfrm>
            <a:off x="3460477" y="2584050"/>
            <a:ext cx="2000700" cy="369300"/>
          </a:xfrm>
          <a:prstGeom prst="rect">
            <a:avLst/>
          </a:prstGeom>
          <a:solidFill>
            <a:srgbClr val="F15B3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Roboto"/>
                <a:ea typeface="Roboto"/>
                <a:cs typeface="Roboto"/>
                <a:sym typeface="Roboto"/>
              </a:rPr>
              <a:t>Kata Containers VM</a:t>
            </a:r>
            <a:endParaRPr sz="1400" b="0" i="0" u="none" strike="noStrike" cap="none">
              <a:solidFill>
                <a:srgbClr val="000000"/>
              </a:solidFill>
              <a:latin typeface="Arial"/>
              <a:ea typeface="Arial"/>
              <a:cs typeface="Arial"/>
              <a:sym typeface="Arial"/>
            </a:endParaRPr>
          </a:p>
        </p:txBody>
      </p:sp>
      <p:cxnSp>
        <p:nvCxnSpPr>
          <p:cNvPr id="1782" name="Google Shape;1782;ga24c3691bf_0_0"/>
          <p:cNvCxnSpPr/>
          <p:nvPr/>
        </p:nvCxnSpPr>
        <p:spPr>
          <a:xfrm>
            <a:off x="2471259" y="1797026"/>
            <a:ext cx="989100" cy="0"/>
          </a:xfrm>
          <a:prstGeom prst="straightConnector1">
            <a:avLst/>
          </a:prstGeom>
          <a:noFill/>
          <a:ln w="12700" cap="flat" cmpd="sng">
            <a:solidFill>
              <a:srgbClr val="1F2A3D"/>
            </a:solidFill>
            <a:prstDash val="dot"/>
            <a:round/>
            <a:headEnd type="none" w="sm" len="sm"/>
            <a:tailEnd type="triangle" w="med" len="med"/>
          </a:ln>
        </p:spPr>
      </p:cxnSp>
      <p:cxnSp>
        <p:nvCxnSpPr>
          <p:cNvPr id="1783" name="Google Shape;1783;ga24c3691bf_0_0"/>
          <p:cNvCxnSpPr/>
          <p:nvPr/>
        </p:nvCxnSpPr>
        <p:spPr>
          <a:xfrm>
            <a:off x="2471259" y="3681686"/>
            <a:ext cx="989100" cy="0"/>
          </a:xfrm>
          <a:prstGeom prst="straightConnector1">
            <a:avLst/>
          </a:prstGeom>
          <a:noFill/>
          <a:ln w="12700" cap="flat" cmpd="sng">
            <a:solidFill>
              <a:srgbClr val="1F2A3D"/>
            </a:solidFill>
            <a:prstDash val="dot"/>
            <a:round/>
            <a:headEnd type="none" w="sm" len="sm"/>
            <a:tailEnd type="triangle" w="med" len="med"/>
          </a:ln>
        </p:spPr>
      </p:cxnSp>
      <p:cxnSp>
        <p:nvCxnSpPr>
          <p:cNvPr id="1784" name="Google Shape;1784;ga24c3691bf_0_0"/>
          <p:cNvCxnSpPr/>
          <p:nvPr/>
        </p:nvCxnSpPr>
        <p:spPr>
          <a:xfrm rot="10800000">
            <a:off x="5416259" y="1797026"/>
            <a:ext cx="1079700" cy="0"/>
          </a:xfrm>
          <a:prstGeom prst="straightConnector1">
            <a:avLst/>
          </a:prstGeom>
          <a:noFill/>
          <a:ln w="12700" cap="flat" cmpd="sng">
            <a:solidFill>
              <a:srgbClr val="1F2A3D"/>
            </a:solidFill>
            <a:prstDash val="dot"/>
            <a:round/>
            <a:headEnd type="none" w="sm" len="sm"/>
            <a:tailEnd type="triangle" w="med" len="med"/>
          </a:ln>
        </p:spPr>
      </p:cxnSp>
      <p:cxnSp>
        <p:nvCxnSpPr>
          <p:cNvPr id="1785" name="Google Shape;1785;ga24c3691bf_0_0"/>
          <p:cNvCxnSpPr/>
          <p:nvPr/>
        </p:nvCxnSpPr>
        <p:spPr>
          <a:xfrm rot="10800000">
            <a:off x="5416371" y="3595421"/>
            <a:ext cx="1076700" cy="0"/>
          </a:xfrm>
          <a:prstGeom prst="straightConnector1">
            <a:avLst/>
          </a:prstGeom>
          <a:noFill/>
          <a:ln w="12700" cap="flat" cmpd="sng">
            <a:solidFill>
              <a:srgbClr val="1F2A3D"/>
            </a:solidFill>
            <a:prstDash val="dot"/>
            <a:round/>
            <a:headEnd type="none" w="sm" len="sm"/>
            <a:tailEnd type="triangle" w="med" len="med"/>
          </a:ln>
        </p:spPr>
      </p:cxnSp>
      <p:sp>
        <p:nvSpPr>
          <p:cNvPr id="1786" name="Google Shape;1786;ga24c3691bf_0_0"/>
          <p:cNvSpPr/>
          <p:nvPr/>
        </p:nvSpPr>
        <p:spPr>
          <a:xfrm>
            <a:off x="1015251" y="1605989"/>
            <a:ext cx="1122600" cy="6507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87" name="Google Shape;1787;ga24c3691bf_0_0"/>
          <p:cNvSpPr/>
          <p:nvPr/>
        </p:nvSpPr>
        <p:spPr>
          <a:xfrm>
            <a:off x="1015250" y="1453428"/>
            <a:ext cx="1122600" cy="6507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88" name="Google Shape;1788;ga24c3691bf_0_0"/>
          <p:cNvSpPr/>
          <p:nvPr/>
        </p:nvSpPr>
        <p:spPr>
          <a:xfrm>
            <a:off x="2227340" y="1445954"/>
            <a:ext cx="1463100" cy="2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1F2A3C"/>
                </a:solidFill>
                <a:latin typeface="Roboto"/>
                <a:ea typeface="Roboto"/>
                <a:cs typeface="Roboto"/>
                <a:sym typeface="Roboto"/>
              </a:rPr>
              <a:t>virtio-fs</a:t>
            </a:r>
            <a:endParaRPr sz="1100" b="1" i="0" u="none" strike="noStrike" cap="none">
              <a:solidFill>
                <a:srgbClr val="1F2A3C"/>
              </a:solidFill>
              <a:latin typeface="Roboto"/>
              <a:ea typeface="Roboto"/>
              <a:cs typeface="Roboto"/>
              <a:sym typeface="Roboto"/>
            </a:endParaRPr>
          </a:p>
        </p:txBody>
      </p:sp>
      <p:sp>
        <p:nvSpPr>
          <p:cNvPr id="1789" name="Google Shape;1789;ga24c3691bf_0_0"/>
          <p:cNvSpPr/>
          <p:nvPr/>
        </p:nvSpPr>
        <p:spPr>
          <a:xfrm>
            <a:off x="5217370" y="1445954"/>
            <a:ext cx="1377000" cy="2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1F2A3C"/>
                </a:solidFill>
                <a:latin typeface="Roboto"/>
                <a:ea typeface="Roboto"/>
                <a:cs typeface="Roboto"/>
                <a:sym typeface="Roboto"/>
              </a:rPr>
              <a:t>virtio-fs</a:t>
            </a:r>
            <a:endParaRPr sz="1100" b="1" i="0" u="none" strike="noStrike" cap="none">
              <a:solidFill>
                <a:srgbClr val="1F2A3C"/>
              </a:solidFill>
              <a:latin typeface="Roboto"/>
              <a:ea typeface="Roboto"/>
              <a:cs typeface="Roboto"/>
              <a:sym typeface="Roboto"/>
            </a:endParaRPr>
          </a:p>
        </p:txBody>
      </p:sp>
      <p:sp>
        <p:nvSpPr>
          <p:cNvPr id="1790" name="Google Shape;1790;ga24c3691bf_0_0"/>
          <p:cNvSpPr/>
          <p:nvPr/>
        </p:nvSpPr>
        <p:spPr>
          <a:xfrm>
            <a:off x="2459750" y="3759407"/>
            <a:ext cx="1033200" cy="2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Roboto"/>
                <a:ea typeface="Roboto"/>
                <a:cs typeface="Roboto"/>
                <a:sym typeface="Roboto"/>
              </a:rPr>
              <a:t>virtio-blk</a:t>
            </a:r>
            <a:endParaRPr sz="1100" b="1" i="0" u="none" strike="noStrike" cap="none">
              <a:solidFill>
                <a:srgbClr val="000000"/>
              </a:solidFill>
              <a:latin typeface="Roboto"/>
              <a:ea typeface="Roboto"/>
              <a:cs typeface="Roboto"/>
              <a:sym typeface="Roboto"/>
            </a:endParaRPr>
          </a:p>
        </p:txBody>
      </p:sp>
      <p:sp>
        <p:nvSpPr>
          <p:cNvPr id="1791" name="Google Shape;1791;ga24c3691bf_0_0"/>
          <p:cNvSpPr/>
          <p:nvPr/>
        </p:nvSpPr>
        <p:spPr>
          <a:xfrm>
            <a:off x="5459858" y="3673142"/>
            <a:ext cx="1131600" cy="2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Roboto"/>
                <a:ea typeface="Roboto"/>
                <a:cs typeface="Roboto"/>
                <a:sym typeface="Roboto"/>
              </a:rPr>
              <a:t>virtio-blk</a:t>
            </a:r>
            <a:endParaRPr sz="1100" b="1" i="0" u="none" strike="noStrike" cap="none">
              <a:solidFill>
                <a:srgbClr val="000000"/>
              </a:solidFill>
              <a:latin typeface="Roboto"/>
              <a:ea typeface="Roboto"/>
              <a:cs typeface="Roboto"/>
              <a:sym typeface="Roboto"/>
            </a:endParaRPr>
          </a:p>
        </p:txBody>
      </p:sp>
      <p:sp>
        <p:nvSpPr>
          <p:cNvPr id="1792" name="Google Shape;1792;ga24c3691bf_0_0"/>
          <p:cNvSpPr/>
          <p:nvPr/>
        </p:nvSpPr>
        <p:spPr>
          <a:xfrm>
            <a:off x="1015250" y="1149092"/>
            <a:ext cx="1122600" cy="7923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3" name="Google Shape;1793;ga24c3691bf_0_0"/>
          <p:cNvSpPr/>
          <p:nvPr/>
        </p:nvSpPr>
        <p:spPr>
          <a:xfrm>
            <a:off x="1006528" y="1500673"/>
            <a:ext cx="11316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CONTAINER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1F2A3C"/>
                </a:solidFill>
                <a:latin typeface="Roboto"/>
                <a:ea typeface="Roboto"/>
                <a:cs typeface="Roboto"/>
                <a:sym typeface="Roboto"/>
              </a:rPr>
              <a:t>Rootfs</a:t>
            </a:r>
            <a:endParaRPr sz="900" b="0" i="0" u="none" strike="noStrike" cap="none">
              <a:solidFill>
                <a:srgbClr val="1F2A3C"/>
              </a:solidFill>
              <a:latin typeface="Roboto"/>
              <a:ea typeface="Roboto"/>
              <a:cs typeface="Roboto"/>
              <a:sym typeface="Roboto"/>
            </a:endParaRPr>
          </a:p>
        </p:txBody>
      </p:sp>
      <p:sp>
        <p:nvSpPr>
          <p:cNvPr id="1794" name="Google Shape;1794;ga24c3691bf_0_0"/>
          <p:cNvSpPr/>
          <p:nvPr/>
        </p:nvSpPr>
        <p:spPr>
          <a:xfrm>
            <a:off x="1006531" y="3764504"/>
            <a:ext cx="1122600" cy="6507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5" name="Google Shape;1795;ga24c3691bf_0_0"/>
          <p:cNvSpPr/>
          <p:nvPr/>
        </p:nvSpPr>
        <p:spPr>
          <a:xfrm>
            <a:off x="1006530" y="3612729"/>
            <a:ext cx="1122600" cy="6507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6" name="Google Shape;1796;ga24c3691bf_0_0"/>
          <p:cNvSpPr/>
          <p:nvPr/>
        </p:nvSpPr>
        <p:spPr>
          <a:xfrm>
            <a:off x="1006529" y="3460168"/>
            <a:ext cx="1122600" cy="6507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7" name="Google Shape;1797;ga24c3691bf_0_0"/>
          <p:cNvSpPr/>
          <p:nvPr/>
        </p:nvSpPr>
        <p:spPr>
          <a:xfrm>
            <a:off x="1006529" y="3110853"/>
            <a:ext cx="1122600" cy="826800"/>
          </a:xfrm>
          <a:prstGeom prst="can">
            <a:avLst>
              <a:gd name="adj" fmla="val 25000"/>
            </a:avLst>
          </a:prstGeom>
          <a:solidFill>
            <a:srgbClr val="A1D4FF"/>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98" name="Google Shape;1798;ga24c3691bf_0_0"/>
          <p:cNvSpPr/>
          <p:nvPr/>
        </p:nvSpPr>
        <p:spPr>
          <a:xfrm>
            <a:off x="1023669" y="3445288"/>
            <a:ext cx="11055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CONTAINER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1F2A3C"/>
                </a:solidFill>
                <a:latin typeface="Roboto"/>
                <a:ea typeface="Roboto"/>
                <a:cs typeface="Roboto"/>
                <a:sym typeface="Roboto"/>
              </a:rPr>
              <a:t>Rootfs</a:t>
            </a:r>
            <a:endParaRPr sz="900" b="0" i="0" u="none" strike="noStrike" cap="none">
              <a:solidFill>
                <a:srgbClr val="1F2A3C"/>
              </a:solidFill>
              <a:latin typeface="Roboto"/>
              <a:ea typeface="Roboto"/>
              <a:cs typeface="Roboto"/>
              <a:sym typeface="Roboto"/>
            </a:endParaRPr>
          </a:p>
        </p:txBody>
      </p:sp>
      <p:sp>
        <p:nvSpPr>
          <p:cNvPr id="1799" name="Google Shape;1799;ga24c3691bf_0_0"/>
          <p:cNvSpPr/>
          <p:nvPr/>
        </p:nvSpPr>
        <p:spPr>
          <a:xfrm>
            <a:off x="6875731" y="1404875"/>
            <a:ext cx="1122600" cy="650700"/>
          </a:xfrm>
          <a:prstGeom prst="can">
            <a:avLst>
              <a:gd name="adj" fmla="val 25000"/>
            </a:avLst>
          </a:prstGeom>
          <a:solidFill>
            <a:srgbClr val="42AC70">
              <a:alpha val="49410"/>
            </a:srgb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0" name="Google Shape;1800;ga24c3691bf_0_0"/>
          <p:cNvSpPr/>
          <p:nvPr/>
        </p:nvSpPr>
        <p:spPr>
          <a:xfrm>
            <a:off x="6875731" y="3389285"/>
            <a:ext cx="1122600" cy="650700"/>
          </a:xfrm>
          <a:prstGeom prst="can">
            <a:avLst>
              <a:gd name="adj" fmla="val 25000"/>
            </a:avLst>
          </a:prstGeom>
          <a:solidFill>
            <a:srgbClr val="42AC70">
              <a:alpha val="49410"/>
            </a:srgb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1" name="Google Shape;1801;ga24c3691bf_0_0"/>
          <p:cNvSpPr/>
          <p:nvPr/>
        </p:nvSpPr>
        <p:spPr>
          <a:xfrm>
            <a:off x="6875731" y="1630925"/>
            <a:ext cx="1131600" cy="35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VOLUME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F2A3C"/>
                </a:solidFill>
                <a:latin typeface="Roboto"/>
                <a:ea typeface="Roboto"/>
                <a:cs typeface="Roboto"/>
                <a:sym typeface="Roboto"/>
              </a:rPr>
              <a:t>-v /etc:/etc</a:t>
            </a:r>
            <a:endParaRPr sz="800" b="0" i="0" u="none" strike="noStrike" cap="none">
              <a:solidFill>
                <a:srgbClr val="1F2A3C"/>
              </a:solidFill>
              <a:latin typeface="Roboto"/>
              <a:ea typeface="Roboto"/>
              <a:cs typeface="Roboto"/>
              <a:sym typeface="Roboto"/>
            </a:endParaRPr>
          </a:p>
        </p:txBody>
      </p:sp>
      <p:sp>
        <p:nvSpPr>
          <p:cNvPr id="1802" name="Google Shape;1802;ga24c3691bf_0_0"/>
          <p:cNvSpPr/>
          <p:nvPr/>
        </p:nvSpPr>
        <p:spPr>
          <a:xfrm>
            <a:off x="6875731" y="3608126"/>
            <a:ext cx="1131600" cy="35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VOLUME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F2A3C"/>
                </a:solidFill>
                <a:latin typeface="Roboto"/>
                <a:ea typeface="Roboto"/>
                <a:cs typeface="Roboto"/>
                <a:sym typeface="Roboto"/>
              </a:rPr>
              <a:t>-v /dev/sdb</a:t>
            </a:r>
            <a:endParaRPr sz="800" b="0" i="0" u="none" strike="noStrike" cap="none">
              <a:solidFill>
                <a:srgbClr val="1F2A3C"/>
              </a:solidFill>
              <a:latin typeface="Roboto"/>
              <a:ea typeface="Roboto"/>
              <a:cs typeface="Roboto"/>
              <a:sym typeface="Roboto"/>
            </a:endParaRPr>
          </a:p>
        </p:txBody>
      </p:sp>
      <p:sp>
        <p:nvSpPr>
          <p:cNvPr id="1803" name="Google Shape;1803;ga24c3691bf_0_0"/>
          <p:cNvSpPr txBox="1"/>
          <p:nvPr/>
        </p:nvSpPr>
        <p:spPr>
          <a:xfrm>
            <a:off x="1353757" y="2594092"/>
            <a:ext cx="6021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Medium"/>
                <a:ea typeface="Roboto Medium"/>
                <a:cs typeface="Roboto Medium"/>
                <a:sym typeface="Roboto Medium"/>
              </a:rPr>
              <a:t>Or</a:t>
            </a:r>
            <a:endParaRPr sz="1400" b="0" i="0" u="none" strike="noStrike" cap="none">
              <a:solidFill>
                <a:srgbClr val="000000"/>
              </a:solidFill>
              <a:latin typeface="Arial"/>
              <a:ea typeface="Arial"/>
              <a:cs typeface="Arial"/>
              <a:sym typeface="Arial"/>
            </a:endParaRPr>
          </a:p>
        </p:txBody>
      </p:sp>
      <p:sp>
        <p:nvSpPr>
          <p:cNvPr id="1804" name="Google Shape;1804;ga24c3691bf_0_0"/>
          <p:cNvSpPr txBox="1"/>
          <p:nvPr/>
        </p:nvSpPr>
        <p:spPr>
          <a:xfrm>
            <a:off x="7222942" y="2061365"/>
            <a:ext cx="428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Medium"/>
                <a:ea typeface="Roboto Medium"/>
                <a:cs typeface="Roboto Medium"/>
                <a:sym typeface="Roboto Medium"/>
              </a:rPr>
              <a:t>Or</a:t>
            </a:r>
            <a:endParaRPr sz="1400" b="0" i="0" u="none" strike="noStrike" cap="none">
              <a:solidFill>
                <a:srgbClr val="000000"/>
              </a:solidFill>
              <a:latin typeface="Arial"/>
              <a:ea typeface="Arial"/>
              <a:cs typeface="Arial"/>
              <a:sym typeface="Arial"/>
            </a:endParaRPr>
          </a:p>
        </p:txBody>
      </p:sp>
      <p:sp>
        <p:nvSpPr>
          <p:cNvPr id="1805" name="Google Shape;1805;ga24c3691bf_0_0"/>
          <p:cNvSpPr txBox="1"/>
          <p:nvPr/>
        </p:nvSpPr>
        <p:spPr>
          <a:xfrm>
            <a:off x="1015111" y="2081243"/>
            <a:ext cx="1126500" cy="200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Aufs/Overlay2</a:t>
            </a:r>
            <a:endParaRPr sz="700" b="0" i="0" u="none" strike="noStrike" cap="none">
              <a:solidFill>
                <a:srgbClr val="000000"/>
              </a:solidFill>
              <a:latin typeface="Arial"/>
              <a:ea typeface="Arial"/>
              <a:cs typeface="Arial"/>
              <a:sym typeface="Arial"/>
            </a:endParaRPr>
          </a:p>
        </p:txBody>
      </p:sp>
      <p:sp>
        <p:nvSpPr>
          <p:cNvPr id="1806" name="Google Shape;1806;ga24c3691bf_0_0"/>
          <p:cNvSpPr txBox="1"/>
          <p:nvPr/>
        </p:nvSpPr>
        <p:spPr>
          <a:xfrm>
            <a:off x="1013222" y="4072114"/>
            <a:ext cx="1126500" cy="200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Block (Devicemapper)</a:t>
            </a:r>
            <a:endParaRPr sz="700" b="0" i="0" u="none" strike="noStrike" cap="none">
              <a:solidFill>
                <a:srgbClr val="000000"/>
              </a:solidFill>
              <a:latin typeface="Arial"/>
              <a:ea typeface="Arial"/>
              <a:cs typeface="Arial"/>
              <a:sym typeface="Arial"/>
            </a:endParaRPr>
          </a:p>
        </p:txBody>
      </p:sp>
      <p:cxnSp>
        <p:nvCxnSpPr>
          <p:cNvPr id="1807" name="Google Shape;1807;ga24c3691bf_0_0"/>
          <p:cNvCxnSpPr/>
          <p:nvPr/>
        </p:nvCxnSpPr>
        <p:spPr>
          <a:xfrm rot="10800000">
            <a:off x="6136260" y="2792945"/>
            <a:ext cx="359700" cy="0"/>
          </a:xfrm>
          <a:prstGeom prst="straightConnector1">
            <a:avLst/>
          </a:prstGeom>
          <a:noFill/>
          <a:ln w="12700" cap="flat" cmpd="sng">
            <a:solidFill>
              <a:srgbClr val="1F2A3D"/>
            </a:solidFill>
            <a:prstDash val="dot"/>
            <a:round/>
            <a:headEnd type="none" w="sm" len="sm"/>
            <a:tailEnd type="triangle" w="med" len="med"/>
          </a:ln>
        </p:spPr>
      </p:cxnSp>
      <p:sp>
        <p:nvSpPr>
          <p:cNvPr id="1808" name="Google Shape;1808;ga24c3691bf_0_0"/>
          <p:cNvSpPr/>
          <p:nvPr/>
        </p:nvSpPr>
        <p:spPr>
          <a:xfrm>
            <a:off x="5665948" y="2464877"/>
            <a:ext cx="1377000" cy="261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1F2A3C"/>
                </a:solidFill>
                <a:latin typeface="Roboto"/>
                <a:ea typeface="Roboto"/>
                <a:cs typeface="Roboto"/>
                <a:sym typeface="Roboto"/>
              </a:rPr>
              <a:t>DAX</a:t>
            </a:r>
            <a:endParaRPr sz="1100" b="1" i="0" u="none" strike="noStrike" cap="none">
              <a:solidFill>
                <a:srgbClr val="1F2A3C"/>
              </a:solidFill>
              <a:latin typeface="Roboto"/>
              <a:ea typeface="Roboto"/>
              <a:cs typeface="Roboto"/>
              <a:sym typeface="Roboto"/>
            </a:endParaRPr>
          </a:p>
        </p:txBody>
      </p:sp>
      <p:sp>
        <p:nvSpPr>
          <p:cNvPr id="1809" name="Google Shape;1809;ga24c3691bf_0_0"/>
          <p:cNvSpPr/>
          <p:nvPr/>
        </p:nvSpPr>
        <p:spPr>
          <a:xfrm>
            <a:off x="6875731" y="2400794"/>
            <a:ext cx="1122600" cy="650700"/>
          </a:xfrm>
          <a:prstGeom prst="can">
            <a:avLst>
              <a:gd name="adj" fmla="val 25000"/>
            </a:avLst>
          </a:prstGeom>
          <a:solidFill>
            <a:srgbClr val="42AC70">
              <a:alpha val="49410"/>
            </a:srgbClr>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10" name="Google Shape;1810;ga24c3691bf_0_0"/>
          <p:cNvSpPr/>
          <p:nvPr/>
        </p:nvSpPr>
        <p:spPr>
          <a:xfrm>
            <a:off x="6875731" y="2626844"/>
            <a:ext cx="1131600" cy="354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C"/>
                </a:solidFill>
                <a:latin typeface="Roboto"/>
                <a:ea typeface="Roboto"/>
                <a:cs typeface="Roboto"/>
                <a:sym typeface="Roboto"/>
              </a:rPr>
              <a:t>VOLUME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rgbClr val="1F2A3C"/>
                </a:solidFill>
                <a:latin typeface="Roboto"/>
                <a:ea typeface="Roboto"/>
                <a:cs typeface="Roboto"/>
                <a:sym typeface="Roboto"/>
              </a:rPr>
              <a:t>-v /pmem:/pmem</a:t>
            </a:r>
            <a:endParaRPr sz="800" b="0" i="0" u="none" strike="noStrike" cap="none">
              <a:solidFill>
                <a:srgbClr val="1F2A3C"/>
              </a:solidFill>
              <a:latin typeface="Roboto"/>
              <a:ea typeface="Roboto"/>
              <a:cs typeface="Roboto"/>
              <a:sym typeface="Roboto"/>
            </a:endParaRPr>
          </a:p>
        </p:txBody>
      </p:sp>
      <p:sp>
        <p:nvSpPr>
          <p:cNvPr id="1811" name="Google Shape;1811;ga24c3691bf_0_0"/>
          <p:cNvSpPr txBox="1"/>
          <p:nvPr/>
        </p:nvSpPr>
        <p:spPr>
          <a:xfrm>
            <a:off x="7222942" y="3037090"/>
            <a:ext cx="428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2A3D"/>
                </a:solidFill>
                <a:latin typeface="Roboto Medium"/>
                <a:ea typeface="Roboto Medium"/>
                <a:cs typeface="Roboto Medium"/>
                <a:sym typeface="Roboto Medium"/>
              </a:rPr>
              <a:t>Or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15"/>
        <p:cNvGrpSpPr/>
        <p:nvPr/>
      </p:nvGrpSpPr>
      <p:grpSpPr>
        <a:xfrm>
          <a:off x="0" y="0"/>
          <a:ext cx="0" cy="0"/>
          <a:chOff x="0" y="0"/>
          <a:chExt cx="0" cy="0"/>
        </a:xfrm>
      </p:grpSpPr>
      <p:sp>
        <p:nvSpPr>
          <p:cNvPr id="1816" name="Google Shape;1816;p45"/>
          <p:cNvSpPr/>
          <p:nvPr/>
        </p:nvSpPr>
        <p:spPr>
          <a:xfrm>
            <a:off x="4163550" y="3021678"/>
            <a:ext cx="3803242" cy="307777"/>
          </a:xfrm>
          <a:prstGeom prst="rect">
            <a:avLst/>
          </a:prstGeom>
          <a:solidFill>
            <a:srgbClr val="5E81BE"/>
          </a:solidFill>
          <a:ln>
            <a:noFill/>
          </a:ln>
        </p:spPr>
        <p:txBody>
          <a:bodyPr spcFirstLastPara="1" wrap="square" lIns="0" tIns="91425" rIns="0"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         HYPERVISOR</a:t>
            </a:r>
            <a:endParaRPr sz="800" b="1" i="0" u="none" strike="noStrike" cap="none">
              <a:solidFill>
                <a:schemeClr val="lt1"/>
              </a:solidFill>
              <a:latin typeface="Arial"/>
              <a:ea typeface="Arial"/>
              <a:cs typeface="Arial"/>
              <a:sym typeface="Arial"/>
            </a:endParaRPr>
          </a:p>
        </p:txBody>
      </p:sp>
      <p:sp>
        <p:nvSpPr>
          <p:cNvPr id="1817" name="Google Shape;1817;p45"/>
          <p:cNvSpPr/>
          <p:nvPr/>
        </p:nvSpPr>
        <p:spPr>
          <a:xfrm>
            <a:off x="4163549" y="1027938"/>
            <a:ext cx="1790506" cy="1881274"/>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18" name="Google Shape;1818;p45"/>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and Vector Packet Processing (VPP)</a:t>
            </a:r>
            <a:br>
              <a:rPr lang="en-US"/>
            </a:br>
            <a:r>
              <a:rPr lang="en-US"/>
              <a:t>Faster throughput between containers on a host</a:t>
            </a:r>
            <a:endParaRPr/>
          </a:p>
        </p:txBody>
      </p:sp>
      <p:pic>
        <p:nvPicPr>
          <p:cNvPr id="1819" name="Google Shape;1819;p45"/>
          <p:cNvPicPr preferRelativeResize="0"/>
          <p:nvPr/>
        </p:nvPicPr>
        <p:blipFill rotWithShape="1">
          <a:blip r:embed="rId3">
            <a:alphaModFix/>
          </a:blip>
          <a:srcRect/>
          <a:stretch/>
        </p:blipFill>
        <p:spPr>
          <a:xfrm>
            <a:off x="519200" y="3183552"/>
            <a:ext cx="860786" cy="515313"/>
          </a:xfrm>
          <a:prstGeom prst="rect">
            <a:avLst/>
          </a:prstGeom>
          <a:noFill/>
          <a:ln>
            <a:noFill/>
          </a:ln>
        </p:spPr>
      </p:pic>
      <p:sp>
        <p:nvSpPr>
          <p:cNvPr id="1820" name="Google Shape;1820;p45"/>
          <p:cNvSpPr txBox="1"/>
          <p:nvPr/>
        </p:nvSpPr>
        <p:spPr>
          <a:xfrm>
            <a:off x="941480" y="1042612"/>
            <a:ext cx="2380839" cy="2243825"/>
          </a:xfrm>
          <a:prstGeom prst="rect">
            <a:avLst/>
          </a:prstGeom>
          <a:solidFill>
            <a:srgbClr val="1F2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network create –d  vpp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--subnet=192.168.1.0/24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--gateway=192.168.1.1 vpp_net</a:t>
            </a:r>
            <a:br>
              <a:rPr lang="en-US" sz="1000" b="0" i="0" u="none" strike="noStrike" cap="none">
                <a:solidFill>
                  <a:srgbClr val="A1D4FF"/>
                </a:solidFill>
                <a:latin typeface="Calibri"/>
                <a:ea typeface="Calibri"/>
                <a:cs typeface="Calibri"/>
                <a:sym typeface="Calibri"/>
              </a:rPr>
            </a:b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docker run --net=vpp_net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--ip=192.168.0.1  </a:t>
            </a: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--name containerA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--itd debian sh</a:t>
            </a: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run --net=vpp_net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--ip=192.168.0.2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--name containerB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   --it debian bash –c “ping 192.168.1.1”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1D4FF"/>
              </a:solidFill>
              <a:latin typeface="Calibri"/>
              <a:ea typeface="Calibri"/>
              <a:cs typeface="Calibri"/>
              <a:sym typeface="Calibri"/>
            </a:endParaRPr>
          </a:p>
        </p:txBody>
      </p:sp>
      <p:sp>
        <p:nvSpPr>
          <p:cNvPr id="1821" name="Google Shape;1821;p45"/>
          <p:cNvSpPr/>
          <p:nvPr/>
        </p:nvSpPr>
        <p:spPr>
          <a:xfrm rot="10800000">
            <a:off x="941481" y="3284038"/>
            <a:ext cx="228600" cy="228600"/>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22" name="Google Shape;1822;p45"/>
          <p:cNvSpPr/>
          <p:nvPr/>
        </p:nvSpPr>
        <p:spPr>
          <a:xfrm>
            <a:off x="4346650" y="1297853"/>
            <a:ext cx="1424305" cy="1175678"/>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23" name="Google Shape;1823;p45"/>
          <p:cNvSpPr/>
          <p:nvPr/>
        </p:nvSpPr>
        <p:spPr>
          <a:xfrm>
            <a:off x="4493512" y="1523998"/>
            <a:ext cx="1130580" cy="400377"/>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24" name="Google Shape;1824;p45"/>
          <p:cNvSpPr/>
          <p:nvPr/>
        </p:nvSpPr>
        <p:spPr>
          <a:xfrm>
            <a:off x="4593937" y="1620303"/>
            <a:ext cx="929731"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1400" b="0" i="0" u="none" strike="noStrike" cap="none">
              <a:solidFill>
                <a:srgbClr val="000000"/>
              </a:solidFill>
              <a:latin typeface="Arial"/>
              <a:ea typeface="Arial"/>
              <a:cs typeface="Arial"/>
              <a:sym typeface="Arial"/>
            </a:endParaRPr>
          </a:p>
        </p:txBody>
      </p:sp>
      <p:sp>
        <p:nvSpPr>
          <p:cNvPr id="1825" name="Google Shape;1825;p45"/>
          <p:cNvSpPr/>
          <p:nvPr/>
        </p:nvSpPr>
        <p:spPr>
          <a:xfrm>
            <a:off x="4163549" y="3368248"/>
            <a:ext cx="3803242" cy="280954"/>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Roboto"/>
                <a:ea typeface="Roboto"/>
                <a:cs typeface="Roboto"/>
                <a:sym typeface="Roboto"/>
              </a:rPr>
              <a:t>VPP L2-XC</a:t>
            </a:r>
            <a:endParaRPr sz="1400" b="0" i="0" u="none" strike="noStrike" cap="none">
              <a:solidFill>
                <a:srgbClr val="000000"/>
              </a:solidFill>
              <a:latin typeface="Arial"/>
              <a:ea typeface="Arial"/>
              <a:cs typeface="Arial"/>
              <a:sym typeface="Arial"/>
            </a:endParaRPr>
          </a:p>
        </p:txBody>
      </p:sp>
      <p:sp>
        <p:nvSpPr>
          <p:cNvPr id="1826" name="Google Shape;1826;p45"/>
          <p:cNvSpPr/>
          <p:nvPr/>
        </p:nvSpPr>
        <p:spPr>
          <a:xfrm>
            <a:off x="4547539" y="132100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1</a:t>
            </a:r>
            <a:endParaRPr sz="800" b="1" i="0" u="none" strike="noStrike" cap="none">
              <a:solidFill>
                <a:srgbClr val="1F2A3D"/>
              </a:solidFill>
              <a:latin typeface="Roboto"/>
              <a:ea typeface="Roboto"/>
              <a:cs typeface="Roboto"/>
              <a:sym typeface="Roboto"/>
            </a:endParaRPr>
          </a:p>
        </p:txBody>
      </p:sp>
      <p:sp>
        <p:nvSpPr>
          <p:cNvPr id="1827" name="Google Shape;1827;p45"/>
          <p:cNvSpPr/>
          <p:nvPr/>
        </p:nvSpPr>
        <p:spPr>
          <a:xfrm>
            <a:off x="4163549" y="4042688"/>
            <a:ext cx="3803242" cy="307777"/>
          </a:xfrm>
          <a:prstGeom prst="rect">
            <a:avLst/>
          </a:prstGeom>
          <a:solidFill>
            <a:srgbClr val="1F2A3C">
              <a:alpha val="20000"/>
            </a:srgbClr>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HOST Kernel</a:t>
            </a:r>
            <a:endParaRPr sz="800" b="1" i="0" u="none" strike="noStrike" cap="none">
              <a:solidFill>
                <a:srgbClr val="1F2A3D"/>
              </a:solidFill>
              <a:latin typeface="Roboto"/>
              <a:ea typeface="Roboto"/>
              <a:cs typeface="Roboto"/>
              <a:sym typeface="Roboto"/>
            </a:endParaRPr>
          </a:p>
        </p:txBody>
      </p:sp>
      <p:sp>
        <p:nvSpPr>
          <p:cNvPr id="1828" name="Google Shape;1828;p45"/>
          <p:cNvSpPr/>
          <p:nvPr/>
        </p:nvSpPr>
        <p:spPr>
          <a:xfrm>
            <a:off x="4593938" y="2019385"/>
            <a:ext cx="929730" cy="230832"/>
          </a:xfrm>
          <a:prstGeom prst="rect">
            <a:avLst/>
          </a:prstGeom>
          <a:solidFill>
            <a:srgbClr val="F15B3E"/>
          </a:solid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virtio-net</a:t>
            </a:r>
            <a:endParaRPr sz="900" b="1" i="0" u="none" strike="noStrike" cap="none">
              <a:solidFill>
                <a:schemeClr val="lt1"/>
              </a:solidFill>
              <a:latin typeface="Roboto"/>
              <a:ea typeface="Roboto"/>
              <a:cs typeface="Roboto"/>
              <a:sym typeface="Roboto"/>
            </a:endParaRPr>
          </a:p>
        </p:txBody>
      </p:sp>
      <p:sp>
        <p:nvSpPr>
          <p:cNvPr id="1829" name="Google Shape;1829;p45"/>
          <p:cNvSpPr/>
          <p:nvPr/>
        </p:nvSpPr>
        <p:spPr>
          <a:xfrm>
            <a:off x="4431771" y="1031242"/>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Roboto"/>
              <a:ea typeface="Roboto"/>
              <a:cs typeface="Roboto"/>
              <a:sym typeface="Roboto"/>
            </a:endParaRPr>
          </a:p>
        </p:txBody>
      </p:sp>
      <p:sp>
        <p:nvSpPr>
          <p:cNvPr id="1830" name="Google Shape;1830;p45"/>
          <p:cNvSpPr/>
          <p:nvPr/>
        </p:nvSpPr>
        <p:spPr>
          <a:xfrm>
            <a:off x="5184553" y="3682454"/>
            <a:ext cx="1806551"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Host userspace</a:t>
            </a:r>
            <a:endParaRPr sz="900" b="1" i="0" u="none" strike="noStrike" cap="none">
              <a:solidFill>
                <a:srgbClr val="1F2A3D"/>
              </a:solidFill>
              <a:latin typeface="Roboto"/>
              <a:ea typeface="Roboto"/>
              <a:cs typeface="Roboto"/>
              <a:sym typeface="Roboto"/>
            </a:endParaRPr>
          </a:p>
        </p:txBody>
      </p:sp>
      <p:sp>
        <p:nvSpPr>
          <p:cNvPr id="1831" name="Google Shape;1831;p45"/>
          <p:cNvSpPr/>
          <p:nvPr/>
        </p:nvSpPr>
        <p:spPr>
          <a:xfrm>
            <a:off x="4350845" y="2757197"/>
            <a:ext cx="1420110" cy="230832"/>
          </a:xfrm>
          <a:prstGeom prst="rect">
            <a:avLst/>
          </a:prstGeom>
          <a:solidFill>
            <a:srgbClr val="5E81BE"/>
          </a:solid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vhost-user</a:t>
            </a:r>
            <a:endParaRPr sz="900" b="1" i="0" u="none" strike="noStrike" cap="none">
              <a:solidFill>
                <a:schemeClr val="lt1"/>
              </a:solidFill>
              <a:latin typeface="Roboto"/>
              <a:ea typeface="Roboto"/>
              <a:cs typeface="Roboto"/>
              <a:sym typeface="Roboto"/>
            </a:endParaRPr>
          </a:p>
        </p:txBody>
      </p:sp>
      <p:cxnSp>
        <p:nvCxnSpPr>
          <p:cNvPr id="1832" name="Google Shape;1832;p45"/>
          <p:cNvCxnSpPr/>
          <p:nvPr/>
        </p:nvCxnSpPr>
        <p:spPr>
          <a:xfrm>
            <a:off x="5095357" y="3012117"/>
            <a:ext cx="0" cy="500521"/>
          </a:xfrm>
          <a:prstGeom prst="straightConnector1">
            <a:avLst/>
          </a:prstGeom>
          <a:noFill/>
          <a:ln w="12700" cap="flat" cmpd="sng">
            <a:solidFill>
              <a:srgbClr val="1F2A3D"/>
            </a:solidFill>
            <a:prstDash val="dot"/>
            <a:round/>
            <a:headEnd type="triangle" w="med" len="med"/>
            <a:tailEnd type="triangle" w="med" len="med"/>
          </a:ln>
        </p:spPr>
      </p:cxnSp>
      <p:cxnSp>
        <p:nvCxnSpPr>
          <p:cNvPr id="1833" name="Google Shape;1833;p45"/>
          <p:cNvCxnSpPr/>
          <p:nvPr/>
        </p:nvCxnSpPr>
        <p:spPr>
          <a:xfrm>
            <a:off x="5084472" y="2280597"/>
            <a:ext cx="0" cy="424503"/>
          </a:xfrm>
          <a:prstGeom prst="straightConnector1">
            <a:avLst/>
          </a:prstGeom>
          <a:noFill/>
          <a:ln w="12700" cap="flat" cmpd="sng">
            <a:solidFill>
              <a:srgbClr val="1F2A3D"/>
            </a:solidFill>
            <a:prstDash val="dot"/>
            <a:round/>
            <a:headEnd type="triangle" w="med" len="med"/>
            <a:tailEnd type="triangle" w="med" len="med"/>
          </a:ln>
        </p:spPr>
      </p:cxnSp>
      <p:sp>
        <p:nvSpPr>
          <p:cNvPr id="1834" name="Google Shape;1834;p45"/>
          <p:cNvSpPr/>
          <p:nvPr/>
        </p:nvSpPr>
        <p:spPr>
          <a:xfrm>
            <a:off x="6176285" y="1027938"/>
            <a:ext cx="1790506" cy="1881274"/>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35" name="Google Shape;1835;p45"/>
          <p:cNvSpPr/>
          <p:nvPr/>
        </p:nvSpPr>
        <p:spPr>
          <a:xfrm>
            <a:off x="6359386" y="1297853"/>
            <a:ext cx="1424305" cy="1175678"/>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36" name="Google Shape;1836;p45"/>
          <p:cNvSpPr/>
          <p:nvPr/>
        </p:nvSpPr>
        <p:spPr>
          <a:xfrm>
            <a:off x="6506248" y="1523998"/>
            <a:ext cx="1130580" cy="400377"/>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37" name="Google Shape;1837;p45"/>
          <p:cNvSpPr/>
          <p:nvPr/>
        </p:nvSpPr>
        <p:spPr>
          <a:xfrm>
            <a:off x="6606673" y="1620303"/>
            <a:ext cx="929731"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B</a:t>
            </a:r>
            <a:endParaRPr sz="900" b="1" i="0" u="none" strike="noStrike" cap="none">
              <a:solidFill>
                <a:srgbClr val="1F2A3D"/>
              </a:solidFill>
              <a:latin typeface="Roboto"/>
              <a:ea typeface="Roboto"/>
              <a:cs typeface="Roboto"/>
              <a:sym typeface="Roboto"/>
            </a:endParaRPr>
          </a:p>
        </p:txBody>
      </p:sp>
      <p:sp>
        <p:nvSpPr>
          <p:cNvPr id="1838" name="Google Shape;1838;p45"/>
          <p:cNvSpPr/>
          <p:nvPr/>
        </p:nvSpPr>
        <p:spPr>
          <a:xfrm>
            <a:off x="6560275" y="132100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2</a:t>
            </a:r>
            <a:endParaRPr sz="800" b="1" i="0" u="none" strike="noStrike" cap="none">
              <a:solidFill>
                <a:srgbClr val="1F2A3D"/>
              </a:solidFill>
              <a:latin typeface="Roboto"/>
              <a:ea typeface="Roboto"/>
              <a:cs typeface="Roboto"/>
              <a:sym typeface="Roboto"/>
            </a:endParaRPr>
          </a:p>
        </p:txBody>
      </p:sp>
      <p:sp>
        <p:nvSpPr>
          <p:cNvPr id="1839" name="Google Shape;1839;p45"/>
          <p:cNvSpPr/>
          <p:nvPr/>
        </p:nvSpPr>
        <p:spPr>
          <a:xfrm>
            <a:off x="6444507" y="1031242"/>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Roboto"/>
              <a:ea typeface="Roboto"/>
              <a:cs typeface="Roboto"/>
              <a:sym typeface="Roboto"/>
            </a:endParaRPr>
          </a:p>
        </p:txBody>
      </p:sp>
      <p:cxnSp>
        <p:nvCxnSpPr>
          <p:cNvPr id="1840" name="Google Shape;1840;p45"/>
          <p:cNvCxnSpPr/>
          <p:nvPr/>
        </p:nvCxnSpPr>
        <p:spPr>
          <a:xfrm>
            <a:off x="7090921" y="3012117"/>
            <a:ext cx="0" cy="500521"/>
          </a:xfrm>
          <a:prstGeom prst="straightConnector1">
            <a:avLst/>
          </a:prstGeom>
          <a:noFill/>
          <a:ln w="12700" cap="flat" cmpd="sng">
            <a:solidFill>
              <a:srgbClr val="1F2A3D"/>
            </a:solidFill>
            <a:prstDash val="dot"/>
            <a:round/>
            <a:headEnd type="triangle" w="med" len="med"/>
            <a:tailEnd type="triangle" w="med" len="med"/>
          </a:ln>
        </p:spPr>
      </p:cxnSp>
      <p:cxnSp>
        <p:nvCxnSpPr>
          <p:cNvPr id="1841" name="Google Shape;1841;p45"/>
          <p:cNvCxnSpPr/>
          <p:nvPr/>
        </p:nvCxnSpPr>
        <p:spPr>
          <a:xfrm>
            <a:off x="7076888" y="2280597"/>
            <a:ext cx="0" cy="424503"/>
          </a:xfrm>
          <a:prstGeom prst="straightConnector1">
            <a:avLst/>
          </a:prstGeom>
          <a:noFill/>
          <a:ln w="12700" cap="flat" cmpd="sng">
            <a:solidFill>
              <a:srgbClr val="1F2A3D"/>
            </a:solidFill>
            <a:prstDash val="dot"/>
            <a:round/>
            <a:headEnd type="triangle" w="med" len="med"/>
            <a:tailEnd type="triangle" w="med" len="med"/>
          </a:ln>
        </p:spPr>
      </p:cxnSp>
      <p:sp>
        <p:nvSpPr>
          <p:cNvPr id="1842" name="Google Shape;1842;p45"/>
          <p:cNvSpPr/>
          <p:nvPr/>
        </p:nvSpPr>
        <p:spPr>
          <a:xfrm>
            <a:off x="4253425" y="4504975"/>
            <a:ext cx="4438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1F2A3C"/>
                </a:solidFill>
                <a:latin typeface="Roboto"/>
                <a:ea typeface="Roboto"/>
                <a:cs typeface="Roboto"/>
                <a:sym typeface="Roboto"/>
              </a:rPr>
              <a:t>Software optimized, low latency, faster throughput</a:t>
            </a:r>
            <a:endParaRPr sz="1400" b="0" i="0" u="none" strike="noStrike" cap="none">
              <a:solidFill>
                <a:srgbClr val="000000"/>
              </a:solidFill>
              <a:latin typeface="Arial"/>
              <a:ea typeface="Arial"/>
              <a:cs typeface="Arial"/>
              <a:sym typeface="Arial"/>
            </a:endParaRPr>
          </a:p>
        </p:txBody>
      </p:sp>
      <p:sp>
        <p:nvSpPr>
          <p:cNvPr id="1843" name="Google Shape;1843;p45"/>
          <p:cNvSpPr/>
          <p:nvPr/>
        </p:nvSpPr>
        <p:spPr>
          <a:xfrm>
            <a:off x="6363581" y="2757197"/>
            <a:ext cx="1420110" cy="230832"/>
          </a:xfrm>
          <a:prstGeom prst="rect">
            <a:avLst/>
          </a:prstGeom>
          <a:solidFill>
            <a:srgbClr val="5E81BE"/>
          </a:solid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vhost-user</a:t>
            </a:r>
            <a:endParaRPr sz="900" b="1" i="0" u="none" strike="noStrike" cap="none">
              <a:solidFill>
                <a:schemeClr val="lt1"/>
              </a:solidFill>
              <a:latin typeface="Roboto"/>
              <a:ea typeface="Roboto"/>
              <a:cs typeface="Roboto"/>
              <a:sym typeface="Roboto"/>
            </a:endParaRPr>
          </a:p>
        </p:txBody>
      </p:sp>
      <p:sp>
        <p:nvSpPr>
          <p:cNvPr id="1844" name="Google Shape;1844;p45"/>
          <p:cNvSpPr/>
          <p:nvPr/>
        </p:nvSpPr>
        <p:spPr>
          <a:xfrm>
            <a:off x="6606673" y="2019385"/>
            <a:ext cx="929730" cy="230832"/>
          </a:xfrm>
          <a:prstGeom prst="rect">
            <a:avLst/>
          </a:prstGeom>
          <a:solidFill>
            <a:srgbClr val="F15B3E"/>
          </a:solidFill>
          <a:ln>
            <a:noFill/>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virtio-net</a:t>
            </a:r>
            <a:endParaRPr sz="900" b="1" i="0" u="none" strike="noStrike" cap="none">
              <a:solidFill>
                <a:schemeClr val="lt1"/>
              </a:solidFill>
              <a:latin typeface="Roboto"/>
              <a:ea typeface="Roboto"/>
              <a:cs typeface="Roboto"/>
              <a:sym typeface="Roboto"/>
            </a:endParaRPr>
          </a:p>
        </p:txBody>
      </p:sp>
      <p:cxnSp>
        <p:nvCxnSpPr>
          <p:cNvPr id="1845" name="Google Shape;1845;p45"/>
          <p:cNvCxnSpPr/>
          <p:nvPr/>
        </p:nvCxnSpPr>
        <p:spPr>
          <a:xfrm>
            <a:off x="4208867" y="3921599"/>
            <a:ext cx="3746200" cy="0"/>
          </a:xfrm>
          <a:prstGeom prst="straightConnector1">
            <a:avLst/>
          </a:prstGeom>
          <a:noFill/>
          <a:ln w="12700" cap="flat" cmpd="sng">
            <a:solidFill>
              <a:srgbClr val="A1D4FF">
                <a:alpha val="80000"/>
              </a:srgbClr>
            </a:solidFill>
            <a:prstDash val="dash"/>
            <a:round/>
            <a:headEnd type="none" w="sm" len="sm"/>
            <a:tailEnd type="none" w="sm" len="sm"/>
          </a:ln>
        </p:spPr>
      </p:cxnSp>
      <p:sp>
        <p:nvSpPr>
          <p:cNvPr id="1846" name="Google Shape;1846;p45"/>
          <p:cNvSpPr/>
          <p:nvPr/>
        </p:nvSpPr>
        <p:spPr>
          <a:xfrm>
            <a:off x="719250" y="1146658"/>
            <a:ext cx="137636" cy="137636"/>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847" name="Google Shape;1847;p45"/>
          <p:cNvSpPr/>
          <p:nvPr/>
        </p:nvSpPr>
        <p:spPr>
          <a:xfrm>
            <a:off x="719250" y="1748056"/>
            <a:ext cx="137636" cy="137636"/>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848" name="Google Shape;1848;p45"/>
          <p:cNvSpPr/>
          <p:nvPr/>
        </p:nvSpPr>
        <p:spPr>
          <a:xfrm>
            <a:off x="719250" y="2528476"/>
            <a:ext cx="137636" cy="137636"/>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849" name="Google Shape;1849;p45"/>
          <p:cNvSpPr txBox="1"/>
          <p:nvPr/>
        </p:nvSpPr>
        <p:spPr>
          <a:xfrm>
            <a:off x="466231" y="3912033"/>
            <a:ext cx="3706349" cy="5770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1. Create Docker Network with VPP driver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2. Start Container A and attach to Docker network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3. Start Container B, attach to Docker network, ping network</a:t>
            </a:r>
            <a:endParaRPr sz="1050" b="0" i="0" u="none" strike="noStrike" cap="none">
              <a:solidFill>
                <a:srgbClr val="000000"/>
              </a:solidFill>
              <a:latin typeface="Roboto"/>
              <a:ea typeface="Roboto"/>
              <a:cs typeface="Roboto"/>
              <a:sym typeface="Roboto"/>
            </a:endParaRPr>
          </a:p>
        </p:txBody>
      </p:sp>
      <p:sp>
        <p:nvSpPr>
          <p:cNvPr id="1850" name="Google Shape;1850;p45"/>
          <p:cNvSpPr txBox="1"/>
          <p:nvPr/>
        </p:nvSpPr>
        <p:spPr>
          <a:xfrm>
            <a:off x="719213" y="1153201"/>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1</a:t>
            </a:r>
            <a:endParaRPr sz="800" b="0" i="0" u="none" strike="noStrike" cap="none">
              <a:solidFill>
                <a:schemeClr val="dk1"/>
              </a:solidFill>
              <a:latin typeface="Roboto"/>
              <a:ea typeface="Roboto"/>
              <a:cs typeface="Roboto"/>
              <a:sym typeface="Roboto"/>
            </a:endParaRPr>
          </a:p>
        </p:txBody>
      </p:sp>
      <p:sp>
        <p:nvSpPr>
          <p:cNvPr id="1851" name="Google Shape;1851;p45"/>
          <p:cNvSpPr txBox="1"/>
          <p:nvPr/>
        </p:nvSpPr>
        <p:spPr>
          <a:xfrm>
            <a:off x="719213" y="1756376"/>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2</a:t>
            </a:r>
            <a:endParaRPr sz="800" b="0" i="0" u="none" strike="noStrike" cap="none">
              <a:solidFill>
                <a:schemeClr val="dk1"/>
              </a:solidFill>
              <a:latin typeface="Roboto"/>
              <a:ea typeface="Roboto"/>
              <a:cs typeface="Roboto"/>
              <a:sym typeface="Roboto"/>
            </a:endParaRPr>
          </a:p>
        </p:txBody>
      </p:sp>
      <p:sp>
        <p:nvSpPr>
          <p:cNvPr id="1852" name="Google Shape;1852;p45"/>
          <p:cNvSpPr txBox="1"/>
          <p:nvPr/>
        </p:nvSpPr>
        <p:spPr>
          <a:xfrm>
            <a:off x="719213" y="2533489"/>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3</a:t>
            </a:r>
            <a:endParaRPr sz="8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6"/>
          <p:cNvSpPr/>
          <p:nvPr/>
        </p:nvSpPr>
        <p:spPr>
          <a:xfrm>
            <a:off x="4158881" y="911095"/>
            <a:ext cx="1616269" cy="1984433"/>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8" name="Google Shape;1858;p46"/>
          <p:cNvPicPr preferRelativeResize="0"/>
          <p:nvPr/>
        </p:nvPicPr>
        <p:blipFill rotWithShape="1">
          <a:blip r:embed="rId3">
            <a:alphaModFix/>
          </a:blip>
          <a:srcRect/>
          <a:stretch/>
        </p:blipFill>
        <p:spPr>
          <a:xfrm>
            <a:off x="577674" y="1766722"/>
            <a:ext cx="860786" cy="515313"/>
          </a:xfrm>
          <a:prstGeom prst="rect">
            <a:avLst/>
          </a:prstGeom>
          <a:noFill/>
          <a:ln>
            <a:noFill/>
          </a:ln>
        </p:spPr>
      </p:pic>
      <p:sp>
        <p:nvSpPr>
          <p:cNvPr id="1859" name="Google Shape;1859;p46"/>
          <p:cNvSpPr txBox="1"/>
          <p:nvPr/>
        </p:nvSpPr>
        <p:spPr>
          <a:xfrm>
            <a:off x="962938" y="915794"/>
            <a:ext cx="3017039" cy="949988"/>
          </a:xfrm>
          <a:prstGeom prst="rect">
            <a:avLst/>
          </a:prstGeom>
          <a:solidFill>
            <a:srgbClr val="1F2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network create –d sriov  --opt pf_iface=eno3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--subnet=192.168.0.0/24 vfnet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run --net=vfnet --ip=192.168.0.10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--name containerA -itd alpine sh</a:t>
            </a: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1D4FF"/>
              </a:solidFill>
              <a:latin typeface="Calibri"/>
              <a:ea typeface="Calibri"/>
              <a:cs typeface="Calibri"/>
              <a:sym typeface="Calibri"/>
            </a:endParaRPr>
          </a:p>
        </p:txBody>
      </p:sp>
      <p:sp>
        <p:nvSpPr>
          <p:cNvPr id="1860" name="Google Shape;1860;p46"/>
          <p:cNvSpPr txBox="1">
            <a:spLocks noGrp="1"/>
          </p:cNvSpPr>
          <p:nvPr>
            <p:ph type="title"/>
          </p:nvPr>
        </p:nvSpPr>
        <p:spPr>
          <a:xfrm>
            <a:off x="457200" y="91440"/>
            <a:ext cx="580644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and SR-IOV for network cards</a:t>
            </a:r>
            <a:br>
              <a:rPr lang="en-US"/>
            </a:br>
            <a:r>
              <a:rPr lang="en-US"/>
              <a:t>Hardware optimized networking performance</a:t>
            </a:r>
            <a:endParaRPr/>
          </a:p>
        </p:txBody>
      </p:sp>
      <p:pic>
        <p:nvPicPr>
          <p:cNvPr id="1861" name="Google Shape;1861;p46"/>
          <p:cNvPicPr preferRelativeResize="0"/>
          <p:nvPr/>
        </p:nvPicPr>
        <p:blipFill rotWithShape="1">
          <a:blip r:embed="rId3">
            <a:alphaModFix/>
          </a:blip>
          <a:srcRect/>
          <a:stretch/>
        </p:blipFill>
        <p:spPr>
          <a:xfrm>
            <a:off x="577674" y="3259029"/>
            <a:ext cx="860786" cy="515313"/>
          </a:xfrm>
          <a:prstGeom prst="rect">
            <a:avLst/>
          </a:prstGeom>
          <a:noFill/>
          <a:ln>
            <a:noFill/>
          </a:ln>
        </p:spPr>
      </p:pic>
      <p:sp>
        <p:nvSpPr>
          <p:cNvPr id="1862" name="Google Shape;1862;p46"/>
          <p:cNvSpPr txBox="1"/>
          <p:nvPr/>
        </p:nvSpPr>
        <p:spPr>
          <a:xfrm>
            <a:off x="962937" y="2377522"/>
            <a:ext cx="3063087" cy="976027"/>
          </a:xfrm>
          <a:prstGeom prst="rect">
            <a:avLst/>
          </a:prstGeom>
          <a:solidFill>
            <a:srgbClr val="1F2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network create –d sriov --opt pf_iface=eno3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--subnet=192.168.0.0/24 vfnet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run --net=vfnet --ip=192.168.0.11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--name containerB -it alpine sh -c “ping 192.168.0.10”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1D4FF"/>
              </a:solidFill>
              <a:latin typeface="Calibri"/>
              <a:ea typeface="Calibri"/>
              <a:cs typeface="Calibri"/>
              <a:sym typeface="Calibri"/>
            </a:endParaRPr>
          </a:p>
        </p:txBody>
      </p:sp>
      <p:sp>
        <p:nvSpPr>
          <p:cNvPr id="1863" name="Google Shape;1863;p46"/>
          <p:cNvSpPr/>
          <p:nvPr/>
        </p:nvSpPr>
        <p:spPr>
          <a:xfrm rot="10800000">
            <a:off x="962938" y="1865316"/>
            <a:ext cx="228600" cy="228600"/>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4" name="Google Shape;1864;p46"/>
          <p:cNvSpPr/>
          <p:nvPr/>
        </p:nvSpPr>
        <p:spPr>
          <a:xfrm rot="10800000">
            <a:off x="962937" y="3353549"/>
            <a:ext cx="228600" cy="228600"/>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5" name="Google Shape;1865;p46"/>
          <p:cNvSpPr/>
          <p:nvPr/>
        </p:nvSpPr>
        <p:spPr>
          <a:xfrm>
            <a:off x="4350845" y="1260760"/>
            <a:ext cx="1245401" cy="1218049"/>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6" name="Google Shape;1866;p46"/>
          <p:cNvSpPr/>
          <p:nvPr/>
        </p:nvSpPr>
        <p:spPr>
          <a:xfrm>
            <a:off x="4474328" y="1463756"/>
            <a:ext cx="1022526" cy="916459"/>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7" name="Google Shape;1867;p46"/>
          <p:cNvSpPr/>
          <p:nvPr/>
        </p:nvSpPr>
        <p:spPr>
          <a:xfrm>
            <a:off x="4567124" y="1560061"/>
            <a:ext cx="839972"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1400" b="0" i="0" u="none" strike="noStrike" cap="none">
              <a:solidFill>
                <a:srgbClr val="000000"/>
              </a:solidFill>
              <a:latin typeface="Arial"/>
              <a:ea typeface="Arial"/>
              <a:cs typeface="Arial"/>
              <a:sym typeface="Arial"/>
            </a:endParaRPr>
          </a:p>
        </p:txBody>
      </p:sp>
      <p:sp>
        <p:nvSpPr>
          <p:cNvPr id="1868" name="Google Shape;1868;p46"/>
          <p:cNvSpPr/>
          <p:nvPr/>
        </p:nvSpPr>
        <p:spPr>
          <a:xfrm>
            <a:off x="4158881" y="2779905"/>
            <a:ext cx="1616269" cy="215444"/>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VFIO-PCI</a:t>
            </a:r>
            <a:endParaRPr sz="800" b="1" i="0" u="none" strike="noStrike" cap="none">
              <a:solidFill>
                <a:srgbClr val="1F2A3D"/>
              </a:solidFill>
              <a:latin typeface="Arial"/>
              <a:ea typeface="Arial"/>
              <a:cs typeface="Arial"/>
              <a:sym typeface="Arial"/>
            </a:endParaRPr>
          </a:p>
        </p:txBody>
      </p:sp>
      <p:sp>
        <p:nvSpPr>
          <p:cNvPr id="1869" name="Google Shape;1869;p46"/>
          <p:cNvSpPr/>
          <p:nvPr/>
        </p:nvSpPr>
        <p:spPr>
          <a:xfrm>
            <a:off x="4474329" y="128154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1</a:t>
            </a:r>
            <a:endParaRPr sz="800" b="1" i="0" u="none" strike="noStrike" cap="none">
              <a:solidFill>
                <a:srgbClr val="1F2A3D"/>
              </a:solidFill>
              <a:latin typeface="Arial"/>
              <a:ea typeface="Arial"/>
              <a:cs typeface="Arial"/>
              <a:sym typeface="Arial"/>
            </a:endParaRPr>
          </a:p>
        </p:txBody>
      </p:sp>
      <p:sp>
        <p:nvSpPr>
          <p:cNvPr id="1870" name="Google Shape;1870;p46"/>
          <p:cNvSpPr/>
          <p:nvPr/>
        </p:nvSpPr>
        <p:spPr>
          <a:xfrm>
            <a:off x="4741480" y="3388384"/>
            <a:ext cx="1033670" cy="215444"/>
          </a:xfrm>
          <a:prstGeom prst="rect">
            <a:avLst/>
          </a:prstGeom>
          <a:solidFill>
            <a:srgbClr val="1F2A3C">
              <a:alpha val="20000"/>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HOST KERNEL</a:t>
            </a:r>
            <a:endParaRPr sz="800" b="1" i="0" u="none" strike="noStrike" cap="none">
              <a:solidFill>
                <a:srgbClr val="1F2A3D"/>
              </a:solidFill>
              <a:latin typeface="Arial"/>
              <a:ea typeface="Arial"/>
              <a:cs typeface="Arial"/>
              <a:sym typeface="Arial"/>
            </a:endParaRPr>
          </a:p>
        </p:txBody>
      </p:sp>
      <p:sp>
        <p:nvSpPr>
          <p:cNvPr id="1871" name="Google Shape;1871;p46"/>
          <p:cNvSpPr/>
          <p:nvPr/>
        </p:nvSpPr>
        <p:spPr>
          <a:xfrm>
            <a:off x="4158881" y="3037978"/>
            <a:ext cx="1616269" cy="307777"/>
          </a:xfrm>
          <a:prstGeom prst="rect">
            <a:avLst/>
          </a:prstGeom>
          <a:solidFill>
            <a:srgbClr val="5E81BE"/>
          </a:solidFill>
          <a:ln>
            <a:noFill/>
          </a:ln>
        </p:spPr>
        <p:txBody>
          <a:bodyPr spcFirstLastPara="1" wrap="square" lIns="0" tIns="91425" rIns="0"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 HYPERVISOR</a:t>
            </a:r>
            <a:endParaRPr sz="800" b="1" i="0" u="none" strike="noStrike" cap="none">
              <a:solidFill>
                <a:schemeClr val="lt1"/>
              </a:solidFill>
              <a:latin typeface="Arial"/>
              <a:ea typeface="Arial"/>
              <a:cs typeface="Arial"/>
              <a:sym typeface="Arial"/>
            </a:endParaRPr>
          </a:p>
        </p:txBody>
      </p:sp>
      <p:sp>
        <p:nvSpPr>
          <p:cNvPr id="1872" name="Google Shape;1872;p46"/>
          <p:cNvSpPr/>
          <p:nvPr/>
        </p:nvSpPr>
        <p:spPr>
          <a:xfrm>
            <a:off x="4158026" y="3883085"/>
            <a:ext cx="1187282" cy="397022"/>
          </a:xfrm>
          <a:prstGeom prst="rect">
            <a:avLst/>
          </a:prstGeom>
          <a:solidFill>
            <a:srgbClr val="1F2A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SRIOV NIC</a:t>
            </a:r>
            <a:endParaRPr sz="900" b="1" i="0" u="none" strike="noStrike" cap="none">
              <a:solidFill>
                <a:schemeClr val="lt1"/>
              </a:solidFill>
              <a:latin typeface="Roboto"/>
              <a:ea typeface="Roboto"/>
              <a:cs typeface="Roboto"/>
              <a:sym typeface="Roboto"/>
            </a:endParaRPr>
          </a:p>
        </p:txBody>
      </p:sp>
      <p:cxnSp>
        <p:nvCxnSpPr>
          <p:cNvPr id="1873" name="Google Shape;1873;p46"/>
          <p:cNvCxnSpPr/>
          <p:nvPr/>
        </p:nvCxnSpPr>
        <p:spPr>
          <a:xfrm>
            <a:off x="5496854" y="4092626"/>
            <a:ext cx="695726" cy="0"/>
          </a:xfrm>
          <a:prstGeom prst="straightConnector1">
            <a:avLst/>
          </a:prstGeom>
          <a:noFill/>
          <a:ln w="12700" cap="flat" cmpd="sng">
            <a:solidFill>
              <a:srgbClr val="1F2A3D"/>
            </a:solidFill>
            <a:prstDash val="dot"/>
            <a:round/>
            <a:headEnd type="triangle" w="med" len="med"/>
            <a:tailEnd type="triangle" w="med" len="med"/>
          </a:ln>
        </p:spPr>
      </p:cxnSp>
      <p:cxnSp>
        <p:nvCxnSpPr>
          <p:cNvPr id="1874" name="Google Shape;1874;p46"/>
          <p:cNvCxnSpPr/>
          <p:nvPr/>
        </p:nvCxnSpPr>
        <p:spPr>
          <a:xfrm>
            <a:off x="4588021" y="2895528"/>
            <a:ext cx="0" cy="928327"/>
          </a:xfrm>
          <a:prstGeom prst="straightConnector1">
            <a:avLst/>
          </a:prstGeom>
          <a:noFill/>
          <a:ln w="12700" cap="flat" cmpd="sng">
            <a:solidFill>
              <a:srgbClr val="1F2A3D"/>
            </a:solidFill>
            <a:prstDash val="dot"/>
            <a:round/>
            <a:headEnd type="triangle" w="med" len="med"/>
            <a:tailEnd type="triangle" w="med" len="med"/>
          </a:ln>
        </p:spPr>
      </p:cxnSp>
      <p:sp>
        <p:nvSpPr>
          <p:cNvPr id="1875" name="Google Shape;1875;p46"/>
          <p:cNvSpPr/>
          <p:nvPr/>
        </p:nvSpPr>
        <p:spPr>
          <a:xfrm>
            <a:off x="4930210"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cxnSp>
        <p:nvCxnSpPr>
          <p:cNvPr id="1876" name="Google Shape;1876;p46"/>
          <p:cNvCxnSpPr/>
          <p:nvPr/>
        </p:nvCxnSpPr>
        <p:spPr>
          <a:xfrm rot="10800000">
            <a:off x="4588021" y="1835950"/>
            <a:ext cx="0" cy="182880"/>
          </a:xfrm>
          <a:prstGeom prst="straightConnector1">
            <a:avLst/>
          </a:prstGeom>
          <a:noFill/>
          <a:ln w="12700" cap="flat" cmpd="sng">
            <a:solidFill>
              <a:srgbClr val="1F2A3D"/>
            </a:solidFill>
            <a:prstDash val="dot"/>
            <a:round/>
            <a:headEnd type="triangle" w="med" len="med"/>
            <a:tailEnd type="triangle" w="med" len="med"/>
          </a:ln>
        </p:spPr>
      </p:cxnSp>
      <p:sp>
        <p:nvSpPr>
          <p:cNvPr id="1877" name="Google Shape;1877;p46"/>
          <p:cNvSpPr/>
          <p:nvPr/>
        </p:nvSpPr>
        <p:spPr>
          <a:xfrm>
            <a:off x="4565605" y="2091990"/>
            <a:ext cx="839972" cy="230832"/>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ixgbe</a:t>
            </a:r>
            <a:endParaRPr sz="1400" b="0" i="0" u="none" strike="noStrike" cap="none">
              <a:solidFill>
                <a:srgbClr val="000000"/>
              </a:solidFill>
              <a:latin typeface="Arial"/>
              <a:ea typeface="Arial"/>
              <a:cs typeface="Arial"/>
              <a:sym typeface="Arial"/>
            </a:endParaRPr>
          </a:p>
        </p:txBody>
      </p:sp>
      <p:sp>
        <p:nvSpPr>
          <p:cNvPr id="1878" name="Google Shape;1878;p46"/>
          <p:cNvSpPr/>
          <p:nvPr/>
        </p:nvSpPr>
        <p:spPr>
          <a:xfrm>
            <a:off x="4350845" y="994149"/>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Arial"/>
              <a:ea typeface="Arial"/>
              <a:cs typeface="Arial"/>
              <a:sym typeface="Arial"/>
            </a:endParaRPr>
          </a:p>
        </p:txBody>
      </p:sp>
      <p:cxnSp>
        <p:nvCxnSpPr>
          <p:cNvPr id="1879" name="Google Shape;1879;p46"/>
          <p:cNvCxnSpPr/>
          <p:nvPr/>
        </p:nvCxnSpPr>
        <p:spPr>
          <a:xfrm>
            <a:off x="4588021" y="2380215"/>
            <a:ext cx="0" cy="365760"/>
          </a:xfrm>
          <a:prstGeom prst="straightConnector1">
            <a:avLst/>
          </a:prstGeom>
          <a:noFill/>
          <a:ln w="12700" cap="flat" cmpd="sng">
            <a:solidFill>
              <a:srgbClr val="1F2A3D"/>
            </a:solidFill>
            <a:prstDash val="dot"/>
            <a:round/>
            <a:headEnd type="triangle" w="med" len="med"/>
            <a:tailEnd type="triangle" w="med" len="med"/>
          </a:ln>
        </p:spPr>
      </p:cxnSp>
      <p:sp>
        <p:nvSpPr>
          <p:cNvPr id="1880" name="Google Shape;1880;p46"/>
          <p:cNvSpPr/>
          <p:nvPr/>
        </p:nvSpPr>
        <p:spPr>
          <a:xfrm>
            <a:off x="6305040" y="911095"/>
            <a:ext cx="1616269" cy="1984433"/>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81" name="Google Shape;1881;p46"/>
          <p:cNvSpPr/>
          <p:nvPr/>
        </p:nvSpPr>
        <p:spPr>
          <a:xfrm>
            <a:off x="6497004" y="1260760"/>
            <a:ext cx="1245401" cy="1218049"/>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82" name="Google Shape;1882;p46"/>
          <p:cNvSpPr/>
          <p:nvPr/>
        </p:nvSpPr>
        <p:spPr>
          <a:xfrm>
            <a:off x="6620487" y="1463756"/>
            <a:ext cx="1022526" cy="916459"/>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83" name="Google Shape;1883;p46"/>
          <p:cNvSpPr/>
          <p:nvPr/>
        </p:nvSpPr>
        <p:spPr>
          <a:xfrm>
            <a:off x="6713283" y="1560061"/>
            <a:ext cx="839972"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B</a:t>
            </a:r>
            <a:endParaRPr sz="1400" b="0" i="0" u="none" strike="noStrike" cap="none">
              <a:solidFill>
                <a:srgbClr val="000000"/>
              </a:solidFill>
              <a:latin typeface="Arial"/>
              <a:ea typeface="Arial"/>
              <a:cs typeface="Arial"/>
              <a:sym typeface="Arial"/>
            </a:endParaRPr>
          </a:p>
        </p:txBody>
      </p:sp>
      <p:sp>
        <p:nvSpPr>
          <p:cNvPr id="1884" name="Google Shape;1884;p46"/>
          <p:cNvSpPr/>
          <p:nvPr/>
        </p:nvSpPr>
        <p:spPr>
          <a:xfrm>
            <a:off x="6305040" y="2779905"/>
            <a:ext cx="1616269" cy="215444"/>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VFIO-PCI</a:t>
            </a:r>
            <a:endParaRPr sz="800" b="1" i="0" u="none" strike="noStrike" cap="none">
              <a:solidFill>
                <a:srgbClr val="1F2A3D"/>
              </a:solidFill>
              <a:latin typeface="Arial"/>
              <a:ea typeface="Arial"/>
              <a:cs typeface="Arial"/>
              <a:sym typeface="Arial"/>
            </a:endParaRPr>
          </a:p>
        </p:txBody>
      </p:sp>
      <p:sp>
        <p:nvSpPr>
          <p:cNvPr id="1885" name="Google Shape;1885;p46"/>
          <p:cNvSpPr/>
          <p:nvPr/>
        </p:nvSpPr>
        <p:spPr>
          <a:xfrm>
            <a:off x="6620488" y="128154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2</a:t>
            </a:r>
            <a:endParaRPr sz="800" b="1" i="0" u="none" strike="noStrike" cap="none">
              <a:solidFill>
                <a:srgbClr val="1F2A3D"/>
              </a:solidFill>
              <a:latin typeface="Arial"/>
              <a:ea typeface="Arial"/>
              <a:cs typeface="Arial"/>
              <a:sym typeface="Arial"/>
            </a:endParaRPr>
          </a:p>
        </p:txBody>
      </p:sp>
      <p:sp>
        <p:nvSpPr>
          <p:cNvPr id="1886" name="Google Shape;1886;p46"/>
          <p:cNvSpPr/>
          <p:nvPr/>
        </p:nvSpPr>
        <p:spPr>
          <a:xfrm>
            <a:off x="6887639" y="3388384"/>
            <a:ext cx="1033670" cy="215444"/>
          </a:xfrm>
          <a:prstGeom prst="rect">
            <a:avLst/>
          </a:prstGeom>
          <a:solidFill>
            <a:srgbClr val="1F2A3C">
              <a:alpha val="20000"/>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HOST KERNEL</a:t>
            </a:r>
            <a:endParaRPr sz="800" b="1" i="0" u="none" strike="noStrike" cap="none">
              <a:solidFill>
                <a:srgbClr val="1F2A3D"/>
              </a:solidFill>
              <a:latin typeface="Arial"/>
              <a:ea typeface="Arial"/>
              <a:cs typeface="Arial"/>
              <a:sym typeface="Arial"/>
            </a:endParaRPr>
          </a:p>
        </p:txBody>
      </p:sp>
      <p:sp>
        <p:nvSpPr>
          <p:cNvPr id="1887" name="Google Shape;1887;p46"/>
          <p:cNvSpPr/>
          <p:nvPr/>
        </p:nvSpPr>
        <p:spPr>
          <a:xfrm>
            <a:off x="6305040" y="3037978"/>
            <a:ext cx="1616269" cy="307777"/>
          </a:xfrm>
          <a:prstGeom prst="rect">
            <a:avLst/>
          </a:prstGeom>
          <a:solidFill>
            <a:srgbClr val="5E81BE"/>
          </a:solidFill>
          <a:ln>
            <a:noFill/>
          </a:ln>
        </p:spPr>
        <p:txBody>
          <a:bodyPr spcFirstLastPara="1" wrap="square" lIns="0" tIns="91425" rIns="0"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 HYPERVISOR</a:t>
            </a:r>
            <a:endParaRPr sz="800" b="1" i="0" u="none" strike="noStrike" cap="none">
              <a:solidFill>
                <a:schemeClr val="lt1"/>
              </a:solidFill>
              <a:latin typeface="Arial"/>
              <a:ea typeface="Arial"/>
              <a:cs typeface="Arial"/>
              <a:sym typeface="Arial"/>
            </a:endParaRPr>
          </a:p>
        </p:txBody>
      </p:sp>
      <p:cxnSp>
        <p:nvCxnSpPr>
          <p:cNvPr id="1888" name="Google Shape;1888;p46"/>
          <p:cNvCxnSpPr/>
          <p:nvPr/>
        </p:nvCxnSpPr>
        <p:spPr>
          <a:xfrm>
            <a:off x="6734180" y="2895528"/>
            <a:ext cx="0" cy="928327"/>
          </a:xfrm>
          <a:prstGeom prst="straightConnector1">
            <a:avLst/>
          </a:prstGeom>
          <a:noFill/>
          <a:ln w="12700" cap="flat" cmpd="sng">
            <a:solidFill>
              <a:srgbClr val="1F2A3D"/>
            </a:solidFill>
            <a:prstDash val="dot"/>
            <a:round/>
            <a:headEnd type="triangle" w="med" len="med"/>
            <a:tailEnd type="triangle" w="med" len="med"/>
          </a:ln>
        </p:spPr>
      </p:cxnSp>
      <p:cxnSp>
        <p:nvCxnSpPr>
          <p:cNvPr id="1889" name="Google Shape;1889;p46"/>
          <p:cNvCxnSpPr/>
          <p:nvPr/>
        </p:nvCxnSpPr>
        <p:spPr>
          <a:xfrm rot="10800000">
            <a:off x="6734180" y="1835950"/>
            <a:ext cx="0" cy="182880"/>
          </a:xfrm>
          <a:prstGeom prst="straightConnector1">
            <a:avLst/>
          </a:prstGeom>
          <a:noFill/>
          <a:ln w="12700" cap="flat" cmpd="sng">
            <a:solidFill>
              <a:srgbClr val="1F2A3D"/>
            </a:solidFill>
            <a:prstDash val="dot"/>
            <a:round/>
            <a:headEnd type="triangle" w="med" len="med"/>
            <a:tailEnd type="triangle" w="med" len="med"/>
          </a:ln>
        </p:spPr>
      </p:cxnSp>
      <p:sp>
        <p:nvSpPr>
          <p:cNvPr id="1890" name="Google Shape;1890;p46"/>
          <p:cNvSpPr/>
          <p:nvPr/>
        </p:nvSpPr>
        <p:spPr>
          <a:xfrm>
            <a:off x="6711764" y="2091990"/>
            <a:ext cx="839972" cy="230832"/>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ixgbe</a:t>
            </a:r>
            <a:endParaRPr sz="1400" b="0" i="0" u="none" strike="noStrike" cap="none">
              <a:solidFill>
                <a:srgbClr val="000000"/>
              </a:solidFill>
              <a:latin typeface="Arial"/>
              <a:ea typeface="Arial"/>
              <a:cs typeface="Arial"/>
              <a:sym typeface="Arial"/>
            </a:endParaRPr>
          </a:p>
        </p:txBody>
      </p:sp>
      <p:sp>
        <p:nvSpPr>
          <p:cNvPr id="1891" name="Google Shape;1891;p46"/>
          <p:cNvSpPr/>
          <p:nvPr/>
        </p:nvSpPr>
        <p:spPr>
          <a:xfrm>
            <a:off x="6497004" y="994149"/>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Arial"/>
              <a:ea typeface="Arial"/>
              <a:cs typeface="Arial"/>
              <a:sym typeface="Arial"/>
            </a:endParaRPr>
          </a:p>
        </p:txBody>
      </p:sp>
      <p:cxnSp>
        <p:nvCxnSpPr>
          <p:cNvPr id="1892" name="Google Shape;1892;p46"/>
          <p:cNvCxnSpPr/>
          <p:nvPr/>
        </p:nvCxnSpPr>
        <p:spPr>
          <a:xfrm>
            <a:off x="6734180" y="2380215"/>
            <a:ext cx="0" cy="365760"/>
          </a:xfrm>
          <a:prstGeom prst="straightConnector1">
            <a:avLst/>
          </a:prstGeom>
          <a:noFill/>
          <a:ln w="12700" cap="flat" cmpd="sng">
            <a:solidFill>
              <a:srgbClr val="1F2A3D"/>
            </a:solidFill>
            <a:prstDash val="dot"/>
            <a:round/>
            <a:headEnd type="triangle" w="med" len="med"/>
            <a:tailEnd type="triangle" w="med" len="med"/>
          </a:ln>
        </p:spPr>
      </p:cxnSp>
      <p:sp>
        <p:nvSpPr>
          <p:cNvPr id="1893" name="Google Shape;1893;p46"/>
          <p:cNvSpPr/>
          <p:nvPr/>
        </p:nvSpPr>
        <p:spPr>
          <a:xfrm>
            <a:off x="6334991" y="3890011"/>
            <a:ext cx="1187282" cy="397022"/>
          </a:xfrm>
          <a:prstGeom prst="rect">
            <a:avLst/>
          </a:prstGeom>
          <a:solidFill>
            <a:srgbClr val="1F2A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SRIOV NIC</a:t>
            </a:r>
            <a:endParaRPr sz="900" b="1" i="0" u="none" strike="noStrike" cap="none">
              <a:solidFill>
                <a:schemeClr val="lt1"/>
              </a:solidFill>
              <a:latin typeface="Roboto"/>
              <a:ea typeface="Roboto"/>
              <a:cs typeface="Roboto"/>
              <a:sym typeface="Roboto"/>
            </a:endParaRPr>
          </a:p>
        </p:txBody>
      </p:sp>
      <p:sp>
        <p:nvSpPr>
          <p:cNvPr id="1894" name="Google Shape;1894;p46"/>
          <p:cNvSpPr/>
          <p:nvPr/>
        </p:nvSpPr>
        <p:spPr>
          <a:xfrm>
            <a:off x="7108834" y="3982072"/>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895" name="Google Shape;1895;p46"/>
          <p:cNvSpPr/>
          <p:nvPr/>
        </p:nvSpPr>
        <p:spPr>
          <a:xfrm>
            <a:off x="4064424" y="4407000"/>
            <a:ext cx="4287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1F2A3C"/>
                </a:solidFill>
                <a:latin typeface="Roboto"/>
                <a:ea typeface="Roboto"/>
                <a:cs typeface="Roboto"/>
                <a:sym typeface="Roboto"/>
              </a:rPr>
              <a:t>Hardware offload, lowest latency, fastest throughput</a:t>
            </a:r>
            <a:endParaRPr sz="1400" b="0" i="0" u="none" strike="noStrike" cap="none">
              <a:solidFill>
                <a:srgbClr val="000000"/>
              </a:solidFill>
              <a:latin typeface="Arial"/>
              <a:ea typeface="Arial"/>
              <a:cs typeface="Arial"/>
              <a:sym typeface="Arial"/>
            </a:endParaRPr>
          </a:p>
        </p:txBody>
      </p:sp>
      <p:sp>
        <p:nvSpPr>
          <p:cNvPr id="1896" name="Google Shape;1896;p46"/>
          <p:cNvSpPr txBox="1"/>
          <p:nvPr/>
        </p:nvSpPr>
        <p:spPr>
          <a:xfrm>
            <a:off x="201250" y="3912975"/>
            <a:ext cx="3863100" cy="5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1. Create Docker Network on both hosts with SR-IOV driver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2. Start Container A and attach to Docker network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3. Start Container B, attach to Docker network, ping network</a:t>
            </a:r>
            <a:endParaRPr sz="1050" b="0" i="0" u="none" strike="noStrike" cap="none">
              <a:solidFill>
                <a:srgbClr val="000000"/>
              </a:solidFill>
              <a:latin typeface="Roboto"/>
              <a:ea typeface="Roboto"/>
              <a:cs typeface="Roboto"/>
              <a:sym typeface="Roboto"/>
            </a:endParaRPr>
          </a:p>
        </p:txBody>
      </p:sp>
      <p:sp>
        <p:nvSpPr>
          <p:cNvPr id="1897" name="Google Shape;1897;p46"/>
          <p:cNvSpPr/>
          <p:nvPr/>
        </p:nvSpPr>
        <p:spPr>
          <a:xfrm>
            <a:off x="752650" y="1020744"/>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898" name="Google Shape;1898;p46"/>
          <p:cNvSpPr/>
          <p:nvPr/>
        </p:nvSpPr>
        <p:spPr>
          <a:xfrm>
            <a:off x="752663" y="1483029"/>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899" name="Google Shape;1899;p46"/>
          <p:cNvSpPr/>
          <p:nvPr/>
        </p:nvSpPr>
        <p:spPr>
          <a:xfrm>
            <a:off x="752688" y="2949422"/>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00" name="Google Shape;1900;p46"/>
          <p:cNvSpPr txBox="1"/>
          <p:nvPr/>
        </p:nvSpPr>
        <p:spPr>
          <a:xfrm>
            <a:off x="752613" y="1027287"/>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1</a:t>
            </a:r>
            <a:endParaRPr sz="800" b="0" i="0" u="none" strike="noStrike" cap="none">
              <a:solidFill>
                <a:schemeClr val="dk1"/>
              </a:solidFill>
              <a:latin typeface="Roboto"/>
              <a:ea typeface="Roboto"/>
              <a:cs typeface="Roboto"/>
              <a:sym typeface="Roboto"/>
            </a:endParaRPr>
          </a:p>
        </p:txBody>
      </p:sp>
      <p:sp>
        <p:nvSpPr>
          <p:cNvPr id="1901" name="Google Shape;1901;p46"/>
          <p:cNvSpPr txBox="1"/>
          <p:nvPr/>
        </p:nvSpPr>
        <p:spPr>
          <a:xfrm>
            <a:off x="752625" y="1491350"/>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2</a:t>
            </a:r>
            <a:endParaRPr sz="800" b="0" i="0" u="none" strike="noStrike" cap="none">
              <a:solidFill>
                <a:schemeClr val="dk1"/>
              </a:solidFill>
              <a:latin typeface="Roboto"/>
              <a:ea typeface="Roboto"/>
              <a:cs typeface="Roboto"/>
              <a:sym typeface="Roboto"/>
            </a:endParaRPr>
          </a:p>
        </p:txBody>
      </p:sp>
      <p:sp>
        <p:nvSpPr>
          <p:cNvPr id="1902" name="Google Shape;1902;p46"/>
          <p:cNvSpPr txBox="1"/>
          <p:nvPr/>
        </p:nvSpPr>
        <p:spPr>
          <a:xfrm>
            <a:off x="752650" y="2954435"/>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3</a:t>
            </a:r>
            <a:endParaRPr sz="800" b="0" i="0" u="none" strike="noStrike" cap="none">
              <a:solidFill>
                <a:schemeClr val="dk1"/>
              </a:solidFill>
              <a:latin typeface="Roboto"/>
              <a:ea typeface="Roboto"/>
              <a:cs typeface="Roboto"/>
              <a:sym typeface="Roboto"/>
            </a:endParaRPr>
          </a:p>
        </p:txBody>
      </p:sp>
      <p:sp>
        <p:nvSpPr>
          <p:cNvPr id="1903" name="Google Shape;1903;p46"/>
          <p:cNvSpPr/>
          <p:nvPr/>
        </p:nvSpPr>
        <p:spPr>
          <a:xfrm>
            <a:off x="752650" y="2491281"/>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04" name="Google Shape;1904;p46"/>
          <p:cNvSpPr txBox="1"/>
          <p:nvPr/>
        </p:nvSpPr>
        <p:spPr>
          <a:xfrm>
            <a:off x="752613" y="2497824"/>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1</a:t>
            </a:r>
            <a:endParaRPr sz="800" b="0" i="0" u="none" strike="noStrike" cap="none">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47"/>
          <p:cNvSpPr/>
          <p:nvPr/>
        </p:nvSpPr>
        <p:spPr>
          <a:xfrm>
            <a:off x="5784971" y="911095"/>
            <a:ext cx="1616269" cy="1984433"/>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10" name="Google Shape;1910;p47"/>
          <p:cNvPicPr preferRelativeResize="0"/>
          <p:nvPr/>
        </p:nvPicPr>
        <p:blipFill rotWithShape="1">
          <a:blip r:embed="rId3">
            <a:alphaModFix/>
          </a:blip>
          <a:srcRect/>
          <a:stretch/>
        </p:blipFill>
        <p:spPr>
          <a:xfrm>
            <a:off x="909868" y="2409252"/>
            <a:ext cx="860786" cy="515313"/>
          </a:xfrm>
          <a:prstGeom prst="rect">
            <a:avLst/>
          </a:prstGeom>
          <a:noFill/>
          <a:ln>
            <a:noFill/>
          </a:ln>
        </p:spPr>
      </p:pic>
      <p:sp>
        <p:nvSpPr>
          <p:cNvPr id="1911" name="Google Shape;1911;p47"/>
          <p:cNvSpPr txBox="1"/>
          <p:nvPr/>
        </p:nvSpPr>
        <p:spPr>
          <a:xfrm>
            <a:off x="1295131" y="1260760"/>
            <a:ext cx="3412198" cy="1247086"/>
          </a:xfrm>
          <a:prstGeom prst="rect">
            <a:avLst/>
          </a:prstGeom>
          <a:solidFill>
            <a:srgbClr val="1F2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run -it --runtime=kata-runtime --device=/dev/vfio/90 </a:t>
            </a:r>
            <a:br>
              <a:rPr lang="en-US" sz="1000" b="0" i="0" u="none" strike="noStrike" cap="none">
                <a:solidFill>
                  <a:srgbClr val="A1D4FF"/>
                </a:solidFill>
                <a:latin typeface="Calibri"/>
                <a:ea typeface="Calibri"/>
                <a:cs typeface="Calibri"/>
                <a:sym typeface="Calibri"/>
              </a:rPr>
            </a:br>
            <a:r>
              <a:rPr lang="en-US" sz="1000" b="0" i="0" u="none" strike="noStrike" cap="none">
                <a:solidFill>
                  <a:srgbClr val="A1D4FF"/>
                </a:solidFill>
                <a:latin typeface="Calibri"/>
                <a:ea typeface="Calibri"/>
                <a:cs typeface="Calibri"/>
                <a:sym typeface="Calibri"/>
              </a:rPr>
              <a:t>-v /dev:/dev -v etc:/etc openssl-qat-engine bash</a:t>
            </a:r>
            <a:br>
              <a:rPr lang="en-US" sz="1000" b="0" i="0" u="none" strike="noStrike" cap="none">
                <a:solidFill>
                  <a:srgbClr val="A1D4FF"/>
                </a:solidFill>
                <a:latin typeface="Calibri"/>
                <a:ea typeface="Calibri"/>
                <a:cs typeface="Calibri"/>
                <a:sym typeface="Calibri"/>
              </a:rPr>
            </a:b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openssl engine -c -t qat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openssl speed -engine qat -elapsed -async_jobs 72 rsa2048</a:t>
            </a:r>
            <a:endParaRPr sz="1200" b="0" i="0" u="none" strike="noStrike" cap="none">
              <a:solidFill>
                <a:srgbClr val="A1D4FF"/>
              </a:solidFill>
              <a:latin typeface="Calibri"/>
              <a:ea typeface="Calibri"/>
              <a:cs typeface="Calibri"/>
              <a:sym typeface="Calibri"/>
            </a:endParaRPr>
          </a:p>
        </p:txBody>
      </p:sp>
      <p:sp>
        <p:nvSpPr>
          <p:cNvPr id="1912" name="Google Shape;1912;p47"/>
          <p:cNvSpPr txBox="1">
            <a:spLocks noGrp="1"/>
          </p:cNvSpPr>
          <p:nvPr>
            <p:ph type="title"/>
          </p:nvPr>
        </p:nvSpPr>
        <p:spPr>
          <a:xfrm>
            <a:off x="457200" y="91450"/>
            <a:ext cx="76872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and SR-IOV with Intel</a:t>
            </a:r>
            <a:r>
              <a:rPr lang="en-US" baseline="30000"/>
              <a:t>®</a:t>
            </a:r>
            <a:r>
              <a:rPr lang="en-US"/>
              <a:t> QuickAssist Technology</a:t>
            </a:r>
            <a:br>
              <a:rPr lang="en-US"/>
            </a:br>
            <a:r>
              <a:rPr lang="en-US"/>
              <a:t>Accelerated cryptography and compression</a:t>
            </a:r>
            <a:endParaRPr/>
          </a:p>
        </p:txBody>
      </p:sp>
      <p:sp>
        <p:nvSpPr>
          <p:cNvPr id="1913" name="Google Shape;1913;p47"/>
          <p:cNvSpPr/>
          <p:nvPr/>
        </p:nvSpPr>
        <p:spPr>
          <a:xfrm rot="10800000">
            <a:off x="1295132" y="2507846"/>
            <a:ext cx="228600" cy="228600"/>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14" name="Google Shape;1914;p47"/>
          <p:cNvSpPr/>
          <p:nvPr/>
        </p:nvSpPr>
        <p:spPr>
          <a:xfrm>
            <a:off x="5976935" y="1260760"/>
            <a:ext cx="1245401" cy="1218049"/>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15" name="Google Shape;1915;p47"/>
          <p:cNvSpPr/>
          <p:nvPr/>
        </p:nvSpPr>
        <p:spPr>
          <a:xfrm>
            <a:off x="6100418" y="1463756"/>
            <a:ext cx="1022526" cy="916459"/>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16" name="Google Shape;1916;p47"/>
          <p:cNvSpPr/>
          <p:nvPr/>
        </p:nvSpPr>
        <p:spPr>
          <a:xfrm>
            <a:off x="6193214" y="1560061"/>
            <a:ext cx="839972"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1400" b="0" i="0" u="none" strike="noStrike" cap="none">
              <a:solidFill>
                <a:srgbClr val="000000"/>
              </a:solidFill>
              <a:latin typeface="Arial"/>
              <a:ea typeface="Arial"/>
              <a:cs typeface="Arial"/>
              <a:sym typeface="Arial"/>
            </a:endParaRPr>
          </a:p>
        </p:txBody>
      </p:sp>
      <p:sp>
        <p:nvSpPr>
          <p:cNvPr id="1917" name="Google Shape;1917;p47"/>
          <p:cNvSpPr/>
          <p:nvPr/>
        </p:nvSpPr>
        <p:spPr>
          <a:xfrm>
            <a:off x="5784971" y="2779905"/>
            <a:ext cx="1616269" cy="215444"/>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VFIO-PCI</a:t>
            </a:r>
            <a:endParaRPr sz="800" b="1" i="0" u="none" strike="noStrike" cap="none">
              <a:solidFill>
                <a:srgbClr val="1F2A3D"/>
              </a:solidFill>
              <a:latin typeface="Arial"/>
              <a:ea typeface="Arial"/>
              <a:cs typeface="Arial"/>
              <a:sym typeface="Arial"/>
            </a:endParaRPr>
          </a:p>
        </p:txBody>
      </p:sp>
      <p:sp>
        <p:nvSpPr>
          <p:cNvPr id="1918" name="Google Shape;1918;p47"/>
          <p:cNvSpPr/>
          <p:nvPr/>
        </p:nvSpPr>
        <p:spPr>
          <a:xfrm>
            <a:off x="6100419" y="128154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1</a:t>
            </a:r>
            <a:endParaRPr sz="800" b="1" i="0" u="none" strike="noStrike" cap="none">
              <a:solidFill>
                <a:srgbClr val="1F2A3D"/>
              </a:solidFill>
              <a:latin typeface="Arial"/>
              <a:ea typeface="Arial"/>
              <a:cs typeface="Arial"/>
              <a:sym typeface="Arial"/>
            </a:endParaRPr>
          </a:p>
        </p:txBody>
      </p:sp>
      <p:sp>
        <p:nvSpPr>
          <p:cNvPr id="1919" name="Google Shape;1919;p47"/>
          <p:cNvSpPr/>
          <p:nvPr/>
        </p:nvSpPr>
        <p:spPr>
          <a:xfrm>
            <a:off x="6367570" y="3388384"/>
            <a:ext cx="1033670" cy="215444"/>
          </a:xfrm>
          <a:prstGeom prst="rect">
            <a:avLst/>
          </a:prstGeom>
          <a:solidFill>
            <a:srgbClr val="1F2A3C">
              <a:alpha val="20000"/>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HOST KERNEL</a:t>
            </a:r>
            <a:endParaRPr sz="800" b="1" i="0" u="none" strike="noStrike" cap="none">
              <a:solidFill>
                <a:srgbClr val="1F2A3D"/>
              </a:solidFill>
              <a:latin typeface="Arial"/>
              <a:ea typeface="Arial"/>
              <a:cs typeface="Arial"/>
              <a:sym typeface="Arial"/>
            </a:endParaRPr>
          </a:p>
        </p:txBody>
      </p:sp>
      <p:sp>
        <p:nvSpPr>
          <p:cNvPr id="1920" name="Google Shape;1920;p47"/>
          <p:cNvSpPr/>
          <p:nvPr/>
        </p:nvSpPr>
        <p:spPr>
          <a:xfrm>
            <a:off x="5784971" y="3037978"/>
            <a:ext cx="1616269" cy="307777"/>
          </a:xfrm>
          <a:prstGeom prst="rect">
            <a:avLst/>
          </a:prstGeom>
          <a:solidFill>
            <a:srgbClr val="5E81BE"/>
          </a:solidFill>
          <a:ln>
            <a:noFill/>
          </a:ln>
        </p:spPr>
        <p:txBody>
          <a:bodyPr spcFirstLastPara="1" wrap="square" lIns="0" tIns="91425" rIns="0"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 HYPERVISOR</a:t>
            </a:r>
            <a:endParaRPr sz="800" b="1" i="0" u="none" strike="noStrike" cap="none">
              <a:solidFill>
                <a:schemeClr val="lt1"/>
              </a:solidFill>
              <a:latin typeface="Arial"/>
              <a:ea typeface="Arial"/>
              <a:cs typeface="Arial"/>
              <a:sym typeface="Arial"/>
            </a:endParaRPr>
          </a:p>
        </p:txBody>
      </p:sp>
      <p:sp>
        <p:nvSpPr>
          <p:cNvPr id="1921" name="Google Shape;1921;p47"/>
          <p:cNvSpPr/>
          <p:nvPr/>
        </p:nvSpPr>
        <p:spPr>
          <a:xfrm>
            <a:off x="4431448" y="3884357"/>
            <a:ext cx="3323172" cy="640387"/>
          </a:xfrm>
          <a:prstGeom prst="rect">
            <a:avLst/>
          </a:prstGeom>
          <a:solidFill>
            <a:srgbClr val="1F2A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Intel</a:t>
            </a:r>
            <a:r>
              <a:rPr lang="en-US" sz="800" b="1" i="0" u="none" strike="noStrike" cap="none" baseline="30000">
                <a:solidFill>
                  <a:schemeClr val="lt1"/>
                </a:solidFill>
                <a:latin typeface="Roboto"/>
                <a:ea typeface="Roboto"/>
                <a:cs typeface="Roboto"/>
                <a:sym typeface="Roboto"/>
              </a:rPr>
              <a:t>®</a:t>
            </a:r>
            <a:r>
              <a:rPr lang="en-US" sz="800" b="1" i="0" u="none" strike="noStrike" cap="none">
                <a:solidFill>
                  <a:schemeClr val="lt1"/>
                </a:solidFill>
                <a:latin typeface="Roboto"/>
                <a:ea typeface="Roboto"/>
                <a:cs typeface="Roboto"/>
                <a:sym typeface="Roboto"/>
              </a:rPr>
              <a:t> QAT</a:t>
            </a:r>
            <a:endParaRPr sz="900" b="1" i="0" u="none" strike="noStrike" cap="none">
              <a:solidFill>
                <a:schemeClr val="lt1"/>
              </a:solidFill>
              <a:latin typeface="Roboto"/>
              <a:ea typeface="Roboto"/>
              <a:cs typeface="Roboto"/>
              <a:sym typeface="Roboto"/>
            </a:endParaRPr>
          </a:p>
        </p:txBody>
      </p:sp>
      <p:cxnSp>
        <p:nvCxnSpPr>
          <p:cNvPr id="1922" name="Google Shape;1922;p47"/>
          <p:cNvCxnSpPr/>
          <p:nvPr/>
        </p:nvCxnSpPr>
        <p:spPr>
          <a:xfrm>
            <a:off x="6214111" y="2895528"/>
            <a:ext cx="0" cy="928327"/>
          </a:xfrm>
          <a:prstGeom prst="straightConnector1">
            <a:avLst/>
          </a:prstGeom>
          <a:noFill/>
          <a:ln w="12700" cap="flat" cmpd="sng">
            <a:solidFill>
              <a:srgbClr val="1F2A3D"/>
            </a:solidFill>
            <a:prstDash val="dot"/>
            <a:round/>
            <a:headEnd type="triangle" w="med" len="med"/>
            <a:tailEnd type="triangle" w="med" len="med"/>
          </a:ln>
        </p:spPr>
      </p:cxnSp>
      <p:sp>
        <p:nvSpPr>
          <p:cNvPr id="1923" name="Google Shape;1923;p47"/>
          <p:cNvSpPr/>
          <p:nvPr/>
        </p:nvSpPr>
        <p:spPr>
          <a:xfrm>
            <a:off x="5748097"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cxnSp>
        <p:nvCxnSpPr>
          <p:cNvPr id="1924" name="Google Shape;1924;p47"/>
          <p:cNvCxnSpPr/>
          <p:nvPr/>
        </p:nvCxnSpPr>
        <p:spPr>
          <a:xfrm rot="10800000">
            <a:off x="6591616" y="1835950"/>
            <a:ext cx="0" cy="182880"/>
          </a:xfrm>
          <a:prstGeom prst="straightConnector1">
            <a:avLst/>
          </a:prstGeom>
          <a:noFill/>
          <a:ln w="12700" cap="flat" cmpd="sng">
            <a:solidFill>
              <a:srgbClr val="1F2A3D"/>
            </a:solidFill>
            <a:prstDash val="dot"/>
            <a:round/>
            <a:headEnd type="triangle" w="med" len="med"/>
            <a:tailEnd type="triangle" w="med" len="med"/>
          </a:ln>
        </p:spPr>
      </p:cxnSp>
      <p:sp>
        <p:nvSpPr>
          <p:cNvPr id="1925" name="Google Shape;1925;p47"/>
          <p:cNvSpPr/>
          <p:nvPr/>
        </p:nvSpPr>
        <p:spPr>
          <a:xfrm>
            <a:off x="6191695" y="2091990"/>
            <a:ext cx="839972" cy="230832"/>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intel_qat.ko</a:t>
            </a:r>
            <a:endParaRPr sz="900" b="1" i="0" u="none" strike="noStrike" cap="none">
              <a:solidFill>
                <a:schemeClr val="lt1"/>
              </a:solidFill>
              <a:latin typeface="Roboto"/>
              <a:ea typeface="Roboto"/>
              <a:cs typeface="Roboto"/>
              <a:sym typeface="Roboto"/>
            </a:endParaRPr>
          </a:p>
        </p:txBody>
      </p:sp>
      <p:sp>
        <p:nvSpPr>
          <p:cNvPr id="1926" name="Google Shape;1926;p47"/>
          <p:cNvSpPr/>
          <p:nvPr/>
        </p:nvSpPr>
        <p:spPr>
          <a:xfrm>
            <a:off x="5976935" y="994149"/>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Arial"/>
              <a:ea typeface="Arial"/>
              <a:cs typeface="Arial"/>
              <a:sym typeface="Arial"/>
            </a:endParaRPr>
          </a:p>
        </p:txBody>
      </p:sp>
      <p:cxnSp>
        <p:nvCxnSpPr>
          <p:cNvPr id="1927" name="Google Shape;1927;p47"/>
          <p:cNvCxnSpPr/>
          <p:nvPr/>
        </p:nvCxnSpPr>
        <p:spPr>
          <a:xfrm>
            <a:off x="6214111" y="2380215"/>
            <a:ext cx="0" cy="365760"/>
          </a:xfrm>
          <a:prstGeom prst="straightConnector1">
            <a:avLst/>
          </a:prstGeom>
          <a:noFill/>
          <a:ln w="12700" cap="flat" cmpd="sng">
            <a:solidFill>
              <a:srgbClr val="1F2A3D"/>
            </a:solidFill>
            <a:prstDash val="dot"/>
            <a:round/>
            <a:headEnd type="triangle" w="med" len="med"/>
            <a:tailEnd type="triangle" w="med" len="med"/>
          </a:ln>
        </p:spPr>
      </p:cxnSp>
      <p:sp>
        <p:nvSpPr>
          <p:cNvPr id="1928" name="Google Shape;1928;p47"/>
          <p:cNvSpPr/>
          <p:nvPr/>
        </p:nvSpPr>
        <p:spPr>
          <a:xfrm>
            <a:off x="4431448" y="4596216"/>
            <a:ext cx="368663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1F2A3C"/>
                </a:solidFill>
                <a:latin typeface="Roboto"/>
                <a:ea typeface="Roboto"/>
                <a:cs typeface="Roboto"/>
                <a:sym typeface="Roboto"/>
              </a:rPr>
              <a:t>Hardware offload with more secure isolation</a:t>
            </a:r>
            <a:endParaRPr sz="1400" b="0" i="0" u="none" strike="noStrike" cap="none">
              <a:solidFill>
                <a:srgbClr val="000000"/>
              </a:solidFill>
              <a:latin typeface="Arial"/>
              <a:ea typeface="Arial"/>
              <a:cs typeface="Arial"/>
              <a:sym typeface="Arial"/>
            </a:endParaRPr>
          </a:p>
        </p:txBody>
      </p:sp>
      <p:sp>
        <p:nvSpPr>
          <p:cNvPr id="1929" name="Google Shape;1929;p47"/>
          <p:cNvSpPr/>
          <p:nvPr/>
        </p:nvSpPr>
        <p:spPr>
          <a:xfrm>
            <a:off x="5424007"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0" name="Google Shape;1930;p47"/>
          <p:cNvSpPr/>
          <p:nvPr/>
        </p:nvSpPr>
        <p:spPr>
          <a:xfrm>
            <a:off x="5105630"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1" name="Google Shape;1931;p47"/>
          <p:cNvSpPr/>
          <p:nvPr/>
        </p:nvSpPr>
        <p:spPr>
          <a:xfrm>
            <a:off x="5099917"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2" name="Google Shape;1932;p47"/>
          <p:cNvSpPr/>
          <p:nvPr/>
        </p:nvSpPr>
        <p:spPr>
          <a:xfrm>
            <a:off x="6072187"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3" name="Google Shape;1933;p47"/>
          <p:cNvSpPr/>
          <p:nvPr/>
        </p:nvSpPr>
        <p:spPr>
          <a:xfrm>
            <a:off x="6396277"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4" name="Google Shape;1934;p47"/>
          <p:cNvSpPr/>
          <p:nvPr/>
        </p:nvSpPr>
        <p:spPr>
          <a:xfrm>
            <a:off x="6720367"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5" name="Google Shape;1935;p47"/>
          <p:cNvSpPr/>
          <p:nvPr/>
        </p:nvSpPr>
        <p:spPr>
          <a:xfrm>
            <a:off x="7044458"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6" name="Google Shape;1936;p47"/>
          <p:cNvSpPr/>
          <p:nvPr/>
        </p:nvSpPr>
        <p:spPr>
          <a:xfrm>
            <a:off x="5424007"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7" name="Google Shape;1937;p47"/>
          <p:cNvSpPr/>
          <p:nvPr/>
        </p:nvSpPr>
        <p:spPr>
          <a:xfrm>
            <a:off x="5742384"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8" name="Google Shape;1938;p47"/>
          <p:cNvSpPr/>
          <p:nvPr/>
        </p:nvSpPr>
        <p:spPr>
          <a:xfrm>
            <a:off x="6072186"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39" name="Google Shape;1939;p47"/>
          <p:cNvSpPr/>
          <p:nvPr/>
        </p:nvSpPr>
        <p:spPr>
          <a:xfrm>
            <a:off x="6396277"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40" name="Google Shape;1940;p47"/>
          <p:cNvSpPr/>
          <p:nvPr/>
        </p:nvSpPr>
        <p:spPr>
          <a:xfrm>
            <a:off x="6720367"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41" name="Google Shape;1941;p47"/>
          <p:cNvSpPr/>
          <p:nvPr/>
        </p:nvSpPr>
        <p:spPr>
          <a:xfrm>
            <a:off x="7044458" y="4223117"/>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42" name="Google Shape;1942;p47"/>
          <p:cNvSpPr/>
          <p:nvPr/>
        </p:nvSpPr>
        <p:spPr>
          <a:xfrm>
            <a:off x="7368549" y="3975146"/>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43" name="Google Shape;1943;p47"/>
          <p:cNvSpPr/>
          <p:nvPr/>
        </p:nvSpPr>
        <p:spPr>
          <a:xfrm>
            <a:off x="7368549" y="4223174"/>
            <a:ext cx="292374" cy="215444"/>
          </a:xfrm>
          <a:prstGeom prst="rect">
            <a:avLst/>
          </a:prstGeom>
          <a:solidFill>
            <a:srgbClr val="42AC70"/>
          </a:solidFill>
          <a:ln>
            <a:noFill/>
          </a:ln>
        </p:spPr>
        <p:txBody>
          <a:bodyPr spcFirstLastPara="1" wrap="square" lIns="0" tIns="45700" rIns="0" bIns="45700" anchor="ctr"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VF</a:t>
            </a:r>
            <a:endParaRPr sz="800" b="1" i="0" u="none" strike="noStrike" cap="none">
              <a:solidFill>
                <a:schemeClr val="lt1"/>
              </a:solidFill>
              <a:latin typeface="Arial"/>
              <a:ea typeface="Arial"/>
              <a:cs typeface="Arial"/>
              <a:sym typeface="Arial"/>
            </a:endParaRPr>
          </a:p>
        </p:txBody>
      </p:sp>
      <p:sp>
        <p:nvSpPr>
          <p:cNvPr id="1944" name="Google Shape;1944;p47"/>
          <p:cNvSpPr txBox="1"/>
          <p:nvPr/>
        </p:nvSpPr>
        <p:spPr>
          <a:xfrm>
            <a:off x="276400" y="3912025"/>
            <a:ext cx="4155000" cy="5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1. Start container passing in QAT vf device bound to vfio-pci driver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2. Verify Intel® QuickAssist Technology card is in container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3. Execute OpenSSL performance test using QAT engine.</a:t>
            </a:r>
            <a:endParaRPr sz="1050" b="0" i="0" u="none" strike="noStrike" cap="none">
              <a:solidFill>
                <a:srgbClr val="000000"/>
              </a:solidFill>
              <a:latin typeface="Roboto"/>
              <a:ea typeface="Roboto"/>
              <a:cs typeface="Roboto"/>
              <a:sym typeface="Roboto"/>
            </a:endParaRPr>
          </a:p>
        </p:txBody>
      </p:sp>
      <p:sp>
        <p:nvSpPr>
          <p:cNvPr id="1945" name="Google Shape;1945;p47"/>
          <p:cNvSpPr/>
          <p:nvPr/>
        </p:nvSpPr>
        <p:spPr>
          <a:xfrm>
            <a:off x="1074150" y="1363833"/>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46" name="Google Shape;1946;p47"/>
          <p:cNvSpPr/>
          <p:nvPr/>
        </p:nvSpPr>
        <p:spPr>
          <a:xfrm>
            <a:off x="1074138" y="1815469"/>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47" name="Google Shape;1947;p47"/>
          <p:cNvSpPr/>
          <p:nvPr/>
        </p:nvSpPr>
        <p:spPr>
          <a:xfrm>
            <a:off x="1074163" y="1977326"/>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48" name="Google Shape;1948;p47"/>
          <p:cNvSpPr txBox="1"/>
          <p:nvPr/>
        </p:nvSpPr>
        <p:spPr>
          <a:xfrm>
            <a:off x="1074113" y="1370376"/>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1</a:t>
            </a:r>
            <a:endParaRPr sz="800" b="0" i="0" u="none" strike="noStrike" cap="none">
              <a:solidFill>
                <a:schemeClr val="dk1"/>
              </a:solidFill>
              <a:latin typeface="Roboto"/>
              <a:ea typeface="Roboto"/>
              <a:cs typeface="Roboto"/>
              <a:sym typeface="Roboto"/>
            </a:endParaRPr>
          </a:p>
        </p:txBody>
      </p:sp>
      <p:sp>
        <p:nvSpPr>
          <p:cNvPr id="1949" name="Google Shape;1949;p47"/>
          <p:cNvSpPr txBox="1"/>
          <p:nvPr/>
        </p:nvSpPr>
        <p:spPr>
          <a:xfrm>
            <a:off x="1074100" y="1823789"/>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2</a:t>
            </a:r>
            <a:endParaRPr sz="800" b="0" i="0" u="none" strike="noStrike" cap="none">
              <a:solidFill>
                <a:schemeClr val="dk1"/>
              </a:solidFill>
              <a:latin typeface="Roboto"/>
              <a:ea typeface="Roboto"/>
              <a:cs typeface="Roboto"/>
              <a:sym typeface="Roboto"/>
            </a:endParaRPr>
          </a:p>
        </p:txBody>
      </p:sp>
      <p:sp>
        <p:nvSpPr>
          <p:cNvPr id="1950" name="Google Shape;1950;p47"/>
          <p:cNvSpPr txBox="1"/>
          <p:nvPr/>
        </p:nvSpPr>
        <p:spPr>
          <a:xfrm>
            <a:off x="1074125" y="1982338"/>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3</a:t>
            </a:r>
            <a:endParaRPr sz="800" b="0" i="0" u="none" strike="noStrike" cap="none">
              <a:solidFill>
                <a:schemeClr val="dk1"/>
              </a:solidFill>
              <a:latin typeface="Roboto"/>
              <a:ea typeface="Roboto"/>
              <a:cs typeface="Roboto"/>
              <a:sym typeface="Roboto"/>
            </a:endParaRPr>
          </a:p>
        </p:txBody>
      </p:sp>
      <p:grpSp>
        <p:nvGrpSpPr>
          <p:cNvPr id="1951" name="Google Shape;1951;p47"/>
          <p:cNvGrpSpPr/>
          <p:nvPr/>
        </p:nvGrpSpPr>
        <p:grpSpPr>
          <a:xfrm>
            <a:off x="888125" y="3037888"/>
            <a:ext cx="3963175" cy="640513"/>
            <a:chOff x="411225" y="3140175"/>
            <a:chExt cx="3963175" cy="640513"/>
          </a:xfrm>
        </p:grpSpPr>
        <p:sp>
          <p:nvSpPr>
            <p:cNvPr id="1952" name="Google Shape;1952;p47"/>
            <p:cNvSpPr txBox="1"/>
            <p:nvPr/>
          </p:nvSpPr>
          <p:spPr>
            <a:xfrm>
              <a:off x="411225" y="3140175"/>
              <a:ext cx="5970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000000"/>
                  </a:solidFill>
                  <a:latin typeface="Roboto"/>
                  <a:ea typeface="Roboto"/>
                  <a:cs typeface="Roboto"/>
                  <a:sym typeface="Roboto"/>
                </a:rPr>
                <a:t>Note</a:t>
              </a:r>
              <a:r>
                <a:rPr lang="en-US" sz="800" b="0" i="0" u="none" strike="noStrike" cap="none">
                  <a:solidFill>
                    <a:srgbClr val="000000"/>
                  </a:solidFill>
                  <a:latin typeface="Roboto"/>
                  <a:ea typeface="Roboto"/>
                  <a:cs typeface="Roboto"/>
                  <a:sym typeface="Roboto"/>
                </a:rPr>
                <a:t>: </a:t>
              </a:r>
              <a:endParaRPr sz="800" b="0" i="0" u="none" strike="noStrike" cap="none">
                <a:solidFill>
                  <a:srgbClr val="000000"/>
                </a:solidFill>
                <a:latin typeface="Roboto"/>
                <a:ea typeface="Roboto"/>
                <a:cs typeface="Roboto"/>
                <a:sym typeface="Roboto"/>
              </a:endParaRPr>
            </a:p>
          </p:txBody>
        </p:sp>
        <p:sp>
          <p:nvSpPr>
            <p:cNvPr id="1953" name="Google Shape;1953;p47"/>
            <p:cNvSpPr txBox="1"/>
            <p:nvPr/>
          </p:nvSpPr>
          <p:spPr>
            <a:xfrm>
              <a:off x="687700" y="3140188"/>
              <a:ext cx="3686700" cy="640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Roboto"/>
                  <a:ea typeface="Roboto"/>
                  <a:cs typeface="Roboto"/>
                  <a:sym typeface="Roboto"/>
                </a:rPr>
                <a:t>A custom Kata kernel and rootfs with QAT support is required for crypto and compression acceleration. A provided Dockerfile makes building this easier. </a:t>
              </a:r>
              <a:endParaRPr sz="8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57"/>
        <p:cNvGrpSpPr/>
        <p:nvPr/>
      </p:nvGrpSpPr>
      <p:grpSpPr>
        <a:xfrm>
          <a:off x="0" y="0"/>
          <a:ext cx="0" cy="0"/>
          <a:chOff x="0" y="0"/>
          <a:chExt cx="0" cy="0"/>
        </a:xfrm>
      </p:grpSpPr>
      <p:sp>
        <p:nvSpPr>
          <p:cNvPr id="1958" name="Google Shape;1958;p48"/>
          <p:cNvSpPr/>
          <p:nvPr/>
        </p:nvSpPr>
        <p:spPr>
          <a:xfrm>
            <a:off x="5785931" y="911095"/>
            <a:ext cx="1616269" cy="1984433"/>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59" name="Google Shape;1959;p48"/>
          <p:cNvPicPr preferRelativeResize="0"/>
          <p:nvPr/>
        </p:nvPicPr>
        <p:blipFill rotWithShape="1">
          <a:blip r:embed="rId3">
            <a:alphaModFix/>
          </a:blip>
          <a:srcRect/>
          <a:stretch/>
        </p:blipFill>
        <p:spPr>
          <a:xfrm>
            <a:off x="385050" y="2409252"/>
            <a:ext cx="860786" cy="515313"/>
          </a:xfrm>
          <a:prstGeom prst="rect">
            <a:avLst/>
          </a:prstGeom>
          <a:noFill/>
          <a:ln>
            <a:noFill/>
          </a:ln>
        </p:spPr>
      </p:pic>
      <p:sp>
        <p:nvSpPr>
          <p:cNvPr id="1960" name="Google Shape;1960;p48"/>
          <p:cNvSpPr txBox="1"/>
          <p:nvPr/>
        </p:nvSpPr>
        <p:spPr>
          <a:xfrm>
            <a:off x="770313" y="1260760"/>
            <a:ext cx="4474982" cy="1247086"/>
          </a:xfrm>
          <a:prstGeom prst="rect">
            <a:avLst/>
          </a:prstGeom>
          <a:solidFill>
            <a:srgbClr val="1F2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run -it --runtime=kata-runtime </a:t>
            </a: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--device /dev/vfio/1 </a:t>
            </a: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-v /dev:/dev debian bash</a:t>
            </a:r>
            <a:br>
              <a:rPr lang="en-US" sz="1000" b="0" i="0" u="none" strike="noStrike" cap="none">
                <a:solidFill>
                  <a:srgbClr val="A1D4FF"/>
                </a:solidFill>
                <a:latin typeface="Calibri"/>
                <a:ea typeface="Calibri"/>
                <a:cs typeface="Calibri"/>
                <a:sym typeface="Calibri"/>
              </a:rPr>
            </a:b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lspci | grep VGA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01:01.0 VGA compatible controller: Intel Corporation Iris Pro Graphics 580 (rev 09)</a:t>
            </a:r>
            <a:endParaRPr sz="1200" b="0" i="0" u="none" strike="noStrike" cap="none">
              <a:solidFill>
                <a:srgbClr val="A1D4FF"/>
              </a:solidFill>
              <a:latin typeface="Calibri"/>
              <a:ea typeface="Calibri"/>
              <a:cs typeface="Calibri"/>
              <a:sym typeface="Calibri"/>
            </a:endParaRPr>
          </a:p>
        </p:txBody>
      </p:sp>
      <p:sp>
        <p:nvSpPr>
          <p:cNvPr id="1961" name="Google Shape;1961;p48"/>
          <p:cNvSpPr txBox="1">
            <a:spLocks noGrp="1"/>
          </p:cNvSpPr>
          <p:nvPr>
            <p:ph type="title"/>
          </p:nvPr>
        </p:nvSpPr>
        <p:spPr>
          <a:xfrm>
            <a:off x="457200" y="91450"/>
            <a:ext cx="7532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and Intel</a:t>
            </a:r>
            <a:r>
              <a:rPr lang="en-US" baseline="30000"/>
              <a:t>®</a:t>
            </a:r>
            <a:r>
              <a:rPr lang="en-US"/>
              <a:t> GVT-d for Accelerated GPU passthrough</a:t>
            </a:r>
            <a:br>
              <a:rPr lang="en-US"/>
            </a:br>
            <a:r>
              <a:rPr lang="en-US"/>
              <a:t>Secure containerized HW transcoding </a:t>
            </a:r>
            <a:endParaRPr/>
          </a:p>
        </p:txBody>
      </p:sp>
      <p:sp>
        <p:nvSpPr>
          <p:cNvPr id="1962" name="Google Shape;1962;p48"/>
          <p:cNvSpPr/>
          <p:nvPr/>
        </p:nvSpPr>
        <p:spPr>
          <a:xfrm rot="10800000">
            <a:off x="770314" y="2507846"/>
            <a:ext cx="228600" cy="228600"/>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3" name="Google Shape;1963;p48"/>
          <p:cNvSpPr/>
          <p:nvPr/>
        </p:nvSpPr>
        <p:spPr>
          <a:xfrm>
            <a:off x="5977895" y="1260760"/>
            <a:ext cx="1245401" cy="1218049"/>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4" name="Google Shape;1964;p48"/>
          <p:cNvSpPr/>
          <p:nvPr/>
        </p:nvSpPr>
        <p:spPr>
          <a:xfrm>
            <a:off x="6101378" y="1463756"/>
            <a:ext cx="1022526" cy="916459"/>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5" name="Google Shape;1965;p48"/>
          <p:cNvSpPr/>
          <p:nvPr/>
        </p:nvSpPr>
        <p:spPr>
          <a:xfrm>
            <a:off x="6194174" y="1560061"/>
            <a:ext cx="839972"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1400" b="0" i="0" u="none" strike="noStrike" cap="none">
              <a:solidFill>
                <a:srgbClr val="000000"/>
              </a:solidFill>
              <a:latin typeface="Arial"/>
              <a:ea typeface="Arial"/>
              <a:cs typeface="Arial"/>
              <a:sym typeface="Arial"/>
            </a:endParaRPr>
          </a:p>
        </p:txBody>
      </p:sp>
      <p:sp>
        <p:nvSpPr>
          <p:cNvPr id="1966" name="Google Shape;1966;p48"/>
          <p:cNvSpPr/>
          <p:nvPr/>
        </p:nvSpPr>
        <p:spPr>
          <a:xfrm>
            <a:off x="5785931" y="2779905"/>
            <a:ext cx="1616269" cy="215444"/>
          </a:xfrm>
          <a:prstGeom prst="rect">
            <a:avLst/>
          </a:prstGeom>
          <a:solidFill>
            <a:srgbClr val="A1D4FF"/>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VFIO-PCI</a:t>
            </a:r>
            <a:endParaRPr sz="800" b="1" i="0" u="none" strike="noStrike" cap="none">
              <a:solidFill>
                <a:srgbClr val="1F2A3D"/>
              </a:solidFill>
              <a:latin typeface="Arial"/>
              <a:ea typeface="Arial"/>
              <a:cs typeface="Arial"/>
              <a:sym typeface="Arial"/>
            </a:endParaRPr>
          </a:p>
        </p:txBody>
      </p:sp>
      <p:sp>
        <p:nvSpPr>
          <p:cNvPr id="1967" name="Google Shape;1967;p48"/>
          <p:cNvSpPr/>
          <p:nvPr/>
        </p:nvSpPr>
        <p:spPr>
          <a:xfrm>
            <a:off x="6101379" y="128154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1</a:t>
            </a:r>
            <a:endParaRPr sz="800" b="1" i="0" u="none" strike="noStrike" cap="none">
              <a:solidFill>
                <a:srgbClr val="1F2A3D"/>
              </a:solidFill>
              <a:latin typeface="Arial"/>
              <a:ea typeface="Arial"/>
              <a:cs typeface="Arial"/>
              <a:sym typeface="Arial"/>
            </a:endParaRPr>
          </a:p>
        </p:txBody>
      </p:sp>
      <p:sp>
        <p:nvSpPr>
          <p:cNvPr id="1968" name="Google Shape;1968;p48"/>
          <p:cNvSpPr/>
          <p:nvPr/>
        </p:nvSpPr>
        <p:spPr>
          <a:xfrm>
            <a:off x="6368530" y="3388384"/>
            <a:ext cx="1033670" cy="215444"/>
          </a:xfrm>
          <a:prstGeom prst="rect">
            <a:avLst/>
          </a:prstGeom>
          <a:solidFill>
            <a:srgbClr val="1F2A3C">
              <a:alpha val="20000"/>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HOST KERNEL</a:t>
            </a:r>
            <a:endParaRPr sz="800" b="1" i="0" u="none" strike="noStrike" cap="none">
              <a:solidFill>
                <a:srgbClr val="1F2A3D"/>
              </a:solidFill>
              <a:latin typeface="Arial"/>
              <a:ea typeface="Arial"/>
              <a:cs typeface="Arial"/>
              <a:sym typeface="Arial"/>
            </a:endParaRPr>
          </a:p>
        </p:txBody>
      </p:sp>
      <p:sp>
        <p:nvSpPr>
          <p:cNvPr id="1969" name="Google Shape;1969;p48"/>
          <p:cNvSpPr/>
          <p:nvPr/>
        </p:nvSpPr>
        <p:spPr>
          <a:xfrm>
            <a:off x="5785931" y="3037978"/>
            <a:ext cx="1616269" cy="307777"/>
          </a:xfrm>
          <a:prstGeom prst="rect">
            <a:avLst/>
          </a:prstGeom>
          <a:solidFill>
            <a:srgbClr val="5E81BE"/>
          </a:solidFill>
          <a:ln>
            <a:noFill/>
          </a:ln>
        </p:spPr>
        <p:txBody>
          <a:bodyPr spcFirstLastPara="1" wrap="square" lIns="0" tIns="91425" rIns="0"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 HYPERVISOR</a:t>
            </a:r>
            <a:endParaRPr sz="800" b="1" i="0" u="none" strike="noStrike" cap="none">
              <a:solidFill>
                <a:schemeClr val="lt1"/>
              </a:solidFill>
              <a:latin typeface="Arial"/>
              <a:ea typeface="Arial"/>
              <a:cs typeface="Arial"/>
              <a:sym typeface="Arial"/>
            </a:endParaRPr>
          </a:p>
        </p:txBody>
      </p:sp>
      <p:sp>
        <p:nvSpPr>
          <p:cNvPr id="1970" name="Google Shape;1970;p48"/>
          <p:cNvSpPr/>
          <p:nvPr/>
        </p:nvSpPr>
        <p:spPr>
          <a:xfrm>
            <a:off x="5910145" y="3884357"/>
            <a:ext cx="602165" cy="526835"/>
          </a:xfrm>
          <a:prstGeom prst="rect">
            <a:avLst/>
          </a:prstGeom>
          <a:solidFill>
            <a:srgbClr val="1F2A3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GPU</a:t>
            </a:r>
            <a:endParaRPr sz="900" b="1" i="0" u="none" strike="noStrike" cap="none">
              <a:solidFill>
                <a:schemeClr val="lt1"/>
              </a:solidFill>
              <a:latin typeface="Roboto"/>
              <a:ea typeface="Roboto"/>
              <a:cs typeface="Roboto"/>
              <a:sym typeface="Roboto"/>
            </a:endParaRPr>
          </a:p>
        </p:txBody>
      </p:sp>
      <p:cxnSp>
        <p:nvCxnSpPr>
          <p:cNvPr id="1971" name="Google Shape;1971;p48"/>
          <p:cNvCxnSpPr/>
          <p:nvPr/>
        </p:nvCxnSpPr>
        <p:spPr>
          <a:xfrm>
            <a:off x="6218760" y="2895528"/>
            <a:ext cx="0" cy="928327"/>
          </a:xfrm>
          <a:prstGeom prst="straightConnector1">
            <a:avLst/>
          </a:prstGeom>
          <a:noFill/>
          <a:ln w="12700" cap="flat" cmpd="sng">
            <a:solidFill>
              <a:srgbClr val="1F2A3D"/>
            </a:solidFill>
            <a:prstDash val="dot"/>
            <a:round/>
            <a:headEnd type="triangle" w="med" len="med"/>
            <a:tailEnd type="triangle" w="med" len="med"/>
          </a:ln>
        </p:spPr>
      </p:cxnSp>
      <p:cxnSp>
        <p:nvCxnSpPr>
          <p:cNvPr id="1972" name="Google Shape;1972;p48"/>
          <p:cNvCxnSpPr/>
          <p:nvPr/>
        </p:nvCxnSpPr>
        <p:spPr>
          <a:xfrm rot="10800000">
            <a:off x="6596265" y="1835950"/>
            <a:ext cx="0" cy="182880"/>
          </a:xfrm>
          <a:prstGeom prst="straightConnector1">
            <a:avLst/>
          </a:prstGeom>
          <a:noFill/>
          <a:ln w="12700" cap="flat" cmpd="sng">
            <a:solidFill>
              <a:srgbClr val="1F2A3D"/>
            </a:solidFill>
            <a:prstDash val="dot"/>
            <a:round/>
            <a:headEnd type="triangle" w="med" len="med"/>
            <a:tailEnd type="triangle" w="med" len="med"/>
          </a:ln>
        </p:spPr>
      </p:cxnSp>
      <p:sp>
        <p:nvSpPr>
          <p:cNvPr id="1973" name="Google Shape;1973;p48"/>
          <p:cNvSpPr/>
          <p:nvPr/>
        </p:nvSpPr>
        <p:spPr>
          <a:xfrm>
            <a:off x="6192655" y="2091990"/>
            <a:ext cx="839972" cy="230832"/>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i915</a:t>
            </a:r>
            <a:endParaRPr sz="900" b="1" i="0" u="none" strike="noStrike" cap="none">
              <a:solidFill>
                <a:schemeClr val="lt1"/>
              </a:solidFill>
              <a:latin typeface="Roboto"/>
              <a:ea typeface="Roboto"/>
              <a:cs typeface="Roboto"/>
              <a:sym typeface="Roboto"/>
            </a:endParaRPr>
          </a:p>
        </p:txBody>
      </p:sp>
      <p:sp>
        <p:nvSpPr>
          <p:cNvPr id="1974" name="Google Shape;1974;p48"/>
          <p:cNvSpPr/>
          <p:nvPr/>
        </p:nvSpPr>
        <p:spPr>
          <a:xfrm>
            <a:off x="5977895" y="994149"/>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Arial"/>
              <a:ea typeface="Arial"/>
              <a:cs typeface="Arial"/>
              <a:sym typeface="Arial"/>
            </a:endParaRPr>
          </a:p>
        </p:txBody>
      </p:sp>
      <p:cxnSp>
        <p:nvCxnSpPr>
          <p:cNvPr id="1975" name="Google Shape;1975;p48"/>
          <p:cNvCxnSpPr/>
          <p:nvPr/>
        </p:nvCxnSpPr>
        <p:spPr>
          <a:xfrm>
            <a:off x="6218760" y="2380215"/>
            <a:ext cx="0" cy="365760"/>
          </a:xfrm>
          <a:prstGeom prst="straightConnector1">
            <a:avLst/>
          </a:prstGeom>
          <a:noFill/>
          <a:ln w="12700" cap="flat" cmpd="sng">
            <a:solidFill>
              <a:srgbClr val="1F2A3D"/>
            </a:solidFill>
            <a:prstDash val="dot"/>
            <a:round/>
            <a:headEnd type="triangle" w="med" len="med"/>
            <a:tailEnd type="triangle" w="med" len="med"/>
          </a:ln>
        </p:spPr>
      </p:cxnSp>
      <p:sp>
        <p:nvSpPr>
          <p:cNvPr id="1976" name="Google Shape;1976;p48"/>
          <p:cNvSpPr txBox="1"/>
          <p:nvPr/>
        </p:nvSpPr>
        <p:spPr>
          <a:xfrm>
            <a:off x="770331" y="3782104"/>
            <a:ext cx="3965100" cy="41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1. Start container passing in GPU bound to vfio-pci driver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2. Verify GPU available in container</a:t>
            </a:r>
            <a:endParaRPr sz="1050" b="0" i="0" u="none" strike="noStrike" cap="none">
              <a:solidFill>
                <a:srgbClr val="000000"/>
              </a:solidFill>
              <a:latin typeface="Roboto"/>
              <a:ea typeface="Roboto"/>
              <a:cs typeface="Roboto"/>
              <a:sym typeface="Roboto"/>
            </a:endParaRPr>
          </a:p>
        </p:txBody>
      </p:sp>
      <p:sp>
        <p:nvSpPr>
          <p:cNvPr id="1977" name="Google Shape;1977;p48"/>
          <p:cNvSpPr/>
          <p:nvPr/>
        </p:nvSpPr>
        <p:spPr>
          <a:xfrm>
            <a:off x="564776" y="1363833"/>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78" name="Google Shape;1978;p48"/>
          <p:cNvSpPr/>
          <p:nvPr/>
        </p:nvSpPr>
        <p:spPr>
          <a:xfrm>
            <a:off x="564788" y="1977681"/>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1979" name="Google Shape;1979;p48"/>
          <p:cNvSpPr txBox="1"/>
          <p:nvPr/>
        </p:nvSpPr>
        <p:spPr>
          <a:xfrm>
            <a:off x="564739" y="1370376"/>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1</a:t>
            </a:r>
            <a:endParaRPr sz="800" b="0" i="0" u="none" strike="noStrike" cap="none">
              <a:solidFill>
                <a:schemeClr val="dk1"/>
              </a:solidFill>
              <a:latin typeface="Roboto"/>
              <a:ea typeface="Roboto"/>
              <a:cs typeface="Roboto"/>
              <a:sym typeface="Roboto"/>
            </a:endParaRPr>
          </a:p>
        </p:txBody>
      </p:sp>
      <p:sp>
        <p:nvSpPr>
          <p:cNvPr id="1980" name="Google Shape;1980;p48"/>
          <p:cNvSpPr txBox="1"/>
          <p:nvPr/>
        </p:nvSpPr>
        <p:spPr>
          <a:xfrm>
            <a:off x="564750" y="1986001"/>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2</a:t>
            </a:r>
            <a:endParaRPr sz="800" b="0" i="0" u="none" strike="noStrike" cap="none">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84"/>
        <p:cNvGrpSpPr/>
        <p:nvPr/>
      </p:nvGrpSpPr>
      <p:grpSpPr>
        <a:xfrm>
          <a:off x="0" y="0"/>
          <a:ext cx="0" cy="0"/>
          <a:chOff x="0" y="0"/>
          <a:chExt cx="0" cy="0"/>
        </a:xfrm>
      </p:grpSpPr>
      <p:sp>
        <p:nvSpPr>
          <p:cNvPr id="1985" name="Google Shape;1985;p49"/>
          <p:cNvSpPr/>
          <p:nvPr/>
        </p:nvSpPr>
        <p:spPr>
          <a:xfrm>
            <a:off x="5408426" y="911095"/>
            <a:ext cx="1616269" cy="1984433"/>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86" name="Google Shape;1986;p49"/>
          <p:cNvPicPr preferRelativeResize="0"/>
          <p:nvPr/>
        </p:nvPicPr>
        <p:blipFill rotWithShape="1">
          <a:blip r:embed="rId3">
            <a:alphaModFix/>
          </a:blip>
          <a:srcRect/>
          <a:stretch/>
        </p:blipFill>
        <p:spPr>
          <a:xfrm>
            <a:off x="385050" y="2409252"/>
            <a:ext cx="860786" cy="515313"/>
          </a:xfrm>
          <a:prstGeom prst="rect">
            <a:avLst/>
          </a:prstGeom>
          <a:noFill/>
          <a:ln>
            <a:noFill/>
          </a:ln>
        </p:spPr>
      </p:pic>
      <p:sp>
        <p:nvSpPr>
          <p:cNvPr id="1987" name="Google Shape;1987;p49"/>
          <p:cNvSpPr txBox="1"/>
          <p:nvPr/>
        </p:nvSpPr>
        <p:spPr>
          <a:xfrm>
            <a:off x="770313" y="1260760"/>
            <a:ext cx="4474982" cy="1247086"/>
          </a:xfrm>
          <a:prstGeom prst="rect">
            <a:avLst/>
          </a:prstGeom>
          <a:solidFill>
            <a:srgbClr val="1F2A3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docker run -it --runtime=kata-runtime </a:t>
            </a: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--device /dev/vfio/0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-v /dev:/dev debian bash</a:t>
            </a:r>
            <a:br>
              <a:rPr lang="en-US" sz="1000" b="0" i="0" u="none" strike="noStrike" cap="none">
                <a:solidFill>
                  <a:srgbClr val="A1D4FF"/>
                </a:solidFill>
                <a:latin typeface="Calibri"/>
                <a:ea typeface="Calibri"/>
                <a:cs typeface="Calibri"/>
                <a:sym typeface="Calibri"/>
              </a:rPr>
            </a:br>
            <a:endParaRPr sz="1000" b="0" i="0" u="none" strike="noStrike" cap="none">
              <a:solidFill>
                <a:srgbClr val="A1D4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  lspci | grep VGA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A1D4FF"/>
                </a:solidFill>
                <a:latin typeface="Calibri"/>
                <a:ea typeface="Calibri"/>
                <a:cs typeface="Calibri"/>
                <a:sym typeface="Calibri"/>
              </a:rPr>
              <a:t>01:01.0 VGA compatible controller: Intel Corporation Iris Pro Graphics 580 (rev 09)</a:t>
            </a:r>
            <a:endParaRPr sz="1200" b="0" i="0" u="none" strike="noStrike" cap="none">
              <a:solidFill>
                <a:srgbClr val="A1D4FF"/>
              </a:solidFill>
              <a:latin typeface="Calibri"/>
              <a:ea typeface="Calibri"/>
              <a:cs typeface="Calibri"/>
              <a:sym typeface="Calibri"/>
            </a:endParaRPr>
          </a:p>
        </p:txBody>
      </p:sp>
      <p:sp>
        <p:nvSpPr>
          <p:cNvPr id="1988" name="Google Shape;1988;p49"/>
          <p:cNvSpPr txBox="1">
            <a:spLocks noGrp="1"/>
          </p:cNvSpPr>
          <p:nvPr>
            <p:ph type="title"/>
          </p:nvPr>
        </p:nvSpPr>
        <p:spPr>
          <a:xfrm>
            <a:off x="457200" y="91450"/>
            <a:ext cx="7529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Kata Containers and Intel</a:t>
            </a:r>
            <a:r>
              <a:rPr lang="en-US" baseline="30000"/>
              <a:t>®</a:t>
            </a:r>
            <a:r>
              <a:rPr lang="en-US"/>
              <a:t> GVT-g for Accelerated GPU virtualization</a:t>
            </a:r>
            <a:br>
              <a:rPr lang="en-US"/>
            </a:br>
            <a:r>
              <a:rPr lang="en-US"/>
              <a:t>Secure containerized HW transcoding sharing </a:t>
            </a:r>
            <a:endParaRPr/>
          </a:p>
        </p:txBody>
      </p:sp>
      <p:sp>
        <p:nvSpPr>
          <p:cNvPr id="1989" name="Google Shape;1989;p49"/>
          <p:cNvSpPr/>
          <p:nvPr/>
        </p:nvSpPr>
        <p:spPr>
          <a:xfrm rot="10800000">
            <a:off x="770314" y="2507846"/>
            <a:ext cx="228600" cy="228600"/>
          </a:xfrm>
          <a:prstGeom prst="rtTriangle">
            <a:avLst/>
          </a:prstGeom>
          <a:solidFill>
            <a:srgbClr val="1F2A3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0" name="Google Shape;1990;p49"/>
          <p:cNvSpPr/>
          <p:nvPr/>
        </p:nvSpPr>
        <p:spPr>
          <a:xfrm>
            <a:off x="5600390" y="1260760"/>
            <a:ext cx="1245401" cy="1218049"/>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1" name="Google Shape;1991;p49"/>
          <p:cNvSpPr/>
          <p:nvPr/>
        </p:nvSpPr>
        <p:spPr>
          <a:xfrm>
            <a:off x="5723873" y="1463756"/>
            <a:ext cx="1022526" cy="916459"/>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2" name="Google Shape;1992;p49"/>
          <p:cNvSpPr/>
          <p:nvPr/>
        </p:nvSpPr>
        <p:spPr>
          <a:xfrm>
            <a:off x="5816669" y="1560061"/>
            <a:ext cx="839972"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A</a:t>
            </a:r>
            <a:endParaRPr sz="1400" b="0" i="0" u="none" strike="noStrike" cap="none">
              <a:solidFill>
                <a:srgbClr val="000000"/>
              </a:solidFill>
              <a:latin typeface="Arial"/>
              <a:ea typeface="Arial"/>
              <a:cs typeface="Arial"/>
              <a:sym typeface="Arial"/>
            </a:endParaRPr>
          </a:p>
        </p:txBody>
      </p:sp>
      <p:sp>
        <p:nvSpPr>
          <p:cNvPr id="1993" name="Google Shape;1993;p49"/>
          <p:cNvSpPr/>
          <p:nvPr/>
        </p:nvSpPr>
        <p:spPr>
          <a:xfrm>
            <a:off x="5723874" y="128154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1</a:t>
            </a:r>
            <a:endParaRPr sz="800" b="1" i="0" u="none" strike="noStrike" cap="none">
              <a:solidFill>
                <a:srgbClr val="1F2A3D"/>
              </a:solidFill>
              <a:latin typeface="Arial"/>
              <a:ea typeface="Arial"/>
              <a:cs typeface="Arial"/>
              <a:sym typeface="Arial"/>
            </a:endParaRPr>
          </a:p>
        </p:txBody>
      </p:sp>
      <p:sp>
        <p:nvSpPr>
          <p:cNvPr id="1994" name="Google Shape;1994;p49"/>
          <p:cNvSpPr/>
          <p:nvPr/>
        </p:nvSpPr>
        <p:spPr>
          <a:xfrm>
            <a:off x="5408425" y="3104954"/>
            <a:ext cx="3504800" cy="270706"/>
          </a:xfrm>
          <a:prstGeom prst="rect">
            <a:avLst/>
          </a:prstGeom>
          <a:solidFill>
            <a:srgbClr val="1F2A3C">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    HOST KERNEL</a:t>
            </a:r>
            <a:endParaRPr sz="800" b="1" i="0" u="none" strike="noStrike" cap="none">
              <a:solidFill>
                <a:srgbClr val="1F2A3D"/>
              </a:solidFill>
              <a:latin typeface="Arial"/>
              <a:ea typeface="Arial"/>
              <a:cs typeface="Arial"/>
              <a:sym typeface="Arial"/>
            </a:endParaRPr>
          </a:p>
        </p:txBody>
      </p:sp>
      <p:sp>
        <p:nvSpPr>
          <p:cNvPr id="1995" name="Google Shape;1995;p49"/>
          <p:cNvSpPr/>
          <p:nvPr/>
        </p:nvSpPr>
        <p:spPr>
          <a:xfrm>
            <a:off x="6711280" y="3728661"/>
            <a:ext cx="928885" cy="526835"/>
          </a:xfrm>
          <a:prstGeom prst="rect">
            <a:avLst/>
          </a:prstGeom>
          <a:solidFill>
            <a:srgbClr val="1F2A3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GPU</a:t>
            </a:r>
            <a:endParaRPr sz="900" b="1" i="0" u="none" strike="noStrike" cap="none">
              <a:solidFill>
                <a:schemeClr val="lt1"/>
              </a:solidFill>
              <a:latin typeface="Roboto"/>
              <a:ea typeface="Roboto"/>
              <a:cs typeface="Roboto"/>
              <a:sym typeface="Roboto"/>
            </a:endParaRPr>
          </a:p>
        </p:txBody>
      </p:sp>
      <p:cxnSp>
        <p:nvCxnSpPr>
          <p:cNvPr id="1996" name="Google Shape;1996;p49"/>
          <p:cNvCxnSpPr/>
          <p:nvPr/>
        </p:nvCxnSpPr>
        <p:spPr>
          <a:xfrm rot="10800000">
            <a:off x="6218760" y="1835950"/>
            <a:ext cx="0" cy="182880"/>
          </a:xfrm>
          <a:prstGeom prst="straightConnector1">
            <a:avLst/>
          </a:prstGeom>
          <a:noFill/>
          <a:ln w="12700" cap="flat" cmpd="sng">
            <a:solidFill>
              <a:srgbClr val="1F2A3D"/>
            </a:solidFill>
            <a:prstDash val="dot"/>
            <a:round/>
            <a:headEnd type="triangle" w="med" len="med"/>
            <a:tailEnd type="triangle" w="med" len="med"/>
          </a:ln>
        </p:spPr>
      </p:cxnSp>
      <p:sp>
        <p:nvSpPr>
          <p:cNvPr id="1997" name="Google Shape;1997;p49"/>
          <p:cNvSpPr/>
          <p:nvPr/>
        </p:nvSpPr>
        <p:spPr>
          <a:xfrm>
            <a:off x="5815150" y="2091990"/>
            <a:ext cx="839972" cy="230832"/>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i915</a:t>
            </a:r>
            <a:endParaRPr sz="900" b="1" i="0" u="none" strike="noStrike" cap="none">
              <a:solidFill>
                <a:schemeClr val="lt1"/>
              </a:solidFill>
              <a:latin typeface="Roboto"/>
              <a:ea typeface="Roboto"/>
              <a:cs typeface="Roboto"/>
              <a:sym typeface="Roboto"/>
            </a:endParaRPr>
          </a:p>
        </p:txBody>
      </p:sp>
      <p:sp>
        <p:nvSpPr>
          <p:cNvPr id="1998" name="Google Shape;1998;p49"/>
          <p:cNvSpPr/>
          <p:nvPr/>
        </p:nvSpPr>
        <p:spPr>
          <a:xfrm>
            <a:off x="5600390" y="994149"/>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Arial"/>
              <a:ea typeface="Arial"/>
              <a:cs typeface="Arial"/>
              <a:sym typeface="Arial"/>
            </a:endParaRPr>
          </a:p>
        </p:txBody>
      </p:sp>
      <p:sp>
        <p:nvSpPr>
          <p:cNvPr id="1999" name="Google Shape;1999;p49"/>
          <p:cNvSpPr txBox="1"/>
          <p:nvPr/>
        </p:nvSpPr>
        <p:spPr>
          <a:xfrm>
            <a:off x="770331" y="3784333"/>
            <a:ext cx="3965100" cy="41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1. Start container passing in vGPU bound to IOMMU group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rgbClr val="000000"/>
                </a:solidFill>
                <a:latin typeface="Roboto"/>
                <a:ea typeface="Roboto"/>
                <a:cs typeface="Roboto"/>
                <a:sym typeface="Roboto"/>
              </a:rPr>
              <a:t>2. Verify GPU available in container</a:t>
            </a:r>
            <a:endParaRPr sz="1050" b="0" i="0" u="none" strike="noStrike" cap="none">
              <a:solidFill>
                <a:srgbClr val="000000"/>
              </a:solidFill>
              <a:latin typeface="Roboto"/>
              <a:ea typeface="Roboto"/>
              <a:cs typeface="Roboto"/>
              <a:sym typeface="Roboto"/>
            </a:endParaRPr>
          </a:p>
        </p:txBody>
      </p:sp>
      <p:sp>
        <p:nvSpPr>
          <p:cNvPr id="2000" name="Google Shape;2000;p49"/>
          <p:cNvSpPr/>
          <p:nvPr/>
        </p:nvSpPr>
        <p:spPr>
          <a:xfrm>
            <a:off x="7296957" y="911095"/>
            <a:ext cx="1616269" cy="1984433"/>
          </a:xfrm>
          <a:prstGeom prst="rect">
            <a:avLst/>
          </a:prstGeom>
          <a:solidFill>
            <a:srgbClr val="A1D4FF">
              <a:alpha val="3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1" name="Google Shape;2001;p49"/>
          <p:cNvSpPr/>
          <p:nvPr/>
        </p:nvSpPr>
        <p:spPr>
          <a:xfrm>
            <a:off x="7488921" y="1260760"/>
            <a:ext cx="1245401" cy="1218049"/>
          </a:xfrm>
          <a:prstGeom prst="rect">
            <a:avLst/>
          </a:prstGeom>
          <a:solidFill>
            <a:schemeClr val="lt1"/>
          </a:solidFill>
          <a:ln w="28575" cap="flat" cmpd="sng">
            <a:solidFill>
              <a:srgbClr val="A1D4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2" name="Google Shape;2002;p49"/>
          <p:cNvSpPr/>
          <p:nvPr/>
        </p:nvSpPr>
        <p:spPr>
          <a:xfrm>
            <a:off x="7612404" y="1463756"/>
            <a:ext cx="1022526" cy="916459"/>
          </a:xfrm>
          <a:prstGeom prst="rect">
            <a:avLst/>
          </a:prstGeom>
          <a:solidFill>
            <a:srgbClr val="A1D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3" name="Google Shape;2003;p49"/>
          <p:cNvSpPr/>
          <p:nvPr/>
        </p:nvSpPr>
        <p:spPr>
          <a:xfrm>
            <a:off x="7705200" y="1560061"/>
            <a:ext cx="839972" cy="230832"/>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Container B</a:t>
            </a:r>
            <a:endParaRPr sz="900" b="1" i="0" u="none" strike="noStrike" cap="none">
              <a:solidFill>
                <a:srgbClr val="1F2A3D"/>
              </a:solidFill>
              <a:latin typeface="Roboto"/>
              <a:ea typeface="Roboto"/>
              <a:cs typeface="Roboto"/>
              <a:sym typeface="Roboto"/>
            </a:endParaRPr>
          </a:p>
        </p:txBody>
      </p:sp>
      <p:sp>
        <p:nvSpPr>
          <p:cNvPr id="2004" name="Google Shape;2004;p49"/>
          <p:cNvSpPr/>
          <p:nvPr/>
        </p:nvSpPr>
        <p:spPr>
          <a:xfrm>
            <a:off x="7612405" y="1281542"/>
            <a:ext cx="1022526" cy="2223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2A3D"/>
                </a:solidFill>
                <a:latin typeface="Roboto"/>
                <a:ea typeface="Roboto"/>
                <a:cs typeface="Roboto"/>
                <a:sym typeface="Roboto"/>
              </a:rPr>
              <a:t>VM 2</a:t>
            </a:r>
            <a:endParaRPr sz="800" b="1" i="0" u="none" strike="noStrike" cap="none">
              <a:solidFill>
                <a:srgbClr val="1F2A3D"/>
              </a:solidFill>
              <a:latin typeface="Arial"/>
              <a:ea typeface="Arial"/>
              <a:cs typeface="Arial"/>
              <a:sym typeface="Arial"/>
            </a:endParaRPr>
          </a:p>
        </p:txBody>
      </p:sp>
      <p:cxnSp>
        <p:nvCxnSpPr>
          <p:cNvPr id="2005" name="Google Shape;2005;p49"/>
          <p:cNvCxnSpPr/>
          <p:nvPr/>
        </p:nvCxnSpPr>
        <p:spPr>
          <a:xfrm rot="10800000">
            <a:off x="8107291" y="1835950"/>
            <a:ext cx="0" cy="182880"/>
          </a:xfrm>
          <a:prstGeom prst="straightConnector1">
            <a:avLst/>
          </a:prstGeom>
          <a:noFill/>
          <a:ln w="12700" cap="flat" cmpd="sng">
            <a:solidFill>
              <a:srgbClr val="1F2A3D"/>
            </a:solidFill>
            <a:prstDash val="dot"/>
            <a:round/>
            <a:headEnd type="triangle" w="med" len="med"/>
            <a:tailEnd type="triangle" w="med" len="med"/>
          </a:ln>
        </p:spPr>
      </p:cxnSp>
      <p:sp>
        <p:nvSpPr>
          <p:cNvPr id="2006" name="Google Shape;2006;p49"/>
          <p:cNvSpPr/>
          <p:nvPr/>
        </p:nvSpPr>
        <p:spPr>
          <a:xfrm>
            <a:off x="7703681" y="2091990"/>
            <a:ext cx="839972" cy="230832"/>
          </a:xfrm>
          <a:prstGeom prst="rect">
            <a:avLst/>
          </a:prstGeom>
          <a:solidFill>
            <a:srgbClr val="F15B3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i915</a:t>
            </a:r>
            <a:endParaRPr sz="900" b="1" i="0" u="none" strike="noStrike" cap="none">
              <a:solidFill>
                <a:schemeClr val="lt1"/>
              </a:solidFill>
              <a:latin typeface="Roboto"/>
              <a:ea typeface="Roboto"/>
              <a:cs typeface="Roboto"/>
              <a:sym typeface="Roboto"/>
            </a:endParaRPr>
          </a:p>
        </p:txBody>
      </p:sp>
      <p:sp>
        <p:nvSpPr>
          <p:cNvPr id="2007" name="Google Shape;2007;p49"/>
          <p:cNvSpPr/>
          <p:nvPr/>
        </p:nvSpPr>
        <p:spPr>
          <a:xfrm>
            <a:off x="7488921" y="994149"/>
            <a:ext cx="1254063"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1F2A3D"/>
                </a:solidFill>
                <a:latin typeface="Roboto"/>
                <a:ea typeface="Roboto"/>
                <a:cs typeface="Roboto"/>
                <a:sym typeface="Roboto"/>
              </a:rPr>
              <a:t>qemu</a:t>
            </a:r>
            <a:endParaRPr sz="900" b="1" i="0" u="none" strike="noStrike" cap="none">
              <a:solidFill>
                <a:srgbClr val="1F2A3D"/>
              </a:solidFill>
              <a:latin typeface="Arial"/>
              <a:ea typeface="Arial"/>
              <a:cs typeface="Arial"/>
              <a:sym typeface="Arial"/>
            </a:endParaRPr>
          </a:p>
        </p:txBody>
      </p:sp>
      <p:sp>
        <p:nvSpPr>
          <p:cNvPr id="2008" name="Google Shape;2008;p49"/>
          <p:cNvSpPr/>
          <p:nvPr/>
        </p:nvSpPr>
        <p:spPr>
          <a:xfrm>
            <a:off x="6340704" y="3144668"/>
            <a:ext cx="1576475" cy="189013"/>
          </a:xfrm>
          <a:prstGeom prst="rect">
            <a:avLst/>
          </a:prstGeom>
          <a:solidFill>
            <a:srgbClr val="F15B3E"/>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chemeClr val="lt1"/>
                </a:solidFill>
                <a:latin typeface="Roboto"/>
                <a:ea typeface="Roboto"/>
                <a:cs typeface="Roboto"/>
                <a:sym typeface="Roboto"/>
              </a:rPr>
              <a:t>i915</a:t>
            </a:r>
            <a:endParaRPr sz="700" b="1" i="0" u="none" strike="noStrike" cap="none">
              <a:solidFill>
                <a:schemeClr val="lt1"/>
              </a:solidFill>
              <a:latin typeface="Roboto"/>
              <a:ea typeface="Roboto"/>
              <a:cs typeface="Roboto"/>
              <a:sym typeface="Roboto"/>
            </a:endParaRPr>
          </a:p>
        </p:txBody>
      </p:sp>
      <p:sp>
        <p:nvSpPr>
          <p:cNvPr id="2009" name="Google Shape;2009;p49"/>
          <p:cNvSpPr/>
          <p:nvPr/>
        </p:nvSpPr>
        <p:spPr>
          <a:xfrm>
            <a:off x="5408425" y="2759114"/>
            <a:ext cx="3504800" cy="307777"/>
          </a:xfrm>
          <a:prstGeom prst="rect">
            <a:avLst/>
          </a:prstGeom>
          <a:solidFill>
            <a:srgbClr val="5E81BE"/>
          </a:solidFill>
          <a:ln>
            <a:noFill/>
          </a:ln>
        </p:spPr>
        <p:txBody>
          <a:bodyPr spcFirstLastPara="1" wrap="square" lIns="0" tIns="91425" rIns="0"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HYPERVISOR</a:t>
            </a:r>
            <a:endParaRPr sz="800" b="1" i="0" u="none" strike="noStrike" cap="none">
              <a:solidFill>
                <a:schemeClr val="lt1"/>
              </a:solidFill>
              <a:latin typeface="Arial"/>
              <a:ea typeface="Arial"/>
              <a:cs typeface="Arial"/>
              <a:sym typeface="Arial"/>
            </a:endParaRPr>
          </a:p>
        </p:txBody>
      </p:sp>
      <p:cxnSp>
        <p:nvCxnSpPr>
          <p:cNvPr id="2010" name="Google Shape;2010;p49"/>
          <p:cNvCxnSpPr/>
          <p:nvPr/>
        </p:nvCxnSpPr>
        <p:spPr>
          <a:xfrm>
            <a:off x="7160825" y="3375660"/>
            <a:ext cx="0" cy="312420"/>
          </a:xfrm>
          <a:prstGeom prst="straightConnector1">
            <a:avLst/>
          </a:prstGeom>
          <a:noFill/>
          <a:ln w="12700" cap="flat" cmpd="sng">
            <a:solidFill>
              <a:srgbClr val="1F2A3D"/>
            </a:solidFill>
            <a:prstDash val="dot"/>
            <a:round/>
            <a:headEnd type="triangle" w="med" len="med"/>
            <a:tailEnd type="triangle" w="med" len="med"/>
          </a:ln>
        </p:spPr>
      </p:cxnSp>
      <p:cxnSp>
        <p:nvCxnSpPr>
          <p:cNvPr id="2011" name="Google Shape;2011;p49"/>
          <p:cNvCxnSpPr/>
          <p:nvPr/>
        </p:nvCxnSpPr>
        <p:spPr>
          <a:xfrm>
            <a:off x="6511111" y="2393354"/>
            <a:ext cx="0" cy="711600"/>
          </a:xfrm>
          <a:prstGeom prst="straightConnector1">
            <a:avLst/>
          </a:prstGeom>
          <a:noFill/>
          <a:ln w="12700" cap="flat" cmpd="sng">
            <a:solidFill>
              <a:srgbClr val="1F2A3D"/>
            </a:solidFill>
            <a:prstDash val="dot"/>
            <a:round/>
            <a:headEnd type="triangle" w="med" len="med"/>
            <a:tailEnd type="triangle" w="med" len="med"/>
          </a:ln>
        </p:spPr>
      </p:cxnSp>
      <p:cxnSp>
        <p:nvCxnSpPr>
          <p:cNvPr id="2012" name="Google Shape;2012;p49"/>
          <p:cNvCxnSpPr/>
          <p:nvPr/>
        </p:nvCxnSpPr>
        <p:spPr>
          <a:xfrm>
            <a:off x="7779841" y="2393354"/>
            <a:ext cx="0" cy="711600"/>
          </a:xfrm>
          <a:prstGeom prst="straightConnector1">
            <a:avLst/>
          </a:prstGeom>
          <a:noFill/>
          <a:ln w="12700" cap="flat" cmpd="sng">
            <a:solidFill>
              <a:srgbClr val="1F2A3D"/>
            </a:solidFill>
            <a:prstDash val="dot"/>
            <a:round/>
            <a:headEnd type="triangle" w="med" len="med"/>
            <a:tailEnd type="triangle" w="med" len="med"/>
          </a:ln>
        </p:spPr>
      </p:cxnSp>
      <p:sp>
        <p:nvSpPr>
          <p:cNvPr id="2013" name="Google Shape;2013;p49"/>
          <p:cNvSpPr/>
          <p:nvPr/>
        </p:nvSpPr>
        <p:spPr>
          <a:xfrm>
            <a:off x="564776" y="1363833"/>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2014" name="Google Shape;2014;p49"/>
          <p:cNvSpPr/>
          <p:nvPr/>
        </p:nvSpPr>
        <p:spPr>
          <a:xfrm>
            <a:off x="564788" y="1977681"/>
            <a:ext cx="137700" cy="137700"/>
          </a:xfrm>
          <a:prstGeom prst="ellipse">
            <a:avLst/>
          </a:prstGeom>
          <a:noFill/>
          <a:ln w="25400" cap="flat" cmpd="sng">
            <a:solidFill>
              <a:schemeClr val="accent3"/>
            </a:solidFill>
            <a:prstDash val="solid"/>
            <a:round/>
            <a:headEnd type="none" w="sm" len="sm"/>
            <a:tailEnd type="none" w="sm" len="sm"/>
          </a:ln>
        </p:spPr>
        <p:txBody>
          <a:bodyPr spcFirstLastPara="1" wrap="square" lIns="27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Roboto"/>
              <a:ea typeface="Roboto"/>
              <a:cs typeface="Roboto"/>
              <a:sym typeface="Roboto"/>
            </a:endParaRPr>
          </a:p>
        </p:txBody>
      </p:sp>
      <p:sp>
        <p:nvSpPr>
          <p:cNvPr id="2015" name="Google Shape;2015;p49"/>
          <p:cNvSpPr txBox="1"/>
          <p:nvPr/>
        </p:nvSpPr>
        <p:spPr>
          <a:xfrm>
            <a:off x="564739" y="1370376"/>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1</a:t>
            </a:r>
            <a:endParaRPr sz="800" b="0" i="0" u="none" strike="noStrike" cap="none">
              <a:solidFill>
                <a:schemeClr val="dk1"/>
              </a:solidFill>
              <a:latin typeface="Roboto"/>
              <a:ea typeface="Roboto"/>
              <a:cs typeface="Roboto"/>
              <a:sym typeface="Roboto"/>
            </a:endParaRPr>
          </a:p>
        </p:txBody>
      </p:sp>
      <p:sp>
        <p:nvSpPr>
          <p:cNvPr id="2016" name="Google Shape;2016;p49"/>
          <p:cNvSpPr txBox="1"/>
          <p:nvPr/>
        </p:nvSpPr>
        <p:spPr>
          <a:xfrm>
            <a:off x="564750" y="1986001"/>
            <a:ext cx="137700" cy="137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Roboto"/>
                <a:ea typeface="Roboto"/>
                <a:cs typeface="Roboto"/>
                <a:sym typeface="Roboto"/>
              </a:rPr>
              <a:t>2</a:t>
            </a:r>
            <a:endParaRPr sz="800" b="0" i="0" u="none" strike="noStrike" cap="none">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pic>
        <p:nvPicPr>
          <p:cNvPr id="2021" name="Google Shape;2021;p54"/>
          <p:cNvPicPr preferRelativeResize="0"/>
          <p:nvPr/>
        </p:nvPicPr>
        <p:blipFill rotWithShape="1">
          <a:blip r:embed="rId3">
            <a:alphaModFix/>
          </a:blip>
          <a:srcRect/>
          <a:stretch/>
        </p:blipFill>
        <p:spPr>
          <a:xfrm>
            <a:off x="0" y="0"/>
            <a:ext cx="9158453" cy="5148072"/>
          </a:xfrm>
          <a:prstGeom prst="rect">
            <a:avLst/>
          </a:prstGeom>
          <a:noFill/>
          <a:ln>
            <a:noFill/>
          </a:ln>
        </p:spPr>
      </p:pic>
      <p:sp>
        <p:nvSpPr>
          <p:cNvPr id="2022" name="Google Shape;2022;p54"/>
          <p:cNvSpPr/>
          <p:nvPr/>
        </p:nvSpPr>
        <p:spPr>
          <a:xfrm>
            <a:off x="-1" y="0"/>
            <a:ext cx="9144001" cy="5143500"/>
          </a:xfrm>
          <a:prstGeom prst="rect">
            <a:avLst/>
          </a:prstGeom>
          <a:solidFill>
            <a:srgbClr val="1F2A3D">
              <a:alpha val="7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3" name="Google Shape;2023;p54"/>
          <p:cNvSpPr txBox="1">
            <a:spLocks noGrp="1"/>
          </p:cNvSpPr>
          <p:nvPr>
            <p:ph type="title"/>
          </p:nvPr>
        </p:nvSpPr>
        <p:spPr>
          <a:xfrm>
            <a:off x="457200" y="1097279"/>
            <a:ext cx="5400989" cy="2369401"/>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sz="2800" b="0">
                <a:solidFill>
                  <a:schemeClr val="lt1"/>
                </a:solidFill>
                <a:latin typeface="Roboto Light"/>
                <a:ea typeface="Roboto Light"/>
                <a:cs typeface="Roboto Light"/>
                <a:sym typeface="Roboto Light"/>
              </a:rPr>
              <a:t>The Kata Containers community welcomes contributions from anyone</a:t>
            </a:r>
            <a:r>
              <a:rPr lang="en-US" sz="2800">
                <a:solidFill>
                  <a:schemeClr val="lt1"/>
                </a:solidFill>
                <a:latin typeface="Roboto"/>
                <a:ea typeface="Roboto"/>
                <a:cs typeface="Roboto"/>
                <a:sym typeface="Roboto"/>
              </a:rPr>
              <a:t>.</a:t>
            </a:r>
            <a:br>
              <a:rPr lang="en-US" sz="2800">
                <a:solidFill>
                  <a:schemeClr val="lt1"/>
                </a:solidFill>
                <a:latin typeface="Roboto"/>
                <a:ea typeface="Roboto"/>
                <a:cs typeface="Roboto"/>
                <a:sym typeface="Roboto"/>
              </a:rPr>
            </a:br>
            <a:endParaRPr sz="2800">
              <a:solidFill>
                <a:schemeClr val="lt1"/>
              </a:solidFill>
              <a:latin typeface="Roboto"/>
              <a:ea typeface="Roboto"/>
              <a:cs typeface="Roboto"/>
              <a:sym typeface="Roboto"/>
            </a:endParaRPr>
          </a:p>
        </p:txBody>
      </p:sp>
      <p:pic>
        <p:nvPicPr>
          <p:cNvPr id="2024" name="Google Shape;2024;p54"/>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sp>
        <p:nvSpPr>
          <p:cNvPr id="2029" name="Google Shape;2029;p55"/>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Resources</a:t>
            </a:r>
            <a:endParaRPr/>
          </a:p>
        </p:txBody>
      </p:sp>
      <p:sp>
        <p:nvSpPr>
          <p:cNvPr id="2030" name="Google Shape;2030;p55"/>
          <p:cNvSpPr txBox="1"/>
          <p:nvPr/>
        </p:nvSpPr>
        <p:spPr>
          <a:xfrm>
            <a:off x="457200" y="1188720"/>
            <a:ext cx="6386100" cy="3789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800"/>
              <a:buFont typeface="Roboto"/>
              <a:buNone/>
            </a:pPr>
            <a:r>
              <a:rPr lang="en-US" sz="1600" b="1" i="0" u="none" strike="noStrike" cap="none">
                <a:solidFill>
                  <a:srgbClr val="1F2A3D"/>
                </a:solidFill>
                <a:latin typeface="Roboto"/>
                <a:ea typeface="Roboto"/>
                <a:cs typeface="Roboto"/>
                <a:sym typeface="Roboto"/>
              </a:rPr>
              <a:t>Source code</a:t>
            </a:r>
            <a:br>
              <a:rPr lang="en-US" sz="1600" b="1" i="0" u="none" strike="noStrike" cap="none">
                <a:solidFill>
                  <a:srgbClr val="1F2A3D"/>
                </a:solidFill>
                <a:latin typeface="Roboto"/>
                <a:ea typeface="Roboto"/>
                <a:cs typeface="Roboto"/>
                <a:sym typeface="Roboto"/>
              </a:rPr>
            </a:br>
            <a:r>
              <a:rPr lang="en-US" sz="1100" b="0" i="0" u="sng" strike="noStrike" cap="none">
                <a:solidFill>
                  <a:srgbClr val="5E81BE"/>
                </a:solidFill>
                <a:latin typeface="Roboto"/>
                <a:ea typeface="Roboto"/>
                <a:cs typeface="Roboto"/>
                <a:sym typeface="Roboto"/>
                <a:hlinkClick r:id="rId3">
                  <a:extLst>
                    <a:ext uri="{A12FA001-AC4F-418D-AE19-62706E023703}">
                      <ahyp:hlinkClr xmlns:ahyp="http://schemas.microsoft.com/office/drawing/2018/hyperlinkcolor" val="tx"/>
                    </a:ext>
                  </a:extLst>
                </a:hlinkClick>
              </a:rPr>
              <a:t>Kata Containers source</a:t>
            </a:r>
            <a:endParaRPr sz="1100" b="0" i="0" u="none" strike="noStrike" cap="none">
              <a:solidFill>
                <a:srgbClr val="5E81BE"/>
              </a:solidFill>
              <a:latin typeface="Roboto"/>
              <a:ea typeface="Roboto"/>
              <a:cs typeface="Roboto"/>
              <a:sym typeface="Roboto"/>
            </a:endParaRPr>
          </a:p>
          <a:p>
            <a:pPr marL="0" marR="0" lvl="0" indent="0" algn="l" rtl="0">
              <a:lnSpc>
                <a:spcPct val="100000"/>
              </a:lnSpc>
              <a:spcBef>
                <a:spcPts val="0"/>
              </a:spcBef>
              <a:spcAft>
                <a:spcPts val="0"/>
              </a:spcAft>
              <a:buClr>
                <a:schemeClr val="lt2"/>
              </a:buClr>
              <a:buSzPts val="1800"/>
              <a:buFont typeface="Roboto"/>
              <a:buNone/>
            </a:pPr>
            <a:endParaRPr sz="1200" b="1"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chemeClr val="lt2"/>
              </a:buClr>
              <a:buSzPts val="1800"/>
              <a:buFont typeface="Roboto"/>
              <a:buNone/>
            </a:pPr>
            <a:r>
              <a:rPr lang="en-US" sz="1600" b="1" i="0" u="none" strike="noStrike" cap="none">
                <a:solidFill>
                  <a:srgbClr val="1F2A3D"/>
                </a:solidFill>
                <a:latin typeface="Roboto"/>
                <a:ea typeface="Roboto"/>
                <a:cs typeface="Roboto"/>
                <a:sym typeface="Roboto"/>
              </a:rPr>
              <a:t>Documentation</a:t>
            </a:r>
            <a:endParaRPr sz="16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r>
              <a:rPr lang="en-US" sz="1100" b="0" i="0" u="sng" strike="noStrike" cap="none">
                <a:solidFill>
                  <a:srgbClr val="5E81BE"/>
                </a:solidFill>
                <a:latin typeface="Roboto"/>
                <a:ea typeface="Roboto"/>
                <a:cs typeface="Roboto"/>
                <a:sym typeface="Roboto"/>
                <a:hlinkClick r:id="rId4">
                  <a:extLst>
                    <a:ext uri="{A12FA001-AC4F-418D-AE19-62706E023703}">
                      <ahyp:hlinkClr xmlns:ahyp="http://schemas.microsoft.com/office/drawing/2018/hyperlinkcolor" val="tx"/>
                    </a:ext>
                  </a:extLst>
                </a:hlinkClick>
              </a:rPr>
              <a:t>Kata Containers Getting Started   </a:t>
            </a:r>
            <a:br>
              <a:rPr lang="en-US" sz="1100" b="0" i="0" u="none" strike="noStrike" cap="none">
                <a:solidFill>
                  <a:srgbClr val="5E81BE"/>
                </a:solidFill>
                <a:latin typeface="Roboto"/>
                <a:ea typeface="Roboto"/>
                <a:cs typeface="Roboto"/>
                <a:sym typeface="Roboto"/>
              </a:rPr>
            </a:br>
            <a:r>
              <a:rPr lang="en-US" sz="1100" b="0" i="0" u="sng" strike="noStrike" cap="none">
                <a:solidFill>
                  <a:srgbClr val="5E81BE"/>
                </a:solidFill>
                <a:latin typeface="Roboto"/>
                <a:ea typeface="Roboto"/>
                <a:cs typeface="Roboto"/>
                <a:sym typeface="Roboto"/>
                <a:hlinkClick r:id="rId5">
                  <a:extLst>
                    <a:ext uri="{A12FA001-AC4F-418D-AE19-62706E023703}">
                      <ahyp:hlinkClr xmlns:ahyp="http://schemas.microsoft.com/office/drawing/2018/hyperlinkcolor" val="tx"/>
                    </a:ext>
                  </a:extLst>
                </a:hlinkClick>
              </a:rPr>
              <a:t>Kata Containers Architecture </a:t>
            </a:r>
            <a:br>
              <a:rPr lang="en-US" sz="1100" b="0" i="0" u="sng" strike="noStrike" cap="none">
                <a:solidFill>
                  <a:srgbClr val="5E81BE"/>
                </a:solidFill>
                <a:latin typeface="Roboto"/>
                <a:ea typeface="Roboto"/>
                <a:cs typeface="Roboto"/>
                <a:sym typeface="Roboto"/>
                <a:hlinkClick r:id="rId5">
                  <a:extLst>
                    <a:ext uri="{A12FA001-AC4F-418D-AE19-62706E023703}">
                      <ahyp:hlinkClr xmlns:ahyp="http://schemas.microsoft.com/office/drawing/2018/hyperlinkcolor" val="tx"/>
                    </a:ext>
                  </a:extLst>
                </a:hlinkClick>
              </a:rPr>
            </a:br>
            <a:r>
              <a:rPr lang="en-US" sz="1100" b="0" i="0" u="sng" strike="noStrike" cap="none">
                <a:solidFill>
                  <a:srgbClr val="5E81BE"/>
                </a:solidFill>
                <a:latin typeface="Roboto"/>
                <a:ea typeface="Roboto"/>
                <a:cs typeface="Roboto"/>
                <a:sym typeface="Roboto"/>
                <a:hlinkClick r:id="rId6">
                  <a:extLst>
                    <a:ext uri="{A12FA001-AC4F-418D-AE19-62706E023703}">
                      <ahyp:hlinkClr xmlns:ahyp="http://schemas.microsoft.com/office/drawing/2018/hyperlinkcolor" val="tx"/>
                    </a:ext>
                  </a:extLst>
                </a:hlinkClick>
              </a:rPr>
              <a:t>Kata Containers Developer Guide </a:t>
            </a:r>
            <a:endParaRPr sz="1100" b="0" i="0" u="none" strike="noStrike" cap="none">
              <a:solidFill>
                <a:srgbClr val="5E81BE"/>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5E81BE"/>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r>
              <a:rPr lang="en-US" sz="1400" b="1" i="0" u="none" strike="noStrike" cap="none">
                <a:solidFill>
                  <a:srgbClr val="1F2A3D"/>
                </a:solidFill>
                <a:latin typeface="Roboto"/>
                <a:ea typeface="Roboto"/>
                <a:cs typeface="Roboto"/>
                <a:sym typeface="Roboto"/>
              </a:rPr>
              <a:t>More coming soon from </a:t>
            </a:r>
            <a:r>
              <a:rPr lang="en-US" sz="1400" b="1" i="0" u="sng" strike="noStrike" cap="none">
                <a:solidFill>
                  <a:srgbClr val="5E81BE"/>
                </a:solidFill>
                <a:latin typeface="Roboto"/>
                <a:ea typeface="Roboto"/>
                <a:cs typeface="Roboto"/>
                <a:sym typeface="Roboto"/>
                <a:hlinkClick r:id="rId7">
                  <a:extLst>
                    <a:ext uri="{A12FA001-AC4F-418D-AE19-62706E023703}">
                      <ahyp:hlinkClr xmlns:ahyp="http://schemas.microsoft.com/office/drawing/2018/hyperlinkcolor" val="tx"/>
                    </a:ext>
                  </a:extLst>
                </a:hlinkClick>
              </a:rPr>
              <a:t>katacontainers.io</a:t>
            </a:r>
            <a:r>
              <a:rPr lang="en-US" sz="1400" b="1" i="0" u="none" strike="noStrike" cap="none">
                <a:solidFill>
                  <a:srgbClr val="5E81BE"/>
                </a:solidFill>
                <a:latin typeface="Roboto"/>
                <a:ea typeface="Roboto"/>
                <a:cs typeface="Roboto"/>
                <a:sym typeface="Roboto"/>
              </a:rPr>
              <a:t>  </a:t>
            </a:r>
            <a:endParaRPr sz="1400" b="1" i="0" u="none" strike="noStrike" cap="none">
              <a:solidFill>
                <a:srgbClr val="5E81BE"/>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5E81BE"/>
              </a:solidFill>
              <a:latin typeface="Roboto"/>
              <a:ea typeface="Roboto"/>
              <a:cs typeface="Roboto"/>
              <a:sym typeface="Roboto"/>
            </a:endParaRPr>
          </a:p>
        </p:txBody>
      </p:sp>
      <p:pic>
        <p:nvPicPr>
          <p:cNvPr id="2031" name="Google Shape;2031;p55"/>
          <p:cNvPicPr preferRelativeResize="0"/>
          <p:nvPr/>
        </p:nvPicPr>
        <p:blipFill rotWithShape="1">
          <a:blip r:embed="rId8">
            <a:alphaModFix/>
          </a:blip>
          <a:srcRect/>
          <a:stretch/>
        </p:blipFill>
        <p:spPr>
          <a:xfrm>
            <a:off x="5120640" y="0"/>
            <a:ext cx="4023360" cy="5143500"/>
          </a:xfrm>
          <a:prstGeom prst="rect">
            <a:avLst/>
          </a:prstGeom>
          <a:noFill/>
          <a:ln>
            <a:noFill/>
          </a:ln>
        </p:spPr>
      </p:pic>
      <p:sp>
        <p:nvSpPr>
          <p:cNvPr id="2032" name="Google Shape;2032;p55"/>
          <p:cNvSpPr/>
          <p:nvPr/>
        </p:nvSpPr>
        <p:spPr>
          <a:xfrm>
            <a:off x="5120640" y="0"/>
            <a:ext cx="4023360" cy="5143500"/>
          </a:xfrm>
          <a:prstGeom prst="rect">
            <a:avLst/>
          </a:prstGeom>
          <a:solidFill>
            <a:srgbClr val="1F2A3C">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c242e7999_0_20"/>
          <p:cNvSpPr/>
          <p:nvPr/>
        </p:nvSpPr>
        <p:spPr>
          <a:xfrm rot="10800000">
            <a:off x="125801" y="2636940"/>
            <a:ext cx="1436400" cy="712200"/>
          </a:xfrm>
          <a:prstGeom prst="rect">
            <a:avLst/>
          </a:prstGeom>
          <a:gradFill>
            <a:gsLst>
              <a:gs pos="0">
                <a:srgbClr val="FDFDFD"/>
              </a:gs>
              <a:gs pos="100000">
                <a:srgbClr val="969696">
                  <a:alpha val="40000"/>
                </a:srgbClr>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gac242e7999_0_20"/>
          <p:cNvSpPr/>
          <p:nvPr/>
        </p:nvSpPr>
        <p:spPr>
          <a:xfrm>
            <a:off x="125727" y="3351302"/>
            <a:ext cx="1436400" cy="948000"/>
          </a:xfrm>
          <a:prstGeom prst="rect">
            <a:avLst/>
          </a:prstGeom>
          <a:gradFill>
            <a:gsLst>
              <a:gs pos="0">
                <a:schemeClr val="lt1"/>
              </a:gs>
              <a:gs pos="100000">
                <a:srgbClr val="969696">
                  <a:alpha val="40000"/>
                </a:srgbClr>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gac242e7999_0_20"/>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Evolution</a:t>
            </a:r>
            <a:endParaRPr/>
          </a:p>
        </p:txBody>
      </p:sp>
      <p:sp>
        <p:nvSpPr>
          <p:cNvPr id="174" name="Google Shape;174;gac242e7999_0_20"/>
          <p:cNvSpPr txBox="1">
            <a:spLocks noGrp="1"/>
          </p:cNvSpPr>
          <p:nvPr>
            <p:ph type="body" idx="1"/>
          </p:nvPr>
        </p:nvSpPr>
        <p:spPr>
          <a:xfrm>
            <a:off x="457200" y="1188720"/>
            <a:ext cx="3668400" cy="3390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15B3E"/>
                </a:solidFill>
                <a:latin typeface="Roboto"/>
                <a:ea typeface="Roboto"/>
                <a:cs typeface="Roboto"/>
                <a:sym typeface="Roboto"/>
              </a:rPr>
              <a:t>The speed of containers,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D"/>
                </a:solidFill>
                <a:latin typeface="Roboto"/>
                <a:ea typeface="Roboto"/>
                <a:cs typeface="Roboto"/>
                <a:sym typeface="Roboto"/>
              </a:rPr>
              <a:t>the security of VMs.</a:t>
            </a:r>
            <a:endParaRPr sz="1200" b="0" i="0" u="none" strike="noStrike" cap="none">
              <a:solidFill>
                <a:srgbClr val="1F2A3C"/>
              </a:solidFill>
              <a:latin typeface="Roboto"/>
              <a:ea typeface="Roboto"/>
              <a:cs typeface="Roboto"/>
              <a:sym typeface="Roboto"/>
            </a:endParaRPr>
          </a:p>
        </p:txBody>
      </p:sp>
      <p:cxnSp>
        <p:nvCxnSpPr>
          <p:cNvPr id="175" name="Google Shape;175;gac242e7999_0_20"/>
          <p:cNvCxnSpPr/>
          <p:nvPr/>
        </p:nvCxnSpPr>
        <p:spPr>
          <a:xfrm>
            <a:off x="5072840" y="1174628"/>
            <a:ext cx="0" cy="3812400"/>
          </a:xfrm>
          <a:prstGeom prst="straightConnector1">
            <a:avLst/>
          </a:prstGeom>
          <a:noFill/>
          <a:ln w="15875" cap="sq" cmpd="sng">
            <a:solidFill>
              <a:srgbClr val="1F2A3D"/>
            </a:solidFill>
            <a:prstDash val="dot"/>
            <a:round/>
            <a:headEnd type="none" w="sm" len="sm"/>
            <a:tailEnd type="triangle" w="med" len="med"/>
          </a:ln>
        </p:spPr>
      </p:cxnSp>
      <p:cxnSp>
        <p:nvCxnSpPr>
          <p:cNvPr id="176" name="Google Shape;176;gac242e7999_0_20"/>
          <p:cNvCxnSpPr/>
          <p:nvPr/>
        </p:nvCxnSpPr>
        <p:spPr>
          <a:xfrm rot="10800000">
            <a:off x="4917966" y="1228258"/>
            <a:ext cx="365700" cy="0"/>
          </a:xfrm>
          <a:prstGeom prst="straightConnector1">
            <a:avLst/>
          </a:prstGeom>
          <a:noFill/>
          <a:ln w="9525" cap="flat" cmpd="sng">
            <a:solidFill>
              <a:srgbClr val="8D8D8D"/>
            </a:solidFill>
            <a:prstDash val="dot"/>
            <a:round/>
            <a:headEnd type="none" w="sm" len="sm"/>
            <a:tailEnd type="none" w="sm" len="sm"/>
          </a:ln>
        </p:spPr>
      </p:cxnSp>
      <p:sp>
        <p:nvSpPr>
          <p:cNvPr id="177" name="Google Shape;177;gac242e7999_0_20"/>
          <p:cNvSpPr/>
          <p:nvPr/>
        </p:nvSpPr>
        <p:spPr>
          <a:xfrm rot="2700000">
            <a:off x="5017898" y="1179202"/>
            <a:ext cx="109884" cy="109884"/>
          </a:xfrm>
          <a:prstGeom prst="rect">
            <a:avLst/>
          </a:prstGeom>
          <a:solidFill>
            <a:srgbClr val="1F2A3D"/>
          </a:solidFill>
          <a:ln w="19050"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78" name="Google Shape;178;gac242e7999_0_20"/>
          <p:cNvCxnSpPr/>
          <p:nvPr/>
        </p:nvCxnSpPr>
        <p:spPr>
          <a:xfrm rot="10800000">
            <a:off x="4917967" y="1772543"/>
            <a:ext cx="365700" cy="0"/>
          </a:xfrm>
          <a:prstGeom prst="straightConnector1">
            <a:avLst/>
          </a:prstGeom>
          <a:noFill/>
          <a:ln w="9525" cap="flat" cmpd="sng">
            <a:solidFill>
              <a:srgbClr val="8D8D8D"/>
            </a:solidFill>
            <a:prstDash val="dot"/>
            <a:round/>
            <a:headEnd type="none" w="sm" len="sm"/>
            <a:tailEnd type="none" w="sm" len="sm"/>
          </a:ln>
        </p:spPr>
      </p:cxnSp>
      <p:sp>
        <p:nvSpPr>
          <p:cNvPr id="179" name="Google Shape;179;gac242e7999_0_20"/>
          <p:cNvSpPr/>
          <p:nvPr/>
        </p:nvSpPr>
        <p:spPr>
          <a:xfrm rot="2700000">
            <a:off x="5017899" y="1723487"/>
            <a:ext cx="109884" cy="109884"/>
          </a:xfrm>
          <a:prstGeom prst="rect">
            <a:avLst/>
          </a:prstGeom>
          <a:solidFill>
            <a:srgbClr val="1F2A3D"/>
          </a:solidFill>
          <a:ln w="19050"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0" name="Google Shape;180;gac242e7999_0_20"/>
          <p:cNvCxnSpPr/>
          <p:nvPr/>
        </p:nvCxnSpPr>
        <p:spPr>
          <a:xfrm rot="10800000">
            <a:off x="4917966" y="4691564"/>
            <a:ext cx="365700" cy="0"/>
          </a:xfrm>
          <a:prstGeom prst="straightConnector1">
            <a:avLst/>
          </a:prstGeom>
          <a:noFill/>
          <a:ln w="9525" cap="flat" cmpd="sng">
            <a:solidFill>
              <a:srgbClr val="8D8D8D"/>
            </a:solidFill>
            <a:prstDash val="dot"/>
            <a:round/>
            <a:headEnd type="none" w="sm" len="sm"/>
            <a:tailEnd type="none" w="sm" len="sm"/>
          </a:ln>
        </p:spPr>
      </p:cxnSp>
      <p:sp>
        <p:nvSpPr>
          <p:cNvPr id="181" name="Google Shape;181;gac242e7999_0_20"/>
          <p:cNvSpPr/>
          <p:nvPr/>
        </p:nvSpPr>
        <p:spPr>
          <a:xfrm rot="2700000">
            <a:off x="5017898" y="4642509"/>
            <a:ext cx="109884" cy="109884"/>
          </a:xfrm>
          <a:prstGeom prst="rect">
            <a:avLst/>
          </a:prstGeom>
          <a:solidFill>
            <a:srgbClr val="F15B3E"/>
          </a:solidFill>
          <a:ln w="19050"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2" name="Google Shape;182;gac242e7999_0_20"/>
          <p:cNvSpPr txBox="1"/>
          <p:nvPr/>
        </p:nvSpPr>
        <p:spPr>
          <a:xfrm>
            <a:off x="5261428" y="1112520"/>
            <a:ext cx="3547500" cy="3110400"/>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2015 – Intel launches Clear Containers open source project​</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2017 - Merger of two established projects under Open</a:t>
            </a:r>
            <a:r>
              <a:rPr lang="en-US" sz="1200">
                <a:solidFill>
                  <a:schemeClr val="dk1"/>
                </a:solidFill>
                <a:latin typeface="Roboto"/>
                <a:ea typeface="Roboto"/>
                <a:cs typeface="Roboto"/>
                <a:sym typeface="Roboto"/>
              </a:rPr>
              <a:t> Infrastructure </a:t>
            </a:r>
            <a:r>
              <a:rPr lang="en-US" sz="1200" b="0" i="0" u="none" strike="noStrike" cap="none">
                <a:solidFill>
                  <a:schemeClr val="dk1"/>
                </a:solidFill>
                <a:latin typeface="Roboto"/>
                <a:ea typeface="Roboto"/>
                <a:cs typeface="Roboto"/>
                <a:sym typeface="Roboto"/>
              </a:rPr>
              <a:t>Foundation; Hyper.SH runV and Intel® Clear Containers.​</a:t>
            </a:r>
            <a:endParaRPr/>
          </a:p>
          <a:p>
            <a:pPr marL="0" marR="0" lvl="0" indent="0" algn="l" rtl="0">
              <a:lnSpc>
                <a:spcPct val="100000"/>
              </a:lnSpc>
              <a:spcBef>
                <a:spcPts val="0"/>
              </a:spcBef>
              <a:spcAft>
                <a:spcPts val="0"/>
              </a:spcAft>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​May 2018 – V1.0 released ​</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Roboto"/>
                <a:ea typeface="Roboto"/>
                <a:cs typeface="Roboto"/>
                <a:sym typeface="Roboto"/>
              </a:rPr>
              <a:t>Each container/pod isolated by a quick-to-boot ​ lightweight VM.​ </a:t>
            </a:r>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Roboto"/>
                <a:ea typeface="Roboto"/>
                <a:cs typeface="Roboto"/>
                <a:sym typeface="Roboto"/>
              </a:rPr>
              <a:t>OCI-compatible runtime - Looks just like a ​container in Kubernetes, Docker, or OpenStack.​</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2019 – Alibaba, Tencent, Baidu, Huawei, Stackpath put Kata Containers ​in production</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October 2020 – V2.0 released</a:t>
            </a:r>
            <a:endParaRPr/>
          </a:p>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3" name="Google Shape;183;gac242e7999_0_20"/>
          <p:cNvSpPr/>
          <p:nvPr/>
        </p:nvSpPr>
        <p:spPr>
          <a:xfrm>
            <a:off x="125727" y="3114391"/>
            <a:ext cx="4506000" cy="473700"/>
          </a:xfrm>
          <a:prstGeom prst="leftRightArrow">
            <a:avLst>
              <a:gd name="adj1" fmla="val 50000"/>
              <a:gd name="adj2" fmla="val 50000"/>
            </a:avLst>
          </a:prstGeom>
          <a:solidFill>
            <a:schemeClr val="accent5"/>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r>
              <a:rPr lang="en-US" sz="1050" b="1" i="0" u="none" strike="noStrike" cap="none">
                <a:solidFill>
                  <a:srgbClr val="000000"/>
                </a:solidFill>
                <a:latin typeface="Roboto"/>
                <a:ea typeface="Roboto"/>
                <a:cs typeface="Roboto"/>
                <a:sym typeface="Roboto"/>
              </a:rPr>
              <a:t>Virtualization Continuum</a:t>
            </a:r>
            <a:endParaRPr/>
          </a:p>
        </p:txBody>
      </p:sp>
      <p:sp>
        <p:nvSpPr>
          <p:cNvPr id="184" name="Google Shape;184;gac242e7999_0_20"/>
          <p:cNvSpPr txBox="1"/>
          <p:nvPr/>
        </p:nvSpPr>
        <p:spPr>
          <a:xfrm>
            <a:off x="182662" y="2770542"/>
            <a:ext cx="562800" cy="16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FAAS</a:t>
            </a:r>
            <a:endParaRPr/>
          </a:p>
        </p:txBody>
      </p:sp>
      <p:sp>
        <p:nvSpPr>
          <p:cNvPr id="185" name="Google Shape;185;gac242e7999_0_20"/>
          <p:cNvSpPr txBox="1"/>
          <p:nvPr/>
        </p:nvSpPr>
        <p:spPr>
          <a:xfrm>
            <a:off x="3741531" y="2770542"/>
            <a:ext cx="1070100" cy="32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Legacy</a:t>
            </a:r>
            <a:endParaRPr/>
          </a:p>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Enterprise</a:t>
            </a:r>
            <a:endParaRPr/>
          </a:p>
        </p:txBody>
      </p:sp>
      <p:sp>
        <p:nvSpPr>
          <p:cNvPr id="186" name="Google Shape;186;gac242e7999_0_20"/>
          <p:cNvSpPr txBox="1"/>
          <p:nvPr/>
        </p:nvSpPr>
        <p:spPr>
          <a:xfrm>
            <a:off x="2785063" y="2770542"/>
            <a:ext cx="1070100" cy="32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Modern</a:t>
            </a:r>
            <a:endParaRPr/>
          </a:p>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Enterprise</a:t>
            </a:r>
            <a:endParaRPr sz="1050" b="0" i="0" u="none" strike="noStrike" cap="none">
              <a:solidFill>
                <a:schemeClr val="dk1"/>
              </a:solidFill>
              <a:latin typeface="Roboto"/>
              <a:ea typeface="Roboto"/>
              <a:cs typeface="Roboto"/>
              <a:sym typeface="Roboto"/>
            </a:endParaRPr>
          </a:p>
        </p:txBody>
      </p:sp>
      <p:sp>
        <p:nvSpPr>
          <p:cNvPr id="187" name="Google Shape;187;gac242e7999_0_20"/>
          <p:cNvSpPr txBox="1"/>
          <p:nvPr/>
        </p:nvSpPr>
        <p:spPr>
          <a:xfrm>
            <a:off x="1800635" y="2770542"/>
            <a:ext cx="954600" cy="32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Cloud</a:t>
            </a:r>
            <a:endParaRPr/>
          </a:p>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VM (CSP)</a:t>
            </a:r>
            <a:endParaRPr sz="1050" b="0" i="0" u="none" strike="noStrike" cap="none">
              <a:solidFill>
                <a:schemeClr val="dk1"/>
              </a:solidFill>
              <a:latin typeface="Roboto"/>
              <a:ea typeface="Roboto"/>
              <a:cs typeface="Roboto"/>
              <a:sym typeface="Roboto"/>
            </a:endParaRPr>
          </a:p>
        </p:txBody>
      </p:sp>
      <p:sp>
        <p:nvSpPr>
          <p:cNvPr id="188" name="Google Shape;188;gac242e7999_0_20"/>
          <p:cNvSpPr txBox="1"/>
          <p:nvPr/>
        </p:nvSpPr>
        <p:spPr>
          <a:xfrm>
            <a:off x="802597" y="2770542"/>
            <a:ext cx="1126500" cy="16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1050" b="0" i="0" u="none" strike="noStrike" cap="none">
                <a:solidFill>
                  <a:schemeClr val="dk1"/>
                </a:solidFill>
                <a:latin typeface="Roboto"/>
                <a:ea typeface="Roboto"/>
                <a:cs typeface="Roboto"/>
                <a:sym typeface="Roboto"/>
              </a:rPr>
              <a:t>Containers</a:t>
            </a:r>
            <a:endParaRPr/>
          </a:p>
        </p:txBody>
      </p:sp>
      <p:cxnSp>
        <p:nvCxnSpPr>
          <p:cNvPr id="189" name="Google Shape;189;gac242e7999_0_20"/>
          <p:cNvCxnSpPr/>
          <p:nvPr/>
        </p:nvCxnSpPr>
        <p:spPr>
          <a:xfrm rot="10800000">
            <a:off x="125703" y="3879426"/>
            <a:ext cx="290400" cy="0"/>
          </a:xfrm>
          <a:prstGeom prst="straightConnector1">
            <a:avLst/>
          </a:prstGeom>
          <a:noFill/>
          <a:ln w="63500" cap="flat" cmpd="sng">
            <a:solidFill>
              <a:srgbClr val="F15B3E"/>
            </a:solidFill>
            <a:prstDash val="solid"/>
            <a:miter lim="400000"/>
            <a:headEnd type="none" w="sm" len="sm"/>
            <a:tailEnd type="stealth" w="med" len="med"/>
          </a:ln>
        </p:spPr>
      </p:cxnSp>
      <p:cxnSp>
        <p:nvCxnSpPr>
          <p:cNvPr id="190" name="Google Shape;190;gac242e7999_0_20"/>
          <p:cNvCxnSpPr/>
          <p:nvPr/>
        </p:nvCxnSpPr>
        <p:spPr>
          <a:xfrm>
            <a:off x="1294544" y="3879426"/>
            <a:ext cx="270000" cy="0"/>
          </a:xfrm>
          <a:prstGeom prst="straightConnector1">
            <a:avLst/>
          </a:prstGeom>
          <a:noFill/>
          <a:ln w="63500" cap="flat" cmpd="sng">
            <a:solidFill>
              <a:srgbClr val="F15B3E"/>
            </a:solidFill>
            <a:prstDash val="solid"/>
            <a:miter lim="400000"/>
            <a:headEnd type="none" w="sm" len="sm"/>
            <a:tailEnd type="stealth" w="med" len="med"/>
          </a:ln>
        </p:spPr>
      </p:cxnSp>
      <p:pic>
        <p:nvPicPr>
          <p:cNvPr id="191" name="Google Shape;191;gac242e7999_0_20" descr="Logo&#10;&#10;Description automatically generated"/>
          <p:cNvPicPr preferRelativeResize="0"/>
          <p:nvPr/>
        </p:nvPicPr>
        <p:blipFill rotWithShape="1">
          <a:blip r:embed="rId3">
            <a:alphaModFix/>
          </a:blip>
          <a:srcRect/>
          <a:stretch/>
        </p:blipFill>
        <p:spPr>
          <a:xfrm>
            <a:off x="455609" y="3732636"/>
            <a:ext cx="789433" cy="280486"/>
          </a:xfrm>
          <a:prstGeom prst="rect">
            <a:avLst/>
          </a:prstGeom>
          <a:noFill/>
          <a:ln>
            <a:noFill/>
          </a:ln>
        </p:spPr>
      </p:pic>
      <p:cxnSp>
        <p:nvCxnSpPr>
          <p:cNvPr id="192" name="Google Shape;192;gac242e7999_0_20"/>
          <p:cNvCxnSpPr/>
          <p:nvPr/>
        </p:nvCxnSpPr>
        <p:spPr>
          <a:xfrm rot="10800000">
            <a:off x="4917967" y="3949849"/>
            <a:ext cx="365700" cy="0"/>
          </a:xfrm>
          <a:prstGeom prst="straightConnector1">
            <a:avLst/>
          </a:prstGeom>
          <a:noFill/>
          <a:ln w="9525" cap="flat" cmpd="sng">
            <a:solidFill>
              <a:srgbClr val="8D8D8D"/>
            </a:solidFill>
            <a:prstDash val="dot"/>
            <a:round/>
            <a:headEnd type="none" w="sm" len="sm"/>
            <a:tailEnd type="none" w="sm" len="sm"/>
          </a:ln>
        </p:spPr>
      </p:cxnSp>
      <p:sp>
        <p:nvSpPr>
          <p:cNvPr id="193" name="Google Shape;193;gac242e7999_0_20"/>
          <p:cNvSpPr/>
          <p:nvPr/>
        </p:nvSpPr>
        <p:spPr>
          <a:xfrm rot="2700000">
            <a:off x="5017899" y="3900793"/>
            <a:ext cx="109884" cy="109884"/>
          </a:xfrm>
          <a:prstGeom prst="rect">
            <a:avLst/>
          </a:prstGeom>
          <a:solidFill>
            <a:srgbClr val="1F2A3D"/>
          </a:solidFill>
          <a:ln w="19050"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94" name="Google Shape;194;gac242e7999_0_20"/>
          <p:cNvCxnSpPr/>
          <p:nvPr/>
        </p:nvCxnSpPr>
        <p:spPr>
          <a:xfrm rot="10800000">
            <a:off x="4917966" y="2666659"/>
            <a:ext cx="365700" cy="0"/>
          </a:xfrm>
          <a:prstGeom prst="straightConnector1">
            <a:avLst/>
          </a:prstGeom>
          <a:noFill/>
          <a:ln w="9525" cap="flat" cmpd="sng">
            <a:solidFill>
              <a:srgbClr val="8D8D8D"/>
            </a:solidFill>
            <a:prstDash val="dot"/>
            <a:round/>
            <a:headEnd type="none" w="sm" len="sm"/>
            <a:tailEnd type="none" w="sm" len="sm"/>
          </a:ln>
        </p:spPr>
      </p:cxnSp>
      <p:sp>
        <p:nvSpPr>
          <p:cNvPr id="195" name="Google Shape;195;gac242e7999_0_20"/>
          <p:cNvSpPr/>
          <p:nvPr/>
        </p:nvSpPr>
        <p:spPr>
          <a:xfrm rot="2700000">
            <a:off x="5017898" y="2617603"/>
            <a:ext cx="109884" cy="109884"/>
          </a:xfrm>
          <a:prstGeom prst="rect">
            <a:avLst/>
          </a:prstGeom>
          <a:solidFill>
            <a:srgbClr val="F15B3E"/>
          </a:solidFill>
          <a:ln w="19050" cap="sq"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6" name="Google Shape;196;gac242e7999_0_20"/>
          <p:cNvPicPr preferRelativeResize="0"/>
          <p:nvPr/>
        </p:nvPicPr>
        <p:blipFill>
          <a:blip r:embed="rId4">
            <a:alphaModFix/>
          </a:blip>
          <a:stretch>
            <a:fillRect/>
          </a:stretch>
        </p:blipFill>
        <p:spPr>
          <a:xfrm>
            <a:off x="8514300" y="4626350"/>
            <a:ext cx="294626" cy="29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pic>
        <p:nvPicPr>
          <p:cNvPr id="2037" name="Google Shape;2037;g9edd5aa16f_0_145"/>
          <p:cNvPicPr preferRelativeResize="0"/>
          <p:nvPr/>
        </p:nvPicPr>
        <p:blipFill rotWithShape="1">
          <a:blip r:embed="rId3">
            <a:alphaModFix/>
          </a:blip>
          <a:srcRect/>
          <a:stretch/>
        </p:blipFill>
        <p:spPr>
          <a:xfrm>
            <a:off x="0" y="0"/>
            <a:ext cx="9144000" cy="5143501"/>
          </a:xfrm>
          <a:prstGeom prst="rect">
            <a:avLst/>
          </a:prstGeom>
          <a:noFill/>
          <a:ln>
            <a:noFill/>
          </a:ln>
        </p:spPr>
      </p:pic>
      <p:sp>
        <p:nvSpPr>
          <p:cNvPr id="2038" name="Google Shape;2038;g9edd5aa16f_0_145"/>
          <p:cNvSpPr/>
          <p:nvPr/>
        </p:nvSpPr>
        <p:spPr>
          <a:xfrm>
            <a:off x="0" y="0"/>
            <a:ext cx="9144000" cy="5143500"/>
          </a:xfrm>
          <a:prstGeom prst="rect">
            <a:avLst/>
          </a:prstGeom>
          <a:solidFill>
            <a:srgbClr val="1F2A3D">
              <a:alpha val="803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9" name="Google Shape;2039;g9edd5aa16f_0_145"/>
          <p:cNvSpPr txBox="1">
            <a:spLocks noGrp="1"/>
          </p:cNvSpPr>
          <p:nvPr>
            <p:ph type="title"/>
          </p:nvPr>
        </p:nvSpPr>
        <p:spPr>
          <a:xfrm>
            <a:off x="457200" y="1097279"/>
            <a:ext cx="6090000" cy="2424900"/>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latin typeface="Roboto Light"/>
                <a:ea typeface="Roboto Light"/>
                <a:cs typeface="Roboto Light"/>
                <a:sym typeface="Roboto Light"/>
              </a:rPr>
              <a:t>Kata Containers Governance</a:t>
            </a:r>
            <a:br>
              <a:rPr lang="en-US">
                <a:solidFill>
                  <a:schemeClr val="lt1"/>
                </a:solidFill>
                <a:latin typeface="Roboto"/>
                <a:ea typeface="Roboto"/>
                <a:cs typeface="Roboto"/>
                <a:sym typeface="Roboto"/>
              </a:rPr>
            </a:br>
            <a:endParaRPr>
              <a:solidFill>
                <a:schemeClr val="lt1"/>
              </a:solidFill>
              <a:latin typeface="Roboto"/>
              <a:ea typeface="Roboto"/>
              <a:cs typeface="Roboto"/>
              <a:sym typeface="Roboto"/>
            </a:endParaRPr>
          </a:p>
        </p:txBody>
      </p:sp>
      <p:pic>
        <p:nvPicPr>
          <p:cNvPr id="2040" name="Google Shape;2040;g9edd5aa16f_0_145"/>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g9edd5aa16f_0_164"/>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Governance</a:t>
            </a:r>
            <a:endParaRPr/>
          </a:p>
        </p:txBody>
      </p:sp>
      <p:sp>
        <p:nvSpPr>
          <p:cNvPr id="2046" name="Google Shape;2046;g9edd5aa16f_0_164"/>
          <p:cNvSpPr txBox="1"/>
          <p:nvPr/>
        </p:nvSpPr>
        <p:spPr>
          <a:xfrm>
            <a:off x="457200" y="988145"/>
            <a:ext cx="3896100" cy="378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Roboto"/>
              <a:buNone/>
            </a:pPr>
            <a:r>
              <a:rPr lang="en-US" sz="1600" b="1">
                <a:solidFill>
                  <a:srgbClr val="1F2A3D"/>
                </a:solidFill>
                <a:latin typeface="Roboto"/>
                <a:ea typeface="Roboto"/>
                <a:cs typeface="Roboto"/>
                <a:sym typeface="Roboto"/>
              </a:rPr>
              <a:t>The Kata Containers project is governed according to the “four opens,”</a:t>
            </a:r>
            <a:endParaRPr sz="1600" b="1">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300">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source</a:t>
            </a:r>
            <a:endParaRPr sz="1300">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design</a:t>
            </a:r>
            <a:endParaRPr sz="1300">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development</a:t>
            </a:r>
            <a:endParaRPr sz="1300">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open community</a:t>
            </a:r>
            <a:endParaRPr sz="1300">
              <a:solidFill>
                <a:srgbClr val="1F2A3D"/>
              </a:solidFill>
              <a:latin typeface="Roboto"/>
              <a:ea typeface="Roboto"/>
              <a:cs typeface="Roboto"/>
              <a:sym typeface="Roboto"/>
            </a:endParaRPr>
          </a:p>
          <a:p>
            <a:pPr marL="0" marR="0" lvl="0" indent="0" algn="l" rtl="0">
              <a:lnSpc>
                <a:spcPct val="115000"/>
              </a:lnSpc>
              <a:spcBef>
                <a:spcPts val="0"/>
              </a:spcBef>
              <a:spcAft>
                <a:spcPts val="0"/>
              </a:spcAft>
              <a:buNone/>
            </a:pPr>
            <a:endParaRPr sz="1300">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r>
              <a:rPr lang="en-US" sz="1300">
                <a:solidFill>
                  <a:srgbClr val="1F2A3D"/>
                </a:solidFill>
                <a:latin typeface="Roboto"/>
                <a:ea typeface="Roboto"/>
                <a:cs typeface="Roboto"/>
                <a:sym typeface="Roboto"/>
              </a:rPr>
              <a:t>Technical decisions will be made by technical contributors and a representative Architecture Committee. The community is committed to diversity, openness, encouraging new contributors and leaders to rise up. </a:t>
            </a:r>
            <a:endParaRPr sz="1300">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1">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5E81BE"/>
              </a:solidFill>
              <a:latin typeface="Roboto"/>
              <a:ea typeface="Roboto"/>
              <a:cs typeface="Roboto"/>
              <a:sym typeface="Roboto"/>
            </a:endParaRPr>
          </a:p>
        </p:txBody>
      </p:sp>
      <p:pic>
        <p:nvPicPr>
          <p:cNvPr id="2047" name="Google Shape;2047;g9edd5aa16f_0_164"/>
          <p:cNvPicPr preferRelativeResize="0"/>
          <p:nvPr/>
        </p:nvPicPr>
        <p:blipFill rotWithShape="1">
          <a:blip r:embed="rId3">
            <a:alphaModFix/>
          </a:blip>
          <a:srcRect/>
          <a:stretch/>
        </p:blipFill>
        <p:spPr>
          <a:xfrm>
            <a:off x="5120640" y="0"/>
            <a:ext cx="4023360" cy="5143501"/>
          </a:xfrm>
          <a:prstGeom prst="rect">
            <a:avLst/>
          </a:prstGeom>
          <a:noFill/>
          <a:ln>
            <a:noFill/>
          </a:ln>
        </p:spPr>
      </p:pic>
      <p:sp>
        <p:nvSpPr>
          <p:cNvPr id="2048" name="Google Shape;2048;g9edd5aa16f_0_164"/>
          <p:cNvSpPr/>
          <p:nvPr/>
        </p:nvSpPr>
        <p:spPr>
          <a:xfrm>
            <a:off x="5120640" y="0"/>
            <a:ext cx="4023300" cy="5143500"/>
          </a:xfrm>
          <a:prstGeom prst="rect">
            <a:avLst/>
          </a:prstGeom>
          <a:solidFill>
            <a:srgbClr val="1F2A3C">
              <a:alpha val="694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g9edd5aa16f_0_171"/>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Governance</a:t>
            </a:r>
            <a:endParaRPr/>
          </a:p>
        </p:txBody>
      </p:sp>
      <p:sp>
        <p:nvSpPr>
          <p:cNvPr id="2054" name="Google Shape;2054;g9edd5aa16f_0_171"/>
          <p:cNvSpPr txBox="1"/>
          <p:nvPr/>
        </p:nvSpPr>
        <p:spPr>
          <a:xfrm>
            <a:off x="457200" y="988145"/>
            <a:ext cx="3896100" cy="37896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rgbClr val="1F2A3D"/>
              </a:buClr>
              <a:buSzPts val="1600"/>
              <a:buFont typeface="Roboto"/>
              <a:buChar char="●"/>
            </a:pPr>
            <a:r>
              <a:rPr lang="en-US" sz="1600" b="1">
                <a:solidFill>
                  <a:srgbClr val="1F2A3D"/>
                </a:solidFill>
                <a:latin typeface="Roboto"/>
                <a:ea typeface="Roboto"/>
                <a:cs typeface="Roboto"/>
                <a:sym typeface="Roboto"/>
              </a:rPr>
              <a:t>Contributors</a:t>
            </a:r>
            <a:endParaRPr sz="1600" b="1">
              <a:solidFill>
                <a:srgbClr val="1F2A3D"/>
              </a:solidFill>
              <a:latin typeface="Roboto"/>
              <a:ea typeface="Roboto"/>
              <a:cs typeface="Roboto"/>
              <a:sym typeface="Roboto"/>
            </a:endParaRPr>
          </a:p>
          <a:p>
            <a:pPr marL="914400" marR="0" lvl="1"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At least one github contribution for the past 12 months</a:t>
            </a:r>
            <a:endParaRPr sz="1300">
              <a:solidFill>
                <a:srgbClr val="1F2A3D"/>
              </a:solidFill>
              <a:latin typeface="Roboto"/>
              <a:ea typeface="Roboto"/>
              <a:cs typeface="Roboto"/>
              <a:sym typeface="Roboto"/>
            </a:endParaRPr>
          </a:p>
          <a:p>
            <a:pPr marL="457200" marR="0" lvl="0" indent="-330200" algn="l" rtl="0">
              <a:lnSpc>
                <a:spcPct val="115000"/>
              </a:lnSpc>
              <a:spcBef>
                <a:spcPts val="0"/>
              </a:spcBef>
              <a:spcAft>
                <a:spcPts val="0"/>
              </a:spcAft>
              <a:buClr>
                <a:srgbClr val="1F2A3D"/>
              </a:buClr>
              <a:buSzPts val="1600"/>
              <a:buFont typeface="Roboto"/>
              <a:buChar char="●"/>
            </a:pPr>
            <a:r>
              <a:rPr lang="en-US" sz="1600" b="1">
                <a:solidFill>
                  <a:srgbClr val="1F2A3D"/>
                </a:solidFill>
                <a:latin typeface="Roboto"/>
                <a:ea typeface="Roboto"/>
                <a:cs typeface="Roboto"/>
                <a:sym typeface="Roboto"/>
              </a:rPr>
              <a:t>Maintainers</a:t>
            </a:r>
            <a:endParaRPr sz="1600" b="1">
              <a:solidFill>
                <a:srgbClr val="1F2A3D"/>
              </a:solidFill>
              <a:latin typeface="Roboto"/>
              <a:ea typeface="Roboto"/>
              <a:cs typeface="Roboto"/>
              <a:sym typeface="Roboto"/>
            </a:endParaRPr>
          </a:p>
          <a:p>
            <a:pPr marL="914400" marR="0" lvl="1"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Active contributor, nominated by fellow maintainers</a:t>
            </a:r>
            <a:endParaRPr sz="1300">
              <a:solidFill>
                <a:srgbClr val="1F2A3D"/>
              </a:solidFill>
              <a:latin typeface="Roboto"/>
              <a:ea typeface="Roboto"/>
              <a:cs typeface="Roboto"/>
              <a:sym typeface="Roboto"/>
            </a:endParaRPr>
          </a:p>
          <a:p>
            <a:pPr marL="914400" marR="0" lvl="1"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Can merge code</a:t>
            </a:r>
            <a:endParaRPr sz="1300">
              <a:solidFill>
                <a:srgbClr val="1F2A3D"/>
              </a:solidFill>
              <a:latin typeface="Roboto"/>
              <a:ea typeface="Roboto"/>
              <a:cs typeface="Roboto"/>
              <a:sym typeface="Roboto"/>
            </a:endParaRPr>
          </a:p>
          <a:p>
            <a:pPr marL="457200" marR="0" lvl="0" indent="-330200" algn="l" rtl="0">
              <a:lnSpc>
                <a:spcPct val="115000"/>
              </a:lnSpc>
              <a:spcBef>
                <a:spcPts val="0"/>
              </a:spcBef>
              <a:spcAft>
                <a:spcPts val="0"/>
              </a:spcAft>
              <a:buClr>
                <a:srgbClr val="1F2A3D"/>
              </a:buClr>
              <a:buSzPts val="1600"/>
              <a:buFont typeface="Roboto"/>
              <a:buChar char="●"/>
            </a:pPr>
            <a:r>
              <a:rPr lang="en-US" sz="1600" b="1">
                <a:solidFill>
                  <a:srgbClr val="1F2A3D"/>
                </a:solidFill>
                <a:latin typeface="Roboto"/>
                <a:ea typeface="Roboto"/>
                <a:cs typeface="Roboto"/>
                <a:sym typeface="Roboto"/>
              </a:rPr>
              <a:t>Architecture Committee</a:t>
            </a:r>
            <a:endParaRPr sz="1600" b="1">
              <a:solidFill>
                <a:srgbClr val="1F2A3D"/>
              </a:solidFill>
              <a:latin typeface="Roboto"/>
              <a:ea typeface="Roboto"/>
              <a:cs typeface="Roboto"/>
              <a:sym typeface="Roboto"/>
            </a:endParaRPr>
          </a:p>
          <a:p>
            <a:pPr marL="914400" marR="0" lvl="1"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Take high level architecture and roadmap decisions</a:t>
            </a:r>
            <a:endParaRPr sz="1300">
              <a:solidFill>
                <a:srgbClr val="1F2A3D"/>
              </a:solidFill>
              <a:latin typeface="Roboto"/>
              <a:ea typeface="Roboto"/>
              <a:cs typeface="Roboto"/>
              <a:sym typeface="Roboto"/>
            </a:endParaRPr>
          </a:p>
          <a:p>
            <a:pPr marL="914400" marR="0" lvl="1"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5 seats, elected by contributors</a:t>
            </a:r>
            <a:endParaRPr sz="1300">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600" b="1">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1">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200" b="0" i="0" u="none" strike="noStrike" cap="none">
              <a:solidFill>
                <a:srgbClr val="5E81BE"/>
              </a:solidFill>
              <a:latin typeface="Roboto"/>
              <a:ea typeface="Roboto"/>
              <a:cs typeface="Roboto"/>
              <a:sym typeface="Roboto"/>
            </a:endParaRPr>
          </a:p>
        </p:txBody>
      </p:sp>
      <p:pic>
        <p:nvPicPr>
          <p:cNvPr id="2055" name="Google Shape;2055;g9edd5aa16f_0_171"/>
          <p:cNvPicPr preferRelativeResize="0"/>
          <p:nvPr/>
        </p:nvPicPr>
        <p:blipFill rotWithShape="1">
          <a:blip r:embed="rId3">
            <a:alphaModFix/>
          </a:blip>
          <a:srcRect/>
          <a:stretch/>
        </p:blipFill>
        <p:spPr>
          <a:xfrm>
            <a:off x="5120640" y="0"/>
            <a:ext cx="4023360" cy="5143501"/>
          </a:xfrm>
          <a:prstGeom prst="rect">
            <a:avLst/>
          </a:prstGeom>
          <a:noFill/>
          <a:ln>
            <a:noFill/>
          </a:ln>
        </p:spPr>
      </p:pic>
      <p:sp>
        <p:nvSpPr>
          <p:cNvPr id="2056" name="Google Shape;2056;g9edd5aa16f_0_171"/>
          <p:cNvSpPr/>
          <p:nvPr/>
        </p:nvSpPr>
        <p:spPr>
          <a:xfrm>
            <a:off x="5120640" y="0"/>
            <a:ext cx="4023300" cy="5143500"/>
          </a:xfrm>
          <a:prstGeom prst="rect">
            <a:avLst/>
          </a:prstGeom>
          <a:solidFill>
            <a:srgbClr val="1F2A3C">
              <a:alpha val="694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g9edd5aa16f_0_178"/>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Governance</a:t>
            </a:r>
            <a:endParaRPr/>
          </a:p>
        </p:txBody>
      </p:sp>
      <p:sp>
        <p:nvSpPr>
          <p:cNvPr id="2062" name="Google Shape;2062;g9edd5aa16f_0_178"/>
          <p:cNvSpPr txBox="1"/>
          <p:nvPr/>
        </p:nvSpPr>
        <p:spPr>
          <a:xfrm>
            <a:off x="457200" y="988145"/>
            <a:ext cx="3896100" cy="378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600" b="1">
                <a:solidFill>
                  <a:srgbClr val="1F2A3D"/>
                </a:solidFill>
                <a:latin typeface="Roboto"/>
                <a:ea typeface="Roboto"/>
                <a:cs typeface="Roboto"/>
                <a:sym typeface="Roboto"/>
              </a:rPr>
              <a:t>Architecture Committee</a:t>
            </a:r>
            <a:endParaRPr sz="1600" b="1">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The Architecture Committee is responsible for architectural decisions, including standardization, and making final decisions if Maintainers disagree. </a:t>
            </a:r>
            <a:endParaRPr sz="1300">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It will be comprised of 5 members, who are appointed by the Maintainers at launch but fully elected by Contributors within the first year. </a:t>
            </a:r>
            <a:endParaRPr sz="1300">
              <a:solidFill>
                <a:srgbClr val="1F2A3D"/>
              </a:solidFill>
              <a:latin typeface="Roboto"/>
              <a:ea typeface="Roboto"/>
              <a:cs typeface="Roboto"/>
              <a:sym typeface="Roboto"/>
            </a:endParaRPr>
          </a:p>
          <a:p>
            <a:pPr marL="457200" marR="0" lvl="0" indent="-311150" algn="l" rtl="0">
              <a:lnSpc>
                <a:spcPct val="115000"/>
              </a:lnSpc>
              <a:spcBef>
                <a:spcPts val="0"/>
              </a:spcBef>
              <a:spcAft>
                <a:spcPts val="0"/>
              </a:spcAft>
              <a:buClr>
                <a:srgbClr val="1F2A3D"/>
              </a:buClr>
              <a:buSzPts val="1300"/>
              <a:buFont typeface="Roboto"/>
              <a:buChar char="●"/>
            </a:pPr>
            <a:r>
              <a:rPr lang="en-US" sz="1300">
                <a:solidFill>
                  <a:srgbClr val="1F2A3D"/>
                </a:solidFill>
                <a:latin typeface="Roboto"/>
                <a:ea typeface="Roboto"/>
                <a:cs typeface="Roboto"/>
                <a:sym typeface="Roboto"/>
              </a:rPr>
              <a:t>The Current Architecture committee members are Samuel Ortiz (Intel), Xu Wang (Ant Group), Eric Ernst (Apple), Archana Shinde (Intel), Fabiano Fidêncio (Red Hat)</a:t>
            </a:r>
            <a:endParaRPr sz="1300">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30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300" i="0" u="none" strike="noStrike" cap="none">
              <a:solidFill>
                <a:srgbClr val="1F2A3D"/>
              </a:solidFill>
              <a:latin typeface="Roboto"/>
              <a:ea typeface="Roboto"/>
              <a:cs typeface="Roboto"/>
              <a:sym typeface="Roboto"/>
            </a:endParaRPr>
          </a:p>
          <a:p>
            <a:pPr marL="0" marR="0" lvl="0" indent="0" algn="l" rtl="0">
              <a:lnSpc>
                <a:spcPct val="115000"/>
              </a:lnSpc>
              <a:spcBef>
                <a:spcPts val="0"/>
              </a:spcBef>
              <a:spcAft>
                <a:spcPts val="0"/>
              </a:spcAft>
              <a:buClr>
                <a:schemeClr val="lt2"/>
              </a:buClr>
              <a:buSzPts val="1800"/>
              <a:buFont typeface="Roboto"/>
              <a:buNone/>
            </a:pPr>
            <a:endParaRPr sz="1300" i="0" u="none" strike="noStrike" cap="none">
              <a:solidFill>
                <a:srgbClr val="5E81BE"/>
              </a:solidFill>
              <a:latin typeface="Roboto"/>
              <a:ea typeface="Roboto"/>
              <a:cs typeface="Roboto"/>
              <a:sym typeface="Roboto"/>
            </a:endParaRPr>
          </a:p>
        </p:txBody>
      </p:sp>
      <p:pic>
        <p:nvPicPr>
          <p:cNvPr id="2063" name="Google Shape;2063;g9edd5aa16f_0_178"/>
          <p:cNvPicPr preferRelativeResize="0"/>
          <p:nvPr/>
        </p:nvPicPr>
        <p:blipFill rotWithShape="1">
          <a:blip r:embed="rId3">
            <a:alphaModFix/>
          </a:blip>
          <a:srcRect/>
          <a:stretch/>
        </p:blipFill>
        <p:spPr>
          <a:xfrm>
            <a:off x="5120640" y="0"/>
            <a:ext cx="4023360" cy="5143501"/>
          </a:xfrm>
          <a:prstGeom prst="rect">
            <a:avLst/>
          </a:prstGeom>
          <a:noFill/>
          <a:ln>
            <a:noFill/>
          </a:ln>
        </p:spPr>
      </p:pic>
      <p:sp>
        <p:nvSpPr>
          <p:cNvPr id="2064" name="Google Shape;2064;g9edd5aa16f_0_178"/>
          <p:cNvSpPr/>
          <p:nvPr/>
        </p:nvSpPr>
        <p:spPr>
          <a:xfrm>
            <a:off x="5120640" y="0"/>
            <a:ext cx="4023300" cy="5143500"/>
          </a:xfrm>
          <a:prstGeom prst="rect">
            <a:avLst/>
          </a:prstGeom>
          <a:solidFill>
            <a:srgbClr val="1F2A3C">
              <a:alpha val="694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pic>
        <p:nvPicPr>
          <p:cNvPr id="2069" name="Google Shape;2069;g9edd5aa16f_0_192"/>
          <p:cNvPicPr preferRelativeResize="0"/>
          <p:nvPr/>
        </p:nvPicPr>
        <p:blipFill rotWithShape="1">
          <a:blip r:embed="rId3">
            <a:alphaModFix/>
          </a:blip>
          <a:srcRect/>
          <a:stretch/>
        </p:blipFill>
        <p:spPr>
          <a:xfrm>
            <a:off x="0" y="0"/>
            <a:ext cx="9144000" cy="5143501"/>
          </a:xfrm>
          <a:prstGeom prst="rect">
            <a:avLst/>
          </a:prstGeom>
          <a:noFill/>
          <a:ln>
            <a:noFill/>
          </a:ln>
        </p:spPr>
      </p:pic>
      <p:sp>
        <p:nvSpPr>
          <p:cNvPr id="2070" name="Google Shape;2070;g9edd5aa16f_0_192"/>
          <p:cNvSpPr/>
          <p:nvPr/>
        </p:nvSpPr>
        <p:spPr>
          <a:xfrm>
            <a:off x="0" y="0"/>
            <a:ext cx="9144000" cy="5143500"/>
          </a:xfrm>
          <a:prstGeom prst="rect">
            <a:avLst/>
          </a:prstGeom>
          <a:solidFill>
            <a:srgbClr val="1F2A3D">
              <a:alpha val="803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1" name="Google Shape;2071;g9edd5aa16f_0_192"/>
          <p:cNvSpPr txBox="1">
            <a:spLocks noGrp="1"/>
          </p:cNvSpPr>
          <p:nvPr>
            <p:ph type="title"/>
          </p:nvPr>
        </p:nvSpPr>
        <p:spPr>
          <a:xfrm>
            <a:off x="457200" y="1097279"/>
            <a:ext cx="6090000" cy="2424900"/>
          </a:xfrm>
          <a:prstGeom prst="rect">
            <a:avLst/>
          </a:prstGeom>
          <a:noFill/>
          <a:ln>
            <a:noFill/>
          </a:ln>
        </p:spPr>
        <p:txBody>
          <a:bodyPr spcFirstLastPara="1" wrap="square" lIns="91425" tIns="91425" rIns="91425" bIns="91425" anchor="t" anchorCtr="0">
            <a:noAutofit/>
          </a:bodyPr>
          <a:lstStyle/>
          <a:p>
            <a:pPr marL="0" lvl="0" indent="0" algn="l" rtl="0">
              <a:lnSpc>
                <a:spcPct val="137857"/>
              </a:lnSpc>
              <a:spcBef>
                <a:spcPts val="0"/>
              </a:spcBef>
              <a:spcAft>
                <a:spcPts val="0"/>
              </a:spcAft>
              <a:buSzPts val="3200"/>
              <a:buNone/>
            </a:pPr>
            <a:r>
              <a:rPr lang="en-US" b="0">
                <a:latin typeface="Roboto Light"/>
                <a:ea typeface="Roboto Light"/>
                <a:cs typeface="Roboto Light"/>
                <a:sym typeface="Roboto Light"/>
              </a:rPr>
              <a:t>Get Involved</a:t>
            </a:r>
            <a:endParaRPr>
              <a:solidFill>
                <a:schemeClr val="lt1"/>
              </a:solidFill>
              <a:latin typeface="Roboto"/>
              <a:ea typeface="Roboto"/>
              <a:cs typeface="Roboto"/>
              <a:sym typeface="Roboto"/>
            </a:endParaRPr>
          </a:p>
        </p:txBody>
      </p:sp>
      <p:pic>
        <p:nvPicPr>
          <p:cNvPr id="2072" name="Google Shape;2072;g9edd5aa16f_0_192"/>
          <p:cNvPicPr preferRelativeResize="0"/>
          <p:nvPr/>
        </p:nvPicPr>
        <p:blipFill rotWithShape="1">
          <a:blip r:embed="rId4">
            <a:alphaModFix/>
          </a:blip>
          <a:srcRect/>
          <a:stretch/>
        </p:blipFill>
        <p:spPr>
          <a:xfrm>
            <a:off x="8463068" y="277766"/>
            <a:ext cx="294640" cy="3657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76"/>
        <p:cNvGrpSpPr/>
        <p:nvPr/>
      </p:nvGrpSpPr>
      <p:grpSpPr>
        <a:xfrm>
          <a:off x="0" y="0"/>
          <a:ext cx="0" cy="0"/>
          <a:chOff x="0" y="0"/>
          <a:chExt cx="0" cy="0"/>
        </a:xfrm>
      </p:grpSpPr>
      <p:sp>
        <p:nvSpPr>
          <p:cNvPr id="2077" name="Google Shape;2077;p56"/>
          <p:cNvSpPr txBox="1">
            <a:spLocks noGrp="1"/>
          </p:cNvSpPr>
          <p:nvPr>
            <p:ph type="title"/>
          </p:nvPr>
        </p:nvSpPr>
        <p:spPr>
          <a:xfrm>
            <a:off x="457200" y="152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Get Involved</a:t>
            </a:r>
            <a:endParaRPr/>
          </a:p>
        </p:txBody>
      </p:sp>
      <p:sp>
        <p:nvSpPr>
          <p:cNvPr id="2078" name="Google Shape;2078;p56"/>
          <p:cNvSpPr txBox="1"/>
          <p:nvPr/>
        </p:nvSpPr>
        <p:spPr>
          <a:xfrm>
            <a:off x="457200" y="701025"/>
            <a:ext cx="4457700" cy="37896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lt2"/>
              </a:buClr>
              <a:buSzPts val="1800"/>
              <a:buFont typeface="Roboto"/>
              <a:buNone/>
            </a:pPr>
            <a:r>
              <a:rPr lang="en-US" sz="1200" b="1" i="0" u="none" strike="noStrike" cap="none">
                <a:solidFill>
                  <a:srgbClr val="1F2A3D"/>
                </a:solidFill>
                <a:latin typeface="Roboto"/>
                <a:ea typeface="Roboto"/>
                <a:cs typeface="Roboto"/>
                <a:sym typeface="Roboto"/>
              </a:rPr>
              <a:t>Apache 2</a:t>
            </a:r>
            <a:r>
              <a:rPr lang="en-US" sz="1200" b="0" i="0" u="none" strike="noStrike" cap="none">
                <a:solidFill>
                  <a:srgbClr val="1F2A3D"/>
                </a:solidFill>
                <a:latin typeface="Roboto"/>
                <a:ea typeface="Roboto"/>
                <a:cs typeface="Roboto"/>
                <a:sym typeface="Roboto"/>
              </a:rPr>
              <a:t> license</a:t>
            </a:r>
            <a:endParaRPr sz="1200" b="0" i="0" u="none" strike="noStrike" cap="none">
              <a:solidFill>
                <a:srgbClr val="1F2A3D"/>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endParaRPr sz="1200">
              <a:solidFill>
                <a:srgbClr val="1F2A3D"/>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Architecture Committee meetings: </a:t>
            </a:r>
            <a:r>
              <a:rPr lang="en-US" sz="1200">
                <a:solidFill>
                  <a:srgbClr val="1F2A3D"/>
                </a:solidFill>
                <a:latin typeface="Roboto"/>
                <a:ea typeface="Roboto"/>
                <a:cs typeface="Roboto"/>
                <a:sym typeface="Roboto"/>
              </a:rPr>
              <a:t>every Tuesday. Agenda and dial in info can be found </a:t>
            </a:r>
            <a:r>
              <a:rPr lang="en-US" sz="1200" u="sng">
                <a:solidFill>
                  <a:srgbClr val="5E81BE"/>
                </a:solidFill>
                <a:latin typeface="Roboto"/>
                <a:ea typeface="Roboto"/>
                <a:cs typeface="Roboto"/>
                <a:sym typeface="Roboto"/>
                <a:hlinkClick r:id="rId3">
                  <a:extLst>
                    <a:ext uri="{A12FA001-AC4F-418D-AE19-62706E023703}">
                      <ahyp:hlinkClr xmlns:ahyp="http://schemas.microsoft.com/office/drawing/2018/hyperlinkcolor" val="tx"/>
                    </a:ext>
                  </a:extLst>
                </a:hlinkClick>
              </a:rPr>
              <a:t>here</a:t>
            </a:r>
            <a:endParaRPr sz="1200">
              <a:solidFill>
                <a:srgbClr val="5E81BE"/>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Code and documentation </a:t>
            </a:r>
            <a:r>
              <a:rPr lang="en-US" sz="1200">
                <a:solidFill>
                  <a:srgbClr val="1F2A3D"/>
                </a:solidFill>
                <a:latin typeface="Roboto"/>
                <a:ea typeface="Roboto"/>
                <a:cs typeface="Roboto"/>
                <a:sym typeface="Roboto"/>
              </a:rPr>
              <a:t>hosted on </a:t>
            </a:r>
            <a:r>
              <a:rPr lang="en-US" sz="1200" u="sng">
                <a:solidFill>
                  <a:srgbClr val="5E81BE"/>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https://github.com/kata-containers/</a:t>
            </a: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Developer Mailing List: </a:t>
            </a:r>
            <a:r>
              <a:rPr lang="en-US" sz="1200" u="sng">
                <a:solidFill>
                  <a:srgbClr val="5E81BE"/>
                </a:solidFill>
                <a:latin typeface="Roboto"/>
                <a:ea typeface="Roboto"/>
                <a:cs typeface="Roboto"/>
                <a:sym typeface="Roboto"/>
                <a:hlinkClick r:id="rId5">
                  <a:extLst>
                    <a:ext uri="{A12FA001-AC4F-418D-AE19-62706E023703}">
                      <ahyp:hlinkClr xmlns:ahyp="http://schemas.microsoft.com/office/drawing/2018/hyperlinkcolor" val="tx"/>
                    </a:ext>
                  </a:extLst>
                </a:hlinkClick>
              </a:rPr>
              <a:t>lists.katacontainers.io</a:t>
            </a: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Freenode IRC:</a:t>
            </a:r>
            <a:r>
              <a:rPr lang="en-US" sz="1200" b="1">
                <a:solidFill>
                  <a:srgbClr val="5E81BE"/>
                </a:solidFill>
                <a:latin typeface="Roboto"/>
                <a:ea typeface="Roboto"/>
                <a:cs typeface="Roboto"/>
                <a:sym typeface="Roboto"/>
              </a:rPr>
              <a:t> </a:t>
            </a:r>
            <a:r>
              <a:rPr lang="en-US" sz="1200" u="sng">
                <a:solidFill>
                  <a:srgbClr val="5E81BE"/>
                </a:solidFill>
                <a:latin typeface="Roboto"/>
                <a:ea typeface="Roboto"/>
                <a:cs typeface="Roboto"/>
                <a:sym typeface="Roboto"/>
                <a:hlinkClick r:id="rId6">
                  <a:extLst>
                    <a:ext uri="{A12FA001-AC4F-418D-AE19-62706E023703}">
                      <ahyp:hlinkClr xmlns:ahyp="http://schemas.microsoft.com/office/drawing/2018/hyperlinkcolor" val="tx"/>
                    </a:ext>
                  </a:extLst>
                </a:hlinkClick>
              </a:rPr>
              <a:t>#kata-dev</a:t>
            </a: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Kata Containers User Survey: </a:t>
            </a:r>
            <a:r>
              <a:rPr lang="en-US" sz="1200" u="sng">
                <a:solidFill>
                  <a:srgbClr val="5E81BE"/>
                </a:solidFill>
                <a:latin typeface="Roboto"/>
                <a:ea typeface="Roboto"/>
                <a:cs typeface="Roboto"/>
                <a:sym typeface="Roboto"/>
                <a:hlinkClick r:id="rId7">
                  <a:extLst>
                    <a:ext uri="{A12FA001-AC4F-418D-AE19-62706E023703}">
                      <ahyp:hlinkClr xmlns:ahyp="http://schemas.microsoft.com/office/drawing/2018/hyperlinkcolor" val="tx"/>
                    </a:ext>
                  </a:extLst>
                </a:hlinkClick>
              </a:rPr>
              <a:t>surveymonkey.com/r/KataContainers</a:t>
            </a:r>
            <a:endParaRPr sz="1200">
              <a:solidFill>
                <a:srgbClr val="5E81BE"/>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endParaRPr sz="1200">
              <a:solidFill>
                <a:srgbClr val="1F2A3D"/>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r>
              <a:rPr lang="en-US" sz="1200">
                <a:solidFill>
                  <a:srgbClr val="1F2A3D"/>
                </a:solidFill>
                <a:latin typeface="Roboto"/>
                <a:ea typeface="Roboto"/>
                <a:cs typeface="Roboto"/>
                <a:sym typeface="Roboto"/>
              </a:rPr>
              <a:t>Major releases managed through </a:t>
            </a:r>
            <a:r>
              <a:rPr lang="en-US" sz="1200" b="1">
                <a:solidFill>
                  <a:srgbClr val="1F2A3D"/>
                </a:solidFill>
                <a:latin typeface="Roboto"/>
                <a:ea typeface="Roboto"/>
                <a:cs typeface="Roboto"/>
                <a:sym typeface="Roboto"/>
              </a:rPr>
              <a:t>Github Project</a:t>
            </a:r>
            <a:endParaRPr sz="1200" b="1">
              <a:solidFill>
                <a:srgbClr val="1F2A3D"/>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endParaRPr sz="1200" b="1">
              <a:solidFill>
                <a:srgbClr val="1F2A3D"/>
              </a:solidFill>
              <a:latin typeface="Roboto"/>
              <a:ea typeface="Roboto"/>
              <a:cs typeface="Roboto"/>
              <a:sym typeface="Roboto"/>
            </a:endParaRPr>
          </a:p>
          <a:p>
            <a:pPr marL="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Project Teams Gathering: </a:t>
            </a:r>
            <a:r>
              <a:rPr lang="en-US" sz="1200">
                <a:solidFill>
                  <a:srgbClr val="1F2A3D"/>
                </a:solidFill>
                <a:latin typeface="Roboto"/>
                <a:ea typeface="Roboto"/>
                <a:cs typeface="Roboto"/>
                <a:sym typeface="Roboto"/>
              </a:rPr>
              <a:t>Twice a year. Find more details </a:t>
            </a:r>
            <a:r>
              <a:rPr lang="en-US" sz="1200" u="sng">
                <a:solidFill>
                  <a:srgbClr val="5E81BE"/>
                </a:solidFill>
                <a:latin typeface="Roboto"/>
                <a:ea typeface="Roboto"/>
                <a:cs typeface="Roboto"/>
                <a:sym typeface="Roboto"/>
                <a:hlinkClick r:id="rId8">
                  <a:extLst>
                    <a:ext uri="{A12FA001-AC4F-418D-AE19-62706E023703}">
                      <ahyp:hlinkClr xmlns:ahyp="http://schemas.microsoft.com/office/drawing/2018/hyperlinkcolor" val="tx"/>
                    </a:ext>
                  </a:extLst>
                </a:hlinkClick>
              </a:rPr>
              <a:t>here</a:t>
            </a:r>
            <a:endParaRPr sz="1200">
              <a:solidFill>
                <a:srgbClr val="5E81BE"/>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r>
              <a:rPr lang="en-US" sz="1200" b="1" i="0" u="none" strike="noStrike" cap="none">
                <a:solidFill>
                  <a:srgbClr val="1F2A3D"/>
                </a:solidFill>
                <a:latin typeface="Roboto"/>
                <a:ea typeface="Roboto"/>
                <a:cs typeface="Roboto"/>
                <a:sym typeface="Roboto"/>
              </a:rPr>
              <a:t>Slack</a:t>
            </a:r>
            <a:r>
              <a:rPr lang="en-US" sz="1200" u="sng">
                <a:solidFill>
                  <a:srgbClr val="5E81BE"/>
                </a:solidFill>
                <a:latin typeface="Roboto"/>
                <a:ea typeface="Roboto"/>
                <a:cs typeface="Roboto"/>
                <a:sym typeface="Roboto"/>
              </a:rPr>
              <a:t> </a:t>
            </a:r>
            <a:r>
              <a:rPr lang="en-US" sz="1200" u="sng">
                <a:solidFill>
                  <a:srgbClr val="5E81BE"/>
                </a:solidFill>
                <a:latin typeface="Roboto"/>
                <a:ea typeface="Roboto"/>
                <a:cs typeface="Roboto"/>
                <a:sym typeface="Roboto"/>
                <a:hlinkClick r:id="rId9">
                  <a:extLst>
                    <a:ext uri="{A12FA001-AC4F-418D-AE19-62706E023703}">
                      <ahyp:hlinkClr xmlns:ahyp="http://schemas.microsoft.com/office/drawing/2018/hyperlinkcolor" val="tx"/>
                    </a:ext>
                  </a:extLst>
                </a:hlinkClick>
              </a:rPr>
              <a:t>bit.ly/katacontainersslack</a:t>
            </a:r>
            <a:endParaRPr sz="1200">
              <a:solidFill>
                <a:srgbClr val="1F2A3D"/>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endParaRPr sz="1200" b="1">
              <a:solidFill>
                <a:srgbClr val="1F2A3D"/>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Twitter: </a:t>
            </a:r>
            <a:r>
              <a:rPr lang="en-US" sz="1200" u="sng">
                <a:solidFill>
                  <a:srgbClr val="5E81BE"/>
                </a:solidFill>
                <a:latin typeface="Roboto"/>
                <a:ea typeface="Roboto"/>
                <a:cs typeface="Roboto"/>
                <a:sym typeface="Roboto"/>
                <a:hlinkClick r:id="rId10">
                  <a:extLst>
                    <a:ext uri="{A12FA001-AC4F-418D-AE19-62706E023703}">
                      <ahyp:hlinkClr xmlns:ahyp="http://schemas.microsoft.com/office/drawing/2018/hyperlinkcolor" val="tx"/>
                    </a:ext>
                  </a:extLst>
                </a:hlinkClick>
              </a:rPr>
              <a:t>@KataContainers</a:t>
            </a:r>
            <a:endParaRPr sz="1200">
              <a:solidFill>
                <a:srgbClr val="5E81BE"/>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endParaRPr sz="1200">
              <a:solidFill>
                <a:srgbClr val="5E81BE"/>
              </a:solidFill>
              <a:latin typeface="Roboto"/>
              <a:ea typeface="Roboto"/>
              <a:cs typeface="Roboto"/>
              <a:sym typeface="Roboto"/>
            </a:endParaRPr>
          </a:p>
          <a:p>
            <a:pPr marL="0" marR="0" lvl="0" indent="0" algn="l" rtl="0">
              <a:lnSpc>
                <a:spcPct val="90000"/>
              </a:lnSpc>
              <a:spcBef>
                <a:spcPts val="0"/>
              </a:spcBef>
              <a:spcAft>
                <a:spcPts val="0"/>
              </a:spcAft>
              <a:buClr>
                <a:schemeClr val="lt2"/>
              </a:buClr>
              <a:buSzPts val="1800"/>
              <a:buFont typeface="Roboto"/>
              <a:buNone/>
            </a:pPr>
            <a:r>
              <a:rPr lang="en-US" sz="1200" b="1">
                <a:solidFill>
                  <a:srgbClr val="1F2A3D"/>
                </a:solidFill>
                <a:latin typeface="Roboto"/>
                <a:ea typeface="Roboto"/>
                <a:cs typeface="Roboto"/>
                <a:sym typeface="Roboto"/>
              </a:rPr>
              <a:t>WeChat</a:t>
            </a:r>
            <a:r>
              <a:rPr lang="en-US" sz="1200">
                <a:solidFill>
                  <a:srgbClr val="5E81BE"/>
                </a:solidFill>
                <a:latin typeface="Roboto"/>
                <a:ea typeface="Roboto"/>
                <a:cs typeface="Roboto"/>
                <a:sym typeface="Roboto"/>
              </a:rPr>
              <a:t>: </a:t>
            </a:r>
            <a:r>
              <a:rPr lang="en-US" sz="1200">
                <a:solidFill>
                  <a:srgbClr val="1F2A3D"/>
                </a:solidFill>
                <a:latin typeface="Roboto"/>
                <a:ea typeface="Roboto"/>
                <a:cs typeface="Roboto"/>
                <a:sym typeface="Roboto"/>
              </a:rPr>
              <a:t>Kata Containers</a:t>
            </a:r>
            <a:endParaRPr sz="1200" b="0" i="0" u="none" strike="noStrike" cap="none">
              <a:solidFill>
                <a:srgbClr val="5E81BE"/>
              </a:solidFill>
              <a:latin typeface="Roboto"/>
              <a:ea typeface="Roboto"/>
              <a:cs typeface="Roboto"/>
              <a:sym typeface="Roboto"/>
            </a:endParaRPr>
          </a:p>
        </p:txBody>
      </p:sp>
      <p:pic>
        <p:nvPicPr>
          <p:cNvPr id="2079" name="Google Shape;2079;p56"/>
          <p:cNvPicPr preferRelativeResize="0"/>
          <p:nvPr/>
        </p:nvPicPr>
        <p:blipFill rotWithShape="1">
          <a:blip r:embed="rId11">
            <a:alphaModFix/>
          </a:blip>
          <a:srcRect/>
          <a:stretch/>
        </p:blipFill>
        <p:spPr>
          <a:xfrm>
            <a:off x="5120640" y="0"/>
            <a:ext cx="4023360" cy="5143500"/>
          </a:xfrm>
          <a:prstGeom prst="rect">
            <a:avLst/>
          </a:prstGeom>
          <a:noFill/>
          <a:ln>
            <a:noFill/>
          </a:ln>
        </p:spPr>
      </p:pic>
      <p:sp>
        <p:nvSpPr>
          <p:cNvPr id="2080" name="Google Shape;2080;p56"/>
          <p:cNvSpPr/>
          <p:nvPr/>
        </p:nvSpPr>
        <p:spPr>
          <a:xfrm>
            <a:off x="5120640" y="0"/>
            <a:ext cx="4023360" cy="5143500"/>
          </a:xfrm>
          <a:prstGeom prst="rect">
            <a:avLst/>
          </a:prstGeom>
          <a:solidFill>
            <a:srgbClr val="1F2A3C">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2085" name="Google Shape;2085;p58"/>
          <p:cNvSpPr txBox="1">
            <a:spLocks noGrp="1"/>
          </p:cNvSpPr>
          <p:nvPr>
            <p:ph type="title"/>
          </p:nvPr>
        </p:nvSpPr>
        <p:spPr>
          <a:xfrm>
            <a:off x="457200" y="109728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Evolution</a:t>
            </a:r>
            <a:endParaRPr/>
          </a:p>
        </p:txBody>
      </p:sp>
      <p:sp>
        <p:nvSpPr>
          <p:cNvPr id="202" name="Google Shape;202;p6"/>
          <p:cNvSpPr txBox="1">
            <a:spLocks noGrp="1"/>
          </p:cNvSpPr>
          <p:nvPr>
            <p:ph type="body" idx="1"/>
          </p:nvPr>
        </p:nvSpPr>
        <p:spPr>
          <a:xfrm>
            <a:off x="457200" y="997527"/>
            <a:ext cx="4064000" cy="3390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15B3E"/>
                </a:solidFill>
                <a:latin typeface="Roboto"/>
                <a:ea typeface="Roboto"/>
                <a:cs typeface="Roboto"/>
                <a:sym typeface="Roboto"/>
              </a:rPr>
              <a:t>The speed of containers,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1F2A3D"/>
                </a:solidFill>
                <a:latin typeface="Roboto"/>
                <a:ea typeface="Roboto"/>
                <a:cs typeface="Roboto"/>
                <a:sym typeface="Roboto"/>
              </a:rPr>
              <a:t>the security of VMs.</a:t>
            </a:r>
            <a:endParaRPr sz="1200" b="0" i="0" u="none" strike="noStrike" cap="none">
              <a:solidFill>
                <a:srgbClr val="1F2A3C"/>
              </a:solidFill>
              <a:latin typeface="Roboto"/>
              <a:ea typeface="Roboto"/>
              <a:cs typeface="Roboto"/>
              <a:sym typeface="Roboto"/>
            </a:endParaRPr>
          </a:p>
        </p:txBody>
      </p:sp>
      <p:pic>
        <p:nvPicPr>
          <p:cNvPr id="203" name="Google Shape;203;p6"/>
          <p:cNvPicPr preferRelativeResize="0"/>
          <p:nvPr/>
        </p:nvPicPr>
        <p:blipFill>
          <a:blip r:embed="rId3">
            <a:alphaModFix/>
          </a:blip>
          <a:stretch>
            <a:fillRect/>
          </a:stretch>
        </p:blipFill>
        <p:spPr>
          <a:xfrm>
            <a:off x="3314297" y="1488675"/>
            <a:ext cx="5690679" cy="3312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2A3C">
            <a:alpha val="0"/>
          </a:srgbClr>
        </a:solidFill>
        <a:effectLst/>
      </p:bgPr>
    </p:bg>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457200" y="91440"/>
            <a:ext cx="5852386"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solidFill>
                  <a:schemeClr val="dk1"/>
                </a:solidFill>
              </a:rPr>
              <a:t>Kata Containers provides additional security</a:t>
            </a:r>
            <a:endParaRPr>
              <a:solidFill>
                <a:schemeClr val="dk1"/>
              </a:solidFill>
            </a:endParaRPr>
          </a:p>
        </p:txBody>
      </p:sp>
      <p:sp>
        <p:nvSpPr>
          <p:cNvPr id="209" name="Google Shape;209;p7"/>
          <p:cNvSpPr txBox="1">
            <a:spLocks noGrp="1"/>
          </p:cNvSpPr>
          <p:nvPr>
            <p:ph type="body" idx="1"/>
          </p:nvPr>
        </p:nvSpPr>
        <p:spPr>
          <a:xfrm>
            <a:off x="3753025" y="1940312"/>
            <a:ext cx="2415285" cy="2226946"/>
          </a:xfrm>
          <a:prstGeom prst="rect">
            <a:avLst/>
          </a:prstGeom>
          <a:solidFill>
            <a:srgbClr val="F15B3E">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000000"/>
              </a:buClr>
              <a:buSzPts val="1400"/>
              <a:buFont typeface="Arial"/>
              <a:buNone/>
            </a:pPr>
            <a:r>
              <a:rPr lang="en-US" sz="1400" b="0" i="0" u="none" strike="noStrike" cap="none">
                <a:solidFill>
                  <a:srgbClr val="1F2A3D"/>
                </a:solidFill>
                <a:latin typeface="Roboto"/>
                <a:ea typeface="Roboto"/>
                <a:cs typeface="Roboto"/>
                <a:sym typeface="Roboto"/>
              </a:rPr>
              <a:t>Separate Guest Kernel</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400"/>
              <a:buFont typeface="Arial"/>
              <a:buNone/>
            </a:pPr>
            <a:r>
              <a:rPr lang="en-US" sz="1400" b="0" i="0" u="none" strike="noStrike" cap="none">
                <a:solidFill>
                  <a:srgbClr val="1F2A3D"/>
                </a:solidFill>
                <a:latin typeface="Roboto"/>
                <a:ea typeface="Roboto"/>
                <a:cs typeface="Roboto"/>
                <a:sym typeface="Roboto"/>
              </a:rPr>
              <a:t>    VMX non-root</a:t>
            </a:r>
            <a:endParaRPr sz="1400" b="0"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000000"/>
              </a:buClr>
              <a:buSzPts val="1400"/>
              <a:buFont typeface="Arial"/>
              <a:buNone/>
            </a:pPr>
            <a:r>
              <a:rPr lang="en-US" sz="1400" b="0" i="0" u="none" strike="noStrike" cap="none">
                <a:solidFill>
                  <a:srgbClr val="1F2A3D"/>
                </a:solidFill>
                <a:latin typeface="Roboto"/>
                <a:ea typeface="Roboto"/>
                <a:cs typeface="Roboto"/>
                <a:sym typeface="Roboto"/>
              </a:rPr>
              <a:t>Hardware control</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400"/>
              <a:buFont typeface="Arial"/>
              <a:buNone/>
            </a:pPr>
            <a:r>
              <a:rPr lang="en-US" sz="1400" b="0" i="0" u="none" strike="noStrike" cap="none">
                <a:solidFill>
                  <a:srgbClr val="1F2A3D"/>
                </a:solidFill>
                <a:latin typeface="Roboto"/>
                <a:ea typeface="Roboto"/>
                <a:cs typeface="Roboto"/>
                <a:sym typeface="Roboto"/>
              </a:rPr>
              <a:t>    CPU Access</a:t>
            </a:r>
            <a:br>
              <a:rPr lang="en-US" sz="1400" b="0" i="0" u="none" strike="noStrike" cap="none">
                <a:solidFill>
                  <a:srgbClr val="1F2A3D"/>
                </a:solidFill>
                <a:latin typeface="Roboto"/>
                <a:ea typeface="Roboto"/>
                <a:cs typeface="Roboto"/>
                <a:sym typeface="Roboto"/>
              </a:rPr>
            </a:br>
            <a:r>
              <a:rPr lang="en-US" sz="1400" b="0" i="0" u="none" strike="noStrike" cap="none">
                <a:solidFill>
                  <a:srgbClr val="1F2A3D"/>
                </a:solidFill>
                <a:latin typeface="Roboto"/>
                <a:ea typeface="Roboto"/>
                <a:cs typeface="Roboto"/>
                <a:sym typeface="Roboto"/>
              </a:rPr>
              <a:t>    Memory Access</a:t>
            </a:r>
            <a:br>
              <a:rPr lang="en-US" sz="1400" b="0" i="0" u="none" strike="noStrike" cap="none">
                <a:solidFill>
                  <a:srgbClr val="1F2A3D"/>
                </a:solidFill>
                <a:latin typeface="Roboto"/>
                <a:ea typeface="Roboto"/>
                <a:cs typeface="Roboto"/>
                <a:sym typeface="Roboto"/>
              </a:rPr>
            </a:br>
            <a:r>
              <a:rPr lang="en-US" sz="1400" b="0" i="0" u="none" strike="noStrike" cap="none">
                <a:solidFill>
                  <a:srgbClr val="1F2A3D"/>
                </a:solidFill>
                <a:latin typeface="Roboto"/>
                <a:ea typeface="Roboto"/>
                <a:cs typeface="Roboto"/>
                <a:sym typeface="Roboto"/>
              </a:rPr>
              <a:t>    Device Access</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400"/>
              <a:buFont typeface="Arial"/>
              <a:buNone/>
            </a:pPr>
            <a:endParaRPr sz="1400" b="0" i="0" u="none" strike="noStrike" cap="none">
              <a:solidFill>
                <a:srgbClr val="1F2A3D"/>
              </a:solidFill>
              <a:latin typeface="Roboto"/>
              <a:ea typeface="Roboto"/>
              <a:cs typeface="Roboto"/>
              <a:sym typeface="Roboto"/>
            </a:endParaRPr>
          </a:p>
        </p:txBody>
      </p:sp>
      <p:sp>
        <p:nvSpPr>
          <p:cNvPr id="210" name="Google Shape;210;p7"/>
          <p:cNvSpPr txBox="1"/>
          <p:nvPr/>
        </p:nvSpPr>
        <p:spPr>
          <a:xfrm>
            <a:off x="543504" y="1940312"/>
            <a:ext cx="2415300" cy="2227200"/>
          </a:xfrm>
          <a:prstGeom prst="rect">
            <a:avLst/>
          </a:prstGeom>
          <a:solidFill>
            <a:srgbClr val="42AC70">
              <a:alpha val="20000"/>
            </a:srgbClr>
          </a:solidFill>
          <a:ln>
            <a:noFill/>
          </a:ln>
        </p:spPr>
        <p:txBody>
          <a:bodyPr spcFirstLastPara="1" wrap="square" lIns="182875" tIns="182875" rIns="182875" bIns="182875" anchor="t" anchorCtr="0">
            <a:noAutofit/>
          </a:bodyPr>
          <a:lstStyle/>
          <a:p>
            <a:pPr marL="0" marR="0" lvl="0" indent="0" algn="l" rtl="0">
              <a:lnSpc>
                <a:spcPct val="110000"/>
              </a:lnSpc>
              <a:spcBef>
                <a:spcPts val="0"/>
              </a:spcBef>
              <a:spcAft>
                <a:spcPts val="0"/>
              </a:spcAft>
              <a:buClr>
                <a:srgbClr val="1F2A3D"/>
              </a:buClr>
              <a:buSzPts val="1120"/>
              <a:buFont typeface="Roboto"/>
              <a:buNone/>
            </a:pPr>
            <a:r>
              <a:rPr lang="en-US" sz="1400" b="0" i="0" u="none" strike="noStrike" cap="none">
                <a:solidFill>
                  <a:srgbClr val="1F2A3D"/>
                </a:solidFill>
                <a:latin typeface="Roboto"/>
                <a:ea typeface="Roboto"/>
                <a:cs typeface="Roboto"/>
                <a:sym typeface="Roboto"/>
              </a:rPr>
              <a:t>Cgroups</a:t>
            </a:r>
            <a:endParaRPr sz="1400" b="0"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1F2A3D"/>
              </a:buClr>
              <a:buSzPts val="1120"/>
              <a:buFont typeface="Roboto"/>
              <a:buNone/>
            </a:pPr>
            <a:r>
              <a:rPr lang="en-US" sz="1400" b="0" i="0" u="none" strike="noStrike" cap="none">
                <a:solidFill>
                  <a:srgbClr val="1F2A3D"/>
                </a:solidFill>
                <a:latin typeface="Roboto"/>
                <a:ea typeface="Roboto"/>
                <a:cs typeface="Roboto"/>
                <a:sym typeface="Roboto"/>
              </a:rPr>
              <a:t>Namespaces</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1120"/>
              <a:buFont typeface="Roboto"/>
              <a:buNone/>
            </a:pPr>
            <a:r>
              <a:rPr lang="en-US" sz="1400" b="0" i="0" u="none" strike="noStrike" cap="none">
                <a:solidFill>
                  <a:srgbClr val="1F2A3D"/>
                </a:solidFill>
                <a:latin typeface="Roboto"/>
                <a:ea typeface="Roboto"/>
                <a:cs typeface="Roboto"/>
                <a:sym typeface="Roboto"/>
              </a:rPr>
              <a:t>Capability Filters</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1120"/>
              <a:buFont typeface="Roboto"/>
              <a:buNone/>
            </a:pPr>
            <a:r>
              <a:rPr lang="en-US" sz="1400" b="0" i="0" u="none" strike="noStrike" cap="none">
                <a:solidFill>
                  <a:srgbClr val="1F2A3D"/>
                </a:solidFill>
                <a:latin typeface="Roboto"/>
                <a:ea typeface="Roboto"/>
                <a:cs typeface="Roboto"/>
                <a:sym typeface="Roboto"/>
              </a:rPr>
              <a:t>Seccomp filtering</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1120"/>
              <a:buFont typeface="Roboto"/>
              <a:buNone/>
            </a:pPr>
            <a:r>
              <a:rPr lang="en-US" sz="1400" b="0" i="0" u="none" strike="noStrike" cap="none">
                <a:solidFill>
                  <a:srgbClr val="1F2A3D"/>
                </a:solidFill>
                <a:latin typeface="Roboto"/>
                <a:ea typeface="Roboto"/>
                <a:cs typeface="Roboto"/>
                <a:sym typeface="Roboto"/>
              </a:rPr>
              <a:t>Mandatory Access</a:t>
            </a:r>
            <a:r>
              <a:rPr lang="en-US">
                <a:solidFill>
                  <a:srgbClr val="1F2A3D"/>
                </a:solidFill>
                <a:latin typeface="Roboto"/>
                <a:ea typeface="Roboto"/>
                <a:cs typeface="Roboto"/>
                <a:sym typeface="Roboto"/>
              </a:rPr>
              <a:t> </a:t>
            </a:r>
            <a:r>
              <a:rPr lang="en-US" sz="1400" b="0" i="0" u="none" strike="noStrike" cap="none">
                <a:solidFill>
                  <a:srgbClr val="1F2A3D"/>
                </a:solidFill>
                <a:latin typeface="Roboto"/>
                <a:ea typeface="Roboto"/>
                <a:cs typeface="Roboto"/>
                <a:sym typeface="Roboto"/>
              </a:rPr>
              <a:t>Control (MAC)</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1F2A3D"/>
              </a:buClr>
              <a:buSzPts val="96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10000"/>
              </a:lnSpc>
              <a:spcBef>
                <a:spcPts val="0"/>
              </a:spcBef>
              <a:spcAft>
                <a:spcPts val="0"/>
              </a:spcAft>
              <a:buClr>
                <a:srgbClr val="1F2A3D"/>
              </a:buClr>
              <a:buSzPts val="960"/>
              <a:buFont typeface="Roboto"/>
              <a:buNone/>
            </a:pPr>
            <a:endParaRPr sz="1200" b="0" i="0" u="none" strike="noStrike" cap="none">
              <a:solidFill>
                <a:srgbClr val="1F2A3D"/>
              </a:solidFill>
              <a:latin typeface="Roboto"/>
              <a:ea typeface="Roboto"/>
              <a:cs typeface="Roboto"/>
              <a:sym typeface="Roboto"/>
            </a:endParaRPr>
          </a:p>
          <a:p>
            <a:pPr marL="0" marR="0" lvl="0" indent="0" algn="l" rtl="0">
              <a:lnSpc>
                <a:spcPct val="100000"/>
              </a:lnSpc>
              <a:spcBef>
                <a:spcPts val="0"/>
              </a:spcBef>
              <a:spcAft>
                <a:spcPts val="0"/>
              </a:spcAft>
              <a:buClr>
                <a:srgbClr val="1F2A3D"/>
              </a:buClr>
              <a:buSzPts val="1440"/>
              <a:buFont typeface="Roboto"/>
              <a:buNone/>
            </a:pPr>
            <a:endParaRPr sz="1800" b="0" i="0" u="none" strike="noStrike" cap="none">
              <a:solidFill>
                <a:srgbClr val="1F2A3D"/>
              </a:solidFill>
              <a:latin typeface="Roboto"/>
              <a:ea typeface="Roboto"/>
              <a:cs typeface="Roboto"/>
              <a:sym typeface="Roboto"/>
            </a:endParaRPr>
          </a:p>
        </p:txBody>
      </p:sp>
      <p:pic>
        <p:nvPicPr>
          <p:cNvPr id="211" name="Google Shape;211;p7"/>
          <p:cNvPicPr preferRelativeResize="0"/>
          <p:nvPr/>
        </p:nvPicPr>
        <p:blipFill rotWithShape="1">
          <a:blip r:embed="rId3">
            <a:alphaModFix/>
          </a:blip>
          <a:srcRect/>
          <a:stretch/>
        </p:blipFill>
        <p:spPr>
          <a:xfrm>
            <a:off x="8463068" y="277766"/>
            <a:ext cx="294640" cy="365760"/>
          </a:xfrm>
          <a:prstGeom prst="rect">
            <a:avLst/>
          </a:prstGeom>
          <a:noFill/>
          <a:ln>
            <a:noFill/>
          </a:ln>
        </p:spPr>
      </p:pic>
      <p:sp>
        <p:nvSpPr>
          <p:cNvPr id="212" name="Google Shape;212;p7"/>
          <p:cNvSpPr txBox="1"/>
          <p:nvPr/>
        </p:nvSpPr>
        <p:spPr>
          <a:xfrm>
            <a:off x="778764" y="1537461"/>
            <a:ext cx="19447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oboto Black"/>
                <a:ea typeface="Roboto Black"/>
                <a:cs typeface="Roboto Black"/>
                <a:sym typeface="Roboto Black"/>
              </a:rPr>
              <a:t>Standard Containers</a:t>
            </a:r>
            <a:endParaRPr sz="1400" b="1" i="0" u="none" strike="noStrike" cap="none">
              <a:solidFill>
                <a:srgbClr val="000000"/>
              </a:solidFill>
              <a:latin typeface="Roboto Black"/>
              <a:ea typeface="Roboto Black"/>
              <a:cs typeface="Roboto Black"/>
              <a:sym typeface="Roboto Black"/>
            </a:endParaRPr>
          </a:p>
        </p:txBody>
      </p:sp>
      <p:sp>
        <p:nvSpPr>
          <p:cNvPr id="213" name="Google Shape;213;p7"/>
          <p:cNvSpPr txBox="1"/>
          <p:nvPr/>
        </p:nvSpPr>
        <p:spPr>
          <a:xfrm>
            <a:off x="4157402" y="1537461"/>
            <a:ext cx="16065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oboto Black"/>
                <a:ea typeface="Roboto Black"/>
                <a:cs typeface="Roboto Black"/>
                <a:sym typeface="Roboto Black"/>
              </a:rPr>
              <a:t>Virtual Machines</a:t>
            </a:r>
            <a:endParaRPr sz="1400" b="1" i="0" u="none" strike="noStrike" cap="none">
              <a:solidFill>
                <a:srgbClr val="000000"/>
              </a:solidFill>
              <a:latin typeface="Roboto Black"/>
              <a:ea typeface="Roboto Black"/>
              <a:cs typeface="Roboto Black"/>
              <a:sym typeface="Roboto Black"/>
            </a:endParaRPr>
          </a:p>
        </p:txBody>
      </p:sp>
      <p:sp>
        <p:nvSpPr>
          <p:cNvPr id="214" name="Google Shape;214;p7"/>
          <p:cNvSpPr txBox="1"/>
          <p:nvPr/>
        </p:nvSpPr>
        <p:spPr>
          <a:xfrm>
            <a:off x="3146840" y="2643387"/>
            <a:ext cx="41813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0000"/>
                </a:solidFill>
                <a:latin typeface="Roboto Black"/>
                <a:ea typeface="Roboto Black"/>
                <a:cs typeface="Roboto Black"/>
                <a:sym typeface="Roboto Black"/>
              </a:rPr>
              <a:t>+</a:t>
            </a:r>
            <a:endParaRPr sz="4000" b="1" i="0" u="none" strike="noStrike" cap="none">
              <a:solidFill>
                <a:srgbClr val="000000"/>
              </a:solidFill>
              <a:latin typeface="Roboto Black"/>
              <a:ea typeface="Roboto Black"/>
              <a:cs typeface="Roboto Black"/>
              <a:sym typeface="Roboto Black"/>
            </a:endParaRPr>
          </a:p>
        </p:txBody>
      </p:sp>
      <p:sp>
        <p:nvSpPr>
          <p:cNvPr id="215" name="Google Shape;215;p7"/>
          <p:cNvSpPr txBox="1"/>
          <p:nvPr/>
        </p:nvSpPr>
        <p:spPr>
          <a:xfrm>
            <a:off x="6356362" y="2643387"/>
            <a:ext cx="41813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0000"/>
                </a:solidFill>
                <a:latin typeface="Roboto Black"/>
                <a:ea typeface="Roboto Black"/>
                <a:cs typeface="Roboto Black"/>
                <a:sym typeface="Roboto Black"/>
              </a:rPr>
              <a:t>=</a:t>
            </a:r>
            <a:endParaRPr sz="4000" b="1" i="0" u="none" strike="noStrike" cap="none">
              <a:solidFill>
                <a:srgbClr val="000000"/>
              </a:solidFill>
              <a:latin typeface="Roboto Black"/>
              <a:ea typeface="Roboto Black"/>
              <a:cs typeface="Roboto Black"/>
              <a:sym typeface="Roboto Black"/>
            </a:endParaRPr>
          </a:p>
        </p:txBody>
      </p:sp>
      <p:pic>
        <p:nvPicPr>
          <p:cNvPr id="216" name="Google Shape;216;p7"/>
          <p:cNvPicPr preferRelativeResize="0"/>
          <p:nvPr/>
        </p:nvPicPr>
        <p:blipFill rotWithShape="1">
          <a:blip r:embed="rId3">
            <a:alphaModFix/>
          </a:blip>
          <a:srcRect/>
          <a:stretch/>
        </p:blipFill>
        <p:spPr>
          <a:xfrm>
            <a:off x="6962546" y="2308804"/>
            <a:ext cx="1072120" cy="1330907"/>
          </a:xfrm>
          <a:prstGeom prst="rect">
            <a:avLst/>
          </a:prstGeom>
          <a:noFill/>
          <a:ln>
            <a:noFill/>
          </a:ln>
        </p:spPr>
      </p:pic>
      <p:sp>
        <p:nvSpPr>
          <p:cNvPr id="217" name="Google Shape;217;p7"/>
          <p:cNvSpPr txBox="1"/>
          <p:nvPr/>
        </p:nvSpPr>
        <p:spPr>
          <a:xfrm>
            <a:off x="6645670" y="1537461"/>
            <a:ext cx="15902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oboto Black"/>
                <a:ea typeface="Roboto Black"/>
                <a:cs typeface="Roboto Black"/>
                <a:sym typeface="Roboto Black"/>
              </a:rPr>
              <a:t>Kata Containers</a:t>
            </a:r>
            <a:endParaRPr sz="1400" b="1" i="0" u="none" strike="noStrike" cap="none">
              <a:solidFill>
                <a:srgbClr val="000000"/>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5b9d829278_0_48"/>
          <p:cNvSpPr txBox="1">
            <a:spLocks noGrp="1"/>
          </p:cNvSpPr>
          <p:nvPr>
            <p:ph type="title"/>
          </p:nvPr>
        </p:nvSpPr>
        <p:spPr>
          <a:xfrm>
            <a:off x="457200" y="9144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Who is involved</a:t>
            </a:r>
            <a:endParaRPr/>
          </a:p>
        </p:txBody>
      </p:sp>
      <p:sp>
        <p:nvSpPr>
          <p:cNvPr id="223" name="Google Shape;223;g5b9d829278_0_48"/>
          <p:cNvSpPr txBox="1">
            <a:spLocks noGrp="1"/>
          </p:cNvSpPr>
          <p:nvPr>
            <p:ph type="body" idx="1"/>
          </p:nvPr>
        </p:nvSpPr>
        <p:spPr>
          <a:xfrm>
            <a:off x="457200" y="1189050"/>
            <a:ext cx="4025400" cy="380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1F2A3C"/>
                </a:solidFill>
                <a:latin typeface="Roboto"/>
                <a:ea typeface="Roboto"/>
                <a:cs typeface="Roboto"/>
                <a:sym typeface="Roboto"/>
              </a:rPr>
              <a:t>Architecture Committee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1F2A3C"/>
                </a:solidFill>
                <a:latin typeface="Roboto"/>
                <a:ea typeface="Roboto"/>
                <a:cs typeface="Roboto"/>
                <a:sym typeface="Roboto"/>
              </a:rPr>
              <a:t>Ant </a:t>
            </a:r>
            <a:r>
              <a:rPr lang="en-US" sz="1200">
                <a:solidFill>
                  <a:srgbClr val="1F2A3C"/>
                </a:solidFill>
                <a:latin typeface="Roboto"/>
                <a:ea typeface="Roboto"/>
                <a:cs typeface="Roboto"/>
                <a:sym typeface="Roboto"/>
              </a:rPr>
              <a:t>Group</a:t>
            </a:r>
            <a:r>
              <a:rPr lang="en-US" sz="1200" b="0" i="0" u="none" strike="noStrike" cap="none">
                <a:solidFill>
                  <a:srgbClr val="1F2A3C"/>
                </a:solidFill>
                <a:latin typeface="Roboto"/>
                <a:ea typeface="Roboto"/>
                <a:cs typeface="Roboto"/>
                <a:sym typeface="Roboto"/>
              </a:rPr>
              <a:t>, </a:t>
            </a:r>
            <a:r>
              <a:rPr lang="en-US" sz="1200">
                <a:solidFill>
                  <a:srgbClr val="1F2A3C"/>
                </a:solidFill>
                <a:latin typeface="Roboto"/>
                <a:ea typeface="Roboto"/>
                <a:cs typeface="Roboto"/>
                <a:sym typeface="Roboto"/>
              </a:rPr>
              <a:t>Apple, Intel, Red Hat</a:t>
            </a:r>
            <a:endParaRPr sz="1200" b="0" i="0" u="none" strike="noStrike" cap="none">
              <a:solidFill>
                <a:srgbClr val="1F2A3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1F2A3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1F2A3C"/>
                </a:solidFill>
                <a:latin typeface="Roboto"/>
                <a:ea typeface="Roboto"/>
                <a:cs typeface="Roboto"/>
                <a:sym typeface="Roboto"/>
              </a:rPr>
              <a:t>Who’s else is contributing or using?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a:solidFill>
                  <a:srgbClr val="1F2A3C"/>
                </a:solidFill>
                <a:latin typeface="Roboto"/>
                <a:ea typeface="Roboto"/>
                <a:cs typeface="Roboto"/>
                <a:sym typeface="Roboto"/>
              </a:rPr>
              <a:t>Adobe, Alibaba, AMD, ARM, Atlassian, Baidu, Canonical, CrayGoogle, eBay, Google, IBM, Microsoft, NVIDIA, Oracle, Orange, Vexxhost, </a:t>
            </a:r>
            <a:r>
              <a:rPr lang="en-US" sz="1200" b="0" i="0" u="none" strike="noStrike" cap="none">
                <a:solidFill>
                  <a:srgbClr val="1F2A3C"/>
                </a:solidFill>
                <a:latin typeface="Roboto"/>
                <a:ea typeface="Roboto"/>
                <a:cs typeface="Roboto"/>
                <a:sym typeface="Roboto"/>
              </a:rPr>
              <a:t>ZTE and other organizations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1F2A3C"/>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1F2A3C"/>
                </a:solidFill>
                <a:latin typeface="Roboto"/>
                <a:ea typeface="Roboto"/>
                <a:cs typeface="Roboto"/>
                <a:sym typeface="Roboto"/>
              </a:rPr>
              <a:t>Who’s interested?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1F2A3C"/>
                </a:solidFill>
                <a:latin typeface="Roboto"/>
                <a:ea typeface="Roboto"/>
                <a:cs typeface="Roboto"/>
                <a:sym typeface="Roboto"/>
              </a:rPr>
              <a:t>Cloud service providers (IaaS, CaaS, etc.), network equipment makers (NFV workloads), banks and insurance companies, healthcare solution providers</a:t>
            </a:r>
            <a:endParaRPr sz="1400" b="0" i="0" u="none" strike="noStrike" cap="none">
              <a:solidFill>
                <a:srgbClr val="000000"/>
              </a:solidFill>
              <a:latin typeface="Arial"/>
              <a:ea typeface="Arial"/>
              <a:cs typeface="Arial"/>
              <a:sym typeface="Arial"/>
            </a:endParaRPr>
          </a:p>
        </p:txBody>
      </p:sp>
      <p:pic>
        <p:nvPicPr>
          <p:cNvPr id="224" name="Google Shape;224;g5b9d829278_0_48"/>
          <p:cNvPicPr preferRelativeResize="0"/>
          <p:nvPr/>
        </p:nvPicPr>
        <p:blipFill rotWithShape="1">
          <a:blip r:embed="rId3">
            <a:alphaModFix/>
          </a:blip>
          <a:srcRect/>
          <a:stretch/>
        </p:blipFill>
        <p:spPr>
          <a:xfrm flipH="1">
            <a:off x="5118651" y="0"/>
            <a:ext cx="4025347" cy="5143501"/>
          </a:xfrm>
          <a:prstGeom prst="rect">
            <a:avLst/>
          </a:prstGeom>
          <a:noFill/>
          <a:ln>
            <a:noFill/>
          </a:ln>
        </p:spPr>
      </p:pic>
      <p:sp>
        <p:nvSpPr>
          <p:cNvPr id="225" name="Google Shape;225;g5b9d829278_0_48"/>
          <p:cNvSpPr/>
          <p:nvPr/>
        </p:nvSpPr>
        <p:spPr>
          <a:xfrm>
            <a:off x="5118651" y="0"/>
            <a:ext cx="4023300" cy="5143500"/>
          </a:xfrm>
          <a:prstGeom prst="rect">
            <a:avLst/>
          </a:prstGeom>
          <a:solidFill>
            <a:srgbClr val="1F2A3C">
              <a:alpha val="4901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5400b57640_0_80"/>
          <p:cNvSpPr txBox="1">
            <a:spLocks noGrp="1"/>
          </p:cNvSpPr>
          <p:nvPr>
            <p:ph type="title"/>
          </p:nvPr>
        </p:nvSpPr>
        <p:spPr>
          <a:xfrm>
            <a:off x="490225" y="222890"/>
            <a:ext cx="58524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200"/>
              <a:buFont typeface="Roboto"/>
              <a:buNone/>
            </a:pPr>
            <a:r>
              <a:rPr lang="en-US"/>
              <a:t>Healthy Growing Community </a:t>
            </a:r>
            <a:endParaRPr/>
          </a:p>
        </p:txBody>
      </p:sp>
      <p:pic>
        <p:nvPicPr>
          <p:cNvPr id="231" name="Google Shape;231;g5400b57640_0_80"/>
          <p:cNvPicPr preferRelativeResize="0"/>
          <p:nvPr/>
        </p:nvPicPr>
        <p:blipFill>
          <a:blip r:embed="rId3">
            <a:alphaModFix/>
          </a:blip>
          <a:stretch>
            <a:fillRect/>
          </a:stretch>
        </p:blipFill>
        <p:spPr>
          <a:xfrm>
            <a:off x="766274" y="1246151"/>
            <a:ext cx="1026270" cy="634450"/>
          </a:xfrm>
          <a:prstGeom prst="rect">
            <a:avLst/>
          </a:prstGeom>
          <a:noFill/>
          <a:ln>
            <a:noFill/>
          </a:ln>
        </p:spPr>
      </p:pic>
      <p:pic>
        <p:nvPicPr>
          <p:cNvPr id="232" name="Google Shape;232;g5400b57640_0_80"/>
          <p:cNvPicPr preferRelativeResize="0"/>
          <p:nvPr/>
        </p:nvPicPr>
        <p:blipFill>
          <a:blip r:embed="rId4">
            <a:alphaModFix/>
          </a:blip>
          <a:stretch>
            <a:fillRect/>
          </a:stretch>
        </p:blipFill>
        <p:spPr>
          <a:xfrm>
            <a:off x="681764" y="3918601"/>
            <a:ext cx="7852419" cy="634450"/>
          </a:xfrm>
          <a:prstGeom prst="rect">
            <a:avLst/>
          </a:prstGeom>
          <a:noFill/>
          <a:ln>
            <a:noFill/>
          </a:ln>
        </p:spPr>
      </p:pic>
      <p:pic>
        <p:nvPicPr>
          <p:cNvPr id="233" name="Google Shape;233;g5400b57640_0_80"/>
          <p:cNvPicPr preferRelativeResize="0"/>
          <p:nvPr/>
        </p:nvPicPr>
        <p:blipFill>
          <a:blip r:embed="rId5">
            <a:alphaModFix/>
          </a:blip>
          <a:stretch>
            <a:fillRect/>
          </a:stretch>
        </p:blipFill>
        <p:spPr>
          <a:xfrm>
            <a:off x="659321" y="3263952"/>
            <a:ext cx="7852428" cy="578458"/>
          </a:xfrm>
          <a:prstGeom prst="rect">
            <a:avLst/>
          </a:prstGeom>
          <a:noFill/>
          <a:ln>
            <a:noFill/>
          </a:ln>
        </p:spPr>
      </p:pic>
      <p:pic>
        <p:nvPicPr>
          <p:cNvPr id="234" name="Google Shape;234;g5400b57640_0_80"/>
          <p:cNvPicPr preferRelativeResize="0"/>
          <p:nvPr/>
        </p:nvPicPr>
        <p:blipFill>
          <a:blip r:embed="rId6">
            <a:alphaModFix/>
          </a:blip>
          <a:stretch>
            <a:fillRect/>
          </a:stretch>
        </p:blipFill>
        <p:spPr>
          <a:xfrm>
            <a:off x="490225" y="2626125"/>
            <a:ext cx="1208744" cy="467870"/>
          </a:xfrm>
          <a:prstGeom prst="rect">
            <a:avLst/>
          </a:prstGeom>
          <a:noFill/>
          <a:ln>
            <a:noFill/>
          </a:ln>
        </p:spPr>
      </p:pic>
      <p:pic>
        <p:nvPicPr>
          <p:cNvPr id="235" name="Google Shape;235;g5400b57640_0_80"/>
          <p:cNvPicPr preferRelativeResize="0"/>
          <p:nvPr/>
        </p:nvPicPr>
        <p:blipFill>
          <a:blip r:embed="rId7">
            <a:alphaModFix/>
          </a:blip>
          <a:stretch>
            <a:fillRect/>
          </a:stretch>
        </p:blipFill>
        <p:spPr>
          <a:xfrm>
            <a:off x="1698970" y="2638885"/>
            <a:ext cx="2585125" cy="442350"/>
          </a:xfrm>
          <a:prstGeom prst="rect">
            <a:avLst/>
          </a:prstGeom>
          <a:noFill/>
          <a:ln>
            <a:noFill/>
          </a:ln>
        </p:spPr>
      </p:pic>
      <p:pic>
        <p:nvPicPr>
          <p:cNvPr id="236" name="Google Shape;236;g5400b57640_0_80"/>
          <p:cNvPicPr preferRelativeResize="0"/>
          <p:nvPr/>
        </p:nvPicPr>
        <p:blipFill>
          <a:blip r:embed="rId8">
            <a:alphaModFix/>
          </a:blip>
          <a:stretch>
            <a:fillRect/>
          </a:stretch>
        </p:blipFill>
        <p:spPr>
          <a:xfrm>
            <a:off x="2673131" y="2113094"/>
            <a:ext cx="921292" cy="330512"/>
          </a:xfrm>
          <a:prstGeom prst="rect">
            <a:avLst/>
          </a:prstGeom>
          <a:noFill/>
          <a:ln>
            <a:noFill/>
          </a:ln>
        </p:spPr>
      </p:pic>
      <p:pic>
        <p:nvPicPr>
          <p:cNvPr id="237" name="Google Shape;237;g5400b57640_0_80"/>
          <p:cNvPicPr preferRelativeResize="0"/>
          <p:nvPr/>
        </p:nvPicPr>
        <p:blipFill>
          <a:blip r:embed="rId9">
            <a:alphaModFix/>
          </a:blip>
          <a:stretch>
            <a:fillRect/>
          </a:stretch>
        </p:blipFill>
        <p:spPr>
          <a:xfrm>
            <a:off x="6518086" y="2719338"/>
            <a:ext cx="1154641" cy="433844"/>
          </a:xfrm>
          <a:prstGeom prst="rect">
            <a:avLst/>
          </a:prstGeom>
          <a:noFill/>
          <a:ln>
            <a:noFill/>
          </a:ln>
        </p:spPr>
      </p:pic>
      <p:pic>
        <p:nvPicPr>
          <p:cNvPr id="238" name="Google Shape;238;g5400b57640_0_80"/>
          <p:cNvPicPr preferRelativeResize="0"/>
          <p:nvPr/>
        </p:nvPicPr>
        <p:blipFill>
          <a:blip r:embed="rId10">
            <a:alphaModFix/>
          </a:blip>
          <a:stretch>
            <a:fillRect/>
          </a:stretch>
        </p:blipFill>
        <p:spPr>
          <a:xfrm>
            <a:off x="5272405" y="2116778"/>
            <a:ext cx="1482318" cy="330512"/>
          </a:xfrm>
          <a:prstGeom prst="rect">
            <a:avLst/>
          </a:prstGeom>
          <a:noFill/>
          <a:ln>
            <a:noFill/>
          </a:ln>
        </p:spPr>
      </p:pic>
      <p:pic>
        <p:nvPicPr>
          <p:cNvPr id="239" name="Google Shape;239;g5400b57640_0_80"/>
          <p:cNvPicPr preferRelativeResize="0"/>
          <p:nvPr/>
        </p:nvPicPr>
        <p:blipFill>
          <a:blip r:embed="rId11">
            <a:alphaModFix/>
          </a:blip>
          <a:stretch>
            <a:fillRect/>
          </a:stretch>
        </p:blipFill>
        <p:spPr>
          <a:xfrm>
            <a:off x="3755409" y="1996210"/>
            <a:ext cx="1340746" cy="442350"/>
          </a:xfrm>
          <a:prstGeom prst="rect">
            <a:avLst/>
          </a:prstGeom>
          <a:noFill/>
          <a:ln>
            <a:noFill/>
          </a:ln>
        </p:spPr>
      </p:pic>
      <p:pic>
        <p:nvPicPr>
          <p:cNvPr id="240" name="Google Shape;240;g5400b57640_0_80"/>
          <p:cNvPicPr preferRelativeResize="0"/>
          <p:nvPr/>
        </p:nvPicPr>
        <p:blipFill>
          <a:blip r:embed="rId12">
            <a:alphaModFix/>
          </a:blip>
          <a:stretch>
            <a:fillRect/>
          </a:stretch>
        </p:blipFill>
        <p:spPr>
          <a:xfrm>
            <a:off x="4393165" y="2716149"/>
            <a:ext cx="2124919" cy="350963"/>
          </a:xfrm>
          <a:prstGeom prst="rect">
            <a:avLst/>
          </a:prstGeom>
          <a:noFill/>
          <a:ln>
            <a:noFill/>
          </a:ln>
        </p:spPr>
      </p:pic>
      <p:pic>
        <p:nvPicPr>
          <p:cNvPr id="241" name="Google Shape;241;g5400b57640_0_80"/>
          <p:cNvPicPr preferRelativeResize="0"/>
          <p:nvPr/>
        </p:nvPicPr>
        <p:blipFill>
          <a:blip r:embed="rId13">
            <a:alphaModFix/>
          </a:blip>
          <a:stretch>
            <a:fillRect/>
          </a:stretch>
        </p:blipFill>
        <p:spPr>
          <a:xfrm>
            <a:off x="5719125" y="1116625"/>
            <a:ext cx="1453755" cy="690575"/>
          </a:xfrm>
          <a:prstGeom prst="rect">
            <a:avLst/>
          </a:prstGeom>
          <a:noFill/>
          <a:ln>
            <a:noFill/>
          </a:ln>
        </p:spPr>
      </p:pic>
      <p:pic>
        <p:nvPicPr>
          <p:cNvPr id="242" name="Google Shape;242;g5400b57640_0_80"/>
          <p:cNvPicPr preferRelativeResize="0"/>
          <p:nvPr/>
        </p:nvPicPr>
        <p:blipFill>
          <a:blip r:embed="rId14">
            <a:alphaModFix/>
          </a:blip>
          <a:stretch>
            <a:fillRect/>
          </a:stretch>
        </p:blipFill>
        <p:spPr>
          <a:xfrm>
            <a:off x="6837774" y="2030470"/>
            <a:ext cx="1727912" cy="501897"/>
          </a:xfrm>
          <a:prstGeom prst="rect">
            <a:avLst/>
          </a:prstGeom>
          <a:noFill/>
          <a:ln>
            <a:noFill/>
          </a:ln>
        </p:spPr>
      </p:pic>
      <p:pic>
        <p:nvPicPr>
          <p:cNvPr id="243" name="Google Shape;243;g5400b57640_0_80"/>
          <p:cNvPicPr preferRelativeResize="0"/>
          <p:nvPr/>
        </p:nvPicPr>
        <p:blipFill>
          <a:blip r:embed="rId15">
            <a:alphaModFix/>
          </a:blip>
          <a:stretch>
            <a:fillRect/>
          </a:stretch>
        </p:blipFill>
        <p:spPr>
          <a:xfrm>
            <a:off x="7059450" y="1028675"/>
            <a:ext cx="1361624" cy="738901"/>
          </a:xfrm>
          <a:prstGeom prst="rect">
            <a:avLst/>
          </a:prstGeom>
          <a:noFill/>
          <a:ln>
            <a:noFill/>
          </a:ln>
        </p:spPr>
      </p:pic>
      <p:pic>
        <p:nvPicPr>
          <p:cNvPr id="244" name="Google Shape;244;g5400b57640_0_80"/>
          <p:cNvPicPr preferRelativeResize="0"/>
          <p:nvPr/>
        </p:nvPicPr>
        <p:blipFill>
          <a:blip r:embed="rId16">
            <a:alphaModFix/>
          </a:blip>
          <a:stretch>
            <a:fillRect/>
          </a:stretch>
        </p:blipFill>
        <p:spPr>
          <a:xfrm>
            <a:off x="1964975" y="1366250"/>
            <a:ext cx="2124899" cy="315724"/>
          </a:xfrm>
          <a:prstGeom prst="rect">
            <a:avLst/>
          </a:prstGeom>
          <a:noFill/>
          <a:ln>
            <a:noFill/>
          </a:ln>
        </p:spPr>
      </p:pic>
      <p:pic>
        <p:nvPicPr>
          <p:cNvPr id="245" name="Google Shape;245;g5400b57640_0_80"/>
          <p:cNvPicPr preferRelativeResize="0"/>
          <p:nvPr/>
        </p:nvPicPr>
        <p:blipFill>
          <a:blip r:embed="rId17">
            <a:alphaModFix/>
          </a:blip>
          <a:stretch>
            <a:fillRect/>
          </a:stretch>
        </p:blipFill>
        <p:spPr>
          <a:xfrm>
            <a:off x="4236800" y="1301099"/>
            <a:ext cx="1361625" cy="379623"/>
          </a:xfrm>
          <a:prstGeom prst="rect">
            <a:avLst/>
          </a:prstGeom>
          <a:noFill/>
          <a:ln>
            <a:noFill/>
          </a:ln>
        </p:spPr>
      </p:pic>
      <p:pic>
        <p:nvPicPr>
          <p:cNvPr id="246" name="Google Shape;246;g5400b57640_0_80"/>
          <p:cNvPicPr preferRelativeResize="0"/>
          <p:nvPr/>
        </p:nvPicPr>
        <p:blipFill>
          <a:blip r:embed="rId18">
            <a:alphaModFix/>
          </a:blip>
          <a:stretch>
            <a:fillRect/>
          </a:stretch>
        </p:blipFill>
        <p:spPr>
          <a:xfrm>
            <a:off x="631393" y="2091805"/>
            <a:ext cx="1947386" cy="330512"/>
          </a:xfrm>
          <a:prstGeom prst="rect">
            <a:avLst/>
          </a:prstGeom>
          <a:noFill/>
          <a:ln>
            <a:noFill/>
          </a:ln>
        </p:spPr>
      </p:pic>
      <p:pic>
        <p:nvPicPr>
          <p:cNvPr id="247" name="Google Shape;247;g5400b57640_0_80"/>
          <p:cNvPicPr preferRelativeResize="0"/>
          <p:nvPr/>
        </p:nvPicPr>
        <p:blipFill>
          <a:blip r:embed="rId19">
            <a:alphaModFix/>
          </a:blip>
          <a:stretch>
            <a:fillRect/>
          </a:stretch>
        </p:blipFill>
        <p:spPr>
          <a:xfrm>
            <a:off x="7759450" y="2771000"/>
            <a:ext cx="857057" cy="330525"/>
          </a:xfrm>
          <a:prstGeom prst="rect">
            <a:avLst/>
          </a:prstGeom>
          <a:noFill/>
          <a:ln>
            <a:noFill/>
          </a:ln>
        </p:spPr>
      </p:pic>
      <p:pic>
        <p:nvPicPr>
          <p:cNvPr id="248" name="Google Shape;248;g5400b57640_0_80"/>
          <p:cNvPicPr preferRelativeResize="0"/>
          <p:nvPr/>
        </p:nvPicPr>
        <p:blipFill>
          <a:blip r:embed="rId20">
            <a:alphaModFix/>
          </a:blip>
          <a:stretch>
            <a:fillRect/>
          </a:stretch>
        </p:blipFill>
        <p:spPr>
          <a:xfrm>
            <a:off x="1863457" y="3348134"/>
            <a:ext cx="1361630" cy="467870"/>
          </a:xfrm>
          <a:prstGeom prst="rect">
            <a:avLst/>
          </a:prstGeom>
          <a:noFill/>
          <a:ln>
            <a:noFill/>
          </a:ln>
        </p:spPr>
      </p:pic>
      <p:pic>
        <p:nvPicPr>
          <p:cNvPr id="249" name="Google Shape;249;g5400b57640_0_80"/>
          <p:cNvPicPr preferRelativeResize="0"/>
          <p:nvPr/>
        </p:nvPicPr>
        <p:blipFill>
          <a:blip r:embed="rId21">
            <a:alphaModFix/>
          </a:blip>
          <a:stretch>
            <a:fillRect/>
          </a:stretch>
        </p:blipFill>
        <p:spPr>
          <a:xfrm>
            <a:off x="4725860" y="3816006"/>
            <a:ext cx="1154649" cy="690565"/>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Custom 2">
      <a:dk1>
        <a:srgbClr val="333240"/>
      </a:dk1>
      <a:lt1>
        <a:srgbClr val="FFFFFF"/>
      </a:lt1>
      <a:dk2>
        <a:srgbClr val="424242"/>
      </a:dk2>
      <a:lt2>
        <a:srgbClr val="737373"/>
      </a:lt2>
      <a:accent1>
        <a:srgbClr val="424242"/>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Custom 2">
      <a:dk1>
        <a:srgbClr val="807DA1"/>
      </a:dk1>
      <a:lt1>
        <a:srgbClr val="FFFFFF"/>
      </a:lt1>
      <a:dk2>
        <a:srgbClr val="424242"/>
      </a:dk2>
      <a:lt2>
        <a:srgbClr val="737373"/>
      </a:lt2>
      <a:accent1>
        <a:srgbClr val="424242"/>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Custom 2">
      <a:dk1>
        <a:srgbClr val="333240"/>
      </a:dk1>
      <a:lt1>
        <a:srgbClr val="FFFFFF"/>
      </a:lt1>
      <a:dk2>
        <a:srgbClr val="424242"/>
      </a:dk2>
      <a:lt2>
        <a:srgbClr val="737373"/>
      </a:lt2>
      <a:accent1>
        <a:srgbClr val="424242"/>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4986</Words>
  <Application>Microsoft Macintosh PowerPoint</Application>
  <PresentationFormat>On-screen Show (16:9)</PresentationFormat>
  <Paragraphs>1147</Paragraphs>
  <Slides>56</Slides>
  <Notes>56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56</vt:i4>
      </vt:variant>
    </vt:vector>
  </HeadingPairs>
  <TitlesOfParts>
    <vt:vector size="67" baseType="lpstr">
      <vt:lpstr>Roboto Light</vt:lpstr>
      <vt:lpstr>Roboto</vt:lpstr>
      <vt:lpstr>Roboto Black</vt:lpstr>
      <vt:lpstr>Helvetica Neue</vt:lpstr>
      <vt:lpstr>Calibri</vt:lpstr>
      <vt:lpstr>Arial</vt:lpstr>
      <vt:lpstr>Roboto Medium</vt:lpstr>
      <vt:lpstr>Consolas</vt:lpstr>
      <vt:lpstr>Material</vt:lpstr>
      <vt:lpstr>Material</vt:lpstr>
      <vt:lpstr>Material</vt:lpstr>
      <vt:lpstr>PowerPoint Presentation</vt:lpstr>
      <vt:lpstr>Kata Containers is an alternative OCI compatible runtime that enhances the security of container workloads in a lightweight virtual machine.    </vt:lpstr>
      <vt:lpstr>Contents</vt:lpstr>
      <vt:lpstr>Features</vt:lpstr>
      <vt:lpstr>Evolution</vt:lpstr>
      <vt:lpstr>Evolution</vt:lpstr>
      <vt:lpstr>Kata Containers provides additional security</vt:lpstr>
      <vt:lpstr>Who is involved</vt:lpstr>
      <vt:lpstr>Healthy Growing Community </vt:lpstr>
      <vt:lpstr>How does Kata Containers work?</vt:lpstr>
      <vt:lpstr>How it works</vt:lpstr>
      <vt:lpstr>Seamless integration</vt:lpstr>
      <vt:lpstr>Multi-tenant Kubernetes example</vt:lpstr>
      <vt:lpstr>Who benefits from Kata Containers?  </vt:lpstr>
      <vt:lpstr>Kata Containers “Sweet Spots”</vt:lpstr>
      <vt:lpstr>Use Case: Kata Containers in Ant Group</vt:lpstr>
      <vt:lpstr>Features and Roadmap  </vt:lpstr>
      <vt:lpstr>Features </vt:lpstr>
      <vt:lpstr>Releases</vt:lpstr>
      <vt:lpstr>Releases</vt:lpstr>
      <vt:lpstr>Releases</vt:lpstr>
      <vt:lpstr>Releases</vt:lpstr>
      <vt:lpstr>Releases</vt:lpstr>
      <vt:lpstr>Releases</vt:lpstr>
      <vt:lpstr>Releases</vt:lpstr>
      <vt:lpstr>Releases</vt:lpstr>
      <vt:lpstr>Releases</vt:lpstr>
      <vt:lpstr>Releases</vt:lpstr>
      <vt:lpstr>Releases</vt:lpstr>
      <vt:lpstr>Releases</vt:lpstr>
      <vt:lpstr>Releases</vt:lpstr>
      <vt:lpstr>Kata Containers 2.0 (Launched October 2020)</vt:lpstr>
      <vt:lpstr>Where to run Kata Containers</vt:lpstr>
      <vt:lpstr>Installing Kata Containers</vt:lpstr>
      <vt:lpstr>Kata Containers Technical Details </vt:lpstr>
      <vt:lpstr>Speed of a container</vt:lpstr>
      <vt:lpstr>Kata Containers integration with Docker, Kubernetes, and OpenStack</vt:lpstr>
      <vt:lpstr>Kubernetes ContainerD v2 shim integration  Kata Containers v1.5 and later </vt:lpstr>
      <vt:lpstr>Networking</vt:lpstr>
      <vt:lpstr>Networking</vt:lpstr>
      <vt:lpstr>Storage</vt:lpstr>
      <vt:lpstr>Storage</vt:lpstr>
      <vt:lpstr>Kata Containers and Vector Packet Processing (VPP) Faster throughput between containers on a host</vt:lpstr>
      <vt:lpstr>Kata Containers and SR-IOV for network cards Hardware optimized networking performance</vt:lpstr>
      <vt:lpstr>Kata Containers and SR-IOV with Intel® QuickAssist Technology Accelerated cryptography and compression</vt:lpstr>
      <vt:lpstr>Kata Containers and Intel® GVT-d for Accelerated GPU passthrough Secure containerized HW transcoding </vt:lpstr>
      <vt:lpstr>Kata Containers and Intel® GVT-g for Accelerated GPU virtualization Secure containerized HW transcoding sharing </vt:lpstr>
      <vt:lpstr>The Kata Containers community welcomes contributions from anyone. </vt:lpstr>
      <vt:lpstr>Resources</vt:lpstr>
      <vt:lpstr>Kata Containers Governance </vt:lpstr>
      <vt:lpstr>Governance</vt:lpstr>
      <vt:lpstr>Governance</vt:lpstr>
      <vt:lpstr>Governance</vt:lpstr>
      <vt:lpstr>Get Involved</vt:lpstr>
      <vt:lpstr>Get Involved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eric.adams@intel.com</dc:creator>
  <cp:lastModifiedBy>sunnycaiuw@gmail.com</cp:lastModifiedBy>
  <cp:revision>1</cp:revision>
  <dcterms:modified xsi:type="dcterms:W3CDTF">2020-12-02T19:23:21Z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f7878c51-957f-4fe0-8efc-d3cd0c56ddf0</vt:lpwstr>
  </property>
  <property fmtid="{D5CDD505-2E9C-101B-9397-08002B2CF9AE}" pid="3" name="CTP_TimeStamp">
    <vt:lpwstr>2019-04-12 16:54:53Z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