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920" y="2656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0D2ED-1CA8-D045-8403-81ED43041841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E2FA-A53B-574A-8C79-F5551A34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9E2FA-A53B-574A-8C79-F5551A34B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89120" y="15878166"/>
            <a:ext cx="1097280" cy="3541188"/>
          </a:xfrm>
          <a:prstGeom prst="rect">
            <a:avLst/>
          </a:prstGeom>
          <a:noFill/>
        </p:spPr>
        <p:txBody>
          <a:bodyPr wrap="square" lIns="0" tIns="31350" rIns="0" bIns="31350" rtlCol="0" anchor="ctr" anchorCtr="0">
            <a:spAutoFit/>
          </a:bodyPr>
          <a:lstStyle/>
          <a:p>
            <a:r>
              <a:rPr lang="en-US" sz="2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2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376" y="5852160"/>
            <a:ext cx="18105120" cy="10332720"/>
          </a:xfrm>
        </p:spPr>
        <p:txBody>
          <a:bodyPr>
            <a:noAutofit/>
          </a:bodyPr>
          <a:lstStyle>
            <a:lvl1pPr>
              <a:defRPr sz="20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640" y="16202357"/>
            <a:ext cx="14813280" cy="329184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0640" y="3291847"/>
            <a:ext cx="13898880" cy="1682495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December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3040" y="2926085"/>
            <a:ext cx="5120640" cy="24871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9440" y="3291845"/>
            <a:ext cx="12070080" cy="21945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December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41280" y="19557588"/>
            <a:ext cx="1097280" cy="34778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2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0" y="20483366"/>
            <a:ext cx="8961120" cy="3511296"/>
          </a:xfrm>
        </p:spPr>
        <p:txBody>
          <a:bodyPr anchor="ctr">
            <a:normAutofit/>
          </a:bodyPr>
          <a:lstStyle>
            <a:lvl1pPr marL="0" indent="0">
              <a:buNone/>
              <a:defRPr sz="6200">
                <a:solidFill>
                  <a:schemeClr val="tx1"/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0" y="9144000"/>
            <a:ext cx="14484096" cy="11280038"/>
          </a:xfrm>
        </p:spPr>
        <p:txBody>
          <a:bodyPr/>
          <a:lstStyle>
            <a:lvl1pPr marL="0" algn="l" defTabSz="3135020" rtl="0" eaLnBrk="1" latinLnBrk="0" hangingPunct="1">
              <a:spcBef>
                <a:spcPct val="0"/>
              </a:spcBef>
              <a:buNone/>
              <a:defRPr lang="en-US" sz="185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226003" y="3160166"/>
            <a:ext cx="7856525" cy="1645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070080" y="3160169"/>
            <a:ext cx="7856525" cy="16474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688" y="3177485"/>
            <a:ext cx="7856525" cy="3070858"/>
          </a:xfrm>
        </p:spPr>
        <p:txBody>
          <a:bodyPr anchor="ctr">
            <a:noAutofit/>
          </a:bodyPr>
          <a:lstStyle>
            <a:lvl1pPr marL="0" indent="0">
              <a:buNone/>
              <a:defRPr sz="75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6003" y="6583680"/>
            <a:ext cx="7863840" cy="13167360"/>
          </a:xfrm>
        </p:spPr>
        <p:txBody>
          <a:bodyPr anchor="t"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70080" y="3177485"/>
            <a:ext cx="7856525" cy="3070858"/>
          </a:xfrm>
        </p:spPr>
        <p:txBody>
          <a:bodyPr anchor="ctr">
            <a:noAutofit/>
          </a:bodyPr>
          <a:lstStyle>
            <a:lvl1pPr marL="0" indent="0">
              <a:buNone/>
              <a:defRPr sz="75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70080" y="6583680"/>
            <a:ext cx="7856525" cy="13167360"/>
          </a:xfrm>
        </p:spPr>
        <p:txBody>
          <a:bodyPr anchor="t"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5936" y="2496922"/>
            <a:ext cx="1097280" cy="31700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20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72672" y="2496922"/>
            <a:ext cx="1097280" cy="31700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20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789408" y="8518022"/>
            <a:ext cx="1097280" cy="42165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7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27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3291845"/>
            <a:ext cx="10424160" cy="16459200"/>
          </a:xfrm>
        </p:spPr>
        <p:txBody>
          <a:bodyPr anchor="ctr"/>
          <a:lstStyle>
            <a:lvl1pPr>
              <a:defRPr sz="8200"/>
            </a:lvl1pPr>
            <a:lvl2pPr>
              <a:defRPr sz="75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0" y="3291845"/>
            <a:ext cx="6217920" cy="16459200"/>
          </a:xfrm>
        </p:spPr>
        <p:txBody>
          <a:bodyPr anchor="ctr">
            <a:normAutofit/>
          </a:bodyPr>
          <a:lstStyle>
            <a:lvl1pPr marL="0" indent="0"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26080" y="2941322"/>
            <a:ext cx="16093440" cy="1222552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0" y="16574626"/>
            <a:ext cx="12070080" cy="3459859"/>
          </a:xfrm>
        </p:spPr>
        <p:txBody>
          <a:bodyPr anchor="ctr">
            <a:normAutofit/>
          </a:bodyPr>
          <a:lstStyle>
            <a:lvl1pPr marL="0" indent="0"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845" y="15991027"/>
            <a:ext cx="1097280" cy="31700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20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3295730" y="4984514"/>
            <a:ext cx="17377488" cy="2739353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7304273" y="10972753"/>
            <a:ext cx="26584666" cy="1075310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7867092" y="560901"/>
            <a:ext cx="15550469" cy="2282283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5376" y="23408640"/>
            <a:ext cx="18105120" cy="4389120"/>
          </a:xfrm>
          <a:prstGeom prst="rect">
            <a:avLst/>
          </a:prstGeom>
        </p:spPr>
        <p:txBody>
          <a:bodyPr vert="horz" lIns="313502" tIns="156751" rIns="313502" bIns="156751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640" y="3291847"/>
            <a:ext cx="14630400" cy="17556475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3280" y="29542745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t"/>
          <a:lstStyle>
            <a:lvl1pPr algn="r">
              <a:defRPr sz="38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December 4,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5104" y="29542745"/>
            <a:ext cx="10972800" cy="1752600"/>
          </a:xfrm>
          <a:prstGeom prst="rect">
            <a:avLst/>
          </a:prstGeom>
        </p:spPr>
        <p:txBody>
          <a:bodyPr vert="horz" lIns="313502" tIns="156751" rIns="313502" bIns="156751" rtlCol="0" anchor="t"/>
          <a:lstStyle>
            <a:lvl1pPr algn="l">
              <a:defRPr sz="38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75104" y="28041600"/>
            <a:ext cx="5120640" cy="1463040"/>
          </a:xfrm>
          <a:prstGeom prst="rect">
            <a:avLst/>
          </a:prstGeom>
        </p:spPr>
        <p:txBody>
          <a:bodyPr vert="horz" lIns="313502" tIns="156751" rIns="313502" bIns="31350" rtlCol="0" anchor="b"/>
          <a:lstStyle>
            <a:lvl1pPr algn="l">
              <a:defRPr sz="55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3135020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40506" indent="-877806" algn="l" defTabSz="313502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7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2194514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6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3448522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5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4702531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5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5643037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5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6740294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48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7680800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48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8621306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48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9718563" indent="-877806" algn="l" defTabSz="313502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48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8892" y="680366"/>
            <a:ext cx="20056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smtClean="0">
                <a:latin typeface="Helvetica Neue Light"/>
                <a:cs typeface="Helvetica Neue Light"/>
              </a:rPr>
              <a:t>Using Membrane Distillation To Purify Waste Water</a:t>
            </a:r>
            <a:endParaRPr lang="en-US" sz="12000" dirty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42" y="4965070"/>
            <a:ext cx="2060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 Neue Light"/>
                <a:cs typeface="Helvetica Neue Light"/>
              </a:rPr>
              <a:t>How </a:t>
            </a:r>
            <a:r>
              <a:rPr lang="en-US" sz="4000" dirty="0">
                <a:latin typeface="Helvetica Neue Light"/>
                <a:cs typeface="Helvetica Neue Light"/>
              </a:rPr>
              <a:t>effective is </a:t>
            </a:r>
            <a:r>
              <a:rPr lang="en-US" sz="4000" dirty="0" err="1">
                <a:latin typeface="Helvetica Neue Light"/>
                <a:cs typeface="Helvetica Neue Light"/>
              </a:rPr>
              <a:t>polypropene</a:t>
            </a:r>
            <a:r>
              <a:rPr lang="en-US" sz="4000" dirty="0">
                <a:latin typeface="Helvetica Neue Light"/>
                <a:cs typeface="Helvetica Neue Light"/>
              </a:rPr>
              <a:t> membrane in comparison to </a:t>
            </a:r>
            <a:r>
              <a:rPr lang="en-US" sz="4000" dirty="0" err="1" smtClean="0">
                <a:latin typeface="Helvetica Neue Light"/>
                <a:cs typeface="Helvetica Neue Light"/>
              </a:rPr>
              <a:t>polyvinylidene</a:t>
            </a:r>
            <a:r>
              <a:rPr lang="en-US" sz="4000" dirty="0">
                <a:latin typeface="Helvetica Neue Light"/>
                <a:cs typeface="Helvetica Neue Light"/>
              </a:rPr>
              <a:t> </a:t>
            </a:r>
            <a:r>
              <a:rPr lang="en-US" sz="4000" dirty="0" smtClean="0">
                <a:latin typeface="Helvetica Neue Light"/>
                <a:cs typeface="Helvetica Neue Light"/>
              </a:rPr>
              <a:t>fluoride </a:t>
            </a:r>
            <a:r>
              <a:rPr lang="en-US" sz="4000" dirty="0">
                <a:latin typeface="Helvetica Neue Light"/>
                <a:cs typeface="Helvetica Neue Light"/>
              </a:rPr>
              <a:t>membrane in removing heavy metal ions in particular lead from wastewater </a:t>
            </a:r>
            <a:r>
              <a:rPr lang="en-US" sz="4000" dirty="0" smtClean="0">
                <a:latin typeface="Helvetica Neue Light"/>
                <a:cs typeface="Helvetica Neue Light"/>
              </a:rPr>
              <a:t>produced by </a:t>
            </a:r>
            <a:r>
              <a:rPr lang="en-US" sz="4000" dirty="0">
                <a:latin typeface="Helvetica Neue Light"/>
                <a:cs typeface="Helvetica Neue Light"/>
              </a:rPr>
              <a:t>coal-powered stations</a:t>
            </a:r>
            <a:r>
              <a:rPr lang="en-US" sz="4000" dirty="0" smtClean="0">
                <a:latin typeface="Helvetica Neue Light"/>
                <a:cs typeface="Helvetica Neue Light"/>
              </a:rPr>
              <a:t>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42" y="7872686"/>
            <a:ext cx="206002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Helvetica Neue Light"/>
                <a:cs typeface="Helvetica Neue Light"/>
              </a:rPr>
              <a:t>What is membrane distillation? </a:t>
            </a:r>
          </a:p>
          <a:p>
            <a:r>
              <a:rPr lang="en-US" sz="4000" dirty="0" smtClean="0">
                <a:latin typeface="Helvetica Neue Light"/>
                <a:cs typeface="Helvetica Neue Light"/>
              </a:rPr>
              <a:t>It is </a:t>
            </a:r>
            <a:r>
              <a:rPr lang="en-US" sz="4000" dirty="0">
                <a:latin typeface="Helvetica Neue Light"/>
                <a:cs typeface="Helvetica Neue Light"/>
              </a:rPr>
              <a:t>a thermal, membrane-based separation </a:t>
            </a:r>
            <a:r>
              <a:rPr lang="en-US" sz="4000" dirty="0" smtClean="0">
                <a:latin typeface="Helvetica Neue Light"/>
                <a:cs typeface="Helvetica Neue Light"/>
              </a:rPr>
              <a:t>process that </a:t>
            </a:r>
            <a:r>
              <a:rPr lang="en-US" sz="4000" dirty="0">
                <a:latin typeface="Helvetica Neue Light"/>
                <a:cs typeface="Helvetica Neue Light"/>
              </a:rPr>
              <a:t>utilizes differences in vapor pressure to permeate water through a macro-porous </a:t>
            </a:r>
            <a:r>
              <a:rPr lang="en-US" sz="4000" dirty="0" smtClean="0">
                <a:latin typeface="Helvetica Neue Light"/>
                <a:cs typeface="Helvetica Neue Light"/>
              </a:rPr>
              <a:t>membrane and </a:t>
            </a:r>
            <a:r>
              <a:rPr lang="en-US" sz="4000" dirty="0">
                <a:latin typeface="Helvetica Neue Light"/>
                <a:cs typeface="Helvetica Neue Light"/>
              </a:rPr>
              <a:t>reject other non-volatile constituents present in the influent water. The driving force in </a:t>
            </a:r>
            <a:r>
              <a:rPr lang="en-US" sz="4000" dirty="0" smtClean="0">
                <a:latin typeface="Helvetica Neue Light"/>
                <a:cs typeface="Helvetica Neue Light"/>
              </a:rPr>
              <a:t>this process </a:t>
            </a:r>
            <a:r>
              <a:rPr lang="en-US" sz="4000" dirty="0">
                <a:latin typeface="Helvetica Neue Light"/>
                <a:cs typeface="Helvetica Neue Light"/>
              </a:rPr>
              <a:t>is very different from other membrane based separation processes because it depends </a:t>
            </a:r>
            <a:r>
              <a:rPr lang="en-US" sz="4000" dirty="0" smtClean="0">
                <a:latin typeface="Helvetica Neue Light"/>
                <a:cs typeface="Helvetica Neue Light"/>
              </a:rPr>
              <a:t>on</a:t>
            </a:r>
            <a:r>
              <a:rPr lang="en-US" sz="4000" dirty="0">
                <a:latin typeface="Helvetica Neue Light"/>
                <a:cs typeface="Helvetica Neue Light"/>
              </a:rPr>
              <a:t> </a:t>
            </a:r>
            <a:r>
              <a:rPr lang="en-US" sz="4000" dirty="0" smtClean="0">
                <a:latin typeface="Helvetica Neue Light"/>
                <a:cs typeface="Helvetica Neue Light"/>
              </a:rPr>
              <a:t>the </a:t>
            </a:r>
            <a:r>
              <a:rPr lang="en-US" sz="4000" dirty="0">
                <a:latin typeface="Helvetica Neue Light"/>
                <a:cs typeface="Helvetica Neue Light"/>
              </a:rPr>
              <a:t>difference in vapor pressure across the membrane rather than an applied absolute </a:t>
            </a:r>
            <a:r>
              <a:rPr lang="en-US" sz="4000" dirty="0" smtClean="0">
                <a:latin typeface="Helvetica Neue Light"/>
                <a:cs typeface="Helvetica Neue Light"/>
              </a:rPr>
              <a:t>pressure difference</a:t>
            </a:r>
            <a:r>
              <a:rPr lang="en-US" sz="4000" dirty="0">
                <a:latin typeface="Helvetica Neue Light"/>
                <a:cs typeface="Helvetica Neue Light"/>
              </a:rPr>
              <a:t>, a concentration gradient or an electrical potential gradient, which drives mass </a:t>
            </a:r>
            <a:r>
              <a:rPr lang="en-US" sz="4000" dirty="0" smtClean="0">
                <a:latin typeface="Helvetica Neue Light"/>
                <a:cs typeface="Helvetica Neue Light"/>
              </a:rPr>
              <a:t>transfer through </a:t>
            </a:r>
            <a:r>
              <a:rPr lang="en-US" sz="4000" dirty="0">
                <a:latin typeface="Helvetica Neue Light"/>
                <a:cs typeface="Helvetica Neue Light"/>
              </a:rPr>
              <a:t>a membrane.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4642" y="19173969"/>
            <a:ext cx="21134899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800" u="sng" dirty="0" smtClean="0">
                <a:latin typeface="Helvetica Neue Light"/>
                <a:cs typeface="Helvetica Neue Light"/>
              </a:rPr>
              <a:t>Method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 smtClean="0">
                <a:latin typeface="Helvetica Neue Light"/>
                <a:cs typeface="Helvetica Neue Light"/>
              </a:rPr>
              <a:t>Prepare </a:t>
            </a:r>
            <a:r>
              <a:rPr lang="en-US" sz="3800" dirty="0">
                <a:latin typeface="Helvetica Neue Light"/>
                <a:cs typeface="Helvetica Neue Light"/>
              </a:rPr>
              <a:t>solutions with fixed concentration of lead to mimic the </a:t>
            </a:r>
            <a:r>
              <a:rPr lang="en-US" sz="3800" dirty="0" smtClean="0">
                <a:latin typeface="Helvetica Neue Light"/>
                <a:cs typeface="Helvetica Neue Light"/>
              </a:rPr>
              <a:t>wastewater treatment </a:t>
            </a:r>
            <a:r>
              <a:rPr lang="en-US" sz="3800" dirty="0">
                <a:latin typeface="Helvetica Neue Light"/>
                <a:cs typeface="Helvetica Neue Light"/>
              </a:rPr>
              <a:t>process.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>
                <a:latin typeface="Helvetica Neue Light"/>
                <a:cs typeface="Helvetica Neue Light"/>
              </a:rPr>
              <a:t>Use </a:t>
            </a:r>
            <a:r>
              <a:rPr lang="en-US" sz="3800" dirty="0" err="1">
                <a:latin typeface="Helvetica Neue Light"/>
                <a:cs typeface="Helvetica Neue Light"/>
              </a:rPr>
              <a:t>polypropene</a:t>
            </a:r>
            <a:r>
              <a:rPr lang="en-US" sz="3800" dirty="0">
                <a:latin typeface="Helvetica Neue Light"/>
                <a:cs typeface="Helvetica Neue Light"/>
              </a:rPr>
              <a:t> membranes and </a:t>
            </a:r>
            <a:r>
              <a:rPr lang="en-US" sz="3800" dirty="0" err="1">
                <a:latin typeface="Helvetica Neue Light"/>
                <a:cs typeface="Helvetica Neue Light"/>
              </a:rPr>
              <a:t>polyvinylidene</a:t>
            </a:r>
            <a:r>
              <a:rPr lang="en-US" sz="3800" dirty="0">
                <a:latin typeface="Helvetica Neue Light"/>
                <a:cs typeface="Helvetica Neue Light"/>
              </a:rPr>
              <a:t> fluoride membranes to purify water by membrane distillation.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>
                <a:latin typeface="Helvetica Neue Light"/>
                <a:cs typeface="Helvetica Neue Light"/>
              </a:rPr>
              <a:t>Set up </a:t>
            </a:r>
            <a:r>
              <a:rPr lang="en-US" sz="3800" dirty="0" smtClean="0">
                <a:latin typeface="Helvetica Neue Light"/>
                <a:cs typeface="Helvetica Neue Light"/>
              </a:rPr>
              <a:t>the controlled variables, namely,  </a:t>
            </a:r>
            <a:r>
              <a:rPr lang="en-US" sz="3800" dirty="0">
                <a:latin typeface="Helvetica Neue Light"/>
                <a:cs typeface="Helvetica Neue Light"/>
              </a:rPr>
              <a:t>time, temperature, pressure and concentration of lead.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>
                <a:latin typeface="Helvetica Neue Light"/>
                <a:cs typeface="Helvetica Neue Light"/>
              </a:rPr>
              <a:t>Use atomic adsorption to measure the concentration of lead in the processed water.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>
                <a:latin typeface="Helvetica Neue Light"/>
                <a:cs typeface="Helvetica Neue Light"/>
              </a:rPr>
              <a:t>Compare the concentrations of lead before and after the experiment.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>
                <a:latin typeface="Helvetica Neue Light"/>
                <a:cs typeface="Helvetica Neue Light"/>
              </a:rPr>
              <a:t>Repeat the above steps at least three times to avoid random errors in the experiment.</a:t>
            </a:r>
          </a:p>
          <a:p>
            <a:pPr marL="571500" lvl="0" indent="-571500">
              <a:buFont typeface="Wingdings" charset="2"/>
              <a:buChar char="§"/>
            </a:pPr>
            <a:r>
              <a:rPr lang="en-US" sz="3800" dirty="0">
                <a:latin typeface="Helvetica Neue Light"/>
                <a:cs typeface="Helvetica Neue Light"/>
              </a:rPr>
              <a:t>The type of membrane that removes a larger amount of lead is more effective.</a:t>
            </a:r>
          </a:p>
        </p:txBody>
      </p:sp>
      <p:pic>
        <p:nvPicPr>
          <p:cNvPr id="14" name="Picture 13" descr="Screen Shot 2014-12-04 at 6.59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2" y="25289219"/>
            <a:ext cx="20377285" cy="556212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34642" y="13584826"/>
            <a:ext cx="20600257" cy="4622248"/>
            <a:chOff x="534642" y="12625133"/>
            <a:chExt cx="20600257" cy="4622248"/>
          </a:xfrm>
        </p:grpSpPr>
        <p:sp>
          <p:nvSpPr>
            <p:cNvPr id="17" name="Rectangle 16"/>
            <p:cNvSpPr/>
            <p:nvPr/>
          </p:nvSpPr>
          <p:spPr>
            <a:xfrm>
              <a:off x="16344855" y="12798728"/>
              <a:ext cx="4790044" cy="44486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Screen Shot 2014-12-04 at 6.58.03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42" y="12798728"/>
              <a:ext cx="15278634" cy="4346508"/>
            </a:xfrm>
            <a:prstGeom prst="rect">
              <a:avLst/>
            </a:prstGeom>
          </p:spPr>
        </p:pic>
        <p:pic>
          <p:nvPicPr>
            <p:cNvPr id="16" name="Picture 15" descr="1520587_orig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0604" y="12625133"/>
              <a:ext cx="2577310" cy="3508467"/>
            </a:xfrm>
            <a:prstGeom prst="rect">
              <a:avLst/>
            </a:prstGeom>
          </p:spPr>
        </p:pic>
        <p:pic>
          <p:nvPicPr>
            <p:cNvPr id="18" name="Picture 17" descr="200px-Polyvinylfluorid.svg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4899" y="14757636"/>
              <a:ext cx="2540000" cy="23876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8591286" y="14265193"/>
            <a:ext cx="2543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Polyvinyl fluoride</a:t>
            </a:r>
            <a:endParaRPr lang="en-US" sz="2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0344" y="28070281"/>
            <a:ext cx="2519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Permeate Pump</a:t>
            </a:r>
            <a:endParaRPr lang="en-US" sz="2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2234" y="26453728"/>
            <a:ext cx="1852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Feed Pump</a:t>
            </a:r>
            <a:endParaRPr lang="en-US" sz="2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707" y="31715206"/>
            <a:ext cx="20146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latin typeface="Helvetica Neue"/>
                <a:cs typeface="Helvetica Neue"/>
              </a:rPr>
              <a:t>References</a:t>
            </a:r>
          </a:p>
          <a:p>
            <a:r>
              <a:rPr lang="en-US" sz="2400" u="sng" baseline="30000" dirty="0">
                <a:latin typeface="Helvetica Neue"/>
                <a:cs typeface="Helvetica Neue"/>
              </a:rPr>
              <a:t>Camacho L. M, </a:t>
            </a:r>
            <a:r>
              <a:rPr lang="en-US" sz="2400" u="sng" baseline="30000" dirty="0" err="1">
                <a:latin typeface="Helvetica Neue"/>
                <a:cs typeface="Helvetica Neue"/>
              </a:rPr>
              <a:t>Dumee</a:t>
            </a:r>
            <a:r>
              <a:rPr lang="en-US" sz="2400" u="sng" baseline="30000" dirty="0">
                <a:latin typeface="Helvetica Neue"/>
                <a:cs typeface="Helvetica Neue"/>
              </a:rPr>
              <a:t> L, Zhang J, Li J, Duke M, Gomez J, Gray S. (2013). Advances in Membrane Distillation for Water Desalination and Purification Applications. </a:t>
            </a:r>
            <a:r>
              <a:rPr lang="en-US" sz="2400" i="1" u="sng" baseline="30000" dirty="0">
                <a:latin typeface="Helvetica Neue"/>
                <a:cs typeface="Helvetica Neue"/>
              </a:rPr>
              <a:t>Water, Vol. 5 Issue 1, </a:t>
            </a:r>
            <a:r>
              <a:rPr lang="en-US" sz="2400" u="sng" baseline="30000" dirty="0">
                <a:latin typeface="Helvetica Neue"/>
                <a:cs typeface="Helvetica Neue"/>
              </a:rPr>
              <a:t>94-196. doi:10.3390/w5010094</a:t>
            </a:r>
          </a:p>
          <a:p>
            <a:r>
              <a:rPr lang="en-US" sz="2400" u="sng" baseline="30000" dirty="0">
                <a:latin typeface="Helvetica Neue"/>
                <a:cs typeface="Helvetica Neue"/>
              </a:rPr>
              <a:t>Department Of Defense. (2003) </a:t>
            </a:r>
            <a:r>
              <a:rPr lang="en-US" sz="2400" i="1" u="sng" baseline="30000" dirty="0">
                <a:latin typeface="Helvetica Neue"/>
                <a:cs typeface="Helvetica Neue"/>
              </a:rPr>
              <a:t>Standard Test Methods for Lead in Water.</a:t>
            </a:r>
            <a:r>
              <a:rPr lang="en-US" sz="2400" u="sng" baseline="30000" dirty="0">
                <a:latin typeface="Helvetica Neue"/>
                <a:cs typeface="Helvetica Neue"/>
              </a:rPr>
              <a:t> (ASTM D-3559), Washington, DC: U.S. Government Printing Office.</a:t>
            </a:r>
            <a:endParaRPr lang="en-US" sz="2400" dirty="0">
              <a:latin typeface="Helvetica Neue"/>
              <a:cs typeface="Helvetica Neue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34642" y="13161592"/>
            <a:ext cx="20600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1670" y="18756924"/>
            <a:ext cx="20600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8185" y="7433808"/>
            <a:ext cx="20600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4642" y="4613553"/>
            <a:ext cx="20600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815" y="24892146"/>
            <a:ext cx="20600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8185" y="31321026"/>
            <a:ext cx="20600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80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65</TotalTime>
  <Words>328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 Majithia</dc:creator>
  <cp:lastModifiedBy>Heer Majithia</cp:lastModifiedBy>
  <cp:revision>7</cp:revision>
  <dcterms:created xsi:type="dcterms:W3CDTF">2014-12-05T00:26:53Z</dcterms:created>
  <dcterms:modified xsi:type="dcterms:W3CDTF">2014-12-05T01:32:09Z</dcterms:modified>
</cp:coreProperties>
</file>