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7" r:id="rId2"/>
  </p:sldIdLst>
  <p:sldSz cx="86868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57D"/>
    <a:srgbClr val="21529C"/>
    <a:srgbClr val="0E192D"/>
    <a:srgbClr val="EAAE35"/>
    <a:srgbClr val="4267B2"/>
    <a:srgbClr val="898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49" d="100"/>
          <a:sy n="49" d="100"/>
        </p:scale>
        <p:origin x="180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995312"/>
            <a:ext cx="7383780" cy="4244622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6403623"/>
            <a:ext cx="6515100" cy="2943577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1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5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649111"/>
            <a:ext cx="1873091" cy="1033215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649111"/>
            <a:ext cx="5510689" cy="10332156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3039537"/>
            <a:ext cx="7492365" cy="5071532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8159048"/>
            <a:ext cx="7492365" cy="2666999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0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3245556"/>
            <a:ext cx="3691890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3245556"/>
            <a:ext cx="3691890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4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649114"/>
            <a:ext cx="7492365" cy="235655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988734"/>
            <a:ext cx="3674923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4453467"/>
            <a:ext cx="3674923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988734"/>
            <a:ext cx="3693021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4453467"/>
            <a:ext cx="3693021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8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755425"/>
            <a:ext cx="4397693" cy="8664222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9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755425"/>
            <a:ext cx="4397693" cy="8664222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649114"/>
            <a:ext cx="749236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3245556"/>
            <a:ext cx="749236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0F8F-1D60-4E53-9BC4-AC3FDE10C5A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11300181"/>
            <a:ext cx="293179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9D95-8A61-4524-A94E-A1AD2FFD2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0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5000" r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E5DA70B6-41F9-4D8D-81B0-DC3B8E745008}"/>
              </a:ext>
            </a:extLst>
          </p:cNvPr>
          <p:cNvSpPr/>
          <p:nvPr/>
        </p:nvSpPr>
        <p:spPr>
          <a:xfrm>
            <a:off x="0" y="0"/>
            <a:ext cx="8686800" cy="1531953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9D1A990-B4DD-40FF-88D6-F1149D0A6497}"/>
              </a:ext>
            </a:extLst>
          </p:cNvPr>
          <p:cNvSpPr/>
          <p:nvPr/>
        </p:nvSpPr>
        <p:spPr>
          <a:xfrm>
            <a:off x="2114167" y="37834"/>
            <a:ext cx="6585838" cy="756745"/>
          </a:xfrm>
          <a:prstGeom prst="rect">
            <a:avLst/>
          </a:prstGeom>
          <a:solidFill>
            <a:srgbClr val="3F45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Observatory Weather Control for</a:t>
            </a:r>
          </a:p>
          <a:p>
            <a:pPr algn="ctr"/>
            <a:r>
              <a:rPr lang="en-US" sz="2400" dirty="0"/>
              <a:t>ACP Observatory Control Software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9F9D456C-630D-4AB3-A66A-FE4ACF69301A}"/>
              </a:ext>
            </a:extLst>
          </p:cNvPr>
          <p:cNvSpPr/>
          <p:nvPr/>
        </p:nvSpPr>
        <p:spPr>
          <a:xfrm>
            <a:off x="614860" y="1642065"/>
            <a:ext cx="7492365" cy="1188630"/>
          </a:xfrm>
          <a:prstGeom prst="roundRect">
            <a:avLst/>
          </a:prstGeom>
          <a:gradFill flip="none" rotWithShape="1">
            <a:gsLst>
              <a:gs pos="0">
                <a:srgbClr val="EAAE35"/>
              </a:gs>
              <a:gs pos="23000">
                <a:schemeClr val="accent4">
                  <a:lumMod val="60000"/>
                  <a:lumOff val="40000"/>
                </a:schemeClr>
              </a:gs>
              <a:gs pos="75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755C731-2188-447C-A51E-CEAAFD66CA68}"/>
              </a:ext>
            </a:extLst>
          </p:cNvPr>
          <p:cNvSpPr txBox="1"/>
          <p:nvPr/>
        </p:nvSpPr>
        <p:spPr>
          <a:xfrm>
            <a:off x="765567" y="1654760"/>
            <a:ext cx="7190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goals</a:t>
            </a:r>
          </a:p>
          <a:p>
            <a:pPr algn="ctr"/>
            <a:r>
              <a:rPr lang="en-US" sz="1600" dirty="0"/>
              <a:t>To Develop an Automatic system that can predict and give planning assistance to the Ariel Observatory, to better perform star sighting while keeping all the equipment safe from the weather.</a:t>
            </a:r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5585CD3A-E178-435A-B973-F1D9F350C402}"/>
              </a:ext>
            </a:extLst>
          </p:cNvPr>
          <p:cNvSpPr/>
          <p:nvPr/>
        </p:nvSpPr>
        <p:spPr>
          <a:xfrm>
            <a:off x="4130653" y="2983072"/>
            <a:ext cx="386173" cy="30829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4EA6593D-E352-4282-94F5-5FF2D28B7021}"/>
              </a:ext>
            </a:extLst>
          </p:cNvPr>
          <p:cNvSpPr/>
          <p:nvPr/>
        </p:nvSpPr>
        <p:spPr>
          <a:xfrm>
            <a:off x="547484" y="8494244"/>
            <a:ext cx="7492365" cy="231609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45000">
                <a:schemeClr val="accent5">
                  <a:lumMod val="60000"/>
                  <a:lumOff val="40000"/>
                </a:schemeClr>
              </a:gs>
              <a:gs pos="92000">
                <a:schemeClr val="accent5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0B54A5EC-9CD3-42C5-B97A-7C4C0B0A666C}"/>
              </a:ext>
            </a:extLst>
          </p:cNvPr>
          <p:cNvSpPr txBox="1"/>
          <p:nvPr/>
        </p:nvSpPr>
        <p:spPr>
          <a:xfrm>
            <a:off x="694423" y="8475036"/>
            <a:ext cx="7190949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7E05256-B16B-4B86-AB24-D755B30F3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58" y="8901172"/>
            <a:ext cx="2430030" cy="1820294"/>
          </a:xfrm>
          <a:prstGeom prst="rect">
            <a:avLst/>
          </a:prstGeom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BE5A5172-8D6F-4679-BAEC-16C51972AFED}"/>
              </a:ext>
            </a:extLst>
          </p:cNvPr>
          <p:cNvSpPr txBox="1"/>
          <p:nvPr/>
        </p:nvSpPr>
        <p:spPr>
          <a:xfrm>
            <a:off x="220717" y="10951626"/>
            <a:ext cx="2585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Link: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https://github.com/shilogilor90work/ariel_observatory</a:t>
            </a:r>
          </a:p>
          <a:p>
            <a:pPr algn="ctr"/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C7ACA825-202C-4949-846A-D7E2EE4379B0}"/>
              </a:ext>
            </a:extLst>
          </p:cNvPr>
          <p:cNvSpPr txBox="1"/>
          <p:nvPr/>
        </p:nvSpPr>
        <p:spPr>
          <a:xfrm>
            <a:off x="6091720" y="11020097"/>
            <a:ext cx="2043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Weather Link: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http://3.15.42.218/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חץ: למטה 9">
            <a:extLst>
              <a:ext uri="{FF2B5EF4-FFF2-40B4-BE49-F238E27FC236}">
                <a16:creationId xmlns:a16="http://schemas.microsoft.com/office/drawing/2014/main" id="{4962F475-1360-4E21-8F5D-8F05989AEF8A}"/>
              </a:ext>
            </a:extLst>
          </p:cNvPr>
          <p:cNvSpPr/>
          <p:nvPr/>
        </p:nvSpPr>
        <p:spPr>
          <a:xfrm>
            <a:off x="4128196" y="6564805"/>
            <a:ext cx="386173" cy="30829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Picture 47" descr="Qr code&#10;&#10;Description automatically generated">
            <a:extLst>
              <a:ext uri="{FF2B5EF4-FFF2-40B4-BE49-F238E27FC236}">
                <a16:creationId xmlns:a16="http://schemas.microsoft.com/office/drawing/2014/main" id="{F0414ACD-A02C-4B81-87E4-1788A3CC3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26" y="10891790"/>
            <a:ext cx="1046569" cy="1332148"/>
          </a:xfrm>
          <a:prstGeom prst="rect">
            <a:avLst/>
          </a:prstGeom>
        </p:spPr>
      </p:pic>
      <p:pic>
        <p:nvPicPr>
          <p:cNvPr id="52" name="Picture 51" descr="Qr code&#10;&#10;Description automatically generated">
            <a:extLst>
              <a:ext uri="{FF2B5EF4-FFF2-40B4-BE49-F238E27FC236}">
                <a16:creationId xmlns:a16="http://schemas.microsoft.com/office/drawing/2014/main" id="{024F4D3E-B029-40B2-9911-46FD98F4A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95" y="10884494"/>
            <a:ext cx="1046569" cy="133214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B5E6A74-55AF-4EE8-9B7D-CC92E3DB4911}"/>
              </a:ext>
            </a:extLst>
          </p:cNvPr>
          <p:cNvSpPr txBox="1"/>
          <p:nvPr/>
        </p:nvSpPr>
        <p:spPr>
          <a:xfrm>
            <a:off x="2632054" y="914761"/>
            <a:ext cx="5640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Amiel</a:t>
            </a:r>
            <a:r>
              <a:rPr lang="en-US" dirty="0"/>
              <a:t> Liberman (206328122)  and Shilo Gilor (302537394)</a:t>
            </a:r>
          </a:p>
          <a:p>
            <a:pPr algn="ctr"/>
            <a:r>
              <a:rPr lang="en-US" dirty="0"/>
              <a:t>Instructed by Yossi </a:t>
            </a:r>
            <a:r>
              <a:rPr lang="en-US" dirty="0" err="1"/>
              <a:t>Zaguri</a:t>
            </a:r>
            <a:r>
              <a:rPr lang="en-US" dirty="0"/>
              <a:t> </a:t>
            </a:r>
          </a:p>
        </p:txBody>
      </p:sp>
      <p:pic>
        <p:nvPicPr>
          <p:cNvPr id="1028" name="Picture 4" descr="Weather Forecasts and Warnings | World Meteorological Organization">
            <a:extLst>
              <a:ext uri="{FF2B5EF4-FFF2-40B4-BE49-F238E27FC236}">
                <a16:creationId xmlns:a16="http://schemas.microsoft.com/office/drawing/2014/main" id="{63098C4C-0BD6-4B0A-982D-4B6BA247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3" y="24590"/>
            <a:ext cx="1998683" cy="15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01D19CB5-0FA6-4C17-BD2D-6FFB4FC1EC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13" y="8934132"/>
            <a:ext cx="2362052" cy="1725915"/>
          </a:xfrm>
          <a:prstGeom prst="rect">
            <a:avLst/>
          </a:prstGeom>
        </p:spPr>
      </p:pic>
      <p:sp>
        <p:nvSpPr>
          <p:cNvPr id="41" name="מלבן: פינות מעוגלות 7">
            <a:extLst>
              <a:ext uri="{FF2B5EF4-FFF2-40B4-BE49-F238E27FC236}">
                <a16:creationId xmlns:a16="http://schemas.microsoft.com/office/drawing/2014/main" id="{17831487-8750-4BDC-A704-B826E9EB923D}"/>
              </a:ext>
            </a:extLst>
          </p:cNvPr>
          <p:cNvSpPr/>
          <p:nvPr/>
        </p:nvSpPr>
        <p:spPr>
          <a:xfrm>
            <a:off x="614858" y="3342099"/>
            <a:ext cx="7492365" cy="1336135"/>
          </a:xfrm>
          <a:prstGeom prst="roundRect">
            <a:avLst/>
          </a:prstGeom>
          <a:gradFill flip="none" rotWithShape="1">
            <a:gsLst>
              <a:gs pos="0">
                <a:srgbClr val="EAAE35"/>
              </a:gs>
              <a:gs pos="23000">
                <a:schemeClr val="accent4">
                  <a:lumMod val="60000"/>
                  <a:lumOff val="40000"/>
                </a:schemeClr>
              </a:gs>
              <a:gs pos="75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תיבת טקסט 8">
            <a:extLst>
              <a:ext uri="{FF2B5EF4-FFF2-40B4-BE49-F238E27FC236}">
                <a16:creationId xmlns:a16="http://schemas.microsoft.com/office/drawing/2014/main" id="{F5532F72-8155-476E-B6CE-FCB0C417B47A}"/>
              </a:ext>
            </a:extLst>
          </p:cNvPr>
          <p:cNvSpPr txBox="1"/>
          <p:nvPr/>
        </p:nvSpPr>
        <p:spPr>
          <a:xfrm>
            <a:off x="745489" y="3383593"/>
            <a:ext cx="7190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  <a:p>
            <a:pPr algn="ctr"/>
            <a:r>
              <a:rPr lang="en-US" sz="1800" dirty="0"/>
              <a:t>Ariel University has an Observatory, that is run nowadays manually, while wants to have a safety system that can control when the Observatory can and can not be used </a:t>
            </a:r>
            <a:endParaRPr lang="en-IL" sz="1800" dirty="0"/>
          </a:p>
          <a:p>
            <a:pPr marL="457200"/>
            <a:r>
              <a:rPr lang="en-IL" sz="1800" dirty="0"/>
              <a:t> </a:t>
            </a:r>
          </a:p>
        </p:txBody>
      </p:sp>
      <p:sp>
        <p:nvSpPr>
          <p:cNvPr id="44" name="חץ: למטה 9">
            <a:extLst>
              <a:ext uri="{FF2B5EF4-FFF2-40B4-BE49-F238E27FC236}">
                <a16:creationId xmlns:a16="http://schemas.microsoft.com/office/drawing/2014/main" id="{333DCBBB-2813-4030-980F-74733B98B3C1}"/>
              </a:ext>
            </a:extLst>
          </p:cNvPr>
          <p:cNvSpPr/>
          <p:nvPr/>
        </p:nvSpPr>
        <p:spPr>
          <a:xfrm>
            <a:off x="4128196" y="4747278"/>
            <a:ext cx="386173" cy="30829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מלבן: פינות מעוגלות 7">
            <a:extLst>
              <a:ext uri="{FF2B5EF4-FFF2-40B4-BE49-F238E27FC236}">
                <a16:creationId xmlns:a16="http://schemas.microsoft.com/office/drawing/2014/main" id="{A6719EEF-CE09-4072-8FF0-925725D68E3E}"/>
              </a:ext>
            </a:extLst>
          </p:cNvPr>
          <p:cNvSpPr/>
          <p:nvPr/>
        </p:nvSpPr>
        <p:spPr>
          <a:xfrm>
            <a:off x="646979" y="5152544"/>
            <a:ext cx="7492365" cy="1336135"/>
          </a:xfrm>
          <a:prstGeom prst="roundRect">
            <a:avLst/>
          </a:prstGeom>
          <a:gradFill flip="none" rotWithShape="1">
            <a:gsLst>
              <a:gs pos="0">
                <a:srgbClr val="EAAE35"/>
              </a:gs>
              <a:gs pos="23000">
                <a:schemeClr val="accent4">
                  <a:lumMod val="60000"/>
                  <a:lumOff val="40000"/>
                </a:schemeClr>
              </a:gs>
              <a:gs pos="75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תיבת טקסט 8">
            <a:extLst>
              <a:ext uri="{FF2B5EF4-FFF2-40B4-BE49-F238E27FC236}">
                <a16:creationId xmlns:a16="http://schemas.microsoft.com/office/drawing/2014/main" id="{1A8AE7DA-A950-4BD7-9B9D-894C277B260C}"/>
              </a:ext>
            </a:extLst>
          </p:cNvPr>
          <p:cNvSpPr txBox="1"/>
          <p:nvPr/>
        </p:nvSpPr>
        <p:spPr>
          <a:xfrm>
            <a:off x="698191" y="5056271"/>
            <a:ext cx="7190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</a:t>
            </a:r>
          </a:p>
          <a:p>
            <a:pPr algn="ctr"/>
            <a:r>
              <a:rPr lang="en-US" sz="1800" dirty="0"/>
              <a:t>Scraping weather sites and gathering the data into a server that can store the information, and have a simple web site with good visual aid to understand the weather and the, and to be able to supply the information to the Observatory, while providing state of weather.</a:t>
            </a:r>
            <a:endParaRPr lang="en-IL" sz="1800" dirty="0"/>
          </a:p>
        </p:txBody>
      </p:sp>
      <p:sp>
        <p:nvSpPr>
          <p:cNvPr id="49" name="מלבן: פינות מעוגלות 7">
            <a:extLst>
              <a:ext uri="{FF2B5EF4-FFF2-40B4-BE49-F238E27FC236}">
                <a16:creationId xmlns:a16="http://schemas.microsoft.com/office/drawing/2014/main" id="{A9F022E6-7A5D-45FA-BE0F-2E2EE0C56770}"/>
              </a:ext>
            </a:extLst>
          </p:cNvPr>
          <p:cNvSpPr/>
          <p:nvPr/>
        </p:nvSpPr>
        <p:spPr>
          <a:xfrm>
            <a:off x="593322" y="6885718"/>
            <a:ext cx="7492365" cy="1336135"/>
          </a:xfrm>
          <a:prstGeom prst="roundRect">
            <a:avLst/>
          </a:prstGeom>
          <a:gradFill flip="none" rotWithShape="1">
            <a:gsLst>
              <a:gs pos="0">
                <a:srgbClr val="EAAE35"/>
              </a:gs>
              <a:gs pos="23000">
                <a:schemeClr val="accent4">
                  <a:lumMod val="60000"/>
                  <a:lumOff val="40000"/>
                </a:schemeClr>
              </a:gs>
              <a:gs pos="75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AAB8E-377A-4484-8002-F6D1F1101401}"/>
              </a:ext>
            </a:extLst>
          </p:cNvPr>
          <p:cNvSpPr txBox="1"/>
          <p:nvPr/>
        </p:nvSpPr>
        <p:spPr>
          <a:xfrm>
            <a:off x="565400" y="6930638"/>
            <a:ext cx="75360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 tools and algorithms</a:t>
            </a:r>
            <a:br>
              <a:rPr lang="en-US" sz="1800" u="sng" dirty="0"/>
            </a:br>
            <a:r>
              <a:rPr lang="en-US" sz="1800" u="sng" dirty="0">
                <a:solidFill>
                  <a:schemeClr val="tx1"/>
                </a:solidFill>
              </a:rPr>
              <a:t>server for scraping and storing data:</a:t>
            </a:r>
            <a:r>
              <a:rPr lang="en-US" sz="1800" dirty="0">
                <a:solidFill>
                  <a:schemeClr val="tx1"/>
                </a:solidFill>
              </a:rPr>
              <a:t> Python, Django, HTML, CSS, JS , Cron-job</a:t>
            </a:r>
          </a:p>
          <a:p>
            <a:pPr algn="ctr"/>
            <a:r>
              <a:rPr lang="en-US" sz="1800" u="sng" dirty="0">
                <a:solidFill>
                  <a:schemeClr val="tx1"/>
                </a:solidFill>
              </a:rPr>
              <a:t>Decision making for the state of weather:</a:t>
            </a:r>
            <a:r>
              <a:rPr lang="en-US" sz="1800" dirty="0">
                <a:solidFill>
                  <a:schemeClr val="tx1"/>
                </a:solidFill>
              </a:rPr>
              <a:t> Python Library for Business-rules</a:t>
            </a:r>
          </a:p>
          <a:p>
            <a:pPr algn="ctr"/>
            <a:r>
              <a:rPr lang="en-US" sz="1800" u="sng" dirty="0">
                <a:solidFill>
                  <a:schemeClr val="tx1"/>
                </a:solidFill>
              </a:rPr>
              <a:t>The algorithms:</a:t>
            </a:r>
            <a:r>
              <a:rPr lang="en-US" sz="1800" dirty="0">
                <a:solidFill>
                  <a:schemeClr val="tx1"/>
                </a:solidFill>
              </a:rPr>
              <a:t> Adjustable from the internet site provided by Django</a:t>
            </a:r>
          </a:p>
        </p:txBody>
      </p:sp>
      <p:pic>
        <p:nvPicPr>
          <p:cNvPr id="18" name="Picture 17" descr="A close-up of a stop sign&#10;&#10;Description automatically generated with medium confidence">
            <a:extLst>
              <a:ext uri="{FF2B5EF4-FFF2-40B4-BE49-F238E27FC236}">
                <a16:creationId xmlns:a16="http://schemas.microsoft.com/office/drawing/2014/main" id="{E349C3DC-413D-4CA3-8EF7-80B5663587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24" y="8844531"/>
            <a:ext cx="20383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0634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11207</TotalTime>
  <Words>210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snir shaharabani</dc:creator>
  <cp:lastModifiedBy>שילה גילאור</cp:lastModifiedBy>
  <cp:revision>44</cp:revision>
  <dcterms:created xsi:type="dcterms:W3CDTF">2020-11-12T07:58:52Z</dcterms:created>
  <dcterms:modified xsi:type="dcterms:W3CDTF">2021-05-06T07:00:48Z</dcterms:modified>
</cp:coreProperties>
</file>