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84" r:id="rId1"/>
  </p:sldMasterIdLst>
  <p:sldIdLst>
    <p:sldId id="257" r:id="rId2"/>
  </p:sldIdLst>
  <p:sldSz cx="86868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67B2"/>
    <a:srgbClr val="898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>
        <p:scale>
          <a:sx n="50" d="100"/>
          <a:sy n="50" d="100"/>
        </p:scale>
        <p:origin x="1762" y="-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510" y="1995312"/>
            <a:ext cx="7383780" cy="4244622"/>
          </a:xfrm>
        </p:spPr>
        <p:txBody>
          <a:bodyPr anchor="b"/>
          <a:lstStyle>
            <a:lvl1pPr algn="ctr">
              <a:defRPr sz="57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5850" y="6403623"/>
            <a:ext cx="6515100" cy="2943577"/>
          </a:xfrm>
        </p:spPr>
        <p:txBody>
          <a:bodyPr/>
          <a:lstStyle>
            <a:lvl1pPr marL="0" indent="0" algn="ctr">
              <a:buNone/>
              <a:defRPr sz="2280"/>
            </a:lvl1pPr>
            <a:lvl2pPr marL="434340" indent="0" algn="ctr">
              <a:buNone/>
              <a:defRPr sz="1900"/>
            </a:lvl2pPr>
            <a:lvl3pPr marL="868680" indent="0" algn="ctr">
              <a:buNone/>
              <a:defRPr sz="1710"/>
            </a:lvl3pPr>
            <a:lvl4pPr marL="1303020" indent="0" algn="ctr">
              <a:buNone/>
              <a:defRPr sz="1520"/>
            </a:lvl4pPr>
            <a:lvl5pPr marL="1737360" indent="0" algn="ctr">
              <a:buNone/>
              <a:defRPr sz="1520"/>
            </a:lvl5pPr>
            <a:lvl6pPr marL="2171700" indent="0" algn="ctr">
              <a:buNone/>
              <a:defRPr sz="1520"/>
            </a:lvl6pPr>
            <a:lvl7pPr marL="2606040" indent="0" algn="ctr">
              <a:buNone/>
              <a:defRPr sz="1520"/>
            </a:lvl7pPr>
            <a:lvl8pPr marL="3040380" indent="0" algn="ctr">
              <a:buNone/>
              <a:defRPr sz="1520"/>
            </a:lvl8pPr>
            <a:lvl9pPr marL="3474720" indent="0" algn="ctr">
              <a:buNone/>
              <a:defRPr sz="152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0F8F-1D60-4E53-9BC4-AC3FDE10C5A0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9D95-8A61-4524-A94E-A1AD2FFD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1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0F8F-1D60-4E53-9BC4-AC3FDE10C5A0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9D95-8A61-4524-A94E-A1AD2FFD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53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16492" y="649111"/>
            <a:ext cx="1873091" cy="10332156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7218" y="649111"/>
            <a:ext cx="5510689" cy="10332156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0F8F-1D60-4E53-9BC4-AC3FDE10C5A0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9D95-8A61-4524-A94E-A1AD2FFD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6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0F8F-1D60-4E53-9BC4-AC3FDE10C5A0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9D95-8A61-4524-A94E-A1AD2FFD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03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94" y="3039537"/>
            <a:ext cx="7492365" cy="5071532"/>
          </a:xfrm>
        </p:spPr>
        <p:txBody>
          <a:bodyPr anchor="b"/>
          <a:lstStyle>
            <a:lvl1pPr>
              <a:defRPr sz="57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2694" y="8159048"/>
            <a:ext cx="7492365" cy="2666999"/>
          </a:xfrm>
        </p:spPr>
        <p:txBody>
          <a:bodyPr/>
          <a:lstStyle>
            <a:lvl1pPr marL="0" indent="0">
              <a:buNone/>
              <a:defRPr sz="2280">
                <a:solidFill>
                  <a:schemeClr val="tx1"/>
                </a:solidFill>
              </a:defRPr>
            </a:lvl1pPr>
            <a:lvl2pPr marL="4343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868680" indent="0">
              <a:buNone/>
              <a:defRPr sz="1710">
                <a:solidFill>
                  <a:schemeClr val="tx1">
                    <a:tint val="75000"/>
                  </a:schemeClr>
                </a:solidFill>
              </a:defRPr>
            </a:lvl3pPr>
            <a:lvl4pPr marL="130302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4pPr>
            <a:lvl5pPr marL="173736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5pPr>
            <a:lvl6pPr marL="217170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6pPr>
            <a:lvl7pPr marL="260604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7pPr>
            <a:lvl8pPr marL="304038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8pPr>
            <a:lvl9pPr marL="347472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0F8F-1D60-4E53-9BC4-AC3FDE10C5A0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9D95-8A61-4524-A94E-A1AD2FFD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0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7218" y="3245556"/>
            <a:ext cx="3691890" cy="773571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7693" y="3245556"/>
            <a:ext cx="3691890" cy="773571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0F8F-1D60-4E53-9BC4-AC3FDE10C5A0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9D95-8A61-4524-A94E-A1AD2FFD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40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649114"/>
            <a:ext cx="7492365" cy="2356556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350" y="2988734"/>
            <a:ext cx="3674923" cy="1464732"/>
          </a:xfrm>
        </p:spPr>
        <p:txBody>
          <a:bodyPr anchor="b"/>
          <a:lstStyle>
            <a:lvl1pPr marL="0" indent="0">
              <a:buNone/>
              <a:defRPr sz="2280" b="1"/>
            </a:lvl1pPr>
            <a:lvl2pPr marL="434340" indent="0">
              <a:buNone/>
              <a:defRPr sz="1900" b="1"/>
            </a:lvl2pPr>
            <a:lvl3pPr marL="868680" indent="0">
              <a:buNone/>
              <a:defRPr sz="1710" b="1"/>
            </a:lvl3pPr>
            <a:lvl4pPr marL="1303020" indent="0">
              <a:buNone/>
              <a:defRPr sz="1520" b="1"/>
            </a:lvl4pPr>
            <a:lvl5pPr marL="1737360" indent="0">
              <a:buNone/>
              <a:defRPr sz="1520" b="1"/>
            </a:lvl5pPr>
            <a:lvl6pPr marL="2171700" indent="0">
              <a:buNone/>
              <a:defRPr sz="1520" b="1"/>
            </a:lvl6pPr>
            <a:lvl7pPr marL="2606040" indent="0">
              <a:buNone/>
              <a:defRPr sz="1520" b="1"/>
            </a:lvl7pPr>
            <a:lvl8pPr marL="3040380" indent="0">
              <a:buNone/>
              <a:defRPr sz="1520" b="1"/>
            </a:lvl8pPr>
            <a:lvl9pPr marL="3474720" indent="0">
              <a:buNone/>
              <a:defRPr sz="152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350" y="4453467"/>
            <a:ext cx="3674923" cy="6550379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7693" y="2988734"/>
            <a:ext cx="3693021" cy="1464732"/>
          </a:xfrm>
        </p:spPr>
        <p:txBody>
          <a:bodyPr anchor="b"/>
          <a:lstStyle>
            <a:lvl1pPr marL="0" indent="0">
              <a:buNone/>
              <a:defRPr sz="2280" b="1"/>
            </a:lvl1pPr>
            <a:lvl2pPr marL="434340" indent="0">
              <a:buNone/>
              <a:defRPr sz="1900" b="1"/>
            </a:lvl2pPr>
            <a:lvl3pPr marL="868680" indent="0">
              <a:buNone/>
              <a:defRPr sz="1710" b="1"/>
            </a:lvl3pPr>
            <a:lvl4pPr marL="1303020" indent="0">
              <a:buNone/>
              <a:defRPr sz="1520" b="1"/>
            </a:lvl4pPr>
            <a:lvl5pPr marL="1737360" indent="0">
              <a:buNone/>
              <a:defRPr sz="1520" b="1"/>
            </a:lvl5pPr>
            <a:lvl6pPr marL="2171700" indent="0">
              <a:buNone/>
              <a:defRPr sz="1520" b="1"/>
            </a:lvl6pPr>
            <a:lvl7pPr marL="2606040" indent="0">
              <a:buNone/>
              <a:defRPr sz="1520" b="1"/>
            </a:lvl7pPr>
            <a:lvl8pPr marL="3040380" indent="0">
              <a:buNone/>
              <a:defRPr sz="1520" b="1"/>
            </a:lvl8pPr>
            <a:lvl9pPr marL="3474720" indent="0">
              <a:buNone/>
              <a:defRPr sz="152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7693" y="4453467"/>
            <a:ext cx="3693021" cy="6550379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0F8F-1D60-4E53-9BC4-AC3FDE10C5A0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9D95-8A61-4524-A94E-A1AD2FFD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68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0F8F-1D60-4E53-9BC4-AC3FDE10C5A0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9D95-8A61-4524-A94E-A1AD2FFD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83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0F8F-1D60-4E53-9BC4-AC3FDE10C5A0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9D95-8A61-4524-A94E-A1AD2FFD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2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812800"/>
            <a:ext cx="2801719" cy="2844800"/>
          </a:xfrm>
        </p:spPr>
        <p:txBody>
          <a:bodyPr anchor="b"/>
          <a:lstStyle>
            <a:lvl1pPr>
              <a:defRPr sz="304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3021" y="1755425"/>
            <a:ext cx="4397693" cy="8664222"/>
          </a:xfrm>
        </p:spPr>
        <p:txBody>
          <a:bodyPr/>
          <a:lstStyle>
            <a:lvl1pPr>
              <a:defRPr sz="3040"/>
            </a:lvl1pPr>
            <a:lvl2pPr>
              <a:defRPr sz="2660"/>
            </a:lvl2pPr>
            <a:lvl3pPr>
              <a:defRPr sz="228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3657600"/>
            <a:ext cx="2801719" cy="6776156"/>
          </a:xfrm>
        </p:spPr>
        <p:txBody>
          <a:bodyPr/>
          <a:lstStyle>
            <a:lvl1pPr marL="0" indent="0">
              <a:buNone/>
              <a:defRPr sz="1520"/>
            </a:lvl1pPr>
            <a:lvl2pPr marL="434340" indent="0">
              <a:buNone/>
              <a:defRPr sz="1330"/>
            </a:lvl2pPr>
            <a:lvl3pPr marL="868680" indent="0">
              <a:buNone/>
              <a:defRPr sz="1140"/>
            </a:lvl3pPr>
            <a:lvl4pPr marL="1303020" indent="0">
              <a:buNone/>
              <a:defRPr sz="950"/>
            </a:lvl4pPr>
            <a:lvl5pPr marL="1737360" indent="0">
              <a:buNone/>
              <a:defRPr sz="950"/>
            </a:lvl5pPr>
            <a:lvl6pPr marL="2171700" indent="0">
              <a:buNone/>
              <a:defRPr sz="950"/>
            </a:lvl6pPr>
            <a:lvl7pPr marL="2606040" indent="0">
              <a:buNone/>
              <a:defRPr sz="950"/>
            </a:lvl7pPr>
            <a:lvl8pPr marL="3040380" indent="0">
              <a:buNone/>
              <a:defRPr sz="950"/>
            </a:lvl8pPr>
            <a:lvl9pPr marL="3474720" indent="0">
              <a:buNone/>
              <a:defRPr sz="95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0F8F-1D60-4E53-9BC4-AC3FDE10C5A0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9D95-8A61-4524-A94E-A1AD2FFD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94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812800"/>
            <a:ext cx="2801719" cy="2844800"/>
          </a:xfrm>
        </p:spPr>
        <p:txBody>
          <a:bodyPr anchor="b"/>
          <a:lstStyle>
            <a:lvl1pPr>
              <a:defRPr sz="304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93021" y="1755425"/>
            <a:ext cx="4397693" cy="8664222"/>
          </a:xfrm>
        </p:spPr>
        <p:txBody>
          <a:bodyPr anchor="t"/>
          <a:lstStyle>
            <a:lvl1pPr marL="0" indent="0">
              <a:buNone/>
              <a:defRPr sz="3040"/>
            </a:lvl1pPr>
            <a:lvl2pPr marL="434340" indent="0">
              <a:buNone/>
              <a:defRPr sz="2660"/>
            </a:lvl2pPr>
            <a:lvl3pPr marL="868680" indent="0">
              <a:buNone/>
              <a:defRPr sz="2280"/>
            </a:lvl3pPr>
            <a:lvl4pPr marL="1303020" indent="0">
              <a:buNone/>
              <a:defRPr sz="1900"/>
            </a:lvl4pPr>
            <a:lvl5pPr marL="1737360" indent="0">
              <a:buNone/>
              <a:defRPr sz="1900"/>
            </a:lvl5pPr>
            <a:lvl6pPr marL="2171700" indent="0">
              <a:buNone/>
              <a:defRPr sz="1900"/>
            </a:lvl6pPr>
            <a:lvl7pPr marL="2606040" indent="0">
              <a:buNone/>
              <a:defRPr sz="1900"/>
            </a:lvl7pPr>
            <a:lvl8pPr marL="3040380" indent="0">
              <a:buNone/>
              <a:defRPr sz="1900"/>
            </a:lvl8pPr>
            <a:lvl9pPr marL="3474720" indent="0">
              <a:buNone/>
              <a:defRPr sz="19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3657600"/>
            <a:ext cx="2801719" cy="6776156"/>
          </a:xfrm>
        </p:spPr>
        <p:txBody>
          <a:bodyPr/>
          <a:lstStyle>
            <a:lvl1pPr marL="0" indent="0">
              <a:buNone/>
              <a:defRPr sz="1520"/>
            </a:lvl1pPr>
            <a:lvl2pPr marL="434340" indent="0">
              <a:buNone/>
              <a:defRPr sz="1330"/>
            </a:lvl2pPr>
            <a:lvl3pPr marL="868680" indent="0">
              <a:buNone/>
              <a:defRPr sz="1140"/>
            </a:lvl3pPr>
            <a:lvl4pPr marL="1303020" indent="0">
              <a:buNone/>
              <a:defRPr sz="950"/>
            </a:lvl4pPr>
            <a:lvl5pPr marL="1737360" indent="0">
              <a:buNone/>
              <a:defRPr sz="950"/>
            </a:lvl5pPr>
            <a:lvl6pPr marL="2171700" indent="0">
              <a:buNone/>
              <a:defRPr sz="950"/>
            </a:lvl6pPr>
            <a:lvl7pPr marL="2606040" indent="0">
              <a:buNone/>
              <a:defRPr sz="950"/>
            </a:lvl7pPr>
            <a:lvl8pPr marL="3040380" indent="0">
              <a:buNone/>
              <a:defRPr sz="950"/>
            </a:lvl8pPr>
            <a:lvl9pPr marL="3474720" indent="0">
              <a:buNone/>
              <a:defRPr sz="95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0F8F-1D60-4E53-9BC4-AC3FDE10C5A0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9D95-8A61-4524-A94E-A1AD2FFD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20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7218" y="649114"/>
            <a:ext cx="749236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218" y="3245556"/>
            <a:ext cx="749236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218" y="11300181"/>
            <a:ext cx="195453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E0F8F-1D60-4E53-9BC4-AC3FDE10C5A0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7503" y="11300181"/>
            <a:ext cx="293179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35053" y="11300181"/>
            <a:ext cx="195453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89D95-8A61-4524-A94E-A1AD2FFD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02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68680" rtl="0" eaLnBrk="1" latinLnBrk="0" hangingPunct="1">
        <a:lnSpc>
          <a:spcPct val="90000"/>
        </a:lnSpc>
        <a:spcBef>
          <a:spcPct val="0"/>
        </a:spcBef>
        <a:buNone/>
        <a:defRPr sz="41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7170" indent="-217170" algn="l" defTabSz="86868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660" kern="1200">
          <a:solidFill>
            <a:schemeClr val="tx1"/>
          </a:solidFill>
          <a:latin typeface="+mn-lt"/>
          <a:ea typeface="+mn-ea"/>
          <a:cs typeface="+mn-cs"/>
        </a:defRPr>
      </a:lvl1pPr>
      <a:lvl2pPr marL="65151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52019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4pPr>
      <a:lvl5pPr marL="195453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5pPr>
      <a:lvl6pPr marL="238887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6pPr>
      <a:lvl7pPr marL="282321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7pPr>
      <a:lvl8pPr marL="325755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8pPr>
      <a:lvl9pPr marL="369189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1pPr>
      <a:lvl2pPr marL="43434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3pPr>
      <a:lvl4pPr marL="130302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4pPr>
      <a:lvl5pPr marL="173736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5pPr>
      <a:lvl6pPr marL="217170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6pPr>
      <a:lvl7pPr marL="260604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7pPr>
      <a:lvl8pPr marL="304038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8pPr>
      <a:lvl9pPr marL="347472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>
            <a:extLst>
              <a:ext uri="{FF2B5EF4-FFF2-40B4-BE49-F238E27FC236}">
                <a16:creationId xmlns:a16="http://schemas.microsoft.com/office/drawing/2014/main" id="{E5DA70B6-41F9-4D8D-81B0-DC3B8E745008}"/>
              </a:ext>
            </a:extLst>
          </p:cNvPr>
          <p:cNvSpPr/>
          <p:nvPr/>
        </p:nvSpPr>
        <p:spPr>
          <a:xfrm>
            <a:off x="0" y="0"/>
            <a:ext cx="8686800" cy="1604295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A9D1A990-B4DD-40FF-88D6-F1149D0A6497}"/>
              </a:ext>
            </a:extLst>
          </p:cNvPr>
          <p:cNvSpPr/>
          <p:nvPr/>
        </p:nvSpPr>
        <p:spPr>
          <a:xfrm>
            <a:off x="2066869" y="116664"/>
            <a:ext cx="6585838" cy="756745"/>
          </a:xfrm>
          <a:prstGeom prst="rect">
            <a:avLst/>
          </a:prstGeom>
          <a:solidFill>
            <a:srgbClr val="4267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An Automatic and Visual Guide for Weather Prediction for the Ariel Observatory</a:t>
            </a:r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9F9D456C-630D-4AB3-A66A-FE4ACF69301A}"/>
              </a:ext>
            </a:extLst>
          </p:cNvPr>
          <p:cNvSpPr/>
          <p:nvPr/>
        </p:nvSpPr>
        <p:spPr>
          <a:xfrm>
            <a:off x="425668" y="1642064"/>
            <a:ext cx="7492365" cy="1336135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rgbClr val="FFFF00"/>
              </a:gs>
            </a:gsLst>
            <a:lin ang="16200000" scaled="1"/>
            <a:tileRect/>
          </a:gra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A755C731-2188-447C-A51E-CEAAFD66CA68}"/>
              </a:ext>
            </a:extLst>
          </p:cNvPr>
          <p:cNvSpPr txBox="1"/>
          <p:nvPr/>
        </p:nvSpPr>
        <p:spPr>
          <a:xfrm>
            <a:off x="576375" y="1654760"/>
            <a:ext cx="71909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 goals</a:t>
            </a:r>
          </a:p>
          <a:p>
            <a:pPr algn="ctr"/>
            <a:r>
              <a:rPr lang="en-US" sz="1600" dirty="0"/>
              <a:t>To Develop an Automatic system that can predict and give planning assistance to the Ariel Observatory, to better perform star sighting while keeping all the equipment safe from the weather.</a:t>
            </a:r>
          </a:p>
        </p:txBody>
      </p:sp>
      <p:sp>
        <p:nvSpPr>
          <p:cNvPr id="10" name="חץ: למטה 9">
            <a:extLst>
              <a:ext uri="{FF2B5EF4-FFF2-40B4-BE49-F238E27FC236}">
                <a16:creationId xmlns:a16="http://schemas.microsoft.com/office/drawing/2014/main" id="{5585CD3A-E178-435A-B973-F1D9F350C402}"/>
              </a:ext>
            </a:extLst>
          </p:cNvPr>
          <p:cNvSpPr/>
          <p:nvPr/>
        </p:nvSpPr>
        <p:spPr>
          <a:xfrm>
            <a:off x="3957227" y="3046136"/>
            <a:ext cx="386173" cy="308298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מלבן: פינות מעוגלות 19">
            <a:extLst>
              <a:ext uri="{FF2B5EF4-FFF2-40B4-BE49-F238E27FC236}">
                <a16:creationId xmlns:a16="http://schemas.microsoft.com/office/drawing/2014/main" id="{4EA6593D-E352-4282-94F5-5FF2D28B7021}"/>
              </a:ext>
            </a:extLst>
          </p:cNvPr>
          <p:cNvSpPr/>
          <p:nvPr/>
        </p:nvSpPr>
        <p:spPr>
          <a:xfrm>
            <a:off x="358292" y="8494244"/>
            <a:ext cx="7492365" cy="2316096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0B54A5EC-9CD3-42C5-B97A-7C4C0B0A666C}"/>
              </a:ext>
            </a:extLst>
          </p:cNvPr>
          <p:cNvSpPr txBox="1"/>
          <p:nvPr/>
        </p:nvSpPr>
        <p:spPr>
          <a:xfrm>
            <a:off x="520851" y="8492448"/>
            <a:ext cx="7190949" cy="369332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</a:p>
        </p:txBody>
      </p:sp>
      <p:sp>
        <p:nvSpPr>
          <p:cNvPr id="23" name="מלבן: פינות מעוגלות 22">
            <a:extLst>
              <a:ext uri="{FF2B5EF4-FFF2-40B4-BE49-F238E27FC236}">
                <a16:creationId xmlns:a16="http://schemas.microsoft.com/office/drawing/2014/main" id="{5A3A6C51-3F56-4636-B6C6-6F5CFCE564A1}"/>
              </a:ext>
            </a:extLst>
          </p:cNvPr>
          <p:cNvSpPr/>
          <p:nvPr/>
        </p:nvSpPr>
        <p:spPr>
          <a:xfrm>
            <a:off x="290915" y="11003280"/>
            <a:ext cx="2665919" cy="108840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https://github.com/shilogilor90work/ariel_observatory</a:t>
            </a:r>
          </a:p>
        </p:txBody>
      </p:sp>
      <p:sp>
        <p:nvSpPr>
          <p:cNvPr id="24" name="מלבן: פינות מעוגלות 23">
            <a:extLst>
              <a:ext uri="{FF2B5EF4-FFF2-40B4-BE49-F238E27FC236}">
                <a16:creationId xmlns:a16="http://schemas.microsoft.com/office/drawing/2014/main" id="{60295BB1-D2C6-46FE-A81E-B48EF3D51BEF}"/>
              </a:ext>
            </a:extLst>
          </p:cNvPr>
          <p:cNvSpPr/>
          <p:nvPr/>
        </p:nvSpPr>
        <p:spPr>
          <a:xfrm>
            <a:off x="5800614" y="11003279"/>
            <a:ext cx="2117418" cy="108840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http://00.00.00.00/weather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77E05256-B16B-4B86-AB24-D755B30F3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834" y="8901172"/>
            <a:ext cx="2430030" cy="1820294"/>
          </a:xfrm>
          <a:prstGeom prst="rect">
            <a:avLst/>
          </a:prstGeom>
        </p:spPr>
      </p:pic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BE5A5172-8D6F-4679-BAEC-16C51972AFED}"/>
              </a:ext>
            </a:extLst>
          </p:cNvPr>
          <p:cNvSpPr txBox="1"/>
          <p:nvPr/>
        </p:nvSpPr>
        <p:spPr>
          <a:xfrm>
            <a:off x="-1988581" y="11014690"/>
            <a:ext cx="7190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>
                    <a:lumMod val="95000"/>
                  </a:schemeClr>
                </a:solidFill>
              </a:rPr>
              <a:t>Github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 Link:</a:t>
            </a:r>
          </a:p>
        </p:txBody>
      </p:sp>
      <p:sp>
        <p:nvSpPr>
          <p:cNvPr id="27" name="תיבת טקסט 26">
            <a:extLst>
              <a:ext uri="{FF2B5EF4-FFF2-40B4-BE49-F238E27FC236}">
                <a16:creationId xmlns:a16="http://schemas.microsoft.com/office/drawing/2014/main" id="{C7ACA825-202C-4949-846A-D7E2EE4379B0}"/>
              </a:ext>
            </a:extLst>
          </p:cNvPr>
          <p:cNvSpPr txBox="1"/>
          <p:nvPr/>
        </p:nvSpPr>
        <p:spPr>
          <a:xfrm>
            <a:off x="3265659" y="11025782"/>
            <a:ext cx="7190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Weather Link: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6C5A21-436E-46C7-85DD-F0A8694EB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66" y="8893312"/>
            <a:ext cx="2346588" cy="1820294"/>
          </a:xfrm>
          <a:prstGeom prst="rect">
            <a:avLst/>
          </a:prstGeom>
        </p:spPr>
      </p:pic>
      <p:pic>
        <p:nvPicPr>
          <p:cNvPr id="1026" name="Picture 2" descr="Using Red Yellow Green Performance Indicators Examples That Are SMART">
            <a:extLst>
              <a:ext uri="{FF2B5EF4-FFF2-40B4-BE49-F238E27FC236}">
                <a16:creationId xmlns:a16="http://schemas.microsoft.com/office/drawing/2014/main" id="{956E2191-96AE-4C6B-9B39-AA432CB45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379" y="8872872"/>
            <a:ext cx="2187656" cy="182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C753DC9C-B61C-4AF4-A2FA-7F78CF3717D6}"/>
              </a:ext>
            </a:extLst>
          </p:cNvPr>
          <p:cNvGrpSpPr/>
          <p:nvPr/>
        </p:nvGrpSpPr>
        <p:grpSpPr>
          <a:xfrm>
            <a:off x="425668" y="3364322"/>
            <a:ext cx="7492365" cy="1773330"/>
            <a:chOff x="425668" y="3653744"/>
            <a:chExt cx="7492365" cy="1773330"/>
          </a:xfrm>
        </p:grpSpPr>
        <p:sp>
          <p:nvSpPr>
            <p:cNvPr id="28" name="מלבן: פינות מעוגלות 7">
              <a:extLst>
                <a:ext uri="{FF2B5EF4-FFF2-40B4-BE49-F238E27FC236}">
                  <a16:creationId xmlns:a16="http://schemas.microsoft.com/office/drawing/2014/main" id="{62903E62-F57D-4F1C-A1B3-AF6FD0EC4627}"/>
                </a:ext>
              </a:extLst>
            </p:cNvPr>
            <p:cNvSpPr/>
            <p:nvPr/>
          </p:nvSpPr>
          <p:spPr>
            <a:xfrm>
              <a:off x="425668" y="3653744"/>
              <a:ext cx="7492365" cy="1404072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rgbClr val="FFFF00"/>
                </a:gs>
              </a:gsLst>
              <a:lin ang="16200000" scaled="1"/>
              <a:tileRect/>
            </a:gra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תיבת טקסט 8">
              <a:extLst>
                <a:ext uri="{FF2B5EF4-FFF2-40B4-BE49-F238E27FC236}">
                  <a16:creationId xmlns:a16="http://schemas.microsoft.com/office/drawing/2014/main" id="{6D1FE957-B6EC-4E64-843E-6AB9B3FF2D05}"/>
                </a:ext>
              </a:extLst>
            </p:cNvPr>
            <p:cNvSpPr txBox="1"/>
            <p:nvPr/>
          </p:nvSpPr>
          <p:spPr>
            <a:xfrm>
              <a:off x="576375" y="3666440"/>
              <a:ext cx="719094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Introduction</a:t>
              </a:r>
            </a:p>
            <a:p>
              <a:pPr algn="ctr"/>
              <a:r>
                <a:rPr lang="en-US" sz="1800" dirty="0"/>
                <a:t>Ariel University has an Observatory, that is run nowadays manually, while wants to have a safety system that can control when the Observatory can and can not be used </a:t>
              </a:r>
              <a:endParaRPr lang="en-IL" sz="1800" dirty="0"/>
            </a:p>
            <a:p>
              <a:pPr marL="457200"/>
              <a:r>
                <a:rPr lang="en-IL" sz="1800" dirty="0"/>
                <a:t> </a:t>
              </a:r>
            </a:p>
          </p:txBody>
        </p:sp>
        <p:sp>
          <p:nvSpPr>
            <p:cNvPr id="30" name="חץ: למטה 9">
              <a:extLst>
                <a:ext uri="{FF2B5EF4-FFF2-40B4-BE49-F238E27FC236}">
                  <a16:creationId xmlns:a16="http://schemas.microsoft.com/office/drawing/2014/main" id="{7F8ED523-964D-43E6-AF1D-B82BAC950706}"/>
                </a:ext>
              </a:extLst>
            </p:cNvPr>
            <p:cNvSpPr/>
            <p:nvPr/>
          </p:nvSpPr>
          <p:spPr>
            <a:xfrm>
              <a:off x="3957227" y="5118776"/>
              <a:ext cx="386173" cy="308298"/>
            </a:xfrm>
            <a:prstGeom prst="down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31" name="חץ: למטה 9">
            <a:extLst>
              <a:ext uri="{FF2B5EF4-FFF2-40B4-BE49-F238E27FC236}">
                <a16:creationId xmlns:a16="http://schemas.microsoft.com/office/drawing/2014/main" id="{6119824E-D014-4716-807C-CD4D5B298D45}"/>
              </a:ext>
            </a:extLst>
          </p:cNvPr>
          <p:cNvSpPr/>
          <p:nvPr/>
        </p:nvSpPr>
        <p:spPr>
          <a:xfrm>
            <a:off x="3957227" y="8090576"/>
            <a:ext cx="386173" cy="308298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EF91AE2-9FB5-4120-BFE6-B204247E236F}"/>
              </a:ext>
            </a:extLst>
          </p:cNvPr>
          <p:cNvGrpSpPr/>
          <p:nvPr/>
        </p:nvGrpSpPr>
        <p:grpSpPr>
          <a:xfrm>
            <a:off x="395188" y="5162504"/>
            <a:ext cx="7492365" cy="1773330"/>
            <a:chOff x="425668" y="3653744"/>
            <a:chExt cx="7492365" cy="1773330"/>
          </a:xfrm>
        </p:grpSpPr>
        <p:sp>
          <p:nvSpPr>
            <p:cNvPr id="34" name="מלבן: פינות מעוגלות 7">
              <a:extLst>
                <a:ext uri="{FF2B5EF4-FFF2-40B4-BE49-F238E27FC236}">
                  <a16:creationId xmlns:a16="http://schemas.microsoft.com/office/drawing/2014/main" id="{066F79DC-A013-4C2E-B0F6-D7D59004FD38}"/>
                </a:ext>
              </a:extLst>
            </p:cNvPr>
            <p:cNvSpPr/>
            <p:nvPr/>
          </p:nvSpPr>
          <p:spPr>
            <a:xfrm>
              <a:off x="425668" y="3653744"/>
              <a:ext cx="7492365" cy="1404072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rgbClr val="FFFF00"/>
                </a:gs>
              </a:gsLst>
              <a:lin ang="16200000" scaled="1"/>
              <a:tileRect/>
            </a:gra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תיבת טקסט 8">
              <a:extLst>
                <a:ext uri="{FF2B5EF4-FFF2-40B4-BE49-F238E27FC236}">
                  <a16:creationId xmlns:a16="http://schemas.microsoft.com/office/drawing/2014/main" id="{AAC13020-1D2E-4F28-B903-A9342F207025}"/>
                </a:ext>
              </a:extLst>
            </p:cNvPr>
            <p:cNvSpPr txBox="1"/>
            <p:nvPr/>
          </p:nvSpPr>
          <p:spPr>
            <a:xfrm>
              <a:off x="576375" y="3666440"/>
              <a:ext cx="719094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Methods</a:t>
              </a:r>
            </a:p>
            <a:p>
              <a:pPr algn="ctr"/>
              <a:r>
                <a:rPr lang="en-US" sz="1800" dirty="0"/>
                <a:t>Scraping weather sites and gathering the data into a server that can store the information, and have a simple web site with good visual aid to understand the weather and the, and to be able to supply the information to the Observatory, while providing state of weather.</a:t>
              </a:r>
              <a:endParaRPr lang="en-IL" sz="1800" dirty="0"/>
            </a:p>
            <a:p>
              <a:pPr marL="457200"/>
              <a:r>
                <a:rPr lang="en-IL" sz="1800" dirty="0"/>
                <a:t> </a:t>
              </a:r>
            </a:p>
          </p:txBody>
        </p:sp>
        <p:sp>
          <p:nvSpPr>
            <p:cNvPr id="36" name="חץ: למטה 9">
              <a:extLst>
                <a:ext uri="{FF2B5EF4-FFF2-40B4-BE49-F238E27FC236}">
                  <a16:creationId xmlns:a16="http://schemas.microsoft.com/office/drawing/2014/main" id="{4962F475-1360-4E21-8F5D-8F05989AEF8A}"/>
                </a:ext>
              </a:extLst>
            </p:cNvPr>
            <p:cNvSpPr/>
            <p:nvPr/>
          </p:nvSpPr>
          <p:spPr>
            <a:xfrm>
              <a:off x="3957227" y="5118776"/>
              <a:ext cx="386173" cy="308298"/>
            </a:xfrm>
            <a:prstGeom prst="down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42" name="מלבן: פינות מעוגלות 7">
            <a:extLst>
              <a:ext uri="{FF2B5EF4-FFF2-40B4-BE49-F238E27FC236}">
                <a16:creationId xmlns:a16="http://schemas.microsoft.com/office/drawing/2014/main" id="{32557161-F636-45C0-BEDB-C2A071C82711}"/>
              </a:ext>
            </a:extLst>
          </p:cNvPr>
          <p:cNvSpPr/>
          <p:nvPr/>
        </p:nvSpPr>
        <p:spPr>
          <a:xfrm>
            <a:off x="425666" y="6962778"/>
            <a:ext cx="7492365" cy="1088406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rgbClr val="FFFF00"/>
              </a:gs>
            </a:gsLst>
            <a:lin ang="16200000" scaled="1"/>
            <a:tileRect/>
          </a:gra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A8B39DD-757A-4C40-9229-B7B2134211CF}"/>
              </a:ext>
            </a:extLst>
          </p:cNvPr>
          <p:cNvSpPr txBox="1"/>
          <p:nvPr/>
        </p:nvSpPr>
        <p:spPr>
          <a:xfrm>
            <a:off x="381994" y="6896783"/>
            <a:ext cx="753603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Selected tools and algorithms</a:t>
            </a:r>
            <a:br>
              <a:rPr lang="en-US" sz="1800" u="sng" dirty="0"/>
            </a:br>
            <a:r>
              <a:rPr lang="en-US" sz="1800" u="sng" dirty="0">
                <a:solidFill>
                  <a:schemeClr val="tx1"/>
                </a:solidFill>
              </a:rPr>
              <a:t>server for scraping and storing data:</a:t>
            </a:r>
            <a:r>
              <a:rPr lang="en-US" sz="1800" dirty="0">
                <a:solidFill>
                  <a:schemeClr val="tx1"/>
                </a:solidFill>
              </a:rPr>
              <a:t> Python, Django, HTML, CSS, JS , Cron-job</a:t>
            </a:r>
          </a:p>
          <a:p>
            <a:pPr algn="ctr"/>
            <a:r>
              <a:rPr lang="en-US" sz="1800" u="sng" dirty="0">
                <a:solidFill>
                  <a:schemeClr val="tx1"/>
                </a:solidFill>
              </a:rPr>
              <a:t>Decision making for the state of weather:</a:t>
            </a:r>
            <a:r>
              <a:rPr lang="en-US" sz="1800" dirty="0">
                <a:solidFill>
                  <a:schemeClr val="tx1"/>
                </a:solidFill>
              </a:rPr>
              <a:t> Python Library for Business-rules</a:t>
            </a:r>
          </a:p>
          <a:p>
            <a:pPr algn="ctr"/>
            <a:r>
              <a:rPr lang="en-US" sz="1800" u="sng" dirty="0">
                <a:solidFill>
                  <a:schemeClr val="tx1"/>
                </a:solidFill>
              </a:rPr>
              <a:t>The algorithms:</a:t>
            </a:r>
            <a:r>
              <a:rPr lang="en-US" sz="1800" dirty="0">
                <a:solidFill>
                  <a:schemeClr val="tx1"/>
                </a:solidFill>
              </a:rPr>
              <a:t> Adjustable from the internet site provided by Django</a:t>
            </a:r>
          </a:p>
          <a:p>
            <a:pPr algn="ctr"/>
            <a:endParaRPr lang="en-US" dirty="0"/>
          </a:p>
        </p:txBody>
      </p:sp>
      <p:pic>
        <p:nvPicPr>
          <p:cNvPr id="48" name="Picture 47" descr="Qr code&#10;&#10;Description automatically generated">
            <a:extLst>
              <a:ext uri="{FF2B5EF4-FFF2-40B4-BE49-F238E27FC236}">
                <a16:creationId xmlns:a16="http://schemas.microsoft.com/office/drawing/2014/main" id="{F0414ACD-A02C-4B81-87E4-1788A3CC3A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190" y="10860258"/>
            <a:ext cx="1046569" cy="1332148"/>
          </a:xfrm>
          <a:prstGeom prst="rect">
            <a:avLst/>
          </a:prstGeom>
        </p:spPr>
      </p:pic>
      <p:pic>
        <p:nvPicPr>
          <p:cNvPr id="52" name="Picture 51" descr="Qr code&#10;&#10;Description automatically generated">
            <a:extLst>
              <a:ext uri="{FF2B5EF4-FFF2-40B4-BE49-F238E27FC236}">
                <a16:creationId xmlns:a16="http://schemas.microsoft.com/office/drawing/2014/main" id="{024F4D3E-B029-40B2-9911-46FD98F4AB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085" y="10881408"/>
            <a:ext cx="1046569" cy="1332148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B5E6A74-55AF-4EE8-9B7D-CC92E3DB4911}"/>
              </a:ext>
            </a:extLst>
          </p:cNvPr>
          <p:cNvSpPr txBox="1"/>
          <p:nvPr/>
        </p:nvSpPr>
        <p:spPr>
          <a:xfrm>
            <a:off x="2442862" y="914761"/>
            <a:ext cx="56409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Amiel</a:t>
            </a:r>
            <a:r>
              <a:rPr lang="en-US" dirty="0"/>
              <a:t> Liberman (206328122)  and Shilo Gilor (302537394)</a:t>
            </a:r>
          </a:p>
          <a:p>
            <a:pPr algn="ctr"/>
            <a:r>
              <a:rPr lang="en-US" dirty="0"/>
              <a:t>Instructed by Yossi </a:t>
            </a:r>
            <a:r>
              <a:rPr lang="en-US" dirty="0" err="1"/>
              <a:t>Zaguri</a:t>
            </a:r>
            <a:r>
              <a:rPr lang="en-US" dirty="0"/>
              <a:t> </a:t>
            </a:r>
          </a:p>
        </p:txBody>
      </p:sp>
      <p:pic>
        <p:nvPicPr>
          <p:cNvPr id="1028" name="Picture 4" descr="Weather Forecasts and Warnings | World Meteorological Organization">
            <a:extLst>
              <a:ext uri="{FF2B5EF4-FFF2-40B4-BE49-F238E27FC236}">
                <a16:creationId xmlns:a16="http://schemas.microsoft.com/office/drawing/2014/main" id="{63098C4C-0BD6-4B0A-982D-4B6BA247E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3" y="24590"/>
            <a:ext cx="1998683" cy="154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30634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7017</TotalTime>
  <Words>216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ערכת נושא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snir shaharabani</dc:creator>
  <cp:lastModifiedBy>שילה גילאור</cp:lastModifiedBy>
  <cp:revision>38</cp:revision>
  <dcterms:created xsi:type="dcterms:W3CDTF">2020-11-12T07:58:52Z</dcterms:created>
  <dcterms:modified xsi:type="dcterms:W3CDTF">2021-04-04T09:30:04Z</dcterms:modified>
</cp:coreProperties>
</file>