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86DE9B3-B17B-47EF-B573-91E428194ED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85AA5BD-F0AD-458F-99E3-6EE4D579CE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57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3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169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08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66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30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96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63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38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71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157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85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1F43-E51F-4511-A867-27BA0934C750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68D45-4E51-40DE-BC89-1751EF457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642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סמיכות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9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שם עצם + שם תואר</a:t>
            </a:r>
            <a:br>
              <a:rPr lang="he-IL" dirty="0" smtClean="0"/>
            </a:br>
            <a:r>
              <a:rPr lang="he-IL" dirty="0"/>
              <a:t/>
            </a:r>
            <a:br>
              <a:rPr lang="he-IL" dirty="0"/>
            </a:br>
            <a:r>
              <a:rPr lang="he-IL" dirty="0" smtClean="0"/>
              <a:t>  זכר            רבים                         נקבה            רבות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בית יפה     -  בתים יפים                           דירה חדשה   -    דירות חדשות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ילד חכם     -  ילדים חכמים                       עוגה  גדולה –        עוגות גדולות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16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סמיכות: שם עצם + שם עצם 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790163"/>
            <a:ext cx="10515600" cy="4386800"/>
          </a:xfrm>
        </p:spPr>
        <p:txBody>
          <a:bodyPr/>
          <a:lstStyle/>
          <a:p>
            <a:r>
              <a:rPr lang="he-IL" dirty="0" smtClean="0"/>
              <a:t>בקבוק של מים 				</a:t>
            </a:r>
            <a:r>
              <a:rPr lang="he-IL" dirty="0" smtClean="0"/>
              <a:t> בקבוק מים</a:t>
            </a: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סיפור לילדים      				סיפור ילדים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 smtClean="0"/>
              <a:t>ראש של ממשלה   			ראש ממשלה</a:t>
            </a:r>
          </a:p>
          <a:p>
            <a:endParaRPr lang="he-IL" dirty="0"/>
          </a:p>
          <a:p>
            <a:r>
              <a:rPr lang="he-IL" dirty="0" smtClean="0"/>
              <a:t>כאב של בטן          			כאב בטן</a:t>
            </a:r>
          </a:p>
          <a:p>
            <a:endParaRPr lang="he-IL" dirty="0"/>
          </a:p>
        </p:txBody>
      </p:sp>
      <p:sp>
        <p:nvSpPr>
          <p:cNvPr id="4" name="חץ שמאלה 3"/>
          <p:cNvSpPr/>
          <p:nvPr/>
        </p:nvSpPr>
        <p:spPr>
          <a:xfrm>
            <a:off x="6593982" y="1620961"/>
            <a:ext cx="1879929" cy="10255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חץ שמאלה 4"/>
          <p:cNvSpPr/>
          <p:nvPr/>
        </p:nvSpPr>
        <p:spPr>
          <a:xfrm>
            <a:off x="6645498" y="2696242"/>
            <a:ext cx="1776898" cy="90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 שמאלה 5"/>
          <p:cNvSpPr/>
          <p:nvPr/>
        </p:nvSpPr>
        <p:spPr>
          <a:xfrm>
            <a:off x="6645498" y="3701796"/>
            <a:ext cx="1776898" cy="844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 שמאלה 6"/>
          <p:cNvSpPr/>
          <p:nvPr/>
        </p:nvSpPr>
        <p:spPr>
          <a:xfrm>
            <a:off x="6593982" y="4752303"/>
            <a:ext cx="1776898" cy="824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20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 smtClean="0"/>
              <a:t>דף עבודה</a:t>
            </a:r>
            <a:br>
              <a:rPr lang="he-IL" u="sng" dirty="0" smtClean="0"/>
            </a:b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4000" dirty="0" smtClean="0">
                <a:solidFill>
                  <a:srgbClr val="00B0F0"/>
                </a:solidFill>
              </a:rPr>
              <a:t>כתבו אם זה שם עצם + שם תואר</a:t>
            </a:r>
          </a:p>
          <a:p>
            <a:endParaRPr lang="he-IL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he-IL" sz="5400" dirty="0" smtClean="0">
                <a:solidFill>
                  <a:srgbClr val="00B0F0"/>
                </a:solidFill>
              </a:rPr>
              <a:t>או </a:t>
            </a:r>
          </a:p>
          <a:p>
            <a:endParaRPr lang="he-IL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he-IL" sz="4000" dirty="0" smtClean="0">
                <a:solidFill>
                  <a:srgbClr val="00B0F0"/>
                </a:solidFill>
              </a:rPr>
              <a:t>סמיכות (שם עצם + שם עצם)</a:t>
            </a:r>
            <a:endParaRPr lang="he-IL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5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סמיכות -</a:t>
            </a:r>
            <a:r>
              <a:rPr lang="he-IL" dirty="0" smtClean="0"/>
              <a:t>                      </a:t>
            </a:r>
            <a:r>
              <a:rPr lang="he-I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נקבה </a:t>
            </a:r>
            <a:r>
              <a:rPr lang="he-IL" dirty="0" smtClean="0"/>
              <a:t>                   </a:t>
            </a:r>
            <a:r>
              <a:rPr lang="he-I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רבות</a:t>
            </a:r>
            <a:endParaRPr lang="he-I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1200" y="4855289"/>
            <a:ext cx="1897443" cy="712062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שמל</a:t>
            </a:r>
            <a:r>
              <a:rPr lang="he-IL" dirty="0" smtClean="0">
                <a:solidFill>
                  <a:srgbClr val="FF0000"/>
                </a:solidFill>
              </a:rPr>
              <a:t>ות</a:t>
            </a:r>
            <a:r>
              <a:rPr lang="he-IL" dirty="0" smtClean="0"/>
              <a:t> קיץ</a:t>
            </a:r>
            <a:endParaRPr lang="he-IL" dirty="0"/>
          </a:p>
        </p:txBody>
      </p:sp>
      <p:sp>
        <p:nvSpPr>
          <p:cNvPr id="4" name="חץ שמאלה 3"/>
          <p:cNvSpPr/>
          <p:nvPr/>
        </p:nvSpPr>
        <p:spPr>
          <a:xfrm>
            <a:off x="7495504" y="1825625"/>
            <a:ext cx="978408" cy="48463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חץ שמאלה 4"/>
          <p:cNvSpPr/>
          <p:nvPr/>
        </p:nvSpPr>
        <p:spPr>
          <a:xfrm>
            <a:off x="3348507" y="1825625"/>
            <a:ext cx="978408" cy="48463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 שמאלה 5"/>
          <p:cNvSpPr/>
          <p:nvPr/>
        </p:nvSpPr>
        <p:spPr>
          <a:xfrm>
            <a:off x="7495504" y="2862117"/>
            <a:ext cx="978408" cy="48463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 שמאלה 6"/>
          <p:cNvSpPr/>
          <p:nvPr/>
        </p:nvSpPr>
        <p:spPr>
          <a:xfrm>
            <a:off x="3348507" y="2785468"/>
            <a:ext cx="978408" cy="48463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חץ שמאלה 7"/>
          <p:cNvSpPr/>
          <p:nvPr/>
        </p:nvSpPr>
        <p:spPr>
          <a:xfrm>
            <a:off x="7495504" y="3898609"/>
            <a:ext cx="978408" cy="48463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שמאלה 8"/>
          <p:cNvSpPr/>
          <p:nvPr/>
        </p:nvSpPr>
        <p:spPr>
          <a:xfrm>
            <a:off x="3348507" y="3866779"/>
            <a:ext cx="978408" cy="48463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 שמאלה 9"/>
          <p:cNvSpPr/>
          <p:nvPr/>
        </p:nvSpPr>
        <p:spPr>
          <a:xfrm>
            <a:off x="7495504" y="4935101"/>
            <a:ext cx="978408" cy="48463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 שמאלה 10"/>
          <p:cNvSpPr/>
          <p:nvPr/>
        </p:nvSpPr>
        <p:spPr>
          <a:xfrm>
            <a:off x="3361193" y="4909453"/>
            <a:ext cx="978408" cy="48463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9556124" y="2442069"/>
            <a:ext cx="1893195" cy="11714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8860664" y="1789310"/>
            <a:ext cx="27818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עוגה של שוקולד</a:t>
            </a:r>
            <a:endParaRPr lang="he-IL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520291" y="1796726"/>
            <a:ext cx="2678999" cy="5518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4713667" y="1787037"/>
            <a:ext cx="234395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עוג</a:t>
            </a:r>
            <a:r>
              <a:rPr lang="he-IL" sz="2800" dirty="0" smtClean="0">
                <a:solidFill>
                  <a:srgbClr val="FF0000"/>
                </a:solidFill>
              </a:rPr>
              <a:t>ת</a:t>
            </a:r>
            <a:r>
              <a:rPr lang="he-IL" sz="2800" dirty="0" smtClean="0"/>
              <a:t> שוקולד</a:t>
            </a:r>
            <a:endParaRPr lang="he-I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72724" y="1825625"/>
            <a:ext cx="255001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עוג</a:t>
            </a:r>
            <a:r>
              <a:rPr lang="he-IL" sz="2800" dirty="0" smtClean="0">
                <a:solidFill>
                  <a:srgbClr val="FF0000"/>
                </a:solidFill>
              </a:rPr>
              <a:t>ות</a:t>
            </a:r>
            <a:r>
              <a:rPr lang="he-IL" sz="2800" dirty="0" smtClean="0"/>
              <a:t> שוקולד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473912" y="2842823"/>
            <a:ext cx="30007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תלמידה של אולפן</a:t>
            </a:r>
            <a:endParaRPr lang="he-IL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984124" y="2862117"/>
            <a:ext cx="22151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תלמיד</a:t>
            </a:r>
            <a:r>
              <a:rPr lang="he-IL" sz="2800" dirty="0" smtClean="0">
                <a:solidFill>
                  <a:srgbClr val="FF0000"/>
                </a:solidFill>
              </a:rPr>
              <a:t>ת</a:t>
            </a:r>
            <a:r>
              <a:rPr lang="he-IL" sz="2800" dirty="0" smtClean="0"/>
              <a:t> אולפן</a:t>
            </a:r>
            <a:endParaRPr lang="he-IL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76706" y="2766173"/>
            <a:ext cx="271061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תלמיד</a:t>
            </a:r>
            <a:r>
              <a:rPr lang="he-IL" sz="2800" dirty="0" smtClean="0">
                <a:solidFill>
                  <a:srgbClr val="FF0000"/>
                </a:solidFill>
              </a:rPr>
              <a:t>ות</a:t>
            </a:r>
            <a:r>
              <a:rPr lang="he-IL" sz="2800" dirty="0" smtClean="0"/>
              <a:t> אולפן</a:t>
            </a:r>
            <a:endParaRPr lang="he-IL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860664" y="3882181"/>
            <a:ext cx="258865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ארוחה של בוקר</a:t>
            </a:r>
            <a:endParaRPr lang="he-IL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732792" y="3893651"/>
            <a:ext cx="235683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ארוח</a:t>
            </a:r>
            <a:r>
              <a:rPr lang="he-IL" sz="2800" dirty="0" smtClean="0">
                <a:solidFill>
                  <a:srgbClr val="FF0000"/>
                </a:solidFill>
              </a:rPr>
              <a:t>ת</a:t>
            </a:r>
            <a:r>
              <a:rPr lang="he-IL" sz="2800" dirty="0" smtClean="0"/>
              <a:t> בוקר</a:t>
            </a:r>
            <a:endParaRPr lang="he-IL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142" y="3866779"/>
            <a:ext cx="25145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ארוח</a:t>
            </a:r>
            <a:r>
              <a:rPr lang="he-IL" sz="2800" dirty="0" smtClean="0">
                <a:solidFill>
                  <a:srgbClr val="FF0000"/>
                </a:solidFill>
              </a:rPr>
              <a:t>ות</a:t>
            </a:r>
            <a:r>
              <a:rPr lang="he-IL" sz="2800" dirty="0" smtClean="0"/>
              <a:t> בוקר</a:t>
            </a:r>
            <a:endParaRPr lang="he-IL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963696" y="4765633"/>
            <a:ext cx="2510993" cy="8017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8809148" y="4935101"/>
            <a:ext cx="26916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שמלה של קיץ</a:t>
            </a:r>
            <a:endParaRPr lang="he-IL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842071" y="4896513"/>
            <a:ext cx="231819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שמל</a:t>
            </a:r>
            <a:r>
              <a:rPr lang="he-IL" sz="2800" dirty="0" smtClean="0">
                <a:solidFill>
                  <a:srgbClr val="FF0000"/>
                </a:solidFill>
              </a:rPr>
              <a:t>ת</a:t>
            </a:r>
            <a:r>
              <a:rPr lang="he-IL" sz="2800" dirty="0" smtClean="0"/>
              <a:t> קיץ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806174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/>
      <p:bldP spid="21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סמיכות                    זכר                    רבים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שיעור של עברית									</a:t>
            </a:r>
          </a:p>
          <a:p>
            <a:endParaRPr lang="he-IL" dirty="0"/>
          </a:p>
          <a:p>
            <a:r>
              <a:rPr lang="he-IL" dirty="0" smtClean="0"/>
              <a:t>בקבוק של יין        	  								   </a:t>
            </a:r>
          </a:p>
          <a:p>
            <a:r>
              <a:rPr lang="he-IL" dirty="0" smtClean="0"/>
              <a:t>תלמיד של אולפן 									</a:t>
            </a:r>
          </a:p>
          <a:p>
            <a:endParaRPr lang="he-IL" dirty="0"/>
          </a:p>
          <a:p>
            <a:r>
              <a:rPr lang="he-IL" dirty="0" smtClean="0"/>
              <a:t>ספר של לימוד 						</a:t>
            </a:r>
            <a:endParaRPr lang="he-IL" dirty="0"/>
          </a:p>
        </p:txBody>
      </p:sp>
      <p:sp>
        <p:nvSpPr>
          <p:cNvPr id="4" name="חץ שמאלה 3"/>
          <p:cNvSpPr/>
          <p:nvPr/>
        </p:nvSpPr>
        <p:spPr>
          <a:xfrm>
            <a:off x="7559898" y="182562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5100034" y="1787037"/>
            <a:ext cx="24598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 שיעור עברית   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20524" y="1841744"/>
            <a:ext cx="2158028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שיעור</a:t>
            </a:r>
            <a:r>
              <a:rPr lang="he-IL" sz="2800" dirty="0" smtClean="0">
                <a:solidFill>
                  <a:srgbClr val="FF0000"/>
                </a:solidFill>
              </a:rPr>
              <a:t>י</a:t>
            </a:r>
            <a:r>
              <a:rPr lang="he-IL" sz="2800" dirty="0" smtClean="0"/>
              <a:t> </a:t>
            </a:r>
            <a:r>
              <a:rPr lang="he-IL" sz="2800" dirty="0" smtClean="0">
                <a:solidFill>
                  <a:srgbClr val="FF0000"/>
                </a:solidFill>
              </a:rPr>
              <a:t> </a:t>
            </a:r>
            <a:r>
              <a:rPr lang="he-IL" sz="2800" dirty="0" smtClean="0"/>
              <a:t>עברית</a:t>
            </a:r>
          </a:p>
          <a:p>
            <a:endParaRPr lang="he-IL" sz="2800" dirty="0"/>
          </a:p>
        </p:txBody>
      </p:sp>
      <p:sp>
        <p:nvSpPr>
          <p:cNvPr id="7" name="חץ שמאלה 6"/>
          <p:cNvSpPr/>
          <p:nvPr/>
        </p:nvSpPr>
        <p:spPr>
          <a:xfrm>
            <a:off x="4257047" y="18832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חץ שמאלה 7"/>
          <p:cNvSpPr/>
          <p:nvPr/>
        </p:nvSpPr>
        <p:spPr>
          <a:xfrm>
            <a:off x="7559898" y="289709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5718220" y="2943370"/>
            <a:ext cx="16461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בקבוק יין </a:t>
            </a:r>
            <a:endParaRPr lang="he-IL" sz="2800" dirty="0"/>
          </a:p>
        </p:txBody>
      </p:sp>
      <p:sp>
        <p:nvSpPr>
          <p:cNvPr id="13" name="חץ שמאלה 12"/>
          <p:cNvSpPr/>
          <p:nvPr/>
        </p:nvSpPr>
        <p:spPr>
          <a:xfrm>
            <a:off x="4257047" y="286591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1963920" y="2891245"/>
            <a:ext cx="18103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בקבוק</a:t>
            </a:r>
            <a:r>
              <a:rPr lang="he-IL" sz="2800" dirty="0" smtClean="0">
                <a:solidFill>
                  <a:srgbClr val="FF0000"/>
                </a:solidFill>
              </a:rPr>
              <a:t>י</a:t>
            </a:r>
            <a:r>
              <a:rPr lang="he-IL" sz="2800" dirty="0" smtClean="0"/>
              <a:t> יין</a:t>
            </a:r>
            <a:endParaRPr lang="he-IL" sz="2800" dirty="0"/>
          </a:p>
        </p:txBody>
      </p:sp>
      <p:sp>
        <p:nvSpPr>
          <p:cNvPr id="15" name="חץ שמאלה 14"/>
          <p:cNvSpPr/>
          <p:nvPr/>
        </p:nvSpPr>
        <p:spPr>
          <a:xfrm>
            <a:off x="7598341" y="375897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536856" y="3798659"/>
            <a:ext cx="200888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תלמיד אולפן </a:t>
            </a:r>
            <a:endParaRPr lang="he-IL" sz="2800" dirty="0"/>
          </a:p>
        </p:txBody>
      </p:sp>
      <p:sp>
        <p:nvSpPr>
          <p:cNvPr id="17" name="חץ שמאלה 16"/>
          <p:cNvSpPr/>
          <p:nvPr/>
        </p:nvSpPr>
        <p:spPr>
          <a:xfrm>
            <a:off x="4257047" y="384855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1870269" y="3887985"/>
            <a:ext cx="199766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תלמיד</a:t>
            </a:r>
            <a:r>
              <a:rPr lang="he-IL" sz="2800" dirty="0" smtClean="0">
                <a:solidFill>
                  <a:srgbClr val="FF0000"/>
                </a:solidFill>
              </a:rPr>
              <a:t>י </a:t>
            </a:r>
            <a:r>
              <a:rPr lang="he-IL" sz="2800" dirty="0" smtClean="0"/>
              <a:t>אולפן</a:t>
            </a:r>
            <a:endParaRPr lang="he-IL" sz="2800" dirty="0"/>
          </a:p>
        </p:txBody>
      </p:sp>
      <p:sp>
        <p:nvSpPr>
          <p:cNvPr id="19" name="חץ שמאלה 18"/>
          <p:cNvSpPr/>
          <p:nvPr/>
        </p:nvSpPr>
        <p:spPr>
          <a:xfrm>
            <a:off x="7598341" y="472565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636241" y="4706360"/>
            <a:ext cx="171072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ספר לימוד </a:t>
            </a:r>
            <a:endParaRPr lang="he-IL" sz="2800" dirty="0"/>
          </a:p>
        </p:txBody>
      </p:sp>
      <p:sp>
        <p:nvSpPr>
          <p:cNvPr id="21" name="חץ שמאלה 20"/>
          <p:cNvSpPr/>
          <p:nvPr/>
        </p:nvSpPr>
        <p:spPr>
          <a:xfrm>
            <a:off x="4257047" y="468131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2168428" y="4687066"/>
            <a:ext cx="169950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ספר</a:t>
            </a:r>
            <a:r>
              <a:rPr lang="he-IL" sz="2800" dirty="0" smtClean="0">
                <a:solidFill>
                  <a:srgbClr val="FF0000"/>
                </a:solidFill>
              </a:rPr>
              <a:t>י</a:t>
            </a:r>
            <a:r>
              <a:rPr lang="he-IL" sz="2800" dirty="0" smtClean="0"/>
              <a:t> לימוד</a:t>
            </a:r>
            <a:endParaRPr lang="he-IL" sz="2800" dirty="0"/>
          </a:p>
        </p:txBody>
      </p:sp>
      <p:sp>
        <p:nvSpPr>
          <p:cNvPr id="25" name="משולש שווה-שוקיים 24"/>
          <p:cNvSpPr/>
          <p:nvPr/>
        </p:nvSpPr>
        <p:spPr>
          <a:xfrm>
            <a:off x="10534919" y="5492839"/>
            <a:ext cx="818881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8276200" y="5926130"/>
            <a:ext cx="197201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מקום עבודה </a:t>
            </a:r>
            <a:endParaRPr lang="he-IL" sz="2800" dirty="0"/>
          </a:p>
        </p:txBody>
      </p:sp>
      <p:sp>
        <p:nvSpPr>
          <p:cNvPr id="27" name="חץ שמאלה 26"/>
          <p:cNvSpPr/>
          <p:nvPr/>
        </p:nvSpPr>
        <p:spPr>
          <a:xfrm>
            <a:off x="7109137" y="594390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4621605" y="5953941"/>
            <a:ext cx="219322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מקומות עבודה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18319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/>
            </a:r>
            <a:br>
              <a:rPr lang="he-IL" dirty="0" smtClean="0"/>
            </a:br>
            <a:r>
              <a:rPr lang="he-IL" dirty="0"/>
              <a:t/>
            </a:r>
            <a:br>
              <a:rPr lang="he-IL" dirty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קניתי ספר חדש</a:t>
            </a:r>
            <a:br>
              <a:rPr lang="he-IL" dirty="0" smtClean="0"/>
            </a:br>
            <a:r>
              <a:rPr lang="he-IL" dirty="0"/>
              <a:t/>
            </a:r>
            <a:br>
              <a:rPr lang="he-IL" dirty="0"/>
            </a:br>
            <a:r>
              <a:rPr lang="he-IL" dirty="0" smtClean="0">
                <a:solidFill>
                  <a:srgbClr val="FF0000"/>
                </a:solidFill>
              </a:rPr>
              <a:t>ה</a:t>
            </a:r>
            <a:r>
              <a:rPr lang="he-IL" dirty="0" smtClean="0"/>
              <a:t>ספר </a:t>
            </a:r>
            <a:r>
              <a:rPr lang="he-IL" dirty="0" smtClean="0">
                <a:solidFill>
                  <a:srgbClr val="FF0000"/>
                </a:solidFill>
              </a:rPr>
              <a:t>ה</a:t>
            </a:r>
            <a:r>
              <a:rPr lang="he-IL" dirty="0" smtClean="0"/>
              <a:t>חדש שלי מאוד מעניין 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737307"/>
            <a:ext cx="10515600" cy="4351338"/>
          </a:xfrm>
        </p:spPr>
        <p:txBody>
          <a:bodyPr/>
          <a:lstStyle/>
          <a:p>
            <a:pPr lvl="8"/>
            <a:endParaRPr lang="he-IL" dirty="0" smtClean="0"/>
          </a:p>
          <a:p>
            <a:pPr lvl="8"/>
            <a:endParaRPr lang="he-IL" dirty="0"/>
          </a:p>
          <a:p>
            <a:pPr marL="3657600" lvl="8" indent="0">
              <a:buNone/>
            </a:pPr>
            <a:endParaRPr lang="he-I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56763" y="3103808"/>
            <a:ext cx="589937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 smtClean="0">
                <a:solidFill>
                  <a:srgbClr val="FF0000"/>
                </a:solidFill>
              </a:rPr>
              <a:t>ה</a:t>
            </a:r>
            <a:r>
              <a:rPr lang="he-IL" sz="3200" dirty="0" smtClean="0"/>
              <a:t>ספרים </a:t>
            </a:r>
            <a:r>
              <a:rPr lang="he-IL" sz="3200" dirty="0" smtClean="0">
                <a:solidFill>
                  <a:srgbClr val="FF0000"/>
                </a:solidFill>
              </a:rPr>
              <a:t>ה</a:t>
            </a:r>
            <a:r>
              <a:rPr lang="he-IL" sz="3200" dirty="0" smtClean="0"/>
              <a:t>חדשים שלי מאוד מעניינים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588298" y="4055610"/>
            <a:ext cx="276550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 smtClean="0"/>
              <a:t>קניתי ספר לימוד</a:t>
            </a:r>
            <a:endParaRPr lang="he-IL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47515" y="4906850"/>
            <a:ext cx="510862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/>
              <a:t>ספר </a:t>
            </a:r>
            <a:r>
              <a:rPr lang="he-IL" sz="3200" dirty="0" smtClean="0">
                <a:solidFill>
                  <a:srgbClr val="FF0000"/>
                </a:solidFill>
              </a:rPr>
              <a:t>ה</a:t>
            </a:r>
            <a:r>
              <a:rPr lang="he-IL" sz="3200" dirty="0" smtClean="0"/>
              <a:t>לימוד שלי מאוד מעניין</a:t>
            </a:r>
            <a:endParaRPr lang="he-IL" sz="3200" dirty="0"/>
          </a:p>
        </p:txBody>
      </p:sp>
      <p:sp>
        <p:nvSpPr>
          <p:cNvPr id="13" name="תרשים זרימה: צומת מסכם 12"/>
          <p:cNvSpPr/>
          <p:nvPr/>
        </p:nvSpPr>
        <p:spPr>
          <a:xfrm flipH="1" flipV="1">
            <a:off x="11140223" y="5164427"/>
            <a:ext cx="213576" cy="180304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66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FF0000"/>
                </a:solidFill>
              </a:rPr>
              <a:t>ה</a:t>
            </a:r>
            <a:r>
              <a:rPr lang="he-IL" dirty="0" smtClean="0"/>
              <a:t>עט </a:t>
            </a:r>
            <a:r>
              <a:rPr lang="he-IL" dirty="0" smtClean="0">
                <a:solidFill>
                  <a:srgbClr val="FF0000"/>
                </a:solidFill>
              </a:rPr>
              <a:t>ה</a:t>
            </a:r>
            <a:r>
              <a:rPr lang="he-IL" dirty="0" smtClean="0"/>
              <a:t>כחול שלי</a:t>
            </a:r>
          </a:p>
          <a:p>
            <a:pPr marL="0" indent="0">
              <a:buNone/>
            </a:pPr>
            <a:r>
              <a:rPr lang="he-IL" dirty="0" smtClean="0"/>
              <a:t>																																																								</a:t>
            </a:r>
            <a:endParaRPr lang="he-IL" dirty="0"/>
          </a:p>
        </p:txBody>
      </p:sp>
      <p:sp>
        <p:nvSpPr>
          <p:cNvPr id="4" name="חץ שמאלה 3"/>
          <p:cNvSpPr/>
          <p:nvPr/>
        </p:nvSpPr>
        <p:spPr>
          <a:xfrm>
            <a:off x="10097037" y="265304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746397" y="2710698"/>
            <a:ext cx="296427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>
                <a:solidFill>
                  <a:srgbClr val="FF0000"/>
                </a:solidFill>
              </a:rPr>
              <a:t>ה</a:t>
            </a:r>
            <a:r>
              <a:rPr lang="he-IL" sz="2800" dirty="0" smtClean="0"/>
              <a:t>עטים</a:t>
            </a:r>
            <a:r>
              <a:rPr lang="he-IL" sz="2800" dirty="0" smtClean="0">
                <a:solidFill>
                  <a:srgbClr val="FF0000"/>
                </a:solidFill>
              </a:rPr>
              <a:t> ה</a:t>
            </a:r>
            <a:r>
              <a:rPr lang="he-IL" sz="2800" dirty="0" smtClean="0"/>
              <a:t>כחולים</a:t>
            </a:r>
            <a:r>
              <a:rPr lang="he-IL" sz="2800" dirty="0" smtClean="0">
                <a:solidFill>
                  <a:srgbClr val="FF0000"/>
                </a:solidFill>
              </a:rPr>
              <a:t> </a:t>
            </a:r>
            <a:r>
              <a:rPr lang="he-IL" sz="2800" dirty="0" smtClean="0"/>
              <a:t>שלי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0023" y="3799268"/>
            <a:ext cx="272061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 smtClean="0"/>
              <a:t>ספר </a:t>
            </a:r>
            <a:r>
              <a:rPr lang="he-IL" sz="2800" dirty="0" smtClean="0">
                <a:solidFill>
                  <a:srgbClr val="FF0000"/>
                </a:solidFill>
              </a:rPr>
              <a:t>ה</a:t>
            </a:r>
            <a:r>
              <a:rPr lang="he-IL" sz="2800" dirty="0" smtClean="0"/>
              <a:t>לימוד שלי</a:t>
            </a:r>
            <a:endParaRPr lang="he-IL" sz="2800" dirty="0"/>
          </a:p>
        </p:txBody>
      </p:sp>
      <p:sp>
        <p:nvSpPr>
          <p:cNvPr id="9" name="חץ שמאלה 8"/>
          <p:cNvSpPr/>
          <p:nvPr/>
        </p:nvSpPr>
        <p:spPr>
          <a:xfrm>
            <a:off x="10097037" y="484720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7190428" y="4847207"/>
            <a:ext cx="252024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ספרי </a:t>
            </a:r>
            <a:r>
              <a:rPr lang="he-IL" sz="2800" dirty="0" smtClean="0">
                <a:solidFill>
                  <a:srgbClr val="FF0000"/>
                </a:solidFill>
              </a:rPr>
              <a:t>ה</a:t>
            </a:r>
            <a:r>
              <a:rPr lang="he-IL" sz="2800" dirty="0" smtClean="0"/>
              <a:t>לימוד שלי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7092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sz="4400" dirty="0" smtClean="0">
                <a:solidFill>
                  <a:srgbClr val="00B0F0"/>
                </a:solidFill>
              </a:rPr>
              <a:t>דף עבודה + עבודה בספר 189 + 190 (עברית בכחול לבן)</a:t>
            </a:r>
            <a:endParaRPr lang="he-IL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152</Words>
  <Application>Microsoft Office PowerPoint</Application>
  <PresentationFormat>מסך רחב</PresentationFormat>
  <Paragraphs>63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ערכת נושא Office</vt:lpstr>
      <vt:lpstr>סמיכות</vt:lpstr>
      <vt:lpstr>שם עצם + שם תואר    זכר            רבים                         נקבה            רבות</vt:lpstr>
      <vt:lpstr>סמיכות: שם עצם + שם עצם  </vt:lpstr>
      <vt:lpstr>דף עבודה </vt:lpstr>
      <vt:lpstr>סמיכות -                      נקבה                    רבות</vt:lpstr>
      <vt:lpstr>סמיכות                    זכר                    רבים</vt:lpstr>
      <vt:lpstr>   קניתי ספר חדש  הספר החדש שלי מאוד מעניין  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סמיכות</dc:title>
  <dc:creator>איריס</dc:creator>
  <cp:lastModifiedBy>איריס</cp:lastModifiedBy>
  <cp:revision>18</cp:revision>
  <dcterms:created xsi:type="dcterms:W3CDTF">2023-11-01T20:45:21Z</dcterms:created>
  <dcterms:modified xsi:type="dcterms:W3CDTF">2023-11-01T22:20:57Z</dcterms:modified>
</cp:coreProperties>
</file>