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8" r:id="rId4"/>
    <p:sldId id="269" r:id="rId5"/>
    <p:sldId id="258" r:id="rId6"/>
    <p:sldId id="267" r:id="rId7"/>
    <p:sldId id="268" r:id="rId8"/>
    <p:sldId id="271" r:id="rId9"/>
    <p:sldId id="270" r:id="rId10"/>
    <p:sldId id="272" r:id="rId11"/>
    <p:sldId id="261" r:id="rId12"/>
    <p:sldId id="260" r:id="rId13"/>
    <p:sldId id="26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6503" autoAdjust="0"/>
  </p:normalViewPr>
  <p:slideViewPr>
    <p:cSldViewPr snapToGrid="0" snapToObjects="1">
      <p:cViewPr varScale="1">
        <p:scale>
          <a:sx n="56" d="100"/>
          <a:sy n="56" d="100"/>
        </p:scale>
        <p:origin x="1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BA33-A107-794E-8900-5D66A09E90E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3347-4F79-A341-9181-2243A86E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2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we extracted stay points 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𝑪=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604,261)  from the points collected using an algorithm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recognized when an individual stayed within 200m for at least 30 minutes1, representing a location where an individual stays for a period of time carrying out meaningful human activities (Zheng, Ma,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Xie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&amp; Ma, 2011). 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different places visited (K) is represented as the sequence of daily places visited by that user. </a:t>
                </a:r>
              </a:p>
              <a:p>
                <a:r>
                  <a:rPr lang="en-US" dirty="0"/>
                  <a:t>The distance traveled (D) is represented by the sequence of the daily distance travelled for each participant. </a:t>
                </a:r>
              </a:p>
              <a:p>
                <a:r>
                  <a:rPr lang="en-US" dirty="0"/>
                  <a:t>We extracted the daily entropy of movement (e), which measures how diverse the movement patterns are using: </a:t>
                </a:r>
                <a:r>
                  <a:rPr lang="en-US" i="0">
                    <a:latin typeface="Cambria Math" panose="02040503050406030204" pitchFamily="18" charset="0"/>
                  </a:rPr>
                  <a:t>𝑒=−∑_(𝑖=1)^𝑛▒〖𝑝_𝑖 𝑙𝑜𝑔2(𝑝_𝑖 ) 〗, 𝑒∈[0,𝑙𝑜𝑔2𝑛],</a:t>
                </a:r>
                <a:r>
                  <a:rPr lang="en-US" dirty="0"/>
                  <a:t> where 𝑝</a:t>
                </a:r>
                <a:r>
                  <a:rPr lang="en-US" dirty="0" err="1"/>
                  <a:t>i</a:t>
                </a:r>
                <a:r>
                  <a:rPr lang="en-US" dirty="0"/>
                  <a:t> is the percentage of time one stayed at a unique location. Entropy characterizes the predictability of movement on any given day.</a:t>
                </a:r>
              </a:p>
              <a:p>
                <a:endParaRPr lang="en-US" dirty="0"/>
              </a:p>
              <a:p>
                <a:r>
                  <a:rPr lang="en-US" dirty="0"/>
                  <a:t>Scott – maybe we can present mean and </a:t>
                </a:r>
                <a:r>
                  <a:rPr lang="en-US" dirty="0" err="1"/>
                  <a:t>sd</a:t>
                </a:r>
                <a:r>
                  <a:rPr lang="en-US" dirty="0"/>
                  <a:t> here and replace it with a table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3347-4F79-A341-9181-2243A86EA0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D2F5-522D-0045-B853-657A8C145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A79DC-1CF2-5842-841E-509F6CF0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A64E-95D6-4346-8A38-17FBF0D1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4BD3-32DA-EB4D-A5DE-50F2A471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F9B0-DA20-5D4B-97C5-560D43A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0C46-67D1-BF44-B770-429F5596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299F-5077-FD42-9A84-9D3B6E8B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4607-4A3F-8749-B330-B94C2F45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D37F-568F-7741-97E4-C7FFA91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EEE3-CA96-DD4B-A9E9-77895C0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22566-2AF2-2F4D-9B75-73F595F81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AAC83-6142-4A4A-A49C-8668DD77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C246-0062-0E4D-853B-4415A68E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32B3-47B3-D341-A7AF-F43E5724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ACBE-4AFC-A949-AA96-2C5240F2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180E-D44F-9749-840B-05AB31C3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C64-780B-4C4D-95BE-E2A7B218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DEE1-9141-2643-BAEA-C4BBC4A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3AE4-B446-2A43-B97F-78FD38FD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664D-6EAF-FA4F-8AF4-6348130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8D05-8095-AA4F-91FE-DABB421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4707-35E2-E247-8435-B3C0951F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D724-43E5-454B-846B-F65FC721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9537-7A51-0544-826D-7CFF7B5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1878-43B2-2140-8516-A046EBE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552-1EAA-6743-834D-95EE8A8E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C193-6801-2444-A63B-274D5E96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EC86-0A7F-784C-AE9E-10E53AD4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4B3A-B46D-3846-BF97-37065CFA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4782-26CD-DD42-90E4-D17917A4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6141-B62B-7348-82A5-B2D8DC70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B9FF-A074-7846-A587-AA234125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A5F6-2623-EC4D-B945-66536C22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86A7B-E782-D84B-A402-7BE57C43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6074E-AFD4-224D-9AD5-D0537A0D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4B779-937D-1448-B5B8-21EC30197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6F23D-E4A8-464D-8C1D-0F9436B9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311A6-A6C0-054A-8C94-12F5363E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99B6C-7E93-614C-BEB8-483DE646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BFD-1389-7B4C-85DA-38554D7C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D3682-49A4-6644-A3D0-8EF2524E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5B21-2BD9-D641-803C-31AF5CC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D893-FFF0-2E4C-AD35-EFFCE21C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99E0B-C3A8-6F4B-B5F4-D493F028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D910-5442-2F4F-BB02-06DFA9E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055D-7EE4-E34C-8A55-C7CE0AB1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42AB-DA37-2F47-9FC0-B4BEB559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6D63-39FF-5C44-94BD-315FACED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10751-2B79-4947-9C84-AD11C6D71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5209-B83A-2A4E-BFD8-E8D733F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62A6-048E-224E-B364-2A92A75D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B6BE-3BA1-8840-A830-E542FADD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234E-4517-E541-83CD-337CF530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E31D2-6B2A-F24D-8AA3-B1BDA465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2FEC-5B54-B546-A3D5-8C2F0B4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9D22-1A5C-074C-9AF2-657AF56F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F0D2-F7B5-024E-8477-EEBBFD84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0297-302D-5945-9657-30A46FB5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2A960-0013-E447-A56B-C97B02FC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4C29-D64D-A24E-A42F-EBDE16950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4E20-70A7-D94A-9AD7-351DBFAC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BA3-3186-504F-83F5-9BE0ADD4019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FFC2-B2DA-7548-90A9-60655EE7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D577-6548-AF4A-9B8F-DDB6D1428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9F82-F529-7142-93F8-A97639D4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E4C7-E1D2-6A4F-B9AC-FF6E5DEA2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 Personality and Daily Spatial Behavior: A Longitudinal Study in Adolescent Twins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849C8-411B-CD48-A702-396B99F98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Yuan Zhou, Oct 20, 2021</a:t>
            </a:r>
          </a:p>
        </p:txBody>
      </p:sp>
    </p:spTree>
    <p:extLst>
      <p:ext uri="{BB962C8B-B14F-4D97-AF65-F5344CB8AC3E}">
        <p14:creationId xmlns:p14="http://schemas.microsoft.com/office/powerpoint/2010/main" val="86605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32C649-08E1-A442-A92B-C97D1650719B}"/>
              </a:ext>
            </a:extLst>
          </p:cNvPr>
          <p:cNvSpPr txBox="1">
            <a:spLocks/>
          </p:cNvSpPr>
          <p:nvPr/>
        </p:nvSpPr>
        <p:spPr>
          <a:xfrm>
            <a:off x="0" y="-5265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174CD3-9C89-7140-82B4-0A402284D8CF}"/>
              </a:ext>
            </a:extLst>
          </p:cNvPr>
          <p:cNvSpPr txBox="1">
            <a:spLocks/>
          </p:cNvSpPr>
          <p:nvPr/>
        </p:nvSpPr>
        <p:spPr>
          <a:xfrm>
            <a:off x="0" y="681036"/>
            <a:ext cx="12192000" cy="617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ea typeface="Cambria Math" panose="02040503050406030204" pitchFamily="18" charset="0"/>
            </a:endParaRPr>
          </a:p>
          <a:p>
            <a:endParaRPr lang="en-US" b="0" dirty="0">
              <a:ea typeface="Cambria Math" panose="02040503050406030204" pitchFamily="18" charset="0"/>
            </a:endParaRPr>
          </a:p>
          <a:p>
            <a:endParaRPr lang="en-US" b="0" dirty="0">
              <a:ea typeface="Cambria Math" panose="02040503050406030204" pitchFamily="18" charset="0"/>
            </a:endParaRPr>
          </a:p>
          <a:p>
            <a:endParaRPr lang="en-US" b="0" dirty="0">
              <a:ea typeface="Cambria Math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EFD365-DDF6-6D4E-A1C8-F3E021C514A3}"/>
              </a:ext>
            </a:extLst>
          </p:cNvPr>
          <p:cNvSpPr txBox="1"/>
          <p:nvPr/>
        </p:nvSpPr>
        <p:spPr>
          <a:xfrm>
            <a:off x="1895302" y="216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ACDBF80-EF2E-6D4C-B5E1-86D8CBF4A8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Daily Spatial Behavior is Stable Over Time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351CE5-405A-2849-9FC4-105EDE09D9C5}"/>
              </a:ext>
            </a:extLst>
          </p:cNvPr>
          <p:cNvSpPr txBox="1">
            <a:spLocks/>
          </p:cNvSpPr>
          <p:nvPr/>
        </p:nvSpPr>
        <p:spPr>
          <a:xfrm>
            <a:off x="-26505" y="-19714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is Stable over Time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F23E549-053E-D842-9775-630A7D14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53824" y="896968"/>
            <a:ext cx="8484345" cy="573409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2147D-4692-8548-BADE-B28C160C989C}"/>
              </a:ext>
            </a:extLst>
          </p:cNvPr>
          <p:cNvSpPr txBox="1"/>
          <p:nvPr/>
        </p:nvSpPr>
        <p:spPr>
          <a:xfrm>
            <a:off x="3743325" y="41719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4D6BF-F237-A341-AC2D-8455576A2486}"/>
              </a:ext>
            </a:extLst>
          </p:cNvPr>
          <p:cNvSpPr/>
          <p:nvPr/>
        </p:nvSpPr>
        <p:spPr>
          <a:xfrm>
            <a:off x="-36413" y="6488668"/>
            <a:ext cx="3779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 &lt; 0.001 ‘***’, p &lt; 0.001 ‘**’, p &lt; 0.01 ‘*’</a:t>
            </a:r>
          </a:p>
        </p:txBody>
      </p:sp>
    </p:spTree>
    <p:extLst>
      <p:ext uri="{BB962C8B-B14F-4D97-AF65-F5344CB8AC3E}">
        <p14:creationId xmlns:p14="http://schemas.microsoft.com/office/powerpoint/2010/main" val="2646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CCA0E8-22C4-BF40-801F-B12771742AEF}"/>
              </a:ext>
            </a:extLst>
          </p:cNvPr>
          <p:cNvSpPr txBox="1">
            <a:spLocks/>
          </p:cNvSpPr>
          <p:nvPr/>
        </p:nvSpPr>
        <p:spPr>
          <a:xfrm>
            <a:off x="0" y="-5264"/>
            <a:ext cx="12192000" cy="73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Personality and Spatial Behavior are Correlated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7C4C0B-2939-B14D-B6FB-5F2E4E1C478A}"/>
              </a:ext>
            </a:extLst>
          </p:cNvPr>
          <p:cNvSpPr/>
          <p:nvPr/>
        </p:nvSpPr>
        <p:spPr>
          <a:xfrm>
            <a:off x="0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⁎⁎</a:t>
            </a:r>
            <a:r>
              <a:rPr lang="en-US" i="1" dirty="0"/>
              <a:t>p</a:t>
            </a:r>
            <a:r>
              <a:rPr lang="en-US" dirty="0"/>
              <a:t> &lt; 0.01, ⁎</a:t>
            </a:r>
            <a:r>
              <a:rPr lang="en-US" i="1" dirty="0"/>
              <a:t>p</a:t>
            </a:r>
            <a:r>
              <a:rPr lang="en-US" dirty="0"/>
              <a:t> &lt; 0.05</a:t>
            </a:r>
            <a:endParaRPr lang="en-US" dirty="0"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00104-D475-B545-98F2-FE7183B8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26799"/>
              </p:ext>
            </p:extLst>
          </p:nvPr>
        </p:nvGraphicFramePr>
        <p:xfrm>
          <a:off x="649353" y="1270258"/>
          <a:ext cx="10893291" cy="4756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439">
                  <a:extLst>
                    <a:ext uri="{9D8B030D-6E8A-4147-A177-3AD203B41FA5}">
                      <a16:colId xmlns:a16="http://schemas.microsoft.com/office/drawing/2014/main" val="3326303304"/>
                    </a:ext>
                  </a:extLst>
                </a:gridCol>
                <a:gridCol w="1966713">
                  <a:extLst>
                    <a:ext uri="{9D8B030D-6E8A-4147-A177-3AD203B41FA5}">
                      <a16:colId xmlns:a16="http://schemas.microsoft.com/office/drawing/2014/main" val="193567052"/>
                    </a:ext>
                  </a:extLst>
                </a:gridCol>
                <a:gridCol w="1966713">
                  <a:extLst>
                    <a:ext uri="{9D8B030D-6E8A-4147-A177-3AD203B41FA5}">
                      <a16:colId xmlns:a16="http://schemas.microsoft.com/office/drawing/2014/main" val="1830862241"/>
                    </a:ext>
                  </a:extLst>
                </a:gridCol>
                <a:gridCol w="1966713">
                  <a:extLst>
                    <a:ext uri="{9D8B030D-6E8A-4147-A177-3AD203B41FA5}">
                      <a16:colId xmlns:a16="http://schemas.microsoft.com/office/drawing/2014/main" val="2306444619"/>
                    </a:ext>
                  </a:extLst>
                </a:gridCol>
                <a:gridCol w="1966713">
                  <a:extLst>
                    <a:ext uri="{9D8B030D-6E8A-4147-A177-3AD203B41FA5}">
                      <a16:colId xmlns:a16="http://schemas.microsoft.com/office/drawing/2014/main" val="2247595958"/>
                    </a:ext>
                  </a:extLst>
                </a:gridCol>
              </a:tblGrid>
              <a:tr h="929462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Number of Places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Distance Travelled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Activity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89575"/>
                  </a:ext>
                </a:extLst>
              </a:tr>
              <a:tr h="765501">
                <a:tc>
                  <a:txBody>
                    <a:bodyPr/>
                    <a:lstStyle/>
                    <a:p>
                      <a:r>
                        <a:rPr lang="en-US" sz="2600" dirty="0"/>
                        <a:t>Openness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-0.09*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-0.13**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-0.14**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70291"/>
                  </a:ext>
                </a:extLst>
              </a:tr>
              <a:tr h="765501">
                <a:tc>
                  <a:txBody>
                    <a:bodyPr/>
                    <a:lstStyle/>
                    <a:p>
                      <a:r>
                        <a:rPr lang="en-US" sz="2600" dirty="0"/>
                        <a:t>Conscientiousness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0.13**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0.14**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98221"/>
                  </a:ext>
                </a:extLst>
              </a:tr>
              <a:tr h="765501">
                <a:tc>
                  <a:txBody>
                    <a:bodyPr/>
                    <a:lstStyle/>
                    <a:p>
                      <a:r>
                        <a:rPr lang="en-US" sz="2600" dirty="0"/>
                        <a:t>Extraversion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95450"/>
                  </a:ext>
                </a:extLst>
              </a:tr>
              <a:tr h="765501">
                <a:tc>
                  <a:txBody>
                    <a:bodyPr/>
                    <a:lstStyle/>
                    <a:p>
                      <a:r>
                        <a:rPr lang="en-US" sz="2600" dirty="0"/>
                        <a:t>Agreeableness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~0.00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~0.00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44208"/>
                  </a:ext>
                </a:extLst>
              </a:tr>
              <a:tr h="765501">
                <a:tc>
                  <a:txBody>
                    <a:bodyPr/>
                    <a:lstStyle/>
                    <a:p>
                      <a:r>
                        <a:rPr lang="en-US" sz="2600" dirty="0"/>
                        <a:t>Neuroticism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5664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4427600-0C93-FB4B-9311-4C0097453C5C}"/>
              </a:ext>
            </a:extLst>
          </p:cNvPr>
          <p:cNvSpPr txBox="1">
            <a:spLocks/>
          </p:cNvSpPr>
          <p:nvPr/>
        </p:nvSpPr>
        <p:spPr>
          <a:xfrm>
            <a:off x="-26507" y="-43331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Personality and Spatial Behavior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351681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9F1BA5-83C8-A844-8EEE-FABC5128F08D}"/>
              </a:ext>
            </a:extLst>
          </p:cNvPr>
          <p:cNvSpPr txBox="1">
            <a:spLocks/>
          </p:cNvSpPr>
          <p:nvPr/>
        </p:nvSpPr>
        <p:spPr>
          <a:xfrm>
            <a:off x="0" y="-5264"/>
            <a:ext cx="12192000" cy="70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Spatial Behavior is influenced by Genes and Shared 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9B5EF5-7862-6D41-A626-F4463F3E741C}"/>
              </a:ext>
            </a:extLst>
          </p:cNvPr>
          <p:cNvSpPr txBox="1">
            <a:spLocks/>
          </p:cNvSpPr>
          <p:nvPr/>
        </p:nvSpPr>
        <p:spPr>
          <a:xfrm>
            <a:off x="-26505" y="-61244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>
                <a:solidFill>
                  <a:srgbClr val="FFCC33"/>
                </a:solidFill>
              </a:rPr>
              <a:t>Daily Spatial Behavior is Influenced by Genes and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82A5-CD7B-2A45-8435-201F246F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986" y="796168"/>
            <a:ext cx="6676026" cy="60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2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C7B7-A057-4C42-8D50-F77312174C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57606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Daily spatial behavior is stable over time</a:t>
            </a:r>
          </a:p>
          <a:p>
            <a:endParaRPr lang="en-US" sz="3600" dirty="0"/>
          </a:p>
          <a:p>
            <a:r>
              <a:rPr lang="en-US" sz="3600" dirty="0"/>
              <a:t>Personality correlates with daily spatial behavior</a:t>
            </a:r>
          </a:p>
          <a:p>
            <a:endParaRPr lang="en-US" sz="3600" dirty="0"/>
          </a:p>
          <a:p>
            <a:r>
              <a:rPr lang="en-US" sz="3600" dirty="0"/>
              <a:t> Heritability of daily spatial behaviors increases substantially between age 16 and 18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94547-AC3D-1647-8C2F-438FB7A658BE}"/>
              </a:ext>
            </a:extLst>
          </p:cNvPr>
          <p:cNvSpPr txBox="1">
            <a:spLocks/>
          </p:cNvSpPr>
          <p:nvPr/>
        </p:nvSpPr>
        <p:spPr>
          <a:xfrm>
            <a:off x="0" y="-5265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and 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CFF1BD-5CB2-9A44-8605-A14268DC84DE}"/>
              </a:ext>
            </a:extLst>
          </p:cNvPr>
          <p:cNvSpPr txBox="1">
            <a:spLocks/>
          </p:cNvSpPr>
          <p:nvPr/>
        </p:nvSpPr>
        <p:spPr>
          <a:xfrm>
            <a:off x="-26506" y="-18153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7844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CCA0E8-22C4-BF40-801F-B12771742AEF}"/>
              </a:ext>
            </a:extLst>
          </p:cNvPr>
          <p:cNvSpPr txBox="1">
            <a:spLocks/>
          </p:cNvSpPr>
          <p:nvPr/>
        </p:nvSpPr>
        <p:spPr>
          <a:xfrm>
            <a:off x="0" y="-5264"/>
            <a:ext cx="12192000" cy="73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Personality and Spatial Behavior are Correlated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427600-0C93-FB4B-9311-4C0097453C5C}"/>
              </a:ext>
            </a:extLst>
          </p:cNvPr>
          <p:cNvSpPr txBox="1">
            <a:spLocks/>
          </p:cNvSpPr>
          <p:nvPr/>
        </p:nvSpPr>
        <p:spPr>
          <a:xfrm>
            <a:off x="-26507" y="-43331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ACE Twin Model Explained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3AE7A-01F5-4C4A-962B-5061FAE6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7909"/>
            <a:ext cx="6015864" cy="34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688D7D-461E-4292-B3B9-EA39DF38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77" y="1537909"/>
            <a:ext cx="6261922" cy="34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00ABB-CCE7-442C-B928-4C5919564B0A}"/>
              </a:ext>
            </a:extLst>
          </p:cNvPr>
          <p:cNvSpPr txBox="1"/>
          <p:nvPr/>
        </p:nvSpPr>
        <p:spPr>
          <a:xfrm>
            <a:off x="187037" y="5067282"/>
            <a:ext cx="5403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ACE model showing raw (non-</a:t>
            </a:r>
            <a:r>
              <a:rPr lang="en-US" dirty="0" err="1"/>
              <a:t>standardised</a:t>
            </a:r>
            <a:r>
              <a:rPr lang="en-US" dirty="0"/>
              <a:t>) variance coefficients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B8931-5BFB-4143-94F7-8462FF367A91}"/>
              </a:ext>
            </a:extLst>
          </p:cNvPr>
          <p:cNvSpPr txBox="1"/>
          <p:nvPr/>
        </p:nvSpPr>
        <p:spPr>
          <a:xfrm>
            <a:off x="6261097" y="5067282"/>
            <a:ext cx="62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ACE model showing </a:t>
            </a:r>
            <a:r>
              <a:rPr lang="en-US" dirty="0" err="1"/>
              <a:t>standardised</a:t>
            </a:r>
            <a:r>
              <a:rPr lang="en-US" dirty="0"/>
              <a:t> variance coefficients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7F221-4CE4-4FAC-8823-AE9A50CB9897}"/>
              </a:ext>
            </a:extLst>
          </p:cNvPr>
          <p:cNvSpPr txBox="1"/>
          <p:nvPr/>
        </p:nvSpPr>
        <p:spPr>
          <a:xfrm>
            <a:off x="8520877" y="6488668"/>
            <a:ext cx="638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Credit from Wikipedia </a:t>
            </a:r>
            <a:r>
              <a:rPr lang="en-US" i="1" dirty="0"/>
              <a:t>(Twin Studies)</a:t>
            </a:r>
          </a:p>
        </p:txBody>
      </p:sp>
    </p:spTree>
    <p:extLst>
      <p:ext uri="{BB962C8B-B14F-4D97-AF65-F5344CB8AC3E}">
        <p14:creationId xmlns:p14="http://schemas.microsoft.com/office/powerpoint/2010/main" val="364198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CC7024-49F8-A04B-A1A4-EC326E21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816" y="1975516"/>
            <a:ext cx="6410105" cy="45716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F49C5A-7640-9E4E-A99B-68C49965FBB9}"/>
              </a:ext>
            </a:extLst>
          </p:cNvPr>
          <p:cNvSpPr txBox="1">
            <a:spLocks/>
          </p:cNvSpPr>
          <p:nvPr/>
        </p:nvSpPr>
        <p:spPr>
          <a:xfrm>
            <a:off x="0" y="-5265"/>
            <a:ext cx="1193217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Spatial behavior shows individual differences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90991-5FDE-DC40-A48C-8AD9A0FEF6CA}"/>
              </a:ext>
            </a:extLst>
          </p:cNvPr>
          <p:cNvSpPr txBox="1">
            <a:spLocks/>
          </p:cNvSpPr>
          <p:nvPr/>
        </p:nvSpPr>
        <p:spPr>
          <a:xfrm>
            <a:off x="514350" y="403970"/>
            <a:ext cx="4743450" cy="1178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ABA93-11E2-934A-9AA5-CA2C449C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51" y="791603"/>
            <a:ext cx="6452619" cy="5174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91BD67-84D3-2D4C-990E-01414CAC0642}"/>
              </a:ext>
            </a:extLst>
          </p:cNvPr>
          <p:cNvSpPr txBox="1"/>
          <p:nvPr/>
        </p:nvSpPr>
        <p:spPr>
          <a:xfrm>
            <a:off x="11142626" y="6525715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Gao, 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C7C47-D254-D141-9F20-B605612222D6}"/>
              </a:ext>
            </a:extLst>
          </p:cNvPr>
          <p:cNvSpPr txBox="1"/>
          <p:nvPr/>
        </p:nvSpPr>
        <p:spPr>
          <a:xfrm>
            <a:off x="5626698" y="6362549"/>
            <a:ext cx="488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Space: x-axis and y-axis are latitude and longitude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27615E-411D-1F41-AE6C-0FFF4D5F7F45}"/>
              </a:ext>
            </a:extLst>
          </p:cNvPr>
          <p:cNvSpPr/>
          <p:nvPr/>
        </p:nvSpPr>
        <p:spPr>
          <a:xfrm>
            <a:off x="6797436" y="982619"/>
            <a:ext cx="563629" cy="334594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31FA03-750A-2D43-88FC-0C4E455B8527}"/>
              </a:ext>
            </a:extLst>
          </p:cNvPr>
          <p:cNvSpPr/>
          <p:nvPr/>
        </p:nvSpPr>
        <p:spPr>
          <a:xfrm>
            <a:off x="7368342" y="1351682"/>
            <a:ext cx="1169864" cy="3345940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A8183-19D3-604A-90E1-556CF6682E50}"/>
              </a:ext>
            </a:extLst>
          </p:cNvPr>
          <p:cNvCxnSpPr/>
          <p:nvPr/>
        </p:nvCxnSpPr>
        <p:spPr>
          <a:xfrm flipV="1">
            <a:off x="9459884" y="1376881"/>
            <a:ext cx="0" cy="41139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080D95-BFF3-BB43-B87F-876A8EB646AF}"/>
              </a:ext>
            </a:extLst>
          </p:cNvPr>
          <p:cNvSpPr txBox="1">
            <a:spLocks/>
          </p:cNvSpPr>
          <p:nvPr/>
        </p:nvSpPr>
        <p:spPr>
          <a:xfrm>
            <a:off x="159278" y="1376881"/>
            <a:ext cx="10983348" cy="5077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Number of places visited</a:t>
            </a:r>
          </a:p>
          <a:p>
            <a:endParaRPr lang="en-US" sz="3600" dirty="0"/>
          </a:p>
          <a:p>
            <a:r>
              <a:rPr lang="en-US" sz="3600" dirty="0"/>
              <a:t>Distance traveled</a:t>
            </a:r>
          </a:p>
          <a:p>
            <a:endParaRPr lang="en-US" sz="3600" dirty="0"/>
          </a:p>
          <a:p>
            <a:r>
              <a:rPr lang="en-US" sz="3600" dirty="0"/>
              <a:t>Activity space</a:t>
            </a:r>
          </a:p>
          <a:p>
            <a:endParaRPr lang="en-US" sz="3600" dirty="0"/>
          </a:p>
          <a:p>
            <a:r>
              <a:rPr lang="en-US" sz="3600" dirty="0"/>
              <a:t>Entropy (or predictability)</a:t>
            </a: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7900" y="-21313"/>
            <a:ext cx="12298017" cy="741231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Spatial behavior and individual differences</a:t>
            </a:r>
            <a:endParaRPr lang="en-US" sz="4000" b="1" dirty="0">
              <a:solidFill>
                <a:srgbClr val="FFCC33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938354-084F-6446-8DBB-DB3181932750}"/>
              </a:ext>
            </a:extLst>
          </p:cNvPr>
          <p:cNvSpPr txBox="1">
            <a:spLocks/>
          </p:cNvSpPr>
          <p:nvPr/>
        </p:nvSpPr>
        <p:spPr>
          <a:xfrm>
            <a:off x="-17900" y="-5266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Spatial Behavior and Individual Differences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2D69CD-2BDE-854C-A198-94C803098E00}"/>
              </a:ext>
            </a:extLst>
          </p:cNvPr>
          <p:cNvCxnSpPr>
            <a:cxnSpLocks/>
          </p:cNvCxnSpPr>
          <p:nvPr/>
        </p:nvCxnSpPr>
        <p:spPr>
          <a:xfrm>
            <a:off x="7023428" y="2124653"/>
            <a:ext cx="2938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9D7C34-1B44-2141-B420-3D5FD73FDBF6}"/>
              </a:ext>
            </a:extLst>
          </p:cNvPr>
          <p:cNvCxnSpPr>
            <a:cxnSpLocks/>
          </p:cNvCxnSpPr>
          <p:nvPr/>
        </p:nvCxnSpPr>
        <p:spPr>
          <a:xfrm>
            <a:off x="8025159" y="3146623"/>
            <a:ext cx="52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CB8087-C617-B846-BE22-8C047ACD87C8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E815B6-D425-4741-939D-884BD19B8F1D}"/>
              </a:ext>
            </a:extLst>
          </p:cNvPr>
          <p:cNvSpPr txBox="1">
            <a:spLocks/>
          </p:cNvSpPr>
          <p:nvPr/>
        </p:nvSpPr>
        <p:spPr>
          <a:xfrm>
            <a:off x="0" y="-5265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Personality and Spatial Behavior Are Related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0301D-8AD8-D448-928D-69E61A5B14B3}"/>
              </a:ext>
            </a:extLst>
          </p:cNvPr>
          <p:cNvSpPr txBox="1">
            <a:spLocks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8629A-FD84-2546-BF27-78A2E848F1B6}"/>
              </a:ext>
            </a:extLst>
          </p:cNvPr>
          <p:cNvSpPr txBox="1"/>
          <p:nvPr/>
        </p:nvSpPr>
        <p:spPr>
          <a:xfrm>
            <a:off x="641491" y="6568101"/>
            <a:ext cx="119054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Ai, Liu, &amp; Zhao, 2019; </a:t>
            </a:r>
            <a:r>
              <a:rPr lang="en-US" sz="1500" dirty="0" err="1"/>
              <a:t>Alessandretti</a:t>
            </a:r>
            <a:r>
              <a:rPr lang="en-US" sz="1500" dirty="0"/>
              <a:t> et al., 2018; Chorley, Whitaker, &amp; Allen, 2015; de </a:t>
            </a:r>
            <a:r>
              <a:rPr lang="en-US" sz="1500" dirty="0" err="1"/>
              <a:t>Montjoye</a:t>
            </a:r>
            <a:r>
              <a:rPr lang="en-US" sz="1500" dirty="0"/>
              <a:t> et al., 2013; </a:t>
            </a:r>
            <a:r>
              <a:rPr lang="en-US" sz="1500" dirty="0" err="1"/>
              <a:t>Mønsted</a:t>
            </a:r>
            <a:r>
              <a:rPr lang="en-US" sz="1500" dirty="0"/>
              <a:t>, </a:t>
            </a:r>
            <a:r>
              <a:rPr lang="en-US" sz="1500" dirty="0" err="1"/>
              <a:t>Mollgaard</a:t>
            </a:r>
            <a:r>
              <a:rPr lang="en-US" sz="1500" dirty="0"/>
              <a:t>, &amp; </a:t>
            </a:r>
            <a:r>
              <a:rPr lang="en-US" sz="1500" dirty="0" err="1"/>
              <a:t>Mathiesen</a:t>
            </a:r>
            <a:r>
              <a:rPr lang="en-US" sz="1500" dirty="0"/>
              <a:t>, 2018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7332"/>
            <a:ext cx="12192000" cy="741231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Spatial Behavior and Personality are Related</a:t>
            </a:r>
            <a:endParaRPr lang="en-US" sz="4000" b="1" dirty="0">
              <a:solidFill>
                <a:srgbClr val="FFCC3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73FA3B-E2A5-D24B-934F-DE05D68F9163}"/>
              </a:ext>
            </a:extLst>
          </p:cNvPr>
          <p:cNvSpPr txBox="1">
            <a:spLocks/>
          </p:cNvSpPr>
          <p:nvPr/>
        </p:nvSpPr>
        <p:spPr>
          <a:xfrm>
            <a:off x="-26505" y="-31855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and Personality are Related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8DCD37-9EAC-6448-B765-38943567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72410"/>
              </p:ext>
            </p:extLst>
          </p:nvPr>
        </p:nvGraphicFramePr>
        <p:xfrm>
          <a:off x="449553" y="1466318"/>
          <a:ext cx="11292892" cy="4419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584">
                  <a:extLst>
                    <a:ext uri="{9D8B030D-6E8A-4147-A177-3AD203B41FA5}">
                      <a16:colId xmlns:a16="http://schemas.microsoft.com/office/drawing/2014/main" val="3877618328"/>
                    </a:ext>
                  </a:extLst>
                </a:gridCol>
                <a:gridCol w="2061327">
                  <a:extLst>
                    <a:ext uri="{9D8B030D-6E8A-4147-A177-3AD203B41FA5}">
                      <a16:colId xmlns:a16="http://schemas.microsoft.com/office/drawing/2014/main" val="3791327875"/>
                    </a:ext>
                  </a:extLst>
                </a:gridCol>
                <a:gridCol w="2061327">
                  <a:extLst>
                    <a:ext uri="{9D8B030D-6E8A-4147-A177-3AD203B41FA5}">
                      <a16:colId xmlns:a16="http://schemas.microsoft.com/office/drawing/2014/main" val="2917025489"/>
                    </a:ext>
                  </a:extLst>
                </a:gridCol>
                <a:gridCol w="2061327">
                  <a:extLst>
                    <a:ext uri="{9D8B030D-6E8A-4147-A177-3AD203B41FA5}">
                      <a16:colId xmlns:a16="http://schemas.microsoft.com/office/drawing/2014/main" val="4058948668"/>
                    </a:ext>
                  </a:extLst>
                </a:gridCol>
                <a:gridCol w="2061327">
                  <a:extLst>
                    <a:ext uri="{9D8B030D-6E8A-4147-A177-3AD203B41FA5}">
                      <a16:colId xmlns:a16="http://schemas.microsoft.com/office/drawing/2014/main" val="3253270442"/>
                    </a:ext>
                  </a:extLst>
                </a:gridCol>
              </a:tblGrid>
              <a:tr h="87463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Places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Distance Traveled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Activity Space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33962"/>
                  </a:ext>
                </a:extLst>
              </a:tr>
              <a:tr h="694156">
                <a:tc>
                  <a:txBody>
                    <a:bodyPr/>
                    <a:lstStyle/>
                    <a:p>
                      <a:r>
                        <a:rPr lang="en-US" sz="2200" b="1" dirty="0"/>
                        <a:t>Extraversion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75922"/>
                  </a:ext>
                </a:extLst>
              </a:tr>
              <a:tr h="694156">
                <a:tc>
                  <a:txBody>
                    <a:bodyPr/>
                    <a:lstStyle/>
                    <a:p>
                      <a:r>
                        <a:rPr lang="en-US" sz="2200" b="1" dirty="0"/>
                        <a:t>Openness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49755"/>
                  </a:ext>
                </a:extLst>
              </a:tr>
              <a:tr h="694156">
                <a:tc>
                  <a:txBody>
                    <a:bodyPr/>
                    <a:lstStyle/>
                    <a:p>
                      <a:r>
                        <a:rPr lang="en-US" sz="2200" b="1" dirty="0"/>
                        <a:t>Conscientiousness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-/+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654378"/>
                  </a:ext>
                </a:extLst>
              </a:tr>
              <a:tr h="694156">
                <a:tc>
                  <a:txBody>
                    <a:bodyPr/>
                    <a:lstStyle/>
                    <a:p>
                      <a:r>
                        <a:rPr lang="en-US" sz="2200" b="1" dirty="0"/>
                        <a:t>Agreeableness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744263"/>
                  </a:ext>
                </a:extLst>
              </a:tr>
              <a:tr h="767841">
                <a:tc>
                  <a:txBody>
                    <a:bodyPr/>
                    <a:lstStyle/>
                    <a:p>
                      <a:r>
                        <a:rPr lang="en-US" sz="2200" b="1" dirty="0"/>
                        <a:t>Neuroticism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32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6820-5EE1-234C-8430-BC65F4E78965}"/>
              </a:ext>
            </a:extLst>
          </p:cNvPr>
          <p:cNvSpPr txBox="1">
            <a:spLocks/>
          </p:cNvSpPr>
          <p:nvPr/>
        </p:nvSpPr>
        <p:spPr>
          <a:xfrm>
            <a:off x="277091" y="1484026"/>
            <a:ext cx="11520168" cy="499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000" dirty="0"/>
              <a:t>How does spatial behavior develop in adolescence?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How are these behaviors related to personality?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What are the respective roles of genes and environment in spatial behavior?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5B43B1-8416-BC4D-8B17-F1396D17066F}"/>
              </a:ext>
            </a:extLst>
          </p:cNvPr>
          <p:cNvSpPr txBox="1">
            <a:spLocks/>
          </p:cNvSpPr>
          <p:nvPr/>
        </p:nvSpPr>
        <p:spPr>
          <a:xfrm>
            <a:off x="-26505" y="-30533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Our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84737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D1F8-7FDA-B542-912C-209D85B2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7064"/>
            <a:ext cx="12192000" cy="6042660"/>
          </a:xfrm>
        </p:spPr>
        <p:txBody>
          <a:bodyPr>
            <a:noAutofit/>
          </a:bodyPr>
          <a:lstStyle/>
          <a:p>
            <a:r>
              <a:rPr lang="en-US" sz="2400" dirty="0"/>
              <a:t>Intensive longitudinal assessment</a:t>
            </a:r>
          </a:p>
          <a:p>
            <a:endParaRPr lang="en-US" sz="2400" dirty="0"/>
          </a:p>
          <a:p>
            <a:r>
              <a:rPr lang="en-US" sz="2400" dirty="0"/>
              <a:t>110 MZ and 225 DZ twin pairs (670 total participants, 400 </a:t>
            </a:r>
            <a:r>
              <a:rPr lang="en-US" sz="2400" dirty="0" err="1"/>
              <a:t>addt’l</a:t>
            </a:r>
            <a:r>
              <a:rPr lang="en-US" sz="2400" dirty="0"/>
              <a:t> twins being recruited now)</a:t>
            </a:r>
          </a:p>
          <a:p>
            <a:endParaRPr lang="en-US" sz="2400" dirty="0"/>
          </a:p>
          <a:p>
            <a:r>
              <a:rPr lang="en-US" sz="2400" dirty="0"/>
              <a:t>77.1% non-Hispanic white, 14.7% Hispanic, ~8% other</a:t>
            </a:r>
          </a:p>
          <a:p>
            <a:endParaRPr lang="en-US" sz="2400" dirty="0"/>
          </a:p>
          <a:p>
            <a:r>
              <a:rPr lang="en-US" sz="2400" dirty="0"/>
              <a:t>55% percent female</a:t>
            </a:r>
          </a:p>
          <a:p>
            <a:endParaRPr lang="en-US" sz="2400" dirty="0"/>
          </a:p>
          <a:p>
            <a:r>
              <a:rPr lang="en-US" sz="2400" dirty="0"/>
              <a:t>Intake assessment at age 14-17 and during which smartphone app is installed</a:t>
            </a:r>
          </a:p>
          <a:p>
            <a:pPr lvl="1"/>
            <a:r>
              <a:rPr lang="en-US" sz="2000" dirty="0"/>
              <a:t>The mean age at intake was 16.1 (SD=1.1) </a:t>
            </a:r>
          </a:p>
          <a:p>
            <a:endParaRPr lang="en-US" sz="2400" dirty="0"/>
          </a:p>
          <a:p>
            <a:r>
              <a:rPr lang="en-US" sz="2400" dirty="0"/>
              <a:t>Follow-up intensive longitudinal assessments for 2 years (now extended to 4 years)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7D2D92-FFF0-7A4D-878F-3B867B3D4F5D}"/>
              </a:ext>
            </a:extLst>
          </p:cNvPr>
          <p:cNvSpPr txBox="1">
            <a:spLocks/>
          </p:cNvSpPr>
          <p:nvPr/>
        </p:nvSpPr>
        <p:spPr>
          <a:xfrm>
            <a:off x="0" y="-5265"/>
            <a:ext cx="12192000" cy="729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/>
              <a:t>CoTwins</a:t>
            </a:r>
            <a:r>
              <a:rPr lang="en-US" sz="3300" dirty="0"/>
              <a:t>: An Online Intensively Longitudinal Study of Adolescent Twins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D25C05-E2E4-EC40-9622-C0879B0790EC}"/>
              </a:ext>
            </a:extLst>
          </p:cNvPr>
          <p:cNvSpPr txBox="1">
            <a:spLocks/>
          </p:cNvSpPr>
          <p:nvPr/>
        </p:nvSpPr>
        <p:spPr>
          <a:xfrm>
            <a:off x="-26505" y="-48429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Colorado Online Twin Study (</a:t>
            </a:r>
            <a:r>
              <a:rPr lang="en-US" sz="4000" b="1" dirty="0" err="1">
                <a:solidFill>
                  <a:srgbClr val="FFCC33"/>
                </a:solidFill>
              </a:rPr>
              <a:t>CoTwins</a:t>
            </a:r>
            <a:r>
              <a:rPr lang="en-US" sz="4000" b="1" dirty="0">
                <a:solidFill>
                  <a:srgbClr val="FFCC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6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28697-B3BD-504D-A734-F27C04E140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Personality Descriptive Statistics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D4724B-A9B1-C74E-BAA5-A2A806B82918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EA48C-42D9-A143-8963-77CC85074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3368"/>
              </p:ext>
            </p:extLst>
          </p:nvPr>
        </p:nvGraphicFramePr>
        <p:xfrm>
          <a:off x="426720" y="1063811"/>
          <a:ext cx="11318238" cy="53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7894">
                  <a:extLst>
                    <a:ext uri="{9D8B030D-6E8A-4147-A177-3AD203B41FA5}">
                      <a16:colId xmlns:a16="http://schemas.microsoft.com/office/drawing/2014/main" val="3225131157"/>
                    </a:ext>
                  </a:extLst>
                </a:gridCol>
                <a:gridCol w="2070086">
                  <a:extLst>
                    <a:ext uri="{9D8B030D-6E8A-4147-A177-3AD203B41FA5}">
                      <a16:colId xmlns:a16="http://schemas.microsoft.com/office/drawing/2014/main" val="1863430163"/>
                    </a:ext>
                  </a:extLst>
                </a:gridCol>
                <a:gridCol w="2070086">
                  <a:extLst>
                    <a:ext uri="{9D8B030D-6E8A-4147-A177-3AD203B41FA5}">
                      <a16:colId xmlns:a16="http://schemas.microsoft.com/office/drawing/2014/main" val="1467729946"/>
                    </a:ext>
                  </a:extLst>
                </a:gridCol>
                <a:gridCol w="2070086">
                  <a:extLst>
                    <a:ext uri="{9D8B030D-6E8A-4147-A177-3AD203B41FA5}">
                      <a16:colId xmlns:a16="http://schemas.microsoft.com/office/drawing/2014/main" val="4056747747"/>
                    </a:ext>
                  </a:extLst>
                </a:gridCol>
                <a:gridCol w="2070086">
                  <a:extLst>
                    <a:ext uri="{9D8B030D-6E8A-4147-A177-3AD203B41FA5}">
                      <a16:colId xmlns:a16="http://schemas.microsoft.com/office/drawing/2014/main" val="2878785345"/>
                    </a:ext>
                  </a:extLst>
                </a:gridCol>
              </a:tblGrid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Big Five Inventory scale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Cronbach’s Alpha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Mean (SD)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2140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CoTwins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Normative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CoTwins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Normative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72344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Extraversion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3.3 (.82)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3.9 (.61)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58808597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Agreeableness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0.75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4.0 (.56)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3.6 (.61)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42392774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Conscientiousness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0.75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3.7 (.62)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3.3 (.67)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042411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Neuroticism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0.85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2.7 (.76)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1.8 (.67)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49333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Openness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0.72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</a:rPr>
                        <a:t>0.80</a:t>
                      </a:r>
                      <a:endParaRPr lang="en-US" sz="25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3.5 (.56)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</a:rPr>
                        <a:t>3.5 (.59)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783670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D58A26-C551-A246-98F9-2B47156178AD}"/>
              </a:ext>
            </a:extLst>
          </p:cNvPr>
          <p:cNvSpPr txBox="1"/>
          <p:nvPr/>
        </p:nvSpPr>
        <p:spPr>
          <a:xfrm>
            <a:off x="3132511" y="6541190"/>
            <a:ext cx="924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John, &amp; Srivastava, 1999; Lounsbury, Tatum, Gibson, Park, Sundstrom, Hamrick,  &amp; Wilburn.,2003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F0068D-C42B-CA41-8F70-2B36DC519B4B}"/>
              </a:ext>
            </a:extLst>
          </p:cNvPr>
          <p:cNvSpPr txBox="1">
            <a:spLocks/>
          </p:cNvSpPr>
          <p:nvPr/>
        </p:nvSpPr>
        <p:spPr>
          <a:xfrm>
            <a:off x="-26505" y="-18792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Personality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41781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55B3-B18B-904D-9532-E0CE5D9CAAC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Data Collection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BA02-452A-5049-ABFB-6306E4386C44}"/>
              </a:ext>
            </a:extLst>
          </p:cNvPr>
          <p:cNvSpPr txBox="1">
            <a:spLocks/>
          </p:cNvSpPr>
          <p:nvPr/>
        </p:nvSpPr>
        <p:spPr>
          <a:xfrm>
            <a:off x="0" y="1347908"/>
            <a:ext cx="12218504" cy="51237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21,016,920 location points collected via smartphone app</a:t>
            </a:r>
          </a:p>
          <a:p>
            <a:pPr lvl="1"/>
            <a:r>
              <a:rPr lang="en-US" dirty="0"/>
              <a:t>Extracted 604,261 Stay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Derived four daily spatial behaviors based on stay points</a:t>
            </a:r>
          </a:p>
          <a:p>
            <a:pPr lvl="1"/>
            <a:r>
              <a:rPr lang="en-US" dirty="0"/>
              <a:t>Number of places visited each day</a:t>
            </a:r>
          </a:p>
          <a:p>
            <a:pPr lvl="1"/>
            <a:r>
              <a:rPr lang="en-US" dirty="0"/>
              <a:t>Daily distance traveled</a:t>
            </a:r>
          </a:p>
          <a:p>
            <a:pPr lvl="1"/>
            <a:r>
              <a:rPr lang="en-US" dirty="0"/>
              <a:t>Daily activity space</a:t>
            </a:r>
          </a:p>
          <a:p>
            <a:pPr lvl="1"/>
            <a:r>
              <a:rPr lang="en-US" dirty="0"/>
              <a:t>Daily entropy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B97E1-383D-754E-AF8C-F67BF439EF52}"/>
              </a:ext>
            </a:extLst>
          </p:cNvPr>
          <p:cNvSpPr txBox="1">
            <a:spLocks/>
          </p:cNvSpPr>
          <p:nvPr/>
        </p:nvSpPr>
        <p:spPr>
          <a:xfrm>
            <a:off x="-26505" y="-17048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Location Data Collection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138080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D1F8-7FDA-B542-912C-209D85B2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999" y="1577956"/>
            <a:ext cx="2663202" cy="27398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70A463-C855-7146-98CF-EF4359CC0E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Daily Spatial Behavior is Highly Reliable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F4C450-0548-AD47-BCE8-A67EDA839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13123"/>
              </p:ext>
            </p:extLst>
          </p:nvPr>
        </p:nvGraphicFramePr>
        <p:xfrm>
          <a:off x="528320" y="1265589"/>
          <a:ext cx="11135358" cy="5185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816">
                  <a:extLst>
                    <a:ext uri="{9D8B030D-6E8A-4147-A177-3AD203B41FA5}">
                      <a16:colId xmlns:a16="http://schemas.microsoft.com/office/drawing/2014/main" val="584988137"/>
                    </a:ext>
                  </a:extLst>
                </a:gridCol>
                <a:gridCol w="1705212">
                  <a:extLst>
                    <a:ext uri="{9D8B030D-6E8A-4147-A177-3AD203B41FA5}">
                      <a16:colId xmlns:a16="http://schemas.microsoft.com/office/drawing/2014/main" val="3700206675"/>
                    </a:ext>
                  </a:extLst>
                </a:gridCol>
                <a:gridCol w="2278742">
                  <a:extLst>
                    <a:ext uri="{9D8B030D-6E8A-4147-A177-3AD203B41FA5}">
                      <a16:colId xmlns:a16="http://schemas.microsoft.com/office/drawing/2014/main" val="2372014936"/>
                    </a:ext>
                  </a:extLst>
                </a:gridCol>
                <a:gridCol w="3493588">
                  <a:extLst>
                    <a:ext uri="{9D8B030D-6E8A-4147-A177-3AD203B41FA5}">
                      <a16:colId xmlns:a16="http://schemas.microsoft.com/office/drawing/2014/main" val="2677342929"/>
                    </a:ext>
                  </a:extLst>
                </a:gridCol>
              </a:tblGrid>
              <a:tr h="1037139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/>
                        <a:t>Daily </a:t>
                      </a:r>
                      <a:r>
                        <a:rPr lang="en-US" sz="2600" b="1"/>
                        <a:t>Spatial Behaviors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Split-Half 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23321"/>
                  </a:ext>
                </a:extLst>
              </a:tr>
              <a:tr h="1037139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Number of Places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3.66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2.06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40028"/>
                  </a:ext>
                </a:extLst>
              </a:tr>
              <a:tr h="1037139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Distance Travelled (km)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17.60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26.86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71020"/>
                  </a:ext>
                </a:extLst>
              </a:tr>
              <a:tr h="1037139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Activity Space (km)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9.86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17.56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31430"/>
                  </a:ext>
                </a:extLst>
              </a:tr>
              <a:tr h="1037139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effectLst/>
                        </a:rPr>
                        <a:t>Entropy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1.34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0.8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259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05FD473-7FF6-8E48-ABFE-E5CA2F472B69}"/>
              </a:ext>
            </a:extLst>
          </p:cNvPr>
          <p:cNvSpPr txBox="1">
            <a:spLocks/>
          </p:cNvSpPr>
          <p:nvPr/>
        </p:nvSpPr>
        <p:spPr>
          <a:xfrm>
            <a:off x="-26505" y="-6678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is Highly Reliable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541ACF-A6F7-EF4F-9DB3-AF5B79AEE105}"/>
              </a:ext>
            </a:extLst>
          </p:cNvPr>
          <p:cNvSpPr txBox="1">
            <a:spLocks/>
          </p:cNvSpPr>
          <p:nvPr/>
        </p:nvSpPr>
        <p:spPr>
          <a:xfrm>
            <a:off x="-26505" y="-19714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is Highly Reliable</a:t>
            </a:r>
          </a:p>
        </p:txBody>
      </p:sp>
    </p:spTree>
    <p:extLst>
      <p:ext uri="{BB962C8B-B14F-4D97-AF65-F5344CB8AC3E}">
        <p14:creationId xmlns:p14="http://schemas.microsoft.com/office/powerpoint/2010/main" val="14305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EA50E-5FBF-B84F-8358-FFD3ED2F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67019" y="960046"/>
            <a:ext cx="8457955" cy="58576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DAABC4-DF86-BA4E-8877-4B6A11AE7734}"/>
              </a:ext>
            </a:extLst>
          </p:cNvPr>
          <p:cNvSpPr txBox="1">
            <a:spLocks/>
          </p:cNvSpPr>
          <p:nvPr/>
        </p:nvSpPr>
        <p:spPr>
          <a:xfrm>
            <a:off x="-26507" y="0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is Highly Reliable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3F039D-F4A1-FD4F-B20D-6BC819B53233}"/>
              </a:ext>
            </a:extLst>
          </p:cNvPr>
          <p:cNvSpPr txBox="1">
            <a:spLocks/>
          </p:cNvSpPr>
          <p:nvPr/>
        </p:nvSpPr>
        <p:spPr>
          <a:xfrm>
            <a:off x="-26505" y="-19714"/>
            <a:ext cx="12245009" cy="815493"/>
          </a:xfrm>
          <a:prstGeom prst="rect">
            <a:avLst/>
          </a:prstGeom>
          <a:solidFill>
            <a:srgbClr val="7A0019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CC33"/>
                </a:solidFill>
              </a:rPr>
              <a:t>Daily Spatial Behavior is Highly Reliable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845A4-4C21-FC45-AB3E-A342EF84922E}"/>
              </a:ext>
            </a:extLst>
          </p:cNvPr>
          <p:cNvSpPr txBox="1"/>
          <p:nvPr/>
        </p:nvSpPr>
        <p:spPr>
          <a:xfrm>
            <a:off x="4746524" y="815493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184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25550</TotalTime>
  <Words>678</Words>
  <Application>Microsoft Office PowerPoint</Application>
  <PresentationFormat>Widescreen</PresentationFormat>
  <Paragraphs>206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Modeling Personality and Daily Spatial Behavior: A Longitudinal Study in Adolescent Twins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and Daily Spatial Behavior are Genetically Correlated: A Longitudinal Study in Adolescent Twins</dc:title>
  <dc:creator>zhouyuankeyichi@icloud.com</dc:creator>
  <cp:lastModifiedBy>Yuan Zhou</cp:lastModifiedBy>
  <cp:revision>418</cp:revision>
  <dcterms:created xsi:type="dcterms:W3CDTF">2020-03-06T19:24:50Z</dcterms:created>
  <dcterms:modified xsi:type="dcterms:W3CDTF">2021-10-19T19:04:44Z</dcterms:modified>
</cp:coreProperties>
</file>