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3">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3"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6" name="Shape 16"/>
        <p:cNvGrpSpPr/>
        <p:nvPr/>
      </p:nvGrpSpPr>
      <p:grpSpPr>
        <a:xfrm>
          <a:off x="0" y="0"/>
          <a:ext cx="0" cy="0"/>
          <a:chOff x="0" y="0"/>
          <a:chExt cx="0" cy="0"/>
        </a:xfrm>
      </p:grpSpPr>
      <p:sp>
        <p:nvSpPr>
          <p:cNvPr id="17" name="Google Shape;17;p2"/>
          <p:cNvSpPr txBox="1"/>
          <p:nvPr>
            <p:ph type="ctrTitle"/>
          </p:nvPr>
        </p:nvSpPr>
        <p:spPr>
          <a:xfrm>
            <a:off x="1368679" y="1010234"/>
            <a:ext cx="6406641" cy="18548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124F5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4"/>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426694" y="1201399"/>
            <a:ext cx="8290610" cy="31115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202020"/>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5200"/>
              <a:buFont typeface="Arial"/>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202020"/>
              </a:buClr>
              <a:buSzPts val="2800"/>
              <a:buFont typeface="Times New Roman"/>
              <a:buNone/>
              <a:defRPr sz="2800"/>
            </a:lvl1pPr>
            <a:lvl2pPr lvl="1" algn="ctr">
              <a:lnSpc>
                <a:spcPct val="100000"/>
              </a:lnSpc>
              <a:spcBef>
                <a:spcPts val="0"/>
              </a:spcBef>
              <a:spcAft>
                <a:spcPts val="0"/>
              </a:spcAft>
              <a:buSzPts val="2800"/>
              <a:buFont typeface="Calibri"/>
              <a:buNone/>
              <a:defRPr sz="2800"/>
            </a:lvl2pPr>
            <a:lvl3pPr lvl="2" algn="ctr">
              <a:lnSpc>
                <a:spcPct val="100000"/>
              </a:lnSpc>
              <a:spcBef>
                <a:spcPts val="0"/>
              </a:spcBef>
              <a:spcAft>
                <a:spcPts val="0"/>
              </a:spcAft>
              <a:buSzPts val="2800"/>
              <a:buFont typeface="Calibri"/>
              <a:buNone/>
              <a:defRPr sz="2800"/>
            </a:lvl3pPr>
            <a:lvl4pPr lvl="3" algn="ctr">
              <a:lnSpc>
                <a:spcPct val="100000"/>
              </a:lnSpc>
              <a:spcBef>
                <a:spcPts val="0"/>
              </a:spcBef>
              <a:spcAft>
                <a:spcPts val="0"/>
              </a:spcAft>
              <a:buSzPts val="2800"/>
              <a:buFont typeface="Calibri"/>
              <a:buNone/>
              <a:defRPr sz="2800"/>
            </a:lvl4pPr>
            <a:lvl5pPr lvl="4" algn="ctr">
              <a:lnSpc>
                <a:spcPct val="100000"/>
              </a:lnSpc>
              <a:spcBef>
                <a:spcPts val="0"/>
              </a:spcBef>
              <a:spcAft>
                <a:spcPts val="0"/>
              </a:spcAft>
              <a:buSzPts val="2800"/>
              <a:buFont typeface="Calibri"/>
              <a:buNone/>
              <a:defRPr sz="2800"/>
            </a:lvl5pPr>
            <a:lvl6pPr lvl="5" algn="ctr">
              <a:lnSpc>
                <a:spcPct val="100000"/>
              </a:lnSpc>
              <a:spcBef>
                <a:spcPts val="0"/>
              </a:spcBef>
              <a:spcAft>
                <a:spcPts val="0"/>
              </a:spcAft>
              <a:buSzPts val="2800"/>
              <a:buFont typeface="Calibri"/>
              <a:buNone/>
              <a:defRPr sz="2800"/>
            </a:lvl6pPr>
            <a:lvl7pPr lvl="6" algn="ctr">
              <a:lnSpc>
                <a:spcPct val="100000"/>
              </a:lnSpc>
              <a:spcBef>
                <a:spcPts val="0"/>
              </a:spcBef>
              <a:spcAft>
                <a:spcPts val="0"/>
              </a:spcAft>
              <a:buSzPts val="2800"/>
              <a:buFont typeface="Calibri"/>
              <a:buNone/>
              <a:defRPr sz="2800"/>
            </a:lvl7pPr>
            <a:lvl8pPr lvl="7" algn="ctr">
              <a:lnSpc>
                <a:spcPct val="100000"/>
              </a:lnSpc>
              <a:spcBef>
                <a:spcPts val="0"/>
              </a:spcBef>
              <a:spcAft>
                <a:spcPts val="0"/>
              </a:spcAft>
              <a:buSzPts val="2800"/>
              <a:buFont typeface="Calibri"/>
              <a:buNone/>
              <a:defRPr sz="2800"/>
            </a:lvl8pPr>
            <a:lvl9pPr lvl="8" algn="ctr">
              <a:lnSpc>
                <a:spcPct val="100000"/>
              </a:lnSpc>
              <a:spcBef>
                <a:spcPts val="0"/>
              </a:spcBef>
              <a:spcAft>
                <a:spcPts val="0"/>
              </a:spcAft>
              <a:buSzPts val="2800"/>
              <a:buFont typeface="Calibri"/>
              <a:buNone/>
              <a:defRPr sz="2800"/>
            </a:lvl9pPr>
          </a:lstStyle>
          <a:p/>
        </p:txBody>
      </p:sp>
      <p:sp>
        <p:nvSpPr>
          <p:cNvPr id="42" name="Google Shape;4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7"/>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602980" y="67056"/>
            <a:ext cx="348996" cy="358139"/>
          </a:xfrm>
          <a:prstGeom prst="rect">
            <a:avLst/>
          </a:prstGeom>
          <a:noFill/>
          <a:ln>
            <a:noFill/>
          </a:ln>
        </p:spPr>
      </p:pic>
      <p:sp>
        <p:nvSpPr>
          <p:cNvPr id="11" name="Google Shape;11;p1"/>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4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26694" y="1201399"/>
            <a:ext cx="8290610" cy="31115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202020"/>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ctrTitle"/>
          </p:nvPr>
        </p:nvSpPr>
        <p:spPr>
          <a:xfrm>
            <a:off x="0" y="285750"/>
            <a:ext cx="8976900" cy="3583200"/>
          </a:xfrm>
          <a:prstGeom prst="rect">
            <a:avLst/>
          </a:prstGeom>
          <a:noFill/>
          <a:ln>
            <a:noFill/>
          </a:ln>
        </p:spPr>
        <p:txBody>
          <a:bodyPr anchorCtr="0" anchor="t" bIns="0" lIns="0" spcFirstLastPara="1" rIns="0" wrap="square" tIns="12050">
            <a:spAutoFit/>
          </a:bodyPr>
          <a:lstStyle/>
          <a:p>
            <a:pPr indent="457200" lvl="0" marL="1828800" marR="5080" rtl="0" algn="l">
              <a:lnSpc>
                <a:spcPct val="100000"/>
              </a:lnSpc>
              <a:spcBef>
                <a:spcPts val="0"/>
              </a:spcBef>
              <a:spcAft>
                <a:spcPts val="0"/>
              </a:spcAft>
              <a:buNone/>
            </a:pPr>
            <a:r>
              <a:rPr lang="en-US">
                <a:solidFill>
                  <a:srgbClr val="CC0000"/>
                </a:solidFill>
                <a:latin typeface="Times New Roman"/>
                <a:ea typeface="Times New Roman"/>
                <a:cs typeface="Times New Roman"/>
                <a:sym typeface="Times New Roman"/>
              </a:rPr>
              <a:t>Capstone Project-4</a:t>
            </a:r>
            <a:endParaRPr sz="3600">
              <a:solidFill>
                <a:srgbClr val="CC0000"/>
              </a:solidFill>
              <a:latin typeface="Times New Roman"/>
              <a:ea typeface="Times New Roman"/>
              <a:cs typeface="Times New Roman"/>
              <a:sym typeface="Times New Roman"/>
            </a:endParaRPr>
          </a:p>
          <a:p>
            <a:pPr indent="457200" lvl="0" marL="1371600" marR="5080" rtl="0" algn="l">
              <a:lnSpc>
                <a:spcPct val="100000"/>
              </a:lnSpc>
              <a:spcBef>
                <a:spcPts val="0"/>
              </a:spcBef>
              <a:spcAft>
                <a:spcPts val="0"/>
              </a:spcAft>
              <a:buNone/>
            </a:pPr>
            <a:r>
              <a:rPr lang="en-US" sz="3600">
                <a:solidFill>
                  <a:srgbClr val="CC0000"/>
                </a:solidFill>
                <a:latin typeface="Times New Roman"/>
                <a:ea typeface="Times New Roman"/>
                <a:cs typeface="Times New Roman"/>
                <a:sym typeface="Times New Roman"/>
              </a:rPr>
              <a:t>           </a:t>
            </a:r>
            <a:endParaRPr sz="3600">
              <a:solidFill>
                <a:srgbClr val="CC0000"/>
              </a:solidFill>
              <a:latin typeface="Times New Roman"/>
              <a:ea typeface="Times New Roman"/>
              <a:cs typeface="Times New Roman"/>
              <a:sym typeface="Times New Roman"/>
            </a:endParaRPr>
          </a:p>
          <a:p>
            <a:pPr indent="0" lvl="0" marL="457200" marR="5080" rtl="0" algn="l">
              <a:lnSpc>
                <a:spcPct val="100000"/>
              </a:lnSpc>
              <a:spcBef>
                <a:spcPts val="0"/>
              </a:spcBef>
              <a:spcAft>
                <a:spcPts val="0"/>
              </a:spcAft>
              <a:buNone/>
            </a:pPr>
            <a:r>
              <a:rPr lang="en-US" sz="3600">
                <a:solidFill>
                  <a:srgbClr val="CC0000"/>
                </a:solidFill>
                <a:latin typeface="Times New Roman"/>
                <a:ea typeface="Times New Roman"/>
                <a:cs typeface="Times New Roman"/>
                <a:sym typeface="Times New Roman"/>
              </a:rPr>
              <a:t> 						</a:t>
            </a:r>
            <a:r>
              <a:rPr lang="en-US" u="sng">
                <a:latin typeface="Times New Roman"/>
                <a:ea typeface="Times New Roman"/>
                <a:cs typeface="Times New Roman"/>
                <a:sym typeface="Times New Roman"/>
              </a:rPr>
              <a:t>Project</a:t>
            </a:r>
            <a:r>
              <a:rPr lang="en-US" u="sng">
                <a:solidFill>
                  <a:schemeClr val="lt1"/>
                </a:solidFill>
                <a:latin typeface="Times New Roman"/>
                <a:ea typeface="Times New Roman"/>
                <a:cs typeface="Times New Roman"/>
                <a:sym typeface="Times New Roman"/>
              </a:rPr>
              <a:t> </a:t>
            </a:r>
            <a:r>
              <a:rPr lang="en-US" u="sng">
                <a:latin typeface="Times New Roman"/>
                <a:ea typeface="Times New Roman"/>
                <a:cs typeface="Times New Roman"/>
                <a:sym typeface="Times New Roman"/>
              </a:rPr>
              <a:t>Title</a:t>
            </a:r>
            <a:endParaRPr u="sng">
              <a:latin typeface="Times New Roman"/>
              <a:ea typeface="Times New Roman"/>
              <a:cs typeface="Times New Roman"/>
              <a:sym typeface="Times New Roman"/>
            </a:endParaRPr>
          </a:p>
          <a:p>
            <a:pPr indent="457200" lvl="0" marL="0" marR="5080" rtl="0" algn="l">
              <a:lnSpc>
                <a:spcPct val="100000"/>
              </a:lnSpc>
              <a:spcBef>
                <a:spcPts val="0"/>
              </a:spcBef>
              <a:spcAft>
                <a:spcPts val="0"/>
              </a:spcAft>
              <a:buNone/>
            </a:pPr>
            <a:r>
              <a:rPr lang="en-US" sz="2800">
                <a:latin typeface="Times New Roman"/>
                <a:ea typeface="Times New Roman"/>
                <a:cs typeface="Times New Roman"/>
                <a:sym typeface="Times New Roman"/>
              </a:rPr>
              <a:t>NETFLIX MOVIES &amp; TV SHOWS CLUSTERING</a:t>
            </a:r>
            <a:endParaRPr sz="2800">
              <a:latin typeface="Times New Roman"/>
              <a:ea typeface="Times New Roman"/>
              <a:cs typeface="Times New Roman"/>
              <a:sym typeface="Times New Roman"/>
            </a:endParaRPr>
          </a:p>
          <a:p>
            <a:pPr indent="0" lvl="0" marL="17145" marR="5080" rtl="0" algn="l">
              <a:lnSpc>
                <a:spcPct val="100000"/>
              </a:lnSpc>
              <a:spcBef>
                <a:spcPts val="0"/>
              </a:spcBef>
              <a:spcAft>
                <a:spcPts val="0"/>
              </a:spcAft>
              <a:buNone/>
            </a:pP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r>
              <a:rPr lang="en-US" sz="3200" u="sng">
                <a:latin typeface="Times New Roman"/>
                <a:ea typeface="Times New Roman"/>
                <a:cs typeface="Times New Roman"/>
                <a:sym typeface="Times New Roman"/>
              </a:rPr>
              <a:t>TEAM</a:t>
            </a:r>
            <a:r>
              <a:rPr lang="en-US" sz="3200" u="sng">
                <a:solidFill>
                  <a:schemeClr val="lt1"/>
                </a:solidFill>
                <a:latin typeface="Times New Roman"/>
                <a:ea typeface="Times New Roman"/>
                <a:cs typeface="Times New Roman"/>
                <a:sym typeface="Times New Roman"/>
              </a:rPr>
              <a:t> </a:t>
            </a:r>
            <a:r>
              <a:rPr lang="en-US" sz="3200" u="sng">
                <a:latin typeface="Times New Roman"/>
                <a:ea typeface="Times New Roman"/>
                <a:cs typeface="Times New Roman"/>
                <a:sym typeface="Times New Roman"/>
              </a:rPr>
              <a:t>MEMBERS</a:t>
            </a:r>
            <a:endParaRPr sz="3200" u="sng">
              <a:latin typeface="Times New Roman"/>
              <a:ea typeface="Times New Roman"/>
              <a:cs typeface="Times New Roman"/>
              <a:sym typeface="Times New Roman"/>
            </a:endParaRPr>
          </a:p>
          <a:p>
            <a:pPr indent="1365250" lvl="0" marL="17145" marR="5080" rtl="0" algn="l">
              <a:lnSpc>
                <a:spcPct val="100000"/>
              </a:lnSpc>
              <a:spcBef>
                <a:spcPts val="0"/>
              </a:spcBef>
              <a:spcAft>
                <a:spcPts val="0"/>
              </a:spcAft>
              <a:buNone/>
            </a:pPr>
            <a:r>
              <a:t/>
            </a:r>
            <a:endParaRPr sz="3200" u="sng">
              <a:latin typeface="Times New Roman"/>
              <a:ea typeface="Times New Roman"/>
              <a:cs typeface="Times New Roman"/>
              <a:sym typeface="Times New Roman"/>
            </a:endParaRPr>
          </a:p>
        </p:txBody>
      </p:sp>
      <p:sp>
        <p:nvSpPr>
          <p:cNvPr id="53" name="Google Shape;53;p8"/>
          <p:cNvSpPr txBox="1"/>
          <p:nvPr/>
        </p:nvSpPr>
        <p:spPr>
          <a:xfrm>
            <a:off x="3058575" y="3517953"/>
            <a:ext cx="3657600" cy="180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800" u="none" cap="none" strike="noStrike">
                <a:solidFill>
                  <a:schemeClr val="dk2"/>
                </a:solidFill>
                <a:latin typeface="Times New Roman"/>
                <a:ea typeface="Times New Roman"/>
                <a:cs typeface="Times New Roman"/>
                <a:sym typeface="Times New Roman"/>
              </a:rPr>
              <a:t>Bhaskar Subanji</a:t>
            </a:r>
            <a:endParaRPr/>
          </a:p>
          <a:p>
            <a:pPr indent="0" lvl="0" marL="12700" marR="0" rtl="0" algn="l">
              <a:lnSpc>
                <a:spcPct val="100000"/>
              </a:lnSpc>
              <a:spcBef>
                <a:spcPts val="100"/>
              </a:spcBef>
              <a:spcAft>
                <a:spcPts val="0"/>
              </a:spcAft>
              <a:buNone/>
            </a:pPr>
            <a:r>
              <a:rPr b="1" i="0" lang="en-US" sz="2800" u="none" cap="none" strike="noStrike">
                <a:solidFill>
                  <a:schemeClr val="dk2"/>
                </a:solidFill>
                <a:latin typeface="Times New Roman"/>
                <a:ea typeface="Times New Roman"/>
                <a:cs typeface="Times New Roman"/>
                <a:sym typeface="Times New Roman"/>
              </a:rPr>
              <a:t>Pranil Thorat</a:t>
            </a:r>
            <a:endParaRPr/>
          </a:p>
          <a:p>
            <a:pPr indent="0" lvl="0" marL="12700" marR="0" rtl="0" algn="l">
              <a:lnSpc>
                <a:spcPct val="100000"/>
              </a:lnSpc>
              <a:spcBef>
                <a:spcPts val="100"/>
              </a:spcBef>
              <a:spcAft>
                <a:spcPts val="0"/>
              </a:spcAft>
              <a:buNone/>
            </a:pPr>
            <a:r>
              <a:rPr b="1" i="0" lang="en-US" sz="2800" u="none" cap="none" strike="noStrike">
                <a:solidFill>
                  <a:schemeClr val="dk2"/>
                </a:solidFill>
                <a:latin typeface="Times New Roman"/>
                <a:ea typeface="Times New Roman"/>
                <a:cs typeface="Times New Roman"/>
                <a:sym typeface="Times New Roman"/>
              </a:rPr>
              <a:t>Jai Harish S</a:t>
            </a:r>
            <a:endParaRPr/>
          </a:p>
          <a:p>
            <a:pPr indent="0" lvl="0" marL="12700" marR="0" rtl="0" algn="l">
              <a:lnSpc>
                <a:spcPct val="100000"/>
              </a:lnSpc>
              <a:spcBef>
                <a:spcPts val="100"/>
              </a:spcBef>
              <a:spcAft>
                <a:spcPts val="0"/>
              </a:spcAft>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1" y="0"/>
            <a:ext cx="5437250" cy="25968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u="sng">
                <a:solidFill>
                  <a:schemeClr val="dk1"/>
                </a:solidFill>
                <a:latin typeface="Times New Roman"/>
                <a:ea typeface="Times New Roman"/>
                <a:cs typeface="Times New Roman"/>
                <a:sym typeface="Times New Roman"/>
              </a:rPr>
              <a:t>EDA cont.</a:t>
            </a:r>
            <a:endParaRPr b="1" sz="1600" u="sng">
              <a:solidFill>
                <a:schemeClr val="dk1"/>
              </a:solidFill>
              <a:latin typeface="Times New Roman"/>
              <a:ea typeface="Times New Roman"/>
              <a:cs typeface="Times New Roman"/>
              <a:sym typeface="Times New Roman"/>
            </a:endParaRPr>
          </a:p>
        </p:txBody>
      </p:sp>
      <p:pic>
        <p:nvPicPr>
          <p:cNvPr descr="5" id="114" name="Google Shape;114;p17"/>
          <p:cNvPicPr preferRelativeResize="0"/>
          <p:nvPr>
            <p:ph idx="1" type="body"/>
          </p:nvPr>
        </p:nvPicPr>
        <p:blipFill rotWithShape="1">
          <a:blip r:embed="rId3">
            <a:alphaModFix/>
          </a:blip>
          <a:srcRect b="0" l="0" r="0" t="0"/>
          <a:stretch/>
        </p:blipFill>
        <p:spPr>
          <a:xfrm>
            <a:off x="990600" y="895350"/>
            <a:ext cx="6679250" cy="3048000"/>
          </a:xfrm>
          <a:prstGeom prst="rect">
            <a:avLst/>
          </a:prstGeom>
          <a:noFill/>
          <a:ln>
            <a:noFill/>
          </a:ln>
        </p:spPr>
      </p:pic>
      <p:sp>
        <p:nvSpPr>
          <p:cNvPr id="115" name="Google Shape;115;p17"/>
          <p:cNvSpPr txBox="1"/>
          <p:nvPr/>
        </p:nvSpPr>
        <p:spPr>
          <a:xfrm>
            <a:off x="762000" y="361950"/>
            <a:ext cx="778573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Analysis of type of shows launched and  highest rating of movie in December 2020?</a:t>
            </a:r>
            <a:endParaRPr sz="1600">
              <a:solidFill>
                <a:schemeClr val="dk1"/>
              </a:solidFill>
              <a:latin typeface="Times New Roman"/>
              <a:ea typeface="Times New Roman"/>
              <a:cs typeface="Times New Roman"/>
              <a:sym typeface="Times New Roman"/>
            </a:endParaRPr>
          </a:p>
        </p:txBody>
      </p:sp>
      <p:sp>
        <p:nvSpPr>
          <p:cNvPr id="116" name="Google Shape;116;p17"/>
          <p:cNvSpPr txBox="1"/>
          <p:nvPr/>
        </p:nvSpPr>
        <p:spPr>
          <a:xfrm>
            <a:off x="1" y="4290597"/>
            <a:ext cx="9143999" cy="8309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As shown in the plot above, TV-MA ratings in December 2020 are the highest in movies and TV shows, with TV-MA standing for Mature Audience Only. Because this programme is intended for adults, it may not be appropriate for children under the age of 17.</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0" y="57150"/>
            <a:ext cx="914400" cy="25840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u="sng">
                <a:solidFill>
                  <a:schemeClr val="dk1"/>
                </a:solidFill>
                <a:latin typeface="Times New Roman"/>
                <a:ea typeface="Times New Roman"/>
                <a:cs typeface="Times New Roman"/>
                <a:sym typeface="Times New Roman"/>
              </a:rPr>
              <a:t>EDA cont.</a:t>
            </a:r>
            <a:endParaRPr b="1" sz="1600" u="sng">
              <a:solidFill>
                <a:schemeClr val="dk1"/>
              </a:solidFill>
              <a:latin typeface="Times New Roman"/>
              <a:ea typeface="Times New Roman"/>
              <a:cs typeface="Times New Roman"/>
              <a:sym typeface="Times New Roman"/>
            </a:endParaRPr>
          </a:p>
        </p:txBody>
      </p:sp>
      <p:pic>
        <p:nvPicPr>
          <p:cNvPr descr="6" id="122" name="Google Shape;122;p18"/>
          <p:cNvPicPr preferRelativeResize="0"/>
          <p:nvPr>
            <p:ph idx="1" type="body"/>
          </p:nvPr>
        </p:nvPicPr>
        <p:blipFill rotWithShape="1">
          <a:blip r:embed="rId3">
            <a:alphaModFix/>
          </a:blip>
          <a:srcRect b="0" l="0" r="0" t="0"/>
          <a:stretch/>
        </p:blipFill>
        <p:spPr>
          <a:xfrm>
            <a:off x="914400" y="666750"/>
            <a:ext cx="6858000" cy="3276600"/>
          </a:xfrm>
          <a:prstGeom prst="rect">
            <a:avLst/>
          </a:prstGeom>
          <a:noFill/>
          <a:ln>
            <a:noFill/>
          </a:ln>
        </p:spPr>
      </p:pic>
      <p:sp>
        <p:nvSpPr>
          <p:cNvPr id="123" name="Google Shape;123;p18"/>
          <p:cNvSpPr txBox="1"/>
          <p:nvPr/>
        </p:nvSpPr>
        <p:spPr>
          <a:xfrm>
            <a:off x="1066800" y="209550"/>
            <a:ext cx="70078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Analysis of type of content available in different countries?</a:t>
            </a:r>
            <a:endParaRPr sz="1800">
              <a:solidFill>
                <a:schemeClr val="dk1"/>
              </a:solidFill>
              <a:latin typeface="Times New Roman"/>
              <a:ea typeface="Times New Roman"/>
              <a:cs typeface="Times New Roman"/>
              <a:sym typeface="Times New Roman"/>
            </a:endParaRPr>
          </a:p>
        </p:txBody>
      </p:sp>
      <p:sp>
        <p:nvSpPr>
          <p:cNvPr id="124" name="Google Shape;124;p18"/>
          <p:cNvSpPr txBox="1"/>
          <p:nvPr/>
        </p:nvSpPr>
        <p:spPr>
          <a:xfrm>
            <a:off x="0" y="4066563"/>
            <a:ext cx="9143999" cy="98488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400"/>
              <a:buFont typeface="Noto Sans Symbols"/>
              <a:buChar char="⮚"/>
            </a:pPr>
            <a:r>
              <a:rPr b="1" lang="en-US" sz="1400">
                <a:solidFill>
                  <a:schemeClr val="dk1"/>
                </a:solidFill>
                <a:latin typeface="Times New Roman"/>
                <a:ea typeface="Times New Roman"/>
                <a:cs typeface="Times New Roman"/>
                <a:sym typeface="Times New Roman"/>
              </a:rPr>
              <a:t>As we can see from the plot above, there are various types of content available, but in most countries, TV-MA content is available, and the TV-MA rating you see on many Netflix TV series signifies that the programme is only suitable for mature viewers. A TV show with a TV-MA rating features graphic violence or a combination of brutal violence. So that could be the reason for it, because the Netflix audience enjoys this type of content</a:t>
            </a: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0" y="0"/>
            <a:ext cx="1219200" cy="25840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u="sng">
                <a:solidFill>
                  <a:schemeClr val="dk1"/>
                </a:solidFill>
                <a:latin typeface="Times New Roman"/>
                <a:ea typeface="Times New Roman"/>
                <a:cs typeface="Times New Roman"/>
                <a:sym typeface="Times New Roman"/>
              </a:rPr>
              <a:t>EDA cont.</a:t>
            </a:r>
            <a:endParaRPr b="1" sz="1600" u="sng">
              <a:solidFill>
                <a:schemeClr val="dk1"/>
              </a:solidFill>
              <a:latin typeface="Times New Roman"/>
              <a:ea typeface="Times New Roman"/>
              <a:cs typeface="Times New Roman"/>
              <a:sym typeface="Times New Roman"/>
            </a:endParaRPr>
          </a:p>
        </p:txBody>
      </p:sp>
      <p:sp>
        <p:nvSpPr>
          <p:cNvPr id="130" name="Google Shape;130;p19"/>
          <p:cNvSpPr txBox="1"/>
          <p:nvPr/>
        </p:nvSpPr>
        <p:spPr>
          <a:xfrm>
            <a:off x="1069340" y="227330"/>
            <a:ext cx="700532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Analysis of Netflix, whether it is focusing on Movies or TV Shows?</a:t>
            </a:r>
            <a:endParaRPr sz="1800">
              <a:solidFill>
                <a:schemeClr val="dk1"/>
              </a:solidFill>
              <a:latin typeface="Times New Roman"/>
              <a:ea typeface="Times New Roman"/>
              <a:cs typeface="Times New Roman"/>
              <a:sym typeface="Times New Roman"/>
            </a:endParaRPr>
          </a:p>
        </p:txBody>
      </p:sp>
      <p:pic>
        <p:nvPicPr>
          <p:cNvPr descr="7" id="131" name="Google Shape;131;p19"/>
          <p:cNvPicPr preferRelativeResize="0"/>
          <p:nvPr>
            <p:ph idx="1" type="body"/>
          </p:nvPr>
        </p:nvPicPr>
        <p:blipFill rotWithShape="1">
          <a:blip r:embed="rId3">
            <a:alphaModFix/>
          </a:blip>
          <a:srcRect b="0" l="0" r="0" t="0"/>
          <a:stretch/>
        </p:blipFill>
        <p:spPr>
          <a:xfrm>
            <a:off x="838200" y="822960"/>
            <a:ext cx="6858000" cy="3348990"/>
          </a:xfrm>
          <a:prstGeom prst="rect">
            <a:avLst/>
          </a:prstGeom>
          <a:noFill/>
          <a:ln>
            <a:noFill/>
          </a:ln>
        </p:spPr>
      </p:pic>
      <p:sp>
        <p:nvSpPr>
          <p:cNvPr id="132" name="Google Shape;132;p19"/>
          <p:cNvSpPr txBox="1"/>
          <p:nvPr/>
        </p:nvSpPr>
        <p:spPr>
          <a:xfrm>
            <a:off x="0" y="4226445"/>
            <a:ext cx="9067800" cy="8309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In the plot above, we can see that Netflix has been increasingly focusing on movies rather than TV shows in recent years, as evidenced by the fact that after 2014, Netflix has relied more on movies than TV shows.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152400" y="133350"/>
            <a:ext cx="5867400" cy="763671"/>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lang="en-US" sz="2400" u="sng">
                <a:solidFill>
                  <a:srgbClr val="002060"/>
                </a:solidFill>
                <a:latin typeface="Times New Roman"/>
                <a:ea typeface="Times New Roman"/>
                <a:cs typeface="Times New Roman"/>
                <a:sym typeface="Times New Roman"/>
              </a:rPr>
              <a:t>Hypothesis testing</a:t>
            </a:r>
            <a:endParaRPr b="1" sz="2400" u="sng">
              <a:solidFill>
                <a:srgbClr val="002060"/>
              </a:solidFill>
              <a:latin typeface="Times New Roman"/>
              <a:ea typeface="Times New Roman"/>
              <a:cs typeface="Times New Roman"/>
              <a:sym typeface="Times New Roman"/>
            </a:endParaRPr>
          </a:p>
          <a:p>
            <a:pPr indent="0" lvl="0" marL="12700" marR="0" rtl="0" algn="l">
              <a:lnSpc>
                <a:spcPct val="100000"/>
              </a:lnSpc>
              <a:spcBef>
                <a:spcPts val="95"/>
              </a:spcBef>
              <a:spcAft>
                <a:spcPts val="0"/>
              </a:spcAft>
              <a:buNone/>
            </a:pPr>
            <a:r>
              <a:t/>
            </a:r>
            <a:endParaRPr b="1" sz="2400" u="sng">
              <a:solidFill>
                <a:srgbClr val="002060"/>
              </a:solidFill>
              <a:latin typeface="Times New Roman"/>
              <a:ea typeface="Times New Roman"/>
              <a:cs typeface="Times New Roman"/>
              <a:sym typeface="Times New Roman"/>
            </a:endParaRPr>
          </a:p>
        </p:txBody>
      </p:sp>
      <p:sp>
        <p:nvSpPr>
          <p:cNvPr id="138" name="Google Shape;138;p20"/>
          <p:cNvSpPr txBox="1"/>
          <p:nvPr/>
        </p:nvSpPr>
        <p:spPr>
          <a:xfrm>
            <a:off x="304800" y="897021"/>
            <a:ext cx="8305800" cy="40600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the df_hypothesis variable, we copied the data frame from the df_clean_frame variable.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Then we did some data augmentation, such as assigning the ratings into grouped categories—</a:t>
            </a:r>
            <a:endParaRPr/>
          </a:p>
          <a:p>
            <a:pPr indent="-342900" lvl="0" marL="355600" marR="0" rtl="0" algn="l">
              <a:lnSpc>
                <a:spcPct val="100000"/>
              </a:lnSpc>
              <a:spcBef>
                <a:spcPts val="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ratings_ages = {</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'TV-PG': 'Older Kids',   'TV-MA': 'Adults',</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'TV-Y7-FV': 'Older Kids', TV-Y7': 'Older Kids',</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'TV-14': 'Teens', 'R': 'Adults',</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'TV-Y': 'Kids',    'NR': 'Adults',</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'PG-13': 'Teens',    'TV-G': 'Kids',</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'PG': 'Older Kids',    'G': 'Kids',</a:t>
            </a:r>
            <a:endParaRPr/>
          </a:p>
          <a:p>
            <a:pPr indent="-584200" lvl="0" marL="596265" marR="0" rtl="0" algn="l">
              <a:lnSpc>
                <a:spcPct val="100000"/>
              </a:lnSpc>
              <a:spcBef>
                <a:spcPts val="95"/>
              </a:spcBef>
              <a:spcAft>
                <a:spcPts val="0"/>
              </a:spcAft>
              <a:buClr>
                <a:srgbClr val="F5FCFF"/>
              </a:buClr>
              <a:buSzPts val="1908"/>
              <a:buFont typeface="Arial"/>
              <a:buChar char="•"/>
            </a:pPr>
            <a:r>
              <a:rPr lang="en-US" sz="1800">
                <a:solidFill>
                  <a:schemeClr val="dk1"/>
                </a:solidFill>
                <a:latin typeface="Times New Roman"/>
                <a:ea typeface="Times New Roman"/>
                <a:cs typeface="Times New Roman"/>
                <a:sym typeface="Times New Roman"/>
              </a:rPr>
              <a:t>    'UR': 'Adults',     'NC-17': 'Adults'’}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b="0" l="0" r="0" t="0"/>
          <a:stretch/>
        </p:blipFill>
        <p:spPr>
          <a:xfrm>
            <a:off x="1219200" y="398576"/>
            <a:ext cx="5867400" cy="3045023"/>
          </a:xfrm>
          <a:prstGeom prst="rect">
            <a:avLst/>
          </a:prstGeom>
          <a:noFill/>
          <a:ln>
            <a:noFill/>
          </a:ln>
        </p:spPr>
      </p:pic>
      <p:sp>
        <p:nvSpPr>
          <p:cNvPr id="144" name="Google Shape;144;p21"/>
          <p:cNvSpPr txBox="1"/>
          <p:nvPr/>
        </p:nvSpPr>
        <p:spPr>
          <a:xfrm>
            <a:off x="0" y="57150"/>
            <a:ext cx="3581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chemeClr val="dk1"/>
                </a:solidFill>
                <a:latin typeface="Times New Roman"/>
                <a:ea typeface="Times New Roman"/>
                <a:cs typeface="Times New Roman"/>
                <a:sym typeface="Times New Roman"/>
              </a:rPr>
              <a:t>Hypothesis testing cont.</a:t>
            </a:r>
            <a:endParaRPr b="1" sz="1400" u="sng">
              <a:solidFill>
                <a:schemeClr val="dk1"/>
              </a:solidFill>
              <a:latin typeface="Times New Roman"/>
              <a:ea typeface="Times New Roman"/>
              <a:cs typeface="Times New Roman"/>
              <a:sym typeface="Times New Roman"/>
            </a:endParaRPr>
          </a:p>
        </p:txBody>
      </p:sp>
      <p:sp>
        <p:nvSpPr>
          <p:cNvPr id="145" name="Google Shape;145;p21"/>
          <p:cNvSpPr txBox="1"/>
          <p:nvPr/>
        </p:nvSpPr>
        <p:spPr>
          <a:xfrm>
            <a:off x="0" y="3638550"/>
            <a:ext cx="9144000"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As shown in the graph above, teens have the longest average duration of time for movies, while kids have the lowest.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Then we made one hypothesis as kids and older kids rated movies are of at least 2 hours long.</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Then we need to reject the null hypothesis because the t-value was not in the range.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As a result, movies rated for kids and older kids are not at least two hours long.</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0" y="133350"/>
            <a:ext cx="54102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002060"/>
                </a:solidFill>
                <a:latin typeface="Times New Roman"/>
                <a:ea typeface="Times New Roman"/>
                <a:cs typeface="Times New Roman"/>
                <a:sym typeface="Times New Roman"/>
              </a:rPr>
              <a:t>Finding Number of Clusters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 name="Google Shape;151;p22"/>
          <p:cNvPicPr preferRelativeResize="0"/>
          <p:nvPr/>
        </p:nvPicPr>
        <p:blipFill rotWithShape="1">
          <a:blip r:embed="rId3">
            <a:alphaModFix/>
          </a:blip>
          <a:srcRect b="0" l="0" r="0" t="0"/>
          <a:stretch/>
        </p:blipFill>
        <p:spPr>
          <a:xfrm>
            <a:off x="533400" y="742950"/>
            <a:ext cx="8153400" cy="42643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152400" y="57150"/>
            <a:ext cx="502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Finding Number of Clusters cont.</a:t>
            </a:r>
            <a:endParaRPr b="1" sz="1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3"/>
          <p:cNvSpPr txBox="1"/>
          <p:nvPr/>
        </p:nvSpPr>
        <p:spPr>
          <a:xfrm>
            <a:off x="381000" y="666750"/>
            <a:ext cx="8305800" cy="3663300"/>
          </a:xfrm>
          <a:prstGeom prst="rect">
            <a:avLst/>
          </a:prstGeom>
          <a:noFill/>
          <a:ln>
            <a:noFill/>
          </a:ln>
        </p:spPr>
        <p:txBody>
          <a:bodyPr anchorCtr="0" anchor="t" bIns="45700" lIns="91425" spcFirstLastPara="1" rIns="91425" wrap="square" tIns="45700">
            <a:spAutoFit/>
          </a:bodyPr>
          <a:lstStyle/>
          <a:p>
            <a:pPr indent="-381000" lvl="0" marL="342900" marR="0" rtl="0" algn="l">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Clustering is the process of splitting a population or set of data points into many groups so that data points in the same group are more similar than data points in other groups. To put it another way, the goal is to separate groups with similar characteristics and assign them to clusters.</a:t>
            </a:r>
            <a:endParaRPr sz="2000"/>
          </a:p>
          <a:p>
            <a:pPr indent="-381000" lvl="0" marL="342900" marR="0" rtl="0" algn="l">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We used the Elbow method and the Silhouette score to do so, and we chose the 28 clusters based on the results.</a:t>
            </a:r>
            <a:endParaRPr sz="2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152400" y="28055"/>
            <a:ext cx="16764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002060"/>
                </a:solidFill>
                <a:latin typeface="Times New Roman"/>
                <a:ea typeface="Times New Roman"/>
                <a:cs typeface="Times New Roman"/>
                <a:sym typeface="Times New Roman"/>
              </a:rPr>
              <a:t>Algorithm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4"/>
          <p:cNvSpPr txBox="1"/>
          <p:nvPr/>
        </p:nvSpPr>
        <p:spPr>
          <a:xfrm>
            <a:off x="0" y="895350"/>
            <a:ext cx="8915400" cy="89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u="sng">
                <a:solidFill>
                  <a:schemeClr val="dk1"/>
                </a:solidFill>
                <a:latin typeface="Times New Roman"/>
                <a:ea typeface="Times New Roman"/>
                <a:cs typeface="Times New Roman"/>
                <a:sym typeface="Times New Roman"/>
              </a:rPr>
              <a:t>Implementation of Kmeans clustering-</a:t>
            </a:r>
            <a:endParaRPr b="1" sz="26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p:txBody>
      </p:sp>
      <p:sp>
        <p:nvSpPr>
          <p:cNvPr id="164" name="Google Shape;164;p24"/>
          <p:cNvSpPr txBox="1"/>
          <p:nvPr/>
        </p:nvSpPr>
        <p:spPr>
          <a:xfrm>
            <a:off x="685800" y="1809750"/>
            <a:ext cx="8229600" cy="32325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After deciding to use 28 clusters, we used the KMEANS clustering algorithm and then we created another column where each row is assigned to its separate clusters.</a:t>
            </a:r>
            <a:endParaRPr sz="2000"/>
          </a:p>
          <a:p>
            <a:pPr indent="-323850" lvl="0" marL="285750" marR="0" rtl="0" algn="l">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After assigning clusters, most of the points were assigned to cluster number 9, and the rest of the points were not evenly distributed among all the clusters.</a:t>
            </a:r>
            <a:endParaRPr sz="2000"/>
          </a:p>
          <a:p>
            <a:pPr indent="-171450" lvl="0" marL="285750" marR="0" rtl="0" algn="l">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0" l="0" r="0" t="0"/>
          <a:stretch/>
        </p:blipFill>
        <p:spPr>
          <a:xfrm>
            <a:off x="457200" y="285750"/>
            <a:ext cx="7543800" cy="3830258"/>
          </a:xfrm>
          <a:prstGeom prst="rect">
            <a:avLst/>
          </a:prstGeom>
          <a:noFill/>
          <a:ln>
            <a:noFill/>
          </a:ln>
        </p:spPr>
      </p:pic>
      <p:sp>
        <p:nvSpPr>
          <p:cNvPr id="170" name="Google Shape;170;p25"/>
          <p:cNvSpPr/>
          <p:nvPr/>
        </p:nvSpPr>
        <p:spPr>
          <a:xfrm>
            <a:off x="685800" y="4220170"/>
            <a:ext cx="7391400" cy="58477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212121"/>
              </a:buClr>
              <a:buSzPts val="1600"/>
              <a:buFont typeface="Arial"/>
              <a:buChar char="•"/>
            </a:pPr>
            <a:r>
              <a:rPr lang="en-US" sz="1600">
                <a:solidFill>
                  <a:srgbClr val="212121"/>
                </a:solidFill>
                <a:latin typeface="Times New Roman"/>
                <a:ea typeface="Times New Roman"/>
                <a:cs typeface="Times New Roman"/>
                <a:sym typeface="Times New Roman"/>
              </a:rPr>
              <a:t>We can observe in the above plot that cluster 9 has the most clusters 2354, while cluster 1 has the second most clusters 569.</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152400" y="226305"/>
            <a:ext cx="28194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002060"/>
                </a:solidFill>
                <a:latin typeface="Times New Roman"/>
                <a:ea typeface="Times New Roman"/>
                <a:cs typeface="Times New Roman"/>
                <a:sym typeface="Times New Roman"/>
              </a:rPr>
              <a:t>Model Performance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6"/>
          <p:cNvSpPr txBox="1"/>
          <p:nvPr/>
        </p:nvSpPr>
        <p:spPr>
          <a:xfrm>
            <a:off x="533400" y="971550"/>
            <a:ext cx="8534400" cy="3786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202020"/>
              </a:buClr>
              <a:buSzPts val="2000"/>
              <a:buFont typeface="Arial"/>
              <a:buChar char="•"/>
            </a:pPr>
            <a:r>
              <a:rPr lang="en-US" sz="2000">
                <a:solidFill>
                  <a:srgbClr val="202020"/>
                </a:solidFill>
                <a:latin typeface="Times New Roman"/>
                <a:ea typeface="Times New Roman"/>
                <a:cs typeface="Times New Roman"/>
                <a:sym typeface="Times New Roman"/>
              </a:rPr>
              <a:t>Evaluation of our K Means model -</a:t>
            </a:r>
            <a:endParaRPr sz="2000">
              <a:solidFill>
                <a:srgbClr val="202020"/>
              </a:solidFill>
              <a:latin typeface="Times New Roman"/>
              <a:ea typeface="Times New Roman"/>
              <a:cs typeface="Times New Roman"/>
              <a:sym typeface="Times New Roman"/>
            </a:endParaRPr>
          </a:p>
          <a:p>
            <a:pPr indent="-355600" lvl="5" marL="2743200" marR="0" rtl="0" algn="l">
              <a:spcBef>
                <a:spcPts val="0"/>
              </a:spcBef>
              <a:spcAft>
                <a:spcPts val="0"/>
              </a:spcAft>
              <a:buClr>
                <a:srgbClr val="202020"/>
              </a:buClr>
              <a:buSzPts val="2000"/>
              <a:buFont typeface="Arial"/>
              <a:buChar char="■"/>
            </a:pPr>
            <a:r>
              <a:rPr lang="en-US" sz="2000">
                <a:solidFill>
                  <a:srgbClr val="202020"/>
                </a:solidFill>
                <a:latin typeface="Times New Roman"/>
                <a:ea typeface="Times New Roman"/>
                <a:cs typeface="Times New Roman"/>
                <a:sym typeface="Times New Roman"/>
              </a:rPr>
              <a:t>Silhouette’s score was -</a:t>
            </a:r>
            <a:r>
              <a:rPr lang="en-US" sz="2000">
                <a:solidFill>
                  <a:schemeClr val="dk1"/>
                </a:solidFill>
                <a:latin typeface="Times New Roman"/>
                <a:ea typeface="Times New Roman"/>
                <a:cs typeface="Times New Roman"/>
                <a:sym typeface="Times New Roman"/>
              </a:rPr>
              <a:t>0.0103</a:t>
            </a:r>
            <a:r>
              <a:rPr lang="en-US" sz="2000">
                <a:solidFill>
                  <a:srgbClr val="202020"/>
                </a:solidFill>
                <a:latin typeface="Times New Roman"/>
                <a:ea typeface="Times New Roman"/>
                <a:cs typeface="Times New Roman"/>
                <a:sym typeface="Times New Roman"/>
              </a:rPr>
              <a:t> </a:t>
            </a:r>
            <a:endParaRPr/>
          </a:p>
          <a:p>
            <a:pPr indent="-355600" lvl="5" marL="2743200" marR="0" rtl="0" algn="l">
              <a:spcBef>
                <a:spcPts val="0"/>
              </a:spcBef>
              <a:spcAft>
                <a:spcPts val="0"/>
              </a:spcAft>
              <a:buClr>
                <a:srgbClr val="202020"/>
              </a:buClr>
              <a:buSzPts val="2000"/>
              <a:buFont typeface="Arial"/>
              <a:buChar char="■"/>
            </a:pPr>
            <a:r>
              <a:rPr lang="en-US" sz="2000">
                <a:solidFill>
                  <a:srgbClr val="202020"/>
                </a:solidFill>
                <a:latin typeface="Times New Roman"/>
                <a:ea typeface="Times New Roman"/>
                <a:cs typeface="Times New Roman"/>
                <a:sym typeface="Times New Roman"/>
              </a:rPr>
              <a:t>Calinski Harabasz score -</a:t>
            </a:r>
            <a:r>
              <a:rPr lang="en-US" sz="2000">
                <a:solidFill>
                  <a:schemeClr val="dk1"/>
                </a:solidFill>
                <a:latin typeface="Times New Roman"/>
                <a:ea typeface="Times New Roman"/>
                <a:cs typeface="Times New Roman"/>
                <a:sym typeface="Times New Roman"/>
              </a:rPr>
              <a:t>10.5299</a:t>
            </a:r>
            <a:endParaRPr/>
          </a:p>
          <a:p>
            <a:pPr indent="-355600" lvl="5" marL="2743200" marR="0" rtl="0" algn="l">
              <a:spcBef>
                <a:spcPts val="0"/>
              </a:spcBef>
              <a:spcAft>
                <a:spcPts val="0"/>
              </a:spcAft>
              <a:buClr>
                <a:srgbClr val="202020"/>
              </a:buClr>
              <a:buSzPts val="2000"/>
              <a:buFont typeface="Arial"/>
              <a:buChar char="■"/>
            </a:pPr>
            <a:r>
              <a:rPr lang="en-US" sz="2000">
                <a:solidFill>
                  <a:srgbClr val="202020"/>
                </a:solidFill>
                <a:latin typeface="Times New Roman"/>
                <a:ea typeface="Times New Roman"/>
                <a:cs typeface="Times New Roman"/>
                <a:sym typeface="Times New Roman"/>
              </a:rPr>
              <a:t>Davies Boulden Index-</a:t>
            </a:r>
            <a:r>
              <a:rPr lang="en-US" sz="2000">
                <a:solidFill>
                  <a:schemeClr val="dk1"/>
                </a:solidFill>
                <a:latin typeface="Times New Roman"/>
                <a:ea typeface="Times New Roman"/>
                <a:cs typeface="Times New Roman"/>
                <a:sym typeface="Times New Roman"/>
              </a:rPr>
              <a:t>9.1133</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Calinski-Harabasz index also known as the Variance Ratio Criterion, is the ratio of the sum of between-clusters dispersion and of inter-cluster dispersion for all clusters, and Computed the Davies-Boulden score → The score is defined as the average similarity measure of each cluster with its most similar cluster, where similarity is the ratio of within-cluster distances to between-cluster distances.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As a result, we can conclude that our cluster is homogeneous within a cluster and heterogeneous with respect to other clusters.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nvSpPr>
        <p:spPr>
          <a:xfrm>
            <a:off x="533400" y="438150"/>
            <a:ext cx="2971800"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i="0" lang="en-US" sz="2800" u="sng" cap="none" strike="noStrike">
                <a:solidFill>
                  <a:srgbClr val="002060"/>
                </a:solidFill>
                <a:latin typeface="Times New Roman"/>
                <a:ea typeface="Times New Roman"/>
                <a:cs typeface="Times New Roman"/>
                <a:sym typeface="Times New Roman"/>
              </a:rPr>
              <a:t>CONTENT</a:t>
            </a:r>
            <a:endParaRPr b="1" i="0" sz="2800" u="sng" cap="none" strike="noStrike">
              <a:solidFill>
                <a:srgbClr val="002060"/>
              </a:solidFill>
              <a:latin typeface="Times New Roman"/>
              <a:ea typeface="Times New Roman"/>
              <a:cs typeface="Times New Roman"/>
              <a:sym typeface="Times New Roman"/>
            </a:endParaRPr>
          </a:p>
        </p:txBody>
      </p:sp>
      <p:sp>
        <p:nvSpPr>
          <p:cNvPr id="59" name="Google Shape;59;p9"/>
          <p:cNvSpPr txBox="1"/>
          <p:nvPr/>
        </p:nvSpPr>
        <p:spPr>
          <a:xfrm>
            <a:off x="914400" y="1200150"/>
            <a:ext cx="5334000" cy="3293209"/>
          </a:xfrm>
          <a:prstGeom prst="rect">
            <a:avLst/>
          </a:prstGeom>
          <a:noFill/>
          <a:ln>
            <a:noFill/>
          </a:ln>
        </p:spPr>
        <p:txBody>
          <a:bodyPr anchorCtr="0" anchor="t" bIns="45700" lIns="91425" spcFirstLastPara="1" rIns="91425" wrap="square" tIns="45700">
            <a:spAutoFit/>
          </a:bodyPr>
          <a:lstStyle/>
          <a:p>
            <a:pPr indent="-457200" lvl="0" marL="469900"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Introduction</a:t>
            </a:r>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Abstract</a:t>
            </a:r>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Problem Statement</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99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Handling Null Values and feature engineering</a:t>
            </a:r>
            <a:endParaRPr/>
          </a:p>
          <a:p>
            <a:pPr indent="-457200" lvl="0" marL="469265" marR="0" rtl="0" algn="l">
              <a:lnSpc>
                <a:spcPct val="99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EDA</a:t>
            </a:r>
            <a:endParaRPr/>
          </a:p>
          <a:p>
            <a:pPr indent="-457200" lvl="0" marL="469265" marR="0" rtl="0" algn="l">
              <a:lnSpc>
                <a:spcPct val="99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Hypothesis Testing</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Finding Number of Clusters</a:t>
            </a:r>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Algorithm</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Model Performance</a:t>
            </a:r>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Interactive scatterplot of the cluster</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rotWithShape="1">
          <a:blip r:embed="rId3">
            <a:alphaModFix/>
          </a:blip>
          <a:srcRect b="0" l="0" r="0" t="0"/>
          <a:stretch/>
        </p:blipFill>
        <p:spPr>
          <a:xfrm>
            <a:off x="37407" y="666750"/>
            <a:ext cx="8915400" cy="4343400"/>
          </a:xfrm>
          <a:prstGeom prst="rect">
            <a:avLst/>
          </a:prstGeom>
          <a:noFill/>
          <a:ln>
            <a:noFill/>
          </a:ln>
        </p:spPr>
      </p:pic>
      <p:sp>
        <p:nvSpPr>
          <p:cNvPr id="182" name="Google Shape;182;p27"/>
          <p:cNvSpPr txBox="1"/>
          <p:nvPr/>
        </p:nvSpPr>
        <p:spPr>
          <a:xfrm>
            <a:off x="37407" y="57150"/>
            <a:ext cx="506799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002060"/>
                </a:solidFill>
                <a:latin typeface="Times New Roman"/>
                <a:ea typeface="Times New Roman"/>
                <a:cs typeface="Times New Roman"/>
                <a:sym typeface="Times New Roman"/>
              </a:rPr>
              <a:t>Interactive scatterplot of the cluster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152400" y="133351"/>
            <a:ext cx="1990114" cy="38151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400" u="sng">
                <a:solidFill>
                  <a:srgbClr val="002060"/>
                </a:solidFill>
                <a:latin typeface="Times New Roman"/>
                <a:ea typeface="Times New Roman"/>
                <a:cs typeface="Times New Roman"/>
                <a:sym typeface="Times New Roman"/>
              </a:rPr>
              <a:t>Conclusion</a:t>
            </a:r>
            <a:endParaRPr/>
          </a:p>
        </p:txBody>
      </p:sp>
      <p:sp>
        <p:nvSpPr>
          <p:cNvPr id="188" name="Google Shape;188;p28"/>
          <p:cNvSpPr txBox="1"/>
          <p:nvPr>
            <p:ph idx="1" type="body"/>
          </p:nvPr>
        </p:nvSpPr>
        <p:spPr>
          <a:xfrm>
            <a:off x="152400" y="666750"/>
            <a:ext cx="8915400" cy="3851311"/>
          </a:xfrm>
          <a:prstGeom prst="rect">
            <a:avLst/>
          </a:prstGeom>
          <a:noFill/>
          <a:ln>
            <a:noFill/>
          </a:ln>
        </p:spPr>
        <p:txBody>
          <a:bodyPr anchorCtr="0" anchor="t" bIns="0" lIns="0" spcFirstLastPara="1" rIns="0" wrap="square" tIns="12700">
            <a:spAutoFit/>
          </a:bodyPr>
          <a:lstStyle/>
          <a:p>
            <a:pPr indent="-285750" lvl="0" marL="376555" marR="5080" rtl="0" algn="l">
              <a:lnSpc>
                <a:spcPct val="115000"/>
              </a:lnSpc>
              <a:spcBef>
                <a:spcPts val="0"/>
              </a:spcBef>
              <a:spcAft>
                <a:spcPts val="0"/>
              </a:spcAft>
              <a:buClr>
                <a:srgbClr val="202020"/>
              </a:buClr>
              <a:buSzPts val="1800"/>
              <a:buFont typeface="Arial"/>
              <a:buChar char="•"/>
            </a:pPr>
            <a:r>
              <a:rPr lang="en-US" sz="1800">
                <a:latin typeface="Times New Roman"/>
                <a:ea typeface="Times New Roman"/>
                <a:cs typeface="Times New Roman"/>
                <a:sym typeface="Times New Roman"/>
              </a:rPr>
              <a:t>We've done null value treatment, feature engineering, and EDA since loading the dataset, and then we've completed some tasks that were assigned to us.</a:t>
            </a:r>
            <a:endParaRPr/>
          </a:p>
          <a:p>
            <a:pPr indent="-285750" lvl="0" marL="376555" marR="5080" rtl="0" algn="l">
              <a:lnSpc>
                <a:spcPct val="115000"/>
              </a:lnSpc>
              <a:spcBef>
                <a:spcPts val="100"/>
              </a:spcBef>
              <a:spcAft>
                <a:spcPts val="0"/>
              </a:spcAft>
              <a:buClr>
                <a:srgbClr val="202020"/>
              </a:buClr>
              <a:buSzPts val="1800"/>
              <a:buFont typeface="Arial"/>
              <a:buChar char="•"/>
            </a:pPr>
            <a:r>
              <a:rPr lang="en-US" sz="1800">
                <a:latin typeface="Times New Roman"/>
                <a:ea typeface="Times New Roman"/>
                <a:cs typeface="Times New Roman"/>
                <a:sym typeface="Times New Roman"/>
              </a:rPr>
              <a:t>In this context, we've noticed that Netflix is increasingly focusing on movies rather than TV shows, especially after 2014.</a:t>
            </a:r>
            <a:endParaRPr/>
          </a:p>
          <a:p>
            <a:pPr indent="-285750" lvl="0" marL="376555" marR="5080" rtl="0" algn="l">
              <a:lnSpc>
                <a:spcPct val="115000"/>
              </a:lnSpc>
              <a:spcBef>
                <a:spcPts val="100"/>
              </a:spcBef>
              <a:spcAft>
                <a:spcPts val="0"/>
              </a:spcAft>
              <a:buClr>
                <a:srgbClr val="202020"/>
              </a:buClr>
              <a:buSzPts val="1800"/>
              <a:buFont typeface="Arial"/>
              <a:buChar char="•"/>
            </a:pPr>
            <a:r>
              <a:rPr lang="en-US" sz="1800">
                <a:latin typeface="Times New Roman"/>
                <a:ea typeface="Times New Roman"/>
                <a:cs typeface="Times New Roman"/>
                <a:sym typeface="Times New Roman"/>
              </a:rPr>
              <a:t>We've also found that different types of content are available in different countries, but TV-MA is the content that is available in the majority of countries. This could be because it shows that it is just for adult audiences, and the Netflix audience enjoys content like this.</a:t>
            </a:r>
            <a:endParaRPr/>
          </a:p>
          <a:p>
            <a:pPr indent="-285750" lvl="0" marL="376555" marR="5080" rtl="0" algn="l">
              <a:lnSpc>
                <a:spcPct val="115000"/>
              </a:lnSpc>
              <a:spcBef>
                <a:spcPts val="100"/>
              </a:spcBef>
              <a:spcAft>
                <a:spcPts val="0"/>
              </a:spcAft>
              <a:buClr>
                <a:srgbClr val="202020"/>
              </a:buClr>
              <a:buSzPts val="1800"/>
              <a:buFont typeface="Arial"/>
              <a:buChar char="•"/>
            </a:pPr>
            <a:r>
              <a:rPr lang="en-US" sz="1800">
                <a:latin typeface="Times New Roman"/>
                <a:ea typeface="Times New Roman"/>
                <a:cs typeface="Times New Roman"/>
                <a:sym typeface="Times New Roman"/>
              </a:rPr>
              <a:t>We've also defined different clusters based on their content; we've defined 28 clusters and implemented the KMEANS clustering algorithm. And then we determined that cluster number nine has the most clusters; we've also plotted a scatter plot in which we may interact with similar content in connection to that cluster.</a:t>
            </a:r>
            <a:endParaRPr/>
          </a:p>
          <a:p>
            <a:pPr indent="-184150" lvl="0" marL="376555" marR="5080" rtl="0" algn="l">
              <a:lnSpc>
                <a:spcPct val="115000"/>
              </a:lnSpc>
              <a:spcBef>
                <a:spcPts val="100"/>
              </a:spcBef>
              <a:spcAft>
                <a:spcPts val="0"/>
              </a:spcAft>
              <a:buClr>
                <a:srgbClr val="202020"/>
              </a:buClr>
              <a:buSzPts val="16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2971800" y="1352550"/>
            <a:ext cx="3644400" cy="1200298"/>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4200"/>
              <a:buFont typeface="Arial"/>
              <a:buNone/>
            </a:pPr>
            <a:r>
              <a:rPr b="1" i="0" lang="en-US" sz="4400" u="none" cap="none" strike="noStrike">
                <a:solidFill>
                  <a:srgbClr val="C80000"/>
                </a:solidFill>
                <a:latin typeface="Times New Roman"/>
                <a:ea typeface="Times New Roman"/>
                <a:cs typeface="Times New Roman"/>
                <a:sym typeface="Times New Roman"/>
              </a:rPr>
              <a:t>Thank you</a:t>
            </a:r>
            <a:endParaRPr b="1" i="0" sz="4400" u="none" cap="none" strike="noStrike">
              <a:solidFill>
                <a:srgbClr val="C8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nvSpPr>
        <p:spPr>
          <a:xfrm>
            <a:off x="533400" y="475686"/>
            <a:ext cx="3352800" cy="400110"/>
          </a:xfrm>
          <a:prstGeom prst="rect">
            <a:avLst/>
          </a:prstGeom>
          <a:noFill/>
          <a:ln>
            <a:noFill/>
          </a:ln>
        </p:spPr>
        <p:txBody>
          <a:bodyPr anchorCtr="0" anchor="t" bIns="45700" lIns="91425" spcFirstLastPara="1" rIns="91425" wrap="square" tIns="45700">
            <a:spAutoFit/>
          </a:bodyPr>
          <a:lstStyle/>
          <a:p>
            <a:pPr indent="0" lvl="0" marL="12700" marR="0" rtl="0" algn="l">
              <a:lnSpc>
                <a:spcPct val="69375"/>
              </a:lnSpc>
              <a:spcBef>
                <a:spcPts val="0"/>
              </a:spcBef>
              <a:spcAft>
                <a:spcPts val="0"/>
              </a:spcAft>
              <a:buNone/>
            </a:pPr>
            <a:r>
              <a:rPr b="1" lang="en-US" sz="3200" u="sng">
                <a:solidFill>
                  <a:srgbClr val="002060"/>
                </a:solidFill>
                <a:latin typeface="Times New Roman"/>
                <a:ea typeface="Times New Roman"/>
                <a:cs typeface="Times New Roman"/>
                <a:sym typeface="Times New Roman"/>
              </a:rPr>
              <a:t>Introduction</a:t>
            </a:r>
            <a:endParaRPr b="1" sz="3200" u="sng">
              <a:solidFill>
                <a:srgbClr val="002060"/>
              </a:solidFill>
              <a:latin typeface="Times New Roman"/>
              <a:ea typeface="Times New Roman"/>
              <a:cs typeface="Times New Roman"/>
              <a:sym typeface="Times New Roman"/>
            </a:endParaRPr>
          </a:p>
        </p:txBody>
      </p:sp>
      <p:sp>
        <p:nvSpPr>
          <p:cNvPr id="65" name="Google Shape;65;p10"/>
          <p:cNvSpPr txBox="1"/>
          <p:nvPr/>
        </p:nvSpPr>
        <p:spPr>
          <a:xfrm>
            <a:off x="533400" y="1200150"/>
            <a:ext cx="7848600" cy="212365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Netflix is a prominent OTT platform with a wide variety of content to view from a variety of nations and genres, so keep an eye on it.</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The purpose is to forecast clusters based on similar content by comparing text-based features, in this example, the description column, which is a brief graphic overview of the contents.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381000" y="438150"/>
            <a:ext cx="320040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u="sng">
                <a:solidFill>
                  <a:srgbClr val="002060"/>
                </a:solidFill>
                <a:latin typeface="Times New Roman"/>
                <a:ea typeface="Times New Roman"/>
                <a:cs typeface="Times New Roman"/>
                <a:sym typeface="Times New Roman"/>
              </a:rPr>
              <a:t>ABSTRACT</a:t>
            </a:r>
            <a:endParaRPr/>
          </a:p>
        </p:txBody>
      </p:sp>
      <p:sp>
        <p:nvSpPr>
          <p:cNvPr id="71" name="Google Shape;71;p11"/>
          <p:cNvSpPr txBox="1"/>
          <p:nvPr/>
        </p:nvSpPr>
        <p:spPr>
          <a:xfrm>
            <a:off x="504850" y="1197438"/>
            <a:ext cx="8244205" cy="3293659"/>
          </a:xfrm>
          <a:prstGeom prst="rect">
            <a:avLst/>
          </a:prstGeom>
          <a:noFill/>
          <a:ln>
            <a:noFill/>
          </a:ln>
        </p:spPr>
        <p:txBody>
          <a:bodyPr anchorCtr="0" anchor="t" bIns="0" lIns="0" spcFirstLastPara="1" rIns="0" wrap="square" tIns="53975">
            <a:spAutoFit/>
          </a:bodyPr>
          <a:lstStyle/>
          <a:p>
            <a:pPr indent="-342900" lvl="0" marL="3556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idea was to use text-based variables to anticipate clusters of related content.</a:t>
            </a:r>
            <a:endParaRPr/>
          </a:p>
          <a:p>
            <a:pPr indent="-342900" lvl="0" marL="355600" marR="0" rtl="0" algn="l">
              <a:lnSpc>
                <a:spcPct val="100000"/>
              </a:lnSpc>
              <a:spcBef>
                <a:spcPts val="4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dataset is subjected to exploratory data analysis in order to extract insights from it, but the initial null results are ignored.</a:t>
            </a:r>
            <a:endParaRPr/>
          </a:p>
          <a:p>
            <a:pPr indent="-342900" lvl="0" marL="354965" marR="5080" rtl="0" algn="l">
              <a:lnSpc>
                <a:spcPct val="115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addition, using EDA's findings, some hypothesis testing was done.</a:t>
            </a:r>
            <a:endParaRPr/>
          </a:p>
          <a:p>
            <a:pPr indent="-342900" lvl="0" marL="354965" marR="508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After that, our target variable, the description column, must be feature engineered, with NLP operations such as symbol removal, stop words, punctuation, tokenization, and vectorization using TFIDF done on it.</a:t>
            </a:r>
            <a:endParaRPr/>
          </a:p>
          <a:p>
            <a:pPr indent="-342900" lvl="0" marL="354965" marR="5080" rtl="0" algn="l">
              <a:lnSpc>
                <a:spcPct val="115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All that was left was to discover the clusters, fit our models based on the number of clusters, and evaluate the model using evaluation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390550" y="516381"/>
            <a:ext cx="471485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u="sng">
                <a:solidFill>
                  <a:srgbClr val="002060"/>
                </a:solidFill>
                <a:latin typeface="Times New Roman"/>
                <a:ea typeface="Times New Roman"/>
                <a:cs typeface="Times New Roman"/>
                <a:sym typeface="Times New Roman"/>
              </a:rPr>
              <a:t>PROBLEM STATEMENT</a:t>
            </a:r>
            <a:endParaRPr/>
          </a:p>
        </p:txBody>
      </p:sp>
      <p:sp>
        <p:nvSpPr>
          <p:cNvPr id="77" name="Google Shape;77;p12"/>
          <p:cNvSpPr txBox="1"/>
          <p:nvPr/>
        </p:nvSpPr>
        <p:spPr>
          <a:xfrm>
            <a:off x="408561" y="1200150"/>
            <a:ext cx="8198484" cy="3230372"/>
          </a:xfrm>
          <a:prstGeom prst="rect">
            <a:avLst/>
          </a:prstGeom>
          <a:noFill/>
          <a:ln>
            <a:noFill/>
          </a:ln>
        </p:spPr>
        <p:txBody>
          <a:bodyPr anchorCtr="0" anchor="t" bIns="0" lIns="0" spcFirstLastPara="1" rIns="0" wrap="square" tIns="49525">
            <a:spAutoFit/>
          </a:bodyPr>
          <a:lstStyle/>
          <a:p>
            <a:pPr indent="-342900" lvl="0" marL="355600" marR="0" rtl="0" algn="l">
              <a:lnSpc>
                <a:spcPct val="100000"/>
              </a:lnSpc>
              <a:spcBef>
                <a:spcPts val="0"/>
              </a:spcBef>
              <a:spcAft>
                <a:spcPts val="0"/>
              </a:spcAft>
              <a:buClr>
                <a:schemeClr val="dk1"/>
              </a:buClr>
              <a:buSzPts val="2260"/>
              <a:buFont typeface="Arial"/>
              <a:buChar char="•"/>
            </a:pPr>
            <a:r>
              <a:rPr lang="en-US" sz="2000">
                <a:solidFill>
                  <a:srgbClr val="202020"/>
                </a:solidFill>
                <a:latin typeface="Times New Roman"/>
                <a:ea typeface="Times New Roman"/>
                <a:cs typeface="Times New Roman"/>
                <a:sym typeface="Times New Roman"/>
              </a:rPr>
              <a:t>This dataset consists of tv shows and movies available on Netflix as of 2019. The dataset is collected from Flixable which is a third-party Netflix search engine.</a:t>
            </a:r>
            <a:endParaRPr/>
          </a:p>
          <a:p>
            <a:pPr indent="-342900" lvl="0" marL="355600" marR="0" rtl="0" algn="l">
              <a:lnSpc>
                <a:spcPct val="100000"/>
              </a:lnSpc>
              <a:spcBef>
                <a:spcPts val="390"/>
              </a:spcBef>
              <a:spcAft>
                <a:spcPts val="0"/>
              </a:spcAft>
              <a:buClr>
                <a:schemeClr val="dk1"/>
              </a:buClr>
              <a:buSzPts val="2260"/>
              <a:buFont typeface="Arial"/>
              <a:buChar char="•"/>
            </a:pPr>
            <a:r>
              <a:rPr lang="en-US" sz="2000">
                <a:solidFill>
                  <a:srgbClr val="202020"/>
                </a:solidFill>
                <a:latin typeface="Times New Roman"/>
                <a:ea typeface="Times New Roman"/>
                <a:cs typeface="Times New Roman"/>
                <a:sym typeface="Times New Roman"/>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endParaRPr/>
          </a:p>
          <a:p>
            <a:pPr indent="-342900" lvl="0" marL="355600" marR="0" rtl="0" algn="l">
              <a:lnSpc>
                <a:spcPct val="100000"/>
              </a:lnSpc>
              <a:spcBef>
                <a:spcPts val="390"/>
              </a:spcBef>
              <a:spcAft>
                <a:spcPts val="0"/>
              </a:spcAft>
              <a:buClr>
                <a:schemeClr val="dk1"/>
              </a:buClr>
              <a:buSzPts val="2260"/>
              <a:buFont typeface="Arial"/>
              <a:buChar char="•"/>
            </a:pPr>
            <a:r>
              <a:rPr lang="en-US" sz="2000">
                <a:solidFill>
                  <a:srgbClr val="202020"/>
                </a:solidFill>
                <a:latin typeface="Times New Roman"/>
                <a:ea typeface="Times New Roman"/>
                <a:cs typeface="Times New Roman"/>
                <a:sym typeface="Times New Roman"/>
              </a:rPr>
              <a:t>Integrating this dataset with other external datasets such as IMDB ratings, rotten tomatoes can also provide many interesting findings.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nvSpPr>
        <p:spPr>
          <a:xfrm>
            <a:off x="76200" y="133350"/>
            <a:ext cx="8534400" cy="368819"/>
          </a:xfrm>
          <a:prstGeom prst="rect">
            <a:avLst/>
          </a:prstGeom>
          <a:noFill/>
          <a:ln>
            <a:noFill/>
          </a:ln>
        </p:spPr>
        <p:txBody>
          <a:bodyPr anchorCtr="0" anchor="t" bIns="45700" lIns="91425" spcFirstLastPara="1" rIns="91425" wrap="square" tIns="45700">
            <a:spAutoFit/>
          </a:bodyPr>
          <a:lstStyle/>
          <a:p>
            <a:pPr indent="0" lvl="0" marL="12065" marR="0" rtl="0" algn="l">
              <a:lnSpc>
                <a:spcPct val="70714"/>
              </a:lnSpc>
              <a:spcBef>
                <a:spcPts val="0"/>
              </a:spcBef>
              <a:spcAft>
                <a:spcPts val="0"/>
              </a:spcAft>
              <a:buNone/>
            </a:pPr>
            <a:r>
              <a:rPr b="1" lang="en-US" sz="2800" u="sng">
                <a:solidFill>
                  <a:srgbClr val="002060"/>
                </a:solidFill>
                <a:latin typeface="Times New Roman"/>
                <a:ea typeface="Times New Roman"/>
                <a:cs typeface="Times New Roman"/>
                <a:sym typeface="Times New Roman"/>
              </a:rPr>
              <a:t>Handling Null Values and feature engineering</a:t>
            </a:r>
            <a:endParaRPr/>
          </a:p>
        </p:txBody>
      </p:sp>
      <p:pic>
        <p:nvPicPr>
          <p:cNvPr id="83" name="Google Shape;83;p13"/>
          <p:cNvPicPr preferRelativeResize="0"/>
          <p:nvPr/>
        </p:nvPicPr>
        <p:blipFill rotWithShape="1">
          <a:blip r:embed="rId3">
            <a:alphaModFix/>
          </a:blip>
          <a:srcRect b="0" l="0" r="0" t="0"/>
          <a:stretch/>
        </p:blipFill>
        <p:spPr>
          <a:xfrm>
            <a:off x="96982" y="666750"/>
            <a:ext cx="5999018" cy="4343400"/>
          </a:xfrm>
          <a:prstGeom prst="rect">
            <a:avLst/>
          </a:prstGeom>
          <a:noFill/>
          <a:ln>
            <a:noFill/>
          </a:ln>
        </p:spPr>
      </p:pic>
      <p:sp>
        <p:nvSpPr>
          <p:cNvPr id="84" name="Google Shape;84;p13"/>
          <p:cNvSpPr txBox="1"/>
          <p:nvPr/>
        </p:nvSpPr>
        <p:spPr>
          <a:xfrm>
            <a:off x="6096000" y="819150"/>
            <a:ext cx="3048000"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We checked for null values after loading the dataset and removed the null values, as well as some unnecessary columns.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76200" y="0"/>
            <a:ext cx="2767939" cy="635852"/>
          </a:xfrm>
          <a:prstGeom prst="rect">
            <a:avLst/>
          </a:prstGeom>
          <a:noFill/>
          <a:ln>
            <a:noFill/>
          </a:ln>
        </p:spPr>
        <p:txBody>
          <a:bodyPr anchorCtr="0" anchor="t" bIns="0" lIns="0" spcFirstLastPara="1" rIns="0" wrap="square" tIns="193675">
            <a:spAutoFit/>
          </a:bodyPr>
          <a:lstStyle/>
          <a:p>
            <a:pPr indent="0" lvl="0" marL="12700" marR="0" rtl="0" algn="l">
              <a:lnSpc>
                <a:spcPct val="100000"/>
              </a:lnSpc>
              <a:spcBef>
                <a:spcPts val="0"/>
              </a:spcBef>
              <a:spcAft>
                <a:spcPts val="0"/>
              </a:spcAft>
              <a:buNone/>
            </a:pPr>
            <a:r>
              <a:rPr b="1" lang="en-US" sz="2800" u="sng">
                <a:solidFill>
                  <a:srgbClr val="002060"/>
                </a:solidFill>
                <a:latin typeface="Times New Roman"/>
                <a:ea typeface="Times New Roman"/>
                <a:cs typeface="Times New Roman"/>
                <a:sym typeface="Times New Roman"/>
              </a:rPr>
              <a:t>EDA</a:t>
            </a:r>
            <a:endParaRPr/>
          </a:p>
        </p:txBody>
      </p:sp>
      <p:sp>
        <p:nvSpPr>
          <p:cNvPr id="90" name="Google Shape;90;p14"/>
          <p:cNvSpPr txBox="1"/>
          <p:nvPr/>
        </p:nvSpPr>
        <p:spPr>
          <a:xfrm>
            <a:off x="1460169" y="635852"/>
            <a:ext cx="6436360" cy="289823"/>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Name of the Actors who acted more times only for Indian Movies?</a:t>
            </a:r>
            <a:endParaRPr sz="1800">
              <a:solidFill>
                <a:schemeClr val="dk1"/>
              </a:solidFill>
              <a:latin typeface="Times New Roman"/>
              <a:ea typeface="Times New Roman"/>
              <a:cs typeface="Times New Roman"/>
              <a:sym typeface="Times New Roman"/>
            </a:endParaRPr>
          </a:p>
        </p:txBody>
      </p:sp>
      <p:pic>
        <p:nvPicPr>
          <p:cNvPr descr="2" id="91" name="Google Shape;91;p14"/>
          <p:cNvPicPr preferRelativeResize="0"/>
          <p:nvPr>
            <p:ph idx="1" type="body"/>
          </p:nvPr>
        </p:nvPicPr>
        <p:blipFill rotWithShape="1">
          <a:blip r:embed="rId3">
            <a:alphaModFix/>
          </a:blip>
          <a:srcRect b="0" l="0" r="0" t="0"/>
          <a:stretch/>
        </p:blipFill>
        <p:spPr>
          <a:xfrm>
            <a:off x="1371600" y="1271704"/>
            <a:ext cx="6172200" cy="2824046"/>
          </a:xfrm>
          <a:prstGeom prst="rect">
            <a:avLst/>
          </a:prstGeom>
          <a:noFill/>
          <a:ln>
            <a:noFill/>
          </a:ln>
        </p:spPr>
      </p:pic>
      <p:sp>
        <p:nvSpPr>
          <p:cNvPr id="92" name="Google Shape;92;p14"/>
          <p:cNvSpPr txBox="1"/>
          <p:nvPr/>
        </p:nvSpPr>
        <p:spPr>
          <a:xfrm>
            <a:off x="457200" y="4476750"/>
            <a:ext cx="8153400"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As we can see from the plot, Anupam Kher has acted in more Indian films than anyone else.</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6200" y="52250"/>
            <a:ext cx="2901900" cy="309600"/>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b="1" lang="en-US" sz="1600" u="sng">
                <a:solidFill>
                  <a:schemeClr val="dk1"/>
                </a:solidFill>
                <a:latin typeface="Times New Roman"/>
                <a:ea typeface="Times New Roman"/>
                <a:cs typeface="Times New Roman"/>
                <a:sym typeface="Times New Roman"/>
              </a:rPr>
              <a:t>EDA cont</a:t>
            </a:r>
            <a:r>
              <a:rPr lang="en-US" sz="1600" u="sng">
                <a:solidFill>
                  <a:schemeClr val="dk1"/>
                </a:solidFill>
                <a:latin typeface="Times New Roman"/>
                <a:ea typeface="Times New Roman"/>
                <a:cs typeface="Times New Roman"/>
                <a:sym typeface="Times New Roman"/>
              </a:rPr>
              <a:t>.</a:t>
            </a:r>
            <a:endParaRPr sz="1600" u="sng">
              <a:solidFill>
                <a:schemeClr val="dk1"/>
              </a:solidFill>
              <a:latin typeface="Times New Roman"/>
              <a:ea typeface="Times New Roman"/>
              <a:cs typeface="Times New Roman"/>
              <a:sym typeface="Times New Roman"/>
            </a:endParaRPr>
          </a:p>
        </p:txBody>
      </p:sp>
      <p:pic>
        <p:nvPicPr>
          <p:cNvPr descr="3" id="98" name="Google Shape;98;p15"/>
          <p:cNvPicPr preferRelativeResize="0"/>
          <p:nvPr>
            <p:ph idx="1" type="body"/>
          </p:nvPr>
        </p:nvPicPr>
        <p:blipFill rotWithShape="1">
          <a:blip r:embed="rId3">
            <a:alphaModFix/>
          </a:blip>
          <a:srcRect b="0" l="0" r="0" t="0"/>
          <a:stretch/>
        </p:blipFill>
        <p:spPr>
          <a:xfrm>
            <a:off x="609600" y="971550"/>
            <a:ext cx="7391400" cy="3352800"/>
          </a:xfrm>
          <a:prstGeom prst="rect">
            <a:avLst/>
          </a:prstGeom>
          <a:noFill/>
          <a:ln>
            <a:noFill/>
          </a:ln>
        </p:spPr>
      </p:pic>
      <p:sp>
        <p:nvSpPr>
          <p:cNvPr id="99" name="Google Shape;99;p15"/>
          <p:cNvSpPr txBox="1"/>
          <p:nvPr/>
        </p:nvSpPr>
        <p:spPr>
          <a:xfrm>
            <a:off x="1319530" y="361950"/>
            <a:ext cx="674560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What is more popular on Netflix, movies or TV shows?</a:t>
            </a:r>
            <a:endParaRPr/>
          </a:p>
        </p:txBody>
      </p:sp>
      <p:sp>
        <p:nvSpPr>
          <p:cNvPr id="100" name="Google Shape;100;p15"/>
          <p:cNvSpPr txBox="1"/>
          <p:nvPr/>
        </p:nvSpPr>
        <p:spPr>
          <a:xfrm>
            <a:off x="457200" y="4413250"/>
            <a:ext cx="8153400"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As we can see in the plot, there are more movies available on Netflix compared to TV shows. That means movies are more popular than TV shows.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2771" y="-14344"/>
            <a:ext cx="8829675" cy="359842"/>
          </a:xfrm>
          <a:prstGeom prst="rect">
            <a:avLst/>
          </a:prstGeom>
          <a:noFill/>
          <a:ln>
            <a:noFill/>
          </a:ln>
        </p:spPr>
        <p:txBody>
          <a:bodyPr anchorCtr="0" anchor="t" bIns="0" lIns="0" spcFirstLastPara="1" rIns="0" wrap="square" tIns="12050">
            <a:spAutoFit/>
          </a:bodyPr>
          <a:lstStyle/>
          <a:p>
            <a:pPr indent="0" lvl="0" marL="43180" marR="0" rtl="0" algn="l">
              <a:lnSpc>
                <a:spcPct val="186250"/>
              </a:lnSpc>
              <a:spcBef>
                <a:spcPts val="0"/>
              </a:spcBef>
              <a:spcAft>
                <a:spcPts val="0"/>
              </a:spcAft>
              <a:buNone/>
            </a:pPr>
            <a:r>
              <a:rPr b="1" lang="en-US" sz="1600" u="sng">
                <a:solidFill>
                  <a:schemeClr val="dk1"/>
                </a:solidFill>
                <a:latin typeface="Times New Roman"/>
                <a:ea typeface="Times New Roman"/>
                <a:cs typeface="Times New Roman"/>
                <a:sym typeface="Times New Roman"/>
              </a:rPr>
              <a:t>EDA cont.</a:t>
            </a:r>
            <a:endParaRPr b="1" sz="1600" u="sng">
              <a:solidFill>
                <a:schemeClr val="dk1"/>
              </a:solidFill>
              <a:latin typeface="Times New Roman"/>
              <a:ea typeface="Times New Roman"/>
              <a:cs typeface="Times New Roman"/>
              <a:sym typeface="Times New Roman"/>
            </a:endParaRPr>
          </a:p>
        </p:txBody>
      </p:sp>
      <p:sp>
        <p:nvSpPr>
          <p:cNvPr id="106" name="Google Shape;106;p16"/>
          <p:cNvSpPr txBox="1"/>
          <p:nvPr/>
        </p:nvSpPr>
        <p:spPr>
          <a:xfrm>
            <a:off x="1038860" y="310515"/>
            <a:ext cx="74955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Analysis of the top two countries where Netflix is most popular?</a:t>
            </a:r>
            <a:endParaRPr/>
          </a:p>
        </p:txBody>
      </p:sp>
      <p:pic>
        <p:nvPicPr>
          <p:cNvPr descr="4" id="107" name="Google Shape;107;p16"/>
          <p:cNvPicPr preferRelativeResize="0"/>
          <p:nvPr>
            <p:ph idx="1" type="body"/>
          </p:nvPr>
        </p:nvPicPr>
        <p:blipFill rotWithShape="1">
          <a:blip r:embed="rId3">
            <a:alphaModFix/>
          </a:blip>
          <a:srcRect b="0" l="0" r="0" t="0"/>
          <a:stretch/>
        </p:blipFill>
        <p:spPr>
          <a:xfrm>
            <a:off x="1371600" y="895350"/>
            <a:ext cx="5689600" cy="3378172"/>
          </a:xfrm>
          <a:prstGeom prst="rect">
            <a:avLst/>
          </a:prstGeom>
          <a:noFill/>
          <a:ln>
            <a:noFill/>
          </a:ln>
        </p:spPr>
      </p:pic>
      <p:sp>
        <p:nvSpPr>
          <p:cNvPr id="108" name="Google Shape;108;p16"/>
          <p:cNvSpPr txBox="1"/>
          <p:nvPr/>
        </p:nvSpPr>
        <p:spPr>
          <a:xfrm>
            <a:off x="228600" y="4523050"/>
            <a:ext cx="8763000"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As can be seen in the plot above, the United States and India are the two countries where Netflix is most popular.</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