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7" r:id="rId20"/>
    <p:sldId id="278" r:id="rId21"/>
    <p:sldId id="280" r:id="rId22"/>
    <p:sldId id="281" r:id="rId23"/>
    <p:sldId id="282" r:id="rId24"/>
    <p:sldId id="283" r:id="rId25"/>
    <p:sldId id="284" r:id="rId26"/>
    <p:sldId id="285" r:id="rId27"/>
    <p:sldId id="287" r:id="rId28"/>
    <p:sldId id="288" r:id="rId29"/>
    <p:sldId id="289" r:id="rId30"/>
    <p:sldId id="290" r:id="rId31"/>
    <p:sldId id="291" r:id="rId32"/>
    <p:sldId id="292" r:id="rId33"/>
    <p:sldId id="299" r:id="rId34"/>
    <p:sldId id="300" r:id="rId35"/>
    <p:sldId id="293" r:id="rId36"/>
    <p:sldId id="297" r:id="rId37"/>
    <p:sldId id="302" r:id="rId38"/>
    <p:sldId id="298" r:id="rId39"/>
    <p:sldId id="295" r:id="rId40"/>
    <p:sldId id="296" r:id="rId41"/>
    <p:sldId id="294" r:id="rId42"/>
    <p:sldId id="30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12/31/2021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12/31/2021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12/31/2021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8888/notebooks/Untitled11.ipynb#from-the-above-bar-graph-it-can-be-considered-that-important-factors-are"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localhost:8888/notebooks/Untitled11.ipynb#4.----If-you-were-to-recommend-3-beers-to-your-friends-based-on-this-data-which-ones-will-you-recommend?"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hyperlink" Target="http://localhost:8888/notebooks/Untitled11.ipynb#4.----If-you-were-to-recommend-3-beers-to-your-friends-based-on-this-data-which-ones-will-you-recommend?"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hyperlink" Target="https://colab.research.google.com/drive/1dEJiLMRaUHt7-v0RMxpra8c-OFrUJpW_?usp=shar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3699-E99E-4314-A13A-425CA9C50914}"/>
              </a:ext>
            </a:extLst>
          </p:cNvPr>
          <p:cNvSpPr>
            <a:spLocks noGrp="1"/>
          </p:cNvSpPr>
          <p:nvPr>
            <p:ph type="ctrTitle"/>
          </p:nvPr>
        </p:nvSpPr>
        <p:spPr>
          <a:xfrm>
            <a:off x="1669862" y="1345137"/>
            <a:ext cx="8825658" cy="2677648"/>
          </a:xfrm>
        </p:spPr>
        <p:txBody>
          <a:bodyPr/>
          <a:lstStyle/>
          <a:p>
            <a:r>
              <a:rPr lang="en-US" dirty="0" err="1"/>
              <a:t>BeerDataScienceProject</a:t>
            </a:r>
            <a:br>
              <a:rPr lang="en-US" dirty="0"/>
            </a:br>
            <a:endParaRPr lang="en-IN" dirty="0"/>
          </a:p>
        </p:txBody>
      </p:sp>
      <p:sp>
        <p:nvSpPr>
          <p:cNvPr id="3" name="Subtitle 2">
            <a:extLst>
              <a:ext uri="{FF2B5EF4-FFF2-40B4-BE49-F238E27FC236}">
                <a16:creationId xmlns:a16="http://schemas.microsoft.com/office/drawing/2014/main" id="{8D85FAB4-5CEF-4AEC-A06A-ABAA048068EC}"/>
              </a:ext>
            </a:extLst>
          </p:cNvPr>
          <p:cNvSpPr>
            <a:spLocks noGrp="1"/>
          </p:cNvSpPr>
          <p:nvPr>
            <p:ph type="subTitle" idx="1"/>
          </p:nvPr>
        </p:nvSpPr>
        <p:spPr>
          <a:xfrm>
            <a:off x="1154955" y="4777380"/>
            <a:ext cx="8825658" cy="861420"/>
          </a:xfrm>
        </p:spPr>
        <p:txBody>
          <a:bodyPr/>
          <a:lstStyle/>
          <a:p>
            <a:pPr algn="r"/>
            <a:r>
              <a:rPr lang="en-US" cap="none" dirty="0"/>
              <a:t>-presented by </a:t>
            </a:r>
          </a:p>
          <a:p>
            <a:pPr algn="r"/>
            <a:r>
              <a:rPr lang="en-US" cap="none" dirty="0"/>
              <a:t>Shilpa </a:t>
            </a:r>
            <a:r>
              <a:rPr lang="en-US" cap="none" dirty="0" err="1"/>
              <a:t>Kewalaramani</a:t>
            </a:r>
            <a:endParaRPr lang="en-IN" cap="none" dirty="0"/>
          </a:p>
        </p:txBody>
      </p:sp>
    </p:spTree>
    <p:extLst>
      <p:ext uri="{BB962C8B-B14F-4D97-AF65-F5344CB8AC3E}">
        <p14:creationId xmlns:p14="http://schemas.microsoft.com/office/powerpoint/2010/main" val="3242401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FD9B6-6B0D-415D-A995-2627EBD28533}"/>
              </a:ext>
            </a:extLst>
          </p:cNvPr>
          <p:cNvSpPr>
            <a:spLocks noGrp="1"/>
          </p:cNvSpPr>
          <p:nvPr>
            <p:ph type="title"/>
          </p:nvPr>
        </p:nvSpPr>
        <p:spPr>
          <a:xfrm>
            <a:off x="5956931" y="479393"/>
            <a:ext cx="5948023" cy="1642369"/>
          </a:xfrm>
        </p:spPr>
        <p:txBody>
          <a:bodyPr>
            <a:normAutofit/>
          </a:bodyPr>
          <a:lstStyle/>
          <a:p>
            <a:r>
              <a:rPr lang="en-US" b="1" dirty="0">
                <a:solidFill>
                  <a:schemeClr val="tx1"/>
                </a:solidFill>
              </a:rPr>
              <a:t>Visualizing Numerical Columns</a:t>
            </a:r>
            <a:endParaRPr lang="en-IN" b="1" dirty="0">
              <a:solidFill>
                <a:schemeClr val="tx1"/>
              </a:solidFill>
            </a:endParaRPr>
          </a:p>
        </p:txBody>
      </p:sp>
      <p:sp>
        <p:nvSpPr>
          <p:cNvPr id="6" name="Text Placeholder 5">
            <a:extLst>
              <a:ext uri="{FF2B5EF4-FFF2-40B4-BE49-F238E27FC236}">
                <a16:creationId xmlns:a16="http://schemas.microsoft.com/office/drawing/2014/main" id="{C0AD6845-7436-443F-A642-2204208A1DB7}"/>
              </a:ext>
            </a:extLst>
          </p:cNvPr>
          <p:cNvSpPr>
            <a:spLocks noGrp="1"/>
          </p:cNvSpPr>
          <p:nvPr>
            <p:ph type="body" sz="half" idx="2"/>
          </p:nvPr>
        </p:nvSpPr>
        <p:spPr>
          <a:xfrm>
            <a:off x="754602" y="1651244"/>
            <a:ext cx="4740676" cy="4314550"/>
          </a:xfrm>
        </p:spPr>
        <p:txBody>
          <a:bodyPr>
            <a:normAutofit/>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 Minimum </a:t>
            </a:r>
            <a:r>
              <a:rPr lang="en-US" sz="2000" dirty="0" err="1"/>
              <a:t>review_palette</a:t>
            </a:r>
            <a:r>
              <a:rPr lang="en-US" sz="2000" dirty="0"/>
              <a:t> is 1.0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Maximum </a:t>
            </a:r>
            <a:r>
              <a:rPr lang="en-US" sz="2000" dirty="0" err="1"/>
              <a:t>review_palette</a:t>
            </a:r>
            <a:r>
              <a:rPr lang="en-US" sz="2000" dirty="0"/>
              <a:t> is 5.0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Maximum </a:t>
            </a:r>
            <a:r>
              <a:rPr lang="en-US" sz="2000" dirty="0" err="1"/>
              <a:t>review_palette</a:t>
            </a:r>
            <a:r>
              <a:rPr lang="en-US" sz="2000" dirty="0"/>
              <a:t> ranges between 3.5 to 4.0</a:t>
            </a:r>
            <a:endParaRPr lang="en-IN" sz="2000" dirty="0"/>
          </a:p>
        </p:txBody>
      </p:sp>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5948023"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bg1"/>
                </a:solidFill>
              </a:rPr>
              <a:t>review_palette</a:t>
            </a:r>
            <a:endParaRPr lang="en-IN" b="1" dirty="0">
              <a:solidFill>
                <a:schemeClr val="bg1"/>
              </a:solidFill>
            </a:endParaRPr>
          </a:p>
        </p:txBody>
      </p:sp>
      <p:pic>
        <p:nvPicPr>
          <p:cNvPr id="5" name="Picture 4">
            <a:extLst>
              <a:ext uri="{FF2B5EF4-FFF2-40B4-BE49-F238E27FC236}">
                <a16:creationId xmlns:a16="http://schemas.microsoft.com/office/drawing/2014/main" id="{1CB3F18C-A47F-4089-8294-90E6AC90C10E}"/>
              </a:ext>
            </a:extLst>
          </p:cNvPr>
          <p:cNvPicPr>
            <a:picLocks noChangeAspect="1"/>
          </p:cNvPicPr>
          <p:nvPr/>
        </p:nvPicPr>
        <p:blipFill>
          <a:blip r:embed="rId2"/>
          <a:stretch>
            <a:fillRect/>
          </a:stretch>
        </p:blipFill>
        <p:spPr>
          <a:xfrm>
            <a:off x="6096001" y="2550621"/>
            <a:ext cx="5446726" cy="3827986"/>
          </a:xfrm>
          <a:prstGeom prst="rect">
            <a:avLst/>
          </a:prstGeom>
        </p:spPr>
      </p:pic>
    </p:spTree>
    <p:extLst>
      <p:ext uri="{BB962C8B-B14F-4D97-AF65-F5344CB8AC3E}">
        <p14:creationId xmlns:p14="http://schemas.microsoft.com/office/powerpoint/2010/main" val="285021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FD9B6-6B0D-415D-A995-2627EBD28533}"/>
              </a:ext>
            </a:extLst>
          </p:cNvPr>
          <p:cNvSpPr>
            <a:spLocks noGrp="1"/>
          </p:cNvSpPr>
          <p:nvPr>
            <p:ph type="title"/>
          </p:nvPr>
        </p:nvSpPr>
        <p:spPr>
          <a:xfrm>
            <a:off x="5956931" y="479393"/>
            <a:ext cx="5948023" cy="1642369"/>
          </a:xfrm>
        </p:spPr>
        <p:txBody>
          <a:bodyPr>
            <a:normAutofit/>
          </a:bodyPr>
          <a:lstStyle/>
          <a:p>
            <a:r>
              <a:rPr lang="en-US" b="1" dirty="0">
                <a:solidFill>
                  <a:schemeClr val="tx1"/>
                </a:solidFill>
              </a:rPr>
              <a:t>Visualizing Numerical Columns</a:t>
            </a:r>
            <a:endParaRPr lang="en-IN" b="1" dirty="0">
              <a:solidFill>
                <a:schemeClr val="tx1"/>
              </a:solidFill>
            </a:endParaRPr>
          </a:p>
        </p:txBody>
      </p:sp>
      <p:sp>
        <p:nvSpPr>
          <p:cNvPr id="6" name="Text Placeholder 5">
            <a:extLst>
              <a:ext uri="{FF2B5EF4-FFF2-40B4-BE49-F238E27FC236}">
                <a16:creationId xmlns:a16="http://schemas.microsoft.com/office/drawing/2014/main" id="{C0AD6845-7436-443F-A642-2204208A1DB7}"/>
              </a:ext>
            </a:extLst>
          </p:cNvPr>
          <p:cNvSpPr>
            <a:spLocks noGrp="1"/>
          </p:cNvSpPr>
          <p:nvPr>
            <p:ph type="body" sz="half" idx="2"/>
          </p:nvPr>
        </p:nvSpPr>
        <p:spPr>
          <a:xfrm>
            <a:off x="754602" y="1651244"/>
            <a:ext cx="4740676" cy="4314550"/>
          </a:xfrm>
        </p:spPr>
        <p:txBody>
          <a:bodyPr>
            <a:normAutofit/>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Minimum </a:t>
            </a:r>
            <a:r>
              <a:rPr lang="en-US" sz="2000" dirty="0" err="1"/>
              <a:t>review_overall</a:t>
            </a:r>
            <a:r>
              <a:rPr lang="en-US" sz="2000" dirty="0"/>
              <a:t> is 0.0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Maximum </a:t>
            </a:r>
            <a:r>
              <a:rPr lang="en-US" sz="2000" dirty="0" err="1"/>
              <a:t>review_overall</a:t>
            </a:r>
            <a:r>
              <a:rPr lang="en-US" sz="2000" dirty="0"/>
              <a:t> is 5.0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Maximum </a:t>
            </a:r>
            <a:r>
              <a:rPr lang="en-US" sz="2000" dirty="0" err="1"/>
              <a:t>review_overall</a:t>
            </a:r>
            <a:r>
              <a:rPr lang="en-US" sz="2000" dirty="0"/>
              <a:t> ranges between 4 to 5</a:t>
            </a:r>
          </a:p>
        </p:txBody>
      </p:sp>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5948023"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bg1"/>
                </a:solidFill>
              </a:rPr>
              <a:t>review_overall</a:t>
            </a:r>
            <a:endParaRPr lang="en-IN" b="1" dirty="0">
              <a:solidFill>
                <a:schemeClr val="bg1"/>
              </a:solidFill>
            </a:endParaRPr>
          </a:p>
        </p:txBody>
      </p:sp>
      <p:pic>
        <p:nvPicPr>
          <p:cNvPr id="3" name="Picture 2">
            <a:extLst>
              <a:ext uri="{FF2B5EF4-FFF2-40B4-BE49-F238E27FC236}">
                <a16:creationId xmlns:a16="http://schemas.microsoft.com/office/drawing/2014/main" id="{587D0471-B41D-4D15-9FB6-D66DD30864BC}"/>
              </a:ext>
            </a:extLst>
          </p:cNvPr>
          <p:cNvPicPr>
            <a:picLocks noChangeAspect="1"/>
          </p:cNvPicPr>
          <p:nvPr/>
        </p:nvPicPr>
        <p:blipFill>
          <a:blip r:embed="rId2"/>
          <a:stretch>
            <a:fillRect/>
          </a:stretch>
        </p:blipFill>
        <p:spPr>
          <a:xfrm>
            <a:off x="6205492" y="2857606"/>
            <a:ext cx="5231906" cy="3315333"/>
          </a:xfrm>
          <a:prstGeom prst="rect">
            <a:avLst/>
          </a:prstGeom>
        </p:spPr>
      </p:pic>
    </p:spTree>
    <p:extLst>
      <p:ext uri="{BB962C8B-B14F-4D97-AF65-F5344CB8AC3E}">
        <p14:creationId xmlns:p14="http://schemas.microsoft.com/office/powerpoint/2010/main" val="49330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FD9B6-6B0D-415D-A995-2627EBD28533}"/>
              </a:ext>
            </a:extLst>
          </p:cNvPr>
          <p:cNvSpPr>
            <a:spLocks noGrp="1"/>
          </p:cNvSpPr>
          <p:nvPr>
            <p:ph type="title"/>
          </p:nvPr>
        </p:nvSpPr>
        <p:spPr>
          <a:xfrm>
            <a:off x="5956931" y="479393"/>
            <a:ext cx="5948023" cy="1642369"/>
          </a:xfrm>
        </p:spPr>
        <p:txBody>
          <a:bodyPr>
            <a:normAutofit/>
          </a:bodyPr>
          <a:lstStyle/>
          <a:p>
            <a:r>
              <a:rPr lang="en-US" b="1" dirty="0">
                <a:solidFill>
                  <a:schemeClr val="tx1"/>
                </a:solidFill>
              </a:rPr>
              <a:t>Visualizing Numerical Columns</a:t>
            </a:r>
            <a:endParaRPr lang="en-IN" b="1" dirty="0">
              <a:solidFill>
                <a:schemeClr val="tx1"/>
              </a:solidFill>
            </a:endParaRPr>
          </a:p>
        </p:txBody>
      </p:sp>
      <p:sp>
        <p:nvSpPr>
          <p:cNvPr id="6" name="Text Placeholder 5">
            <a:extLst>
              <a:ext uri="{FF2B5EF4-FFF2-40B4-BE49-F238E27FC236}">
                <a16:creationId xmlns:a16="http://schemas.microsoft.com/office/drawing/2014/main" id="{C0AD6845-7436-443F-A642-2204208A1DB7}"/>
              </a:ext>
            </a:extLst>
          </p:cNvPr>
          <p:cNvSpPr>
            <a:spLocks noGrp="1"/>
          </p:cNvSpPr>
          <p:nvPr>
            <p:ph type="body" sz="half" idx="2"/>
          </p:nvPr>
        </p:nvSpPr>
        <p:spPr>
          <a:xfrm>
            <a:off x="754602" y="1651244"/>
            <a:ext cx="4740676" cy="4314550"/>
          </a:xfrm>
        </p:spPr>
        <p:txBody>
          <a:bodyPr>
            <a:norm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Minimum </a:t>
            </a:r>
            <a:r>
              <a:rPr lang="en-US" sz="2000" dirty="0" err="1"/>
              <a:t>review_taste</a:t>
            </a:r>
            <a:r>
              <a:rPr lang="en-US" sz="2000" dirty="0"/>
              <a:t> is 1.0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Maximum </a:t>
            </a:r>
            <a:r>
              <a:rPr lang="en-US" sz="2000" dirty="0" err="1"/>
              <a:t>review_taste</a:t>
            </a:r>
            <a:r>
              <a:rPr lang="en-US" sz="2000" dirty="0"/>
              <a:t> s 5.0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Maximum </a:t>
            </a:r>
            <a:r>
              <a:rPr lang="en-US" sz="2000" dirty="0" err="1"/>
              <a:t>review_taste</a:t>
            </a:r>
            <a:r>
              <a:rPr lang="en-US" sz="2000" dirty="0"/>
              <a:t> ranges between 3.75 to 4 or 4.25</a:t>
            </a:r>
          </a:p>
        </p:txBody>
      </p:sp>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5948023"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bg1"/>
                </a:solidFill>
              </a:rPr>
              <a:t>review_taste</a:t>
            </a:r>
            <a:endParaRPr lang="en-IN" b="1" dirty="0">
              <a:solidFill>
                <a:schemeClr val="bg1"/>
              </a:solidFill>
            </a:endParaRPr>
          </a:p>
        </p:txBody>
      </p:sp>
      <p:pic>
        <p:nvPicPr>
          <p:cNvPr id="5" name="Picture 4">
            <a:extLst>
              <a:ext uri="{FF2B5EF4-FFF2-40B4-BE49-F238E27FC236}">
                <a16:creationId xmlns:a16="http://schemas.microsoft.com/office/drawing/2014/main" id="{AF08062F-AE94-4BBF-992A-242ACF9FB97F}"/>
              </a:ext>
            </a:extLst>
          </p:cNvPr>
          <p:cNvPicPr>
            <a:picLocks noChangeAspect="1"/>
          </p:cNvPicPr>
          <p:nvPr/>
        </p:nvPicPr>
        <p:blipFill>
          <a:blip r:embed="rId2"/>
          <a:stretch>
            <a:fillRect/>
          </a:stretch>
        </p:blipFill>
        <p:spPr>
          <a:xfrm>
            <a:off x="6504372" y="2436362"/>
            <a:ext cx="5256947" cy="3736578"/>
          </a:xfrm>
          <a:prstGeom prst="rect">
            <a:avLst/>
          </a:prstGeom>
        </p:spPr>
      </p:pic>
    </p:spTree>
    <p:extLst>
      <p:ext uri="{BB962C8B-B14F-4D97-AF65-F5344CB8AC3E}">
        <p14:creationId xmlns:p14="http://schemas.microsoft.com/office/powerpoint/2010/main" val="2472113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FD9B6-6B0D-415D-A995-2627EBD28533}"/>
              </a:ext>
            </a:extLst>
          </p:cNvPr>
          <p:cNvSpPr>
            <a:spLocks noGrp="1"/>
          </p:cNvSpPr>
          <p:nvPr>
            <p:ph type="title"/>
          </p:nvPr>
        </p:nvSpPr>
        <p:spPr>
          <a:xfrm>
            <a:off x="5956931" y="479393"/>
            <a:ext cx="5948023" cy="1642369"/>
          </a:xfrm>
        </p:spPr>
        <p:txBody>
          <a:bodyPr>
            <a:normAutofit/>
          </a:bodyPr>
          <a:lstStyle/>
          <a:p>
            <a:r>
              <a:rPr lang="en-US" b="1" dirty="0">
                <a:solidFill>
                  <a:schemeClr val="tx1"/>
                </a:solidFill>
              </a:rPr>
              <a:t>Visualizing Numerical Columns</a:t>
            </a:r>
            <a:endParaRPr lang="en-IN" b="1" dirty="0">
              <a:solidFill>
                <a:schemeClr val="tx1"/>
              </a:solidFill>
            </a:endParaRPr>
          </a:p>
        </p:txBody>
      </p:sp>
      <p:sp>
        <p:nvSpPr>
          <p:cNvPr id="6" name="Text Placeholder 5">
            <a:extLst>
              <a:ext uri="{FF2B5EF4-FFF2-40B4-BE49-F238E27FC236}">
                <a16:creationId xmlns:a16="http://schemas.microsoft.com/office/drawing/2014/main" id="{C0AD6845-7436-443F-A642-2204208A1DB7}"/>
              </a:ext>
            </a:extLst>
          </p:cNvPr>
          <p:cNvSpPr>
            <a:spLocks noGrp="1"/>
          </p:cNvSpPr>
          <p:nvPr>
            <p:ph type="body" sz="half" idx="2"/>
          </p:nvPr>
        </p:nvSpPr>
        <p:spPr>
          <a:xfrm>
            <a:off x="754602" y="1651244"/>
            <a:ext cx="4740676" cy="4314550"/>
          </a:xfrm>
        </p:spPr>
        <p:txBody>
          <a:bodyPr>
            <a:norm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Minimum </a:t>
            </a:r>
            <a:r>
              <a:rPr lang="en-US" sz="2000" dirty="0" err="1"/>
              <a:t>review_aroma</a:t>
            </a:r>
            <a:r>
              <a:rPr lang="en-US" sz="2000" dirty="0"/>
              <a:t> is 1.0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Maximum </a:t>
            </a:r>
            <a:r>
              <a:rPr lang="en-US" sz="2000" dirty="0" err="1"/>
              <a:t>review_aroma</a:t>
            </a:r>
            <a:r>
              <a:rPr lang="en-US" sz="2000" dirty="0"/>
              <a:t> s 5.0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Maximum </a:t>
            </a:r>
            <a:r>
              <a:rPr lang="en-US" sz="2000" dirty="0" err="1"/>
              <a:t>review_aroma</a:t>
            </a:r>
            <a:r>
              <a:rPr lang="en-US" sz="2000" dirty="0"/>
              <a:t> ranges between 3.75 to 4 or 4.25</a:t>
            </a:r>
          </a:p>
        </p:txBody>
      </p:sp>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5948023"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bg1"/>
                </a:solidFill>
              </a:rPr>
              <a:t>review_aroma</a:t>
            </a:r>
            <a:endParaRPr lang="en-IN" b="1" dirty="0">
              <a:solidFill>
                <a:schemeClr val="bg1"/>
              </a:solidFill>
            </a:endParaRPr>
          </a:p>
        </p:txBody>
      </p:sp>
      <p:pic>
        <p:nvPicPr>
          <p:cNvPr id="3" name="Picture 2">
            <a:extLst>
              <a:ext uri="{FF2B5EF4-FFF2-40B4-BE49-F238E27FC236}">
                <a16:creationId xmlns:a16="http://schemas.microsoft.com/office/drawing/2014/main" id="{C88F45B6-36D1-48BD-9951-4B3F1E6FAE05}"/>
              </a:ext>
            </a:extLst>
          </p:cNvPr>
          <p:cNvPicPr>
            <a:picLocks noChangeAspect="1"/>
          </p:cNvPicPr>
          <p:nvPr/>
        </p:nvPicPr>
        <p:blipFill>
          <a:blip r:embed="rId2"/>
          <a:stretch>
            <a:fillRect/>
          </a:stretch>
        </p:blipFill>
        <p:spPr>
          <a:xfrm>
            <a:off x="6164079" y="2528248"/>
            <a:ext cx="5948022" cy="3561834"/>
          </a:xfrm>
          <a:prstGeom prst="rect">
            <a:avLst/>
          </a:prstGeom>
        </p:spPr>
      </p:pic>
    </p:spTree>
    <p:extLst>
      <p:ext uri="{BB962C8B-B14F-4D97-AF65-F5344CB8AC3E}">
        <p14:creationId xmlns:p14="http://schemas.microsoft.com/office/powerpoint/2010/main" val="142843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9355584"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bg1"/>
                </a:solidFill>
              </a:rPr>
              <a:t>				Visualizing Categorical Columns</a:t>
            </a:r>
            <a:endParaRPr lang="en-IN" b="1" dirty="0">
              <a:solidFill>
                <a:schemeClr val="bg1"/>
              </a:solidFill>
            </a:endParaRPr>
          </a:p>
        </p:txBody>
      </p:sp>
      <p:pic>
        <p:nvPicPr>
          <p:cNvPr id="5" name="Picture 4">
            <a:extLst>
              <a:ext uri="{FF2B5EF4-FFF2-40B4-BE49-F238E27FC236}">
                <a16:creationId xmlns:a16="http://schemas.microsoft.com/office/drawing/2014/main" id="{881C2618-A7B3-4B66-AE08-49897E29AFBE}"/>
              </a:ext>
            </a:extLst>
          </p:cNvPr>
          <p:cNvPicPr>
            <a:picLocks noChangeAspect="1"/>
          </p:cNvPicPr>
          <p:nvPr/>
        </p:nvPicPr>
        <p:blipFill>
          <a:blip r:embed="rId2"/>
          <a:stretch>
            <a:fillRect/>
          </a:stretch>
        </p:blipFill>
        <p:spPr>
          <a:xfrm>
            <a:off x="106437" y="2183520"/>
            <a:ext cx="8780112" cy="4366638"/>
          </a:xfrm>
          <a:prstGeom prst="rect">
            <a:avLst/>
          </a:prstGeom>
        </p:spPr>
      </p:pic>
      <p:sp>
        <p:nvSpPr>
          <p:cNvPr id="14" name="TextBox 13">
            <a:extLst>
              <a:ext uri="{FF2B5EF4-FFF2-40B4-BE49-F238E27FC236}">
                <a16:creationId xmlns:a16="http://schemas.microsoft.com/office/drawing/2014/main" id="{D52C5665-3202-4F1F-908C-BE39979175D8}"/>
              </a:ext>
            </a:extLst>
          </p:cNvPr>
          <p:cNvSpPr txBox="1"/>
          <p:nvPr/>
        </p:nvSpPr>
        <p:spPr>
          <a:xfrm>
            <a:off x="8753383" y="2521258"/>
            <a:ext cx="316932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There are total 18339 different names of beer observed in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Maximum beer consumed by user is Sierra Nevada Celebration Ale </a:t>
            </a:r>
            <a:endParaRPr lang="en-IN" dirty="0"/>
          </a:p>
        </p:txBody>
      </p:sp>
    </p:spTree>
    <p:extLst>
      <p:ext uri="{BB962C8B-B14F-4D97-AF65-F5344CB8AC3E}">
        <p14:creationId xmlns:p14="http://schemas.microsoft.com/office/powerpoint/2010/main" val="247379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9355584"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bg1"/>
                </a:solidFill>
              </a:rPr>
              <a:t>				Visualizing Categorical Columns</a:t>
            </a:r>
            <a:endParaRPr lang="en-IN" b="1" dirty="0">
              <a:solidFill>
                <a:schemeClr val="bg1"/>
              </a:solidFill>
            </a:endParaRPr>
          </a:p>
        </p:txBody>
      </p:sp>
      <p:sp>
        <p:nvSpPr>
          <p:cNvPr id="14" name="TextBox 13">
            <a:extLst>
              <a:ext uri="{FF2B5EF4-FFF2-40B4-BE49-F238E27FC236}">
                <a16:creationId xmlns:a16="http://schemas.microsoft.com/office/drawing/2014/main" id="{D52C5665-3202-4F1F-908C-BE39979175D8}"/>
              </a:ext>
            </a:extLst>
          </p:cNvPr>
          <p:cNvSpPr txBox="1"/>
          <p:nvPr/>
        </p:nvSpPr>
        <p:spPr>
          <a:xfrm>
            <a:off x="9914479" y="2521258"/>
            <a:ext cx="200823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There are total 104 different styles of beer observed in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Maximum beer style consumed by users are 'American IPA '</a:t>
            </a:r>
            <a:endParaRPr lang="en-IN" dirty="0"/>
          </a:p>
        </p:txBody>
      </p:sp>
      <p:pic>
        <p:nvPicPr>
          <p:cNvPr id="3" name="Picture 2">
            <a:extLst>
              <a:ext uri="{FF2B5EF4-FFF2-40B4-BE49-F238E27FC236}">
                <a16:creationId xmlns:a16="http://schemas.microsoft.com/office/drawing/2014/main" id="{6702F6CF-04A9-41F6-B591-3FAD89269F17}"/>
              </a:ext>
            </a:extLst>
          </p:cNvPr>
          <p:cNvPicPr>
            <a:picLocks noChangeAspect="1"/>
          </p:cNvPicPr>
          <p:nvPr/>
        </p:nvPicPr>
        <p:blipFill>
          <a:blip r:embed="rId2"/>
          <a:stretch>
            <a:fillRect/>
          </a:stretch>
        </p:blipFill>
        <p:spPr>
          <a:xfrm>
            <a:off x="0" y="2280715"/>
            <a:ext cx="9914479" cy="4160881"/>
          </a:xfrm>
          <a:prstGeom prst="rect">
            <a:avLst/>
          </a:prstGeom>
        </p:spPr>
      </p:pic>
    </p:spTree>
    <p:extLst>
      <p:ext uri="{BB962C8B-B14F-4D97-AF65-F5344CB8AC3E}">
        <p14:creationId xmlns:p14="http://schemas.microsoft.com/office/powerpoint/2010/main" val="3286901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9355584"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bg1"/>
                </a:solidFill>
              </a:rPr>
              <a:t>				Visualizing Categorical Columns</a:t>
            </a:r>
            <a:endParaRPr lang="en-IN" b="1" dirty="0">
              <a:solidFill>
                <a:schemeClr val="bg1"/>
              </a:solidFill>
            </a:endParaRPr>
          </a:p>
        </p:txBody>
      </p:sp>
      <p:sp>
        <p:nvSpPr>
          <p:cNvPr id="14" name="TextBox 13">
            <a:extLst>
              <a:ext uri="{FF2B5EF4-FFF2-40B4-BE49-F238E27FC236}">
                <a16:creationId xmlns:a16="http://schemas.microsoft.com/office/drawing/2014/main" id="{D52C5665-3202-4F1F-908C-BE39979175D8}"/>
              </a:ext>
            </a:extLst>
          </p:cNvPr>
          <p:cNvSpPr txBox="1"/>
          <p:nvPr/>
        </p:nvSpPr>
        <p:spPr>
          <a:xfrm>
            <a:off x="9914479" y="2521258"/>
            <a:ext cx="200823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There are total 22,800 consumers of beer who reviewed the beer observed in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Maximum beer reviews are given  '</a:t>
            </a:r>
            <a:r>
              <a:rPr lang="en-US" dirty="0" err="1"/>
              <a:t>northyorksammy</a:t>
            </a:r>
            <a:r>
              <a:rPr lang="en-US" dirty="0"/>
              <a:t>'</a:t>
            </a:r>
            <a:endParaRPr lang="en-IN" dirty="0"/>
          </a:p>
        </p:txBody>
      </p:sp>
      <p:pic>
        <p:nvPicPr>
          <p:cNvPr id="4" name="Picture 3">
            <a:extLst>
              <a:ext uri="{FF2B5EF4-FFF2-40B4-BE49-F238E27FC236}">
                <a16:creationId xmlns:a16="http://schemas.microsoft.com/office/drawing/2014/main" id="{C4E3FB48-9D8A-4FCB-9B56-7AE6ACF2D2C6}"/>
              </a:ext>
            </a:extLst>
          </p:cNvPr>
          <p:cNvPicPr>
            <a:picLocks noChangeAspect="1"/>
          </p:cNvPicPr>
          <p:nvPr/>
        </p:nvPicPr>
        <p:blipFill>
          <a:blip r:embed="rId2"/>
          <a:stretch>
            <a:fillRect/>
          </a:stretch>
        </p:blipFill>
        <p:spPr>
          <a:xfrm>
            <a:off x="0" y="2629333"/>
            <a:ext cx="9876376" cy="3543607"/>
          </a:xfrm>
          <a:prstGeom prst="rect">
            <a:avLst/>
          </a:prstGeom>
        </p:spPr>
      </p:pic>
    </p:spTree>
    <p:extLst>
      <p:ext uri="{BB962C8B-B14F-4D97-AF65-F5344CB8AC3E}">
        <p14:creationId xmlns:p14="http://schemas.microsoft.com/office/powerpoint/2010/main" val="1277920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9355584"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bg1"/>
                </a:solidFill>
              </a:rPr>
              <a:t>				Visualizing Year Column</a:t>
            </a:r>
            <a:endParaRPr lang="en-IN" b="1" dirty="0">
              <a:solidFill>
                <a:schemeClr val="bg1"/>
              </a:solidFill>
            </a:endParaRPr>
          </a:p>
        </p:txBody>
      </p:sp>
      <p:sp>
        <p:nvSpPr>
          <p:cNvPr id="14" name="TextBox 13">
            <a:extLst>
              <a:ext uri="{FF2B5EF4-FFF2-40B4-BE49-F238E27FC236}">
                <a16:creationId xmlns:a16="http://schemas.microsoft.com/office/drawing/2014/main" id="{D52C5665-3202-4F1F-908C-BE39979175D8}"/>
              </a:ext>
            </a:extLst>
          </p:cNvPr>
          <p:cNvSpPr txBox="1"/>
          <p:nvPr/>
        </p:nvSpPr>
        <p:spPr>
          <a:xfrm>
            <a:off x="9914479" y="2521258"/>
            <a:ext cx="200823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Maximum reviews are collected during the</a:t>
            </a:r>
          </a:p>
          <a:p>
            <a:r>
              <a:rPr lang="en-US" dirty="0"/>
              <a:t>     year 2011, </a:t>
            </a:r>
          </a:p>
          <a:p>
            <a:endParaRPr lang="en-US" dirty="0"/>
          </a:p>
          <a:p>
            <a:pPr marL="285750" indent="-285750">
              <a:buFont typeface="Arial" panose="020B0604020202020204" pitchFamily="34" charset="0"/>
              <a:buChar char="•"/>
            </a:pPr>
            <a:r>
              <a:rPr lang="en-US" dirty="0"/>
              <a:t>from 1998 the reviews are gradually increasing</a:t>
            </a:r>
            <a:endParaRPr lang="en-IN" dirty="0"/>
          </a:p>
        </p:txBody>
      </p:sp>
      <p:pic>
        <p:nvPicPr>
          <p:cNvPr id="6" name="Picture 5">
            <a:extLst>
              <a:ext uri="{FF2B5EF4-FFF2-40B4-BE49-F238E27FC236}">
                <a16:creationId xmlns:a16="http://schemas.microsoft.com/office/drawing/2014/main" id="{FC68FEB7-29A7-40B1-9AB2-42818510B818}"/>
              </a:ext>
            </a:extLst>
          </p:cNvPr>
          <p:cNvPicPr>
            <a:picLocks noChangeAspect="1"/>
          </p:cNvPicPr>
          <p:nvPr/>
        </p:nvPicPr>
        <p:blipFill>
          <a:blip r:embed="rId2"/>
          <a:stretch>
            <a:fillRect/>
          </a:stretch>
        </p:blipFill>
        <p:spPr>
          <a:xfrm>
            <a:off x="101368" y="2272683"/>
            <a:ext cx="9876376" cy="4341181"/>
          </a:xfrm>
          <a:prstGeom prst="rect">
            <a:avLst/>
          </a:prstGeom>
        </p:spPr>
      </p:pic>
    </p:spTree>
    <p:extLst>
      <p:ext uri="{BB962C8B-B14F-4D97-AF65-F5344CB8AC3E}">
        <p14:creationId xmlns:p14="http://schemas.microsoft.com/office/powerpoint/2010/main" val="715096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FD9B6-6B0D-415D-A995-2627EBD28533}"/>
              </a:ext>
            </a:extLst>
          </p:cNvPr>
          <p:cNvSpPr>
            <a:spLocks noGrp="1"/>
          </p:cNvSpPr>
          <p:nvPr>
            <p:ph type="title"/>
          </p:nvPr>
        </p:nvSpPr>
        <p:spPr>
          <a:xfrm>
            <a:off x="5956931" y="204184"/>
            <a:ext cx="5948023" cy="1642369"/>
          </a:xfrm>
        </p:spPr>
        <p:txBody>
          <a:bodyPr>
            <a:normAutofit/>
          </a:bodyPr>
          <a:lstStyle/>
          <a:p>
            <a:r>
              <a:rPr lang="en-US" b="1" dirty="0">
                <a:solidFill>
                  <a:schemeClr val="tx1"/>
                </a:solidFill>
              </a:rPr>
              <a:t>Visualizing Null Values present in dataset</a:t>
            </a:r>
            <a:endParaRPr lang="en-IN" b="1" dirty="0">
              <a:solidFill>
                <a:schemeClr val="tx1"/>
              </a:solidFill>
            </a:endParaRPr>
          </a:p>
        </p:txBody>
      </p:sp>
      <p:sp>
        <p:nvSpPr>
          <p:cNvPr id="6" name="Text Placeholder 5">
            <a:extLst>
              <a:ext uri="{FF2B5EF4-FFF2-40B4-BE49-F238E27FC236}">
                <a16:creationId xmlns:a16="http://schemas.microsoft.com/office/drawing/2014/main" id="{C0AD6845-7436-443F-A642-2204208A1DB7}"/>
              </a:ext>
            </a:extLst>
          </p:cNvPr>
          <p:cNvSpPr>
            <a:spLocks noGrp="1"/>
          </p:cNvSpPr>
          <p:nvPr>
            <p:ph type="body" sz="half" idx="2"/>
          </p:nvPr>
        </p:nvSpPr>
        <p:spPr>
          <a:xfrm>
            <a:off x="754602" y="1251752"/>
            <a:ext cx="4740676" cy="4714042"/>
          </a:xfrm>
        </p:spPr>
        <p:txBody>
          <a:bodyPr>
            <a:normAutofit lnSpcReduction="10000"/>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White Horizontal lines in the figure shows the null  values</a:t>
            </a:r>
          </a:p>
          <a:p>
            <a:pPr marL="342900" indent="-342900">
              <a:buFont typeface="Arial" panose="020B0604020202020204" pitchFamily="34" charset="0"/>
              <a:buChar char="•"/>
            </a:pPr>
            <a:r>
              <a:rPr lang="en-US" sz="1800" dirty="0"/>
              <a:t>3.83 % of data was NULL</a:t>
            </a:r>
          </a:p>
          <a:p>
            <a:pPr marL="342900" indent="-342900">
              <a:buFont typeface="Arial" panose="020B0604020202020204" pitchFamily="34" charset="0"/>
              <a:buChar char="•"/>
            </a:pPr>
            <a:r>
              <a:rPr lang="en-US" sz="1800" dirty="0" err="1"/>
              <a:t>beer_ABV</a:t>
            </a:r>
            <a:r>
              <a:rPr lang="en-US" sz="1800" dirty="0"/>
              <a:t>  columns has 20280 Null values</a:t>
            </a:r>
          </a:p>
          <a:p>
            <a:pPr marL="342900" indent="-342900">
              <a:buFont typeface="Arial" panose="020B0604020202020204" pitchFamily="34" charset="0"/>
              <a:buChar char="•"/>
            </a:pPr>
            <a:r>
              <a:rPr lang="en-US" sz="1800" dirty="0" err="1"/>
              <a:t>review_profileName</a:t>
            </a:r>
            <a:r>
              <a:rPr lang="en-US" sz="1800" dirty="0"/>
              <a:t>  has 115 Null values </a:t>
            </a:r>
          </a:p>
          <a:p>
            <a:pPr marL="342900" indent="-342900">
              <a:buFont typeface="Arial" panose="020B0604020202020204" pitchFamily="34" charset="0"/>
              <a:buChar char="•"/>
            </a:pPr>
            <a:r>
              <a:rPr lang="en-US" sz="1800" dirty="0" err="1"/>
              <a:t>review_text</a:t>
            </a:r>
            <a:r>
              <a:rPr lang="en-US" sz="1800" dirty="0"/>
              <a:t>  has 119 Null values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solidFill>
                  <a:schemeClr val="bg1"/>
                </a:solidFill>
              </a:rPr>
              <a:t>Null Values were replaced with mean and mode.</a:t>
            </a:r>
          </a:p>
        </p:txBody>
      </p:sp>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5948023"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bg1"/>
                </a:solidFill>
              </a:rPr>
              <a:t>Null Values</a:t>
            </a:r>
            <a:endParaRPr lang="en-IN" b="1" dirty="0">
              <a:solidFill>
                <a:schemeClr val="bg1"/>
              </a:solidFill>
            </a:endParaRPr>
          </a:p>
        </p:txBody>
      </p:sp>
      <p:pic>
        <p:nvPicPr>
          <p:cNvPr id="5" name="Picture 4">
            <a:extLst>
              <a:ext uri="{FF2B5EF4-FFF2-40B4-BE49-F238E27FC236}">
                <a16:creationId xmlns:a16="http://schemas.microsoft.com/office/drawing/2014/main" id="{D2192BA1-A6A3-41BB-B94B-7D62135D8148}"/>
              </a:ext>
            </a:extLst>
          </p:cNvPr>
          <p:cNvPicPr>
            <a:picLocks noChangeAspect="1"/>
          </p:cNvPicPr>
          <p:nvPr/>
        </p:nvPicPr>
        <p:blipFill>
          <a:blip r:embed="rId2"/>
          <a:stretch>
            <a:fillRect/>
          </a:stretch>
        </p:blipFill>
        <p:spPr>
          <a:xfrm>
            <a:off x="6268450" y="2121762"/>
            <a:ext cx="5324984" cy="4530571"/>
          </a:xfrm>
          <a:prstGeom prst="rect">
            <a:avLst/>
          </a:prstGeom>
        </p:spPr>
      </p:pic>
    </p:spTree>
    <p:extLst>
      <p:ext uri="{BB962C8B-B14F-4D97-AF65-F5344CB8AC3E}">
        <p14:creationId xmlns:p14="http://schemas.microsoft.com/office/powerpoint/2010/main" val="3895755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9355584"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bg1"/>
                </a:solidFill>
              </a:rPr>
              <a:t>				Statistical 	Description</a:t>
            </a:r>
            <a:endParaRPr lang="en-IN" b="1" dirty="0">
              <a:solidFill>
                <a:schemeClr val="bg1"/>
              </a:solidFill>
            </a:endParaRPr>
          </a:p>
        </p:txBody>
      </p:sp>
      <p:pic>
        <p:nvPicPr>
          <p:cNvPr id="3" name="Picture 2">
            <a:extLst>
              <a:ext uri="{FF2B5EF4-FFF2-40B4-BE49-F238E27FC236}">
                <a16:creationId xmlns:a16="http://schemas.microsoft.com/office/drawing/2014/main" id="{2F1F3A98-D445-453E-AE1C-BF900AD0932C}"/>
              </a:ext>
            </a:extLst>
          </p:cNvPr>
          <p:cNvPicPr>
            <a:picLocks noChangeAspect="1"/>
          </p:cNvPicPr>
          <p:nvPr/>
        </p:nvPicPr>
        <p:blipFill>
          <a:blip r:embed="rId2"/>
          <a:stretch>
            <a:fillRect/>
          </a:stretch>
        </p:blipFill>
        <p:spPr>
          <a:xfrm>
            <a:off x="96969" y="2396478"/>
            <a:ext cx="8132631" cy="3680779"/>
          </a:xfrm>
          <a:prstGeom prst="rect">
            <a:avLst/>
          </a:prstGeom>
        </p:spPr>
      </p:pic>
      <p:pic>
        <p:nvPicPr>
          <p:cNvPr id="5" name="Picture 4">
            <a:extLst>
              <a:ext uri="{FF2B5EF4-FFF2-40B4-BE49-F238E27FC236}">
                <a16:creationId xmlns:a16="http://schemas.microsoft.com/office/drawing/2014/main" id="{95EF4914-B9FB-49EF-8DA7-BF5210298276}"/>
              </a:ext>
            </a:extLst>
          </p:cNvPr>
          <p:cNvPicPr>
            <a:picLocks noChangeAspect="1"/>
          </p:cNvPicPr>
          <p:nvPr/>
        </p:nvPicPr>
        <p:blipFill>
          <a:blip r:embed="rId3"/>
          <a:stretch>
            <a:fillRect/>
          </a:stretch>
        </p:blipFill>
        <p:spPr>
          <a:xfrm>
            <a:off x="8140824" y="2406613"/>
            <a:ext cx="4051176" cy="3688400"/>
          </a:xfrm>
          <a:prstGeom prst="rect">
            <a:avLst/>
          </a:prstGeom>
        </p:spPr>
      </p:pic>
    </p:spTree>
    <p:extLst>
      <p:ext uri="{BB962C8B-B14F-4D97-AF65-F5344CB8AC3E}">
        <p14:creationId xmlns:p14="http://schemas.microsoft.com/office/powerpoint/2010/main" val="137001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3067-8515-42EB-9A25-671884A332B1}"/>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8550A40F-273D-42DC-B7C4-098318E64CFD}"/>
              </a:ext>
            </a:extLst>
          </p:cNvPr>
          <p:cNvSpPr>
            <a:spLocks noGrp="1"/>
          </p:cNvSpPr>
          <p:nvPr>
            <p:ph idx="1"/>
          </p:nvPr>
        </p:nvSpPr>
        <p:spPr/>
        <p:txBody>
          <a:bodyPr>
            <a:normAutofit/>
          </a:bodyPr>
          <a:lstStyle/>
          <a:p>
            <a:r>
              <a:rPr lang="en-US" dirty="0"/>
              <a:t>Introduction &amp; Objective</a:t>
            </a:r>
            <a:endParaRPr lang="en-IN" dirty="0"/>
          </a:p>
          <a:p>
            <a:r>
              <a:rPr lang="en-US" dirty="0"/>
              <a:t>Exploring More About Columns</a:t>
            </a:r>
          </a:p>
          <a:p>
            <a:pPr>
              <a:buFont typeface="+mj-lt"/>
              <a:buAutoNum type="arabicPeriod"/>
            </a:pPr>
            <a:r>
              <a:rPr lang="en-US" dirty="0"/>
              <a:t>Details of Columns</a:t>
            </a:r>
          </a:p>
          <a:p>
            <a:pPr>
              <a:buFont typeface="+mj-lt"/>
              <a:buAutoNum type="arabicPeriod"/>
            </a:pPr>
            <a:r>
              <a:rPr lang="en-US" dirty="0"/>
              <a:t>Visualization of Data </a:t>
            </a:r>
          </a:p>
          <a:p>
            <a:pPr>
              <a:buFont typeface="+mj-lt"/>
              <a:buAutoNum type="arabicPeriod"/>
            </a:pPr>
            <a:r>
              <a:rPr lang="en-US" dirty="0"/>
              <a:t>Presence of Null Data</a:t>
            </a:r>
          </a:p>
          <a:p>
            <a:r>
              <a:rPr lang="en-US" dirty="0"/>
              <a:t>Statistical Description</a:t>
            </a:r>
          </a:p>
          <a:p>
            <a:r>
              <a:rPr lang="en-US" dirty="0"/>
              <a:t>Questions and Answers</a:t>
            </a:r>
          </a:p>
          <a:p>
            <a:r>
              <a:rPr lang="en-US" dirty="0"/>
              <a:t>Steps to Run the Project</a:t>
            </a:r>
          </a:p>
        </p:txBody>
      </p:sp>
    </p:spTree>
    <p:extLst>
      <p:ext uri="{BB962C8B-B14F-4D97-AF65-F5344CB8AC3E}">
        <p14:creationId xmlns:p14="http://schemas.microsoft.com/office/powerpoint/2010/main" val="3514196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9355584"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bg1"/>
                </a:solidFill>
              </a:rPr>
              <a:t>				Statistical 	Description Continued</a:t>
            </a:r>
            <a:endParaRPr lang="en-IN" b="1" dirty="0">
              <a:solidFill>
                <a:schemeClr val="bg1"/>
              </a:solidFill>
            </a:endParaRPr>
          </a:p>
        </p:txBody>
      </p:sp>
      <p:sp>
        <p:nvSpPr>
          <p:cNvPr id="2" name="TextBox 1">
            <a:extLst>
              <a:ext uri="{FF2B5EF4-FFF2-40B4-BE49-F238E27FC236}">
                <a16:creationId xmlns:a16="http://schemas.microsoft.com/office/drawing/2014/main" id="{17F554CE-6852-4D9B-B5F8-589ED6281A01}"/>
              </a:ext>
            </a:extLst>
          </p:cNvPr>
          <p:cNvSpPr txBox="1"/>
          <p:nvPr/>
        </p:nvSpPr>
        <p:spPr>
          <a:xfrm>
            <a:off x="674703" y="2388089"/>
            <a:ext cx="11239130" cy="4247317"/>
          </a:xfrm>
          <a:prstGeom prst="rect">
            <a:avLst/>
          </a:prstGeom>
          <a:noFill/>
        </p:spPr>
        <p:txBody>
          <a:bodyPr wrap="square" rtlCol="0">
            <a:spAutoFit/>
          </a:bodyPr>
          <a:lstStyle/>
          <a:p>
            <a:r>
              <a:rPr lang="en-US" dirty="0"/>
              <a:t>* The columns that are showing NAN are categorical columns.</a:t>
            </a:r>
          </a:p>
          <a:p>
            <a:endParaRPr lang="en-US" dirty="0"/>
          </a:p>
          <a:p>
            <a:r>
              <a:rPr lang="en-US" dirty="0"/>
              <a:t>* It can be observed that in </a:t>
            </a:r>
            <a:r>
              <a:rPr lang="en-US" dirty="0" err="1"/>
              <a:t>beer_name</a:t>
            </a:r>
            <a:r>
              <a:rPr lang="en-US" dirty="0"/>
              <a:t> Sierra Nevada Celebration Ale is on top with a frequency of 3000</a:t>
            </a:r>
          </a:p>
          <a:p>
            <a:endParaRPr lang="en-US" dirty="0"/>
          </a:p>
          <a:p>
            <a:r>
              <a:rPr lang="en-US" dirty="0"/>
              <a:t>* in </a:t>
            </a:r>
            <a:r>
              <a:rPr lang="en-US" dirty="0" err="1"/>
              <a:t>beer_style</a:t>
            </a:r>
            <a:r>
              <a:rPr lang="en-US" dirty="0"/>
              <a:t> American IPA is on top with </a:t>
            </a:r>
            <a:r>
              <a:rPr lang="en-US" dirty="0" err="1"/>
              <a:t>frequecny</a:t>
            </a:r>
            <a:r>
              <a:rPr lang="en-US" dirty="0"/>
              <a:t> of 43369</a:t>
            </a:r>
          </a:p>
          <a:p>
            <a:endParaRPr lang="en-US" dirty="0"/>
          </a:p>
          <a:p>
            <a:r>
              <a:rPr lang="en-US" dirty="0"/>
              <a:t>*  In  </a:t>
            </a:r>
            <a:r>
              <a:rPr lang="en-US" dirty="0" err="1"/>
              <a:t>review_profileName</a:t>
            </a:r>
            <a:r>
              <a:rPr lang="en-US" dirty="0"/>
              <a:t> </a:t>
            </a:r>
            <a:r>
              <a:rPr lang="en-US" dirty="0" err="1"/>
              <a:t>northyorksammy</a:t>
            </a:r>
            <a:r>
              <a:rPr lang="en-US" dirty="0"/>
              <a:t> is on top with frequency 1858</a:t>
            </a:r>
          </a:p>
          <a:p>
            <a:endParaRPr lang="en-US" dirty="0"/>
          </a:p>
          <a:p>
            <a:r>
              <a:rPr lang="en-US" dirty="0"/>
              <a:t>* The difference between the 75% percentile and maximum of </a:t>
            </a:r>
            <a:r>
              <a:rPr lang="en-US" dirty="0" err="1"/>
              <a:t>beer_ABV</a:t>
            </a:r>
            <a:r>
              <a:rPr lang="en-US" dirty="0"/>
              <a:t> is remarkable, it means outliers are present</a:t>
            </a:r>
          </a:p>
          <a:p>
            <a:endParaRPr lang="en-US" dirty="0"/>
          </a:p>
          <a:p>
            <a:r>
              <a:rPr lang="en-US" dirty="0"/>
              <a:t>* The difference between 75% percentile and maximum of </a:t>
            </a:r>
            <a:r>
              <a:rPr lang="en-US" dirty="0" err="1"/>
              <a:t>beer_brewerId</a:t>
            </a:r>
            <a:r>
              <a:rPr lang="en-US" dirty="0"/>
              <a:t> is also more but as it is Id number so it can be in that range</a:t>
            </a:r>
          </a:p>
          <a:p>
            <a:endParaRPr lang="en-IN" dirty="0"/>
          </a:p>
        </p:txBody>
      </p:sp>
    </p:spTree>
    <p:extLst>
      <p:ext uri="{BB962C8B-B14F-4D97-AF65-F5344CB8AC3E}">
        <p14:creationId xmlns:p14="http://schemas.microsoft.com/office/powerpoint/2010/main" val="4221000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0AD6845-7436-443F-A642-2204208A1DB7}"/>
              </a:ext>
            </a:extLst>
          </p:cNvPr>
          <p:cNvSpPr>
            <a:spLocks noGrp="1"/>
          </p:cNvSpPr>
          <p:nvPr>
            <p:ph type="body" sz="half" idx="2"/>
          </p:nvPr>
        </p:nvSpPr>
        <p:spPr>
          <a:xfrm>
            <a:off x="754602" y="3169328"/>
            <a:ext cx="4740676" cy="2796466"/>
          </a:xfrm>
        </p:spPr>
        <p:txBody>
          <a:bodyPr>
            <a:normAutofit/>
          </a:bodyPr>
          <a:lstStyle/>
          <a:p>
            <a:endParaRPr lang="en-US" sz="2000" dirty="0"/>
          </a:p>
          <a:p>
            <a:pPr marL="285750" indent="-285750">
              <a:buFont typeface="Arial" panose="020B0604020202020204" pitchFamily="34" charset="0"/>
              <a:buChar char="•"/>
            </a:pPr>
            <a:r>
              <a:rPr lang="en-US" sz="2000" dirty="0"/>
              <a:t>review taste and review aroma are highly correlated with each other</a:t>
            </a:r>
          </a:p>
          <a:p>
            <a:pPr marL="285750" indent="-285750">
              <a:buFont typeface="Arial" panose="020B0604020202020204" pitchFamily="34" charset="0"/>
              <a:buChar char="•"/>
            </a:pPr>
            <a:r>
              <a:rPr lang="en-US" sz="2000" dirty="0"/>
              <a:t>review taste and review overall are also highly correlated with each other</a:t>
            </a:r>
          </a:p>
        </p:txBody>
      </p:sp>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506028" y="685059"/>
            <a:ext cx="5122415" cy="1649767"/>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bg1"/>
                </a:solidFill>
              </a:rPr>
              <a:t>Statistical Description</a:t>
            </a:r>
          </a:p>
          <a:p>
            <a:r>
              <a:rPr lang="en-US" b="1" dirty="0">
                <a:solidFill>
                  <a:schemeClr val="bg1"/>
                </a:solidFill>
              </a:rPr>
              <a:t>Correlation between</a:t>
            </a:r>
          </a:p>
          <a:p>
            <a:r>
              <a:rPr lang="en-US" b="1" dirty="0">
                <a:solidFill>
                  <a:schemeClr val="bg1"/>
                </a:solidFill>
              </a:rPr>
              <a:t> columns</a:t>
            </a:r>
            <a:endParaRPr lang="en-IN" b="1" dirty="0">
              <a:solidFill>
                <a:schemeClr val="bg1"/>
              </a:solidFill>
            </a:endParaRPr>
          </a:p>
        </p:txBody>
      </p:sp>
      <p:pic>
        <p:nvPicPr>
          <p:cNvPr id="3" name="Picture 2">
            <a:extLst>
              <a:ext uri="{FF2B5EF4-FFF2-40B4-BE49-F238E27FC236}">
                <a16:creationId xmlns:a16="http://schemas.microsoft.com/office/drawing/2014/main" id="{852FAC1C-E324-4994-A987-1811A0402C9B}"/>
              </a:ext>
            </a:extLst>
          </p:cNvPr>
          <p:cNvPicPr>
            <a:picLocks noChangeAspect="1"/>
          </p:cNvPicPr>
          <p:nvPr/>
        </p:nvPicPr>
        <p:blipFill>
          <a:blip r:embed="rId2"/>
          <a:stretch>
            <a:fillRect/>
          </a:stretch>
        </p:blipFill>
        <p:spPr>
          <a:xfrm>
            <a:off x="5937697" y="620786"/>
            <a:ext cx="6189200" cy="6237214"/>
          </a:xfrm>
          <a:prstGeom prst="rect">
            <a:avLst/>
          </a:prstGeom>
        </p:spPr>
      </p:pic>
    </p:spTree>
    <p:extLst>
      <p:ext uri="{BB962C8B-B14F-4D97-AF65-F5344CB8AC3E}">
        <p14:creationId xmlns:p14="http://schemas.microsoft.com/office/powerpoint/2010/main" val="57773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85D859-B5A8-4BB6-B9D7-C4DA9E1F2FA5}"/>
              </a:ext>
            </a:extLst>
          </p:cNvPr>
          <p:cNvSpPr>
            <a:spLocks noGrp="1"/>
          </p:cNvSpPr>
          <p:nvPr>
            <p:ph type="title"/>
          </p:nvPr>
        </p:nvSpPr>
        <p:spPr>
          <a:xfrm>
            <a:off x="2921610" y="994630"/>
            <a:ext cx="8825660" cy="1822514"/>
          </a:xfrm>
        </p:spPr>
        <p:txBody>
          <a:bodyPr/>
          <a:lstStyle/>
          <a:p>
            <a:r>
              <a:rPr lang="en-US" dirty="0"/>
              <a:t>Questions And Answers</a:t>
            </a:r>
            <a:endParaRPr lang="en-IN" dirty="0"/>
          </a:p>
        </p:txBody>
      </p:sp>
    </p:spTree>
    <p:extLst>
      <p:ext uri="{BB962C8B-B14F-4D97-AF65-F5344CB8AC3E}">
        <p14:creationId xmlns:p14="http://schemas.microsoft.com/office/powerpoint/2010/main" val="1559715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994298" y="932156"/>
            <a:ext cx="10946167" cy="577049"/>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1. Rank top 3 Breweries which produce the strongest beers?</a:t>
            </a:r>
            <a:endParaRPr lang="en-IN" b="1" dirty="0">
              <a:solidFill>
                <a:schemeClr val="bg1"/>
              </a:solidFill>
            </a:endParaRPr>
          </a:p>
        </p:txBody>
      </p:sp>
      <p:pic>
        <p:nvPicPr>
          <p:cNvPr id="4" name="Picture 3">
            <a:extLst>
              <a:ext uri="{FF2B5EF4-FFF2-40B4-BE49-F238E27FC236}">
                <a16:creationId xmlns:a16="http://schemas.microsoft.com/office/drawing/2014/main" id="{B5DFD617-3A2E-402E-953A-7FE7E3744651}"/>
              </a:ext>
            </a:extLst>
          </p:cNvPr>
          <p:cNvPicPr>
            <a:picLocks noChangeAspect="1"/>
          </p:cNvPicPr>
          <p:nvPr/>
        </p:nvPicPr>
        <p:blipFill>
          <a:blip r:embed="rId2"/>
          <a:stretch>
            <a:fillRect/>
          </a:stretch>
        </p:blipFill>
        <p:spPr>
          <a:xfrm>
            <a:off x="4519660" y="2549284"/>
            <a:ext cx="7118965" cy="3958048"/>
          </a:xfrm>
          <a:prstGeom prst="rect">
            <a:avLst/>
          </a:prstGeom>
        </p:spPr>
      </p:pic>
      <p:sp>
        <p:nvSpPr>
          <p:cNvPr id="5" name="TextBox 4">
            <a:extLst>
              <a:ext uri="{FF2B5EF4-FFF2-40B4-BE49-F238E27FC236}">
                <a16:creationId xmlns:a16="http://schemas.microsoft.com/office/drawing/2014/main" id="{D73EBA52-A4D4-441D-B474-6FB85A876889}"/>
              </a:ext>
            </a:extLst>
          </p:cNvPr>
          <p:cNvSpPr txBox="1"/>
          <p:nvPr/>
        </p:nvSpPr>
        <p:spPr>
          <a:xfrm>
            <a:off x="553375" y="2663301"/>
            <a:ext cx="3725661" cy="2585323"/>
          </a:xfrm>
          <a:prstGeom prst="rect">
            <a:avLst/>
          </a:prstGeom>
          <a:noFill/>
        </p:spPr>
        <p:txBody>
          <a:bodyPr wrap="square" rtlCol="0">
            <a:spAutoFit/>
          </a:bodyPr>
          <a:lstStyle/>
          <a:p>
            <a:r>
              <a:rPr lang="en-US" dirty="0"/>
              <a:t>Here strongest beers indicates the strong presence of alcohol in the beer. so we have to find out top 3 </a:t>
            </a:r>
            <a:r>
              <a:rPr lang="en-US" dirty="0" err="1"/>
              <a:t>beer_brewerId</a:t>
            </a:r>
            <a:r>
              <a:rPr lang="en-US" dirty="0"/>
              <a:t> using mean of </a:t>
            </a:r>
            <a:r>
              <a:rPr lang="en-US" dirty="0" err="1"/>
              <a:t>beer_ABV</a:t>
            </a:r>
            <a:endParaRPr lang="en-US" dirty="0"/>
          </a:p>
          <a:p>
            <a:endParaRPr lang="en-US" dirty="0"/>
          </a:p>
          <a:p>
            <a:r>
              <a:rPr lang="en-US" dirty="0"/>
              <a:t>So Top Three breweries are ,</a:t>
            </a:r>
          </a:p>
          <a:p>
            <a:r>
              <a:rPr lang="en-US" dirty="0" err="1"/>
              <a:t>Brewerid</a:t>
            </a:r>
            <a:r>
              <a:rPr lang="en-US" dirty="0"/>
              <a:t> no 6513, 736 and 24215.</a:t>
            </a:r>
            <a:endParaRPr lang="en-IN" dirty="0"/>
          </a:p>
        </p:txBody>
      </p:sp>
    </p:spTree>
    <p:extLst>
      <p:ext uri="{BB962C8B-B14F-4D97-AF65-F5344CB8AC3E}">
        <p14:creationId xmlns:p14="http://schemas.microsoft.com/office/powerpoint/2010/main" val="3253871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994298" y="932156"/>
            <a:ext cx="10946167" cy="577049"/>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2. Which year did beers enjoy the highest ratings?</a:t>
            </a:r>
            <a:endParaRPr lang="en-IN" b="1" dirty="0">
              <a:solidFill>
                <a:schemeClr val="bg1"/>
              </a:solidFill>
            </a:endParaRPr>
          </a:p>
        </p:txBody>
      </p:sp>
      <p:sp>
        <p:nvSpPr>
          <p:cNvPr id="5" name="TextBox 4">
            <a:extLst>
              <a:ext uri="{FF2B5EF4-FFF2-40B4-BE49-F238E27FC236}">
                <a16:creationId xmlns:a16="http://schemas.microsoft.com/office/drawing/2014/main" id="{D73EBA52-A4D4-441D-B474-6FB85A876889}"/>
              </a:ext>
            </a:extLst>
          </p:cNvPr>
          <p:cNvSpPr txBox="1"/>
          <p:nvPr/>
        </p:nvSpPr>
        <p:spPr>
          <a:xfrm>
            <a:off x="553375" y="5113542"/>
            <a:ext cx="10321771" cy="1200329"/>
          </a:xfrm>
          <a:prstGeom prst="rect">
            <a:avLst/>
          </a:prstGeom>
          <a:noFill/>
        </p:spPr>
        <p:txBody>
          <a:bodyPr wrap="square" rtlCol="0">
            <a:spAutoFit/>
          </a:bodyPr>
          <a:lstStyle/>
          <a:p>
            <a:r>
              <a:rPr lang="en-US" dirty="0"/>
              <a:t>to find out highest ratings of beer we need to </a:t>
            </a:r>
            <a:r>
              <a:rPr lang="en-US" dirty="0" err="1"/>
              <a:t>groupby</a:t>
            </a:r>
            <a:r>
              <a:rPr lang="en-US" dirty="0"/>
              <a:t> </a:t>
            </a:r>
            <a:r>
              <a:rPr lang="en-US" dirty="0" err="1"/>
              <a:t>beer_id</a:t>
            </a:r>
            <a:r>
              <a:rPr lang="en-US" dirty="0"/>
              <a:t> and we also need to take highest counts of all other factors like review appearance, </a:t>
            </a:r>
            <a:r>
              <a:rPr lang="en-US" dirty="0" err="1"/>
              <a:t>review_aroma</a:t>
            </a:r>
            <a:r>
              <a:rPr lang="en-US" dirty="0"/>
              <a:t>, </a:t>
            </a:r>
            <a:r>
              <a:rPr lang="en-US" dirty="0" err="1"/>
              <a:t>review_overall</a:t>
            </a:r>
            <a:r>
              <a:rPr lang="en-US" dirty="0"/>
              <a:t>, </a:t>
            </a:r>
            <a:r>
              <a:rPr lang="en-US" dirty="0" err="1"/>
              <a:t>review_palettte</a:t>
            </a:r>
            <a:r>
              <a:rPr lang="en-US" dirty="0"/>
              <a:t>, and </a:t>
            </a:r>
            <a:r>
              <a:rPr lang="en-US" dirty="0" err="1"/>
              <a:t>review_taste</a:t>
            </a:r>
            <a:endParaRPr lang="en-US" dirty="0"/>
          </a:p>
          <a:p>
            <a:r>
              <a:rPr lang="en-US" b="1" i="1" u="sng" dirty="0"/>
              <a:t> so the year that encountered highest rating was 2002</a:t>
            </a:r>
            <a:endParaRPr lang="en-IN" b="1" i="1" u="sng" dirty="0"/>
          </a:p>
        </p:txBody>
      </p:sp>
      <p:pic>
        <p:nvPicPr>
          <p:cNvPr id="3" name="Picture 2">
            <a:extLst>
              <a:ext uri="{FF2B5EF4-FFF2-40B4-BE49-F238E27FC236}">
                <a16:creationId xmlns:a16="http://schemas.microsoft.com/office/drawing/2014/main" id="{CEC51FE8-8961-44B3-976B-B6DCBAEC3936}"/>
              </a:ext>
            </a:extLst>
          </p:cNvPr>
          <p:cNvPicPr>
            <a:picLocks noChangeAspect="1"/>
          </p:cNvPicPr>
          <p:nvPr/>
        </p:nvPicPr>
        <p:blipFill>
          <a:blip r:embed="rId2"/>
          <a:stretch>
            <a:fillRect/>
          </a:stretch>
        </p:blipFill>
        <p:spPr>
          <a:xfrm>
            <a:off x="719091" y="2645545"/>
            <a:ext cx="10946167" cy="204233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17367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994298" y="692458"/>
            <a:ext cx="10946167" cy="1100830"/>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3. Based on the user’s ratings which factors are important among taste, aroma, appearance, and palette?</a:t>
            </a:r>
            <a:endParaRPr lang="en-IN" b="1" dirty="0">
              <a:solidFill>
                <a:schemeClr val="bg1"/>
              </a:solidFill>
            </a:endParaRPr>
          </a:p>
        </p:txBody>
      </p:sp>
      <p:pic>
        <p:nvPicPr>
          <p:cNvPr id="4" name="Picture 3">
            <a:extLst>
              <a:ext uri="{FF2B5EF4-FFF2-40B4-BE49-F238E27FC236}">
                <a16:creationId xmlns:a16="http://schemas.microsoft.com/office/drawing/2014/main" id="{FCBAEEBE-DFEC-4F9C-BFFD-473EE06ADF25}"/>
              </a:ext>
            </a:extLst>
          </p:cNvPr>
          <p:cNvPicPr>
            <a:picLocks noChangeAspect="1"/>
          </p:cNvPicPr>
          <p:nvPr/>
        </p:nvPicPr>
        <p:blipFill>
          <a:blip r:embed="rId2"/>
          <a:stretch>
            <a:fillRect/>
          </a:stretch>
        </p:blipFill>
        <p:spPr>
          <a:xfrm>
            <a:off x="1198484" y="4076473"/>
            <a:ext cx="9321553" cy="2189544"/>
          </a:xfrm>
          <a:prstGeom prst="rect">
            <a:avLst/>
          </a:prstGeom>
        </p:spPr>
      </p:pic>
      <p:sp>
        <p:nvSpPr>
          <p:cNvPr id="10" name="TextBox 9">
            <a:extLst>
              <a:ext uri="{FF2B5EF4-FFF2-40B4-BE49-F238E27FC236}">
                <a16:creationId xmlns:a16="http://schemas.microsoft.com/office/drawing/2014/main" id="{C68ED25E-CEB7-47E6-98C5-6E54CD832909}"/>
              </a:ext>
            </a:extLst>
          </p:cNvPr>
          <p:cNvSpPr txBox="1"/>
          <p:nvPr/>
        </p:nvSpPr>
        <p:spPr>
          <a:xfrm>
            <a:off x="1455938" y="2361459"/>
            <a:ext cx="9623394" cy="1200329"/>
          </a:xfrm>
          <a:prstGeom prst="rect">
            <a:avLst/>
          </a:prstGeom>
          <a:noFill/>
        </p:spPr>
        <p:txBody>
          <a:bodyPr wrap="square" rtlCol="0">
            <a:spAutoFit/>
          </a:bodyPr>
          <a:lstStyle/>
          <a:p>
            <a:endParaRPr lang="en-US" b="1" i="1" dirty="0"/>
          </a:p>
          <a:p>
            <a:r>
              <a:rPr lang="en-US" b="1" i="1" dirty="0"/>
              <a:t>To find the important factor, all the factors need to be considered along with </a:t>
            </a:r>
            <a:r>
              <a:rPr lang="en-US" b="1" i="1" dirty="0" err="1"/>
              <a:t>overall_review</a:t>
            </a:r>
            <a:r>
              <a:rPr lang="en-US" b="1" i="1" dirty="0"/>
              <a:t> and the column showing highest correlation with </a:t>
            </a:r>
            <a:r>
              <a:rPr lang="en-US" b="1" i="1" dirty="0" err="1"/>
              <a:t>review_overall</a:t>
            </a:r>
            <a:r>
              <a:rPr lang="en-US" b="1" i="1" dirty="0"/>
              <a:t> can be considered as </a:t>
            </a:r>
            <a:r>
              <a:rPr lang="en-US" b="1" i="1" dirty="0" err="1"/>
              <a:t>importan</a:t>
            </a:r>
            <a:endParaRPr lang="en-US" b="1" i="1" dirty="0"/>
          </a:p>
        </p:txBody>
      </p:sp>
    </p:spTree>
    <p:extLst>
      <p:ext uri="{BB962C8B-B14F-4D97-AF65-F5344CB8AC3E}">
        <p14:creationId xmlns:p14="http://schemas.microsoft.com/office/powerpoint/2010/main" val="643826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994298" y="692458"/>
            <a:ext cx="10946167" cy="1100830"/>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3. Based on the user’s ratings which factors are important among taste, aroma, appearance, and palette?</a:t>
            </a:r>
            <a:endParaRPr lang="en-IN" b="1" dirty="0">
              <a:solidFill>
                <a:schemeClr val="bg1"/>
              </a:solidFill>
            </a:endParaRPr>
          </a:p>
        </p:txBody>
      </p:sp>
      <p:pic>
        <p:nvPicPr>
          <p:cNvPr id="9" name="Picture 8">
            <a:extLst>
              <a:ext uri="{FF2B5EF4-FFF2-40B4-BE49-F238E27FC236}">
                <a16:creationId xmlns:a16="http://schemas.microsoft.com/office/drawing/2014/main" id="{46011F7D-BA21-4F75-BCC0-0CEA59EEA057}"/>
              </a:ext>
            </a:extLst>
          </p:cNvPr>
          <p:cNvPicPr>
            <a:picLocks noChangeAspect="1"/>
          </p:cNvPicPr>
          <p:nvPr/>
        </p:nvPicPr>
        <p:blipFill>
          <a:blip r:embed="rId2"/>
          <a:stretch>
            <a:fillRect/>
          </a:stretch>
        </p:blipFill>
        <p:spPr>
          <a:xfrm>
            <a:off x="676224" y="2171294"/>
            <a:ext cx="10839551" cy="4686706"/>
          </a:xfrm>
          <a:prstGeom prst="rect">
            <a:avLst/>
          </a:prstGeom>
        </p:spPr>
      </p:pic>
    </p:spTree>
    <p:extLst>
      <p:ext uri="{BB962C8B-B14F-4D97-AF65-F5344CB8AC3E}">
        <p14:creationId xmlns:p14="http://schemas.microsoft.com/office/powerpoint/2010/main" val="185203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994298" y="692458"/>
            <a:ext cx="10946167" cy="1100830"/>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3. Based on the user’s ratings which factors are important among taste, aroma, appearance, and palette?</a:t>
            </a:r>
            <a:endParaRPr lang="en-IN" b="1" dirty="0">
              <a:solidFill>
                <a:schemeClr val="bg1"/>
              </a:solidFill>
            </a:endParaRPr>
          </a:p>
        </p:txBody>
      </p:sp>
      <p:sp>
        <p:nvSpPr>
          <p:cNvPr id="10" name="TextBox 9">
            <a:extLst>
              <a:ext uri="{FF2B5EF4-FFF2-40B4-BE49-F238E27FC236}">
                <a16:creationId xmlns:a16="http://schemas.microsoft.com/office/drawing/2014/main" id="{C68ED25E-CEB7-47E6-98C5-6E54CD832909}"/>
              </a:ext>
            </a:extLst>
          </p:cNvPr>
          <p:cNvSpPr txBox="1"/>
          <p:nvPr/>
        </p:nvSpPr>
        <p:spPr>
          <a:xfrm>
            <a:off x="479394" y="2361459"/>
            <a:ext cx="10599938" cy="2215991"/>
          </a:xfrm>
          <a:prstGeom prst="rect">
            <a:avLst/>
          </a:prstGeom>
          <a:noFill/>
        </p:spPr>
        <p:txBody>
          <a:bodyPr wrap="square" rtlCol="0">
            <a:spAutoFit/>
          </a:bodyPr>
          <a:lstStyle/>
          <a:p>
            <a:endParaRPr lang="en-US" dirty="0"/>
          </a:p>
          <a:p>
            <a:r>
              <a:rPr lang="en-US" sz="2400" b="1" u="sng" dirty="0"/>
              <a:t>From the bar graph it can be considered that important factors are</a:t>
            </a:r>
            <a:r>
              <a:rPr lang="en-US" sz="2400" b="1" u="sng" dirty="0">
                <a:hlinkClick r:id="rId2"/>
              </a:rPr>
              <a:t>¶</a:t>
            </a:r>
            <a:endParaRPr lang="en-US" sz="2400" b="1" u="sng" dirty="0"/>
          </a:p>
          <a:p>
            <a:r>
              <a:rPr lang="en-US" sz="2400" b="1" u="sng" dirty="0"/>
              <a:t>1) </a:t>
            </a:r>
            <a:r>
              <a:rPr lang="en-US" sz="2400" b="1" u="sng" dirty="0" err="1"/>
              <a:t>review_aroma</a:t>
            </a:r>
            <a:endParaRPr lang="en-US" sz="2400" b="1" u="sng" dirty="0"/>
          </a:p>
          <a:p>
            <a:r>
              <a:rPr lang="en-US" sz="2400" b="1" u="sng" dirty="0"/>
              <a:t>2)</a:t>
            </a:r>
            <a:r>
              <a:rPr lang="en-US" sz="2400" b="1" u="sng" dirty="0" err="1"/>
              <a:t>review_taste</a:t>
            </a:r>
            <a:endParaRPr lang="en-US" sz="2400" b="1" u="sng" dirty="0"/>
          </a:p>
          <a:p>
            <a:r>
              <a:rPr lang="en-US" sz="2400" b="1" u="sng" dirty="0"/>
              <a:t>3)</a:t>
            </a:r>
            <a:r>
              <a:rPr lang="en-US" sz="2400" b="1" u="sng" dirty="0" err="1"/>
              <a:t>review_palette</a:t>
            </a:r>
            <a:endParaRPr lang="en-US" sz="2400" b="1" u="sng" dirty="0"/>
          </a:p>
          <a:p>
            <a:r>
              <a:rPr lang="en-US" sz="2400" b="1" u="sng" dirty="0"/>
              <a:t>4)</a:t>
            </a:r>
            <a:r>
              <a:rPr lang="en-US" sz="2400" b="1" u="sng" dirty="0" err="1"/>
              <a:t>review_appearance</a:t>
            </a:r>
            <a:endParaRPr lang="en-US" sz="2400" b="1" u="sng" dirty="0"/>
          </a:p>
        </p:txBody>
      </p:sp>
    </p:spTree>
    <p:extLst>
      <p:ext uri="{BB962C8B-B14F-4D97-AF65-F5344CB8AC3E}">
        <p14:creationId xmlns:p14="http://schemas.microsoft.com/office/powerpoint/2010/main" val="1967528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994298" y="692458"/>
            <a:ext cx="10946167" cy="1100830"/>
          </a:xfrm>
          <a:prstGeom prst="rect">
            <a:avLst/>
          </a:prstGeom>
        </p:spPr>
        <p:txBody>
          <a:bodyPr vert="horz" lIns="91440" tIns="45720" rIns="91440" bIns="45720" rtlCol="0" anchor="b">
            <a:normAutofit fontScale="850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4. If you were to recommend 3 beers to your friends based on this data which ones will you recommend?</a:t>
            </a:r>
            <a:r>
              <a:rPr lang="en-US" b="1" dirty="0">
                <a:hlinkClick r:id="rId2"/>
              </a:rPr>
              <a:t>¶</a:t>
            </a:r>
            <a:endParaRPr lang="en-IN" b="1" dirty="0">
              <a:solidFill>
                <a:schemeClr val="bg1"/>
              </a:solidFill>
            </a:endParaRPr>
          </a:p>
        </p:txBody>
      </p:sp>
      <p:sp>
        <p:nvSpPr>
          <p:cNvPr id="10" name="TextBox 9">
            <a:extLst>
              <a:ext uri="{FF2B5EF4-FFF2-40B4-BE49-F238E27FC236}">
                <a16:creationId xmlns:a16="http://schemas.microsoft.com/office/drawing/2014/main" id="{C68ED25E-CEB7-47E6-98C5-6E54CD832909}"/>
              </a:ext>
            </a:extLst>
          </p:cNvPr>
          <p:cNvSpPr txBox="1"/>
          <p:nvPr/>
        </p:nvSpPr>
        <p:spPr>
          <a:xfrm>
            <a:off x="479394" y="2361459"/>
            <a:ext cx="10599938" cy="1477328"/>
          </a:xfrm>
          <a:prstGeom prst="rect">
            <a:avLst/>
          </a:prstGeom>
          <a:noFill/>
        </p:spPr>
        <p:txBody>
          <a:bodyPr wrap="square" rtlCol="0">
            <a:spAutoFit/>
          </a:bodyPr>
          <a:lstStyle/>
          <a:p>
            <a:endParaRPr lang="en-US" dirty="0"/>
          </a:p>
          <a:p>
            <a:r>
              <a:rPr lang="en-US" dirty="0"/>
              <a:t>Finding top 3 beers to recommend to friend is similar like finding the year with highest rating, here I will use </a:t>
            </a:r>
            <a:r>
              <a:rPr lang="en-US" dirty="0" err="1"/>
              <a:t>groupby</a:t>
            </a:r>
            <a:r>
              <a:rPr lang="en-US" dirty="0"/>
              <a:t> function on </a:t>
            </a:r>
            <a:r>
              <a:rPr lang="en-US" dirty="0" err="1"/>
              <a:t>beer_name</a:t>
            </a:r>
            <a:r>
              <a:rPr lang="en-US" dirty="0"/>
              <a:t> and highest count (mean ) on all factors like </a:t>
            </a:r>
            <a:r>
              <a:rPr lang="en-US" dirty="0" err="1"/>
              <a:t>beer_ABV</a:t>
            </a:r>
            <a:r>
              <a:rPr lang="en-US" dirty="0"/>
              <a:t>', '</a:t>
            </a:r>
            <a:r>
              <a:rPr lang="en-US" dirty="0" err="1"/>
              <a:t>beer_beerId</a:t>
            </a:r>
            <a:r>
              <a:rPr lang="en-US" dirty="0"/>
              <a:t>', '</a:t>
            </a:r>
            <a:r>
              <a:rPr lang="en-US" dirty="0" err="1"/>
              <a:t>beer_brewerId</a:t>
            </a:r>
            <a:r>
              <a:rPr lang="en-US" dirty="0"/>
              <a:t>', '</a:t>
            </a:r>
            <a:r>
              <a:rPr lang="en-US" dirty="0" err="1"/>
              <a:t>beer_name</a:t>
            </a:r>
            <a:r>
              <a:rPr lang="en-US" dirty="0"/>
              <a:t>', 'beer_style','</a:t>
            </a:r>
            <a:r>
              <a:rPr lang="en-US" dirty="0" err="1"/>
              <a:t>review_appearance</a:t>
            </a:r>
            <a:r>
              <a:rPr lang="en-US" dirty="0"/>
              <a:t>', '</a:t>
            </a:r>
            <a:r>
              <a:rPr lang="en-US" dirty="0" err="1"/>
              <a:t>review_palette</a:t>
            </a:r>
            <a:r>
              <a:rPr lang="en-US" dirty="0"/>
              <a:t>', '</a:t>
            </a:r>
            <a:r>
              <a:rPr lang="en-US" dirty="0" err="1"/>
              <a:t>review_overall</a:t>
            </a:r>
            <a:r>
              <a:rPr lang="en-US" dirty="0"/>
              <a:t>', 'review_taste','</a:t>
            </a:r>
            <a:r>
              <a:rPr lang="en-US" dirty="0" err="1"/>
              <a:t>review_aroma</a:t>
            </a:r>
            <a:r>
              <a:rPr lang="en-US" dirty="0"/>
              <a:t>', </a:t>
            </a:r>
          </a:p>
        </p:txBody>
      </p:sp>
    </p:spTree>
    <p:extLst>
      <p:ext uri="{BB962C8B-B14F-4D97-AF65-F5344CB8AC3E}">
        <p14:creationId xmlns:p14="http://schemas.microsoft.com/office/powerpoint/2010/main" val="4274614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994298" y="692458"/>
            <a:ext cx="10946167" cy="1100830"/>
          </a:xfrm>
          <a:prstGeom prst="rect">
            <a:avLst/>
          </a:prstGeom>
        </p:spPr>
        <p:txBody>
          <a:bodyPr vert="horz" lIns="91440" tIns="45720" rIns="91440" bIns="45720" rtlCol="0" anchor="b">
            <a:normAutofit fontScale="850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4. If you were to recommend 3 beers to your friends based on this data which ones will you recommend?</a:t>
            </a:r>
            <a:r>
              <a:rPr lang="en-US" b="1" dirty="0">
                <a:hlinkClick r:id="rId2"/>
              </a:rPr>
              <a:t>¶</a:t>
            </a:r>
            <a:endParaRPr lang="en-IN" b="1" dirty="0">
              <a:solidFill>
                <a:schemeClr val="bg1"/>
              </a:solidFill>
            </a:endParaRPr>
          </a:p>
        </p:txBody>
      </p:sp>
      <p:sp>
        <p:nvSpPr>
          <p:cNvPr id="10" name="TextBox 9">
            <a:extLst>
              <a:ext uri="{FF2B5EF4-FFF2-40B4-BE49-F238E27FC236}">
                <a16:creationId xmlns:a16="http://schemas.microsoft.com/office/drawing/2014/main" id="{C68ED25E-CEB7-47E6-98C5-6E54CD832909}"/>
              </a:ext>
            </a:extLst>
          </p:cNvPr>
          <p:cNvSpPr txBox="1"/>
          <p:nvPr/>
        </p:nvSpPr>
        <p:spPr>
          <a:xfrm>
            <a:off x="479394" y="5166808"/>
            <a:ext cx="10599938" cy="1323439"/>
          </a:xfrm>
          <a:prstGeom prst="rect">
            <a:avLst/>
          </a:prstGeom>
          <a:noFill/>
        </p:spPr>
        <p:txBody>
          <a:bodyPr wrap="square" rtlCol="0">
            <a:spAutoFit/>
          </a:bodyPr>
          <a:lstStyle/>
          <a:p>
            <a:r>
              <a:rPr lang="en-US" sz="2000" b="1" u="sng" dirty="0"/>
              <a:t>Top 3 beer names to recommend to friends are</a:t>
            </a:r>
          </a:p>
          <a:p>
            <a:pPr marL="342900" indent="-342900">
              <a:buFont typeface="+mj-lt"/>
              <a:buAutoNum type="arabicPeriod"/>
            </a:pPr>
            <a:r>
              <a:rPr lang="en-US" sz="2000" b="1" u="sng" dirty="0" err="1"/>
              <a:t>Edsten</a:t>
            </a:r>
            <a:r>
              <a:rPr lang="en-US" sz="2000" b="1" u="sng" dirty="0"/>
              <a:t> Triple-Wit</a:t>
            </a:r>
          </a:p>
          <a:p>
            <a:pPr marL="342900" indent="-342900">
              <a:buFont typeface="+mj-lt"/>
              <a:buAutoNum type="arabicPeriod"/>
            </a:pPr>
            <a:r>
              <a:rPr lang="en-US" sz="2000" b="1" u="sng" dirty="0"/>
              <a:t>Old Gander Barley Wine </a:t>
            </a:r>
          </a:p>
          <a:p>
            <a:pPr marL="342900" indent="-342900">
              <a:buFont typeface="+mj-lt"/>
              <a:buAutoNum type="arabicPeriod"/>
            </a:pPr>
            <a:r>
              <a:rPr lang="en-US" sz="2000" b="1" u="sng" dirty="0"/>
              <a:t>Rogue Black Brutal</a:t>
            </a:r>
          </a:p>
        </p:txBody>
      </p:sp>
      <p:pic>
        <p:nvPicPr>
          <p:cNvPr id="3" name="Picture 2">
            <a:extLst>
              <a:ext uri="{FF2B5EF4-FFF2-40B4-BE49-F238E27FC236}">
                <a16:creationId xmlns:a16="http://schemas.microsoft.com/office/drawing/2014/main" id="{D659AF33-9B31-4B0A-A74E-EDB7F2447BF7}"/>
              </a:ext>
            </a:extLst>
          </p:cNvPr>
          <p:cNvPicPr>
            <a:picLocks noChangeAspect="1"/>
          </p:cNvPicPr>
          <p:nvPr/>
        </p:nvPicPr>
        <p:blipFill>
          <a:blip r:embed="rId3"/>
          <a:stretch>
            <a:fillRect/>
          </a:stretch>
        </p:blipFill>
        <p:spPr>
          <a:xfrm>
            <a:off x="479394" y="2586484"/>
            <a:ext cx="10875146" cy="2270957"/>
          </a:xfrm>
          <a:prstGeom prst="rect">
            <a:avLst/>
          </a:prstGeom>
        </p:spPr>
      </p:pic>
    </p:spTree>
    <p:extLst>
      <p:ext uri="{BB962C8B-B14F-4D97-AF65-F5344CB8AC3E}">
        <p14:creationId xmlns:p14="http://schemas.microsoft.com/office/powerpoint/2010/main" val="251260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0E3BC-3103-48C8-8179-8CD09217B4B5}"/>
              </a:ext>
            </a:extLst>
          </p:cNvPr>
          <p:cNvSpPr>
            <a:spLocks noGrp="1"/>
          </p:cNvSpPr>
          <p:nvPr>
            <p:ph type="title"/>
          </p:nvPr>
        </p:nvSpPr>
        <p:spPr/>
        <p:txBody>
          <a:bodyPr/>
          <a:lstStyle/>
          <a:p>
            <a:r>
              <a:rPr lang="en-US" dirty="0"/>
              <a:t>Introduction &amp; Objective</a:t>
            </a:r>
            <a:endParaRPr lang="en-IN" dirty="0"/>
          </a:p>
        </p:txBody>
      </p:sp>
      <p:sp>
        <p:nvSpPr>
          <p:cNvPr id="3" name="Content Placeholder 2">
            <a:extLst>
              <a:ext uri="{FF2B5EF4-FFF2-40B4-BE49-F238E27FC236}">
                <a16:creationId xmlns:a16="http://schemas.microsoft.com/office/drawing/2014/main" id="{8D62C3BD-CB48-4890-A025-B87356146D25}"/>
              </a:ext>
            </a:extLst>
          </p:cNvPr>
          <p:cNvSpPr>
            <a:spLocks noGrp="1"/>
          </p:cNvSpPr>
          <p:nvPr>
            <p:ph idx="1"/>
          </p:nvPr>
        </p:nvSpPr>
        <p:spPr/>
        <p:txBody>
          <a:bodyPr>
            <a:normAutofit lnSpcReduction="10000"/>
          </a:bodyPr>
          <a:lstStyle/>
          <a:p>
            <a:pPr marL="0" indent="0">
              <a:buNone/>
            </a:pPr>
            <a:r>
              <a:rPr lang="en-US" dirty="0"/>
              <a:t>The Beer Challenge Analysis Project dataset has the data related to beer reviews  which contains information regarding beers on the basis of the reviews collected by the users. The dataset has fields like Beer id, </a:t>
            </a:r>
            <a:r>
              <a:rPr lang="en-US" dirty="0" err="1"/>
              <a:t>Beer_Style</a:t>
            </a:r>
            <a:r>
              <a:rPr lang="en-US" dirty="0"/>
              <a:t>, Beer Appearance, Beer Aroma and many such columns.</a:t>
            </a:r>
          </a:p>
          <a:p>
            <a:pPr marL="0" indent="0">
              <a:buNone/>
            </a:pPr>
            <a:r>
              <a:rPr lang="en-US" b="1" dirty="0"/>
              <a:t>There are Total 5,28,870 rows and 13 columns</a:t>
            </a:r>
          </a:p>
          <a:p>
            <a:pPr marL="0" indent="0">
              <a:buNone/>
            </a:pPr>
            <a:endParaRPr lang="en-US" dirty="0"/>
          </a:p>
          <a:p>
            <a:pPr marL="0" indent="0">
              <a:buNone/>
            </a:pPr>
            <a:endParaRPr lang="en-US" dirty="0"/>
          </a:p>
          <a:p>
            <a:pPr marL="0" indent="0">
              <a:buNone/>
            </a:pPr>
            <a:r>
              <a:rPr lang="en-US" b="1" dirty="0"/>
              <a:t>Objective</a:t>
            </a:r>
          </a:p>
          <a:p>
            <a:pPr marL="0" indent="0">
              <a:buNone/>
            </a:pPr>
            <a:r>
              <a:rPr lang="en-US" dirty="0"/>
              <a:t>The main objective behind this analysis project  is to answer some questions after taking the insights from the dataset provided</a:t>
            </a:r>
            <a:endParaRPr lang="en-IN" dirty="0"/>
          </a:p>
        </p:txBody>
      </p:sp>
    </p:spTree>
    <p:extLst>
      <p:ext uri="{BB962C8B-B14F-4D97-AF65-F5344CB8AC3E}">
        <p14:creationId xmlns:p14="http://schemas.microsoft.com/office/powerpoint/2010/main" val="2734322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994298" y="692458"/>
            <a:ext cx="10946167" cy="1100830"/>
          </a:xfrm>
          <a:prstGeom prst="rect">
            <a:avLst/>
          </a:prstGeom>
        </p:spPr>
        <p:txBody>
          <a:bodyPr vert="horz" lIns="91440" tIns="45720" rIns="91440" bIns="45720" rtlCol="0" anchor="b">
            <a:normAutofit fontScale="700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a:p>
            <a:r>
              <a:rPr lang="en-US" b="1" dirty="0"/>
              <a:t>5. Which Beer style seems to be the favorite based on reviews written by users?</a:t>
            </a:r>
          </a:p>
        </p:txBody>
      </p:sp>
      <p:sp>
        <p:nvSpPr>
          <p:cNvPr id="10" name="TextBox 9">
            <a:extLst>
              <a:ext uri="{FF2B5EF4-FFF2-40B4-BE49-F238E27FC236}">
                <a16:creationId xmlns:a16="http://schemas.microsoft.com/office/drawing/2014/main" id="{C68ED25E-CEB7-47E6-98C5-6E54CD832909}"/>
              </a:ext>
            </a:extLst>
          </p:cNvPr>
          <p:cNvSpPr txBox="1"/>
          <p:nvPr/>
        </p:nvSpPr>
        <p:spPr>
          <a:xfrm>
            <a:off x="479394" y="2361459"/>
            <a:ext cx="10599938" cy="1200329"/>
          </a:xfrm>
          <a:prstGeom prst="rect">
            <a:avLst/>
          </a:prstGeom>
          <a:noFill/>
        </p:spPr>
        <p:txBody>
          <a:bodyPr wrap="square" rtlCol="0">
            <a:spAutoFit/>
          </a:bodyPr>
          <a:lstStyle/>
          <a:p>
            <a:endParaRPr lang="en-US" dirty="0"/>
          </a:p>
          <a:p>
            <a:r>
              <a:rPr lang="en-US" dirty="0"/>
              <a:t>For finding the </a:t>
            </a:r>
            <a:r>
              <a:rPr lang="en-US" dirty="0" err="1"/>
              <a:t>favourite</a:t>
            </a:r>
            <a:r>
              <a:rPr lang="en-US" dirty="0"/>
              <a:t> beer style this we need to preprocess, train and do sentiment analysis of reviews considering beer style as target and </a:t>
            </a:r>
            <a:r>
              <a:rPr lang="en-US" dirty="0" err="1"/>
              <a:t>review_text</a:t>
            </a:r>
            <a:r>
              <a:rPr lang="en-US" dirty="0"/>
              <a:t> as feature and finally using </a:t>
            </a:r>
            <a:r>
              <a:rPr lang="en-US" dirty="0" err="1"/>
              <a:t>groupby</a:t>
            </a:r>
            <a:r>
              <a:rPr lang="en-US" dirty="0"/>
              <a:t> function on </a:t>
            </a:r>
            <a:r>
              <a:rPr lang="en-US" dirty="0" err="1"/>
              <a:t>polarity_Score</a:t>
            </a:r>
            <a:r>
              <a:rPr lang="en-US" dirty="0"/>
              <a:t> of beer style we will find top 10 Beer styles</a:t>
            </a:r>
          </a:p>
        </p:txBody>
      </p:sp>
      <p:pic>
        <p:nvPicPr>
          <p:cNvPr id="4" name="Picture 3">
            <a:extLst>
              <a:ext uri="{FF2B5EF4-FFF2-40B4-BE49-F238E27FC236}">
                <a16:creationId xmlns:a16="http://schemas.microsoft.com/office/drawing/2014/main" id="{2D489CF7-AD6A-43DA-9C63-04797B8CF3BE}"/>
              </a:ext>
            </a:extLst>
          </p:cNvPr>
          <p:cNvPicPr>
            <a:picLocks noChangeAspect="1"/>
          </p:cNvPicPr>
          <p:nvPr/>
        </p:nvPicPr>
        <p:blipFill>
          <a:blip r:embed="rId2"/>
          <a:stretch>
            <a:fillRect/>
          </a:stretch>
        </p:blipFill>
        <p:spPr>
          <a:xfrm>
            <a:off x="1808436" y="3914286"/>
            <a:ext cx="7104744" cy="2331922"/>
          </a:xfrm>
          <a:prstGeom prst="rect">
            <a:avLst/>
          </a:prstGeom>
        </p:spPr>
      </p:pic>
    </p:spTree>
    <p:extLst>
      <p:ext uri="{BB962C8B-B14F-4D97-AF65-F5344CB8AC3E}">
        <p14:creationId xmlns:p14="http://schemas.microsoft.com/office/powerpoint/2010/main" val="2305945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994298" y="692458"/>
            <a:ext cx="10946167" cy="1100830"/>
          </a:xfrm>
          <a:prstGeom prst="rect">
            <a:avLst/>
          </a:prstGeom>
        </p:spPr>
        <p:txBody>
          <a:bodyPr vert="horz" lIns="91440" tIns="45720" rIns="91440" bIns="45720" rtlCol="0" anchor="b">
            <a:normAutofit fontScale="700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a:p>
            <a:r>
              <a:rPr lang="en-US" b="1" dirty="0"/>
              <a:t>5. Which Beer style seems to be the favorite based on reviews written by users?</a:t>
            </a:r>
          </a:p>
        </p:txBody>
      </p:sp>
      <p:sp>
        <p:nvSpPr>
          <p:cNvPr id="10" name="TextBox 9">
            <a:extLst>
              <a:ext uri="{FF2B5EF4-FFF2-40B4-BE49-F238E27FC236}">
                <a16:creationId xmlns:a16="http://schemas.microsoft.com/office/drawing/2014/main" id="{C68ED25E-CEB7-47E6-98C5-6E54CD832909}"/>
              </a:ext>
            </a:extLst>
          </p:cNvPr>
          <p:cNvSpPr txBox="1"/>
          <p:nvPr/>
        </p:nvSpPr>
        <p:spPr>
          <a:xfrm>
            <a:off x="479394" y="2361459"/>
            <a:ext cx="10599938" cy="3416320"/>
          </a:xfrm>
          <a:prstGeom prst="rect">
            <a:avLst/>
          </a:prstGeom>
          <a:noFill/>
        </p:spPr>
        <p:txBody>
          <a:bodyPr wrap="square" rtlCol="0">
            <a:spAutoFit/>
          </a:bodyPr>
          <a:lstStyle/>
          <a:p>
            <a:r>
              <a:rPr lang="en-US" b="1" dirty="0"/>
              <a:t>On the basis of written reviews following Beer Styles seems to be </a:t>
            </a:r>
            <a:r>
              <a:rPr lang="en-US" b="1" dirty="0" err="1"/>
              <a:t>favourite</a:t>
            </a:r>
            <a:endParaRPr lang="en-IN" b="1" u="sng" dirty="0"/>
          </a:p>
          <a:p>
            <a:endParaRPr lang="en-IN" b="1" u="sng" dirty="0"/>
          </a:p>
          <a:p>
            <a:r>
              <a:rPr lang="en-IN" b="1" u="sng" dirty="0"/>
              <a:t>1) </a:t>
            </a:r>
            <a:r>
              <a:rPr lang="en-IN" b="1" u="sng" dirty="0" err="1"/>
              <a:t>Quadrupel</a:t>
            </a:r>
            <a:r>
              <a:rPr lang="en-IN" b="1" u="sng" dirty="0"/>
              <a:t> (Quad) </a:t>
            </a:r>
          </a:p>
          <a:p>
            <a:r>
              <a:rPr lang="en-IN" b="1" u="sng" dirty="0"/>
              <a:t>2)</a:t>
            </a:r>
            <a:r>
              <a:rPr lang="en-IN" b="1" u="sng" dirty="0" err="1"/>
              <a:t>Braggot</a:t>
            </a:r>
            <a:r>
              <a:rPr lang="en-IN" b="1" u="sng" dirty="0"/>
              <a:t> </a:t>
            </a:r>
          </a:p>
          <a:p>
            <a:r>
              <a:rPr lang="en-IN" b="1" u="sng" dirty="0"/>
              <a:t>3)Flanders Red Ale </a:t>
            </a:r>
          </a:p>
          <a:p>
            <a:r>
              <a:rPr lang="en-IN" b="1" u="sng" dirty="0"/>
              <a:t>4)</a:t>
            </a:r>
            <a:r>
              <a:rPr lang="en-IN" b="1" u="sng" dirty="0" err="1"/>
              <a:t>Eisbock</a:t>
            </a:r>
            <a:r>
              <a:rPr lang="en-IN" b="1" u="sng" dirty="0"/>
              <a:t> </a:t>
            </a:r>
          </a:p>
          <a:p>
            <a:r>
              <a:rPr lang="en-IN" b="1" u="sng" dirty="0"/>
              <a:t>5)</a:t>
            </a:r>
            <a:r>
              <a:rPr lang="en-IN" b="1" u="sng" dirty="0" err="1"/>
              <a:t>Dortmunder</a:t>
            </a:r>
            <a:r>
              <a:rPr lang="en-IN" b="1" u="sng" dirty="0"/>
              <a:t> / Export Lager </a:t>
            </a:r>
          </a:p>
          <a:p>
            <a:r>
              <a:rPr lang="en-IN" b="1" u="sng" dirty="0"/>
              <a:t>6)American Double / Imperial Stout </a:t>
            </a:r>
          </a:p>
          <a:p>
            <a:r>
              <a:rPr lang="en-IN" b="1" u="sng" dirty="0"/>
              <a:t>7)</a:t>
            </a:r>
            <a:r>
              <a:rPr lang="en-IN" b="1" u="sng" dirty="0" err="1"/>
              <a:t>Wheatwine</a:t>
            </a:r>
            <a:r>
              <a:rPr lang="en-IN" b="1" u="sng" dirty="0"/>
              <a:t> </a:t>
            </a:r>
          </a:p>
          <a:p>
            <a:r>
              <a:rPr lang="en-IN" b="1" u="sng" dirty="0"/>
              <a:t>8)Kvass </a:t>
            </a:r>
          </a:p>
          <a:p>
            <a:r>
              <a:rPr lang="en-IN" b="1" u="sng" dirty="0"/>
              <a:t>9) Old Ale </a:t>
            </a:r>
          </a:p>
          <a:p>
            <a:r>
              <a:rPr lang="en-IN" b="1" u="sng" dirty="0"/>
              <a:t>10) Belgian Strong Dark Ale</a:t>
            </a:r>
          </a:p>
        </p:txBody>
      </p:sp>
    </p:spTree>
    <p:extLst>
      <p:ext uri="{BB962C8B-B14F-4D97-AF65-F5344CB8AC3E}">
        <p14:creationId xmlns:p14="http://schemas.microsoft.com/office/powerpoint/2010/main" val="450500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994298" y="692458"/>
            <a:ext cx="10946167" cy="1100830"/>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6. How does written review compare to overall review score for the beer styles? 	</a:t>
            </a:r>
          </a:p>
        </p:txBody>
      </p:sp>
      <p:sp>
        <p:nvSpPr>
          <p:cNvPr id="4" name="TextBox 3">
            <a:extLst>
              <a:ext uri="{FF2B5EF4-FFF2-40B4-BE49-F238E27FC236}">
                <a16:creationId xmlns:a16="http://schemas.microsoft.com/office/drawing/2014/main" id="{5741B4CB-B630-4FBC-9770-51CA6D6681CF}"/>
              </a:ext>
            </a:extLst>
          </p:cNvPr>
          <p:cNvSpPr txBox="1"/>
          <p:nvPr/>
        </p:nvSpPr>
        <p:spPr>
          <a:xfrm>
            <a:off x="541539" y="2423604"/>
            <a:ext cx="10946166" cy="646331"/>
          </a:xfrm>
          <a:prstGeom prst="rect">
            <a:avLst/>
          </a:prstGeom>
          <a:noFill/>
        </p:spPr>
        <p:txBody>
          <a:bodyPr wrap="square" rtlCol="0">
            <a:spAutoFit/>
          </a:bodyPr>
          <a:lstStyle/>
          <a:p>
            <a:r>
              <a:rPr lang="en-US" dirty="0"/>
              <a:t>we will find it using mean of </a:t>
            </a:r>
            <a:r>
              <a:rPr lang="en-US" dirty="0" err="1"/>
              <a:t>polarity_score</a:t>
            </a:r>
            <a:r>
              <a:rPr lang="en-US" dirty="0"/>
              <a:t> and mean of </a:t>
            </a:r>
            <a:r>
              <a:rPr lang="en-US" dirty="0" err="1"/>
              <a:t>review_overall</a:t>
            </a:r>
            <a:r>
              <a:rPr lang="en-US" dirty="0"/>
              <a:t> on </a:t>
            </a:r>
            <a:r>
              <a:rPr lang="en-US" dirty="0" err="1"/>
              <a:t>beer_style</a:t>
            </a:r>
            <a:r>
              <a:rPr lang="en-US" dirty="0"/>
              <a:t> with </a:t>
            </a:r>
            <a:r>
              <a:rPr lang="en-US" dirty="0" err="1"/>
              <a:t>groupby</a:t>
            </a:r>
            <a:r>
              <a:rPr lang="en-US" dirty="0"/>
              <a:t> function</a:t>
            </a:r>
            <a:endParaRPr lang="en-IN" dirty="0"/>
          </a:p>
        </p:txBody>
      </p:sp>
      <p:pic>
        <p:nvPicPr>
          <p:cNvPr id="8" name="Picture 7">
            <a:extLst>
              <a:ext uri="{FF2B5EF4-FFF2-40B4-BE49-F238E27FC236}">
                <a16:creationId xmlns:a16="http://schemas.microsoft.com/office/drawing/2014/main" id="{17150B15-0E2D-4B80-9F58-455C5285D9AB}"/>
              </a:ext>
            </a:extLst>
          </p:cNvPr>
          <p:cNvPicPr>
            <a:picLocks noChangeAspect="1"/>
          </p:cNvPicPr>
          <p:nvPr/>
        </p:nvPicPr>
        <p:blipFill>
          <a:blip r:embed="rId2"/>
          <a:stretch>
            <a:fillRect/>
          </a:stretch>
        </p:blipFill>
        <p:spPr>
          <a:xfrm>
            <a:off x="734277" y="3242254"/>
            <a:ext cx="8077900" cy="2149026"/>
          </a:xfrm>
          <a:prstGeom prst="rect">
            <a:avLst/>
          </a:prstGeom>
        </p:spPr>
      </p:pic>
      <p:sp>
        <p:nvSpPr>
          <p:cNvPr id="11" name="TextBox 10">
            <a:extLst>
              <a:ext uri="{FF2B5EF4-FFF2-40B4-BE49-F238E27FC236}">
                <a16:creationId xmlns:a16="http://schemas.microsoft.com/office/drawing/2014/main" id="{7536D049-F04C-4557-AF9B-607DF2DF62F0}"/>
              </a:ext>
            </a:extLst>
          </p:cNvPr>
          <p:cNvSpPr txBox="1"/>
          <p:nvPr/>
        </p:nvSpPr>
        <p:spPr>
          <a:xfrm>
            <a:off x="693939" y="5736461"/>
            <a:ext cx="1094616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631634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994298" y="692458"/>
            <a:ext cx="10946167" cy="1100830"/>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7. How do find similar beer drinkers by using written reviews only?</a:t>
            </a:r>
          </a:p>
        </p:txBody>
      </p:sp>
      <p:sp>
        <p:nvSpPr>
          <p:cNvPr id="4" name="TextBox 3">
            <a:extLst>
              <a:ext uri="{FF2B5EF4-FFF2-40B4-BE49-F238E27FC236}">
                <a16:creationId xmlns:a16="http://schemas.microsoft.com/office/drawing/2014/main" id="{5741B4CB-B630-4FBC-9770-51CA6D6681CF}"/>
              </a:ext>
            </a:extLst>
          </p:cNvPr>
          <p:cNvSpPr txBox="1"/>
          <p:nvPr/>
        </p:nvSpPr>
        <p:spPr>
          <a:xfrm>
            <a:off x="541539" y="2317068"/>
            <a:ext cx="10946166" cy="646331"/>
          </a:xfrm>
          <a:prstGeom prst="rect">
            <a:avLst/>
          </a:prstGeom>
          <a:noFill/>
        </p:spPr>
        <p:txBody>
          <a:bodyPr wrap="square" rtlCol="0">
            <a:spAutoFit/>
          </a:bodyPr>
          <a:lstStyle/>
          <a:p>
            <a:r>
              <a:rPr lang="en-US" dirty="0"/>
              <a:t>By using </a:t>
            </a:r>
            <a:r>
              <a:rPr lang="en-US" dirty="0" err="1"/>
              <a:t>polarity_score</a:t>
            </a:r>
            <a:r>
              <a:rPr lang="en-US" dirty="0"/>
              <a:t> we can find the beer drinkers with similar written reviews, like the </a:t>
            </a:r>
            <a:r>
              <a:rPr lang="en-US" dirty="0" err="1"/>
              <a:t>review_profilename</a:t>
            </a:r>
            <a:r>
              <a:rPr lang="en-US" dirty="0"/>
              <a:t> who has same </a:t>
            </a:r>
            <a:r>
              <a:rPr lang="en-US" dirty="0" err="1"/>
              <a:t>polarity_score</a:t>
            </a:r>
            <a:r>
              <a:rPr lang="en-US" dirty="0"/>
              <a:t> simply means their reviews are similar</a:t>
            </a:r>
            <a:endParaRPr lang="en-IN" dirty="0"/>
          </a:p>
        </p:txBody>
      </p:sp>
      <p:sp>
        <p:nvSpPr>
          <p:cNvPr id="11" name="TextBox 10">
            <a:extLst>
              <a:ext uri="{FF2B5EF4-FFF2-40B4-BE49-F238E27FC236}">
                <a16:creationId xmlns:a16="http://schemas.microsoft.com/office/drawing/2014/main" id="{7536D049-F04C-4557-AF9B-607DF2DF62F0}"/>
              </a:ext>
            </a:extLst>
          </p:cNvPr>
          <p:cNvSpPr txBox="1"/>
          <p:nvPr/>
        </p:nvSpPr>
        <p:spPr>
          <a:xfrm>
            <a:off x="693939" y="5736461"/>
            <a:ext cx="10946166" cy="369332"/>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AF2CB596-3030-4499-B9DF-CFDD730BFD8D}"/>
              </a:ext>
            </a:extLst>
          </p:cNvPr>
          <p:cNvPicPr>
            <a:picLocks noChangeAspect="1"/>
          </p:cNvPicPr>
          <p:nvPr/>
        </p:nvPicPr>
        <p:blipFill>
          <a:blip r:embed="rId2"/>
          <a:stretch>
            <a:fillRect/>
          </a:stretch>
        </p:blipFill>
        <p:spPr>
          <a:xfrm>
            <a:off x="693939" y="3069935"/>
            <a:ext cx="10329893" cy="3462292"/>
          </a:xfrm>
          <a:prstGeom prst="rect">
            <a:avLst/>
          </a:prstGeom>
        </p:spPr>
      </p:pic>
    </p:spTree>
    <p:extLst>
      <p:ext uri="{BB962C8B-B14F-4D97-AF65-F5344CB8AC3E}">
        <p14:creationId xmlns:p14="http://schemas.microsoft.com/office/powerpoint/2010/main" val="2840441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994298" y="692458"/>
            <a:ext cx="10946167" cy="1100830"/>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7. How do find similar beer drinkers by using written reviews only?</a:t>
            </a:r>
          </a:p>
        </p:txBody>
      </p:sp>
      <p:sp>
        <p:nvSpPr>
          <p:cNvPr id="4" name="TextBox 3">
            <a:extLst>
              <a:ext uri="{FF2B5EF4-FFF2-40B4-BE49-F238E27FC236}">
                <a16:creationId xmlns:a16="http://schemas.microsoft.com/office/drawing/2014/main" id="{5741B4CB-B630-4FBC-9770-51CA6D6681CF}"/>
              </a:ext>
            </a:extLst>
          </p:cNvPr>
          <p:cNvSpPr txBox="1"/>
          <p:nvPr/>
        </p:nvSpPr>
        <p:spPr>
          <a:xfrm>
            <a:off x="385802" y="2320335"/>
            <a:ext cx="10946166" cy="646331"/>
          </a:xfrm>
          <a:prstGeom prst="rect">
            <a:avLst/>
          </a:prstGeom>
          <a:noFill/>
        </p:spPr>
        <p:txBody>
          <a:bodyPr wrap="square" rtlCol="0">
            <a:spAutoFit/>
          </a:bodyPr>
          <a:lstStyle/>
          <a:p>
            <a:r>
              <a:rPr lang="en-US" b="1" dirty="0"/>
              <a:t>Here I have reloaded the original database to see the original reviews of </a:t>
            </a:r>
            <a:r>
              <a:rPr lang="en-US" b="1" dirty="0" err="1"/>
              <a:t>ProfileNames</a:t>
            </a:r>
            <a:r>
              <a:rPr lang="en-US" b="1" dirty="0"/>
              <a:t> with similar </a:t>
            </a:r>
            <a:r>
              <a:rPr lang="en-US" b="1" dirty="0" err="1"/>
              <a:t>Polarity_score</a:t>
            </a:r>
            <a:endParaRPr lang="en-IN" b="1" dirty="0"/>
          </a:p>
        </p:txBody>
      </p:sp>
      <p:sp>
        <p:nvSpPr>
          <p:cNvPr id="11" name="TextBox 10">
            <a:extLst>
              <a:ext uri="{FF2B5EF4-FFF2-40B4-BE49-F238E27FC236}">
                <a16:creationId xmlns:a16="http://schemas.microsoft.com/office/drawing/2014/main" id="{7536D049-F04C-4557-AF9B-607DF2DF62F0}"/>
              </a:ext>
            </a:extLst>
          </p:cNvPr>
          <p:cNvSpPr txBox="1"/>
          <p:nvPr/>
        </p:nvSpPr>
        <p:spPr>
          <a:xfrm>
            <a:off x="693939" y="5736461"/>
            <a:ext cx="10946166"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01E79BCC-D78E-4381-A1D8-7403CC1F62CF}"/>
              </a:ext>
            </a:extLst>
          </p:cNvPr>
          <p:cNvPicPr>
            <a:picLocks noChangeAspect="1"/>
          </p:cNvPicPr>
          <p:nvPr/>
        </p:nvPicPr>
        <p:blipFill>
          <a:blip r:embed="rId2"/>
          <a:stretch>
            <a:fillRect/>
          </a:stretch>
        </p:blipFill>
        <p:spPr>
          <a:xfrm>
            <a:off x="845954" y="2966666"/>
            <a:ext cx="10486014" cy="3780363"/>
          </a:xfrm>
          <a:prstGeom prst="rect">
            <a:avLst/>
          </a:prstGeom>
        </p:spPr>
      </p:pic>
    </p:spTree>
    <p:extLst>
      <p:ext uri="{BB962C8B-B14F-4D97-AF65-F5344CB8AC3E}">
        <p14:creationId xmlns:p14="http://schemas.microsoft.com/office/powerpoint/2010/main" val="3086001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41B4CB-B630-4FBC-9770-51CA6D6681CF}"/>
              </a:ext>
            </a:extLst>
          </p:cNvPr>
          <p:cNvSpPr txBox="1"/>
          <p:nvPr/>
        </p:nvSpPr>
        <p:spPr>
          <a:xfrm>
            <a:off x="2015233" y="1775535"/>
            <a:ext cx="10946166" cy="1015663"/>
          </a:xfrm>
          <a:prstGeom prst="rect">
            <a:avLst/>
          </a:prstGeom>
          <a:noFill/>
        </p:spPr>
        <p:txBody>
          <a:bodyPr wrap="square" rtlCol="0">
            <a:spAutoFit/>
          </a:bodyPr>
          <a:lstStyle/>
          <a:p>
            <a:r>
              <a:rPr lang="en-US" sz="6000" dirty="0">
                <a:solidFill>
                  <a:schemeClr val="bg1"/>
                </a:solidFill>
              </a:rPr>
              <a:t>Steps To Run the Project</a:t>
            </a:r>
            <a:endParaRPr lang="en-IN" sz="6000" dirty="0">
              <a:solidFill>
                <a:schemeClr val="bg1"/>
              </a:solidFill>
            </a:endParaRPr>
          </a:p>
        </p:txBody>
      </p:sp>
      <p:sp>
        <p:nvSpPr>
          <p:cNvPr id="11" name="TextBox 10">
            <a:extLst>
              <a:ext uri="{FF2B5EF4-FFF2-40B4-BE49-F238E27FC236}">
                <a16:creationId xmlns:a16="http://schemas.microsoft.com/office/drawing/2014/main" id="{7536D049-F04C-4557-AF9B-607DF2DF62F0}"/>
              </a:ext>
            </a:extLst>
          </p:cNvPr>
          <p:cNvSpPr txBox="1"/>
          <p:nvPr/>
        </p:nvSpPr>
        <p:spPr>
          <a:xfrm>
            <a:off x="693939" y="5736461"/>
            <a:ext cx="10946166"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23AD74A4-6BD4-4791-A3B1-F5E445BE8E63}"/>
              </a:ext>
            </a:extLst>
          </p:cNvPr>
          <p:cNvSpPr txBox="1"/>
          <p:nvPr/>
        </p:nvSpPr>
        <p:spPr>
          <a:xfrm>
            <a:off x="3213717" y="5362113"/>
            <a:ext cx="5655075" cy="923330"/>
          </a:xfrm>
          <a:prstGeom prst="rect">
            <a:avLst/>
          </a:prstGeom>
          <a:noFill/>
        </p:spPr>
        <p:txBody>
          <a:bodyPr wrap="square" rtlCol="0">
            <a:spAutoFit/>
          </a:bodyPr>
          <a:lstStyle/>
          <a:p>
            <a:pPr marL="342900" indent="-342900">
              <a:buAutoNum type="arabicParenR"/>
            </a:pPr>
            <a:r>
              <a:rPr lang="en-US" dirty="0"/>
              <a:t>Anaconda </a:t>
            </a:r>
            <a:r>
              <a:rPr lang="en-US" dirty="0" err="1"/>
              <a:t>Jupyter</a:t>
            </a:r>
            <a:r>
              <a:rPr lang="en-US" dirty="0"/>
              <a:t> Notebook</a:t>
            </a:r>
          </a:p>
          <a:p>
            <a:pPr marL="342900" indent="-342900">
              <a:buFontTx/>
              <a:buAutoNum type="arabicParenR"/>
            </a:pPr>
            <a:r>
              <a:rPr lang="en-US" dirty="0"/>
              <a:t>Google </a:t>
            </a:r>
            <a:r>
              <a:rPr lang="en-US" dirty="0" err="1"/>
              <a:t>Colab</a:t>
            </a:r>
            <a:r>
              <a:rPr lang="en-US" dirty="0"/>
              <a:t> Notebook</a:t>
            </a:r>
          </a:p>
          <a:p>
            <a:pPr marL="342900" indent="-342900">
              <a:buAutoNum type="arabicParenR"/>
            </a:pPr>
            <a:endParaRPr lang="en-IN" dirty="0"/>
          </a:p>
        </p:txBody>
      </p:sp>
    </p:spTree>
    <p:extLst>
      <p:ext uri="{BB962C8B-B14F-4D97-AF65-F5344CB8AC3E}">
        <p14:creationId xmlns:p14="http://schemas.microsoft.com/office/powerpoint/2010/main" val="930285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61B915-1C85-460E-867E-96872DC93E69}"/>
              </a:ext>
            </a:extLst>
          </p:cNvPr>
          <p:cNvSpPr txBox="1"/>
          <p:nvPr/>
        </p:nvSpPr>
        <p:spPr>
          <a:xfrm>
            <a:off x="798990" y="372862"/>
            <a:ext cx="9365942"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B3A6A685-A22F-473E-8197-030B72516E9F}"/>
              </a:ext>
            </a:extLst>
          </p:cNvPr>
          <p:cNvSpPr txBox="1"/>
          <p:nvPr/>
        </p:nvSpPr>
        <p:spPr>
          <a:xfrm>
            <a:off x="949911" y="577049"/>
            <a:ext cx="9925235" cy="4524315"/>
          </a:xfrm>
          <a:prstGeom prst="rect">
            <a:avLst/>
          </a:prstGeom>
          <a:noFill/>
        </p:spPr>
        <p:txBody>
          <a:bodyPr wrap="square" rtlCol="0">
            <a:spAutoFit/>
          </a:bodyPr>
          <a:lstStyle/>
          <a:p>
            <a:r>
              <a:rPr lang="en-US" b="1" dirty="0"/>
              <a:t>                                                     1) Anaconda’s </a:t>
            </a:r>
            <a:r>
              <a:rPr lang="en-US" b="1" dirty="0" err="1"/>
              <a:t>Jupyter</a:t>
            </a:r>
            <a:r>
              <a:rPr lang="en-US" b="1" dirty="0"/>
              <a:t> Notebook</a:t>
            </a:r>
          </a:p>
          <a:p>
            <a:endParaRPr lang="en-US" dirty="0"/>
          </a:p>
          <a:p>
            <a:pPr marL="342900" indent="-342900">
              <a:buAutoNum type="arabicParenR"/>
            </a:pPr>
            <a:r>
              <a:rPr lang="en-US" dirty="0"/>
              <a:t>Download the Anaconda from https://www.anaconda.com/ </a:t>
            </a:r>
          </a:p>
          <a:p>
            <a:r>
              <a:rPr lang="en-US" dirty="0"/>
              <a:t>               </a:t>
            </a:r>
            <a:r>
              <a:rPr lang="en-US" dirty="0" err="1"/>
              <a:t>i</a:t>
            </a:r>
            <a:r>
              <a:rPr lang="en-US" dirty="0"/>
              <a:t>) click on Products</a:t>
            </a:r>
          </a:p>
          <a:p>
            <a:r>
              <a:rPr lang="en-US" dirty="0"/>
              <a:t>               ii) Click on </a:t>
            </a:r>
            <a:r>
              <a:rPr lang="en-IN" b="1" dirty="0"/>
              <a:t>Anaconda Individual Edition</a:t>
            </a:r>
          </a:p>
          <a:p>
            <a:r>
              <a:rPr lang="en-US" dirty="0"/>
              <a:t> </a:t>
            </a:r>
            <a:r>
              <a:rPr lang="en-IN" dirty="0"/>
              <a:t>              iii) Click on Download</a:t>
            </a:r>
          </a:p>
          <a:p>
            <a:r>
              <a:rPr lang="en-US" dirty="0"/>
              <a:t> </a:t>
            </a:r>
            <a:r>
              <a:rPr lang="en-IN" dirty="0"/>
              <a:t>              iv) Install it</a:t>
            </a:r>
          </a:p>
          <a:p>
            <a:r>
              <a:rPr lang="en-US" dirty="0"/>
              <a:t> </a:t>
            </a:r>
            <a:r>
              <a:rPr lang="en-IN" dirty="0"/>
              <a:t>              v) It will open a window with multiple file running options like </a:t>
            </a:r>
            <a:r>
              <a:rPr lang="en-IN" dirty="0" err="1"/>
              <a:t>Pycharm</a:t>
            </a:r>
            <a:r>
              <a:rPr lang="en-IN" dirty="0"/>
              <a:t>,                  </a:t>
            </a:r>
            <a:r>
              <a:rPr lang="en-IN" dirty="0" err="1"/>
              <a:t>Spyder,VSCODE</a:t>
            </a:r>
            <a:r>
              <a:rPr lang="en-IN" dirty="0"/>
              <a:t> etc and </a:t>
            </a:r>
            <a:r>
              <a:rPr lang="en-IN" dirty="0" err="1"/>
              <a:t>Jupyter</a:t>
            </a:r>
            <a:r>
              <a:rPr lang="en-IN" dirty="0"/>
              <a:t> Notebook, Install on </a:t>
            </a:r>
            <a:r>
              <a:rPr lang="en-IN" dirty="0" err="1"/>
              <a:t>Jupyter</a:t>
            </a:r>
            <a:r>
              <a:rPr lang="en-IN" dirty="0"/>
              <a:t> Notebook from it.</a:t>
            </a:r>
          </a:p>
          <a:p>
            <a:endParaRPr lang="en-US" dirty="0"/>
          </a:p>
          <a:p>
            <a:r>
              <a:rPr lang="en-US" dirty="0"/>
              <a:t>2</a:t>
            </a:r>
            <a:r>
              <a:rPr lang="en-IN" dirty="0"/>
              <a:t>)Download the BeerDataScience.zip folder from the </a:t>
            </a:r>
            <a:r>
              <a:rPr lang="en-IN" dirty="0" err="1"/>
              <a:t>github</a:t>
            </a:r>
            <a:r>
              <a:rPr lang="en-IN" dirty="0"/>
              <a:t> link and extract it in your local system.</a:t>
            </a:r>
          </a:p>
          <a:p>
            <a:r>
              <a:rPr lang="en-US" dirty="0"/>
              <a:t> </a:t>
            </a:r>
            <a:r>
              <a:rPr lang="en-IN" dirty="0"/>
              <a:t>             </a:t>
            </a:r>
            <a:endParaRPr lang="en-US" b="1" dirty="0"/>
          </a:p>
          <a:p>
            <a:r>
              <a:rPr lang="en-US" dirty="0"/>
              <a:t>3)Open the Anaconda </a:t>
            </a:r>
            <a:r>
              <a:rPr lang="en-US" dirty="0" err="1"/>
              <a:t>Jupyter</a:t>
            </a:r>
            <a:r>
              <a:rPr lang="en-US" dirty="0"/>
              <a:t> Notebook , click on the upload button and upload the </a:t>
            </a:r>
          </a:p>
          <a:p>
            <a:r>
              <a:rPr lang="en-US" dirty="0" err="1"/>
              <a:t>BeerDataScienceProject.ipynb</a:t>
            </a:r>
            <a:r>
              <a:rPr lang="en-US" dirty="0"/>
              <a:t> and BeerDataScienceProject.csv file  from the extracted folder</a:t>
            </a:r>
          </a:p>
        </p:txBody>
      </p:sp>
    </p:spTree>
    <p:extLst>
      <p:ext uri="{BB962C8B-B14F-4D97-AF65-F5344CB8AC3E}">
        <p14:creationId xmlns:p14="http://schemas.microsoft.com/office/powerpoint/2010/main" val="2870821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61B915-1C85-460E-867E-96872DC93E69}"/>
              </a:ext>
            </a:extLst>
          </p:cNvPr>
          <p:cNvSpPr txBox="1"/>
          <p:nvPr/>
        </p:nvSpPr>
        <p:spPr>
          <a:xfrm>
            <a:off x="798990" y="372862"/>
            <a:ext cx="9365942" cy="369332"/>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1CD9E581-343F-4901-B382-4DE62901B950}"/>
              </a:ext>
            </a:extLst>
          </p:cNvPr>
          <p:cNvPicPr>
            <a:picLocks noChangeAspect="1"/>
          </p:cNvPicPr>
          <p:nvPr/>
        </p:nvPicPr>
        <p:blipFill>
          <a:blip r:embed="rId2"/>
          <a:stretch>
            <a:fillRect/>
          </a:stretch>
        </p:blipFill>
        <p:spPr>
          <a:xfrm>
            <a:off x="1063324" y="1077160"/>
            <a:ext cx="9634005" cy="1674896"/>
          </a:xfrm>
          <a:prstGeom prst="rect">
            <a:avLst/>
          </a:prstGeom>
        </p:spPr>
      </p:pic>
      <p:sp>
        <p:nvSpPr>
          <p:cNvPr id="4" name="Arrow: Up 3">
            <a:extLst>
              <a:ext uri="{FF2B5EF4-FFF2-40B4-BE49-F238E27FC236}">
                <a16:creationId xmlns:a16="http://schemas.microsoft.com/office/drawing/2014/main" id="{C5C67227-7AD6-4475-A0AD-63BDB1EBD0CC}"/>
              </a:ext>
            </a:extLst>
          </p:cNvPr>
          <p:cNvSpPr/>
          <p:nvPr/>
        </p:nvSpPr>
        <p:spPr>
          <a:xfrm>
            <a:off x="9339309" y="2403263"/>
            <a:ext cx="559293" cy="13675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47E1FA3-40B8-471E-91E8-4704A613861F}"/>
              </a:ext>
            </a:extLst>
          </p:cNvPr>
          <p:cNvSpPr txBox="1"/>
          <p:nvPr/>
        </p:nvSpPr>
        <p:spPr>
          <a:xfrm>
            <a:off x="1063324" y="4761918"/>
            <a:ext cx="9634004" cy="646331"/>
          </a:xfrm>
          <a:prstGeom prst="rect">
            <a:avLst/>
          </a:prstGeom>
          <a:noFill/>
        </p:spPr>
        <p:txBody>
          <a:bodyPr wrap="square" rtlCol="0">
            <a:spAutoFit/>
          </a:bodyPr>
          <a:lstStyle/>
          <a:p>
            <a:r>
              <a:rPr lang="en-US" dirty="0"/>
              <a:t>4) Double click on the </a:t>
            </a:r>
            <a:r>
              <a:rPr lang="en-US" dirty="0" err="1"/>
              <a:t>BeerDataScienceProject.ipynb</a:t>
            </a:r>
            <a:r>
              <a:rPr lang="en-US" dirty="0"/>
              <a:t>  file</a:t>
            </a:r>
          </a:p>
          <a:p>
            <a:r>
              <a:rPr lang="en-US" dirty="0"/>
              <a:t> it will open the new tab</a:t>
            </a:r>
            <a:endParaRPr lang="en-IN" dirty="0"/>
          </a:p>
        </p:txBody>
      </p:sp>
    </p:spTree>
    <p:extLst>
      <p:ext uri="{BB962C8B-B14F-4D97-AF65-F5344CB8AC3E}">
        <p14:creationId xmlns:p14="http://schemas.microsoft.com/office/powerpoint/2010/main" val="3328581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61B915-1C85-460E-867E-96872DC93E69}"/>
              </a:ext>
            </a:extLst>
          </p:cNvPr>
          <p:cNvSpPr txBox="1"/>
          <p:nvPr/>
        </p:nvSpPr>
        <p:spPr>
          <a:xfrm>
            <a:off x="798990" y="372862"/>
            <a:ext cx="9365942"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B3A6A685-A22F-473E-8197-030B72516E9F}"/>
              </a:ext>
            </a:extLst>
          </p:cNvPr>
          <p:cNvSpPr txBox="1"/>
          <p:nvPr/>
        </p:nvSpPr>
        <p:spPr>
          <a:xfrm>
            <a:off x="949911" y="577049"/>
            <a:ext cx="9925235" cy="369332"/>
          </a:xfrm>
          <a:prstGeom prst="rect">
            <a:avLst/>
          </a:prstGeom>
          <a:noFill/>
        </p:spPr>
        <p:txBody>
          <a:bodyPr wrap="square" rtlCol="0">
            <a:spAutoFit/>
          </a:bodyPr>
          <a:lstStyle/>
          <a:p>
            <a:r>
              <a:rPr lang="en-US" dirty="0"/>
              <a:t>5) Click on </a:t>
            </a:r>
            <a:r>
              <a:rPr lang="en-US" b="1" dirty="0"/>
              <a:t>Cell</a:t>
            </a:r>
            <a:r>
              <a:rPr lang="en-US" dirty="0"/>
              <a:t> button and select the option of </a:t>
            </a:r>
            <a:r>
              <a:rPr lang="en-US" b="1" dirty="0"/>
              <a:t>Run All </a:t>
            </a:r>
            <a:r>
              <a:rPr lang="en-US" dirty="0"/>
              <a:t>option to run the entire file</a:t>
            </a:r>
          </a:p>
        </p:txBody>
      </p:sp>
      <p:pic>
        <p:nvPicPr>
          <p:cNvPr id="6" name="Picture 5">
            <a:extLst>
              <a:ext uri="{FF2B5EF4-FFF2-40B4-BE49-F238E27FC236}">
                <a16:creationId xmlns:a16="http://schemas.microsoft.com/office/drawing/2014/main" id="{7C73FADC-1011-4C42-B8DE-F48832707F9A}"/>
              </a:ext>
            </a:extLst>
          </p:cNvPr>
          <p:cNvPicPr>
            <a:picLocks noChangeAspect="1"/>
          </p:cNvPicPr>
          <p:nvPr/>
        </p:nvPicPr>
        <p:blipFill>
          <a:blip r:embed="rId2"/>
          <a:stretch>
            <a:fillRect/>
          </a:stretch>
        </p:blipFill>
        <p:spPr>
          <a:xfrm>
            <a:off x="705775" y="1313693"/>
            <a:ext cx="9365942" cy="4712673"/>
          </a:xfrm>
          <a:prstGeom prst="rect">
            <a:avLst/>
          </a:prstGeom>
        </p:spPr>
      </p:pic>
    </p:spTree>
    <p:extLst>
      <p:ext uri="{BB962C8B-B14F-4D97-AF65-F5344CB8AC3E}">
        <p14:creationId xmlns:p14="http://schemas.microsoft.com/office/powerpoint/2010/main" val="4063883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61B915-1C85-460E-867E-96872DC93E69}"/>
              </a:ext>
            </a:extLst>
          </p:cNvPr>
          <p:cNvSpPr txBox="1"/>
          <p:nvPr/>
        </p:nvSpPr>
        <p:spPr>
          <a:xfrm>
            <a:off x="798990" y="372862"/>
            <a:ext cx="9365942"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B3A6A685-A22F-473E-8197-030B72516E9F}"/>
              </a:ext>
            </a:extLst>
          </p:cNvPr>
          <p:cNvSpPr txBox="1"/>
          <p:nvPr/>
        </p:nvSpPr>
        <p:spPr>
          <a:xfrm>
            <a:off x="949911" y="577049"/>
            <a:ext cx="9925235" cy="3693319"/>
          </a:xfrm>
          <a:prstGeom prst="rect">
            <a:avLst/>
          </a:prstGeom>
          <a:noFill/>
        </p:spPr>
        <p:txBody>
          <a:bodyPr wrap="square" rtlCol="0">
            <a:spAutoFit/>
          </a:bodyPr>
          <a:lstStyle/>
          <a:p>
            <a:r>
              <a:rPr lang="en-US" b="1" dirty="0"/>
              <a:t>                                                     2) Google </a:t>
            </a:r>
            <a:r>
              <a:rPr lang="en-US" b="1" dirty="0" err="1"/>
              <a:t>Colab</a:t>
            </a:r>
            <a:r>
              <a:rPr lang="en-US" b="1" dirty="0"/>
              <a:t> Notebook</a:t>
            </a:r>
          </a:p>
          <a:p>
            <a:r>
              <a:rPr lang="en-US" dirty="0"/>
              <a:t>1) Copy this link and paste it in the Google Search Tab</a:t>
            </a:r>
          </a:p>
          <a:p>
            <a:r>
              <a:rPr lang="en-US" dirty="0">
                <a:hlinkClick r:id="rId2"/>
              </a:rPr>
              <a:t>https://colab.research.google.com/drive/1dEJiLMRaUHt7-v0RMxpra8c-OFrUJpW_?usp=sharing</a:t>
            </a:r>
            <a:endParaRPr lang="en-US" dirty="0"/>
          </a:p>
          <a:p>
            <a:endParaRPr lang="en-US" dirty="0"/>
          </a:p>
          <a:p>
            <a:r>
              <a:rPr lang="en-US" b="1" dirty="0"/>
              <a:t>You can see the entire Project already run</a:t>
            </a:r>
          </a:p>
          <a:p>
            <a:r>
              <a:rPr lang="en-US" dirty="0"/>
              <a:t>2) The file will be presented in the form of Notebook , here you have to run all the lines,</a:t>
            </a:r>
          </a:p>
          <a:p>
            <a:r>
              <a:rPr lang="en-US" dirty="0"/>
              <a:t>So when you will start running the file it will give one warning, just click on </a:t>
            </a:r>
            <a:r>
              <a:rPr lang="en-US" b="1" dirty="0"/>
              <a:t>Run anyway</a:t>
            </a:r>
          </a:p>
          <a:p>
            <a:endParaRPr lang="en-US" b="1" dirty="0"/>
          </a:p>
          <a:p>
            <a:r>
              <a:rPr lang="en-US" dirty="0"/>
              <a:t>3) Upload the CSV file in the google </a:t>
            </a:r>
            <a:r>
              <a:rPr lang="en-US" dirty="0" err="1"/>
              <a:t>colab</a:t>
            </a:r>
            <a:endParaRPr lang="en-US" dirty="0"/>
          </a:p>
          <a:p>
            <a:endParaRPr lang="en-US" dirty="0"/>
          </a:p>
          <a:p>
            <a:r>
              <a:rPr lang="en-US" dirty="0"/>
              <a:t>             </a:t>
            </a:r>
            <a:r>
              <a:rPr lang="en-US" dirty="0" err="1"/>
              <a:t>i</a:t>
            </a:r>
            <a:r>
              <a:rPr lang="en-US" dirty="0"/>
              <a:t>) To upload the file click on </a:t>
            </a:r>
            <a:r>
              <a:rPr lang="en-US" b="1" dirty="0"/>
              <a:t>the table of contents </a:t>
            </a:r>
            <a:r>
              <a:rPr lang="en-US" dirty="0"/>
              <a:t>at the Top Left of screen , below </a:t>
            </a:r>
            <a:r>
              <a:rPr lang="en-US" b="1" dirty="0"/>
              <a:t>file</a:t>
            </a:r>
            <a:r>
              <a:rPr lang="en-US" dirty="0"/>
              <a:t> option adjacent to </a:t>
            </a:r>
            <a:r>
              <a:rPr lang="en-US" b="1" dirty="0"/>
              <a:t>+code</a:t>
            </a:r>
            <a:r>
              <a:rPr lang="en-US" dirty="0"/>
              <a:t> button</a:t>
            </a:r>
          </a:p>
        </p:txBody>
      </p:sp>
      <p:pic>
        <p:nvPicPr>
          <p:cNvPr id="11" name="Picture 10">
            <a:extLst>
              <a:ext uri="{FF2B5EF4-FFF2-40B4-BE49-F238E27FC236}">
                <a16:creationId xmlns:a16="http://schemas.microsoft.com/office/drawing/2014/main" id="{19A0EEC5-D40B-404A-82D9-60869D10AA98}"/>
              </a:ext>
            </a:extLst>
          </p:cNvPr>
          <p:cNvPicPr>
            <a:picLocks noChangeAspect="1"/>
          </p:cNvPicPr>
          <p:nvPr/>
        </p:nvPicPr>
        <p:blipFill>
          <a:blip r:embed="rId3"/>
          <a:stretch>
            <a:fillRect/>
          </a:stretch>
        </p:blipFill>
        <p:spPr>
          <a:xfrm>
            <a:off x="4886095" y="4801119"/>
            <a:ext cx="1440305" cy="1984794"/>
          </a:xfrm>
          <a:prstGeom prst="rect">
            <a:avLst/>
          </a:prstGeom>
        </p:spPr>
      </p:pic>
      <p:sp>
        <p:nvSpPr>
          <p:cNvPr id="15" name="Arrow: Right 14">
            <a:extLst>
              <a:ext uri="{FF2B5EF4-FFF2-40B4-BE49-F238E27FC236}">
                <a16:creationId xmlns:a16="http://schemas.microsoft.com/office/drawing/2014/main" id="{8D716773-9CDB-454C-8D3B-93A2D58BEB60}"/>
              </a:ext>
            </a:extLst>
          </p:cNvPr>
          <p:cNvSpPr/>
          <p:nvPr/>
        </p:nvSpPr>
        <p:spPr>
          <a:xfrm>
            <a:off x="3241604" y="5076327"/>
            <a:ext cx="1440305" cy="319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225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85D859-B5A8-4BB6-B9D7-C4DA9E1F2FA5}"/>
              </a:ext>
            </a:extLst>
          </p:cNvPr>
          <p:cNvSpPr>
            <a:spLocks noGrp="1"/>
          </p:cNvSpPr>
          <p:nvPr>
            <p:ph type="title"/>
          </p:nvPr>
        </p:nvSpPr>
        <p:spPr>
          <a:xfrm>
            <a:off x="2344561" y="719419"/>
            <a:ext cx="8825660" cy="1822514"/>
          </a:xfrm>
        </p:spPr>
        <p:txBody>
          <a:bodyPr/>
          <a:lstStyle/>
          <a:p>
            <a:r>
              <a:rPr lang="en-US" dirty="0"/>
              <a:t>Exploring more about Columns</a:t>
            </a:r>
            <a:endParaRPr lang="en-IN" dirty="0"/>
          </a:p>
        </p:txBody>
      </p:sp>
      <p:sp>
        <p:nvSpPr>
          <p:cNvPr id="5" name="Text Placeholder 4">
            <a:extLst>
              <a:ext uri="{FF2B5EF4-FFF2-40B4-BE49-F238E27FC236}">
                <a16:creationId xmlns:a16="http://schemas.microsoft.com/office/drawing/2014/main" id="{2891C98F-4C2E-4C5F-8A6A-9BDEC13243AA}"/>
              </a:ext>
            </a:extLst>
          </p:cNvPr>
          <p:cNvSpPr>
            <a:spLocks noGrp="1"/>
          </p:cNvSpPr>
          <p:nvPr>
            <p:ph type="body" idx="1"/>
          </p:nvPr>
        </p:nvSpPr>
        <p:spPr>
          <a:xfrm>
            <a:off x="4288777" y="4900678"/>
            <a:ext cx="8825659" cy="1822514"/>
          </a:xfrm>
        </p:spPr>
        <p:txBody>
          <a:bodyPr>
            <a:normAutofit/>
          </a:bodyPr>
          <a:lstStyle/>
          <a:p>
            <a:r>
              <a:rPr lang="en-US" dirty="0"/>
              <a:t>Details of </a:t>
            </a:r>
            <a:r>
              <a:rPr lang="en-US" dirty="0" err="1"/>
              <a:t>ColumnS</a:t>
            </a:r>
            <a:endParaRPr lang="en-US" dirty="0"/>
          </a:p>
          <a:p>
            <a:r>
              <a:rPr lang="en-US" dirty="0"/>
              <a:t>Visualizing Numerical Columns</a:t>
            </a:r>
          </a:p>
          <a:p>
            <a:r>
              <a:rPr lang="en-US" dirty="0"/>
              <a:t>Visualizing Categorical Columns</a:t>
            </a:r>
          </a:p>
          <a:p>
            <a:endParaRPr lang="en-IN" dirty="0"/>
          </a:p>
        </p:txBody>
      </p:sp>
    </p:spTree>
    <p:extLst>
      <p:ext uri="{BB962C8B-B14F-4D97-AF65-F5344CB8AC3E}">
        <p14:creationId xmlns:p14="http://schemas.microsoft.com/office/powerpoint/2010/main" val="2495666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61B915-1C85-460E-867E-96872DC93E69}"/>
              </a:ext>
            </a:extLst>
          </p:cNvPr>
          <p:cNvSpPr txBox="1"/>
          <p:nvPr/>
        </p:nvSpPr>
        <p:spPr>
          <a:xfrm>
            <a:off x="798990" y="372862"/>
            <a:ext cx="9365942"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B3A6A685-A22F-473E-8197-030B72516E9F}"/>
              </a:ext>
            </a:extLst>
          </p:cNvPr>
          <p:cNvSpPr txBox="1"/>
          <p:nvPr/>
        </p:nvSpPr>
        <p:spPr>
          <a:xfrm>
            <a:off x="949911" y="168677"/>
            <a:ext cx="9925235" cy="369332"/>
          </a:xfrm>
          <a:prstGeom prst="rect">
            <a:avLst/>
          </a:prstGeom>
          <a:noFill/>
        </p:spPr>
        <p:txBody>
          <a:bodyPr wrap="square" rtlCol="0">
            <a:spAutoFit/>
          </a:bodyPr>
          <a:lstStyle/>
          <a:p>
            <a:r>
              <a:rPr lang="en-US" dirty="0"/>
              <a:t>ii) click on </a:t>
            </a:r>
            <a:r>
              <a:rPr lang="en-US" b="1" dirty="0"/>
              <a:t>files</a:t>
            </a:r>
            <a:r>
              <a:rPr lang="en-US" dirty="0"/>
              <a:t> button </a:t>
            </a:r>
          </a:p>
        </p:txBody>
      </p:sp>
      <p:pic>
        <p:nvPicPr>
          <p:cNvPr id="6" name="Picture 5">
            <a:extLst>
              <a:ext uri="{FF2B5EF4-FFF2-40B4-BE49-F238E27FC236}">
                <a16:creationId xmlns:a16="http://schemas.microsoft.com/office/drawing/2014/main" id="{3D6A0B0A-0857-4407-ABDC-880F16EDEB24}"/>
              </a:ext>
            </a:extLst>
          </p:cNvPr>
          <p:cNvPicPr>
            <a:picLocks noChangeAspect="1"/>
          </p:cNvPicPr>
          <p:nvPr/>
        </p:nvPicPr>
        <p:blipFill>
          <a:blip r:embed="rId2"/>
          <a:stretch>
            <a:fillRect/>
          </a:stretch>
        </p:blipFill>
        <p:spPr>
          <a:xfrm>
            <a:off x="4777649" y="168677"/>
            <a:ext cx="1440305" cy="2743438"/>
          </a:xfrm>
          <a:prstGeom prst="rect">
            <a:avLst/>
          </a:prstGeom>
        </p:spPr>
      </p:pic>
      <p:sp>
        <p:nvSpPr>
          <p:cNvPr id="7" name="Arrow: Right 6">
            <a:extLst>
              <a:ext uri="{FF2B5EF4-FFF2-40B4-BE49-F238E27FC236}">
                <a16:creationId xmlns:a16="http://schemas.microsoft.com/office/drawing/2014/main" id="{3839D41A-7201-459F-A17D-356DECB79B86}"/>
              </a:ext>
            </a:extLst>
          </p:cNvPr>
          <p:cNvSpPr/>
          <p:nvPr/>
        </p:nvSpPr>
        <p:spPr>
          <a:xfrm>
            <a:off x="3428414" y="2463766"/>
            <a:ext cx="1440305" cy="319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74BD9A2-62EF-4C23-8192-E56533959B0A}"/>
              </a:ext>
            </a:extLst>
          </p:cNvPr>
          <p:cNvPicPr>
            <a:picLocks noChangeAspect="1"/>
          </p:cNvPicPr>
          <p:nvPr/>
        </p:nvPicPr>
        <p:blipFill>
          <a:blip r:embed="rId3"/>
          <a:stretch>
            <a:fillRect/>
          </a:stretch>
        </p:blipFill>
        <p:spPr>
          <a:xfrm>
            <a:off x="4690011" y="3985561"/>
            <a:ext cx="3055885" cy="2499577"/>
          </a:xfrm>
          <a:prstGeom prst="rect">
            <a:avLst/>
          </a:prstGeom>
        </p:spPr>
      </p:pic>
      <p:sp>
        <p:nvSpPr>
          <p:cNvPr id="10" name="Arrow: Right 9">
            <a:extLst>
              <a:ext uri="{FF2B5EF4-FFF2-40B4-BE49-F238E27FC236}">
                <a16:creationId xmlns:a16="http://schemas.microsoft.com/office/drawing/2014/main" id="{69FA0569-4900-4892-97A2-D86D1B75B65D}"/>
              </a:ext>
            </a:extLst>
          </p:cNvPr>
          <p:cNvSpPr/>
          <p:nvPr/>
        </p:nvSpPr>
        <p:spPr>
          <a:xfrm>
            <a:off x="3661605" y="4394553"/>
            <a:ext cx="1440305" cy="319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7920F8A-9879-4384-86CF-9566B1379E24}"/>
              </a:ext>
            </a:extLst>
          </p:cNvPr>
          <p:cNvSpPr txBox="1"/>
          <p:nvPr/>
        </p:nvSpPr>
        <p:spPr>
          <a:xfrm>
            <a:off x="697394" y="3399891"/>
            <a:ext cx="10381938" cy="646331"/>
          </a:xfrm>
          <a:prstGeom prst="rect">
            <a:avLst/>
          </a:prstGeom>
          <a:noFill/>
        </p:spPr>
        <p:txBody>
          <a:bodyPr wrap="square" rtlCol="0">
            <a:spAutoFit/>
          </a:bodyPr>
          <a:lstStyle/>
          <a:p>
            <a:r>
              <a:rPr lang="en-US" dirty="0"/>
              <a:t> iii) click on </a:t>
            </a:r>
            <a:r>
              <a:rPr lang="en-US" b="1" dirty="0"/>
              <a:t>upload to session storage </a:t>
            </a:r>
            <a:r>
              <a:rPr lang="en-US" dirty="0"/>
              <a:t>button and upload the BeerDataScienceProject.csv file</a:t>
            </a:r>
            <a:endParaRPr lang="en-IN" dirty="0"/>
          </a:p>
        </p:txBody>
      </p:sp>
    </p:spTree>
    <p:extLst>
      <p:ext uri="{BB962C8B-B14F-4D97-AF65-F5344CB8AC3E}">
        <p14:creationId xmlns:p14="http://schemas.microsoft.com/office/powerpoint/2010/main" val="2373025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61B915-1C85-460E-867E-96872DC93E69}"/>
              </a:ext>
            </a:extLst>
          </p:cNvPr>
          <p:cNvSpPr txBox="1"/>
          <p:nvPr/>
        </p:nvSpPr>
        <p:spPr>
          <a:xfrm>
            <a:off x="798990" y="372862"/>
            <a:ext cx="9365942"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B3A6A685-A22F-473E-8197-030B72516E9F}"/>
              </a:ext>
            </a:extLst>
          </p:cNvPr>
          <p:cNvSpPr txBox="1"/>
          <p:nvPr/>
        </p:nvSpPr>
        <p:spPr>
          <a:xfrm>
            <a:off x="719092" y="696503"/>
            <a:ext cx="9925235" cy="646331"/>
          </a:xfrm>
          <a:prstGeom prst="rect">
            <a:avLst/>
          </a:prstGeom>
          <a:noFill/>
        </p:spPr>
        <p:txBody>
          <a:bodyPr wrap="square" rtlCol="0">
            <a:spAutoFit/>
          </a:bodyPr>
          <a:lstStyle/>
          <a:p>
            <a:r>
              <a:rPr lang="en-US" b="1" dirty="0"/>
              <a:t>             Note</a:t>
            </a:r>
            <a:r>
              <a:rPr lang="en-US" dirty="0"/>
              <a:t>  : Do wait until whole file is uploaded, as the file is 395 mb long , so it will take time, otherwise code may give an error</a:t>
            </a:r>
          </a:p>
        </p:txBody>
      </p:sp>
      <p:pic>
        <p:nvPicPr>
          <p:cNvPr id="17" name="Picture 16">
            <a:extLst>
              <a:ext uri="{FF2B5EF4-FFF2-40B4-BE49-F238E27FC236}">
                <a16:creationId xmlns:a16="http://schemas.microsoft.com/office/drawing/2014/main" id="{231E40DB-035F-4047-BA4C-9F1CBF247995}"/>
              </a:ext>
            </a:extLst>
          </p:cNvPr>
          <p:cNvPicPr>
            <a:picLocks noChangeAspect="1"/>
          </p:cNvPicPr>
          <p:nvPr/>
        </p:nvPicPr>
        <p:blipFill>
          <a:blip r:embed="rId2"/>
          <a:stretch>
            <a:fillRect/>
          </a:stretch>
        </p:blipFill>
        <p:spPr>
          <a:xfrm>
            <a:off x="4253371" y="1339421"/>
            <a:ext cx="3276884" cy="1158340"/>
          </a:xfrm>
          <a:prstGeom prst="rect">
            <a:avLst/>
          </a:prstGeom>
        </p:spPr>
      </p:pic>
      <p:sp>
        <p:nvSpPr>
          <p:cNvPr id="18" name="Arrow: Left 17">
            <a:extLst>
              <a:ext uri="{FF2B5EF4-FFF2-40B4-BE49-F238E27FC236}">
                <a16:creationId xmlns:a16="http://schemas.microsoft.com/office/drawing/2014/main" id="{037E525C-497A-4079-8C6E-F2EC1554FFB7}"/>
              </a:ext>
            </a:extLst>
          </p:cNvPr>
          <p:cNvSpPr/>
          <p:nvPr/>
        </p:nvSpPr>
        <p:spPr>
          <a:xfrm>
            <a:off x="7679185" y="1580225"/>
            <a:ext cx="2485747" cy="4882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D7BEB496-2A1F-488A-8FB4-C99F22075131}"/>
              </a:ext>
            </a:extLst>
          </p:cNvPr>
          <p:cNvSpPr txBox="1"/>
          <p:nvPr/>
        </p:nvSpPr>
        <p:spPr>
          <a:xfrm>
            <a:off x="798990" y="2849732"/>
            <a:ext cx="10324730" cy="646331"/>
          </a:xfrm>
          <a:prstGeom prst="rect">
            <a:avLst/>
          </a:prstGeom>
          <a:noFill/>
        </p:spPr>
        <p:txBody>
          <a:bodyPr wrap="square" rtlCol="0">
            <a:spAutoFit/>
          </a:bodyPr>
          <a:lstStyle/>
          <a:p>
            <a:r>
              <a:rPr lang="en-US" dirty="0"/>
              <a:t>4) Once the file is uploaded , click on </a:t>
            </a:r>
            <a:r>
              <a:rPr lang="en-US" b="1" dirty="0"/>
              <a:t>Runtime</a:t>
            </a:r>
            <a:r>
              <a:rPr lang="en-US" dirty="0"/>
              <a:t> button and then </a:t>
            </a:r>
            <a:r>
              <a:rPr lang="en-US" b="1" dirty="0"/>
              <a:t>Run All </a:t>
            </a:r>
            <a:r>
              <a:rPr lang="en-US" dirty="0"/>
              <a:t>to get all the outputs automatically</a:t>
            </a:r>
            <a:endParaRPr lang="en-IN" dirty="0"/>
          </a:p>
        </p:txBody>
      </p:sp>
    </p:spTree>
    <p:extLst>
      <p:ext uri="{BB962C8B-B14F-4D97-AF65-F5344CB8AC3E}">
        <p14:creationId xmlns:p14="http://schemas.microsoft.com/office/powerpoint/2010/main" val="4272526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A50AB-78B3-4391-B097-EE97D74D4E4D}"/>
              </a:ext>
            </a:extLst>
          </p:cNvPr>
          <p:cNvSpPr>
            <a:spLocks noGrp="1"/>
          </p:cNvSpPr>
          <p:nvPr>
            <p:ph type="ctrTitle"/>
          </p:nvPr>
        </p:nvSpPr>
        <p:spPr>
          <a:xfrm>
            <a:off x="2486606" y="1380649"/>
            <a:ext cx="8825658" cy="2677648"/>
          </a:xfrm>
        </p:spPr>
        <p:txBody>
          <a:bodyPr/>
          <a:lstStyle/>
          <a:p>
            <a:r>
              <a:rPr lang="en-US"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33868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0E3BC-3103-48C8-8179-8CD09217B4B5}"/>
              </a:ext>
            </a:extLst>
          </p:cNvPr>
          <p:cNvSpPr>
            <a:spLocks noGrp="1"/>
          </p:cNvSpPr>
          <p:nvPr>
            <p:ph type="title"/>
          </p:nvPr>
        </p:nvSpPr>
        <p:spPr/>
        <p:txBody>
          <a:bodyPr/>
          <a:lstStyle/>
          <a:p>
            <a:r>
              <a:rPr lang="en-US" dirty="0"/>
              <a:t>Details of Columns</a:t>
            </a:r>
            <a:endParaRPr lang="en-IN" dirty="0"/>
          </a:p>
        </p:txBody>
      </p:sp>
      <p:sp>
        <p:nvSpPr>
          <p:cNvPr id="3" name="Content Placeholder 2">
            <a:extLst>
              <a:ext uri="{FF2B5EF4-FFF2-40B4-BE49-F238E27FC236}">
                <a16:creationId xmlns:a16="http://schemas.microsoft.com/office/drawing/2014/main" id="{8D62C3BD-CB48-4890-A025-B87356146D25}"/>
              </a:ext>
            </a:extLst>
          </p:cNvPr>
          <p:cNvSpPr>
            <a:spLocks noGrp="1"/>
          </p:cNvSpPr>
          <p:nvPr>
            <p:ph idx="1"/>
          </p:nvPr>
        </p:nvSpPr>
        <p:spPr>
          <a:xfrm>
            <a:off x="532660" y="2539015"/>
            <a:ext cx="11123721" cy="4057094"/>
          </a:xfrm>
        </p:spPr>
        <p:txBody>
          <a:bodyPr>
            <a:normAutofit fontScale="77500" lnSpcReduction="20000"/>
          </a:bodyPr>
          <a:lstStyle/>
          <a:p>
            <a:r>
              <a:rPr lang="en-US" dirty="0"/>
              <a:t> </a:t>
            </a:r>
            <a:r>
              <a:rPr lang="en-US" dirty="0" err="1"/>
              <a:t>beer_ABV</a:t>
            </a:r>
            <a:r>
              <a:rPr lang="en-US" dirty="0"/>
              <a:t> means      =        Here ABV means Alcohol By Volume , </a:t>
            </a:r>
            <a:r>
              <a:rPr lang="en-US" dirty="0" err="1"/>
              <a:t>beer_ABV</a:t>
            </a:r>
            <a:r>
              <a:rPr lang="en-US" dirty="0"/>
              <a:t> means the percent of alcohol present in beer</a:t>
            </a:r>
          </a:p>
          <a:p>
            <a:r>
              <a:rPr lang="en-US" dirty="0"/>
              <a:t> </a:t>
            </a:r>
            <a:r>
              <a:rPr lang="en-US" dirty="0" err="1"/>
              <a:t>beer_beerId</a:t>
            </a:r>
            <a:r>
              <a:rPr lang="en-US" dirty="0"/>
              <a:t>               =        Its the id assigned to different beers</a:t>
            </a:r>
          </a:p>
          <a:p>
            <a:r>
              <a:rPr lang="en-US" dirty="0"/>
              <a:t> </a:t>
            </a:r>
            <a:r>
              <a:rPr lang="en-US" dirty="0" err="1"/>
              <a:t>beer_brewerId</a:t>
            </a:r>
            <a:r>
              <a:rPr lang="en-US" dirty="0"/>
              <a:t>           =        It is the id of a place where beer is made commercially.</a:t>
            </a:r>
          </a:p>
          <a:p>
            <a:r>
              <a:rPr lang="en-US" dirty="0"/>
              <a:t> </a:t>
            </a:r>
            <a:r>
              <a:rPr lang="en-US" dirty="0" err="1"/>
              <a:t>beer_name</a:t>
            </a:r>
            <a:r>
              <a:rPr lang="en-US" dirty="0"/>
              <a:t>                =         It is  the name of the beer</a:t>
            </a:r>
          </a:p>
          <a:p>
            <a:r>
              <a:rPr lang="en-US" dirty="0"/>
              <a:t> </a:t>
            </a:r>
            <a:r>
              <a:rPr lang="en-US" dirty="0" err="1"/>
              <a:t>beer_style</a:t>
            </a:r>
            <a:r>
              <a:rPr lang="en-US" dirty="0"/>
              <a:t>                   =     Beer styles differentiates &amp; </a:t>
            </a:r>
            <a:r>
              <a:rPr lang="en-US" dirty="0" err="1"/>
              <a:t>categorise</a:t>
            </a:r>
            <a:r>
              <a:rPr lang="en-US" dirty="0"/>
              <a:t> beers by </a:t>
            </a:r>
            <a:r>
              <a:rPr lang="en-US" dirty="0" err="1"/>
              <a:t>colour</a:t>
            </a:r>
            <a:r>
              <a:rPr lang="en-US" dirty="0"/>
              <a:t>, </a:t>
            </a:r>
            <a:r>
              <a:rPr lang="en-US" dirty="0" err="1"/>
              <a:t>flavour</a:t>
            </a:r>
            <a:r>
              <a:rPr lang="en-US" dirty="0"/>
              <a:t>, strength, ingredients, production</a:t>
            </a:r>
          </a:p>
          <a:p>
            <a:r>
              <a:rPr lang="en-US" dirty="0"/>
              <a:t> </a:t>
            </a:r>
            <a:r>
              <a:rPr lang="en-US" dirty="0" err="1"/>
              <a:t>review_appearance</a:t>
            </a:r>
            <a:r>
              <a:rPr lang="en-US" dirty="0"/>
              <a:t> =        The </a:t>
            </a:r>
            <a:r>
              <a:rPr lang="en-US" dirty="0" err="1"/>
              <a:t>beer_appearance</a:t>
            </a:r>
            <a:r>
              <a:rPr lang="en-US" dirty="0"/>
              <a:t> means the beer looks in color</a:t>
            </a:r>
          </a:p>
          <a:p>
            <a:r>
              <a:rPr lang="en-US" dirty="0"/>
              <a:t> </a:t>
            </a:r>
            <a:r>
              <a:rPr lang="en-US" dirty="0" err="1"/>
              <a:t>review_palette</a:t>
            </a:r>
            <a:r>
              <a:rPr lang="en-US" dirty="0"/>
              <a:t>           =         Rating based on how the beer interacts with the palate </a:t>
            </a:r>
          </a:p>
          <a:p>
            <a:r>
              <a:rPr lang="en-US" dirty="0"/>
              <a:t> </a:t>
            </a:r>
            <a:r>
              <a:rPr lang="en-US" dirty="0" err="1"/>
              <a:t>review_overall</a:t>
            </a:r>
            <a:r>
              <a:rPr lang="en-US" dirty="0"/>
              <a:t>            =         Overall review points given by the user</a:t>
            </a:r>
          </a:p>
          <a:p>
            <a:r>
              <a:rPr lang="en-US" dirty="0"/>
              <a:t> </a:t>
            </a:r>
            <a:r>
              <a:rPr lang="en-US" dirty="0" err="1"/>
              <a:t>review_taste</a:t>
            </a:r>
            <a:r>
              <a:rPr lang="en-US" dirty="0"/>
              <a:t>               =          Rating based on the taste of beer</a:t>
            </a:r>
          </a:p>
          <a:p>
            <a:r>
              <a:rPr lang="en-US" dirty="0"/>
              <a:t> </a:t>
            </a:r>
            <a:r>
              <a:rPr lang="en-US" dirty="0" err="1"/>
              <a:t>review_profileName</a:t>
            </a:r>
            <a:r>
              <a:rPr lang="en-US" dirty="0"/>
              <a:t>  =          Name of the person who reviewed the beer</a:t>
            </a:r>
          </a:p>
          <a:p>
            <a:r>
              <a:rPr lang="en-US" dirty="0"/>
              <a:t> </a:t>
            </a:r>
            <a:r>
              <a:rPr lang="en-US" dirty="0" err="1"/>
              <a:t>review_aroma</a:t>
            </a:r>
            <a:r>
              <a:rPr lang="en-US" dirty="0"/>
              <a:t>            =          Rating based on the smell of the review</a:t>
            </a:r>
          </a:p>
          <a:p>
            <a:r>
              <a:rPr lang="en-US" dirty="0"/>
              <a:t> </a:t>
            </a:r>
            <a:r>
              <a:rPr lang="en-US" dirty="0" err="1"/>
              <a:t>review_text</a:t>
            </a:r>
            <a:r>
              <a:rPr lang="en-US" dirty="0"/>
              <a:t>                  =         Reviews in text written by the user</a:t>
            </a:r>
          </a:p>
          <a:p>
            <a:r>
              <a:rPr lang="en-US" dirty="0" err="1"/>
              <a:t>review_time</a:t>
            </a:r>
            <a:r>
              <a:rPr lang="en-US" dirty="0"/>
              <a:t>                =          Timestamp when the review was recorded</a:t>
            </a:r>
            <a:endParaRPr lang="en-IN" dirty="0"/>
          </a:p>
        </p:txBody>
      </p:sp>
    </p:spTree>
    <p:extLst>
      <p:ext uri="{BB962C8B-B14F-4D97-AF65-F5344CB8AC3E}">
        <p14:creationId xmlns:p14="http://schemas.microsoft.com/office/powerpoint/2010/main" val="169794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FD9B6-6B0D-415D-A995-2627EBD28533}"/>
              </a:ext>
            </a:extLst>
          </p:cNvPr>
          <p:cNvSpPr>
            <a:spLocks noGrp="1"/>
          </p:cNvSpPr>
          <p:nvPr>
            <p:ph type="title"/>
          </p:nvPr>
        </p:nvSpPr>
        <p:spPr>
          <a:xfrm>
            <a:off x="5956931" y="479393"/>
            <a:ext cx="5948023" cy="1642369"/>
          </a:xfrm>
        </p:spPr>
        <p:txBody>
          <a:bodyPr>
            <a:normAutofit/>
          </a:bodyPr>
          <a:lstStyle/>
          <a:p>
            <a:r>
              <a:rPr lang="en-US" b="1" dirty="0">
                <a:solidFill>
                  <a:schemeClr val="tx1"/>
                </a:solidFill>
              </a:rPr>
              <a:t>Visualizing Numerical Columns</a:t>
            </a:r>
            <a:endParaRPr lang="en-IN" b="1" dirty="0">
              <a:solidFill>
                <a:schemeClr val="tx1"/>
              </a:solidFill>
            </a:endParaRPr>
          </a:p>
        </p:txBody>
      </p:sp>
      <p:sp>
        <p:nvSpPr>
          <p:cNvPr id="6" name="Text Placeholder 5">
            <a:extLst>
              <a:ext uri="{FF2B5EF4-FFF2-40B4-BE49-F238E27FC236}">
                <a16:creationId xmlns:a16="http://schemas.microsoft.com/office/drawing/2014/main" id="{C0AD6845-7436-443F-A642-2204208A1DB7}"/>
              </a:ext>
            </a:extLst>
          </p:cNvPr>
          <p:cNvSpPr>
            <a:spLocks noGrp="1"/>
          </p:cNvSpPr>
          <p:nvPr>
            <p:ph type="body" sz="half" idx="2"/>
          </p:nvPr>
        </p:nvSpPr>
        <p:spPr>
          <a:xfrm>
            <a:off x="754602" y="1651244"/>
            <a:ext cx="4740676" cy="355994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There are 283 different </a:t>
            </a:r>
            <a:r>
              <a:rPr lang="en-US" dirty="0" err="1"/>
              <a:t>beer_ABV</a:t>
            </a:r>
            <a:r>
              <a:rPr lang="en-US" dirty="0"/>
              <a:t> recorded,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Minimum </a:t>
            </a:r>
            <a:r>
              <a:rPr lang="en-US" dirty="0" err="1"/>
              <a:t>Beer_ABV</a:t>
            </a:r>
            <a:r>
              <a:rPr lang="en-US" dirty="0"/>
              <a:t> recorded is 0.01 and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maximum recorded is 57.7,</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maximum </a:t>
            </a:r>
            <a:r>
              <a:rPr lang="en-US" dirty="0" err="1"/>
              <a:t>Beer_ABV</a:t>
            </a:r>
            <a:r>
              <a:rPr lang="en-US" dirty="0"/>
              <a:t> lies between the range of 0 to 10</a:t>
            </a:r>
          </a:p>
          <a:p>
            <a:endParaRPr lang="en-US" dirty="0"/>
          </a:p>
          <a:p>
            <a:endParaRPr lang="en-IN" dirty="0"/>
          </a:p>
        </p:txBody>
      </p:sp>
      <p:pic>
        <p:nvPicPr>
          <p:cNvPr id="17" name="Picture 16">
            <a:extLst>
              <a:ext uri="{FF2B5EF4-FFF2-40B4-BE49-F238E27FC236}">
                <a16:creationId xmlns:a16="http://schemas.microsoft.com/office/drawing/2014/main" id="{388480A2-65D7-496D-87A0-FB7FCCC78268}"/>
              </a:ext>
            </a:extLst>
          </p:cNvPr>
          <p:cNvPicPr>
            <a:picLocks noChangeAspect="1"/>
          </p:cNvPicPr>
          <p:nvPr/>
        </p:nvPicPr>
        <p:blipFill>
          <a:blip r:embed="rId2"/>
          <a:stretch>
            <a:fillRect/>
          </a:stretch>
        </p:blipFill>
        <p:spPr>
          <a:xfrm>
            <a:off x="6096000" y="2319286"/>
            <a:ext cx="5722262" cy="3819618"/>
          </a:xfrm>
          <a:prstGeom prst="rect">
            <a:avLst/>
          </a:prstGeom>
        </p:spPr>
      </p:pic>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5948023"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bg1"/>
                </a:solidFill>
              </a:rPr>
              <a:t>beer_ABV</a:t>
            </a:r>
            <a:endParaRPr lang="en-IN" b="1" dirty="0">
              <a:solidFill>
                <a:schemeClr val="bg1"/>
              </a:solidFill>
            </a:endParaRPr>
          </a:p>
        </p:txBody>
      </p:sp>
    </p:spTree>
    <p:extLst>
      <p:ext uri="{BB962C8B-B14F-4D97-AF65-F5344CB8AC3E}">
        <p14:creationId xmlns:p14="http://schemas.microsoft.com/office/powerpoint/2010/main" val="399309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FD9B6-6B0D-415D-A995-2627EBD28533}"/>
              </a:ext>
            </a:extLst>
          </p:cNvPr>
          <p:cNvSpPr>
            <a:spLocks noGrp="1"/>
          </p:cNvSpPr>
          <p:nvPr>
            <p:ph type="title"/>
          </p:nvPr>
        </p:nvSpPr>
        <p:spPr>
          <a:xfrm>
            <a:off x="5956931" y="479393"/>
            <a:ext cx="5948023" cy="1642369"/>
          </a:xfrm>
        </p:spPr>
        <p:txBody>
          <a:bodyPr>
            <a:normAutofit/>
          </a:bodyPr>
          <a:lstStyle/>
          <a:p>
            <a:r>
              <a:rPr lang="en-US" b="1" dirty="0">
                <a:solidFill>
                  <a:schemeClr val="tx1"/>
                </a:solidFill>
              </a:rPr>
              <a:t>Visualizing Numerical Columns</a:t>
            </a:r>
            <a:endParaRPr lang="en-IN" b="1" dirty="0">
              <a:solidFill>
                <a:schemeClr val="tx1"/>
              </a:solidFill>
            </a:endParaRPr>
          </a:p>
        </p:txBody>
      </p:sp>
      <p:sp>
        <p:nvSpPr>
          <p:cNvPr id="6" name="Text Placeholder 5">
            <a:extLst>
              <a:ext uri="{FF2B5EF4-FFF2-40B4-BE49-F238E27FC236}">
                <a16:creationId xmlns:a16="http://schemas.microsoft.com/office/drawing/2014/main" id="{C0AD6845-7436-443F-A642-2204208A1DB7}"/>
              </a:ext>
            </a:extLst>
          </p:cNvPr>
          <p:cNvSpPr>
            <a:spLocks noGrp="1"/>
          </p:cNvSpPr>
          <p:nvPr>
            <p:ph type="body" sz="half" idx="2"/>
          </p:nvPr>
        </p:nvSpPr>
        <p:spPr>
          <a:xfrm>
            <a:off x="754602" y="1651244"/>
            <a:ext cx="4740676" cy="4314550"/>
          </a:xfrm>
        </p:spPr>
        <p:txBody>
          <a:bodyPr>
            <a:normAutofit/>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There are 20,200 unique </a:t>
            </a:r>
            <a:r>
              <a:rPr lang="en-US" sz="1800" dirty="0" err="1"/>
              <a:t>beer_beerId</a:t>
            </a: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  Minimum </a:t>
            </a:r>
            <a:r>
              <a:rPr lang="en-US" sz="1800" dirty="0" err="1"/>
              <a:t>beer_beerId</a:t>
            </a:r>
            <a:r>
              <a:rPr lang="en-US" sz="1800" dirty="0"/>
              <a:t> is 3</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 Maximum </a:t>
            </a:r>
            <a:r>
              <a:rPr lang="en-US" sz="1800" dirty="0" err="1"/>
              <a:t>beer_beerIdis</a:t>
            </a:r>
            <a:r>
              <a:rPr lang="en-US" sz="1800" dirty="0"/>
              <a:t> 77310</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 Maximum </a:t>
            </a:r>
            <a:r>
              <a:rPr lang="en-US" sz="1800" dirty="0" err="1"/>
              <a:t>beer_beerId</a:t>
            </a:r>
            <a:r>
              <a:rPr lang="en-US" sz="1800" dirty="0"/>
              <a:t> ranges between 0 to 10,000</a:t>
            </a:r>
          </a:p>
          <a:p>
            <a:pPr marL="342900" indent="-342900">
              <a:buFont typeface="Arial" panose="020B0604020202020204" pitchFamily="34" charset="0"/>
              <a:buChar char="•"/>
            </a:pPr>
            <a:endParaRPr lang="en-IN" dirty="0"/>
          </a:p>
        </p:txBody>
      </p:sp>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5948023"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bg1"/>
                </a:solidFill>
              </a:rPr>
              <a:t>beer_beerId</a:t>
            </a:r>
            <a:endParaRPr lang="en-IN" b="1" dirty="0">
              <a:solidFill>
                <a:schemeClr val="bg1"/>
              </a:solidFill>
            </a:endParaRPr>
          </a:p>
        </p:txBody>
      </p:sp>
      <p:pic>
        <p:nvPicPr>
          <p:cNvPr id="3" name="Picture 2">
            <a:extLst>
              <a:ext uri="{FF2B5EF4-FFF2-40B4-BE49-F238E27FC236}">
                <a16:creationId xmlns:a16="http://schemas.microsoft.com/office/drawing/2014/main" id="{DA9E8B99-8ED5-4598-B16C-799CA8E16263}"/>
              </a:ext>
            </a:extLst>
          </p:cNvPr>
          <p:cNvPicPr>
            <a:picLocks noChangeAspect="1"/>
          </p:cNvPicPr>
          <p:nvPr/>
        </p:nvPicPr>
        <p:blipFill>
          <a:blip r:embed="rId2"/>
          <a:stretch>
            <a:fillRect/>
          </a:stretch>
        </p:blipFill>
        <p:spPr>
          <a:xfrm>
            <a:off x="6096000" y="2551916"/>
            <a:ext cx="5341398" cy="3697964"/>
          </a:xfrm>
          <a:prstGeom prst="rect">
            <a:avLst/>
          </a:prstGeom>
        </p:spPr>
      </p:pic>
    </p:spTree>
    <p:extLst>
      <p:ext uri="{BB962C8B-B14F-4D97-AF65-F5344CB8AC3E}">
        <p14:creationId xmlns:p14="http://schemas.microsoft.com/office/powerpoint/2010/main" val="156099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FD9B6-6B0D-415D-A995-2627EBD28533}"/>
              </a:ext>
            </a:extLst>
          </p:cNvPr>
          <p:cNvSpPr>
            <a:spLocks noGrp="1"/>
          </p:cNvSpPr>
          <p:nvPr>
            <p:ph type="title"/>
          </p:nvPr>
        </p:nvSpPr>
        <p:spPr>
          <a:xfrm>
            <a:off x="5956931" y="479393"/>
            <a:ext cx="5948023" cy="1642369"/>
          </a:xfrm>
        </p:spPr>
        <p:txBody>
          <a:bodyPr>
            <a:normAutofit/>
          </a:bodyPr>
          <a:lstStyle/>
          <a:p>
            <a:r>
              <a:rPr lang="en-US" b="1" dirty="0">
                <a:solidFill>
                  <a:schemeClr val="tx1"/>
                </a:solidFill>
              </a:rPr>
              <a:t>Visualizing Numerical Columns</a:t>
            </a:r>
            <a:endParaRPr lang="en-IN" b="1" dirty="0">
              <a:solidFill>
                <a:schemeClr val="tx1"/>
              </a:solidFill>
            </a:endParaRPr>
          </a:p>
        </p:txBody>
      </p:sp>
      <p:sp>
        <p:nvSpPr>
          <p:cNvPr id="6" name="Text Placeholder 5">
            <a:extLst>
              <a:ext uri="{FF2B5EF4-FFF2-40B4-BE49-F238E27FC236}">
                <a16:creationId xmlns:a16="http://schemas.microsoft.com/office/drawing/2014/main" id="{C0AD6845-7436-443F-A642-2204208A1DB7}"/>
              </a:ext>
            </a:extLst>
          </p:cNvPr>
          <p:cNvSpPr>
            <a:spLocks noGrp="1"/>
          </p:cNvSpPr>
          <p:nvPr>
            <p:ph type="body" sz="half" idx="2"/>
          </p:nvPr>
        </p:nvSpPr>
        <p:spPr>
          <a:xfrm>
            <a:off x="754602" y="1651244"/>
            <a:ext cx="4740676" cy="4314550"/>
          </a:xfrm>
        </p:spPr>
        <p:txBody>
          <a:bodyPr>
            <a:normAutofit/>
          </a:bodyPr>
          <a:lstStyle/>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Minimum </a:t>
            </a:r>
            <a:r>
              <a:rPr lang="en-US" sz="1800" dirty="0" err="1"/>
              <a:t>beer_brewerId</a:t>
            </a:r>
            <a:r>
              <a:rPr lang="en-US" sz="1800" dirty="0"/>
              <a:t> is 1</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Maximum </a:t>
            </a:r>
            <a:r>
              <a:rPr lang="en-US" sz="1800" dirty="0" err="1"/>
              <a:t>beer_brewerId</a:t>
            </a:r>
            <a:r>
              <a:rPr lang="en-US" sz="1800" dirty="0"/>
              <a:t> s 27980</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Maximum </a:t>
            </a:r>
            <a:r>
              <a:rPr lang="en-US" sz="1800" dirty="0" err="1"/>
              <a:t>beer_brewerId</a:t>
            </a:r>
            <a:r>
              <a:rPr lang="en-US" sz="1800" dirty="0"/>
              <a:t> ranges between 0 to 5000</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there are 1803 unique </a:t>
            </a:r>
            <a:r>
              <a:rPr lang="en-US" sz="1800" dirty="0" err="1"/>
              <a:t>beer_brewerId</a:t>
            </a:r>
            <a:endParaRPr lang="en-US" sz="1800" dirty="0"/>
          </a:p>
          <a:p>
            <a:pPr marL="342900" indent="-342900">
              <a:buFont typeface="Arial" panose="020B0604020202020204" pitchFamily="34" charset="0"/>
              <a:buChar char="•"/>
            </a:pPr>
            <a:endParaRPr lang="en-IN" sz="1800" dirty="0"/>
          </a:p>
        </p:txBody>
      </p:sp>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5948023"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bg1"/>
                </a:solidFill>
              </a:rPr>
              <a:t>beer_brewerId</a:t>
            </a:r>
            <a:endParaRPr lang="en-IN" b="1" dirty="0">
              <a:solidFill>
                <a:schemeClr val="bg1"/>
              </a:solidFill>
            </a:endParaRPr>
          </a:p>
        </p:txBody>
      </p:sp>
      <p:pic>
        <p:nvPicPr>
          <p:cNvPr id="5" name="Picture 4">
            <a:extLst>
              <a:ext uri="{FF2B5EF4-FFF2-40B4-BE49-F238E27FC236}">
                <a16:creationId xmlns:a16="http://schemas.microsoft.com/office/drawing/2014/main" id="{E10A0FE7-A3E9-4028-B7E0-4B84FDADA518}"/>
              </a:ext>
            </a:extLst>
          </p:cNvPr>
          <p:cNvPicPr>
            <a:picLocks noChangeAspect="1"/>
          </p:cNvPicPr>
          <p:nvPr/>
        </p:nvPicPr>
        <p:blipFill>
          <a:blip r:embed="rId2"/>
          <a:stretch>
            <a:fillRect/>
          </a:stretch>
        </p:blipFill>
        <p:spPr>
          <a:xfrm>
            <a:off x="6516210" y="2284774"/>
            <a:ext cx="5112544" cy="3888166"/>
          </a:xfrm>
          <a:prstGeom prst="rect">
            <a:avLst/>
          </a:prstGeom>
        </p:spPr>
      </p:pic>
    </p:spTree>
    <p:extLst>
      <p:ext uri="{BB962C8B-B14F-4D97-AF65-F5344CB8AC3E}">
        <p14:creationId xmlns:p14="http://schemas.microsoft.com/office/powerpoint/2010/main" val="180115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FD9B6-6B0D-415D-A995-2627EBD28533}"/>
              </a:ext>
            </a:extLst>
          </p:cNvPr>
          <p:cNvSpPr>
            <a:spLocks noGrp="1"/>
          </p:cNvSpPr>
          <p:nvPr>
            <p:ph type="title"/>
          </p:nvPr>
        </p:nvSpPr>
        <p:spPr>
          <a:xfrm>
            <a:off x="5956931" y="479393"/>
            <a:ext cx="5948023" cy="1642369"/>
          </a:xfrm>
        </p:spPr>
        <p:txBody>
          <a:bodyPr>
            <a:normAutofit/>
          </a:bodyPr>
          <a:lstStyle/>
          <a:p>
            <a:r>
              <a:rPr lang="en-US" b="1" dirty="0">
                <a:solidFill>
                  <a:schemeClr val="tx1"/>
                </a:solidFill>
              </a:rPr>
              <a:t>Visualizing Numerical Columns</a:t>
            </a:r>
            <a:endParaRPr lang="en-IN" b="1" dirty="0">
              <a:solidFill>
                <a:schemeClr val="tx1"/>
              </a:solidFill>
            </a:endParaRPr>
          </a:p>
        </p:txBody>
      </p:sp>
      <p:sp>
        <p:nvSpPr>
          <p:cNvPr id="6" name="Text Placeholder 5">
            <a:extLst>
              <a:ext uri="{FF2B5EF4-FFF2-40B4-BE49-F238E27FC236}">
                <a16:creationId xmlns:a16="http://schemas.microsoft.com/office/drawing/2014/main" id="{C0AD6845-7436-443F-A642-2204208A1DB7}"/>
              </a:ext>
            </a:extLst>
          </p:cNvPr>
          <p:cNvSpPr>
            <a:spLocks noGrp="1"/>
          </p:cNvSpPr>
          <p:nvPr>
            <p:ph type="body" sz="half" idx="2"/>
          </p:nvPr>
        </p:nvSpPr>
        <p:spPr>
          <a:xfrm>
            <a:off x="754602" y="1651244"/>
            <a:ext cx="4740676" cy="4314550"/>
          </a:xfrm>
        </p:spPr>
        <p:txBody>
          <a:bodyPr>
            <a:norm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Minimum </a:t>
            </a:r>
            <a:r>
              <a:rPr lang="en-US" sz="2000" dirty="0" err="1"/>
              <a:t>review_appearance</a:t>
            </a:r>
            <a:r>
              <a:rPr lang="en-US" sz="2000" dirty="0"/>
              <a:t> is 0.0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Maximum </a:t>
            </a:r>
            <a:r>
              <a:rPr lang="en-US" sz="2000" dirty="0" err="1"/>
              <a:t>review_appearance</a:t>
            </a:r>
            <a:r>
              <a:rPr lang="en-US" sz="2000" dirty="0"/>
              <a:t> is 5.0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Maximum </a:t>
            </a:r>
            <a:r>
              <a:rPr lang="en-US" sz="2000" dirty="0" err="1"/>
              <a:t>review_appearance</a:t>
            </a:r>
            <a:r>
              <a:rPr lang="en-US" sz="2000" dirty="0"/>
              <a:t> ranges between 4 to 5</a:t>
            </a:r>
          </a:p>
          <a:p>
            <a:pPr marL="342900" indent="-342900">
              <a:buFont typeface="Arial" panose="020B0604020202020204" pitchFamily="34" charset="0"/>
              <a:buChar char="•"/>
            </a:pPr>
            <a:endParaRPr lang="en-IN" sz="2000" dirty="0"/>
          </a:p>
        </p:txBody>
      </p:sp>
      <p:sp>
        <p:nvSpPr>
          <p:cNvPr id="18" name="Title 3">
            <a:extLst>
              <a:ext uri="{FF2B5EF4-FFF2-40B4-BE49-F238E27FC236}">
                <a16:creationId xmlns:a16="http://schemas.microsoft.com/office/drawing/2014/main" id="{E82C48B1-690A-42BD-A2A6-88651542570D}"/>
              </a:ext>
            </a:extLst>
          </p:cNvPr>
          <p:cNvSpPr txBox="1">
            <a:spLocks/>
          </p:cNvSpPr>
          <p:nvPr/>
        </p:nvSpPr>
        <p:spPr bwMode="gray">
          <a:xfrm>
            <a:off x="818226" y="685060"/>
            <a:ext cx="5948023" cy="566692"/>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bg1"/>
                </a:solidFill>
              </a:rPr>
              <a:t>beer_appearance</a:t>
            </a:r>
            <a:endParaRPr lang="en-IN" b="1" dirty="0">
              <a:solidFill>
                <a:schemeClr val="bg1"/>
              </a:solidFill>
            </a:endParaRPr>
          </a:p>
        </p:txBody>
      </p:sp>
      <p:pic>
        <p:nvPicPr>
          <p:cNvPr id="3" name="Picture 2">
            <a:extLst>
              <a:ext uri="{FF2B5EF4-FFF2-40B4-BE49-F238E27FC236}">
                <a16:creationId xmlns:a16="http://schemas.microsoft.com/office/drawing/2014/main" id="{5EAAF62C-8D7D-4872-AF9D-7ECFC9B583C1}"/>
              </a:ext>
            </a:extLst>
          </p:cNvPr>
          <p:cNvPicPr>
            <a:picLocks noChangeAspect="1"/>
          </p:cNvPicPr>
          <p:nvPr/>
        </p:nvPicPr>
        <p:blipFill>
          <a:blip r:embed="rId2"/>
          <a:stretch>
            <a:fillRect/>
          </a:stretch>
        </p:blipFill>
        <p:spPr>
          <a:xfrm>
            <a:off x="6813598" y="2671175"/>
            <a:ext cx="4473328" cy="3707431"/>
          </a:xfrm>
          <a:prstGeom prst="rect">
            <a:avLst/>
          </a:prstGeom>
        </p:spPr>
      </p:pic>
    </p:spTree>
    <p:extLst>
      <p:ext uri="{BB962C8B-B14F-4D97-AF65-F5344CB8AC3E}">
        <p14:creationId xmlns:p14="http://schemas.microsoft.com/office/powerpoint/2010/main" val="1164562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305</TotalTime>
  <Words>1884</Words>
  <Application>Microsoft Office PowerPoint</Application>
  <PresentationFormat>Widescreen</PresentationFormat>
  <Paragraphs>249</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Algerian</vt:lpstr>
      <vt:lpstr>Arial</vt:lpstr>
      <vt:lpstr>Century Gothic</vt:lpstr>
      <vt:lpstr>Wingdings 3</vt:lpstr>
      <vt:lpstr>Ion Boardroom</vt:lpstr>
      <vt:lpstr>BeerDataScienceProject </vt:lpstr>
      <vt:lpstr>Table Of Contents</vt:lpstr>
      <vt:lpstr>Introduction &amp; Objective</vt:lpstr>
      <vt:lpstr>Exploring more about Columns</vt:lpstr>
      <vt:lpstr>Details of Columns</vt:lpstr>
      <vt:lpstr>Visualizing Numerical Columns</vt:lpstr>
      <vt:lpstr>Visualizing Numerical Columns</vt:lpstr>
      <vt:lpstr>Visualizing Numerical Columns</vt:lpstr>
      <vt:lpstr>Visualizing Numerical Columns</vt:lpstr>
      <vt:lpstr>Visualizing Numerical Columns</vt:lpstr>
      <vt:lpstr>Visualizing Numerical Columns</vt:lpstr>
      <vt:lpstr>Visualizing Numerical Columns</vt:lpstr>
      <vt:lpstr>Visualizing Numerical Columns</vt:lpstr>
      <vt:lpstr>PowerPoint Presentation</vt:lpstr>
      <vt:lpstr>PowerPoint Presentation</vt:lpstr>
      <vt:lpstr>PowerPoint Presentation</vt:lpstr>
      <vt:lpstr>PowerPoint Presentation</vt:lpstr>
      <vt:lpstr>Visualizing Null Values present in dataset</vt:lpstr>
      <vt:lpstr>PowerPoint Presentation</vt:lpstr>
      <vt:lpstr>PowerPoint Presentation</vt:lpstr>
      <vt:lpstr>PowerPoint Presentation</vt:lpstr>
      <vt:lpstr>Questions And Answers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BeerDataScienceProject</dc:title>
  <dc:creator>Shilpa Kewalramani</dc:creator>
  <cp:lastModifiedBy>Shilpa Kewalramani</cp:lastModifiedBy>
  <cp:revision>32</cp:revision>
  <dcterms:created xsi:type="dcterms:W3CDTF">2021-12-30T11:44:28Z</dcterms:created>
  <dcterms:modified xsi:type="dcterms:W3CDTF">2021-12-31T07:31:08Z</dcterms:modified>
</cp:coreProperties>
</file>