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4" r:id="rId1"/>
  </p:sldMasterIdLst>
  <p:sldIdLst>
    <p:sldId id="256" r:id="rId2"/>
    <p:sldId id="257" r:id="rId3"/>
    <p:sldId id="258" r:id="rId4"/>
    <p:sldId id="259" r:id="rId5"/>
    <p:sldId id="262" r:id="rId6"/>
    <p:sldId id="373" r:id="rId7"/>
    <p:sldId id="310" r:id="rId8"/>
    <p:sldId id="374" r:id="rId9"/>
    <p:sldId id="375" r:id="rId10"/>
    <p:sldId id="352" r:id="rId11"/>
    <p:sldId id="353" r:id="rId12"/>
    <p:sldId id="358" r:id="rId13"/>
    <p:sldId id="376" r:id="rId14"/>
    <p:sldId id="361" r:id="rId15"/>
    <p:sldId id="378" r:id="rId16"/>
    <p:sldId id="350" r:id="rId17"/>
    <p:sldId id="33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3024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58226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23759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034065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3281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9/24/2021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78506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9/24/2021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30347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490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6049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587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6766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018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24888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402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12298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03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350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9/24/2021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80509372"/>
      </p:ext>
    </p:extLst>
  </p:cSld>
  <p:clrMap bg1="dk1" tx1="lt1" bg2="dk2" tx2="lt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78EA01-9496-4169-B13D-776A1A877C97}"/>
              </a:ext>
            </a:extLst>
          </p:cNvPr>
          <p:cNvPicPr>
            <a:picLocks noChangeAspect="1"/>
          </p:cNvPicPr>
          <p:nvPr/>
        </p:nvPicPr>
        <p:blipFill>
          <a:blip r:embed="rId2"/>
          <a:stretch>
            <a:fillRect/>
          </a:stretch>
        </p:blipFill>
        <p:spPr>
          <a:xfrm>
            <a:off x="1954133" y="2567676"/>
            <a:ext cx="2446232" cy="1585097"/>
          </a:xfrm>
          <a:prstGeom prst="rect">
            <a:avLst/>
          </a:prstGeom>
        </p:spPr>
      </p:pic>
      <p:sp>
        <p:nvSpPr>
          <p:cNvPr id="9" name="TextBox 8">
            <a:extLst>
              <a:ext uri="{FF2B5EF4-FFF2-40B4-BE49-F238E27FC236}">
                <a16:creationId xmlns:a16="http://schemas.microsoft.com/office/drawing/2014/main" id="{953917A4-99D5-4839-B9E2-14C0591E4421}"/>
              </a:ext>
            </a:extLst>
          </p:cNvPr>
          <p:cNvSpPr txBox="1"/>
          <p:nvPr/>
        </p:nvSpPr>
        <p:spPr>
          <a:xfrm>
            <a:off x="6454065" y="532305"/>
            <a:ext cx="5659145" cy="3416320"/>
          </a:xfrm>
          <a:prstGeom prst="rect">
            <a:avLst/>
          </a:prstGeom>
          <a:noFill/>
        </p:spPr>
        <p:txBody>
          <a:bodyPr wrap="square" rtlCol="0">
            <a:spAutoFit/>
          </a:bodyPr>
          <a:lstStyle/>
          <a:p>
            <a:r>
              <a:rPr lang="en-US" sz="5400" dirty="0">
                <a:latin typeface="Algerian" panose="04020705040A02060702" pitchFamily="82" charset="0"/>
              </a:rPr>
              <a:t>Image scrapping &amp; </a:t>
            </a:r>
          </a:p>
          <a:p>
            <a:r>
              <a:rPr lang="en-US" sz="5400" dirty="0">
                <a:latin typeface="Algerian" panose="04020705040A02060702" pitchFamily="82" charset="0"/>
              </a:rPr>
              <a:t>classification</a:t>
            </a:r>
          </a:p>
          <a:p>
            <a:r>
              <a:rPr lang="en-US" sz="5400" dirty="0">
                <a:latin typeface="Algerian" panose="04020705040A02060702" pitchFamily="82" charset="0"/>
              </a:rPr>
              <a:t>project</a:t>
            </a:r>
            <a:endParaRPr lang="en-IN" sz="5400" dirty="0">
              <a:latin typeface="Algerian" panose="04020705040A02060702" pitchFamily="82" charset="0"/>
            </a:endParaRPr>
          </a:p>
        </p:txBody>
      </p:sp>
      <p:sp>
        <p:nvSpPr>
          <p:cNvPr id="10" name="TextBox 9">
            <a:extLst>
              <a:ext uri="{FF2B5EF4-FFF2-40B4-BE49-F238E27FC236}">
                <a16:creationId xmlns:a16="http://schemas.microsoft.com/office/drawing/2014/main" id="{8A6BC8C3-F3E9-4150-839D-B74B754DEA4A}"/>
              </a:ext>
            </a:extLst>
          </p:cNvPr>
          <p:cNvSpPr txBox="1"/>
          <p:nvPr/>
        </p:nvSpPr>
        <p:spPr>
          <a:xfrm>
            <a:off x="6019062" y="5122417"/>
            <a:ext cx="4589013" cy="1200329"/>
          </a:xfrm>
          <a:prstGeom prst="rect">
            <a:avLst/>
          </a:prstGeom>
          <a:noFill/>
        </p:spPr>
        <p:txBody>
          <a:bodyPr wrap="none" rtlCol="0">
            <a:spAutoFit/>
          </a:bodyPr>
          <a:lstStyle/>
          <a:p>
            <a:r>
              <a:rPr lang="en-US" sz="3600" dirty="0"/>
              <a:t>Presented By-</a:t>
            </a:r>
          </a:p>
          <a:p>
            <a:r>
              <a:rPr lang="en-US" sz="3600" dirty="0"/>
              <a:t>Shilpa </a:t>
            </a:r>
            <a:r>
              <a:rPr lang="en-US" sz="3600" dirty="0" err="1"/>
              <a:t>Kewalaramani</a:t>
            </a:r>
            <a:endParaRPr lang="en-IN" sz="3600" dirty="0"/>
          </a:p>
        </p:txBody>
      </p:sp>
    </p:spTree>
    <p:extLst>
      <p:ext uri="{BB962C8B-B14F-4D97-AF65-F5344CB8AC3E}">
        <p14:creationId xmlns:p14="http://schemas.microsoft.com/office/powerpoint/2010/main" val="592112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D48A2-FE2C-495F-85C6-9BC251C61269}"/>
              </a:ext>
            </a:extLst>
          </p:cNvPr>
          <p:cNvSpPr txBox="1"/>
          <p:nvPr/>
        </p:nvSpPr>
        <p:spPr>
          <a:xfrm>
            <a:off x="91440" y="221515"/>
            <a:ext cx="15555782" cy="1015663"/>
          </a:xfrm>
          <a:prstGeom prst="rect">
            <a:avLst/>
          </a:prstGeom>
          <a:noFill/>
        </p:spPr>
        <p:txBody>
          <a:bodyPr wrap="square" rtlCol="0">
            <a:spAutoFit/>
          </a:bodyPr>
          <a:lstStyle/>
          <a:p>
            <a:r>
              <a:rPr lang="en-US" sz="6000" dirty="0">
                <a:latin typeface="Algerian" panose="04020705040A02060702" pitchFamily="82" charset="0"/>
              </a:rPr>
              <a:t>           PREPROCESSING OF DATA</a:t>
            </a:r>
            <a:endParaRPr lang="en-IN" sz="6000" dirty="0">
              <a:latin typeface="Algerian" panose="04020705040A02060702" pitchFamily="82" charset="0"/>
            </a:endParaRPr>
          </a:p>
        </p:txBody>
      </p:sp>
      <p:sp>
        <p:nvSpPr>
          <p:cNvPr id="6" name="TextBox 5">
            <a:extLst>
              <a:ext uri="{FF2B5EF4-FFF2-40B4-BE49-F238E27FC236}">
                <a16:creationId xmlns:a16="http://schemas.microsoft.com/office/drawing/2014/main" id="{31CCA43C-C68C-446D-A3A0-84A039401C40}"/>
              </a:ext>
            </a:extLst>
          </p:cNvPr>
          <p:cNvSpPr txBox="1"/>
          <p:nvPr/>
        </p:nvSpPr>
        <p:spPr>
          <a:xfrm>
            <a:off x="2478024" y="1574292"/>
            <a:ext cx="8723377" cy="2585323"/>
          </a:xfrm>
          <a:prstGeom prst="rect">
            <a:avLst/>
          </a:prstGeom>
          <a:noFill/>
        </p:spPr>
        <p:txBody>
          <a:bodyPr wrap="square" rtlCol="0">
            <a:spAutoFit/>
          </a:bodyPr>
          <a:lstStyle/>
          <a:p>
            <a:pPr marL="285750" lvl="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During the project the image was converted to array using cv2 method </a:t>
            </a:r>
          </a:p>
          <a:p>
            <a:endParaRPr lang="en-IN"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All the images was resized to common dimension of 320 length and 140 breadth</a:t>
            </a:r>
          </a:p>
          <a:p>
            <a:r>
              <a:rPr lang="en-IN" dirty="0">
                <a:latin typeface="Times New Roman" panose="02020603050405020304" pitchFamily="18" charset="0"/>
                <a:cs typeface="Times New Roman" panose="02020603050405020304" pitchFamily="18" charset="0"/>
              </a:rPr>
              <a:t> </a:t>
            </a:r>
          </a:p>
          <a:p>
            <a:pPr marL="285750" lvl="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whole data was divided by 255 to bring on the same scale between 0 to 1</a:t>
            </a:r>
          </a:p>
          <a:p>
            <a:r>
              <a:rPr lang="en-IN" dirty="0">
                <a:latin typeface="Times New Roman" panose="02020603050405020304" pitchFamily="18" charset="0"/>
                <a:cs typeface="Times New Roman" panose="02020603050405020304" pitchFamily="18" charset="0"/>
              </a:rPr>
              <a:t> </a:t>
            </a:r>
          </a:p>
          <a:p>
            <a:pPr marL="285750" lvl="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Training data was again reshaped with (-1, width, height, channel) </a:t>
            </a:r>
          </a:p>
          <a:p>
            <a:r>
              <a:rPr lang="en-IN" dirty="0">
                <a:latin typeface="Times New Roman" panose="02020603050405020304" pitchFamily="18" charset="0"/>
                <a:cs typeface="Times New Roman" panose="02020603050405020304" pitchFamily="18" charset="0"/>
              </a:rPr>
              <a:t> </a:t>
            </a:r>
          </a:p>
          <a:p>
            <a:pPr marL="285750" lvl="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Same things were done after loading the model for prediction.</a:t>
            </a:r>
          </a:p>
        </p:txBody>
      </p:sp>
    </p:spTree>
    <p:extLst>
      <p:ext uri="{BB962C8B-B14F-4D97-AF65-F5344CB8AC3E}">
        <p14:creationId xmlns:p14="http://schemas.microsoft.com/office/powerpoint/2010/main" val="3816419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D48A2-FE2C-495F-85C6-9BC251C61269}"/>
              </a:ext>
            </a:extLst>
          </p:cNvPr>
          <p:cNvSpPr txBox="1"/>
          <p:nvPr/>
        </p:nvSpPr>
        <p:spPr>
          <a:xfrm>
            <a:off x="91440" y="221515"/>
            <a:ext cx="15555782" cy="1015663"/>
          </a:xfrm>
          <a:prstGeom prst="rect">
            <a:avLst/>
          </a:prstGeom>
          <a:noFill/>
        </p:spPr>
        <p:txBody>
          <a:bodyPr wrap="square" rtlCol="0">
            <a:spAutoFit/>
          </a:bodyPr>
          <a:lstStyle/>
          <a:p>
            <a:r>
              <a:rPr lang="en-US" sz="6000" dirty="0">
                <a:latin typeface="Algerian" panose="04020705040A02060702" pitchFamily="82" charset="0"/>
              </a:rPr>
              <a:t>           PREPROCESSING OF DATA</a:t>
            </a:r>
            <a:endParaRPr lang="en-IN" sz="6000" dirty="0">
              <a:latin typeface="Algerian" panose="04020705040A02060702" pitchFamily="82" charset="0"/>
            </a:endParaRPr>
          </a:p>
        </p:txBody>
      </p:sp>
      <p:pic>
        <p:nvPicPr>
          <p:cNvPr id="4" name="Picture 3">
            <a:extLst>
              <a:ext uri="{FF2B5EF4-FFF2-40B4-BE49-F238E27FC236}">
                <a16:creationId xmlns:a16="http://schemas.microsoft.com/office/drawing/2014/main" id="{10A1CC27-AC86-46AE-8CB6-C6B475C2BC77}"/>
              </a:ext>
            </a:extLst>
          </p:cNvPr>
          <p:cNvPicPr/>
          <p:nvPr/>
        </p:nvPicPr>
        <p:blipFill>
          <a:blip r:embed="rId2">
            <a:extLst>
              <a:ext uri="{28A0092B-C50C-407E-A947-70E740481C1C}">
                <a14:useLocalDpi xmlns:a14="http://schemas.microsoft.com/office/drawing/2010/main" val="0"/>
              </a:ext>
            </a:extLst>
          </a:blip>
          <a:stretch>
            <a:fillRect/>
          </a:stretch>
        </p:blipFill>
        <p:spPr>
          <a:xfrm>
            <a:off x="2633472" y="1873818"/>
            <a:ext cx="7233539" cy="24801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30335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0" y="396906"/>
            <a:ext cx="12191999" cy="954107"/>
          </a:xfrm>
          <a:prstGeom prst="rect">
            <a:avLst/>
          </a:prstGeom>
          <a:noFill/>
        </p:spPr>
        <p:txBody>
          <a:bodyPr wrap="square" rtlCol="0">
            <a:spAutoFit/>
          </a:bodyPr>
          <a:lstStyle/>
          <a:p>
            <a:r>
              <a:rPr lang="en-IN" sz="2800" b="1" dirty="0"/>
              <a:t>					</a:t>
            </a:r>
            <a:endParaRPr lang="en-IN" sz="2800" dirty="0"/>
          </a:p>
          <a:p>
            <a:endParaRPr lang="en-IN" sz="28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381070" y="1246941"/>
            <a:ext cx="10115513" cy="5632311"/>
          </a:xfrm>
          <a:prstGeom prst="rect">
            <a:avLst/>
          </a:prstGeom>
          <a:noFill/>
        </p:spPr>
        <p:txBody>
          <a:bodyPr wrap="square" rtlCol="0">
            <a:spAutoFit/>
          </a:bodyPr>
          <a:lstStyle/>
          <a:p>
            <a:pPr marL="285750" lvl="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To read the directory-</a:t>
            </a:r>
          </a:p>
          <a:p>
            <a:pPr lvl="1"/>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os</a:t>
            </a:r>
            <a:r>
              <a:rPr lang="en-IN" dirty="0">
                <a:latin typeface="Times New Roman" panose="02020603050405020304" pitchFamily="18" charset="0"/>
                <a:cs typeface="Times New Roman" panose="02020603050405020304" pitchFamily="18" charset="0"/>
              </a:rPr>
              <a:t> library is used</a:t>
            </a:r>
          </a:p>
          <a:p>
            <a:pPr lvl="1"/>
            <a:endParaRPr lang="en-IN"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To load the image</a:t>
            </a:r>
          </a:p>
          <a:p>
            <a:pPr lvl="0"/>
            <a:r>
              <a:rPr lang="en-IN" dirty="0">
                <a:latin typeface="Times New Roman" panose="02020603050405020304" pitchFamily="18" charset="0"/>
                <a:cs typeface="Times New Roman" panose="02020603050405020304" pitchFamily="18" charset="0"/>
              </a:rPr>
              <a:t>		 cv2  library is used </a:t>
            </a:r>
          </a:p>
          <a:p>
            <a:pPr lvl="0"/>
            <a:endParaRPr lang="en-IN"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To Process the image </a:t>
            </a:r>
          </a:p>
          <a:p>
            <a:pPr lvl="0"/>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ImageDataGenerator</a:t>
            </a:r>
            <a:r>
              <a:rPr lang="en-IN" dirty="0">
                <a:latin typeface="Times New Roman" panose="02020603050405020304" pitchFamily="18" charset="0"/>
                <a:cs typeface="Times New Roman" panose="02020603050405020304" pitchFamily="18" charset="0"/>
              </a:rPr>
              <a:t> library is used it is imported from the 				    				</a:t>
            </a:r>
            <a:r>
              <a:rPr lang="en-IN" dirty="0" err="1">
                <a:latin typeface="Times New Roman" panose="02020603050405020304" pitchFamily="18" charset="0"/>
                <a:cs typeface="Times New Roman" panose="02020603050405020304" pitchFamily="18" charset="0"/>
              </a:rPr>
              <a:t>tensorflow.keras.preprocessing.image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a:p>
            <a:pPr marL="285750" lvl="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To Create the Models-</a:t>
            </a:r>
          </a:p>
          <a:p>
            <a:pPr lvl="0"/>
            <a:r>
              <a:rPr lang="en-IN" dirty="0">
                <a:latin typeface="Times New Roman" panose="02020603050405020304" pitchFamily="18" charset="0"/>
                <a:cs typeface="Times New Roman" panose="02020603050405020304" pitchFamily="18" charset="0"/>
              </a:rPr>
              <a:t>		Sequential model was used. It was imported from </a:t>
            </a:r>
            <a:r>
              <a:rPr lang="en-IN" dirty="0" err="1">
                <a:latin typeface="Times New Roman" panose="02020603050405020304" pitchFamily="18" charset="0"/>
                <a:cs typeface="Times New Roman" panose="02020603050405020304" pitchFamily="18" charset="0"/>
              </a:rPr>
              <a:t>tensorflow.keras.models</a:t>
            </a:r>
            <a:endParaRPr lang="en-IN" dirty="0">
              <a:latin typeface="Times New Roman" panose="02020603050405020304" pitchFamily="18" charset="0"/>
              <a:cs typeface="Times New Roman" panose="02020603050405020304" pitchFamily="18" charset="0"/>
            </a:endParaRPr>
          </a:p>
          <a:p>
            <a:pPr lvl="0"/>
            <a:endParaRPr lang="en-IN" dirty="0">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To Create Layers</a:t>
            </a:r>
          </a:p>
          <a:p>
            <a:pPr lvl="2"/>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)Conv2D, </a:t>
            </a:r>
          </a:p>
          <a:p>
            <a:pPr lvl="2"/>
            <a:r>
              <a:rPr lang="en-IN" dirty="0">
                <a:latin typeface="Times New Roman" panose="02020603050405020304" pitchFamily="18" charset="0"/>
                <a:cs typeface="Times New Roman" panose="02020603050405020304" pitchFamily="18" charset="0"/>
              </a:rPr>
              <a:t>ii)MaxPooling2D, </a:t>
            </a:r>
          </a:p>
          <a:p>
            <a:pPr lvl="2"/>
            <a:r>
              <a:rPr lang="en-IN" dirty="0">
                <a:latin typeface="Times New Roman" panose="02020603050405020304" pitchFamily="18" charset="0"/>
                <a:cs typeface="Times New Roman" panose="02020603050405020304" pitchFamily="18" charset="0"/>
              </a:rPr>
              <a:t>iii)Dense, </a:t>
            </a:r>
          </a:p>
          <a:p>
            <a:pPr lvl="2"/>
            <a:r>
              <a:rPr lang="en-IN" dirty="0">
                <a:latin typeface="Times New Roman" panose="02020603050405020304" pitchFamily="18" charset="0"/>
                <a:cs typeface="Times New Roman" panose="02020603050405020304" pitchFamily="18" charset="0"/>
              </a:rPr>
              <a:t>iv)Flatten</a:t>
            </a:r>
          </a:p>
          <a:p>
            <a:pPr lvl="2"/>
            <a:r>
              <a:rPr lang="en-IN" dirty="0">
                <a:latin typeface="Times New Roman" panose="02020603050405020304" pitchFamily="18" charset="0"/>
                <a:cs typeface="Times New Roman" panose="02020603050405020304" pitchFamily="18" charset="0"/>
              </a:rPr>
              <a:t>  these above layers were imported from </a:t>
            </a:r>
            <a:r>
              <a:rPr lang="en-IN" dirty="0" err="1">
                <a:latin typeface="Times New Roman" panose="02020603050405020304" pitchFamily="18" charset="0"/>
                <a:cs typeface="Times New Roman" panose="02020603050405020304" pitchFamily="18" charset="0"/>
              </a:rPr>
              <a:t>tensorflow.keras,layers</a:t>
            </a:r>
            <a:endParaRPr lang="en-IN" dirty="0">
              <a:latin typeface="Times New Roman" panose="02020603050405020304" pitchFamily="18" charset="0"/>
              <a:cs typeface="Times New Roman" panose="02020603050405020304" pitchFamily="18" charset="0"/>
            </a:endParaRPr>
          </a:p>
          <a:p>
            <a:pPr lvl="2"/>
            <a:endParaRPr lang="en-IN"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BC2CE4F-42AC-47B1-AD84-015ECF8FE76C}"/>
              </a:ext>
            </a:extLst>
          </p:cNvPr>
          <p:cNvSpPr/>
          <p:nvPr/>
        </p:nvSpPr>
        <p:spPr>
          <a:xfrm>
            <a:off x="-71021" y="146020"/>
            <a:ext cx="12263021" cy="1200329"/>
          </a:xfrm>
          <a:prstGeom prst="rect">
            <a:avLst/>
          </a:prstGeom>
        </p:spPr>
        <p:txBody>
          <a:bodyPr wrap="square">
            <a:spAutoFit/>
          </a:bodyPr>
          <a:lstStyle/>
          <a:p>
            <a:r>
              <a:rPr lang="en-US" sz="5400" dirty="0">
                <a:latin typeface="Algerian" panose="04020705040A02060702" pitchFamily="82" charset="0"/>
              </a:rPr>
              <a:t>Algorithms used to create model</a:t>
            </a:r>
          </a:p>
          <a:p>
            <a:endParaRPr lang="en-US" dirty="0">
              <a:latin typeface="Algerian" panose="04020705040A02060702" pitchFamily="82" charset="0"/>
            </a:endParaRPr>
          </a:p>
        </p:txBody>
      </p:sp>
    </p:spTree>
    <p:extLst>
      <p:ext uri="{BB962C8B-B14F-4D97-AF65-F5344CB8AC3E}">
        <p14:creationId xmlns:p14="http://schemas.microsoft.com/office/powerpoint/2010/main" val="727005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0" y="396906"/>
            <a:ext cx="12191999" cy="954107"/>
          </a:xfrm>
          <a:prstGeom prst="rect">
            <a:avLst/>
          </a:prstGeom>
          <a:noFill/>
        </p:spPr>
        <p:txBody>
          <a:bodyPr wrap="square" rtlCol="0">
            <a:spAutoFit/>
          </a:bodyPr>
          <a:lstStyle/>
          <a:p>
            <a:r>
              <a:rPr lang="en-IN" sz="2800" b="1" dirty="0"/>
              <a:t>					</a:t>
            </a:r>
            <a:endParaRPr lang="en-IN" sz="2800" dirty="0"/>
          </a:p>
          <a:p>
            <a:endParaRPr lang="en-IN" sz="2800" dirty="0"/>
          </a:p>
        </p:txBody>
      </p:sp>
      <p:sp>
        <p:nvSpPr>
          <p:cNvPr id="2" name="Rectangle 1">
            <a:extLst>
              <a:ext uri="{FF2B5EF4-FFF2-40B4-BE49-F238E27FC236}">
                <a16:creationId xmlns:a16="http://schemas.microsoft.com/office/drawing/2014/main" id="{DBC2CE4F-42AC-47B1-AD84-015ECF8FE76C}"/>
              </a:ext>
            </a:extLst>
          </p:cNvPr>
          <p:cNvSpPr/>
          <p:nvPr/>
        </p:nvSpPr>
        <p:spPr>
          <a:xfrm>
            <a:off x="-71021" y="146020"/>
            <a:ext cx="12263021" cy="1200329"/>
          </a:xfrm>
          <a:prstGeom prst="rect">
            <a:avLst/>
          </a:prstGeom>
        </p:spPr>
        <p:txBody>
          <a:bodyPr wrap="square">
            <a:spAutoFit/>
          </a:bodyPr>
          <a:lstStyle/>
          <a:p>
            <a:r>
              <a:rPr lang="en-US" sz="5400" dirty="0">
                <a:latin typeface="Algerian" panose="04020705040A02060702" pitchFamily="82" charset="0"/>
              </a:rPr>
              <a:t>      CREATING NEURAL NETWORK</a:t>
            </a:r>
          </a:p>
          <a:p>
            <a:endParaRPr lang="en-US" dirty="0">
              <a:latin typeface="Algerian" panose="04020705040A02060702" pitchFamily="82" charset="0"/>
            </a:endParaRPr>
          </a:p>
        </p:txBody>
      </p:sp>
      <p:pic>
        <p:nvPicPr>
          <p:cNvPr id="4" name="Picture 3">
            <a:extLst>
              <a:ext uri="{FF2B5EF4-FFF2-40B4-BE49-F238E27FC236}">
                <a16:creationId xmlns:a16="http://schemas.microsoft.com/office/drawing/2014/main" id="{698DCBA3-AF20-4603-AAC6-4A10A46C1876}"/>
              </a:ext>
            </a:extLst>
          </p:cNvPr>
          <p:cNvPicPr>
            <a:picLocks noChangeAspect="1"/>
          </p:cNvPicPr>
          <p:nvPr/>
        </p:nvPicPr>
        <p:blipFill>
          <a:blip r:embed="rId2"/>
          <a:stretch>
            <a:fillRect/>
          </a:stretch>
        </p:blipFill>
        <p:spPr>
          <a:xfrm>
            <a:off x="3887304" y="1240942"/>
            <a:ext cx="6104149" cy="5220152"/>
          </a:xfrm>
          <a:prstGeom prst="rect">
            <a:avLst/>
          </a:prstGeom>
        </p:spPr>
      </p:pic>
    </p:spTree>
    <p:extLst>
      <p:ext uri="{BB962C8B-B14F-4D97-AF65-F5344CB8AC3E}">
        <p14:creationId xmlns:p14="http://schemas.microsoft.com/office/powerpoint/2010/main" val="155369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0" y="396906"/>
            <a:ext cx="12191999" cy="954107"/>
          </a:xfrm>
          <a:prstGeom prst="rect">
            <a:avLst/>
          </a:prstGeom>
          <a:noFill/>
        </p:spPr>
        <p:txBody>
          <a:bodyPr wrap="square" rtlCol="0">
            <a:spAutoFit/>
          </a:bodyPr>
          <a:lstStyle/>
          <a:p>
            <a:r>
              <a:rPr lang="en-IN" sz="2800" b="1" dirty="0"/>
              <a:t>					</a:t>
            </a:r>
            <a:endParaRPr lang="en-IN" sz="2800" dirty="0"/>
          </a:p>
          <a:p>
            <a:endParaRPr lang="en-IN" sz="28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1381070" y="2205731"/>
            <a:ext cx="9955714" cy="2031325"/>
          </a:xfrm>
          <a:prstGeom prst="rect">
            <a:avLst/>
          </a:prstGeom>
          <a:noFill/>
        </p:spPr>
        <p:txBody>
          <a:bodyPr wrap="square" rtlCol="0">
            <a:spAutoFit/>
          </a:bodyPr>
          <a:lstStyle/>
          <a:p>
            <a:pPr lvl="6"/>
            <a:r>
              <a:rPr lang="en-US" sz="3600" b="1" dirty="0">
                <a:latin typeface="Times New Roman" panose="02020603050405020304" pitchFamily="18" charset="0"/>
                <a:cs typeface="Times New Roman" panose="02020603050405020304" pitchFamily="18" charset="0"/>
              </a:rPr>
              <a:t>1)Metrics = Accuracy</a:t>
            </a:r>
          </a:p>
          <a:p>
            <a:pPr lvl="6"/>
            <a:r>
              <a:rPr lang="en-US" sz="3600" b="1" dirty="0">
                <a:latin typeface="Times New Roman" panose="02020603050405020304" pitchFamily="18" charset="0"/>
                <a:cs typeface="Times New Roman" panose="02020603050405020304" pitchFamily="18" charset="0"/>
              </a:rPr>
              <a:t>2) Loss=  Sparse Categorical </a:t>
            </a:r>
            <a:r>
              <a:rPr lang="en-US" sz="3600" b="1" dirty="0" err="1">
                <a:latin typeface="Times New Roman" panose="02020603050405020304" pitchFamily="18" charset="0"/>
                <a:cs typeface="Times New Roman" panose="02020603050405020304" pitchFamily="18" charset="0"/>
              </a:rPr>
              <a:t>CrossEntropy</a:t>
            </a:r>
            <a:endParaRPr lang="en-US" sz="3600" b="1" dirty="0">
              <a:latin typeface="Times New Roman" panose="02020603050405020304" pitchFamily="18" charset="0"/>
              <a:cs typeface="Times New Roman" panose="02020603050405020304" pitchFamily="18" charset="0"/>
            </a:endParaRPr>
          </a:p>
          <a:p>
            <a:pPr lvl="5"/>
            <a:endParaRPr lang="en-IN"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BC2CE4F-42AC-47B1-AD84-015ECF8FE76C}"/>
              </a:ext>
            </a:extLst>
          </p:cNvPr>
          <p:cNvSpPr/>
          <p:nvPr/>
        </p:nvSpPr>
        <p:spPr>
          <a:xfrm>
            <a:off x="1212396" y="518884"/>
            <a:ext cx="9955714" cy="2031325"/>
          </a:xfrm>
          <a:prstGeom prst="rect">
            <a:avLst/>
          </a:prstGeom>
        </p:spPr>
        <p:txBody>
          <a:bodyPr wrap="square">
            <a:spAutoFit/>
          </a:bodyPr>
          <a:lstStyle/>
          <a:p>
            <a:r>
              <a:rPr lang="en-US" sz="5400" dirty="0">
                <a:latin typeface="Algerian" panose="04020705040A02060702" pitchFamily="82" charset="0"/>
              </a:rPr>
              <a:t>Key Metrics used to check performance of model</a:t>
            </a:r>
          </a:p>
          <a:p>
            <a:endParaRPr lang="en-US" dirty="0">
              <a:latin typeface="Algerian" panose="04020705040A02060702" pitchFamily="82" charset="0"/>
            </a:endParaRPr>
          </a:p>
        </p:txBody>
      </p:sp>
    </p:spTree>
    <p:extLst>
      <p:ext uri="{BB962C8B-B14F-4D97-AF65-F5344CB8AC3E}">
        <p14:creationId xmlns:p14="http://schemas.microsoft.com/office/powerpoint/2010/main" val="1400068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0" y="396906"/>
            <a:ext cx="12191999" cy="954107"/>
          </a:xfrm>
          <a:prstGeom prst="rect">
            <a:avLst/>
          </a:prstGeom>
          <a:noFill/>
        </p:spPr>
        <p:txBody>
          <a:bodyPr wrap="square" rtlCol="0">
            <a:spAutoFit/>
          </a:bodyPr>
          <a:lstStyle/>
          <a:p>
            <a:r>
              <a:rPr lang="en-IN" sz="2800" b="1" dirty="0"/>
              <a:t>					</a:t>
            </a:r>
            <a:endParaRPr lang="en-IN" sz="2800" dirty="0"/>
          </a:p>
          <a:p>
            <a:endParaRPr lang="en-IN" sz="2800" dirty="0"/>
          </a:p>
        </p:txBody>
      </p:sp>
      <p:sp>
        <p:nvSpPr>
          <p:cNvPr id="2" name="Rectangle 1">
            <a:extLst>
              <a:ext uri="{FF2B5EF4-FFF2-40B4-BE49-F238E27FC236}">
                <a16:creationId xmlns:a16="http://schemas.microsoft.com/office/drawing/2014/main" id="{DBC2CE4F-42AC-47B1-AD84-015ECF8FE76C}"/>
              </a:ext>
            </a:extLst>
          </p:cNvPr>
          <p:cNvSpPr/>
          <p:nvPr/>
        </p:nvSpPr>
        <p:spPr>
          <a:xfrm>
            <a:off x="284086" y="518884"/>
            <a:ext cx="5113538" cy="2585323"/>
          </a:xfrm>
          <a:prstGeom prst="rect">
            <a:avLst/>
          </a:prstGeom>
        </p:spPr>
        <p:txBody>
          <a:bodyPr wrap="square">
            <a:spAutoFit/>
          </a:bodyPr>
          <a:lstStyle/>
          <a:p>
            <a:r>
              <a:rPr lang="en-US" sz="5400" dirty="0">
                <a:latin typeface="Algerian" panose="04020705040A02060702" pitchFamily="82" charset="0"/>
              </a:rPr>
              <a:t>Performance of model with 30 epochs</a:t>
            </a:r>
            <a:endParaRPr lang="en-US" dirty="0">
              <a:latin typeface="Algerian" panose="04020705040A02060702" pitchFamily="82" charset="0"/>
            </a:endParaRPr>
          </a:p>
        </p:txBody>
      </p:sp>
      <p:pic>
        <p:nvPicPr>
          <p:cNvPr id="4" name="Picture 3">
            <a:extLst>
              <a:ext uri="{FF2B5EF4-FFF2-40B4-BE49-F238E27FC236}">
                <a16:creationId xmlns:a16="http://schemas.microsoft.com/office/drawing/2014/main" id="{FCA21CEA-7814-4E10-9276-BAF0413048E6}"/>
              </a:ext>
            </a:extLst>
          </p:cNvPr>
          <p:cNvPicPr>
            <a:picLocks noChangeAspect="1"/>
          </p:cNvPicPr>
          <p:nvPr/>
        </p:nvPicPr>
        <p:blipFill>
          <a:blip r:embed="rId2"/>
          <a:stretch>
            <a:fillRect/>
          </a:stretch>
        </p:blipFill>
        <p:spPr>
          <a:xfrm>
            <a:off x="5468644" y="466157"/>
            <a:ext cx="6274145" cy="5669771"/>
          </a:xfrm>
          <a:prstGeom prst="rect">
            <a:avLst/>
          </a:prstGeom>
        </p:spPr>
      </p:pic>
    </p:spTree>
    <p:extLst>
      <p:ext uri="{BB962C8B-B14F-4D97-AF65-F5344CB8AC3E}">
        <p14:creationId xmlns:p14="http://schemas.microsoft.com/office/powerpoint/2010/main" val="2264133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480B90-BA8F-43E2-87D7-A5480BB2C18A}"/>
              </a:ext>
            </a:extLst>
          </p:cNvPr>
          <p:cNvSpPr txBox="1"/>
          <p:nvPr/>
        </p:nvSpPr>
        <p:spPr>
          <a:xfrm>
            <a:off x="2121763" y="1263856"/>
            <a:ext cx="9614920" cy="369331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Limitations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There was no limitation found in the project as it was simple short and easy project</a:t>
            </a: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Future Scope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Future Scope   we can add more categories of images to classify more items</a:t>
            </a:r>
          </a:p>
          <a:p>
            <a:r>
              <a:rPr lang="en-IN" dirty="0">
                <a:latin typeface="Times New Roman" panose="02020603050405020304" pitchFamily="18" charset="0"/>
                <a:cs typeface="Times New Roman" panose="02020603050405020304" pitchFamily="18" charset="0"/>
              </a:rPr>
              <a:t> </a:t>
            </a:r>
          </a:p>
          <a:p>
            <a:pPr lvl="0" fontAlgn="base"/>
            <a:endParaRPr lang="en-IN"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EE60AD67-84B0-406B-99FC-91EB43939097}"/>
              </a:ext>
            </a:extLst>
          </p:cNvPr>
          <p:cNvSpPr/>
          <p:nvPr/>
        </p:nvSpPr>
        <p:spPr>
          <a:xfrm>
            <a:off x="1819922" y="261431"/>
            <a:ext cx="10235953" cy="646331"/>
          </a:xfrm>
          <a:prstGeom prst="rect">
            <a:avLst/>
          </a:prstGeom>
        </p:spPr>
        <p:txBody>
          <a:bodyPr wrap="square">
            <a:spAutoFit/>
          </a:bodyPr>
          <a:lstStyle/>
          <a:p>
            <a:r>
              <a:rPr lang="en-US" sz="3600" dirty="0">
                <a:latin typeface="Algerian" panose="04020705040A02060702" pitchFamily="82" charset="0"/>
              </a:rPr>
              <a:t>Limitations and Future scope of project</a:t>
            </a:r>
          </a:p>
        </p:txBody>
      </p:sp>
    </p:spTree>
    <p:extLst>
      <p:ext uri="{BB962C8B-B14F-4D97-AF65-F5344CB8AC3E}">
        <p14:creationId xmlns:p14="http://schemas.microsoft.com/office/powerpoint/2010/main" val="944835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E54CB8-D1AE-49B3-9191-06EF0A30A189}"/>
              </a:ext>
            </a:extLst>
          </p:cNvPr>
          <p:cNvSpPr txBox="1"/>
          <p:nvPr/>
        </p:nvSpPr>
        <p:spPr>
          <a:xfrm>
            <a:off x="1464816" y="2032980"/>
            <a:ext cx="10928411" cy="2215991"/>
          </a:xfrm>
          <a:prstGeom prst="rect">
            <a:avLst/>
          </a:prstGeom>
          <a:noFill/>
        </p:spPr>
        <p:txBody>
          <a:bodyPr wrap="square" rtlCol="0">
            <a:spAutoFit/>
          </a:bodyPr>
          <a:lstStyle/>
          <a:p>
            <a:r>
              <a:rPr lang="en-US" sz="13800" dirty="0">
                <a:latin typeface="Algerian" panose="04020705040A02060702" pitchFamily="82" charset="0"/>
              </a:rPr>
              <a:t>Thank you</a:t>
            </a:r>
            <a:endParaRPr lang="en-IN" sz="13800" dirty="0">
              <a:latin typeface="Algerian" panose="04020705040A02060702" pitchFamily="82" charset="0"/>
            </a:endParaRPr>
          </a:p>
        </p:txBody>
      </p:sp>
    </p:spTree>
    <p:extLst>
      <p:ext uri="{BB962C8B-B14F-4D97-AF65-F5344CB8AC3E}">
        <p14:creationId xmlns:p14="http://schemas.microsoft.com/office/powerpoint/2010/main" val="1002852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D48A2-FE2C-495F-85C6-9BC251C61269}"/>
              </a:ext>
            </a:extLst>
          </p:cNvPr>
          <p:cNvSpPr txBox="1"/>
          <p:nvPr/>
        </p:nvSpPr>
        <p:spPr>
          <a:xfrm>
            <a:off x="3870664" y="88777"/>
            <a:ext cx="3831498" cy="1015663"/>
          </a:xfrm>
          <a:prstGeom prst="rect">
            <a:avLst/>
          </a:prstGeom>
          <a:noFill/>
        </p:spPr>
        <p:txBody>
          <a:bodyPr wrap="none" rtlCol="0">
            <a:spAutoFit/>
          </a:bodyPr>
          <a:lstStyle/>
          <a:p>
            <a:r>
              <a:rPr lang="en-US" sz="6000" dirty="0">
                <a:latin typeface="Algerian" panose="04020705040A02060702" pitchFamily="82" charset="0"/>
              </a:rPr>
              <a:t>Contents</a:t>
            </a:r>
            <a:endParaRPr lang="en-IN" sz="6000" dirty="0">
              <a:latin typeface="Algerian" panose="04020705040A02060702" pitchFamily="82" charset="0"/>
            </a:endParaRPr>
          </a:p>
        </p:txBody>
      </p:sp>
      <p:sp>
        <p:nvSpPr>
          <p:cNvPr id="3" name="TextBox 2">
            <a:extLst>
              <a:ext uri="{FF2B5EF4-FFF2-40B4-BE49-F238E27FC236}">
                <a16:creationId xmlns:a16="http://schemas.microsoft.com/office/drawing/2014/main" id="{DACC47CF-0F79-4740-93BD-F4678F2A97B4}"/>
              </a:ext>
            </a:extLst>
          </p:cNvPr>
          <p:cNvSpPr txBox="1"/>
          <p:nvPr/>
        </p:nvSpPr>
        <p:spPr>
          <a:xfrm>
            <a:off x="1615736" y="1020933"/>
            <a:ext cx="9206144" cy="3970318"/>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mj-lt"/>
              </a:rPr>
              <a:t>Introduction</a:t>
            </a:r>
          </a:p>
          <a:p>
            <a:pPr marL="285750" indent="-285750">
              <a:buFont typeface="Wingdings" panose="05000000000000000000" pitchFamily="2" charset="2"/>
              <a:buChar char="q"/>
            </a:pPr>
            <a:r>
              <a:rPr lang="en-US" dirty="0">
                <a:latin typeface="+mj-lt"/>
              </a:rPr>
              <a:t>Objective</a:t>
            </a:r>
          </a:p>
          <a:p>
            <a:pPr marL="285750" indent="-285750">
              <a:buFont typeface="Wingdings" panose="05000000000000000000" pitchFamily="2" charset="2"/>
              <a:buChar char="q"/>
            </a:pPr>
            <a:r>
              <a:rPr lang="en-US" dirty="0">
                <a:latin typeface="+mj-lt"/>
              </a:rPr>
              <a:t>Data Collection and Distribution in various folders</a:t>
            </a:r>
          </a:p>
          <a:p>
            <a:pPr marL="285750" indent="-285750">
              <a:buFont typeface="Wingdings" panose="05000000000000000000" pitchFamily="2" charset="2"/>
              <a:buChar char="q"/>
            </a:pPr>
            <a:r>
              <a:rPr lang="en-US" dirty="0">
                <a:latin typeface="+mj-lt"/>
              </a:rPr>
              <a:t>Data Collection Flowchart</a:t>
            </a:r>
          </a:p>
          <a:p>
            <a:pPr marL="285750" indent="-285750">
              <a:buFont typeface="Wingdings" panose="05000000000000000000" pitchFamily="2" charset="2"/>
              <a:buChar char="q"/>
            </a:pPr>
            <a:r>
              <a:rPr lang="en-US" dirty="0">
                <a:latin typeface="+mj-lt"/>
              </a:rPr>
              <a:t>Visualization of Data</a:t>
            </a:r>
          </a:p>
          <a:p>
            <a:pPr marL="285750" indent="-285750">
              <a:buFont typeface="Wingdings" panose="05000000000000000000" pitchFamily="2" charset="2"/>
              <a:buChar char="q"/>
            </a:pPr>
            <a:r>
              <a:rPr lang="en-US" dirty="0">
                <a:latin typeface="+mj-lt"/>
              </a:rPr>
              <a:t>Preprocessing of Data</a:t>
            </a:r>
          </a:p>
          <a:p>
            <a:pPr marL="285750" indent="-285750">
              <a:buFont typeface="Wingdings" panose="05000000000000000000" pitchFamily="2" charset="2"/>
              <a:buChar char="q"/>
            </a:pPr>
            <a:r>
              <a:rPr lang="en-US" dirty="0"/>
              <a:t>Algorithms used to create model</a:t>
            </a:r>
          </a:p>
          <a:p>
            <a:pPr marL="285750" indent="-285750">
              <a:buFont typeface="Wingdings" panose="05000000000000000000" pitchFamily="2" charset="2"/>
              <a:buChar char="q"/>
            </a:pPr>
            <a:r>
              <a:rPr lang="en-US" dirty="0"/>
              <a:t>Creating neural network</a:t>
            </a:r>
          </a:p>
          <a:p>
            <a:pPr marL="285750" indent="-285750">
              <a:buFont typeface="Wingdings" panose="05000000000000000000" pitchFamily="2" charset="2"/>
              <a:buChar char="q"/>
            </a:pPr>
            <a:r>
              <a:rPr lang="en-US" dirty="0"/>
              <a:t>Key-Metrics used to check performance of model</a:t>
            </a:r>
          </a:p>
          <a:p>
            <a:pPr marL="285750" indent="-285750">
              <a:buFont typeface="Wingdings" panose="05000000000000000000" pitchFamily="2" charset="2"/>
              <a:buChar char="q"/>
            </a:pPr>
            <a:r>
              <a:rPr lang="en-US" dirty="0"/>
              <a:t>Performance of model with 30 epochs</a:t>
            </a:r>
          </a:p>
          <a:p>
            <a:pPr marL="285750" indent="-285750">
              <a:buFont typeface="Wingdings" panose="05000000000000000000" pitchFamily="2" charset="2"/>
              <a:buChar char="q"/>
            </a:pPr>
            <a:r>
              <a:rPr lang="en-US" dirty="0"/>
              <a:t>Limitations and Future scope of project</a:t>
            </a:r>
          </a:p>
          <a:p>
            <a:pPr marL="285750" indent="-285750">
              <a:buFont typeface="Wingdings" panose="05000000000000000000" pitchFamily="2" charset="2"/>
              <a:buChar char="q"/>
            </a:pPr>
            <a:endParaRPr lang="en-US" dirty="0"/>
          </a:p>
          <a:p>
            <a:pPr marL="285750" indent="-285750">
              <a:buFont typeface="Arial" panose="020B0604020202020204" pitchFamily="34" charset="0"/>
              <a:buChar char="•"/>
            </a:pPr>
            <a:endParaRPr lang="en-US" dirty="0">
              <a:latin typeface="+mj-lt"/>
            </a:endParaRPr>
          </a:p>
          <a:p>
            <a:pPr marL="285750" indent="-285750">
              <a:buFont typeface="Arial" panose="020B0604020202020204" pitchFamily="34" charset="0"/>
              <a:buChar char="•"/>
            </a:pPr>
            <a:endParaRPr lang="en-IN" dirty="0">
              <a:latin typeface="+mj-lt"/>
            </a:endParaRPr>
          </a:p>
        </p:txBody>
      </p:sp>
    </p:spTree>
    <p:extLst>
      <p:ext uri="{BB962C8B-B14F-4D97-AF65-F5344CB8AC3E}">
        <p14:creationId xmlns:p14="http://schemas.microsoft.com/office/powerpoint/2010/main" val="10551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D48A2-FE2C-495F-85C6-9BC251C61269}"/>
              </a:ext>
            </a:extLst>
          </p:cNvPr>
          <p:cNvSpPr txBox="1"/>
          <p:nvPr/>
        </p:nvSpPr>
        <p:spPr>
          <a:xfrm>
            <a:off x="3445274" y="177554"/>
            <a:ext cx="5301451" cy="1015663"/>
          </a:xfrm>
          <a:prstGeom prst="rect">
            <a:avLst/>
          </a:prstGeom>
          <a:noFill/>
        </p:spPr>
        <p:txBody>
          <a:bodyPr wrap="none" rtlCol="0">
            <a:spAutoFit/>
          </a:bodyPr>
          <a:lstStyle/>
          <a:p>
            <a:r>
              <a:rPr lang="en-US" sz="6000" dirty="0">
                <a:latin typeface="Algerian" panose="04020705040A02060702" pitchFamily="82" charset="0"/>
              </a:rPr>
              <a:t>Introduction</a:t>
            </a:r>
            <a:endParaRPr lang="en-IN" sz="6000" dirty="0">
              <a:latin typeface="Algerian" panose="04020705040A02060702" pitchFamily="82" charset="0"/>
            </a:endParaRPr>
          </a:p>
        </p:txBody>
      </p:sp>
      <p:sp>
        <p:nvSpPr>
          <p:cNvPr id="3" name="TextBox 2">
            <a:extLst>
              <a:ext uri="{FF2B5EF4-FFF2-40B4-BE49-F238E27FC236}">
                <a16:creationId xmlns:a16="http://schemas.microsoft.com/office/drawing/2014/main" id="{DACC47CF-0F79-4740-93BD-F4678F2A97B4}"/>
              </a:ext>
            </a:extLst>
          </p:cNvPr>
          <p:cNvSpPr txBox="1"/>
          <p:nvPr/>
        </p:nvSpPr>
        <p:spPr>
          <a:xfrm>
            <a:off x="1544712" y="1535832"/>
            <a:ext cx="9206144" cy="452431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Image Classification</a:t>
            </a:r>
            <a:r>
              <a:rPr lang="en-IN" dirty="0">
                <a:latin typeface="Times New Roman" panose="02020603050405020304" pitchFamily="18" charset="0"/>
                <a:cs typeface="Times New Roman" panose="02020603050405020304" pitchFamily="18" charset="0"/>
              </a:rPr>
              <a:t> is a fundamental task that attempts to comprehend an entire image as a whole. The goal is to classify the image by assigning it to a specific label. Typically, Image Classification refers to images in which only one object appears and is </a:t>
            </a:r>
            <a:r>
              <a:rPr lang="en-IN" dirty="0" err="1">
                <a:latin typeface="Times New Roman" panose="02020603050405020304" pitchFamily="18" charset="0"/>
                <a:cs typeface="Times New Roman" panose="02020603050405020304" pitchFamily="18" charset="0"/>
              </a:rPr>
              <a:t>analyzed</a:t>
            </a:r>
            <a:r>
              <a:rPr lang="en-IN" dirty="0">
                <a:latin typeface="Times New Roman" panose="02020603050405020304" pitchFamily="18" charset="0"/>
                <a:cs typeface="Times New Roman" panose="02020603050405020304" pitchFamily="18" charset="0"/>
              </a:rPr>
              <a:t>. In contrast, object detection involves both classification and localization tasks, and is used to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more realistic cases in which multiple objects may exist in an image.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Earlier the word ‘data’ was used for representing some text information or some files containing details of some items and the data comprises of  everything was in the format of ‘text’ . But today with the tremendous use of smart devices the data is generating at a speed of TB and the most important thing is today data not only refers to text but also to images.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Nowadays these images can also be classified just like the data is classified. Our this project shows the glimpse of it. First it collects the images from the e-commerce websites then it classifies into categories then trains the model and then predicts the images of the categories passed</a:t>
            </a:r>
            <a:endParaRPr lang="en-IN"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236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D48A2-FE2C-495F-85C6-9BC251C61269}"/>
              </a:ext>
            </a:extLst>
          </p:cNvPr>
          <p:cNvSpPr txBox="1"/>
          <p:nvPr/>
        </p:nvSpPr>
        <p:spPr>
          <a:xfrm>
            <a:off x="3445274" y="177554"/>
            <a:ext cx="4116833" cy="1015663"/>
          </a:xfrm>
          <a:prstGeom prst="rect">
            <a:avLst/>
          </a:prstGeom>
          <a:noFill/>
        </p:spPr>
        <p:txBody>
          <a:bodyPr wrap="none" rtlCol="0">
            <a:spAutoFit/>
          </a:bodyPr>
          <a:lstStyle/>
          <a:p>
            <a:r>
              <a:rPr lang="en-US" sz="6000" dirty="0">
                <a:latin typeface="Algerian" panose="04020705040A02060702" pitchFamily="82" charset="0"/>
              </a:rPr>
              <a:t>objective</a:t>
            </a:r>
            <a:endParaRPr lang="en-IN" sz="6000" dirty="0">
              <a:latin typeface="Algerian" panose="04020705040A02060702" pitchFamily="82" charset="0"/>
            </a:endParaRPr>
          </a:p>
        </p:txBody>
      </p:sp>
      <p:sp>
        <p:nvSpPr>
          <p:cNvPr id="3" name="TextBox 2">
            <a:extLst>
              <a:ext uri="{FF2B5EF4-FFF2-40B4-BE49-F238E27FC236}">
                <a16:creationId xmlns:a16="http://schemas.microsoft.com/office/drawing/2014/main" id="{DACC47CF-0F79-4740-93BD-F4678F2A97B4}"/>
              </a:ext>
            </a:extLst>
          </p:cNvPr>
          <p:cNvSpPr txBox="1"/>
          <p:nvPr/>
        </p:nvSpPr>
        <p:spPr>
          <a:xfrm>
            <a:off x="1492928" y="1713390"/>
            <a:ext cx="9206144" cy="1323439"/>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The main objective behind making this project is to make a model that takes the image as input and classifies it as either a saree, </a:t>
            </a:r>
            <a:r>
              <a:rPr lang="en-IN" sz="2000" b="1" dirty="0" err="1">
                <a:latin typeface="Times New Roman" panose="02020603050405020304" pitchFamily="18" charset="0"/>
                <a:cs typeface="Times New Roman" panose="02020603050405020304" pitchFamily="18" charset="0"/>
              </a:rPr>
              <a:t>mens</a:t>
            </a:r>
            <a:r>
              <a:rPr lang="en-IN" sz="2000" b="1" dirty="0">
                <a:latin typeface="Times New Roman" panose="02020603050405020304" pitchFamily="18" charset="0"/>
                <a:cs typeface="Times New Roman" panose="02020603050405020304" pitchFamily="18" charset="0"/>
              </a:rPr>
              <a:t> trouser or </a:t>
            </a:r>
            <a:r>
              <a:rPr lang="en-IN" sz="2000" b="1" dirty="0" err="1">
                <a:latin typeface="Times New Roman" panose="02020603050405020304" pitchFamily="18" charset="0"/>
                <a:cs typeface="Times New Roman" panose="02020603050405020304" pitchFamily="18" charset="0"/>
              </a:rPr>
              <a:t>mens</a:t>
            </a:r>
            <a:r>
              <a:rPr lang="en-IN" sz="2000" b="1" dirty="0">
                <a:latin typeface="Times New Roman" panose="02020603050405020304" pitchFamily="18" charset="0"/>
                <a:cs typeface="Times New Roman" panose="02020603050405020304" pitchFamily="18" charset="0"/>
              </a:rPr>
              <a:t> jeans</a:t>
            </a:r>
          </a:p>
          <a:p>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1943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D48A2-FE2C-495F-85C6-9BC251C61269}"/>
              </a:ext>
            </a:extLst>
          </p:cNvPr>
          <p:cNvSpPr txBox="1"/>
          <p:nvPr/>
        </p:nvSpPr>
        <p:spPr>
          <a:xfrm>
            <a:off x="-82296" y="177554"/>
            <a:ext cx="15875822" cy="1938992"/>
          </a:xfrm>
          <a:prstGeom prst="rect">
            <a:avLst/>
          </a:prstGeom>
          <a:noFill/>
        </p:spPr>
        <p:txBody>
          <a:bodyPr wrap="square" rtlCol="0">
            <a:spAutoFit/>
          </a:bodyPr>
          <a:lstStyle/>
          <a:p>
            <a:r>
              <a:rPr lang="en-US" sz="6000" dirty="0">
                <a:latin typeface="Algerian" panose="04020705040A02060702" pitchFamily="82" charset="0"/>
              </a:rPr>
              <a:t>     Data collection And its</a:t>
            </a:r>
          </a:p>
          <a:p>
            <a:r>
              <a:rPr lang="en-US" sz="6000" dirty="0">
                <a:latin typeface="Algerian" panose="04020705040A02060702" pitchFamily="82" charset="0"/>
              </a:rPr>
              <a:t>distribution in various folder</a:t>
            </a:r>
          </a:p>
        </p:txBody>
      </p:sp>
      <p:sp>
        <p:nvSpPr>
          <p:cNvPr id="6" name="TextBox 5">
            <a:extLst>
              <a:ext uri="{FF2B5EF4-FFF2-40B4-BE49-F238E27FC236}">
                <a16:creationId xmlns:a16="http://schemas.microsoft.com/office/drawing/2014/main" id="{31CCA43C-C68C-446D-A3A0-84A039401C40}"/>
              </a:ext>
            </a:extLst>
          </p:cNvPr>
          <p:cNvSpPr txBox="1"/>
          <p:nvPr/>
        </p:nvSpPr>
        <p:spPr>
          <a:xfrm>
            <a:off x="1271016" y="2552700"/>
            <a:ext cx="9930385" cy="3477875"/>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In this project there was no data provided we were asked to collect the data from e-commerce website like amazon.in and then build a model and predict the data.</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The data that was collected by us was the images of saree, </a:t>
            </a:r>
            <a:r>
              <a:rPr lang="en-US" sz="2000" b="1" dirty="0" err="1">
                <a:latin typeface="Times New Roman" panose="02020603050405020304" pitchFamily="18" charset="0"/>
                <a:cs typeface="Times New Roman" panose="02020603050405020304" pitchFamily="18" charset="0"/>
              </a:rPr>
              <a:t>mens</a:t>
            </a:r>
            <a:r>
              <a:rPr lang="en-US" sz="2000" b="1" dirty="0">
                <a:latin typeface="Times New Roman" panose="02020603050405020304" pitchFamily="18" charset="0"/>
                <a:cs typeface="Times New Roman" panose="02020603050405020304" pitchFamily="18" charset="0"/>
              </a:rPr>
              <a:t> jeans , </a:t>
            </a:r>
            <a:r>
              <a:rPr lang="en-US" sz="2000" b="1" dirty="0" err="1">
                <a:latin typeface="Times New Roman" panose="02020603050405020304" pitchFamily="18" charset="0"/>
                <a:cs typeface="Times New Roman" panose="02020603050405020304" pitchFamily="18" charset="0"/>
              </a:rPr>
              <a:t>mens</a:t>
            </a:r>
            <a:r>
              <a:rPr lang="en-US" sz="2000" b="1" dirty="0">
                <a:latin typeface="Times New Roman" panose="02020603050405020304" pitchFamily="18" charset="0"/>
                <a:cs typeface="Times New Roman" panose="02020603050405020304" pitchFamily="18" charset="0"/>
              </a:rPr>
              <a:t> trousers we were asked to collect minimum 200 images but in this project I collected all the images that were </a:t>
            </a:r>
            <a:r>
              <a:rPr lang="en-US" sz="2000" b="1" dirty="0" err="1">
                <a:latin typeface="Times New Roman" panose="02020603050405020304" pitchFamily="18" charset="0"/>
                <a:cs typeface="Times New Roman" panose="02020603050405020304" pitchFamily="18" charset="0"/>
              </a:rPr>
              <a:t>upto</a:t>
            </a:r>
            <a:r>
              <a:rPr lang="en-US" sz="2000" b="1" dirty="0">
                <a:latin typeface="Times New Roman" panose="02020603050405020304" pitchFamily="18" charset="0"/>
                <a:cs typeface="Times New Roman" panose="02020603050405020304" pitchFamily="18" charset="0"/>
              </a:rPr>
              <a:t> page 6 finally I collected</a:t>
            </a:r>
            <a:r>
              <a:rPr lang="en-IN" sz="2000" b="1" dirty="0">
                <a:latin typeface="Times New Roman" panose="02020603050405020304" pitchFamily="18" charset="0"/>
                <a:cs typeface="Times New Roman" panose="02020603050405020304" pitchFamily="18" charset="0"/>
              </a:rPr>
              <a:t>    252 images of saree , 356 images of </a:t>
            </a:r>
            <a:r>
              <a:rPr lang="en-IN" sz="2000" b="1" dirty="0" err="1">
                <a:latin typeface="Times New Roman" panose="02020603050405020304" pitchFamily="18" charset="0"/>
                <a:cs typeface="Times New Roman" panose="02020603050405020304" pitchFamily="18" charset="0"/>
              </a:rPr>
              <a:t>mens</a:t>
            </a:r>
            <a:r>
              <a:rPr lang="en-IN" sz="2000" b="1" dirty="0">
                <a:latin typeface="Times New Roman" panose="02020603050405020304" pitchFamily="18" charset="0"/>
                <a:cs typeface="Times New Roman" panose="02020603050405020304" pitchFamily="18" charset="0"/>
              </a:rPr>
              <a:t> jeans  and  356 images of </a:t>
            </a:r>
            <a:r>
              <a:rPr lang="en-IN" sz="2000" b="1" dirty="0" err="1">
                <a:latin typeface="Times New Roman" panose="02020603050405020304" pitchFamily="18" charset="0"/>
                <a:cs typeface="Times New Roman" panose="02020603050405020304" pitchFamily="18" charset="0"/>
              </a:rPr>
              <a:t>mens</a:t>
            </a:r>
            <a:r>
              <a:rPr lang="en-IN" sz="2000" b="1" dirty="0">
                <a:latin typeface="Times New Roman" panose="02020603050405020304" pitchFamily="18" charset="0"/>
                <a:cs typeface="Times New Roman" panose="02020603050405020304" pitchFamily="18" charset="0"/>
              </a:rPr>
              <a:t> trousers.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a:t>
            </a:r>
            <a:r>
              <a:rPr lang="en-IN" sz="2000" b="1" dirty="0" err="1">
                <a:latin typeface="Times New Roman" panose="02020603050405020304" pitchFamily="18" charset="0"/>
                <a:cs typeface="Times New Roman" panose="02020603050405020304" pitchFamily="18" charset="0"/>
              </a:rPr>
              <a:t>hese</a:t>
            </a:r>
            <a:r>
              <a:rPr lang="en-IN" sz="2000" b="1" dirty="0">
                <a:latin typeface="Times New Roman" panose="02020603050405020304" pitchFamily="18" charset="0"/>
                <a:cs typeface="Times New Roman" panose="02020603050405020304" pitchFamily="18" charset="0"/>
              </a:rPr>
              <a:t>  all images were at first saved in different folders then 80% of the data was shifted to the Training Folder, This training folder had sub folder of theses three categories and 20% data was shifted to validation folder and few images to the testing folder</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625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D48A2-FE2C-495F-85C6-9BC251C61269}"/>
              </a:ext>
            </a:extLst>
          </p:cNvPr>
          <p:cNvSpPr txBox="1"/>
          <p:nvPr/>
        </p:nvSpPr>
        <p:spPr>
          <a:xfrm>
            <a:off x="-82296" y="177554"/>
            <a:ext cx="15875822" cy="2862322"/>
          </a:xfrm>
          <a:prstGeom prst="rect">
            <a:avLst/>
          </a:prstGeom>
          <a:noFill/>
        </p:spPr>
        <p:txBody>
          <a:bodyPr wrap="square" rtlCol="0">
            <a:spAutoFit/>
          </a:bodyPr>
          <a:lstStyle/>
          <a:p>
            <a:pPr lvl="2"/>
            <a:r>
              <a:rPr lang="en-US" sz="6000" dirty="0">
                <a:latin typeface="Algerian" panose="04020705040A02060702" pitchFamily="82" charset="0"/>
              </a:rPr>
              <a:t>Data </a:t>
            </a:r>
          </a:p>
          <a:p>
            <a:pPr lvl="2"/>
            <a:r>
              <a:rPr lang="en-US" sz="6000" dirty="0">
                <a:latin typeface="Algerian" panose="04020705040A02060702" pitchFamily="82" charset="0"/>
              </a:rPr>
              <a:t>collection </a:t>
            </a:r>
          </a:p>
          <a:p>
            <a:pPr lvl="2"/>
            <a:r>
              <a:rPr lang="en-US" sz="6000" dirty="0">
                <a:latin typeface="Algerian" panose="04020705040A02060702" pitchFamily="82" charset="0"/>
              </a:rPr>
              <a:t>flowchart</a:t>
            </a:r>
          </a:p>
        </p:txBody>
      </p:sp>
      <p:pic>
        <p:nvPicPr>
          <p:cNvPr id="4" name="Picture 3">
            <a:extLst>
              <a:ext uri="{FF2B5EF4-FFF2-40B4-BE49-F238E27FC236}">
                <a16:creationId xmlns:a16="http://schemas.microsoft.com/office/drawing/2014/main" id="{CCBB2E9B-B1B7-470F-AAB9-1CF3C236443A}"/>
              </a:ext>
            </a:extLst>
          </p:cNvPr>
          <p:cNvPicPr>
            <a:picLocks noChangeAspect="1"/>
          </p:cNvPicPr>
          <p:nvPr/>
        </p:nvPicPr>
        <p:blipFill>
          <a:blip r:embed="rId2"/>
          <a:stretch>
            <a:fillRect/>
          </a:stretch>
        </p:blipFill>
        <p:spPr>
          <a:xfrm>
            <a:off x="5614416" y="123444"/>
            <a:ext cx="6373367" cy="6611112"/>
          </a:xfrm>
          <a:prstGeom prst="rect">
            <a:avLst/>
          </a:prstGeom>
        </p:spPr>
      </p:pic>
    </p:spTree>
    <p:extLst>
      <p:ext uri="{BB962C8B-B14F-4D97-AF65-F5344CB8AC3E}">
        <p14:creationId xmlns:p14="http://schemas.microsoft.com/office/powerpoint/2010/main" val="280810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506028" y="876300"/>
            <a:ext cx="9605638" cy="1077218"/>
          </a:xfrm>
          <a:prstGeom prst="rect">
            <a:avLst/>
          </a:prstGeom>
          <a:noFill/>
        </p:spPr>
        <p:txBody>
          <a:bodyPr wrap="square" rtlCol="0">
            <a:spAutoFit/>
          </a:bodyPr>
          <a:lstStyle/>
          <a:p>
            <a:endParaRPr lang="en-IN" sz="3200" dirty="0"/>
          </a:p>
          <a:p>
            <a:endParaRPr lang="en-IN" sz="32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814918" y="2569715"/>
            <a:ext cx="3526264" cy="163121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Out of all the images that were saved through  selenium in the different folders were visualized like one from each category just like of saree</a:t>
            </a:r>
            <a:endParaRPr lang="en-IN" sz="20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6DD748B-E760-4E36-A91A-A507F6F6FB78}"/>
              </a:ext>
            </a:extLst>
          </p:cNvPr>
          <p:cNvSpPr/>
          <p:nvPr/>
        </p:nvSpPr>
        <p:spPr>
          <a:xfrm>
            <a:off x="1438183" y="359086"/>
            <a:ext cx="11319029" cy="1015663"/>
          </a:xfrm>
          <a:prstGeom prst="rect">
            <a:avLst/>
          </a:prstGeom>
        </p:spPr>
        <p:txBody>
          <a:bodyPr wrap="square">
            <a:spAutoFit/>
          </a:bodyPr>
          <a:lstStyle/>
          <a:p>
            <a:r>
              <a:rPr lang="en-US" sz="6000" dirty="0">
                <a:latin typeface="Algerian" panose="04020705040A02060702" pitchFamily="82" charset="0"/>
              </a:rPr>
              <a:t>Visualization of data</a:t>
            </a:r>
            <a:endParaRPr lang="en-IN" sz="6000" dirty="0"/>
          </a:p>
        </p:txBody>
      </p:sp>
      <p:pic>
        <p:nvPicPr>
          <p:cNvPr id="4" name="Picture 3">
            <a:extLst>
              <a:ext uri="{FF2B5EF4-FFF2-40B4-BE49-F238E27FC236}">
                <a16:creationId xmlns:a16="http://schemas.microsoft.com/office/drawing/2014/main" id="{9977A453-34E7-4DAA-BA72-49712DE01952}"/>
              </a:ext>
            </a:extLst>
          </p:cNvPr>
          <p:cNvPicPr>
            <a:picLocks noChangeAspect="1"/>
          </p:cNvPicPr>
          <p:nvPr/>
        </p:nvPicPr>
        <p:blipFill>
          <a:blip r:embed="rId2"/>
          <a:stretch>
            <a:fillRect/>
          </a:stretch>
        </p:blipFill>
        <p:spPr>
          <a:xfrm>
            <a:off x="4949308" y="1742987"/>
            <a:ext cx="6736664" cy="4153260"/>
          </a:xfrm>
          <a:prstGeom prst="rect">
            <a:avLst/>
          </a:prstGeom>
        </p:spPr>
      </p:pic>
    </p:spTree>
    <p:extLst>
      <p:ext uri="{BB962C8B-B14F-4D97-AF65-F5344CB8AC3E}">
        <p14:creationId xmlns:p14="http://schemas.microsoft.com/office/powerpoint/2010/main" val="377742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506028" y="876300"/>
            <a:ext cx="9605638" cy="1077218"/>
          </a:xfrm>
          <a:prstGeom prst="rect">
            <a:avLst/>
          </a:prstGeom>
          <a:noFill/>
        </p:spPr>
        <p:txBody>
          <a:bodyPr wrap="square" rtlCol="0">
            <a:spAutoFit/>
          </a:bodyPr>
          <a:lstStyle/>
          <a:p>
            <a:endParaRPr lang="en-IN" sz="3200" dirty="0"/>
          </a:p>
          <a:p>
            <a:endParaRPr lang="en-IN" sz="32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814918" y="2569715"/>
            <a:ext cx="3526264" cy="224676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Out of all the images that were saved through  selenium in the different folders were visualized like one from each category .</a:t>
            </a:r>
          </a:p>
          <a:p>
            <a:r>
              <a:rPr lang="en-US" sz="2000" b="1" dirty="0">
                <a:latin typeface="Times New Roman" panose="02020603050405020304" pitchFamily="18" charset="0"/>
                <a:cs typeface="Times New Roman" panose="02020603050405020304" pitchFamily="18" charset="0"/>
              </a:rPr>
              <a:t>Here we checked the image of Trouser</a:t>
            </a:r>
            <a:endParaRPr lang="en-IN" sz="20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6DD748B-E760-4E36-A91A-A507F6F6FB78}"/>
              </a:ext>
            </a:extLst>
          </p:cNvPr>
          <p:cNvSpPr/>
          <p:nvPr/>
        </p:nvSpPr>
        <p:spPr>
          <a:xfrm>
            <a:off x="1438183" y="359086"/>
            <a:ext cx="11319029" cy="1015663"/>
          </a:xfrm>
          <a:prstGeom prst="rect">
            <a:avLst/>
          </a:prstGeom>
        </p:spPr>
        <p:txBody>
          <a:bodyPr wrap="square">
            <a:spAutoFit/>
          </a:bodyPr>
          <a:lstStyle/>
          <a:p>
            <a:r>
              <a:rPr lang="en-US" sz="6000" dirty="0">
                <a:latin typeface="Algerian" panose="04020705040A02060702" pitchFamily="82" charset="0"/>
              </a:rPr>
              <a:t>Visualization of data</a:t>
            </a:r>
            <a:endParaRPr lang="en-IN" sz="6000" dirty="0"/>
          </a:p>
        </p:txBody>
      </p:sp>
      <p:pic>
        <p:nvPicPr>
          <p:cNvPr id="5" name="Picture 4">
            <a:extLst>
              <a:ext uri="{FF2B5EF4-FFF2-40B4-BE49-F238E27FC236}">
                <a16:creationId xmlns:a16="http://schemas.microsoft.com/office/drawing/2014/main" id="{59BD3FCC-B0DE-4300-87AD-236DD0CCD05B}"/>
              </a:ext>
            </a:extLst>
          </p:cNvPr>
          <p:cNvPicPr>
            <a:picLocks noChangeAspect="1"/>
          </p:cNvPicPr>
          <p:nvPr/>
        </p:nvPicPr>
        <p:blipFill>
          <a:blip r:embed="rId2"/>
          <a:stretch>
            <a:fillRect/>
          </a:stretch>
        </p:blipFill>
        <p:spPr>
          <a:xfrm>
            <a:off x="4560603" y="1521046"/>
            <a:ext cx="6873836" cy="4153260"/>
          </a:xfrm>
          <a:prstGeom prst="rect">
            <a:avLst/>
          </a:prstGeom>
        </p:spPr>
      </p:pic>
    </p:spTree>
    <p:extLst>
      <p:ext uri="{BB962C8B-B14F-4D97-AF65-F5344CB8AC3E}">
        <p14:creationId xmlns:p14="http://schemas.microsoft.com/office/powerpoint/2010/main" val="1725868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B9B35D4-2034-46D8-B888-9BB7159B776C}"/>
              </a:ext>
            </a:extLst>
          </p:cNvPr>
          <p:cNvSpPr txBox="1"/>
          <p:nvPr/>
        </p:nvSpPr>
        <p:spPr>
          <a:xfrm>
            <a:off x="506028" y="876300"/>
            <a:ext cx="9605638" cy="1077218"/>
          </a:xfrm>
          <a:prstGeom prst="rect">
            <a:avLst/>
          </a:prstGeom>
          <a:noFill/>
        </p:spPr>
        <p:txBody>
          <a:bodyPr wrap="square" rtlCol="0">
            <a:spAutoFit/>
          </a:bodyPr>
          <a:lstStyle/>
          <a:p>
            <a:endParaRPr lang="en-IN" sz="3200" dirty="0"/>
          </a:p>
          <a:p>
            <a:endParaRPr lang="en-IN" sz="3200" dirty="0"/>
          </a:p>
        </p:txBody>
      </p:sp>
      <p:sp>
        <p:nvSpPr>
          <p:cNvPr id="14" name="TextBox 13">
            <a:extLst>
              <a:ext uri="{FF2B5EF4-FFF2-40B4-BE49-F238E27FC236}">
                <a16:creationId xmlns:a16="http://schemas.microsoft.com/office/drawing/2014/main" id="{DEF5C078-A25E-4711-B277-EA766E4B0BBC}"/>
              </a:ext>
            </a:extLst>
          </p:cNvPr>
          <p:cNvSpPr txBox="1"/>
          <p:nvPr/>
        </p:nvSpPr>
        <p:spPr>
          <a:xfrm>
            <a:off x="814918" y="2569715"/>
            <a:ext cx="3526264" cy="224676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Out of all the images that were saved through  selenium in the different folders were visualized like one from each category .</a:t>
            </a:r>
          </a:p>
          <a:p>
            <a:r>
              <a:rPr lang="en-US" sz="2000" b="1" dirty="0">
                <a:latin typeface="Times New Roman" panose="02020603050405020304" pitchFamily="18" charset="0"/>
                <a:cs typeface="Times New Roman" panose="02020603050405020304" pitchFamily="18" charset="0"/>
              </a:rPr>
              <a:t>Here the image of </a:t>
            </a:r>
            <a:r>
              <a:rPr lang="en-US" sz="2000" b="1" dirty="0" err="1">
                <a:latin typeface="Times New Roman" panose="02020603050405020304" pitchFamily="18" charset="0"/>
                <a:cs typeface="Times New Roman" panose="02020603050405020304" pitchFamily="18" charset="0"/>
              </a:rPr>
              <a:t>mens</a:t>
            </a:r>
            <a:r>
              <a:rPr lang="en-US" sz="2000" b="1" dirty="0">
                <a:latin typeface="Times New Roman" panose="02020603050405020304" pitchFamily="18" charset="0"/>
                <a:cs typeface="Times New Roman" panose="02020603050405020304" pitchFamily="18" charset="0"/>
              </a:rPr>
              <a:t> jeans is checked </a:t>
            </a:r>
            <a:endParaRPr lang="en-IN" sz="20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6DD748B-E760-4E36-A91A-A507F6F6FB78}"/>
              </a:ext>
            </a:extLst>
          </p:cNvPr>
          <p:cNvSpPr/>
          <p:nvPr/>
        </p:nvSpPr>
        <p:spPr>
          <a:xfrm>
            <a:off x="1438183" y="359086"/>
            <a:ext cx="11319029" cy="1015663"/>
          </a:xfrm>
          <a:prstGeom prst="rect">
            <a:avLst/>
          </a:prstGeom>
        </p:spPr>
        <p:txBody>
          <a:bodyPr wrap="square">
            <a:spAutoFit/>
          </a:bodyPr>
          <a:lstStyle/>
          <a:p>
            <a:r>
              <a:rPr lang="en-US" sz="6000" dirty="0">
                <a:latin typeface="Algerian" panose="04020705040A02060702" pitchFamily="82" charset="0"/>
              </a:rPr>
              <a:t>Visualization of data</a:t>
            </a:r>
            <a:endParaRPr lang="en-IN" sz="6000" dirty="0"/>
          </a:p>
        </p:txBody>
      </p:sp>
      <p:pic>
        <p:nvPicPr>
          <p:cNvPr id="6" name="Picture 5">
            <a:extLst>
              <a:ext uri="{FF2B5EF4-FFF2-40B4-BE49-F238E27FC236}">
                <a16:creationId xmlns:a16="http://schemas.microsoft.com/office/drawing/2014/main" id="{B866EE38-CDDF-44F3-ADC1-472EA77B44E6}"/>
              </a:ext>
            </a:extLst>
          </p:cNvPr>
          <p:cNvPicPr>
            <a:picLocks noChangeAspect="1"/>
          </p:cNvPicPr>
          <p:nvPr/>
        </p:nvPicPr>
        <p:blipFill>
          <a:blip r:embed="rId2"/>
          <a:stretch>
            <a:fillRect/>
          </a:stretch>
        </p:blipFill>
        <p:spPr>
          <a:xfrm>
            <a:off x="4878381" y="1946860"/>
            <a:ext cx="7033870" cy="4160881"/>
          </a:xfrm>
          <a:prstGeom prst="rect">
            <a:avLst/>
          </a:prstGeom>
        </p:spPr>
      </p:pic>
    </p:spTree>
    <p:extLst>
      <p:ext uri="{BB962C8B-B14F-4D97-AF65-F5344CB8AC3E}">
        <p14:creationId xmlns:p14="http://schemas.microsoft.com/office/powerpoint/2010/main" val="3494415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1460</TotalTime>
  <Words>419</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Century Gothic</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Shilpa Kewalramani</dc:creator>
  <cp:lastModifiedBy>Shilpa Kewalramani</cp:lastModifiedBy>
  <cp:revision>63</cp:revision>
  <dcterms:created xsi:type="dcterms:W3CDTF">2021-07-02T04:45:40Z</dcterms:created>
  <dcterms:modified xsi:type="dcterms:W3CDTF">2021-09-24T11:16:39Z</dcterms:modified>
</cp:coreProperties>
</file>