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7" r:id="rId3"/>
    <p:sldId id="258" r:id="rId4"/>
    <p:sldId id="259" r:id="rId5"/>
    <p:sldId id="262" r:id="rId6"/>
    <p:sldId id="310" r:id="rId7"/>
    <p:sldId id="363" r:id="rId8"/>
    <p:sldId id="364" r:id="rId9"/>
    <p:sldId id="365" r:id="rId10"/>
    <p:sldId id="366" r:id="rId11"/>
    <p:sldId id="367" r:id="rId12"/>
    <p:sldId id="352" r:id="rId13"/>
    <p:sldId id="353" r:id="rId14"/>
    <p:sldId id="311" r:id="rId15"/>
    <p:sldId id="354" r:id="rId16"/>
    <p:sldId id="355" r:id="rId17"/>
    <p:sldId id="356" r:id="rId18"/>
    <p:sldId id="357" r:id="rId19"/>
    <p:sldId id="312" r:id="rId20"/>
    <p:sldId id="358" r:id="rId21"/>
    <p:sldId id="359" r:id="rId22"/>
    <p:sldId id="361" r:id="rId23"/>
    <p:sldId id="360" r:id="rId24"/>
    <p:sldId id="368" r:id="rId25"/>
    <p:sldId id="369" r:id="rId26"/>
    <p:sldId id="370" r:id="rId27"/>
    <p:sldId id="371" r:id="rId28"/>
    <p:sldId id="362" r:id="rId29"/>
    <p:sldId id="372" r:id="rId30"/>
    <p:sldId id="350" r:id="rId31"/>
    <p:sldId id="33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282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80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3665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1750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5293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492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737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176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114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270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05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194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31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86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160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295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8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324992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78EA01-9496-4169-B13D-776A1A877C97}"/>
              </a:ext>
            </a:extLst>
          </p:cNvPr>
          <p:cNvPicPr>
            <a:picLocks noChangeAspect="1"/>
          </p:cNvPicPr>
          <p:nvPr/>
        </p:nvPicPr>
        <p:blipFill>
          <a:blip r:embed="rId2"/>
          <a:stretch>
            <a:fillRect/>
          </a:stretch>
        </p:blipFill>
        <p:spPr>
          <a:xfrm>
            <a:off x="1954133" y="2567676"/>
            <a:ext cx="2446232" cy="1585097"/>
          </a:xfrm>
          <a:prstGeom prst="rect">
            <a:avLst/>
          </a:prstGeom>
        </p:spPr>
      </p:pic>
      <p:sp>
        <p:nvSpPr>
          <p:cNvPr id="9" name="TextBox 8">
            <a:extLst>
              <a:ext uri="{FF2B5EF4-FFF2-40B4-BE49-F238E27FC236}">
                <a16:creationId xmlns:a16="http://schemas.microsoft.com/office/drawing/2014/main" id="{953917A4-99D5-4839-B9E2-14C0591E4421}"/>
              </a:ext>
            </a:extLst>
          </p:cNvPr>
          <p:cNvSpPr txBox="1"/>
          <p:nvPr/>
        </p:nvSpPr>
        <p:spPr>
          <a:xfrm>
            <a:off x="6454065" y="532305"/>
            <a:ext cx="5659145" cy="3416320"/>
          </a:xfrm>
          <a:prstGeom prst="rect">
            <a:avLst/>
          </a:prstGeom>
          <a:noFill/>
        </p:spPr>
        <p:txBody>
          <a:bodyPr wrap="square" rtlCol="0">
            <a:spAutoFit/>
          </a:bodyPr>
          <a:lstStyle/>
          <a:p>
            <a:r>
              <a:rPr lang="en-US" sz="5400" dirty="0">
                <a:latin typeface="Algerian" panose="04020705040A02060702" pitchFamily="82" charset="0"/>
              </a:rPr>
              <a:t>Malignant</a:t>
            </a:r>
          </a:p>
          <a:p>
            <a:r>
              <a:rPr lang="en-US" sz="5400" dirty="0">
                <a:latin typeface="Algerian" panose="04020705040A02060702" pitchFamily="82" charset="0"/>
              </a:rPr>
              <a:t>Comment</a:t>
            </a:r>
          </a:p>
          <a:p>
            <a:r>
              <a:rPr lang="en-US" sz="5400" dirty="0">
                <a:latin typeface="Algerian" panose="04020705040A02060702" pitchFamily="82" charset="0"/>
              </a:rPr>
              <a:t>classifier</a:t>
            </a:r>
          </a:p>
          <a:p>
            <a:r>
              <a:rPr lang="en-US" sz="5400" dirty="0">
                <a:latin typeface="Algerian" panose="04020705040A02060702" pitchFamily="82" charset="0"/>
              </a:rPr>
              <a:t>project</a:t>
            </a:r>
            <a:endParaRPr lang="en-IN" sz="5400" dirty="0">
              <a:latin typeface="Algerian" panose="04020705040A02060702" pitchFamily="82" charset="0"/>
            </a:endParaRPr>
          </a:p>
        </p:txBody>
      </p:sp>
      <p:sp>
        <p:nvSpPr>
          <p:cNvPr id="10" name="TextBox 9">
            <a:extLst>
              <a:ext uri="{FF2B5EF4-FFF2-40B4-BE49-F238E27FC236}">
                <a16:creationId xmlns:a16="http://schemas.microsoft.com/office/drawing/2014/main" id="{8A6BC8C3-F3E9-4150-839D-B74B754DEA4A}"/>
              </a:ext>
            </a:extLst>
          </p:cNvPr>
          <p:cNvSpPr txBox="1"/>
          <p:nvPr/>
        </p:nvSpPr>
        <p:spPr>
          <a:xfrm>
            <a:off x="6019062" y="5122417"/>
            <a:ext cx="4589013" cy="1200329"/>
          </a:xfrm>
          <a:prstGeom prst="rect">
            <a:avLst/>
          </a:prstGeom>
          <a:noFill/>
        </p:spPr>
        <p:txBody>
          <a:bodyPr wrap="none" rtlCol="0">
            <a:spAutoFit/>
          </a:bodyPr>
          <a:lstStyle/>
          <a:p>
            <a:r>
              <a:rPr lang="en-US" sz="3600" dirty="0"/>
              <a:t>Presented By-</a:t>
            </a:r>
          </a:p>
          <a:p>
            <a:r>
              <a:rPr lang="en-US" sz="3600" dirty="0"/>
              <a:t>Shilpa </a:t>
            </a:r>
            <a:r>
              <a:rPr lang="en-US" sz="3600" dirty="0" err="1"/>
              <a:t>Kewalaramani</a:t>
            </a:r>
            <a:endParaRPr lang="en-IN" sz="3600" dirty="0"/>
          </a:p>
        </p:txBody>
      </p:sp>
    </p:spTree>
    <p:extLst>
      <p:ext uri="{BB962C8B-B14F-4D97-AF65-F5344CB8AC3E}">
        <p14:creationId xmlns:p14="http://schemas.microsoft.com/office/powerpoint/2010/main" val="59211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3088" y="2587471"/>
            <a:ext cx="4813527"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columns except id, and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were visualized to know the counts unique values of each column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Like there are 7877 Abusing comments </a:t>
            </a:r>
          </a:p>
          <a:p>
            <a:r>
              <a:rPr lang="en-US" sz="2000" b="1" dirty="0">
                <a:latin typeface="Times New Roman" panose="02020603050405020304" pitchFamily="18" charset="0"/>
                <a:cs typeface="Times New Roman" panose="02020603050405020304" pitchFamily="18" charset="0"/>
              </a:rPr>
              <a:t>And 151694 comments are not malignant</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5122" name="Picture 2">
            <a:extLst>
              <a:ext uri="{FF2B5EF4-FFF2-40B4-BE49-F238E27FC236}">
                <a16:creationId xmlns:a16="http://schemas.microsoft.com/office/drawing/2014/main" id="{D4A88F6B-6745-4DD3-812D-727647270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712" y="2309192"/>
            <a:ext cx="4414072" cy="349680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46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3088" y="2587471"/>
            <a:ext cx="4813527"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columns except id, and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were visualized to know the counts unique values of each column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Like there are 1405 Loathe  comments </a:t>
            </a:r>
          </a:p>
          <a:p>
            <a:r>
              <a:rPr lang="en-US" sz="2000" b="1" dirty="0">
                <a:latin typeface="Times New Roman" panose="02020603050405020304" pitchFamily="18" charset="0"/>
                <a:cs typeface="Times New Roman" panose="02020603050405020304" pitchFamily="18" charset="0"/>
              </a:rPr>
              <a:t>And 158166 comments are not malignant</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6146" name="Picture 2">
            <a:extLst>
              <a:ext uri="{FF2B5EF4-FFF2-40B4-BE49-F238E27FC236}">
                <a16:creationId xmlns:a16="http://schemas.microsoft.com/office/drawing/2014/main" id="{F024459A-509A-4543-AFD5-C2B8561EA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696" y="2181224"/>
            <a:ext cx="4532051" cy="340282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2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91440" y="221515"/>
            <a:ext cx="15555782" cy="1015663"/>
          </a:xfrm>
          <a:prstGeom prst="rect">
            <a:avLst/>
          </a:prstGeom>
          <a:noFill/>
        </p:spPr>
        <p:txBody>
          <a:bodyPr wrap="square" rtlCol="0">
            <a:spAutoFit/>
          </a:bodyPr>
          <a:lstStyle/>
          <a:p>
            <a:r>
              <a:rPr lang="en-US" sz="6000" dirty="0">
                <a:latin typeface="Algerian" panose="04020705040A02060702" pitchFamily="82" charset="0"/>
              </a:rPr>
              <a:t>           PREPROCESSING OF DATA</a:t>
            </a:r>
            <a:endParaRPr lang="en-IN" sz="6000" dirty="0">
              <a:latin typeface="Algerian" panose="04020705040A02060702" pitchFamily="82" charset="0"/>
            </a:endParaRPr>
          </a:p>
        </p:txBody>
      </p:sp>
      <p:sp>
        <p:nvSpPr>
          <p:cNvPr id="6" name="TextBox 5">
            <a:extLst>
              <a:ext uri="{FF2B5EF4-FFF2-40B4-BE49-F238E27FC236}">
                <a16:creationId xmlns:a16="http://schemas.microsoft.com/office/drawing/2014/main" id="{31CCA43C-C68C-446D-A3A0-84A039401C40}"/>
              </a:ext>
            </a:extLst>
          </p:cNvPr>
          <p:cNvSpPr txBox="1"/>
          <p:nvPr/>
        </p:nvSpPr>
        <p:spPr>
          <a:xfrm>
            <a:off x="2478024" y="1574292"/>
            <a:ext cx="8723377" cy="5324535"/>
          </a:xfrm>
          <a:prstGeom prst="rect">
            <a:avLst/>
          </a:prstGeom>
          <a:noFill/>
        </p:spPr>
        <p:txBody>
          <a:bodyPr wrap="square" rtlCol="0">
            <a:spAutoFit/>
          </a:bodyPr>
          <a:lstStyle/>
          <a:p>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After checking the null values various steps were taken to preprocess the data like</a:t>
            </a:r>
          </a:p>
          <a:p>
            <a:pPr marL="457200" indent="-457200">
              <a:buAutoNum type="arabicParenR"/>
            </a:pPr>
            <a:r>
              <a:rPr lang="en-US" sz="2000" b="1" dirty="0">
                <a:latin typeface="Times New Roman" panose="02020603050405020304" pitchFamily="18" charset="0"/>
                <a:cs typeface="Times New Roman" panose="02020603050405020304" pitchFamily="18" charset="0"/>
              </a:rPr>
              <a:t>Dropping of Unnecessary columns :- Intentionally no column were dropped using drop function but only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and label was column was used for training</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Original_Review_length</a:t>
            </a:r>
            <a:r>
              <a:rPr lang="en-US" sz="2000" b="1" dirty="0">
                <a:latin typeface="Times New Roman" panose="02020603050405020304" pitchFamily="18" charset="0"/>
                <a:cs typeface="Times New Roman" panose="02020603050405020304" pitchFamily="18" charset="0"/>
              </a:rPr>
              <a:t> : New column named as </a:t>
            </a:r>
            <a:r>
              <a:rPr lang="en-US" sz="2000" b="1" dirty="0" err="1">
                <a:latin typeface="Times New Roman" panose="02020603050405020304" pitchFamily="18" charset="0"/>
                <a:cs typeface="Times New Roman" panose="02020603050405020304" pitchFamily="18" charset="0"/>
              </a:rPr>
              <a:t>Original_Review_length</a:t>
            </a:r>
            <a:r>
              <a:rPr lang="en-US" sz="2000" b="1" dirty="0">
                <a:latin typeface="Times New Roman" panose="02020603050405020304" pitchFamily="18" charset="0"/>
                <a:cs typeface="Times New Roman" panose="02020603050405020304" pitchFamily="18" charset="0"/>
              </a:rPr>
              <a:t> was created to count the length original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Creating NEW COLUMN : new column named as “Label” was created to </a:t>
            </a:r>
          </a:p>
          <a:p>
            <a:r>
              <a:rPr lang="en-US" sz="2000" b="1" dirty="0">
                <a:latin typeface="Times New Roman" panose="02020603050405020304" pitchFamily="18" charset="0"/>
                <a:cs typeface="Times New Roman" panose="02020603050405020304" pitchFamily="18" charset="0"/>
              </a:rPr>
              <a:t>Save the comment as malignant, </a:t>
            </a:r>
            <a:r>
              <a:rPr lang="en-US" sz="2000" b="1" dirty="0" err="1">
                <a:latin typeface="Times New Roman" panose="02020603050405020304" pitchFamily="18" charset="0"/>
                <a:cs typeface="Times New Roman" panose="02020603050405020304" pitchFamily="18" charset="0"/>
              </a:rPr>
              <a:t>highly_malignant</a:t>
            </a:r>
            <a:r>
              <a:rPr lang="en-US" sz="2000" b="1" dirty="0">
                <a:latin typeface="Times New Roman" panose="02020603050405020304" pitchFamily="18" charset="0"/>
                <a:cs typeface="Times New Roman" panose="02020603050405020304" pitchFamily="18" charset="0"/>
              </a:rPr>
              <a:t>, rude, loathe, threat, and abuse and </a:t>
            </a:r>
            <a:r>
              <a:rPr lang="en-US" sz="2000" b="1" dirty="0" err="1">
                <a:latin typeface="Times New Roman" panose="02020603050405020304" pitchFamily="18" charset="0"/>
                <a:cs typeface="Times New Roman" panose="02020603050405020304" pitchFamily="18" charset="0"/>
              </a:rPr>
              <a:t>not_malignant</a:t>
            </a:r>
            <a:r>
              <a:rPr lang="en-US" sz="2000" b="1" dirty="0">
                <a:latin typeface="Times New Roman" panose="02020603050405020304" pitchFamily="18" charset="0"/>
                <a:cs typeface="Times New Roman" panose="02020603050405020304" pitchFamily="18" charset="0"/>
              </a:rPr>
              <a:t> in a single column as target column</a:t>
            </a:r>
          </a:p>
          <a:p>
            <a:pPr marL="457200" indent="-457200">
              <a:buAutoNum type="arabicParenR"/>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41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91440" y="221515"/>
            <a:ext cx="15555782" cy="1015663"/>
          </a:xfrm>
          <a:prstGeom prst="rect">
            <a:avLst/>
          </a:prstGeom>
          <a:noFill/>
        </p:spPr>
        <p:txBody>
          <a:bodyPr wrap="square" rtlCol="0">
            <a:spAutoFit/>
          </a:bodyPr>
          <a:lstStyle/>
          <a:p>
            <a:r>
              <a:rPr lang="en-US" sz="6000" dirty="0">
                <a:latin typeface="Algerian" panose="04020705040A02060702" pitchFamily="82" charset="0"/>
              </a:rPr>
              <a:t>           PREPROCESSING OF DATA</a:t>
            </a:r>
            <a:endParaRPr lang="en-IN" sz="6000" dirty="0">
              <a:latin typeface="Algerian" panose="04020705040A02060702" pitchFamily="82" charset="0"/>
            </a:endParaRPr>
          </a:p>
        </p:txBody>
      </p:sp>
      <p:sp>
        <p:nvSpPr>
          <p:cNvPr id="6" name="TextBox 5">
            <a:extLst>
              <a:ext uri="{FF2B5EF4-FFF2-40B4-BE49-F238E27FC236}">
                <a16:creationId xmlns:a16="http://schemas.microsoft.com/office/drawing/2014/main" id="{31CCA43C-C68C-446D-A3A0-84A039401C40}"/>
              </a:ext>
            </a:extLst>
          </p:cNvPr>
          <p:cNvSpPr txBox="1"/>
          <p:nvPr/>
        </p:nvSpPr>
        <p:spPr>
          <a:xfrm>
            <a:off x="2807208" y="1473708"/>
            <a:ext cx="8394193" cy="470898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4) Cleaning Text:</a:t>
            </a:r>
          </a:p>
          <a:p>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Text was converted to lowercase</a:t>
            </a:r>
          </a:p>
          <a:p>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ii)    	Punctuations and Emojis were removed</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iii)   Special Characters were removed</a:t>
            </a:r>
          </a:p>
          <a:p>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iv)  </a:t>
            </a:r>
            <a:r>
              <a:rPr lang="en-IN" sz="2000" b="1" dirty="0" err="1">
                <a:latin typeface="Times New Roman" panose="02020603050405020304" pitchFamily="18" charset="0"/>
                <a:cs typeface="Times New Roman" panose="02020603050405020304" pitchFamily="18" charset="0"/>
              </a:rPr>
              <a:t>Stopwords</a:t>
            </a:r>
            <a:r>
              <a:rPr lang="en-IN" sz="2000" b="1" dirty="0">
                <a:latin typeface="Times New Roman" panose="02020603050405020304" pitchFamily="18" charset="0"/>
                <a:cs typeface="Times New Roman" panose="02020603050405020304" pitchFamily="18" charset="0"/>
              </a:rPr>
              <a:t> ( except negative words ) were removed</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5</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Cleaned_Review_length</a:t>
            </a:r>
            <a:r>
              <a:rPr lang="en-IN" sz="2000" b="1" dirty="0">
                <a:latin typeface="Times New Roman" panose="02020603050405020304" pitchFamily="18" charset="0"/>
                <a:cs typeface="Times New Roman" panose="02020603050405020304" pitchFamily="18" charset="0"/>
              </a:rPr>
              <a:t> : </a:t>
            </a:r>
            <a:r>
              <a:rPr lang="en-IN" sz="2000" b="1" dirty="0" err="1">
                <a:latin typeface="Times New Roman" panose="02020603050405020304" pitchFamily="18" charset="0"/>
                <a:cs typeface="Times New Roman" panose="02020603050405020304" pitchFamily="18" charset="0"/>
              </a:rPr>
              <a:t>Cleaned_Review_length</a:t>
            </a:r>
            <a:r>
              <a:rPr lang="en-IN" sz="2000" b="1" dirty="0">
                <a:latin typeface="Times New Roman" panose="02020603050405020304" pitchFamily="18" charset="0"/>
                <a:cs typeface="Times New Roman" panose="02020603050405020304" pitchFamily="18" charset="0"/>
              </a:rPr>
              <a:t> was created after      		cleaning the </a:t>
            </a:r>
            <a:r>
              <a:rPr lang="en-IN" sz="2000" b="1" dirty="0" err="1">
                <a:latin typeface="Times New Roman" panose="02020603050405020304" pitchFamily="18" charset="0"/>
                <a:cs typeface="Times New Roman" panose="02020603050405020304" pitchFamily="18" charset="0"/>
              </a:rPr>
              <a:t>comment_text</a:t>
            </a:r>
            <a:r>
              <a:rPr lang="en-IN" sz="2000" b="1" dirty="0">
                <a:latin typeface="Times New Roman" panose="02020603050405020304" pitchFamily="18" charset="0"/>
                <a:cs typeface="Times New Roman" panose="02020603050405020304" pitchFamily="18" charset="0"/>
              </a:rPr>
              <a:t> to measure the difference</a:t>
            </a:r>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33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2254933" y="805278"/>
            <a:ext cx="7151241" cy="1569660"/>
          </a:xfrm>
          <a:prstGeom prst="rect">
            <a:avLst/>
          </a:prstGeom>
          <a:noFill/>
        </p:spPr>
        <p:txBody>
          <a:bodyPr wrap="square" rtlCol="0">
            <a:spAutoFit/>
          </a:bodyPr>
          <a:lstStyle/>
          <a:p>
            <a:endParaRPr lang="en-IN" sz="3200" dirty="0"/>
          </a:p>
          <a:p>
            <a:r>
              <a:rPr lang="en-IN" sz="3200" dirty="0"/>
              <a:t> </a:t>
            </a:r>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518082" y="2019300"/>
            <a:ext cx="2343704" cy="341632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All the Loud words that were</a:t>
            </a:r>
          </a:p>
          <a:p>
            <a:r>
              <a:rPr lang="en-US" sz="2000" b="1" dirty="0">
                <a:latin typeface="Times New Roman" panose="02020603050405020304" pitchFamily="18" charset="0"/>
                <a:cs typeface="Times New Roman" panose="02020603050405020304" pitchFamily="18" charset="0"/>
              </a:rPr>
              <a:t>P</a:t>
            </a:r>
            <a:r>
              <a:rPr lang="en-IN" sz="2000" b="1" dirty="0">
                <a:latin typeface="Times New Roman" panose="02020603050405020304" pitchFamily="18" charset="0"/>
                <a:cs typeface="Times New Roman" panose="02020603050405020304" pitchFamily="18" charset="0"/>
              </a:rPr>
              <a:t>resent in </a:t>
            </a:r>
            <a:r>
              <a:rPr lang="en-IN" sz="2000" b="1" dirty="0" err="1">
                <a:latin typeface="Times New Roman" panose="02020603050405020304" pitchFamily="18" charset="0"/>
                <a:cs typeface="Times New Roman" panose="02020603050405020304" pitchFamily="18" charset="0"/>
              </a:rPr>
              <a:t>comment_text</a:t>
            </a:r>
            <a:r>
              <a:rPr lang="en-IN" sz="2000" b="1" dirty="0">
                <a:latin typeface="Times New Roman" panose="02020603050405020304" pitchFamily="18" charset="0"/>
                <a:cs typeface="Times New Roman" panose="02020603050405020304" pitchFamily="18" charset="0"/>
              </a:rPr>
              <a:t> having label of </a:t>
            </a:r>
            <a:r>
              <a:rPr lang="en-IN" sz="3600" b="1" dirty="0">
                <a:latin typeface="Times New Roman" panose="02020603050405020304" pitchFamily="18" charset="0"/>
                <a:cs typeface="Times New Roman" panose="02020603050405020304" pitchFamily="18" charset="0"/>
              </a:rPr>
              <a:t>rude</a:t>
            </a:r>
            <a:r>
              <a:rPr lang="en-IN" sz="2000" b="1" dirty="0">
                <a:latin typeface="Times New Roman" panose="02020603050405020304" pitchFamily="18" charset="0"/>
                <a:cs typeface="Times New Roman" panose="02020603050405020304" pitchFamily="18" charset="0"/>
              </a:rPr>
              <a:t> comments  are displayed using</a:t>
            </a:r>
          </a:p>
          <a:p>
            <a:r>
              <a:rPr lang="en-US" sz="2000" b="1" dirty="0">
                <a:latin typeface="Times New Roman" panose="02020603050405020304" pitchFamily="18" charset="0"/>
                <a:cs typeface="Times New Roman" panose="02020603050405020304" pitchFamily="18" charset="0"/>
              </a:rPr>
              <a:t>W</a:t>
            </a:r>
            <a:r>
              <a:rPr lang="en-IN" sz="2000" b="1" dirty="0" err="1">
                <a:latin typeface="Times New Roman" panose="02020603050405020304" pitchFamily="18" charset="0"/>
                <a:cs typeface="Times New Roman" panose="02020603050405020304" pitchFamily="18" charset="0"/>
              </a:rPr>
              <a:t>ordcloud</a:t>
            </a:r>
            <a:r>
              <a:rPr lang="en-IN" sz="2000" b="1" dirty="0">
                <a:latin typeface="Times New Roman" panose="02020603050405020304" pitchFamily="18" charset="0"/>
                <a:cs typeface="Times New Roman" panose="02020603050405020304" pitchFamily="18" charset="0"/>
              </a:rPr>
              <a:t>, in the adjacent picture</a:t>
            </a:r>
          </a:p>
          <a:p>
            <a:r>
              <a:rPr lang="en-US" sz="2000" b="1"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t is shown </a:t>
            </a:r>
          </a:p>
        </p:txBody>
      </p:sp>
      <p:sp>
        <p:nvSpPr>
          <p:cNvPr id="2" name="Rectangle 1">
            <a:extLst>
              <a:ext uri="{FF2B5EF4-FFF2-40B4-BE49-F238E27FC236}">
                <a16:creationId xmlns:a16="http://schemas.microsoft.com/office/drawing/2014/main" id="{0A68A0BE-918B-4717-A8B9-B3ED19BB7176}"/>
              </a:ext>
            </a:extLst>
          </p:cNvPr>
          <p:cNvSpPr/>
          <p:nvPr/>
        </p:nvSpPr>
        <p:spPr>
          <a:xfrm>
            <a:off x="1518082" y="-102550"/>
            <a:ext cx="10673918" cy="1015663"/>
          </a:xfrm>
          <a:prstGeom prst="rect">
            <a:avLst/>
          </a:prstGeom>
        </p:spPr>
        <p:txBody>
          <a:bodyPr wrap="square">
            <a:spAutoFit/>
          </a:bodyPr>
          <a:lstStyle/>
          <a:p>
            <a:r>
              <a:rPr lang="en-US" sz="6000" dirty="0">
                <a:latin typeface="Algerian" panose="04020705040A02060702" pitchFamily="82" charset="0"/>
              </a:rPr>
              <a:t>Visualizing  loud words </a:t>
            </a:r>
          </a:p>
        </p:txBody>
      </p:sp>
      <p:pic>
        <p:nvPicPr>
          <p:cNvPr id="7170" name="Picture 2">
            <a:extLst>
              <a:ext uri="{FF2B5EF4-FFF2-40B4-BE49-F238E27FC236}">
                <a16:creationId xmlns:a16="http://schemas.microsoft.com/office/drawing/2014/main" id="{2062D0AF-2BEB-4D4F-BA27-C40D1D885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642" y="1267569"/>
            <a:ext cx="6991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5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2254933" y="805278"/>
            <a:ext cx="7151241" cy="1569660"/>
          </a:xfrm>
          <a:prstGeom prst="rect">
            <a:avLst/>
          </a:prstGeom>
          <a:noFill/>
        </p:spPr>
        <p:txBody>
          <a:bodyPr wrap="square" rtlCol="0">
            <a:spAutoFit/>
          </a:bodyPr>
          <a:lstStyle/>
          <a:p>
            <a:endParaRPr lang="en-IN" sz="3200" dirty="0"/>
          </a:p>
          <a:p>
            <a:r>
              <a:rPr lang="en-IN" sz="3200" dirty="0"/>
              <a:t> </a:t>
            </a:r>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518082" y="2019300"/>
            <a:ext cx="2343704" cy="372409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All the Loud words that were</a:t>
            </a:r>
          </a:p>
          <a:p>
            <a:r>
              <a:rPr lang="en-US" sz="2000" b="1" dirty="0">
                <a:latin typeface="Times New Roman" panose="02020603050405020304" pitchFamily="18" charset="0"/>
                <a:cs typeface="Times New Roman" panose="02020603050405020304" pitchFamily="18" charset="0"/>
              </a:rPr>
              <a:t>P</a:t>
            </a:r>
            <a:r>
              <a:rPr lang="en-IN" sz="2000" b="1" dirty="0">
                <a:latin typeface="Times New Roman" panose="02020603050405020304" pitchFamily="18" charset="0"/>
                <a:cs typeface="Times New Roman" panose="02020603050405020304" pitchFamily="18" charset="0"/>
              </a:rPr>
              <a:t>resent in </a:t>
            </a:r>
            <a:r>
              <a:rPr lang="en-IN" sz="2000" b="1" dirty="0" err="1">
                <a:latin typeface="Times New Roman" panose="02020603050405020304" pitchFamily="18" charset="0"/>
                <a:cs typeface="Times New Roman" panose="02020603050405020304" pitchFamily="18" charset="0"/>
              </a:rPr>
              <a:t>comment_text</a:t>
            </a:r>
            <a:r>
              <a:rPr lang="en-IN" sz="2000" b="1" dirty="0">
                <a:latin typeface="Times New Roman" panose="02020603050405020304" pitchFamily="18" charset="0"/>
                <a:cs typeface="Times New Roman" panose="02020603050405020304" pitchFamily="18" charset="0"/>
              </a:rPr>
              <a:t> having label of </a:t>
            </a:r>
            <a:r>
              <a:rPr lang="en-IN" sz="3600" b="1" dirty="0">
                <a:latin typeface="Times New Roman" panose="02020603050405020304" pitchFamily="18" charset="0"/>
                <a:cs typeface="Times New Roman" panose="02020603050405020304" pitchFamily="18" charset="0"/>
              </a:rPr>
              <a:t>Abuse</a:t>
            </a:r>
            <a:r>
              <a:rPr lang="en-IN" sz="2000" b="1" dirty="0">
                <a:latin typeface="Times New Roman" panose="02020603050405020304" pitchFamily="18" charset="0"/>
                <a:cs typeface="Times New Roman" panose="02020603050405020304" pitchFamily="18" charset="0"/>
              </a:rPr>
              <a:t> comments  are displayed using</a:t>
            </a:r>
          </a:p>
          <a:p>
            <a:r>
              <a:rPr lang="en-US" sz="2000" b="1" dirty="0">
                <a:latin typeface="Times New Roman" panose="02020603050405020304" pitchFamily="18" charset="0"/>
                <a:cs typeface="Times New Roman" panose="02020603050405020304" pitchFamily="18" charset="0"/>
              </a:rPr>
              <a:t>W</a:t>
            </a:r>
            <a:r>
              <a:rPr lang="en-IN" sz="2000" b="1" dirty="0" err="1">
                <a:latin typeface="Times New Roman" panose="02020603050405020304" pitchFamily="18" charset="0"/>
                <a:cs typeface="Times New Roman" panose="02020603050405020304" pitchFamily="18" charset="0"/>
              </a:rPr>
              <a:t>ordcloud</a:t>
            </a:r>
            <a:r>
              <a:rPr lang="en-IN" sz="2000" b="1" dirty="0">
                <a:latin typeface="Times New Roman" panose="02020603050405020304" pitchFamily="18" charset="0"/>
                <a:cs typeface="Times New Roman" panose="02020603050405020304" pitchFamily="18" charset="0"/>
              </a:rPr>
              <a:t>, in the adjacent picture</a:t>
            </a:r>
          </a:p>
          <a:p>
            <a:r>
              <a:rPr lang="en-US" sz="2000" b="1"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t is shown </a:t>
            </a:r>
          </a:p>
        </p:txBody>
      </p:sp>
      <p:sp>
        <p:nvSpPr>
          <p:cNvPr id="2" name="Rectangle 1">
            <a:extLst>
              <a:ext uri="{FF2B5EF4-FFF2-40B4-BE49-F238E27FC236}">
                <a16:creationId xmlns:a16="http://schemas.microsoft.com/office/drawing/2014/main" id="{0A68A0BE-918B-4717-A8B9-B3ED19BB7176}"/>
              </a:ext>
            </a:extLst>
          </p:cNvPr>
          <p:cNvSpPr/>
          <p:nvPr/>
        </p:nvSpPr>
        <p:spPr>
          <a:xfrm>
            <a:off x="1518082" y="-102550"/>
            <a:ext cx="10673918" cy="1015663"/>
          </a:xfrm>
          <a:prstGeom prst="rect">
            <a:avLst/>
          </a:prstGeom>
        </p:spPr>
        <p:txBody>
          <a:bodyPr wrap="square">
            <a:spAutoFit/>
          </a:bodyPr>
          <a:lstStyle/>
          <a:p>
            <a:r>
              <a:rPr lang="en-US" sz="6000" dirty="0">
                <a:latin typeface="Algerian" panose="04020705040A02060702" pitchFamily="82" charset="0"/>
              </a:rPr>
              <a:t>Visualizing  loud words </a:t>
            </a:r>
          </a:p>
        </p:txBody>
      </p:sp>
      <p:pic>
        <p:nvPicPr>
          <p:cNvPr id="8194" name="Picture 2">
            <a:extLst>
              <a:ext uri="{FF2B5EF4-FFF2-40B4-BE49-F238E27FC236}">
                <a16:creationId xmlns:a16="http://schemas.microsoft.com/office/drawing/2014/main" id="{9395FA4B-24FE-47E3-B3B4-CDE33B88D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758" y="1269507"/>
            <a:ext cx="6991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02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2254933" y="805278"/>
            <a:ext cx="7151241" cy="1569660"/>
          </a:xfrm>
          <a:prstGeom prst="rect">
            <a:avLst/>
          </a:prstGeom>
          <a:noFill/>
        </p:spPr>
        <p:txBody>
          <a:bodyPr wrap="square" rtlCol="0">
            <a:spAutoFit/>
          </a:bodyPr>
          <a:lstStyle/>
          <a:p>
            <a:endParaRPr lang="en-IN" sz="3200" dirty="0"/>
          </a:p>
          <a:p>
            <a:r>
              <a:rPr lang="en-IN" sz="3200" dirty="0"/>
              <a:t> </a:t>
            </a:r>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518082" y="2019300"/>
            <a:ext cx="2343704" cy="403187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All the Loud words that were</a:t>
            </a:r>
          </a:p>
          <a:p>
            <a:r>
              <a:rPr lang="en-US" sz="2000" b="1" dirty="0">
                <a:latin typeface="Times New Roman" panose="02020603050405020304" pitchFamily="18" charset="0"/>
                <a:cs typeface="Times New Roman" panose="02020603050405020304" pitchFamily="18" charset="0"/>
              </a:rPr>
              <a:t>P</a:t>
            </a:r>
            <a:r>
              <a:rPr lang="en-IN" sz="2000" b="1" dirty="0">
                <a:latin typeface="Times New Roman" panose="02020603050405020304" pitchFamily="18" charset="0"/>
                <a:cs typeface="Times New Roman" panose="02020603050405020304" pitchFamily="18" charset="0"/>
              </a:rPr>
              <a:t>resent in </a:t>
            </a:r>
            <a:r>
              <a:rPr lang="en-IN" sz="2000" b="1" dirty="0" err="1">
                <a:latin typeface="Times New Roman" panose="02020603050405020304" pitchFamily="18" charset="0"/>
                <a:cs typeface="Times New Roman" panose="02020603050405020304" pitchFamily="18" charset="0"/>
              </a:rPr>
              <a:t>comment_text</a:t>
            </a:r>
            <a:r>
              <a:rPr lang="en-IN" sz="2000" b="1" dirty="0">
                <a:latin typeface="Times New Roman" panose="02020603050405020304" pitchFamily="18" charset="0"/>
                <a:cs typeface="Times New Roman" panose="02020603050405020304" pitchFamily="18" charset="0"/>
              </a:rPr>
              <a:t> having label of </a:t>
            </a:r>
            <a:r>
              <a:rPr lang="en-IN" sz="3600" b="1" dirty="0">
                <a:latin typeface="Times New Roman" panose="02020603050405020304" pitchFamily="18" charset="0"/>
                <a:cs typeface="Times New Roman" panose="02020603050405020304" pitchFamily="18" charset="0"/>
              </a:rPr>
              <a:t>Threat</a:t>
            </a:r>
            <a:r>
              <a:rPr lang="en-IN" sz="2000" b="1" dirty="0">
                <a:latin typeface="Times New Roman" panose="02020603050405020304" pitchFamily="18" charset="0"/>
                <a:cs typeface="Times New Roman" panose="02020603050405020304" pitchFamily="18" charset="0"/>
              </a:rPr>
              <a:t> comments  are displayed using</a:t>
            </a:r>
          </a:p>
          <a:p>
            <a:r>
              <a:rPr lang="en-US" sz="2000" b="1" dirty="0">
                <a:latin typeface="Times New Roman" panose="02020603050405020304" pitchFamily="18" charset="0"/>
                <a:cs typeface="Times New Roman" panose="02020603050405020304" pitchFamily="18" charset="0"/>
              </a:rPr>
              <a:t>W</a:t>
            </a:r>
            <a:r>
              <a:rPr lang="en-IN" sz="2000" b="1" dirty="0" err="1">
                <a:latin typeface="Times New Roman" panose="02020603050405020304" pitchFamily="18" charset="0"/>
                <a:cs typeface="Times New Roman" panose="02020603050405020304" pitchFamily="18" charset="0"/>
              </a:rPr>
              <a:t>ordcloud</a:t>
            </a:r>
            <a:r>
              <a:rPr lang="en-IN" sz="2000" b="1" dirty="0">
                <a:latin typeface="Times New Roman" panose="02020603050405020304" pitchFamily="18" charset="0"/>
                <a:cs typeface="Times New Roman" panose="02020603050405020304" pitchFamily="18" charset="0"/>
              </a:rPr>
              <a:t>, in the adjacent picture</a:t>
            </a:r>
          </a:p>
          <a:p>
            <a:r>
              <a:rPr lang="en-US" sz="2000" b="1"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t is shown </a:t>
            </a:r>
          </a:p>
          <a:p>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A68A0BE-918B-4717-A8B9-B3ED19BB7176}"/>
              </a:ext>
            </a:extLst>
          </p:cNvPr>
          <p:cNvSpPr/>
          <p:nvPr/>
        </p:nvSpPr>
        <p:spPr>
          <a:xfrm>
            <a:off x="1518082" y="-102550"/>
            <a:ext cx="10673918" cy="1015663"/>
          </a:xfrm>
          <a:prstGeom prst="rect">
            <a:avLst/>
          </a:prstGeom>
        </p:spPr>
        <p:txBody>
          <a:bodyPr wrap="square">
            <a:spAutoFit/>
          </a:bodyPr>
          <a:lstStyle/>
          <a:p>
            <a:r>
              <a:rPr lang="en-US" sz="6000" dirty="0">
                <a:latin typeface="Algerian" panose="04020705040A02060702" pitchFamily="82" charset="0"/>
              </a:rPr>
              <a:t>Visualizing  loud words </a:t>
            </a:r>
          </a:p>
        </p:txBody>
      </p:sp>
      <p:pic>
        <p:nvPicPr>
          <p:cNvPr id="9218" name="Picture 2">
            <a:extLst>
              <a:ext uri="{FF2B5EF4-FFF2-40B4-BE49-F238E27FC236}">
                <a16:creationId xmlns:a16="http://schemas.microsoft.com/office/drawing/2014/main" id="{F1C63CA9-1A3E-4E60-A9F2-1C16ED229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902" y="1221402"/>
            <a:ext cx="6991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827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2254933" y="805278"/>
            <a:ext cx="7151241" cy="1569660"/>
          </a:xfrm>
          <a:prstGeom prst="rect">
            <a:avLst/>
          </a:prstGeom>
          <a:noFill/>
        </p:spPr>
        <p:txBody>
          <a:bodyPr wrap="square" rtlCol="0">
            <a:spAutoFit/>
          </a:bodyPr>
          <a:lstStyle/>
          <a:p>
            <a:endParaRPr lang="en-IN" sz="3200" dirty="0"/>
          </a:p>
          <a:p>
            <a:r>
              <a:rPr lang="en-IN" sz="3200" dirty="0"/>
              <a:t> </a:t>
            </a:r>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518082" y="2019300"/>
            <a:ext cx="2343704" cy="403187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All the Loud words that were</a:t>
            </a:r>
          </a:p>
          <a:p>
            <a:r>
              <a:rPr lang="en-US" sz="2000" b="1" dirty="0">
                <a:latin typeface="Times New Roman" panose="02020603050405020304" pitchFamily="18" charset="0"/>
                <a:cs typeface="Times New Roman" panose="02020603050405020304" pitchFamily="18" charset="0"/>
              </a:rPr>
              <a:t>P</a:t>
            </a:r>
            <a:r>
              <a:rPr lang="en-IN" sz="2000" b="1" dirty="0">
                <a:latin typeface="Times New Roman" panose="02020603050405020304" pitchFamily="18" charset="0"/>
                <a:cs typeface="Times New Roman" panose="02020603050405020304" pitchFamily="18" charset="0"/>
              </a:rPr>
              <a:t>resent in </a:t>
            </a:r>
            <a:r>
              <a:rPr lang="en-IN" sz="2000" b="1" dirty="0" err="1">
                <a:latin typeface="Times New Roman" panose="02020603050405020304" pitchFamily="18" charset="0"/>
                <a:cs typeface="Times New Roman" panose="02020603050405020304" pitchFamily="18" charset="0"/>
              </a:rPr>
              <a:t>comment_text</a:t>
            </a:r>
            <a:r>
              <a:rPr lang="en-IN" sz="2000" b="1" dirty="0">
                <a:latin typeface="Times New Roman" panose="02020603050405020304" pitchFamily="18" charset="0"/>
                <a:cs typeface="Times New Roman" panose="02020603050405020304" pitchFamily="18" charset="0"/>
              </a:rPr>
              <a:t> having label of </a:t>
            </a:r>
            <a:r>
              <a:rPr lang="en-IN" sz="3600" b="1" dirty="0">
                <a:latin typeface="Times New Roman" panose="02020603050405020304" pitchFamily="18" charset="0"/>
                <a:cs typeface="Times New Roman" panose="02020603050405020304" pitchFamily="18" charset="0"/>
              </a:rPr>
              <a:t>Loathe</a:t>
            </a:r>
            <a:r>
              <a:rPr lang="en-IN" sz="2000" b="1" dirty="0">
                <a:latin typeface="Times New Roman" panose="02020603050405020304" pitchFamily="18" charset="0"/>
                <a:cs typeface="Times New Roman" panose="02020603050405020304" pitchFamily="18" charset="0"/>
              </a:rPr>
              <a:t> comments  are displayed using</a:t>
            </a:r>
          </a:p>
          <a:p>
            <a:r>
              <a:rPr lang="en-US" sz="2000" b="1" dirty="0">
                <a:latin typeface="Times New Roman" panose="02020603050405020304" pitchFamily="18" charset="0"/>
                <a:cs typeface="Times New Roman" panose="02020603050405020304" pitchFamily="18" charset="0"/>
              </a:rPr>
              <a:t>W</a:t>
            </a:r>
            <a:r>
              <a:rPr lang="en-IN" sz="2000" b="1" dirty="0" err="1">
                <a:latin typeface="Times New Roman" panose="02020603050405020304" pitchFamily="18" charset="0"/>
                <a:cs typeface="Times New Roman" panose="02020603050405020304" pitchFamily="18" charset="0"/>
              </a:rPr>
              <a:t>ordcloud</a:t>
            </a:r>
            <a:r>
              <a:rPr lang="en-IN" sz="2000" b="1" dirty="0">
                <a:latin typeface="Times New Roman" panose="02020603050405020304" pitchFamily="18" charset="0"/>
                <a:cs typeface="Times New Roman" panose="02020603050405020304" pitchFamily="18" charset="0"/>
              </a:rPr>
              <a:t>, in the adjacent picture</a:t>
            </a:r>
          </a:p>
          <a:p>
            <a:r>
              <a:rPr lang="en-US" sz="2000" b="1"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t is shown </a:t>
            </a:r>
          </a:p>
          <a:p>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A68A0BE-918B-4717-A8B9-B3ED19BB7176}"/>
              </a:ext>
            </a:extLst>
          </p:cNvPr>
          <p:cNvSpPr/>
          <p:nvPr/>
        </p:nvSpPr>
        <p:spPr>
          <a:xfrm>
            <a:off x="1518082" y="-102550"/>
            <a:ext cx="10673918" cy="1015663"/>
          </a:xfrm>
          <a:prstGeom prst="rect">
            <a:avLst/>
          </a:prstGeom>
        </p:spPr>
        <p:txBody>
          <a:bodyPr wrap="square">
            <a:spAutoFit/>
          </a:bodyPr>
          <a:lstStyle/>
          <a:p>
            <a:r>
              <a:rPr lang="en-US" sz="6000" dirty="0">
                <a:latin typeface="Algerian" panose="04020705040A02060702" pitchFamily="82" charset="0"/>
              </a:rPr>
              <a:t>Visualizing  loud words </a:t>
            </a:r>
          </a:p>
        </p:txBody>
      </p:sp>
      <p:pic>
        <p:nvPicPr>
          <p:cNvPr id="10242" name="Picture 2">
            <a:extLst>
              <a:ext uri="{FF2B5EF4-FFF2-40B4-BE49-F238E27FC236}">
                <a16:creationId xmlns:a16="http://schemas.microsoft.com/office/drawing/2014/main" id="{AEC36637-8169-4836-9A52-842F927D1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637" y="1260629"/>
            <a:ext cx="6991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5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2254933" y="805278"/>
            <a:ext cx="7151241" cy="1569660"/>
          </a:xfrm>
          <a:prstGeom prst="rect">
            <a:avLst/>
          </a:prstGeom>
          <a:noFill/>
        </p:spPr>
        <p:txBody>
          <a:bodyPr wrap="square" rtlCol="0">
            <a:spAutoFit/>
          </a:bodyPr>
          <a:lstStyle/>
          <a:p>
            <a:endParaRPr lang="en-IN" sz="3200" dirty="0"/>
          </a:p>
          <a:p>
            <a:r>
              <a:rPr lang="en-IN" sz="3200" dirty="0"/>
              <a:t> </a:t>
            </a:r>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518082" y="2019300"/>
            <a:ext cx="2343704" cy="489364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All the Loud words that were</a:t>
            </a:r>
          </a:p>
          <a:p>
            <a:r>
              <a:rPr lang="en-US" sz="2000" b="1" dirty="0">
                <a:latin typeface="Times New Roman" panose="02020603050405020304" pitchFamily="18" charset="0"/>
                <a:cs typeface="Times New Roman" panose="02020603050405020304" pitchFamily="18" charset="0"/>
              </a:rPr>
              <a:t>P</a:t>
            </a:r>
            <a:r>
              <a:rPr lang="en-IN" sz="2000" b="1" dirty="0">
                <a:latin typeface="Times New Roman" panose="02020603050405020304" pitchFamily="18" charset="0"/>
                <a:cs typeface="Times New Roman" panose="02020603050405020304" pitchFamily="18" charset="0"/>
              </a:rPr>
              <a:t>resent in </a:t>
            </a:r>
            <a:r>
              <a:rPr lang="en-IN" sz="2000" b="1" dirty="0" err="1">
                <a:latin typeface="Times New Roman" panose="02020603050405020304" pitchFamily="18" charset="0"/>
                <a:cs typeface="Times New Roman" panose="02020603050405020304" pitchFamily="18" charset="0"/>
              </a:rPr>
              <a:t>comment_text</a:t>
            </a:r>
            <a:r>
              <a:rPr lang="en-IN" sz="2000" b="1" dirty="0">
                <a:latin typeface="Times New Roman" panose="02020603050405020304" pitchFamily="18" charset="0"/>
                <a:cs typeface="Times New Roman" panose="02020603050405020304" pitchFamily="18" charset="0"/>
              </a:rPr>
              <a:t> having label of </a:t>
            </a:r>
            <a:r>
              <a:rPr lang="en-IN" sz="3600" b="1" dirty="0" err="1">
                <a:latin typeface="Times New Roman" panose="02020603050405020304" pitchFamily="18" charset="0"/>
                <a:cs typeface="Times New Roman" panose="02020603050405020304" pitchFamily="18" charset="0"/>
              </a:rPr>
              <a:t>Highly__Malignant</a:t>
            </a:r>
            <a:r>
              <a:rPr lang="en-IN" sz="2000" b="1" dirty="0">
                <a:latin typeface="Times New Roman" panose="02020603050405020304" pitchFamily="18" charset="0"/>
                <a:cs typeface="Times New Roman" panose="02020603050405020304" pitchFamily="18" charset="0"/>
              </a:rPr>
              <a:t> comments  are displayed using</a:t>
            </a:r>
          </a:p>
          <a:p>
            <a:r>
              <a:rPr lang="en-US" sz="2000" b="1" dirty="0">
                <a:latin typeface="Times New Roman" panose="02020603050405020304" pitchFamily="18" charset="0"/>
                <a:cs typeface="Times New Roman" panose="02020603050405020304" pitchFamily="18" charset="0"/>
              </a:rPr>
              <a:t>W</a:t>
            </a:r>
            <a:r>
              <a:rPr lang="en-IN" sz="2000" b="1" dirty="0" err="1">
                <a:latin typeface="Times New Roman" panose="02020603050405020304" pitchFamily="18" charset="0"/>
                <a:cs typeface="Times New Roman" panose="02020603050405020304" pitchFamily="18" charset="0"/>
              </a:rPr>
              <a:t>ordcloud</a:t>
            </a:r>
            <a:r>
              <a:rPr lang="en-IN" sz="2000" b="1" dirty="0">
                <a:latin typeface="Times New Roman" panose="02020603050405020304" pitchFamily="18" charset="0"/>
                <a:cs typeface="Times New Roman" panose="02020603050405020304" pitchFamily="18" charset="0"/>
              </a:rPr>
              <a:t>, in the adjacent picture</a:t>
            </a:r>
          </a:p>
          <a:p>
            <a:r>
              <a:rPr lang="en-US" sz="2000" b="1"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t is shown </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A68A0BE-918B-4717-A8B9-B3ED19BB7176}"/>
              </a:ext>
            </a:extLst>
          </p:cNvPr>
          <p:cNvSpPr/>
          <p:nvPr/>
        </p:nvSpPr>
        <p:spPr>
          <a:xfrm>
            <a:off x="1518082" y="-102550"/>
            <a:ext cx="10673918" cy="1015663"/>
          </a:xfrm>
          <a:prstGeom prst="rect">
            <a:avLst/>
          </a:prstGeom>
        </p:spPr>
        <p:txBody>
          <a:bodyPr wrap="square">
            <a:spAutoFit/>
          </a:bodyPr>
          <a:lstStyle/>
          <a:p>
            <a:r>
              <a:rPr lang="en-US" sz="6000" dirty="0">
                <a:latin typeface="Algerian" panose="04020705040A02060702" pitchFamily="82" charset="0"/>
              </a:rPr>
              <a:t>Visualizing  loud words </a:t>
            </a:r>
          </a:p>
        </p:txBody>
      </p:sp>
      <p:pic>
        <p:nvPicPr>
          <p:cNvPr id="11266" name="Picture 2">
            <a:extLst>
              <a:ext uri="{FF2B5EF4-FFF2-40B4-BE49-F238E27FC236}">
                <a16:creationId xmlns:a16="http://schemas.microsoft.com/office/drawing/2014/main" id="{BFA45A1F-8F91-46CD-8109-48F11F037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752" y="1340528"/>
            <a:ext cx="6991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20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2205731"/>
            <a:ext cx="3537159" cy="236988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The text in the </a:t>
            </a:r>
            <a:r>
              <a:rPr lang="en-IN" b="1" dirty="0" err="1">
                <a:latin typeface="Times New Roman" panose="02020603050405020304" pitchFamily="18" charset="0"/>
                <a:cs typeface="Times New Roman" panose="02020603050405020304" pitchFamily="18" charset="0"/>
              </a:rPr>
              <a:t>comment_text</a:t>
            </a:r>
            <a:r>
              <a:rPr lang="en-IN" b="1" dirty="0">
                <a:latin typeface="Times New Roman" panose="02020603050405020304" pitchFamily="18" charset="0"/>
                <a:cs typeface="Times New Roman" panose="02020603050405020304" pitchFamily="18" charset="0"/>
              </a:rPr>
              <a:t> column was converted into text through </a:t>
            </a:r>
          </a:p>
          <a:p>
            <a:r>
              <a:rPr lang="en-US" sz="4000" b="1" dirty="0">
                <a:latin typeface="Times New Roman" panose="02020603050405020304" pitchFamily="18" charset="0"/>
                <a:cs typeface="Times New Roman" panose="02020603050405020304" pitchFamily="18" charset="0"/>
              </a:rPr>
              <a:t>T</a:t>
            </a:r>
            <a:r>
              <a:rPr lang="en-IN" sz="4000" b="1" dirty="0" err="1">
                <a:latin typeface="Times New Roman" panose="02020603050405020304" pitchFamily="18" charset="0"/>
                <a:cs typeface="Times New Roman" panose="02020603050405020304" pitchFamily="18" charset="0"/>
              </a:rPr>
              <a:t>fidfVectorizer</a:t>
            </a:r>
            <a:endParaRPr lang="en-IN" sz="40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And the features and target were assigned to X and Y respectively</a:t>
            </a:r>
            <a:endParaRPr lang="en-IN" sz="16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597982" y="518884"/>
            <a:ext cx="10594018" cy="923330"/>
          </a:xfrm>
          <a:prstGeom prst="rect">
            <a:avLst/>
          </a:prstGeom>
        </p:spPr>
        <p:txBody>
          <a:bodyPr wrap="square">
            <a:spAutoFit/>
          </a:bodyPr>
          <a:lstStyle/>
          <a:p>
            <a:r>
              <a:rPr lang="en-US" sz="5400" dirty="0">
                <a:latin typeface="Algerian" panose="04020705040A02060702" pitchFamily="82" charset="0"/>
              </a:rPr>
              <a:t>Converting Text into Vector</a:t>
            </a:r>
            <a:r>
              <a:rPr lang="en-US" dirty="0">
                <a:latin typeface="Algerian" panose="04020705040A02060702" pitchFamily="82" charset="0"/>
              </a:rPr>
              <a:t> </a:t>
            </a:r>
          </a:p>
        </p:txBody>
      </p:sp>
      <p:pic>
        <p:nvPicPr>
          <p:cNvPr id="5" name="Picture 4">
            <a:extLst>
              <a:ext uri="{FF2B5EF4-FFF2-40B4-BE49-F238E27FC236}">
                <a16:creationId xmlns:a16="http://schemas.microsoft.com/office/drawing/2014/main" id="{BE49C385-A599-42BC-B8E0-DE79C4E9EB4E}"/>
              </a:ext>
            </a:extLst>
          </p:cNvPr>
          <p:cNvPicPr>
            <a:picLocks noChangeAspect="1"/>
          </p:cNvPicPr>
          <p:nvPr/>
        </p:nvPicPr>
        <p:blipFill>
          <a:blip r:embed="rId2"/>
          <a:stretch>
            <a:fillRect/>
          </a:stretch>
        </p:blipFill>
        <p:spPr>
          <a:xfrm>
            <a:off x="5350705" y="2454412"/>
            <a:ext cx="6302286" cy="1844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9975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3870664" y="88777"/>
            <a:ext cx="3831498" cy="1015663"/>
          </a:xfrm>
          <a:prstGeom prst="rect">
            <a:avLst/>
          </a:prstGeom>
          <a:noFill/>
        </p:spPr>
        <p:txBody>
          <a:bodyPr wrap="none" rtlCol="0">
            <a:spAutoFit/>
          </a:bodyPr>
          <a:lstStyle/>
          <a:p>
            <a:r>
              <a:rPr lang="en-US" sz="6000" dirty="0">
                <a:latin typeface="Algerian" panose="04020705040A02060702" pitchFamily="82" charset="0"/>
              </a:rPr>
              <a:t>Contents</a:t>
            </a:r>
            <a:endParaRPr lang="en-IN" sz="6000" dirty="0">
              <a:latin typeface="Algerian" panose="04020705040A02060702" pitchFamily="82" charset="0"/>
            </a:endParaRPr>
          </a:p>
        </p:txBody>
      </p:sp>
      <p:sp>
        <p:nvSpPr>
          <p:cNvPr id="3" name="TextBox 2">
            <a:extLst>
              <a:ext uri="{FF2B5EF4-FFF2-40B4-BE49-F238E27FC236}">
                <a16:creationId xmlns:a16="http://schemas.microsoft.com/office/drawing/2014/main" id="{DACC47CF-0F79-4740-93BD-F4678F2A97B4}"/>
              </a:ext>
            </a:extLst>
          </p:cNvPr>
          <p:cNvSpPr txBox="1"/>
          <p:nvPr/>
        </p:nvSpPr>
        <p:spPr>
          <a:xfrm>
            <a:off x="1615736" y="1020933"/>
            <a:ext cx="9206144" cy="590931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mj-lt"/>
              </a:rPr>
              <a:t>Introduction</a:t>
            </a:r>
          </a:p>
          <a:p>
            <a:pPr marL="285750" indent="-285750">
              <a:buFont typeface="Wingdings" panose="05000000000000000000" pitchFamily="2" charset="2"/>
              <a:buChar char="q"/>
            </a:pPr>
            <a:r>
              <a:rPr lang="en-US" dirty="0">
                <a:latin typeface="+mj-lt"/>
              </a:rPr>
              <a:t>Objective</a:t>
            </a:r>
          </a:p>
          <a:p>
            <a:pPr marL="285750" indent="-285750">
              <a:buFont typeface="Wingdings" panose="05000000000000000000" pitchFamily="2" charset="2"/>
              <a:buChar char="q"/>
            </a:pPr>
            <a:r>
              <a:rPr lang="en-US" dirty="0">
                <a:latin typeface="+mj-lt"/>
              </a:rPr>
              <a:t>Data Insights</a:t>
            </a:r>
          </a:p>
          <a:p>
            <a:pPr marL="742950" lvl="1" indent="-285750">
              <a:buFont typeface="Wingdings" panose="05000000000000000000" pitchFamily="2" charset="2"/>
              <a:buChar char="§"/>
            </a:pPr>
            <a:r>
              <a:rPr lang="en-US" dirty="0">
                <a:latin typeface="+mj-lt"/>
              </a:rPr>
              <a:t>Checking Null value</a:t>
            </a:r>
          </a:p>
          <a:p>
            <a:pPr marL="742950" lvl="1" indent="-285750">
              <a:buFont typeface="Wingdings" panose="05000000000000000000" pitchFamily="2" charset="2"/>
              <a:buChar char="§"/>
            </a:pPr>
            <a:r>
              <a:rPr lang="en-US" dirty="0">
                <a:latin typeface="+mj-lt"/>
              </a:rPr>
              <a:t>Visualization of Data</a:t>
            </a:r>
          </a:p>
          <a:p>
            <a:pPr marL="742950" lvl="1" indent="-285750">
              <a:buFont typeface="Wingdings" panose="05000000000000000000" pitchFamily="2" charset="2"/>
              <a:buChar char="§"/>
            </a:pPr>
            <a:r>
              <a:rPr lang="en-US" dirty="0">
                <a:latin typeface="+mj-lt"/>
              </a:rPr>
              <a:t>Preprocessing of Data</a:t>
            </a:r>
          </a:p>
          <a:p>
            <a:pPr marL="285750" indent="-285750">
              <a:buFont typeface="Wingdings" panose="05000000000000000000" pitchFamily="2" charset="2"/>
              <a:buChar char="q"/>
            </a:pPr>
            <a:r>
              <a:rPr lang="en-US" dirty="0">
                <a:latin typeface="+mj-lt"/>
              </a:rPr>
              <a:t>Visualizing Loud Words</a:t>
            </a:r>
          </a:p>
          <a:p>
            <a:pPr marL="742950" lvl="1" indent="-285750">
              <a:buFont typeface="Wingdings" panose="05000000000000000000" pitchFamily="2" charset="2"/>
              <a:buChar char="§"/>
            </a:pPr>
            <a:r>
              <a:rPr lang="en-US" dirty="0">
                <a:latin typeface="+mj-lt"/>
              </a:rPr>
              <a:t>Rude comments</a:t>
            </a:r>
          </a:p>
          <a:p>
            <a:pPr marL="742950" lvl="1" indent="-285750">
              <a:buFont typeface="Wingdings" panose="05000000000000000000" pitchFamily="2" charset="2"/>
              <a:buChar char="§"/>
            </a:pPr>
            <a:r>
              <a:rPr lang="en-US" dirty="0"/>
              <a:t> Abuse comments</a:t>
            </a:r>
          </a:p>
          <a:p>
            <a:pPr marL="742950" lvl="1" indent="-285750">
              <a:buFont typeface="Wingdings" panose="05000000000000000000" pitchFamily="2" charset="2"/>
              <a:buChar char="§"/>
            </a:pPr>
            <a:r>
              <a:rPr lang="en-US" dirty="0"/>
              <a:t>Threat  comments </a:t>
            </a:r>
          </a:p>
          <a:p>
            <a:pPr marL="742950" lvl="1" indent="-285750">
              <a:buFont typeface="Wingdings" panose="05000000000000000000" pitchFamily="2" charset="2"/>
              <a:buChar char="§"/>
            </a:pPr>
            <a:r>
              <a:rPr lang="en-US" dirty="0"/>
              <a:t>Loathe Rating </a:t>
            </a:r>
          </a:p>
          <a:p>
            <a:pPr marL="742950" lvl="1" indent="-285750">
              <a:buFont typeface="Wingdings" panose="05000000000000000000" pitchFamily="2" charset="2"/>
              <a:buChar char="§"/>
            </a:pPr>
            <a:r>
              <a:rPr lang="en-US" dirty="0">
                <a:latin typeface="+mj-lt"/>
              </a:rPr>
              <a:t>Highly malignant</a:t>
            </a:r>
          </a:p>
          <a:p>
            <a:pPr marL="285750" indent="-285750">
              <a:buFont typeface="Wingdings" panose="05000000000000000000" pitchFamily="2" charset="2"/>
              <a:buChar char="q"/>
            </a:pPr>
            <a:r>
              <a:rPr lang="en-US" dirty="0"/>
              <a:t>Converting of Text into Vectors</a:t>
            </a:r>
          </a:p>
          <a:p>
            <a:pPr marL="285750" indent="-285750">
              <a:buFont typeface="Wingdings" panose="05000000000000000000" pitchFamily="2" charset="2"/>
              <a:buChar char="q"/>
            </a:pPr>
            <a:r>
              <a:rPr lang="en-US" dirty="0"/>
              <a:t>Methods used to Train-Test Data</a:t>
            </a:r>
          </a:p>
          <a:p>
            <a:pPr marL="285750" indent="-285750">
              <a:buFont typeface="Wingdings" panose="05000000000000000000" pitchFamily="2" charset="2"/>
              <a:buChar char="q"/>
            </a:pPr>
            <a:r>
              <a:rPr lang="en-US" dirty="0"/>
              <a:t>Methods used to sample data</a:t>
            </a:r>
          </a:p>
          <a:p>
            <a:pPr marL="285750" indent="-285750">
              <a:buFont typeface="Wingdings" panose="05000000000000000000" pitchFamily="2" charset="2"/>
              <a:buChar char="q"/>
            </a:pPr>
            <a:r>
              <a:rPr lang="en-US" dirty="0"/>
              <a:t>Key-Metrics used to choose best model</a:t>
            </a:r>
          </a:p>
          <a:p>
            <a:pPr marL="285750" indent="-285750">
              <a:buFont typeface="Wingdings" panose="05000000000000000000" pitchFamily="2" charset="2"/>
              <a:buChar char="q"/>
            </a:pPr>
            <a:r>
              <a:rPr lang="en-US" dirty="0"/>
              <a:t>Final Decision of choosing model </a:t>
            </a:r>
          </a:p>
          <a:p>
            <a:pPr marL="285750" indent="-285750">
              <a:buFont typeface="Wingdings" panose="05000000000000000000" pitchFamily="2" charset="2"/>
              <a:buChar char="q"/>
            </a:pPr>
            <a:r>
              <a:rPr lang="en-US" dirty="0"/>
              <a:t>Limitations and Future scope of project</a:t>
            </a:r>
          </a:p>
          <a:p>
            <a:pPr marL="285750" indent="-285750">
              <a:buFont typeface="Wingdings" panose="05000000000000000000" pitchFamily="2" charset="2"/>
              <a:buChar char="q"/>
            </a:pPr>
            <a:endParaRPr lang="en-US" dirty="0"/>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10551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2205731"/>
            <a:ext cx="10115513" cy="3570208"/>
          </a:xfrm>
          <a:prstGeom prst="rect">
            <a:avLst/>
          </a:prstGeom>
          <a:noFill/>
        </p:spPr>
        <p:txBody>
          <a:bodyPr wrap="square" rtlCol="0">
            <a:spAutoFit/>
          </a:bodyPr>
          <a:lstStyle/>
          <a:p>
            <a:endParaRPr lang="en-US" sz="3600" b="1" dirty="0">
              <a:latin typeface="Times New Roman" panose="02020603050405020304" pitchFamily="18" charset="0"/>
              <a:cs typeface="Times New Roman" panose="02020603050405020304" pitchFamily="18" charset="0"/>
            </a:endParaRPr>
          </a:p>
          <a:p>
            <a:pPr lvl="4"/>
            <a:r>
              <a:rPr lang="en-US" sz="3600" b="1" dirty="0">
                <a:latin typeface="Times New Roman" panose="02020603050405020304" pitchFamily="18" charset="0"/>
                <a:cs typeface="Times New Roman" panose="02020603050405020304" pitchFamily="18" charset="0"/>
              </a:rPr>
              <a:t>1)</a:t>
            </a:r>
            <a:r>
              <a:rPr lang="en-US" sz="3600" b="1" dirty="0" err="1">
                <a:latin typeface="Times New Roman" panose="02020603050405020304" pitchFamily="18" charset="0"/>
                <a:cs typeface="Times New Roman" panose="02020603050405020304" pitchFamily="18" charset="0"/>
              </a:rPr>
              <a:t>MultinomialNB</a:t>
            </a:r>
            <a:r>
              <a:rPr lang="en-US" sz="3600" b="1" dirty="0">
                <a:latin typeface="Times New Roman" panose="02020603050405020304" pitchFamily="18" charset="0"/>
                <a:cs typeface="Times New Roman" panose="02020603050405020304" pitchFamily="18" charset="0"/>
              </a:rPr>
              <a:t> </a:t>
            </a:r>
          </a:p>
          <a:p>
            <a:pPr lvl="4"/>
            <a:r>
              <a:rPr lang="en-US" sz="3600" b="1" dirty="0">
                <a:latin typeface="Times New Roman" panose="02020603050405020304" pitchFamily="18" charset="0"/>
                <a:cs typeface="Times New Roman" panose="02020603050405020304" pitchFamily="18" charset="0"/>
              </a:rPr>
              <a:t>2)Logistic Regression</a:t>
            </a:r>
          </a:p>
          <a:p>
            <a:pPr lvl="4"/>
            <a:r>
              <a:rPr lang="en-US" sz="3600" b="1" dirty="0">
                <a:latin typeface="Times New Roman" panose="02020603050405020304" pitchFamily="18" charset="0"/>
                <a:cs typeface="Times New Roman" panose="02020603050405020304" pitchFamily="18" charset="0"/>
              </a:rPr>
              <a:t>3)</a:t>
            </a:r>
            <a:r>
              <a:rPr lang="en-US" sz="3200" b="1" dirty="0" err="1">
                <a:latin typeface="Times New Roman" panose="02020603050405020304" pitchFamily="18" charset="0"/>
                <a:cs typeface="Times New Roman" panose="02020603050405020304" pitchFamily="18" charset="0"/>
              </a:rPr>
              <a:t>RandomForestClassifier</a:t>
            </a:r>
            <a:endParaRPr lang="en-US" sz="3200" b="1" dirty="0">
              <a:latin typeface="Times New Roman" panose="02020603050405020304" pitchFamily="18" charset="0"/>
              <a:cs typeface="Times New Roman" panose="02020603050405020304" pitchFamily="18" charset="0"/>
            </a:endParaRPr>
          </a:p>
          <a:p>
            <a:pPr lvl="4"/>
            <a:r>
              <a:rPr lang="en-US" sz="3200" b="1" dirty="0">
                <a:latin typeface="Times New Roman" panose="02020603050405020304" pitchFamily="18" charset="0"/>
                <a:cs typeface="Times New Roman" panose="02020603050405020304" pitchFamily="18" charset="0"/>
              </a:rPr>
              <a:t>4)</a:t>
            </a:r>
            <a:r>
              <a:rPr lang="en-US" sz="3200" b="1" dirty="0" err="1">
                <a:latin typeface="Times New Roman" panose="02020603050405020304" pitchFamily="18" charset="0"/>
                <a:cs typeface="Times New Roman" panose="02020603050405020304" pitchFamily="18" charset="0"/>
              </a:rPr>
              <a:t>DecisionTreeClassifier</a:t>
            </a:r>
            <a:endParaRPr lang="en-US" sz="3200" b="1" dirty="0">
              <a:latin typeface="Times New Roman" panose="02020603050405020304" pitchFamily="18" charset="0"/>
              <a:cs typeface="Times New Roman" panose="02020603050405020304" pitchFamily="18" charset="0"/>
            </a:endParaRPr>
          </a:p>
          <a:p>
            <a:pPr lvl="4"/>
            <a:r>
              <a:rPr lang="en-US" sz="3200" b="1" dirty="0">
                <a:latin typeface="Times New Roman" panose="02020603050405020304" pitchFamily="18" charset="0"/>
                <a:cs typeface="Times New Roman" panose="02020603050405020304" pitchFamily="18" charset="0"/>
              </a:rPr>
              <a:t>5)</a:t>
            </a:r>
            <a:r>
              <a:rPr lang="en-US" sz="3200" b="1" dirty="0" err="1">
                <a:latin typeface="Times New Roman" panose="02020603050405020304" pitchFamily="18" charset="0"/>
                <a:cs typeface="Times New Roman" panose="02020603050405020304" pitchFamily="18" charset="0"/>
              </a:rPr>
              <a:t>SupportVectorClassifier</a:t>
            </a:r>
            <a:endParaRPr lang="en-IN" sz="32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597982" y="518884"/>
            <a:ext cx="10594018" cy="2031325"/>
          </a:xfrm>
          <a:prstGeom prst="rect">
            <a:avLst/>
          </a:prstGeom>
        </p:spPr>
        <p:txBody>
          <a:bodyPr wrap="square">
            <a:spAutoFit/>
          </a:bodyPr>
          <a:lstStyle/>
          <a:p>
            <a:r>
              <a:rPr lang="en-US" sz="5400" dirty="0">
                <a:latin typeface="Algerian" panose="04020705040A02060702" pitchFamily="82" charset="0"/>
              </a:rPr>
              <a:t>Models used to Train-test data</a:t>
            </a:r>
          </a:p>
          <a:p>
            <a:endParaRPr lang="en-US" dirty="0">
              <a:latin typeface="Algerian" panose="04020705040A02060702" pitchFamily="82" charset="0"/>
            </a:endParaRPr>
          </a:p>
        </p:txBody>
      </p:sp>
    </p:spTree>
    <p:extLst>
      <p:ext uri="{BB962C8B-B14F-4D97-AF65-F5344CB8AC3E}">
        <p14:creationId xmlns:p14="http://schemas.microsoft.com/office/powerpoint/2010/main" val="727005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2205731"/>
            <a:ext cx="10115513" cy="2585323"/>
          </a:xfrm>
          <a:prstGeom prst="rect">
            <a:avLst/>
          </a:prstGeom>
          <a:noFill/>
        </p:spPr>
        <p:txBody>
          <a:bodyPr wrap="square" rtlCol="0">
            <a:spAutoFit/>
          </a:bodyPr>
          <a:lstStyle/>
          <a:p>
            <a:endParaRPr lang="en-US" sz="3600" b="1" dirty="0">
              <a:latin typeface="Times New Roman" panose="02020603050405020304" pitchFamily="18" charset="0"/>
              <a:cs typeface="Times New Roman" panose="02020603050405020304" pitchFamily="18" charset="0"/>
            </a:endParaRPr>
          </a:p>
          <a:p>
            <a:pPr marL="342900" indent="-342900">
              <a:buAutoNum type="arabicParenR"/>
            </a:pPr>
            <a:r>
              <a:rPr lang="en-US" sz="3600" b="1" dirty="0" err="1">
                <a:latin typeface="Times New Roman" panose="02020603050405020304" pitchFamily="18" charset="0"/>
                <a:cs typeface="Times New Roman" panose="02020603050405020304" pitchFamily="18" charset="0"/>
              </a:rPr>
              <a:t>RandomOverSampler</a:t>
            </a:r>
            <a:endParaRPr lang="en-US" sz="3600" b="1" dirty="0">
              <a:latin typeface="Times New Roman" panose="02020603050405020304" pitchFamily="18" charset="0"/>
              <a:cs typeface="Times New Roman" panose="02020603050405020304" pitchFamily="18" charset="0"/>
            </a:endParaRPr>
          </a:p>
          <a:p>
            <a:pPr marL="342900" indent="-342900">
              <a:buAutoNum type="arabicParenR"/>
            </a:pP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597982" y="518884"/>
            <a:ext cx="10594018" cy="2031325"/>
          </a:xfrm>
          <a:prstGeom prst="rect">
            <a:avLst/>
          </a:prstGeom>
        </p:spPr>
        <p:txBody>
          <a:bodyPr wrap="square">
            <a:spAutoFit/>
          </a:bodyPr>
          <a:lstStyle/>
          <a:p>
            <a:r>
              <a:rPr lang="en-US" sz="5400" dirty="0">
                <a:latin typeface="Algerian" panose="04020705040A02060702" pitchFamily="82" charset="0"/>
              </a:rPr>
              <a:t>Methods used to BALANCE data</a:t>
            </a:r>
          </a:p>
          <a:p>
            <a:endParaRPr lang="en-US" dirty="0">
              <a:latin typeface="Algerian" panose="04020705040A02060702" pitchFamily="82" charset="0"/>
            </a:endParaRPr>
          </a:p>
        </p:txBody>
      </p:sp>
    </p:spTree>
    <p:extLst>
      <p:ext uri="{BB962C8B-B14F-4D97-AF65-F5344CB8AC3E}">
        <p14:creationId xmlns:p14="http://schemas.microsoft.com/office/powerpoint/2010/main" val="251513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2205731"/>
            <a:ext cx="9955714" cy="3693319"/>
          </a:xfrm>
          <a:prstGeom prst="rect">
            <a:avLst/>
          </a:prstGeom>
          <a:noFill/>
        </p:spPr>
        <p:txBody>
          <a:bodyPr wrap="square" rtlCol="0">
            <a:spAutoFit/>
          </a:bodyPr>
          <a:lstStyle/>
          <a:p>
            <a:pPr lvl="5"/>
            <a:endParaRPr lang="en-US" sz="3600" b="1" dirty="0">
              <a:latin typeface="Times New Roman" panose="02020603050405020304" pitchFamily="18" charset="0"/>
              <a:cs typeface="Times New Roman" panose="02020603050405020304" pitchFamily="18" charset="0"/>
            </a:endParaRPr>
          </a:p>
          <a:p>
            <a:pPr marL="3086100" lvl="6" indent="-342900">
              <a:buAutoNum type="arabicParenR"/>
            </a:pPr>
            <a:r>
              <a:rPr lang="en-US" sz="3600" b="1" dirty="0">
                <a:latin typeface="Times New Roman" panose="02020603050405020304" pitchFamily="18" charset="0"/>
                <a:cs typeface="Times New Roman" panose="02020603050405020304" pitchFamily="18" charset="0"/>
              </a:rPr>
              <a:t>Accuracy</a:t>
            </a:r>
          </a:p>
          <a:p>
            <a:pPr marL="3086100" lvl="6" indent="-342900">
              <a:buAutoNum type="arabicParenR"/>
            </a:pPr>
            <a:r>
              <a:rPr lang="en-US" sz="3600" b="1" dirty="0">
                <a:latin typeface="Times New Roman" panose="02020603050405020304" pitchFamily="18" charset="0"/>
                <a:cs typeface="Times New Roman" panose="02020603050405020304" pitchFamily="18" charset="0"/>
              </a:rPr>
              <a:t>Precision</a:t>
            </a:r>
          </a:p>
          <a:p>
            <a:pPr marL="3086100" lvl="6" indent="-342900">
              <a:buAutoNum type="arabicParenR"/>
            </a:pPr>
            <a:r>
              <a:rPr lang="en-US" sz="3600" b="1" dirty="0">
                <a:latin typeface="Times New Roman" panose="02020603050405020304" pitchFamily="18" charset="0"/>
                <a:cs typeface="Times New Roman" panose="02020603050405020304" pitchFamily="18" charset="0"/>
              </a:rPr>
              <a:t>Recall</a:t>
            </a:r>
          </a:p>
          <a:p>
            <a:pPr marL="3086100" lvl="6" indent="-342900">
              <a:buAutoNum type="arabicParenR"/>
            </a:pPr>
            <a:r>
              <a:rPr lang="en-US" sz="3600" b="1" dirty="0">
                <a:latin typeface="Times New Roman" panose="02020603050405020304" pitchFamily="18" charset="0"/>
                <a:cs typeface="Times New Roman" panose="02020603050405020304" pitchFamily="18" charset="0"/>
              </a:rPr>
              <a:t>F1-score</a:t>
            </a:r>
          </a:p>
          <a:p>
            <a:pPr marL="3086100" lvl="6" indent="-342900">
              <a:buAutoNum type="arabicParenR"/>
            </a:pPr>
            <a:r>
              <a:rPr lang="en-US" sz="3600" b="1" dirty="0">
                <a:latin typeface="Times New Roman" panose="02020603050405020304" pitchFamily="18" charset="0"/>
                <a:cs typeface="Times New Roman" panose="02020603050405020304" pitchFamily="18" charset="0"/>
              </a:rPr>
              <a:t> Log loss</a:t>
            </a:r>
            <a:endParaRPr lang="en-IN" sz="3200" b="1" dirty="0">
              <a:latin typeface="Times New Roman" panose="02020603050405020304" pitchFamily="18" charset="0"/>
              <a:cs typeface="Times New Roman" panose="02020603050405020304" pitchFamily="18" charset="0"/>
            </a:endParaRPr>
          </a:p>
          <a:p>
            <a:pPr lvl="5"/>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3027284" y="518884"/>
            <a:ext cx="8140825" cy="2031325"/>
          </a:xfrm>
          <a:prstGeom prst="rect">
            <a:avLst/>
          </a:prstGeom>
        </p:spPr>
        <p:txBody>
          <a:bodyPr wrap="square">
            <a:spAutoFit/>
          </a:bodyPr>
          <a:lstStyle/>
          <a:p>
            <a:r>
              <a:rPr lang="en-US" sz="5400" dirty="0">
                <a:latin typeface="Algerian" panose="04020705040A02060702" pitchFamily="82" charset="0"/>
              </a:rPr>
              <a:t>Key Metrics used to choose model</a:t>
            </a:r>
          </a:p>
          <a:p>
            <a:endParaRPr lang="en-US" dirty="0">
              <a:latin typeface="Algerian" panose="04020705040A02060702" pitchFamily="82" charset="0"/>
            </a:endParaRPr>
          </a:p>
        </p:txBody>
      </p:sp>
    </p:spTree>
    <p:extLst>
      <p:ext uri="{BB962C8B-B14F-4D97-AF65-F5344CB8AC3E}">
        <p14:creationId xmlns:p14="http://schemas.microsoft.com/office/powerpoint/2010/main" val="140006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69" y="2205731"/>
            <a:ext cx="5206161" cy="3016210"/>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MultinomialNB</a:t>
            </a:r>
            <a:r>
              <a:rPr lang="en-US" sz="2000" b="1" dirty="0">
                <a:latin typeface="Times New Roman" panose="02020603050405020304" pitchFamily="18" charset="0"/>
                <a:cs typeface="Times New Roman" panose="02020603050405020304" pitchFamily="18" charset="0"/>
              </a:rPr>
              <a:t> performed good it got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Accuracy – 91.84</a:t>
            </a:r>
          </a:p>
          <a:p>
            <a:r>
              <a:rPr lang="en-US" sz="2000" b="1" dirty="0">
                <a:latin typeface="Times New Roman" panose="02020603050405020304" pitchFamily="18" charset="0"/>
                <a:cs typeface="Times New Roman" panose="02020603050405020304" pitchFamily="18" charset="0"/>
              </a:rPr>
              <a:t>Log Loss  - 0.31</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F1-score     -  0.96 of class 0 and 0.33 of class 1</a:t>
            </a:r>
          </a:p>
          <a:p>
            <a:r>
              <a:rPr lang="en-US" b="1" dirty="0">
                <a:latin typeface="Times New Roman" panose="02020603050405020304" pitchFamily="18" charset="0"/>
                <a:cs typeface="Times New Roman" panose="02020603050405020304" pitchFamily="18" charset="0"/>
              </a:rPr>
              <a:t>Precision     -  0.92 of class 0 and 0.98 of class 1</a:t>
            </a:r>
          </a:p>
          <a:p>
            <a:r>
              <a:rPr lang="en-US" b="1" dirty="0">
                <a:latin typeface="Times New Roman" panose="02020603050405020304" pitchFamily="18" charset="0"/>
                <a:cs typeface="Times New Roman" panose="02020603050405020304" pitchFamily="18" charset="0"/>
              </a:rPr>
              <a:t>Recall        -  1.00 of class 0 and 0.20 of class 1</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961966" y="518884"/>
            <a:ext cx="9206144" cy="1754326"/>
          </a:xfrm>
          <a:prstGeom prst="rect">
            <a:avLst/>
          </a:prstGeom>
        </p:spPr>
        <p:txBody>
          <a:bodyPr wrap="square">
            <a:spAutoFit/>
          </a:bodyPr>
          <a:lstStyle/>
          <a:p>
            <a:r>
              <a:rPr lang="en-US" sz="3600" dirty="0">
                <a:latin typeface="Algerian" panose="04020705040A02060702" pitchFamily="82" charset="0"/>
              </a:rPr>
              <a:t>Performance of each model</a:t>
            </a:r>
          </a:p>
          <a:p>
            <a:r>
              <a:rPr lang="en-US" sz="3600" dirty="0">
                <a:latin typeface="Algerian" panose="04020705040A02060702" pitchFamily="82" charset="0"/>
              </a:rPr>
              <a:t>1)Multinomial </a:t>
            </a:r>
            <a:r>
              <a:rPr lang="en-US" sz="3600" dirty="0" err="1">
                <a:latin typeface="Algerian" panose="04020705040A02060702" pitchFamily="82" charset="0"/>
              </a:rPr>
              <a:t>nb</a:t>
            </a:r>
            <a:endParaRPr lang="en-US" sz="3600" dirty="0">
              <a:latin typeface="Algerian" panose="04020705040A02060702" pitchFamily="82" charset="0"/>
            </a:endParaRPr>
          </a:p>
          <a:p>
            <a:endParaRPr lang="en-US" sz="3600" dirty="0">
              <a:latin typeface="Algerian" panose="04020705040A02060702" pitchFamily="82" charset="0"/>
            </a:endParaRPr>
          </a:p>
        </p:txBody>
      </p:sp>
      <p:pic>
        <p:nvPicPr>
          <p:cNvPr id="12290" name="Picture 2">
            <a:extLst>
              <a:ext uri="{FF2B5EF4-FFF2-40B4-BE49-F238E27FC236}">
                <a16:creationId xmlns:a16="http://schemas.microsoft.com/office/drawing/2014/main" id="{5553059D-C08F-4EEE-93F6-0F761CA38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283" y="2573990"/>
            <a:ext cx="3885321" cy="3240883"/>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248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69" y="2205731"/>
            <a:ext cx="5206161" cy="3016210"/>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Logistic Regression performed good it got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Accuracy – 95.44</a:t>
            </a:r>
          </a:p>
          <a:p>
            <a:r>
              <a:rPr lang="en-US" sz="2000" b="1" dirty="0">
                <a:latin typeface="Times New Roman" panose="02020603050405020304" pitchFamily="18" charset="0"/>
                <a:cs typeface="Times New Roman" panose="02020603050405020304" pitchFamily="18" charset="0"/>
              </a:rPr>
              <a:t>Log Loss  - 0.12</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F1-score     -  0.98 of class 0 and 0.73 of class 1</a:t>
            </a:r>
          </a:p>
          <a:p>
            <a:r>
              <a:rPr lang="en-US" b="1" dirty="0">
                <a:latin typeface="Times New Roman" panose="02020603050405020304" pitchFamily="18" charset="0"/>
                <a:cs typeface="Times New Roman" panose="02020603050405020304" pitchFamily="18" charset="0"/>
              </a:rPr>
              <a:t>Precision     -  0.96 of class 0 and 0.93 of class 1</a:t>
            </a:r>
          </a:p>
          <a:p>
            <a:r>
              <a:rPr lang="en-US" b="1" dirty="0">
                <a:latin typeface="Times New Roman" panose="02020603050405020304" pitchFamily="18" charset="0"/>
                <a:cs typeface="Times New Roman" panose="02020603050405020304" pitchFamily="18" charset="0"/>
              </a:rPr>
              <a:t>Recall        -  0.99 of class 0 and 0.60 of class 1</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961966" y="518884"/>
            <a:ext cx="9206144" cy="1754326"/>
          </a:xfrm>
          <a:prstGeom prst="rect">
            <a:avLst/>
          </a:prstGeom>
        </p:spPr>
        <p:txBody>
          <a:bodyPr wrap="square">
            <a:spAutoFit/>
          </a:bodyPr>
          <a:lstStyle/>
          <a:p>
            <a:r>
              <a:rPr lang="en-US" sz="3600" dirty="0">
                <a:latin typeface="Algerian" panose="04020705040A02060702" pitchFamily="82" charset="0"/>
              </a:rPr>
              <a:t>Performance of each model</a:t>
            </a:r>
          </a:p>
          <a:p>
            <a:r>
              <a:rPr lang="en-US" sz="3600" dirty="0">
                <a:latin typeface="Algerian" panose="04020705040A02060702" pitchFamily="82" charset="0"/>
              </a:rPr>
              <a:t>2) LOGISTIC REGRESSION</a:t>
            </a:r>
          </a:p>
          <a:p>
            <a:endParaRPr lang="en-US" sz="3600" dirty="0">
              <a:latin typeface="Algerian" panose="04020705040A02060702" pitchFamily="82" charset="0"/>
            </a:endParaRPr>
          </a:p>
        </p:txBody>
      </p:sp>
      <p:pic>
        <p:nvPicPr>
          <p:cNvPr id="13314" name="Picture 2">
            <a:extLst>
              <a:ext uri="{FF2B5EF4-FFF2-40B4-BE49-F238E27FC236}">
                <a16:creationId xmlns:a16="http://schemas.microsoft.com/office/drawing/2014/main" id="{29C29552-12B0-4354-90EC-27A465715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135" y="2273209"/>
            <a:ext cx="4116001" cy="301620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3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69" y="2205731"/>
            <a:ext cx="5206161" cy="3323987"/>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RandomForestClassifier</a:t>
            </a:r>
            <a:r>
              <a:rPr lang="en-US" sz="2000" b="1" dirty="0">
                <a:latin typeface="Times New Roman" panose="02020603050405020304" pitchFamily="18" charset="0"/>
                <a:cs typeface="Times New Roman" panose="02020603050405020304" pitchFamily="18" charset="0"/>
              </a:rPr>
              <a:t> performed good it got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Accuracy – 94.44</a:t>
            </a:r>
          </a:p>
          <a:p>
            <a:r>
              <a:rPr lang="en-US" sz="2000" b="1" dirty="0">
                <a:latin typeface="Times New Roman" panose="02020603050405020304" pitchFamily="18" charset="0"/>
                <a:cs typeface="Times New Roman" panose="02020603050405020304" pitchFamily="18" charset="0"/>
              </a:rPr>
              <a:t>Log Loss  - 0.14</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F1-score     -  0.97 of class 0 and 0.66 of class 1</a:t>
            </a:r>
          </a:p>
          <a:p>
            <a:r>
              <a:rPr lang="en-US" b="1" dirty="0">
                <a:latin typeface="Times New Roman" panose="02020603050405020304" pitchFamily="18" charset="0"/>
                <a:cs typeface="Times New Roman" panose="02020603050405020304" pitchFamily="18" charset="0"/>
              </a:rPr>
              <a:t>Precision     -  0.95 of class 0 and 0.88 of class 1</a:t>
            </a:r>
          </a:p>
          <a:p>
            <a:r>
              <a:rPr lang="en-US" b="1" dirty="0">
                <a:latin typeface="Times New Roman" panose="02020603050405020304" pitchFamily="18" charset="0"/>
                <a:cs typeface="Times New Roman" panose="02020603050405020304" pitchFamily="18" charset="0"/>
              </a:rPr>
              <a:t>Recall        -  0.99 of class 0 and 0.53 of class 1</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961966" y="518884"/>
            <a:ext cx="9206144" cy="1754326"/>
          </a:xfrm>
          <a:prstGeom prst="rect">
            <a:avLst/>
          </a:prstGeom>
        </p:spPr>
        <p:txBody>
          <a:bodyPr wrap="square">
            <a:spAutoFit/>
          </a:bodyPr>
          <a:lstStyle/>
          <a:p>
            <a:r>
              <a:rPr lang="en-US" sz="3600" dirty="0">
                <a:latin typeface="Algerian" panose="04020705040A02060702" pitchFamily="82" charset="0"/>
              </a:rPr>
              <a:t>Performance of each model</a:t>
            </a:r>
          </a:p>
          <a:p>
            <a:r>
              <a:rPr lang="en-US" sz="3600" dirty="0">
                <a:latin typeface="Algerian" panose="04020705040A02060702" pitchFamily="82" charset="0"/>
              </a:rPr>
              <a:t>3) </a:t>
            </a:r>
            <a:r>
              <a:rPr lang="en-US" sz="3600" dirty="0" err="1">
                <a:latin typeface="Algerian" panose="04020705040A02060702" pitchFamily="82" charset="0"/>
              </a:rPr>
              <a:t>rANDOM</a:t>
            </a:r>
            <a:r>
              <a:rPr lang="en-US" sz="3600" dirty="0">
                <a:latin typeface="Algerian" panose="04020705040A02060702" pitchFamily="82" charset="0"/>
              </a:rPr>
              <a:t> FOREST CLASSIFIER</a:t>
            </a:r>
          </a:p>
          <a:p>
            <a:endParaRPr lang="en-US" sz="3600" dirty="0">
              <a:latin typeface="Algerian" panose="04020705040A02060702" pitchFamily="82" charset="0"/>
            </a:endParaRPr>
          </a:p>
        </p:txBody>
      </p:sp>
      <p:pic>
        <p:nvPicPr>
          <p:cNvPr id="14338" name="Picture 2">
            <a:extLst>
              <a:ext uri="{FF2B5EF4-FFF2-40B4-BE49-F238E27FC236}">
                <a16:creationId xmlns:a16="http://schemas.microsoft.com/office/drawing/2014/main" id="{C0FCDF33-7544-4E6A-890D-0BAD6C3F3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244" y="2395188"/>
            <a:ext cx="4074712" cy="324213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99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69" y="2205731"/>
            <a:ext cx="5206161" cy="3016210"/>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DecisionTreeClassifier</a:t>
            </a:r>
            <a:r>
              <a:rPr lang="en-US" sz="2000" b="1" dirty="0">
                <a:latin typeface="Times New Roman" panose="02020603050405020304" pitchFamily="18" charset="0"/>
                <a:cs typeface="Times New Roman" panose="02020603050405020304" pitchFamily="18" charset="0"/>
              </a:rPr>
              <a:t> performed good it got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Accuracy – 93.44</a:t>
            </a:r>
          </a:p>
          <a:p>
            <a:r>
              <a:rPr lang="en-US" sz="2000" b="1" dirty="0">
                <a:latin typeface="Times New Roman" panose="02020603050405020304" pitchFamily="18" charset="0"/>
                <a:cs typeface="Times New Roman" panose="02020603050405020304" pitchFamily="18" charset="0"/>
              </a:rPr>
              <a:t>Log Loss  - 1.96</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F1-score     -  0.96 of class 0 and 0.69 of class 1</a:t>
            </a:r>
          </a:p>
          <a:p>
            <a:r>
              <a:rPr lang="en-US" b="1" dirty="0">
                <a:latin typeface="Times New Roman" panose="02020603050405020304" pitchFamily="18" charset="0"/>
                <a:cs typeface="Times New Roman" panose="02020603050405020304" pitchFamily="18" charset="0"/>
              </a:rPr>
              <a:t>Precision    -  0.97 of class 0 and 0.67 of class 1</a:t>
            </a:r>
          </a:p>
          <a:p>
            <a:r>
              <a:rPr lang="en-US" b="1" dirty="0">
                <a:latin typeface="Times New Roman" panose="02020603050405020304" pitchFamily="18" charset="0"/>
                <a:cs typeface="Times New Roman" panose="02020603050405020304" pitchFamily="18" charset="0"/>
              </a:rPr>
              <a:t>Recall        -  0.96 of class 0 and 0.71 of class 1</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961966" y="518884"/>
            <a:ext cx="9206144" cy="1754326"/>
          </a:xfrm>
          <a:prstGeom prst="rect">
            <a:avLst/>
          </a:prstGeom>
        </p:spPr>
        <p:txBody>
          <a:bodyPr wrap="square">
            <a:spAutoFit/>
          </a:bodyPr>
          <a:lstStyle/>
          <a:p>
            <a:r>
              <a:rPr lang="en-US" sz="3600" dirty="0">
                <a:latin typeface="Algerian" panose="04020705040A02060702" pitchFamily="82" charset="0"/>
              </a:rPr>
              <a:t>Performance of each model</a:t>
            </a:r>
          </a:p>
          <a:p>
            <a:r>
              <a:rPr lang="en-US" sz="3600" dirty="0">
                <a:latin typeface="Algerian" panose="04020705040A02060702" pitchFamily="82" charset="0"/>
              </a:rPr>
              <a:t>4) Decision Tree CLASSIFIER</a:t>
            </a:r>
          </a:p>
          <a:p>
            <a:endParaRPr lang="en-US" sz="3600" dirty="0">
              <a:latin typeface="Algerian" panose="04020705040A02060702" pitchFamily="82" charset="0"/>
            </a:endParaRPr>
          </a:p>
        </p:txBody>
      </p:sp>
      <p:pic>
        <p:nvPicPr>
          <p:cNvPr id="15362" name="Picture 2">
            <a:extLst>
              <a:ext uri="{FF2B5EF4-FFF2-40B4-BE49-F238E27FC236}">
                <a16:creationId xmlns:a16="http://schemas.microsoft.com/office/drawing/2014/main" id="{A7F1B216-0BAF-49F7-AD75-4F40A0217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626" y="2486764"/>
            <a:ext cx="4134036" cy="3310353"/>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469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69" y="2205731"/>
            <a:ext cx="5206161" cy="3016210"/>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DecisionTreeClassifier</a:t>
            </a:r>
            <a:r>
              <a:rPr lang="en-US" sz="2000" b="1" dirty="0">
                <a:latin typeface="Times New Roman" panose="02020603050405020304" pitchFamily="18" charset="0"/>
                <a:cs typeface="Times New Roman" panose="02020603050405020304" pitchFamily="18" charset="0"/>
              </a:rPr>
              <a:t> performed good it got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Accuracy – 95.77</a:t>
            </a:r>
          </a:p>
          <a:p>
            <a:r>
              <a:rPr lang="en-US" sz="2000" b="1" dirty="0">
                <a:latin typeface="Times New Roman" panose="02020603050405020304" pitchFamily="18" charset="0"/>
                <a:cs typeface="Times New Roman" panose="02020603050405020304" pitchFamily="18" charset="0"/>
              </a:rPr>
              <a:t>Log Loss  -  ---</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F1-score     -  0.98 of class 0 and 0.75 of class 1</a:t>
            </a:r>
          </a:p>
          <a:p>
            <a:r>
              <a:rPr lang="en-US" b="1" dirty="0">
                <a:latin typeface="Times New Roman" panose="02020603050405020304" pitchFamily="18" charset="0"/>
                <a:cs typeface="Times New Roman" panose="02020603050405020304" pitchFamily="18" charset="0"/>
              </a:rPr>
              <a:t>Precision    -  0.96 of class 0 and 0.94 of class 1</a:t>
            </a:r>
          </a:p>
          <a:p>
            <a:r>
              <a:rPr lang="en-US" b="1" dirty="0">
                <a:latin typeface="Times New Roman" panose="02020603050405020304" pitchFamily="18" charset="0"/>
                <a:cs typeface="Times New Roman" panose="02020603050405020304" pitchFamily="18" charset="0"/>
              </a:rPr>
              <a:t>Recall        -  1.00 of class 0 and 0.62 of class 1</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961966" y="518884"/>
            <a:ext cx="9206144" cy="1754326"/>
          </a:xfrm>
          <a:prstGeom prst="rect">
            <a:avLst/>
          </a:prstGeom>
        </p:spPr>
        <p:txBody>
          <a:bodyPr wrap="square">
            <a:spAutoFit/>
          </a:bodyPr>
          <a:lstStyle/>
          <a:p>
            <a:r>
              <a:rPr lang="en-US" sz="3600" dirty="0">
                <a:latin typeface="Algerian" panose="04020705040A02060702" pitchFamily="82" charset="0"/>
              </a:rPr>
              <a:t>Performance of each model</a:t>
            </a:r>
          </a:p>
          <a:p>
            <a:r>
              <a:rPr lang="en-US" sz="3600" dirty="0">
                <a:latin typeface="Algerian" panose="04020705040A02060702" pitchFamily="82" charset="0"/>
              </a:rPr>
              <a:t>4) Decision Tree CLASSIFIER</a:t>
            </a:r>
          </a:p>
          <a:p>
            <a:endParaRPr lang="en-US" sz="3600" dirty="0">
              <a:latin typeface="Algerian" panose="04020705040A02060702" pitchFamily="82" charset="0"/>
            </a:endParaRPr>
          </a:p>
        </p:txBody>
      </p:sp>
      <p:pic>
        <p:nvPicPr>
          <p:cNvPr id="16388" name="Picture 4">
            <a:extLst>
              <a:ext uri="{FF2B5EF4-FFF2-40B4-BE49-F238E27FC236}">
                <a16:creationId xmlns:a16="http://schemas.microsoft.com/office/drawing/2014/main" id="{93FE8647-BA59-4DC7-91B6-EF6D550F2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127" y="2273210"/>
            <a:ext cx="4246347" cy="3396633"/>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72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2205731"/>
            <a:ext cx="10461742"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ACCURACY- Logistic Regression and </a:t>
            </a:r>
            <a:r>
              <a:rPr lang="en-US" sz="2000" b="1" dirty="0" err="1">
                <a:latin typeface="Times New Roman" panose="02020603050405020304" pitchFamily="18" charset="0"/>
                <a:cs typeface="Times New Roman" panose="02020603050405020304" pitchFamily="18" charset="0"/>
              </a:rPr>
              <a:t>SupportVectorClassifier</a:t>
            </a:r>
            <a:r>
              <a:rPr lang="en-US" sz="2000" b="1" dirty="0">
                <a:latin typeface="Times New Roman" panose="02020603050405020304" pitchFamily="18" charset="0"/>
                <a:cs typeface="Times New Roman" panose="02020603050405020304" pitchFamily="18" charset="0"/>
              </a:rPr>
              <a:t> are having good accuracy of 95 followed by </a:t>
            </a:r>
            <a:r>
              <a:rPr lang="en-US" sz="2000" b="1" dirty="0" err="1">
                <a:latin typeface="Times New Roman" panose="02020603050405020304" pitchFamily="18" charset="0"/>
                <a:cs typeface="Times New Roman" panose="02020603050405020304" pitchFamily="18" charset="0"/>
              </a:rPr>
              <a:t>RandomForestClassifier</a:t>
            </a:r>
            <a:r>
              <a:rPr lang="en-US" sz="2000" b="1" dirty="0">
                <a:latin typeface="Times New Roman" panose="02020603050405020304" pitchFamily="18" charset="0"/>
                <a:cs typeface="Times New Roman" panose="02020603050405020304" pitchFamily="18" charset="0"/>
              </a:rPr>
              <a:t> as 94, </a:t>
            </a:r>
            <a:r>
              <a:rPr lang="en-US" sz="2000" b="1" dirty="0" err="1">
                <a:latin typeface="Times New Roman" panose="02020603050405020304" pitchFamily="18" charset="0"/>
                <a:cs typeface="Times New Roman" panose="02020603050405020304" pitchFamily="18" charset="0"/>
              </a:rPr>
              <a:t>DecisionTreeClassifier</a:t>
            </a:r>
            <a:r>
              <a:rPr lang="en-US" sz="2000" b="1" dirty="0">
                <a:latin typeface="Times New Roman" panose="02020603050405020304" pitchFamily="18" charset="0"/>
                <a:cs typeface="Times New Roman" panose="02020603050405020304" pitchFamily="18" charset="0"/>
              </a:rPr>
              <a:t> as 93 and </a:t>
            </a:r>
            <a:r>
              <a:rPr lang="en-US" sz="2000" b="1" dirty="0" err="1">
                <a:latin typeface="Times New Roman" panose="02020603050405020304" pitchFamily="18" charset="0"/>
                <a:cs typeface="Times New Roman" panose="02020603050405020304" pitchFamily="18" charset="0"/>
              </a:rPr>
              <a:t>MultinomialNB</a:t>
            </a:r>
            <a:r>
              <a:rPr lang="en-US" sz="2000" b="1" dirty="0">
                <a:latin typeface="Times New Roman" panose="02020603050405020304" pitchFamily="18" charset="0"/>
                <a:cs typeface="Times New Roman" panose="02020603050405020304" pitchFamily="18" charset="0"/>
              </a:rPr>
              <a:t> as 91. so for here 1 vote for </a:t>
            </a:r>
            <a:r>
              <a:rPr lang="en-US" sz="2000" b="1" dirty="0" err="1">
                <a:latin typeface="Times New Roman" panose="02020603050405020304" pitchFamily="18" charset="0"/>
                <a:cs typeface="Times New Roman" panose="02020603050405020304" pitchFamily="18" charset="0"/>
              </a:rPr>
              <a:t>LogisticRegression</a:t>
            </a:r>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LOG-LOSS - (As the model with perfect skill has a log loss score of 0.0. ) Here </a:t>
            </a:r>
            <a:r>
              <a:rPr lang="en-US" b="1" dirty="0" err="1">
                <a:latin typeface="Times New Roman" panose="02020603050405020304" pitchFamily="18" charset="0"/>
                <a:cs typeface="Times New Roman" panose="02020603050405020304" pitchFamily="18" charset="0"/>
              </a:rPr>
              <a:t>SupportVectorClassifier</a:t>
            </a:r>
            <a:r>
              <a:rPr lang="en-US" b="1" dirty="0">
                <a:latin typeface="Times New Roman" panose="02020603050405020304" pitchFamily="18" charset="0"/>
                <a:cs typeface="Times New Roman" panose="02020603050405020304" pitchFamily="18" charset="0"/>
              </a:rPr>
              <a:t> is showing no Log-loss because of probability factor=False and </a:t>
            </a:r>
            <a:r>
              <a:rPr lang="en-US" b="1" dirty="0" err="1">
                <a:latin typeface="Times New Roman" panose="02020603050405020304" pitchFamily="18" charset="0"/>
                <a:cs typeface="Times New Roman" panose="02020603050405020304" pitchFamily="18" charset="0"/>
              </a:rPr>
              <a:t>DecisionTreeClassifier</a:t>
            </a:r>
            <a:r>
              <a:rPr lang="en-US" b="1" dirty="0">
                <a:latin typeface="Times New Roman" panose="02020603050405020304" pitchFamily="18" charset="0"/>
                <a:cs typeface="Times New Roman" panose="02020603050405020304" pitchFamily="18" charset="0"/>
              </a:rPr>
              <a:t> has highest log-loss of 2.2  then </a:t>
            </a:r>
            <a:r>
              <a:rPr lang="en-US" b="1" dirty="0" err="1">
                <a:latin typeface="Times New Roman" panose="02020603050405020304" pitchFamily="18" charset="0"/>
                <a:cs typeface="Times New Roman" panose="02020603050405020304" pitchFamily="18" charset="0"/>
              </a:rPr>
              <a:t>MultinomialNB</a:t>
            </a:r>
            <a:r>
              <a:rPr lang="en-US" b="1" dirty="0">
                <a:latin typeface="Times New Roman" panose="02020603050405020304" pitchFamily="18" charset="0"/>
                <a:cs typeface="Times New Roman" panose="02020603050405020304" pitchFamily="18" charset="0"/>
              </a:rPr>
              <a:t> has log-loss of 0.33 and the least log loss is of </a:t>
            </a:r>
            <a:r>
              <a:rPr lang="en-US" b="1" dirty="0" err="1">
                <a:latin typeface="Times New Roman" panose="02020603050405020304" pitchFamily="18" charset="0"/>
                <a:cs typeface="Times New Roman" panose="02020603050405020304" pitchFamily="18" charset="0"/>
              </a:rPr>
              <a:t>RandomForestClassifier</a:t>
            </a:r>
            <a:r>
              <a:rPr lang="en-US" b="1" dirty="0">
                <a:latin typeface="Times New Roman" panose="02020603050405020304" pitchFamily="18" charset="0"/>
                <a:cs typeface="Times New Roman" panose="02020603050405020304" pitchFamily="18" charset="0"/>
              </a:rPr>
              <a:t> i.e., 0.15 and least than it is of Logistic Regression i.e., 0.12, So here 1 vote for </a:t>
            </a:r>
            <a:r>
              <a:rPr lang="en-US" b="1" dirty="0" err="1">
                <a:latin typeface="Times New Roman" panose="02020603050405020304" pitchFamily="18" charset="0"/>
                <a:cs typeface="Times New Roman" panose="02020603050405020304" pitchFamily="18" charset="0"/>
              </a:rPr>
              <a:t>Logiostic</a:t>
            </a:r>
            <a:r>
              <a:rPr lang="en-US" b="1" dirty="0">
                <a:latin typeface="Times New Roman" panose="02020603050405020304" pitchFamily="18" charset="0"/>
                <a:cs typeface="Times New Roman" panose="02020603050405020304" pitchFamily="18" charset="0"/>
              </a:rPr>
              <a:t> Regression and </a:t>
            </a:r>
            <a:r>
              <a:rPr lang="en-US" b="1" dirty="0" err="1">
                <a:latin typeface="Times New Roman" panose="02020603050405020304" pitchFamily="18" charset="0"/>
                <a:cs typeface="Times New Roman" panose="02020603050405020304" pitchFamily="18" charset="0"/>
              </a:rPr>
              <a:t>RandomForestClassifier</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PRECISION - Here the first number is precision of 0 and second of 1 , so all the models has got good precisions like at first </a:t>
            </a:r>
            <a:r>
              <a:rPr lang="en-US" b="1" dirty="0" err="1">
                <a:latin typeface="Times New Roman" panose="02020603050405020304" pitchFamily="18" charset="0"/>
                <a:cs typeface="Times New Roman" panose="02020603050405020304" pitchFamily="18" charset="0"/>
              </a:rPr>
              <a:t>SupportVector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MultinomialNB</a:t>
            </a:r>
            <a:r>
              <a:rPr lang="en-US" b="1" dirty="0">
                <a:latin typeface="Times New Roman" panose="02020603050405020304" pitchFamily="18" charset="0"/>
                <a:cs typeface="Times New Roman" panose="02020603050405020304" pitchFamily="18" charset="0"/>
              </a:rPr>
              <a:t>, then </a:t>
            </a:r>
            <a:r>
              <a:rPr lang="en-US" b="1" dirty="0" err="1">
                <a:latin typeface="Times New Roman" panose="02020603050405020304" pitchFamily="18" charset="0"/>
                <a:cs typeface="Times New Roman" panose="02020603050405020304" pitchFamily="18" charset="0"/>
              </a:rPr>
              <a:t>LogisticRegression</a:t>
            </a:r>
            <a:r>
              <a:rPr lang="en-US" b="1" dirty="0">
                <a:latin typeface="Times New Roman" panose="02020603050405020304" pitchFamily="18" charset="0"/>
                <a:cs typeface="Times New Roman" panose="02020603050405020304" pitchFamily="18" charset="0"/>
              </a:rPr>
              <a:t> , then </a:t>
            </a:r>
            <a:r>
              <a:rPr lang="en-US" b="1" dirty="0" err="1">
                <a:latin typeface="Times New Roman" panose="02020603050405020304" pitchFamily="18" charset="0"/>
                <a:cs typeface="Times New Roman" panose="02020603050405020304" pitchFamily="18" charset="0"/>
              </a:rPr>
              <a:t>RandomForest</a:t>
            </a:r>
            <a:r>
              <a:rPr lang="en-US" b="1" dirty="0">
                <a:latin typeface="Times New Roman" panose="02020603050405020304" pitchFamily="18" charset="0"/>
                <a:cs typeface="Times New Roman" panose="02020603050405020304" pitchFamily="18" charset="0"/>
              </a:rPr>
              <a:t>, and at last </a:t>
            </a:r>
            <a:r>
              <a:rPr lang="en-US" b="1" dirty="0" err="1">
                <a:latin typeface="Times New Roman" panose="02020603050405020304" pitchFamily="18" charset="0"/>
                <a:cs typeface="Times New Roman" panose="02020603050405020304" pitchFamily="18" charset="0"/>
              </a:rPr>
              <a:t>DecisionTree</a:t>
            </a:r>
            <a:r>
              <a:rPr lang="en-US" b="1" dirty="0">
                <a:latin typeface="Times New Roman" panose="02020603050405020304" pitchFamily="18" charset="0"/>
                <a:cs typeface="Times New Roman" panose="02020603050405020304" pitchFamily="18" charset="0"/>
              </a:rPr>
              <a:t>  . So here 1 vote for </a:t>
            </a:r>
            <a:r>
              <a:rPr lang="en-US" b="1" dirty="0" err="1">
                <a:latin typeface="Times New Roman" panose="02020603050405020304" pitchFamily="18" charset="0"/>
                <a:cs typeface="Times New Roman" panose="02020603050405020304" pitchFamily="18" charset="0"/>
              </a:rPr>
              <a:t>SupportVector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MultinomialNB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LogisicRegression</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RandomForestClassifier</a:t>
            </a:r>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961966" y="518884"/>
            <a:ext cx="9206144" cy="1200329"/>
          </a:xfrm>
          <a:prstGeom prst="rect">
            <a:avLst/>
          </a:prstGeom>
        </p:spPr>
        <p:txBody>
          <a:bodyPr wrap="square">
            <a:spAutoFit/>
          </a:bodyPr>
          <a:lstStyle/>
          <a:p>
            <a:r>
              <a:rPr lang="en-US" sz="3600" dirty="0">
                <a:latin typeface="Algerian" panose="04020705040A02060702" pitchFamily="82" charset="0"/>
              </a:rPr>
              <a:t>Final decision of choosing model</a:t>
            </a:r>
          </a:p>
          <a:p>
            <a:endParaRPr lang="en-US" sz="3600" dirty="0">
              <a:latin typeface="Algerian" panose="04020705040A02060702" pitchFamily="82" charset="0"/>
            </a:endParaRPr>
          </a:p>
        </p:txBody>
      </p:sp>
    </p:spTree>
    <p:extLst>
      <p:ext uri="{BB962C8B-B14F-4D97-AF65-F5344CB8AC3E}">
        <p14:creationId xmlns:p14="http://schemas.microsoft.com/office/powerpoint/2010/main" val="362320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2205731"/>
            <a:ext cx="10461742" cy="36009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F1-SCORE - Here also the first number is f1-score of 0 and second of 1, as it can be observed that f1-score of 0 of all models is pretty good, so using the f1-score to select best model like Support Vector has got good f1-score of 1 as 75, logistic Regression has got 73, followed by </a:t>
            </a:r>
            <a:r>
              <a:rPr lang="en-US" sz="2000" b="1" dirty="0" err="1">
                <a:latin typeface="Times New Roman" panose="02020603050405020304" pitchFamily="18" charset="0"/>
                <a:cs typeface="Times New Roman" panose="02020603050405020304" pitchFamily="18" charset="0"/>
              </a:rPr>
              <a:t>DecisionTree</a:t>
            </a:r>
            <a:r>
              <a:rPr lang="en-US" sz="2000" b="1" dirty="0">
                <a:latin typeface="Times New Roman" panose="02020603050405020304" pitchFamily="18" charset="0"/>
                <a:cs typeface="Times New Roman" panose="02020603050405020304" pitchFamily="18" charset="0"/>
              </a:rPr>
              <a:t> as 69, </a:t>
            </a:r>
            <a:r>
              <a:rPr lang="en-US" sz="2000" b="1" dirty="0" err="1">
                <a:latin typeface="Times New Roman" panose="02020603050405020304" pitchFamily="18" charset="0"/>
                <a:cs typeface="Times New Roman" panose="02020603050405020304" pitchFamily="18" charset="0"/>
              </a:rPr>
              <a:t>RandomForest</a:t>
            </a:r>
            <a:r>
              <a:rPr lang="en-US" sz="2000" b="1" dirty="0">
                <a:latin typeface="Times New Roman" panose="02020603050405020304" pitchFamily="18" charset="0"/>
                <a:cs typeface="Times New Roman" panose="02020603050405020304" pitchFamily="18" charset="0"/>
              </a:rPr>
              <a:t> as 65 and </a:t>
            </a:r>
            <a:r>
              <a:rPr lang="en-US" sz="2000" b="1" dirty="0" err="1">
                <a:latin typeface="Times New Roman" panose="02020603050405020304" pitchFamily="18" charset="0"/>
                <a:cs typeface="Times New Roman" panose="02020603050405020304" pitchFamily="18" charset="0"/>
              </a:rPr>
              <a:t>MultinomialNB</a:t>
            </a:r>
            <a:r>
              <a:rPr lang="en-US" sz="2000" b="1" dirty="0">
                <a:latin typeface="Times New Roman" panose="02020603050405020304" pitchFamily="18" charset="0"/>
                <a:cs typeface="Times New Roman" panose="02020603050405020304" pitchFamily="18" charset="0"/>
              </a:rPr>
              <a:t> as 29  so 1 vote for all models  Logistic, Random, </a:t>
            </a:r>
            <a:r>
              <a:rPr lang="en-US" sz="2000" b="1" dirty="0" err="1">
                <a:latin typeface="Times New Roman" panose="02020603050405020304" pitchFamily="18" charset="0"/>
                <a:cs typeface="Times New Roman" panose="02020603050405020304" pitchFamily="18" charset="0"/>
              </a:rPr>
              <a:t>SupportVector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DecisionTree</a:t>
            </a:r>
            <a:r>
              <a:rPr lang="en-US" sz="2000" b="1" dirty="0">
                <a:latin typeface="Times New Roman" panose="02020603050405020304" pitchFamily="18" charset="0"/>
                <a:cs typeface="Times New Roman" panose="02020603050405020304" pitchFamily="18" charset="0"/>
              </a:rPr>
              <a:t> and not for Multinomial NB</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Counting Final Votes</a:t>
            </a:r>
          </a:p>
          <a:p>
            <a:pPr marL="342900"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accuracy - </a:t>
            </a:r>
            <a:r>
              <a:rPr lang="en-IN" b="1" dirty="0" err="1">
                <a:latin typeface="Times New Roman" panose="02020603050405020304" pitchFamily="18" charset="0"/>
                <a:cs typeface="Times New Roman" panose="02020603050405020304" pitchFamily="18" charset="0"/>
              </a:rPr>
              <a:t>LogisticRegression</a:t>
            </a: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log_loss</a:t>
            </a:r>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LogisticRegression</a:t>
            </a:r>
            <a:r>
              <a:rPr lang="en-IN" b="1" dirty="0">
                <a:latin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cs typeface="Times New Roman" panose="02020603050405020304" pitchFamily="18" charset="0"/>
              </a:rPr>
              <a:t>RandomForestClassifier</a:t>
            </a: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precision - </a:t>
            </a:r>
            <a:r>
              <a:rPr lang="en-IN" b="1" dirty="0" err="1">
                <a:latin typeface="Times New Roman" panose="02020603050405020304" pitchFamily="18" charset="0"/>
                <a:cs typeface="Times New Roman" panose="02020603050405020304" pitchFamily="18" charset="0"/>
              </a:rPr>
              <a:t>SupportVector</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MultinomialNB</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LogisicRegression</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RandomForestClassifier</a:t>
            </a:r>
            <a:endParaRPr lang="en-IN"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f1-score -  </a:t>
            </a:r>
            <a:r>
              <a:rPr lang="en-IN" b="1" dirty="0" err="1">
                <a:latin typeface="Times New Roman" panose="02020603050405020304" pitchFamily="18" charset="0"/>
                <a:cs typeface="Times New Roman" panose="02020603050405020304" pitchFamily="18" charset="0"/>
              </a:rPr>
              <a:t>LogisicRegression</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SupportVector</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RandomForestClassifierand</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DecisionTree</a:t>
            </a:r>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961966" y="518884"/>
            <a:ext cx="9206144" cy="1754326"/>
          </a:xfrm>
          <a:prstGeom prst="rect">
            <a:avLst/>
          </a:prstGeom>
        </p:spPr>
        <p:txBody>
          <a:bodyPr wrap="square">
            <a:spAutoFit/>
          </a:bodyPr>
          <a:lstStyle/>
          <a:p>
            <a:r>
              <a:rPr lang="en-US" sz="3600" dirty="0">
                <a:latin typeface="Algerian" panose="04020705040A02060702" pitchFamily="82" charset="0"/>
              </a:rPr>
              <a:t>Final decision of choosing model and samplers</a:t>
            </a:r>
          </a:p>
          <a:p>
            <a:endParaRPr lang="en-US" sz="3600" dirty="0">
              <a:latin typeface="Algerian" panose="04020705040A02060702" pitchFamily="82" charset="0"/>
            </a:endParaRPr>
          </a:p>
        </p:txBody>
      </p:sp>
    </p:spTree>
    <p:extLst>
      <p:ext uri="{BB962C8B-B14F-4D97-AF65-F5344CB8AC3E}">
        <p14:creationId xmlns:p14="http://schemas.microsoft.com/office/powerpoint/2010/main" val="201182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3445274" y="177554"/>
            <a:ext cx="5301451" cy="1015663"/>
          </a:xfrm>
          <a:prstGeom prst="rect">
            <a:avLst/>
          </a:prstGeom>
          <a:noFill/>
        </p:spPr>
        <p:txBody>
          <a:bodyPr wrap="none" rtlCol="0">
            <a:spAutoFit/>
          </a:bodyPr>
          <a:lstStyle/>
          <a:p>
            <a:r>
              <a:rPr lang="en-US" sz="6000" dirty="0">
                <a:latin typeface="Algerian" panose="04020705040A02060702" pitchFamily="82" charset="0"/>
              </a:rPr>
              <a:t>Introduction</a:t>
            </a:r>
            <a:endParaRPr lang="en-IN" sz="6000" dirty="0">
              <a:latin typeface="Algerian" panose="04020705040A02060702" pitchFamily="82" charset="0"/>
            </a:endParaRPr>
          </a:p>
        </p:txBody>
      </p:sp>
      <p:sp>
        <p:nvSpPr>
          <p:cNvPr id="3" name="TextBox 2">
            <a:extLst>
              <a:ext uri="{FF2B5EF4-FFF2-40B4-BE49-F238E27FC236}">
                <a16:creationId xmlns:a16="http://schemas.microsoft.com/office/drawing/2014/main" id="{DACC47CF-0F79-4740-93BD-F4678F2A97B4}"/>
              </a:ext>
            </a:extLst>
          </p:cNvPr>
          <p:cNvSpPr txBox="1"/>
          <p:nvPr/>
        </p:nvSpPr>
        <p:spPr>
          <a:xfrm>
            <a:off x="1544712" y="1535832"/>
            <a:ext cx="9206144"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Online platforms when used by normal people can only be comfortably used by them only when they feel that they can express themselves freely and without any reluctance. If they come across any kind of a malignant or toxic type of a reply which can also be a threat or an insult or any kind of harassment which makes them uncomfortable, they might defer to use the social media platform in future. Thus, it becomes extremely essential for any organization or community to have an automated system which can efficiently identify and keep a track of all such comments and thus take any respective action for it, such as reporting or blocking the same to prevent any such kind of issues in the future.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is a huge concern as in this world, there are 7.7 billion people, and, out of these 7.7 billion, more than 3.5 billion people use some or the other form of online social media. Which means that every one-in-three people uses social media platform. This problem thus can be eliminated as it falls under the category of Natural Language Processing. In this, we try to recognize the intention of the speaker by building a model that’s capable of detecting different types of toxicity like threats, obscenity, insults, and identity-based hate. Moreover, it is crucial to handle any such kind of nuisance, to make a more user-friendly experience, only after which people can actually enjoy in participating in discussions with regard to online conversation.</a:t>
            </a:r>
          </a:p>
          <a:p>
            <a:endParaRPr lang="en-IN" dirty="0"/>
          </a:p>
        </p:txBody>
      </p:sp>
    </p:spTree>
    <p:extLst>
      <p:ext uri="{BB962C8B-B14F-4D97-AF65-F5344CB8AC3E}">
        <p14:creationId xmlns:p14="http://schemas.microsoft.com/office/powerpoint/2010/main" val="3044236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480B90-BA8F-43E2-87D7-A5480BB2C18A}"/>
              </a:ext>
            </a:extLst>
          </p:cNvPr>
          <p:cNvSpPr txBox="1"/>
          <p:nvPr/>
        </p:nvSpPr>
        <p:spPr>
          <a:xfrm>
            <a:off x="2121763" y="1263856"/>
            <a:ext cx="9614920" cy="3447098"/>
          </a:xfrm>
          <a:prstGeom prst="rect">
            <a:avLst/>
          </a:prstGeom>
          <a:noFill/>
        </p:spPr>
        <p:txBody>
          <a:bodyPr wrap="square" rtlCol="0">
            <a:spAutoFit/>
          </a:bodyPr>
          <a:lstStyle/>
          <a:p>
            <a:r>
              <a:rPr lang="en-IN" b="1" dirty="0"/>
              <a:t> </a:t>
            </a:r>
            <a:r>
              <a:rPr lang="en-IN" sz="2000" b="1" dirty="0">
                <a:latin typeface="Times New Roman" panose="02020603050405020304" pitchFamily="18" charset="0"/>
                <a:cs typeface="Times New Roman" panose="02020603050405020304" pitchFamily="18" charset="0"/>
              </a:rPr>
              <a:t>Limitations</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Well I did not found any limitation, but to improve the result we need more malignant comments that will help the model to learn more better .</a:t>
            </a: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Future Scope :</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This model can be used by the all the websites which deal in the posting comments like twitter. It can control such  comments to be posted by applying filter on its server end. Or It can warn the person that such comments may put them in some problems</a:t>
            </a:r>
            <a:endParaRPr lang="en-IN" dirty="0"/>
          </a:p>
          <a:p>
            <a:pPr lvl="0" fontAlgn="base"/>
            <a:endParaRPr lang="en-IN" dirty="0"/>
          </a:p>
        </p:txBody>
      </p:sp>
      <p:sp>
        <p:nvSpPr>
          <p:cNvPr id="2" name="Rectangle 1">
            <a:extLst>
              <a:ext uri="{FF2B5EF4-FFF2-40B4-BE49-F238E27FC236}">
                <a16:creationId xmlns:a16="http://schemas.microsoft.com/office/drawing/2014/main" id="{EE60AD67-84B0-406B-99FC-91EB43939097}"/>
              </a:ext>
            </a:extLst>
          </p:cNvPr>
          <p:cNvSpPr/>
          <p:nvPr/>
        </p:nvSpPr>
        <p:spPr>
          <a:xfrm>
            <a:off x="1819922" y="261431"/>
            <a:ext cx="10235953" cy="646331"/>
          </a:xfrm>
          <a:prstGeom prst="rect">
            <a:avLst/>
          </a:prstGeom>
        </p:spPr>
        <p:txBody>
          <a:bodyPr wrap="square">
            <a:spAutoFit/>
          </a:bodyPr>
          <a:lstStyle/>
          <a:p>
            <a:r>
              <a:rPr lang="en-US" sz="3600" dirty="0">
                <a:latin typeface="Algerian" panose="04020705040A02060702" pitchFamily="82" charset="0"/>
              </a:rPr>
              <a:t>Limitations and Future scope of project</a:t>
            </a:r>
          </a:p>
        </p:txBody>
      </p:sp>
    </p:spTree>
    <p:extLst>
      <p:ext uri="{BB962C8B-B14F-4D97-AF65-F5344CB8AC3E}">
        <p14:creationId xmlns:p14="http://schemas.microsoft.com/office/powerpoint/2010/main" val="944835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54CB8-D1AE-49B3-9191-06EF0A30A189}"/>
              </a:ext>
            </a:extLst>
          </p:cNvPr>
          <p:cNvSpPr txBox="1"/>
          <p:nvPr/>
        </p:nvSpPr>
        <p:spPr>
          <a:xfrm>
            <a:off x="1464816" y="2032980"/>
            <a:ext cx="10928411" cy="2215991"/>
          </a:xfrm>
          <a:prstGeom prst="rect">
            <a:avLst/>
          </a:prstGeom>
          <a:noFill/>
        </p:spPr>
        <p:txBody>
          <a:bodyPr wrap="square" rtlCol="0">
            <a:spAutoFit/>
          </a:bodyPr>
          <a:lstStyle/>
          <a:p>
            <a:r>
              <a:rPr lang="en-US" sz="13800" dirty="0">
                <a:latin typeface="Algerian" panose="04020705040A02060702" pitchFamily="82" charset="0"/>
              </a:rPr>
              <a:t>Thank you</a:t>
            </a:r>
            <a:endParaRPr lang="en-IN" sz="13800" dirty="0">
              <a:latin typeface="Algerian" panose="04020705040A02060702" pitchFamily="82" charset="0"/>
            </a:endParaRPr>
          </a:p>
        </p:txBody>
      </p:sp>
    </p:spTree>
    <p:extLst>
      <p:ext uri="{BB962C8B-B14F-4D97-AF65-F5344CB8AC3E}">
        <p14:creationId xmlns:p14="http://schemas.microsoft.com/office/powerpoint/2010/main" val="100285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3445274" y="177554"/>
            <a:ext cx="4116833" cy="1015663"/>
          </a:xfrm>
          <a:prstGeom prst="rect">
            <a:avLst/>
          </a:prstGeom>
          <a:noFill/>
        </p:spPr>
        <p:txBody>
          <a:bodyPr wrap="none" rtlCol="0">
            <a:spAutoFit/>
          </a:bodyPr>
          <a:lstStyle/>
          <a:p>
            <a:r>
              <a:rPr lang="en-US" sz="6000" dirty="0">
                <a:latin typeface="Algerian" panose="04020705040A02060702" pitchFamily="82" charset="0"/>
              </a:rPr>
              <a:t>objective</a:t>
            </a:r>
            <a:endParaRPr lang="en-IN" sz="6000" dirty="0">
              <a:latin typeface="Algerian" panose="04020705040A02060702" pitchFamily="82" charset="0"/>
            </a:endParaRPr>
          </a:p>
        </p:txBody>
      </p:sp>
      <p:sp>
        <p:nvSpPr>
          <p:cNvPr id="3" name="TextBox 2">
            <a:extLst>
              <a:ext uri="{FF2B5EF4-FFF2-40B4-BE49-F238E27FC236}">
                <a16:creationId xmlns:a16="http://schemas.microsoft.com/office/drawing/2014/main" id="{DACC47CF-0F79-4740-93BD-F4678F2A97B4}"/>
              </a:ext>
            </a:extLst>
          </p:cNvPr>
          <p:cNvSpPr txBox="1"/>
          <p:nvPr/>
        </p:nvSpPr>
        <p:spPr>
          <a:xfrm>
            <a:off x="1492928" y="1713390"/>
            <a:ext cx="9206144"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The main objective behind making this project is to make a model that can read the comment and let us know whether the comment is malignant or not.</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94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237744" y="177554"/>
            <a:ext cx="15555782" cy="1938992"/>
          </a:xfrm>
          <a:prstGeom prst="rect">
            <a:avLst/>
          </a:prstGeom>
          <a:noFill/>
        </p:spPr>
        <p:txBody>
          <a:bodyPr wrap="square" rtlCol="0">
            <a:spAutoFit/>
          </a:bodyPr>
          <a:lstStyle/>
          <a:p>
            <a:r>
              <a:rPr lang="en-US" sz="6000" dirty="0">
                <a:latin typeface="Algerian" panose="04020705040A02060702" pitchFamily="82" charset="0"/>
              </a:rPr>
              <a:t>							Data insights           </a:t>
            </a:r>
          </a:p>
          <a:p>
            <a:r>
              <a:rPr lang="en-US" sz="6000" dirty="0">
                <a:latin typeface="Algerian" panose="04020705040A02060702" pitchFamily="82" charset="0"/>
              </a:rPr>
              <a:t>			CHECKING NULL VALUES</a:t>
            </a:r>
            <a:endParaRPr lang="en-IN" sz="6000" dirty="0">
              <a:latin typeface="Algerian" panose="04020705040A02060702" pitchFamily="82" charset="0"/>
            </a:endParaRPr>
          </a:p>
        </p:txBody>
      </p:sp>
      <p:sp>
        <p:nvSpPr>
          <p:cNvPr id="6" name="TextBox 5">
            <a:extLst>
              <a:ext uri="{FF2B5EF4-FFF2-40B4-BE49-F238E27FC236}">
                <a16:creationId xmlns:a16="http://schemas.microsoft.com/office/drawing/2014/main" id="{31CCA43C-C68C-446D-A3A0-84A039401C40}"/>
              </a:ext>
            </a:extLst>
          </p:cNvPr>
          <p:cNvSpPr txBox="1"/>
          <p:nvPr/>
        </p:nvSpPr>
        <p:spPr>
          <a:xfrm>
            <a:off x="3291841" y="2552700"/>
            <a:ext cx="7909560" cy="286232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The very first thing was to check whether there are null values   or not in the dataset. Null Values or missing values usually occurs whenever the entry is left empty, but there were no null values in the data. The null values were checked using </a:t>
            </a:r>
            <a:r>
              <a:rPr lang="en-IN" sz="2000" b="1" dirty="0" err="1">
                <a:latin typeface="Times New Roman" panose="02020603050405020304" pitchFamily="18" charset="0"/>
                <a:cs typeface="Times New Roman" panose="02020603050405020304" pitchFamily="18" charset="0"/>
              </a:rPr>
              <a:t>dataframe.isnull</a:t>
            </a:r>
            <a:r>
              <a:rPr lang="en-IN" sz="2000" b="1" dirty="0">
                <a:latin typeface="Times New Roman" panose="02020603050405020304" pitchFamily="18" charset="0"/>
                <a:cs typeface="Times New Roman" panose="02020603050405020304" pitchFamily="18" charset="0"/>
              </a:rPr>
              <a:t>().sum() function which checks and returns the sum of all null values of individual columns</a:t>
            </a:r>
          </a:p>
          <a:p>
            <a:r>
              <a:rPr lang="en-IN" sz="2000" b="1" dirty="0">
                <a:latin typeface="Times New Roman" panose="02020603050405020304" pitchFamily="18" charset="0"/>
                <a:cs typeface="Times New Roman" panose="02020603050405020304" pitchFamily="18" charset="0"/>
              </a:rPr>
              <a:t>and it was observed that :-</a:t>
            </a:r>
          </a:p>
          <a:p>
            <a:r>
              <a:rPr lang="en-IN" sz="2000" b="1" dirty="0">
                <a:latin typeface="Times New Roman" panose="02020603050405020304" pitchFamily="18" charset="0"/>
                <a:cs typeface="Times New Roman" panose="02020603050405020304" pitchFamily="18" charset="0"/>
              </a:rPr>
              <a:t>there were no null values in the train dataset </a:t>
            </a:r>
          </a:p>
          <a:p>
            <a:r>
              <a:rPr lang="en-US" sz="2000" b="1" dirty="0">
                <a:latin typeface="Times New Roman" panose="02020603050405020304" pitchFamily="18" charset="0"/>
                <a:cs typeface="Times New Roman" panose="02020603050405020304" pitchFamily="18" charset="0"/>
              </a:rPr>
              <a:t>A</a:t>
            </a:r>
            <a:r>
              <a:rPr lang="en-IN" sz="2000" b="1" dirty="0" err="1">
                <a:latin typeface="Times New Roman" panose="02020603050405020304" pitchFamily="18" charset="0"/>
                <a:cs typeface="Times New Roman" panose="02020603050405020304" pitchFamily="18" charset="0"/>
              </a:rPr>
              <a:t>nd</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a:t>
            </a:r>
            <a:r>
              <a:rPr lang="en-IN" sz="2000" b="1" dirty="0" err="1">
                <a:latin typeface="Times New Roman" panose="02020603050405020304" pitchFamily="18" charset="0"/>
                <a:cs typeface="Times New Roman" panose="02020603050405020304" pitchFamily="18" charset="0"/>
              </a:rPr>
              <a:t>ntentionally</a:t>
            </a:r>
            <a:r>
              <a:rPr lang="en-IN" sz="2000" b="1" dirty="0">
                <a:latin typeface="Times New Roman" panose="02020603050405020304" pitchFamily="18" charset="0"/>
                <a:cs typeface="Times New Roman" panose="02020603050405020304" pitchFamily="18" charset="0"/>
              </a:rPr>
              <a:t> null values were created to train the data</a:t>
            </a:r>
          </a:p>
        </p:txBody>
      </p:sp>
    </p:spTree>
    <p:extLst>
      <p:ext uri="{BB962C8B-B14F-4D97-AF65-F5344CB8AC3E}">
        <p14:creationId xmlns:p14="http://schemas.microsoft.com/office/powerpoint/2010/main" val="51062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3088" y="2587471"/>
            <a:ext cx="4813527"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columns except id, and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were visualized to know the counts unique values of each column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Like there are 15,249 malignant comments </a:t>
            </a:r>
          </a:p>
          <a:p>
            <a:r>
              <a:rPr lang="en-US" sz="2000" b="1" dirty="0">
                <a:latin typeface="Times New Roman" panose="02020603050405020304" pitchFamily="18" charset="0"/>
                <a:cs typeface="Times New Roman" panose="02020603050405020304" pitchFamily="18" charset="0"/>
              </a:rPr>
              <a:t>And 1,44,277 comments are not malignant</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1028" name="Picture 4">
            <a:extLst>
              <a:ext uri="{FF2B5EF4-FFF2-40B4-BE49-F238E27FC236}">
                <a16:creationId xmlns:a16="http://schemas.microsoft.com/office/drawing/2014/main" id="{27AB14F5-8CBB-4A72-8E0E-BE33F8942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185" y="2252247"/>
            <a:ext cx="4635993" cy="380232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3088" y="2587471"/>
            <a:ext cx="4813527"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columns except id, and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were visualized to know the counts unique values of each column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Like there are 15294  </a:t>
            </a:r>
            <a:r>
              <a:rPr lang="en-US" sz="2000" b="1" dirty="0" err="1">
                <a:latin typeface="Times New Roman" panose="02020603050405020304" pitchFamily="18" charset="0"/>
                <a:cs typeface="Times New Roman" panose="02020603050405020304" pitchFamily="18" charset="0"/>
              </a:rPr>
              <a:t>highly_malignant</a:t>
            </a:r>
            <a:r>
              <a:rPr lang="en-US" sz="2000" b="1" dirty="0">
                <a:latin typeface="Times New Roman" panose="02020603050405020304" pitchFamily="18" charset="0"/>
                <a:cs typeface="Times New Roman" panose="02020603050405020304" pitchFamily="18" charset="0"/>
              </a:rPr>
              <a:t> comments </a:t>
            </a:r>
          </a:p>
          <a:p>
            <a:r>
              <a:rPr lang="en-US" sz="2000" b="1" dirty="0">
                <a:latin typeface="Times New Roman" panose="02020603050405020304" pitchFamily="18" charset="0"/>
                <a:cs typeface="Times New Roman" panose="02020603050405020304" pitchFamily="18" charset="0"/>
              </a:rPr>
              <a:t>And 1,44,277 comments are not malignant</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2050" name="Picture 2">
            <a:extLst>
              <a:ext uri="{FF2B5EF4-FFF2-40B4-BE49-F238E27FC236}">
                <a16:creationId xmlns:a16="http://schemas.microsoft.com/office/drawing/2014/main" id="{B7033926-3995-4C14-8079-8B8437048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697" y="2304429"/>
            <a:ext cx="4558684" cy="367727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05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3088" y="2587471"/>
            <a:ext cx="4813527"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columns except id, and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were visualized to know the counts unique values of each column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Like there are 8449 rude comments </a:t>
            </a:r>
          </a:p>
          <a:p>
            <a:r>
              <a:rPr lang="en-US" sz="2000" b="1" dirty="0">
                <a:latin typeface="Times New Roman" panose="02020603050405020304" pitchFamily="18" charset="0"/>
                <a:cs typeface="Times New Roman" panose="02020603050405020304" pitchFamily="18" charset="0"/>
              </a:rPr>
              <a:t>And 1,51,122 comments are not malignant</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3074" name="Picture 2">
            <a:extLst>
              <a:ext uri="{FF2B5EF4-FFF2-40B4-BE49-F238E27FC236}">
                <a16:creationId xmlns:a16="http://schemas.microsoft.com/office/drawing/2014/main" id="{E1FC3D9E-9321-4E49-92D7-1481AA338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834" y="2176027"/>
            <a:ext cx="4813526" cy="355894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04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3088" y="2587471"/>
            <a:ext cx="4813527"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columns except id, and </a:t>
            </a:r>
            <a:r>
              <a:rPr lang="en-US" sz="2000" b="1" dirty="0" err="1">
                <a:latin typeface="Times New Roman" panose="02020603050405020304" pitchFamily="18" charset="0"/>
                <a:cs typeface="Times New Roman" panose="02020603050405020304" pitchFamily="18" charset="0"/>
              </a:rPr>
              <a:t>comment_text</a:t>
            </a:r>
            <a:r>
              <a:rPr lang="en-US" sz="2000" b="1" dirty="0">
                <a:latin typeface="Times New Roman" panose="02020603050405020304" pitchFamily="18" charset="0"/>
                <a:cs typeface="Times New Roman" panose="02020603050405020304" pitchFamily="18" charset="0"/>
              </a:rPr>
              <a:t> were visualized to know the counts unique values of each column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Like there are 478 </a:t>
            </a:r>
            <a:r>
              <a:rPr lang="en-US" sz="2000" b="1" dirty="0" err="1">
                <a:latin typeface="Times New Roman" panose="02020603050405020304" pitchFamily="18" charset="0"/>
                <a:cs typeface="Times New Roman" panose="02020603050405020304" pitchFamily="18" charset="0"/>
              </a:rPr>
              <a:t>Threatning</a:t>
            </a:r>
            <a:r>
              <a:rPr lang="en-US" sz="2000" b="1" dirty="0">
                <a:latin typeface="Times New Roman" panose="02020603050405020304" pitchFamily="18" charset="0"/>
                <a:cs typeface="Times New Roman" panose="02020603050405020304" pitchFamily="18" charset="0"/>
              </a:rPr>
              <a:t> comments </a:t>
            </a:r>
          </a:p>
          <a:p>
            <a:r>
              <a:rPr lang="en-US" sz="2000" b="1" dirty="0">
                <a:latin typeface="Times New Roman" panose="02020603050405020304" pitchFamily="18" charset="0"/>
                <a:cs typeface="Times New Roman" panose="02020603050405020304" pitchFamily="18" charset="0"/>
              </a:rPr>
              <a:t>And 159093 comments are not malignant</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4098" name="Picture 2">
            <a:extLst>
              <a:ext uri="{FF2B5EF4-FFF2-40B4-BE49-F238E27FC236}">
                <a16:creationId xmlns:a16="http://schemas.microsoft.com/office/drawing/2014/main" id="{F99EEDA7-8DAF-46F0-B2B2-4584B29CA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961" y="2030912"/>
            <a:ext cx="4422929" cy="3508753"/>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076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1404</TotalTime>
  <Words>1332</Words>
  <Application>Microsoft Office PowerPoint</Application>
  <PresentationFormat>Widescreen</PresentationFormat>
  <Paragraphs>235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Arial</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 Kewalramani</dc:creator>
  <cp:lastModifiedBy>Shilpa Kewalramani</cp:lastModifiedBy>
  <cp:revision>57</cp:revision>
  <dcterms:created xsi:type="dcterms:W3CDTF">2021-07-02T04:45:40Z</dcterms:created>
  <dcterms:modified xsi:type="dcterms:W3CDTF">2021-09-09T12:14:02Z</dcterms:modified>
</cp:coreProperties>
</file>