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+igAzFs0rGisEOCfNo4PCZHXg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393F57-630E-44B0-A5D0-EAAA5109ED0C}">
  <a:tblStyle styleId="{EF393F57-630E-44B0-A5D0-EAAA5109ED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customschemas.google.com/relationships/presentationmetadata" Target="meta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5"/>
          <p:cNvSpPr txBox="1"/>
          <p:nvPr>
            <p:ph type="ctrTitle"/>
          </p:nvPr>
        </p:nvSpPr>
        <p:spPr>
          <a:xfrm>
            <a:off x="457200" y="4986306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8610600" y="4986306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5"/>
          <p:cNvCxnSpPr/>
          <p:nvPr/>
        </p:nvCxnSpPr>
        <p:spPr>
          <a:xfrm rot="10800000">
            <a:off x="8386843" y="49863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drawing, illustration&#10;&#10;Description automatically generated" id="24" name="Google Shape;24;p5"/>
          <p:cNvPicPr preferRelativeResize="0"/>
          <p:nvPr/>
        </p:nvPicPr>
        <p:blipFill rotWithShape="1">
          <a:blip r:embed="rId3">
            <a:alphaModFix/>
          </a:blip>
          <a:srcRect b="31188" l="4568" r="11630" t="4381"/>
          <a:stretch/>
        </p:blipFill>
        <p:spPr>
          <a:xfrm>
            <a:off x="2592413" y="101479"/>
            <a:ext cx="7007171" cy="466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457200" y="4905290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8610600" y="4905290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14"/>
          <p:cNvCxnSpPr/>
          <p:nvPr/>
        </p:nvCxnSpPr>
        <p:spPr>
          <a:xfrm rot="10800000">
            <a:off x="8386843" y="4905290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83" name="Google Shape;8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 rot="5400000">
            <a:off x="3522350" y="-912490"/>
            <a:ext cx="4723628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95" name="Google Shape;9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024128" y="1485151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1024128" y="2273302"/>
            <a:ext cx="4754880" cy="3919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3" type="body"/>
          </p:nvPr>
        </p:nvSpPr>
        <p:spPr>
          <a:xfrm>
            <a:off x="5990888" y="1485151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7"/>
          <p:cNvSpPr txBox="1"/>
          <p:nvPr>
            <p:ph idx="4" type="body"/>
          </p:nvPr>
        </p:nvSpPr>
        <p:spPr>
          <a:xfrm>
            <a:off x="5990888" y="2273302"/>
            <a:ext cx="4754880" cy="3919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ctrTitle"/>
          </p:nvPr>
        </p:nvSpPr>
        <p:spPr>
          <a:xfrm>
            <a:off x="457200" y="4986306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8610600" y="4986306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8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8"/>
          <p:cNvCxnSpPr/>
          <p:nvPr/>
        </p:nvCxnSpPr>
        <p:spPr>
          <a:xfrm rot="10800000">
            <a:off x="8386843" y="49863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1024128" y="1585732"/>
            <a:ext cx="9720073" cy="47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57200" y="5125205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8610600" y="5125205"/>
            <a:ext cx="3200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10"/>
          <p:cNvCxnSpPr/>
          <p:nvPr/>
        </p:nvCxnSpPr>
        <p:spPr>
          <a:xfrm rot="10800000">
            <a:off x="8386843" y="51252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59" name="Google Shape;5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1024128" y="347241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1024127" y="1527858"/>
            <a:ext cx="4754880" cy="478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5989320" y="1527858"/>
            <a:ext cx="4754880" cy="47815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&#10;&#10;Description automatically generated"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1024128" y="367334"/>
            <a:ext cx="4389120" cy="917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1024128" y="1435261"/>
            <a:ext cx="4389120" cy="4584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1024128" y="1585732"/>
            <a:ext cx="9720073" cy="4723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4"/>
          <p:cNvCxnSpPr/>
          <p:nvPr/>
        </p:nvCxnSpPr>
        <p:spPr>
          <a:xfrm rot="10800000">
            <a:off x="762000" y="386485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&#10;&#10;Description automatically generated" id="15" name="Google Shape;15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9923" y="6414833"/>
            <a:ext cx="1703942" cy="432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457200" y="4986306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Calibri"/>
              <a:buNone/>
            </a:pPr>
            <a:r>
              <a:rPr lang="en-US"/>
              <a:t>ASD formulations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8610600" y="4986306"/>
            <a:ext cx="320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Tg and Tm calculations</a:t>
            </a:r>
            <a:endParaRPr/>
          </a:p>
        </p:txBody>
      </p:sp>
      <p:sp>
        <p:nvSpPr>
          <p:cNvPr id="102" name="Google Shape;102;p1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Proprietary. © 2017-25 Aganitha</a:t>
            </a:r>
            <a:endParaRPr/>
          </a:p>
        </p:txBody>
      </p:sp>
      <p:sp>
        <p:nvSpPr>
          <p:cNvPr id="103" name="Google Shape;103;p1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1024127" y="386485"/>
            <a:ext cx="1063798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Calibri"/>
              <a:buNone/>
            </a:pPr>
            <a:r>
              <a:rPr lang="en-US"/>
              <a:t>Tg and Tm calculations</a:t>
            </a:r>
            <a:endParaRPr/>
          </a:p>
        </p:txBody>
      </p:sp>
      <p:sp>
        <p:nvSpPr>
          <p:cNvPr id="109" name="Google Shape;109;p2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Proprietary. © 2017-25 Aganitha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11" name="Google Shape;111;p2"/>
          <p:cNvGraphicFramePr/>
          <p:nvPr/>
        </p:nvGraphicFramePr>
        <p:xfrm>
          <a:off x="701458" y="12507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{EF393F57-630E-44B0-A5D0-EAAA5109ED0C}</a:tableStyleId>
              </a:tblPr>
              <a:tblGrid>
                <a:gridCol w="2528325"/>
                <a:gridCol w="2117975"/>
                <a:gridCol w="1894550"/>
                <a:gridCol w="2180275"/>
                <a:gridCol w="21802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System</a:t>
                      </a:r>
                      <a:r>
                        <a:rPr baseline="30000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(# of molecules)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Tg (experimental)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Tg (estimated)*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Tm (experimental)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Tm (estimated)*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Ritonavir (102)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322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319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399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900FF"/>
                          </a:solidFill>
                        </a:rPr>
                        <a:t>450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83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Acetaminophen (500)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327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443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900FF"/>
                          </a:solidFill>
                        </a:rPr>
                        <a:t>423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12" name="Google Shape;112;p2"/>
          <p:cNvSpPr txBox="1"/>
          <p:nvPr/>
        </p:nvSpPr>
        <p:spPr>
          <a:xfrm>
            <a:off x="7809638" y="667152"/>
            <a:ext cx="41751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Total number of atoms in system ~10,000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Estimated using single MD simulation data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2327948" y="2726140"/>
            <a:ext cx="1966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Ritonavir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8088136" y="2726140"/>
            <a:ext cx="1966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Acetaminophen</a:t>
            </a:r>
            <a:endParaRPr/>
          </a:p>
        </p:txBody>
      </p:sp>
      <p:pic>
        <p:nvPicPr>
          <p:cNvPr id="115" name="Google Shape;1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8348" y="3200428"/>
            <a:ext cx="5093768" cy="3018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663" y="3200428"/>
            <a:ext cx="5093768" cy="301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024128" y="386485"/>
            <a:ext cx="9720072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600"/>
              <a:buFont typeface="Calibri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122" name="Google Shape;122;p3"/>
          <p:cNvSpPr txBox="1"/>
          <p:nvPr>
            <p:ph idx="11" type="ftr"/>
          </p:nvPr>
        </p:nvSpPr>
        <p:spPr>
          <a:xfrm>
            <a:off x="2933434" y="6470704"/>
            <a:ext cx="6137995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Confidential and Proprietary. © 2017-25 Aganitha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024128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"/>
          <p:cNvGrpSpPr/>
          <p:nvPr/>
        </p:nvGrpSpPr>
        <p:grpSpPr>
          <a:xfrm>
            <a:off x="1960924" y="1480318"/>
            <a:ext cx="8130972" cy="3878327"/>
            <a:chOff x="1632464" y="2247"/>
            <a:chExt cx="8130972" cy="3878327"/>
          </a:xfrm>
        </p:grpSpPr>
        <p:sp>
          <p:nvSpPr>
            <p:cNvPr id="125" name="Google Shape;125;p3"/>
            <p:cNvSpPr/>
            <p:nvPr/>
          </p:nvSpPr>
          <p:spPr>
            <a:xfrm rot="10800000">
              <a:off x="2185162" y="2247"/>
              <a:ext cx="7578274" cy="110539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72BDE8"/>
                </a:gs>
                <a:gs pos="100000">
                  <a:srgbClr val="95D3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2461511" y="2247"/>
              <a:ext cx="7301925" cy="1105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87425" spcFirstLastPara="1" rIns="853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1. Thermostat, Barostat, and integrator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-Traditional velocity-rescale thermostat was showing higher fluctuations in the temperature.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-MTTK barostat is maintain pressure well compared to traditional Berendsen barostat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-Velocity-verlet integrator was providing better ensemble compared to leap-frog 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632464" y="2247"/>
              <a:ext cx="1105396" cy="1105396"/>
            </a:xfrm>
            <a:prstGeom prst="ellipse">
              <a:avLst/>
            </a:prstGeom>
            <a:solidFill>
              <a:srgbClr val="BADBF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10800000">
              <a:off x="2185162" y="1388713"/>
              <a:ext cx="7578274" cy="110539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72BDE8"/>
                </a:gs>
                <a:gs pos="100000">
                  <a:srgbClr val="95D3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2461511" y="1388713"/>
              <a:ext cx="7301925" cy="1105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87425" spcFirstLastPara="1" rIns="853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2. System size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-A larger system size of 10,000-12,000 atoms provides better ensembles as compared to smaller system size of ~5,000 atoms</a:t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632464" y="1388713"/>
              <a:ext cx="1105396" cy="1105396"/>
            </a:xfrm>
            <a:prstGeom prst="ellipse">
              <a:avLst/>
            </a:prstGeom>
            <a:solidFill>
              <a:srgbClr val="BADBF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10800000">
              <a:off x="2185162" y="2775178"/>
              <a:ext cx="7578274" cy="1105396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72BDE8"/>
                </a:gs>
                <a:gs pos="100000">
                  <a:srgbClr val="95D3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2461511" y="2775178"/>
              <a:ext cx="7301925" cy="1105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87425" spcFirstLastPara="1" rIns="853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Data Fitting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Helvetica Neue"/>
                <a:buNone/>
              </a:pPr>
              <a:r>
                <a:rPr lang="en-US" sz="12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-We performed bilinear fitting on density vs. temperature data instead of specific volume vs temperature data (Ref1)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632464" y="2775178"/>
              <a:ext cx="1105396" cy="1105396"/>
            </a:xfrm>
            <a:prstGeom prst="ellipse">
              <a:avLst/>
            </a:prstGeom>
            <a:solidFill>
              <a:srgbClr val="BADBF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2024-10-29T13:01:49Z</dcterms:created>
  <dc:creator>Prasad Chodavarapu</dc:creator>
</cp:coreProperties>
</file>