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70" r:id="rId9"/>
    <p:sldId id="273" r:id="rId10"/>
    <p:sldId id="261" r:id="rId11"/>
    <p:sldId id="263" r:id="rId12"/>
    <p:sldId id="264" r:id="rId13"/>
    <p:sldId id="267" r:id="rId14"/>
    <p:sldId id="274" r:id="rId15"/>
    <p:sldId id="268" r:id="rId16"/>
    <p:sldId id="269" r:id="rId17"/>
  </p:sldIdLst>
  <p:sldSz cx="14630400" cy="8229600"/>
  <p:notesSz cx="14630400" cy="822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1737361"/>
            <a:ext cx="10590790" cy="3995497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5760704"/>
            <a:ext cx="10590788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6" y="822960"/>
            <a:ext cx="10590790" cy="43687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7" y="6440790"/>
            <a:ext cx="10590787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737360"/>
            <a:ext cx="10590791" cy="2377440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10590791" cy="283464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2" y="1737360"/>
            <a:ext cx="9599178" cy="2788049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316481" y="4525409"/>
            <a:ext cx="8735579" cy="41060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5220788"/>
            <a:ext cx="10590791" cy="201168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077954" y="1165504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6588" y="3136545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749041"/>
            <a:ext cx="10590792" cy="198381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732857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537" y="2377440"/>
            <a:ext cx="353623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82956" y="3200400"/>
            <a:ext cx="3512820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0392" y="2377440"/>
            <a:ext cx="352348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47727" y="3200400"/>
            <a:ext cx="3536153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2377440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49640" y="3200400"/>
            <a:ext cx="3518536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56" y="5101139"/>
            <a:ext cx="352806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82956" y="2651760"/>
            <a:ext cx="352806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82956" y="5792654"/>
            <a:ext cx="3528060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7251" y="5101139"/>
            <a:ext cx="351663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67249" y="2651760"/>
            <a:ext cx="351663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65627" y="5792653"/>
            <a:ext cx="3521287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5101139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49639" y="2651760"/>
            <a:ext cx="3518536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49491" y="5792650"/>
            <a:ext cx="3523196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5055" y="516256"/>
            <a:ext cx="2103121" cy="699135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956" y="1064897"/>
            <a:ext cx="8907779" cy="64427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3434080"/>
            <a:ext cx="10590788" cy="229877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5732857"/>
            <a:ext cx="10590790" cy="1032480"/>
          </a:xfrm>
        </p:spPr>
        <p:txBody>
          <a:bodyPr anchor="t"/>
          <a:lstStyle>
            <a:lvl1pPr marL="0" indent="0" algn="l">
              <a:buNone/>
              <a:defRPr sz="2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3975" y="2472690"/>
            <a:ext cx="5275607" cy="503491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5392" y="2467311"/>
            <a:ext cx="5275609" cy="5040294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286000"/>
            <a:ext cx="527560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397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5395" y="2286000"/>
            <a:ext cx="5275607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539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737360"/>
            <a:ext cx="4081277" cy="173736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40" y="1737360"/>
            <a:ext cx="6235196" cy="54864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4" y="3755137"/>
            <a:ext cx="4081276" cy="347471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89" y="2225030"/>
            <a:ext cx="6111487" cy="188977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39455" y="1371600"/>
            <a:ext cx="3840480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6101975" cy="164592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3203623"/>
            <a:ext cx="4844414" cy="502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3470817"/>
            <a:ext cx="1826894" cy="283854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0330814" y="2011680"/>
            <a:ext cx="3383280" cy="3383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9599295" y="1"/>
            <a:ext cx="1924064" cy="1369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10327054" y="7315200"/>
            <a:ext cx="1192481" cy="914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4" y="543262"/>
            <a:ext cx="11285668" cy="1680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463502"/>
            <a:ext cx="10735849" cy="503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2186767" y="2148842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741888" y="3870357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548640" rtl="0" eaLnBrk="1" latinLnBrk="0" hangingPunct="1">
        <a:spcBef>
          <a:spcPct val="0"/>
        </a:spcBef>
        <a:buNone/>
        <a:defRPr sz="50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1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9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0073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73205261_AI_Assisted_Fashion_Design_A_Review" TargetMode="External"/><Relationship Id="rId2" Type="http://schemas.openxmlformats.org/officeDocument/2006/relationships/hyperlink" Target="https://www.afjbs.com/uploads/paper/5dcd47a637ee5fa1cd6b83f9a4edf80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007/s42979-023-01932-9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179" y="2401951"/>
            <a:ext cx="8270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0" dirty="0">
                <a:latin typeface="Times New Roman" panose="02020603050405020304"/>
                <a:cs typeface="Times New Roman" panose="02020603050405020304"/>
              </a:rPr>
              <a:t>AI-</a:t>
            </a:r>
            <a:r>
              <a:rPr sz="4800" b="0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4800" b="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b="0" dirty="0">
                <a:latin typeface="Times New Roman" panose="02020603050405020304"/>
                <a:cs typeface="Times New Roman" panose="02020603050405020304"/>
              </a:rPr>
              <a:t>Fashion Design</a:t>
            </a:r>
            <a:r>
              <a:rPr sz="4800" b="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b="0" spc="-10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4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9244" y="3509898"/>
            <a:ext cx="6418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255" algn="l"/>
              </a:tabLst>
            </a:pP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Integrating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Deep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Innovation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-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9575" y="5145405"/>
            <a:ext cx="5462270" cy="260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020" marR="1608455" indent="-457200">
              <a:lnSpc>
                <a:spcPct val="115000"/>
              </a:lnSpc>
              <a:spcBef>
                <a:spcPts val="100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Presented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by, </a:t>
            </a:r>
          </a:p>
          <a:p>
            <a:pPr marL="541020" marR="1608455" indent="-457200">
              <a:lnSpc>
                <a:spcPct val="115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Shilpa</a:t>
            </a:r>
            <a:r>
              <a:rPr sz="2400" b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B</a:t>
            </a:r>
          </a:p>
          <a:p>
            <a:pPr marL="541020" marR="1608455" indent="-457200">
              <a:lnSpc>
                <a:spcPct val="115000"/>
              </a:lnSpc>
              <a:spcBef>
                <a:spcPts val="100"/>
              </a:spcBef>
            </a:pPr>
            <a:r>
              <a:rPr lang="en-IN" sz="2400" b="1" spc="-50" dirty="0">
                <a:latin typeface="Times New Roman" panose="02020603050405020304"/>
                <a:cs typeface="Times New Roman" panose="02020603050405020304"/>
              </a:rPr>
              <a:t>Roll no:44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15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Guide:</a:t>
            </a:r>
            <a:r>
              <a:rPr lang="en-IN" sz="2400" b="1" dirty="0" err="1">
                <a:latin typeface="Times New Roman" panose="02020603050405020304"/>
                <a:cs typeface="Times New Roman" panose="02020603050405020304"/>
              </a:rPr>
              <a:t>Dr.</a:t>
            </a:r>
            <a:r>
              <a:rPr sz="2400" b="1" dirty="0" err="1">
                <a:latin typeface="Times New Roman" panose="02020603050405020304"/>
                <a:cs typeface="Times New Roman" panose="02020603050405020304"/>
              </a:rPr>
              <a:t>Shidha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MV </a:t>
            </a:r>
            <a:endParaRPr lang="en-IN" sz="2400" b="1" spc="-25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15000"/>
              </a:lnSpc>
            </a:pPr>
            <a:r>
              <a:rPr lang="en-IN" sz="2400" b="1" dirty="0" err="1">
                <a:latin typeface="Times New Roman" panose="02020603050405020304"/>
                <a:cs typeface="Times New Roman" panose="02020603050405020304"/>
              </a:rPr>
              <a:t>Project </a:t>
            </a:r>
            <a:r>
              <a:rPr sz="2400" b="1" dirty="0" err="1">
                <a:latin typeface="Times New Roman" panose="02020603050405020304"/>
                <a:cs typeface="Times New Roman" panose="02020603050405020304"/>
              </a:rPr>
              <a:t>Scrum:</a:t>
            </a:r>
            <a:r>
              <a:rPr lang="en-IN" sz="2400" b="1" dirty="0" err="1">
                <a:latin typeface="Times New Roman" panose="02020603050405020304"/>
                <a:cs typeface="Times New Roman" panose="02020603050405020304"/>
              </a:rPr>
              <a:t>Ms.</a:t>
            </a:r>
            <a:r>
              <a:rPr sz="2400" b="1" dirty="0" err="1">
                <a:latin typeface="Times New Roman" panose="02020603050405020304"/>
                <a:cs typeface="Times New Roman" panose="02020603050405020304"/>
              </a:rPr>
              <a:t>Sona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Mary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Louis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53109"/>
            <a:ext cx="7725409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13760" algn="l"/>
              </a:tabLst>
            </a:pPr>
            <a:r>
              <a:rPr sz="2800" dirty="0">
                <a:latin typeface="SimSun" panose="02010600030101010101" pitchFamily="2" charset="-122"/>
                <a:cs typeface="SimSun" panose="02010600030101010101" pitchFamily="2" charset="-122"/>
              </a:rPr>
              <a:t>1.</a:t>
            </a:r>
            <a:r>
              <a:rPr sz="2800" spc="-65" dirty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</a:t>
            </a:r>
            <a:r>
              <a:rPr sz="3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</p:txBody>
      </p:sp>
      <p:sp>
        <p:nvSpPr>
          <p:cNvPr id="4" name="object 4"/>
          <p:cNvSpPr/>
          <p:nvPr/>
        </p:nvSpPr>
        <p:spPr>
          <a:xfrm>
            <a:off x="452437" y="6142672"/>
            <a:ext cx="13496925" cy="28575"/>
          </a:xfrm>
          <a:custGeom>
            <a:avLst/>
            <a:gdLst/>
            <a:ahLst/>
            <a:cxnLst/>
            <a:rect l="l" t="t" r="r" b="b"/>
            <a:pathLst>
              <a:path w="13496925" h="28575">
                <a:moveTo>
                  <a:pt x="13492162" y="28575"/>
                </a:moveTo>
                <a:lnTo>
                  <a:pt x="4762" y="28575"/>
                </a:lnTo>
                <a:lnTo>
                  <a:pt x="3289" y="28346"/>
                </a:lnTo>
                <a:lnTo>
                  <a:pt x="1968" y="27660"/>
                </a:lnTo>
                <a:lnTo>
                  <a:pt x="914" y="26606"/>
                </a:lnTo>
                <a:lnTo>
                  <a:pt x="228" y="25285"/>
                </a:lnTo>
                <a:lnTo>
                  <a:pt x="0" y="23812"/>
                </a:lnTo>
                <a:lnTo>
                  <a:pt x="0" y="4762"/>
                </a:lnTo>
                <a:lnTo>
                  <a:pt x="4762" y="0"/>
                </a:lnTo>
                <a:lnTo>
                  <a:pt x="13492162" y="0"/>
                </a:lnTo>
                <a:lnTo>
                  <a:pt x="134969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4762" y="19050"/>
                </a:lnTo>
                <a:lnTo>
                  <a:pt x="9525" y="23812"/>
                </a:lnTo>
                <a:lnTo>
                  <a:pt x="13496925" y="23812"/>
                </a:lnTo>
                <a:lnTo>
                  <a:pt x="13496696" y="25285"/>
                </a:lnTo>
                <a:lnTo>
                  <a:pt x="13496010" y="26606"/>
                </a:lnTo>
                <a:lnTo>
                  <a:pt x="13494956" y="27660"/>
                </a:lnTo>
                <a:lnTo>
                  <a:pt x="13493635" y="28346"/>
                </a:lnTo>
                <a:lnTo>
                  <a:pt x="13492162" y="28575"/>
                </a:lnTo>
                <a:close/>
              </a:path>
              <a:path w="13496925" h="285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496925" h="28575">
                <a:moveTo>
                  <a:pt x="134874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487400" y="4762"/>
                </a:lnTo>
                <a:lnTo>
                  <a:pt x="13487400" y="9525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13487400" y="4762"/>
                </a:lnTo>
                <a:lnTo>
                  <a:pt x="13492162" y="9525"/>
                </a:lnTo>
                <a:lnTo>
                  <a:pt x="13496925" y="9525"/>
                </a:lnTo>
                <a:lnTo>
                  <a:pt x="13496925" y="19050"/>
                </a:lnTo>
                <a:lnTo>
                  <a:pt x="13492162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9525"/>
                </a:moveTo>
                <a:lnTo>
                  <a:pt x="13492162" y="9525"/>
                </a:lnTo>
                <a:lnTo>
                  <a:pt x="13487400" y="4762"/>
                </a:lnTo>
                <a:lnTo>
                  <a:pt x="13496925" y="4762"/>
                </a:lnTo>
                <a:lnTo>
                  <a:pt x="13496925" y="9525"/>
                </a:lnTo>
                <a:close/>
              </a:path>
              <a:path w="13496925" h="28575">
                <a:moveTo>
                  <a:pt x="9525" y="23812"/>
                </a:moveTo>
                <a:lnTo>
                  <a:pt x="4762" y="19050"/>
                </a:lnTo>
                <a:lnTo>
                  <a:pt x="9525" y="19050"/>
                </a:lnTo>
                <a:lnTo>
                  <a:pt x="9525" y="23812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9525" y="23812"/>
                </a:lnTo>
                <a:lnTo>
                  <a:pt x="9525" y="19050"/>
                </a:lnTo>
                <a:lnTo>
                  <a:pt x="13487400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23812"/>
                </a:moveTo>
                <a:lnTo>
                  <a:pt x="13487400" y="23812"/>
                </a:lnTo>
                <a:lnTo>
                  <a:pt x="13492162" y="19050"/>
                </a:lnTo>
                <a:lnTo>
                  <a:pt x="13496925" y="19050"/>
                </a:lnTo>
                <a:lnTo>
                  <a:pt x="13496925" y="23812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1552575"/>
            <a:ext cx="13119099" cy="73244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95"/>
              </a:spcBef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Collect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images,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descriptions,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trend-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related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data.</a:t>
            </a:r>
            <a:endParaRPr lang="en-IN" sz="2800" spc="-10" dirty="0">
              <a:latin typeface="Times New Roman" panose="02020603050405020304"/>
              <a:cs typeface="Times New Roman" panose="02020603050405020304"/>
            </a:endParaRPr>
          </a:p>
          <a:p>
            <a:pPr marL="469265" indent="-227965">
              <a:lnSpc>
                <a:spcPct val="100000"/>
              </a:lnSpc>
              <a:spcBef>
                <a:spcPts val="95"/>
              </a:spcBef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469265" indent="-227965">
              <a:lnSpc>
                <a:spcPct val="100000"/>
              </a:lnSpc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extracting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meaningful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descriptions.</a:t>
            </a:r>
            <a:endParaRPr lang="en-IN" sz="2800" spc="-10" dirty="0">
              <a:latin typeface="Times New Roman" panose="02020603050405020304"/>
              <a:cs typeface="Times New Roman" panose="02020603050405020304"/>
            </a:endParaRPr>
          </a:p>
          <a:p>
            <a:pPr marL="469265" indent="-227965">
              <a:lnSpc>
                <a:spcPct val="100000"/>
              </a:lnSpc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548005" algn="l"/>
                <a:tab pos="3771900" algn="l"/>
              </a:tabLst>
            </a:pPr>
            <a:r>
              <a:rPr lang="en-IN" sz="2800" b="1" dirty="0">
                <a:latin typeface="SimSun" panose="02010600030101010101" pitchFamily="2" charset="-122"/>
                <a:cs typeface="SimSun" panose="02010600030101010101" pitchFamily="2" charset="-122"/>
              </a:rPr>
              <a:t>2. Design</a:t>
            </a:r>
            <a:r>
              <a:rPr lang="en-IN" sz="2800" b="1" spc="-105" dirty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IN" sz="2800" b="1" spc="-10" dirty="0">
                <a:latin typeface="SimSun" panose="02010600030101010101" pitchFamily="2" charset="-122"/>
                <a:cs typeface="SimSun" panose="02010600030101010101" pitchFamily="2" charset="-122"/>
              </a:rPr>
              <a:t>Generation</a:t>
            </a:r>
            <a:r>
              <a:rPr lang="en-IN" sz="2800" b="1" dirty="0">
                <a:latin typeface="SimSun" panose="02010600030101010101" pitchFamily="2" charset="-122"/>
                <a:cs typeface="SimSun" panose="02010600030101010101" pitchFamily="2" charset="-122"/>
              </a:rPr>
              <a:t>	and</a:t>
            </a:r>
            <a:r>
              <a:rPr lang="en-IN" sz="2800" b="1" spc="-155" dirty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IN" sz="2800" b="1" dirty="0">
                <a:latin typeface="SimSun" panose="02010600030101010101" pitchFamily="2" charset="-122"/>
                <a:cs typeface="SimSun" panose="02010600030101010101" pitchFamily="2" charset="-122"/>
              </a:rPr>
              <a:t>Customization</a:t>
            </a:r>
            <a:r>
              <a:rPr lang="en-IN" sz="2800" b="1" spc="-135" dirty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IN" sz="2800" b="1" spc="-10" dirty="0">
                <a:latin typeface="SimSun" panose="02010600030101010101" pitchFamily="2" charset="-122"/>
                <a:cs typeface="SimSun" panose="02010600030101010101" pitchFamily="2" charset="-122"/>
              </a:rPr>
              <a:t>Module</a:t>
            </a:r>
            <a:endParaRPr lang="en-IN" sz="2800" dirty="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455"/>
              </a:spcBef>
              <a:buFont typeface="SimSun" panose="02010600030101010101" pitchFamily="2" charset="-122"/>
              <a:buAutoNum type="arabicPeriod" startAt="4"/>
            </a:pPr>
            <a:endParaRPr lang="en-IN" sz="2800" dirty="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469265" lvl="1" indent="-227965">
              <a:lnSpc>
                <a:spcPct val="100000"/>
              </a:lnSpc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Allow</a:t>
            </a:r>
            <a:r>
              <a:rPr lang="en-IN"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lang="en-IN"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lang="en-IN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input</a:t>
            </a:r>
            <a:r>
              <a:rPr lang="en-IN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preferences</a:t>
            </a:r>
            <a:r>
              <a:rPr lang="en-IN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(e.g.,</a:t>
            </a:r>
            <a:r>
              <a:rPr lang="en-IN"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fabric</a:t>
            </a:r>
            <a:r>
              <a:rPr lang="en-IN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type,</a:t>
            </a:r>
            <a:r>
              <a:rPr lang="en-IN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 err="1">
                <a:latin typeface="Times New Roman" panose="02020603050405020304"/>
                <a:cs typeface="Times New Roman" panose="02020603050405020304"/>
              </a:rPr>
              <a:t>color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IN"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spc="-10" dirty="0">
                <a:latin typeface="Times New Roman" panose="02020603050405020304"/>
                <a:cs typeface="Times New Roman" panose="02020603050405020304"/>
              </a:rPr>
              <a:t>pattern).</a:t>
            </a:r>
            <a:endParaRPr lang="en-IN" sz="2800" dirty="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2660"/>
              </a:spcBef>
              <a:buFont typeface="Symbol" panose="05050102010706020507"/>
              <a:buChar char=""/>
            </a:pPr>
            <a:endParaRPr lang="en-IN" sz="2800" dirty="0">
              <a:latin typeface="Times New Roman" panose="02020603050405020304"/>
              <a:cs typeface="Times New Roman" panose="02020603050405020304"/>
            </a:endParaRPr>
          </a:p>
          <a:p>
            <a:pPr marL="469265" lvl="1" indent="-227965">
              <a:lnSpc>
                <a:spcPct val="100000"/>
              </a:lnSpc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Generate</a:t>
            </a:r>
            <a:r>
              <a:rPr lang="en-IN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initial</a:t>
            </a:r>
            <a:r>
              <a:rPr lang="en-IN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designs</a:t>
            </a:r>
            <a:r>
              <a:rPr lang="en-IN"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lang="en-IN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IN"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trained</a:t>
            </a:r>
            <a:r>
              <a:rPr lang="en-IN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StyleGAN2</a:t>
            </a:r>
            <a:r>
              <a:rPr lang="en-IN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spc="-10" dirty="0">
                <a:latin typeface="Times New Roman" panose="02020603050405020304"/>
                <a:cs typeface="Times New Roman" panose="02020603050405020304"/>
              </a:rPr>
              <a:t>model.</a:t>
            </a:r>
            <a:endParaRPr lang="en-IN" sz="2800" dirty="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2885"/>
              </a:spcBef>
              <a:buFont typeface="Symbol" panose="05050102010706020507"/>
              <a:buChar char=""/>
            </a:pPr>
            <a:endParaRPr lang="en-IN" sz="2800" dirty="0">
              <a:latin typeface="Times New Roman" panose="02020603050405020304"/>
              <a:cs typeface="Times New Roman" panose="02020603050405020304"/>
            </a:endParaRPr>
          </a:p>
          <a:p>
            <a:pPr marL="469900" marR="5080" lvl="1" indent="-228600">
              <a:lnSpc>
                <a:spcPts val="3220"/>
              </a:lnSpc>
              <a:buSzPct val="36000"/>
              <a:buFont typeface="Symbol" panose="05050102010706020507"/>
              <a:buChar char=""/>
              <a:tabLst>
                <a:tab pos="469900" algn="l"/>
              </a:tabLst>
            </a:pP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lang="en-IN"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customization</a:t>
            </a:r>
            <a:r>
              <a:rPr lang="en-IN"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options</a:t>
            </a:r>
            <a:r>
              <a:rPr lang="en-IN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lang="en-IN"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lang="en-IN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interactive</a:t>
            </a:r>
            <a:r>
              <a:rPr lang="en-IN"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desktop</a:t>
            </a:r>
            <a:r>
              <a:rPr lang="en-IN"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interface</a:t>
            </a:r>
            <a:r>
              <a:rPr lang="en-IN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spc="-10" dirty="0">
                <a:latin typeface="Times New Roman" panose="02020603050405020304"/>
                <a:cs typeface="Times New Roman" panose="02020603050405020304"/>
              </a:rPr>
              <a:t>(drag-and-</a:t>
            </a:r>
            <a:r>
              <a:rPr lang="en-IN" sz="2800" spc="-20" dirty="0">
                <a:latin typeface="Times New Roman" panose="02020603050405020304"/>
                <a:cs typeface="Times New Roman" panose="02020603050405020304"/>
              </a:rPr>
              <a:t>drop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elements,</a:t>
            </a:r>
            <a:r>
              <a:rPr lang="en-IN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 err="1">
                <a:latin typeface="Times New Roman" panose="02020603050405020304"/>
                <a:cs typeface="Times New Roman" panose="02020603050405020304"/>
              </a:rPr>
              <a:t>color</a:t>
            </a:r>
            <a:r>
              <a:rPr lang="en-IN"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picker,</a:t>
            </a:r>
            <a:r>
              <a:rPr lang="en-IN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spc="-10" dirty="0">
                <a:latin typeface="Times New Roman" panose="02020603050405020304"/>
                <a:cs typeface="Times New Roman" panose="02020603050405020304"/>
              </a:rPr>
              <a:t>etc.).</a:t>
            </a:r>
            <a:endParaRPr lang="en-IN" sz="2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469265" lvl="1" indent="-227965">
              <a:lnSpc>
                <a:spcPct val="100000"/>
              </a:lnSpc>
              <a:spcBef>
                <a:spcPts val="1230"/>
              </a:spcBef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437" y="1554797"/>
            <a:ext cx="13496925" cy="28575"/>
          </a:xfrm>
          <a:custGeom>
            <a:avLst/>
            <a:gdLst/>
            <a:ahLst/>
            <a:cxnLst/>
            <a:rect l="l" t="t" r="r" b="b"/>
            <a:pathLst>
              <a:path w="13496925" h="28575">
                <a:moveTo>
                  <a:pt x="13492162" y="28575"/>
                </a:moveTo>
                <a:lnTo>
                  <a:pt x="4762" y="28575"/>
                </a:lnTo>
                <a:lnTo>
                  <a:pt x="3289" y="28346"/>
                </a:lnTo>
                <a:lnTo>
                  <a:pt x="1968" y="27660"/>
                </a:lnTo>
                <a:lnTo>
                  <a:pt x="914" y="26606"/>
                </a:lnTo>
                <a:lnTo>
                  <a:pt x="228" y="25285"/>
                </a:lnTo>
                <a:lnTo>
                  <a:pt x="0" y="23812"/>
                </a:lnTo>
                <a:lnTo>
                  <a:pt x="0" y="4762"/>
                </a:lnTo>
                <a:lnTo>
                  <a:pt x="4762" y="0"/>
                </a:lnTo>
                <a:lnTo>
                  <a:pt x="13492162" y="0"/>
                </a:lnTo>
                <a:lnTo>
                  <a:pt x="134969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4762" y="19050"/>
                </a:lnTo>
                <a:lnTo>
                  <a:pt x="9525" y="23812"/>
                </a:lnTo>
                <a:lnTo>
                  <a:pt x="13496925" y="23812"/>
                </a:lnTo>
                <a:lnTo>
                  <a:pt x="13496696" y="25285"/>
                </a:lnTo>
                <a:lnTo>
                  <a:pt x="13496010" y="26606"/>
                </a:lnTo>
                <a:lnTo>
                  <a:pt x="13494956" y="27660"/>
                </a:lnTo>
                <a:lnTo>
                  <a:pt x="13493635" y="28346"/>
                </a:lnTo>
                <a:lnTo>
                  <a:pt x="13492162" y="28575"/>
                </a:lnTo>
                <a:close/>
              </a:path>
              <a:path w="13496925" h="285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496925" h="28575">
                <a:moveTo>
                  <a:pt x="134874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487400" y="4762"/>
                </a:lnTo>
                <a:lnTo>
                  <a:pt x="13487400" y="9525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13487400" y="4762"/>
                </a:lnTo>
                <a:lnTo>
                  <a:pt x="13492162" y="9525"/>
                </a:lnTo>
                <a:lnTo>
                  <a:pt x="13496925" y="9525"/>
                </a:lnTo>
                <a:lnTo>
                  <a:pt x="13496925" y="19050"/>
                </a:lnTo>
                <a:lnTo>
                  <a:pt x="13492162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9525"/>
                </a:moveTo>
                <a:lnTo>
                  <a:pt x="13492162" y="9525"/>
                </a:lnTo>
                <a:lnTo>
                  <a:pt x="13487400" y="4762"/>
                </a:lnTo>
                <a:lnTo>
                  <a:pt x="13496925" y="4762"/>
                </a:lnTo>
                <a:lnTo>
                  <a:pt x="13496925" y="9525"/>
                </a:lnTo>
                <a:close/>
              </a:path>
              <a:path w="13496925" h="28575">
                <a:moveTo>
                  <a:pt x="9525" y="23812"/>
                </a:moveTo>
                <a:lnTo>
                  <a:pt x="4762" y="19050"/>
                </a:lnTo>
                <a:lnTo>
                  <a:pt x="9525" y="19050"/>
                </a:lnTo>
                <a:lnTo>
                  <a:pt x="9525" y="23812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9525" y="23812"/>
                </a:lnTo>
                <a:lnTo>
                  <a:pt x="9525" y="19050"/>
                </a:lnTo>
                <a:lnTo>
                  <a:pt x="13487400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23812"/>
                </a:moveTo>
                <a:lnTo>
                  <a:pt x="13487400" y="23812"/>
                </a:lnTo>
                <a:lnTo>
                  <a:pt x="13492162" y="19050"/>
                </a:lnTo>
                <a:lnTo>
                  <a:pt x="13496925" y="19050"/>
                </a:lnTo>
                <a:lnTo>
                  <a:pt x="13496925" y="23812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437" y="6709727"/>
            <a:ext cx="13496925" cy="28575"/>
          </a:xfrm>
          <a:custGeom>
            <a:avLst/>
            <a:gdLst/>
            <a:ahLst/>
            <a:cxnLst/>
            <a:rect l="l" t="t" r="r" b="b"/>
            <a:pathLst>
              <a:path w="13496925" h="28575">
                <a:moveTo>
                  <a:pt x="13492162" y="28575"/>
                </a:moveTo>
                <a:lnTo>
                  <a:pt x="4762" y="28575"/>
                </a:lnTo>
                <a:lnTo>
                  <a:pt x="3289" y="28346"/>
                </a:lnTo>
                <a:lnTo>
                  <a:pt x="1968" y="27660"/>
                </a:lnTo>
                <a:lnTo>
                  <a:pt x="914" y="26606"/>
                </a:lnTo>
                <a:lnTo>
                  <a:pt x="228" y="25285"/>
                </a:lnTo>
                <a:lnTo>
                  <a:pt x="0" y="23812"/>
                </a:lnTo>
                <a:lnTo>
                  <a:pt x="0" y="4762"/>
                </a:lnTo>
                <a:lnTo>
                  <a:pt x="4762" y="0"/>
                </a:lnTo>
                <a:lnTo>
                  <a:pt x="13492162" y="0"/>
                </a:lnTo>
                <a:lnTo>
                  <a:pt x="134969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4762" y="19050"/>
                </a:lnTo>
                <a:lnTo>
                  <a:pt x="9525" y="23812"/>
                </a:lnTo>
                <a:lnTo>
                  <a:pt x="13496925" y="23812"/>
                </a:lnTo>
                <a:lnTo>
                  <a:pt x="13496696" y="25285"/>
                </a:lnTo>
                <a:lnTo>
                  <a:pt x="13496010" y="26606"/>
                </a:lnTo>
                <a:lnTo>
                  <a:pt x="13494956" y="27660"/>
                </a:lnTo>
                <a:lnTo>
                  <a:pt x="13493635" y="28346"/>
                </a:lnTo>
                <a:lnTo>
                  <a:pt x="13492162" y="28575"/>
                </a:lnTo>
                <a:close/>
              </a:path>
              <a:path w="13496925" h="285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496925" h="28575">
                <a:moveTo>
                  <a:pt x="134874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487400" y="4762"/>
                </a:lnTo>
                <a:lnTo>
                  <a:pt x="13487400" y="9525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13487400" y="4762"/>
                </a:lnTo>
                <a:lnTo>
                  <a:pt x="13492162" y="9525"/>
                </a:lnTo>
                <a:lnTo>
                  <a:pt x="13496925" y="9525"/>
                </a:lnTo>
                <a:lnTo>
                  <a:pt x="13496925" y="19050"/>
                </a:lnTo>
                <a:lnTo>
                  <a:pt x="13492162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9525"/>
                </a:moveTo>
                <a:lnTo>
                  <a:pt x="13492162" y="9525"/>
                </a:lnTo>
                <a:lnTo>
                  <a:pt x="13487400" y="4762"/>
                </a:lnTo>
                <a:lnTo>
                  <a:pt x="13496925" y="4762"/>
                </a:lnTo>
                <a:lnTo>
                  <a:pt x="13496925" y="9525"/>
                </a:lnTo>
                <a:close/>
              </a:path>
              <a:path w="13496925" h="28575">
                <a:moveTo>
                  <a:pt x="9525" y="23812"/>
                </a:moveTo>
                <a:lnTo>
                  <a:pt x="4762" y="19050"/>
                </a:lnTo>
                <a:lnTo>
                  <a:pt x="9525" y="19050"/>
                </a:lnTo>
                <a:lnTo>
                  <a:pt x="9525" y="23812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9525" y="23812"/>
                </a:lnTo>
                <a:lnTo>
                  <a:pt x="9525" y="19050"/>
                </a:lnTo>
                <a:lnTo>
                  <a:pt x="13487400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23812"/>
                </a:moveTo>
                <a:lnTo>
                  <a:pt x="13487400" y="23812"/>
                </a:lnTo>
                <a:lnTo>
                  <a:pt x="13492162" y="19050"/>
                </a:lnTo>
                <a:lnTo>
                  <a:pt x="13496925" y="19050"/>
                </a:lnTo>
                <a:lnTo>
                  <a:pt x="13496925" y="23812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548893"/>
            <a:ext cx="12786995" cy="4777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75"/>
              </a:spcBef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2800" b="1" spc="-70" dirty="0">
                <a:latin typeface="SimSun" panose="02010600030101010101" pitchFamily="2" charset="-122"/>
                <a:cs typeface="SimSun" panose="02010600030101010101" pitchFamily="2" charset="-122"/>
              </a:rPr>
              <a:t>3.</a:t>
            </a:r>
            <a:r>
              <a:rPr sz="2800" b="1" spc="-70" dirty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800" b="1" dirty="0">
                <a:latin typeface="SimSun" panose="02010600030101010101" pitchFamily="2" charset="-122"/>
                <a:cs typeface="SimSun" panose="02010600030101010101" pitchFamily="2" charset="-122"/>
              </a:rPr>
              <a:t>Virtual</a:t>
            </a:r>
            <a:r>
              <a:rPr sz="2800" b="1" spc="-65" dirty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800" b="1" spc="-25" dirty="0">
                <a:latin typeface="SimSun" panose="02010600030101010101" pitchFamily="2" charset="-122"/>
                <a:cs typeface="SimSun" panose="02010600030101010101" pitchFamily="2" charset="-122"/>
              </a:rPr>
              <a:t>Try-</a:t>
            </a:r>
            <a:r>
              <a:rPr sz="2800" b="1" dirty="0">
                <a:latin typeface="SimSun" panose="02010600030101010101" pitchFamily="2" charset="-122"/>
                <a:cs typeface="SimSun" panose="02010600030101010101" pitchFamily="2" charset="-122"/>
              </a:rPr>
              <a:t>On</a:t>
            </a:r>
            <a:r>
              <a:rPr sz="2800" b="1" spc="-50" dirty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800" b="1" spc="-10" dirty="0">
                <a:latin typeface="SimSun" panose="02010600030101010101" pitchFamily="2" charset="-122"/>
                <a:cs typeface="SimSun" panose="02010600030101010101" pitchFamily="2" charset="-122"/>
              </a:rPr>
              <a:t>Module</a:t>
            </a:r>
            <a:endParaRPr lang="en-IN" sz="2800" b="1" spc="-10" dirty="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IN" sz="2800" b="1" spc="-10" dirty="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469265" indent="-227965">
              <a:lnSpc>
                <a:spcPct val="100000"/>
              </a:lnSpc>
              <a:spcBef>
                <a:spcPts val="95"/>
              </a:spcBef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Integrate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realistic</a:t>
            </a:r>
            <a:r>
              <a:rPr lang="en-US"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try-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lang="en-US"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experience.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645"/>
              </a:spcBef>
              <a:buFont typeface="Symbol" panose="05050102010706020507"/>
              <a:buChar char=""/>
            </a:pP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469265" indent="-227965">
              <a:lnSpc>
                <a:spcPct val="100000"/>
              </a:lnSpc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Allow</a:t>
            </a:r>
            <a:r>
              <a:rPr lang="en-US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lang="en-US"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lang="en-US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upload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body</a:t>
            </a:r>
            <a:r>
              <a:rPr lang="en-US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measurements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personalize</a:t>
            </a:r>
            <a:r>
              <a:rPr lang="en-US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try-</a:t>
            </a:r>
            <a:r>
              <a:rPr lang="en-US" sz="2800" spc="-25" dirty="0">
                <a:latin typeface="Times New Roman" panose="02020603050405020304"/>
                <a:cs typeface="Times New Roman" panose="02020603050405020304"/>
              </a:rPr>
              <a:t>on.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660"/>
              </a:spcBef>
              <a:buFont typeface="Symbol" panose="05050102010706020507"/>
              <a:buChar char=""/>
            </a:pP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469265" indent="-227965">
              <a:lnSpc>
                <a:spcPct val="100000"/>
              </a:lnSpc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Showcase</a:t>
            </a:r>
            <a:r>
              <a:rPr lang="en-US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garments</a:t>
            </a:r>
            <a:r>
              <a:rPr lang="en-US"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lang="en-US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poses</a:t>
            </a:r>
            <a:r>
              <a:rPr lang="en-US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lighting</a:t>
            </a:r>
            <a:r>
              <a:rPr lang="en-US"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conditions.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437" y="3901757"/>
            <a:ext cx="13496925" cy="28575"/>
          </a:xfrm>
          <a:custGeom>
            <a:avLst/>
            <a:gdLst/>
            <a:ahLst/>
            <a:cxnLst/>
            <a:rect l="l" t="t" r="r" b="b"/>
            <a:pathLst>
              <a:path w="13496925" h="28575">
                <a:moveTo>
                  <a:pt x="13492162" y="28575"/>
                </a:moveTo>
                <a:lnTo>
                  <a:pt x="4762" y="28575"/>
                </a:lnTo>
                <a:lnTo>
                  <a:pt x="3289" y="28346"/>
                </a:lnTo>
                <a:lnTo>
                  <a:pt x="1968" y="27660"/>
                </a:lnTo>
                <a:lnTo>
                  <a:pt x="914" y="26606"/>
                </a:lnTo>
                <a:lnTo>
                  <a:pt x="228" y="25285"/>
                </a:lnTo>
                <a:lnTo>
                  <a:pt x="0" y="23812"/>
                </a:lnTo>
                <a:lnTo>
                  <a:pt x="0" y="4762"/>
                </a:lnTo>
                <a:lnTo>
                  <a:pt x="4762" y="0"/>
                </a:lnTo>
                <a:lnTo>
                  <a:pt x="13492162" y="0"/>
                </a:lnTo>
                <a:lnTo>
                  <a:pt x="134969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4762" y="19050"/>
                </a:lnTo>
                <a:lnTo>
                  <a:pt x="9525" y="23812"/>
                </a:lnTo>
                <a:lnTo>
                  <a:pt x="13496925" y="23812"/>
                </a:lnTo>
                <a:lnTo>
                  <a:pt x="13496696" y="25285"/>
                </a:lnTo>
                <a:lnTo>
                  <a:pt x="13496010" y="26606"/>
                </a:lnTo>
                <a:lnTo>
                  <a:pt x="13494956" y="27660"/>
                </a:lnTo>
                <a:lnTo>
                  <a:pt x="13493635" y="28346"/>
                </a:lnTo>
                <a:lnTo>
                  <a:pt x="13492162" y="28575"/>
                </a:lnTo>
                <a:close/>
              </a:path>
              <a:path w="13496925" h="285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496925" h="28575">
                <a:moveTo>
                  <a:pt x="134874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487400" y="4762"/>
                </a:lnTo>
                <a:lnTo>
                  <a:pt x="13487400" y="9525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13487400" y="4762"/>
                </a:lnTo>
                <a:lnTo>
                  <a:pt x="13492162" y="9525"/>
                </a:lnTo>
                <a:lnTo>
                  <a:pt x="13496925" y="9525"/>
                </a:lnTo>
                <a:lnTo>
                  <a:pt x="13496925" y="19050"/>
                </a:lnTo>
                <a:lnTo>
                  <a:pt x="13492162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9525"/>
                </a:moveTo>
                <a:lnTo>
                  <a:pt x="13492162" y="9525"/>
                </a:lnTo>
                <a:lnTo>
                  <a:pt x="13487400" y="4762"/>
                </a:lnTo>
                <a:lnTo>
                  <a:pt x="13496925" y="4762"/>
                </a:lnTo>
                <a:lnTo>
                  <a:pt x="13496925" y="9525"/>
                </a:lnTo>
                <a:close/>
              </a:path>
              <a:path w="13496925" h="28575">
                <a:moveTo>
                  <a:pt x="9525" y="23812"/>
                </a:moveTo>
                <a:lnTo>
                  <a:pt x="4762" y="19050"/>
                </a:lnTo>
                <a:lnTo>
                  <a:pt x="9525" y="19050"/>
                </a:lnTo>
                <a:lnTo>
                  <a:pt x="9525" y="23812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9525" y="23812"/>
                </a:lnTo>
                <a:lnTo>
                  <a:pt x="9525" y="19050"/>
                </a:lnTo>
                <a:lnTo>
                  <a:pt x="13487400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23812"/>
                </a:moveTo>
                <a:lnTo>
                  <a:pt x="13487400" y="23812"/>
                </a:lnTo>
                <a:lnTo>
                  <a:pt x="13492162" y="19050"/>
                </a:lnTo>
                <a:lnTo>
                  <a:pt x="13496925" y="19050"/>
                </a:lnTo>
                <a:lnTo>
                  <a:pt x="13496925" y="23812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500" y="548893"/>
            <a:ext cx="10180320" cy="39132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65"/>
              </a:spcBef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548005" algn="l"/>
                <a:tab pos="2160905" algn="l"/>
                <a:tab pos="4846320" algn="l"/>
              </a:tabLst>
            </a:pPr>
            <a:r>
              <a:rPr lang="en-IN" sz="2800" b="1" spc="-10" dirty="0">
                <a:latin typeface="SimSun" panose="02010600030101010101" pitchFamily="2" charset="-122"/>
                <a:cs typeface="SimSun" panose="02010600030101010101" pitchFamily="2" charset="-122"/>
              </a:rPr>
              <a:t>4. </a:t>
            </a:r>
            <a:r>
              <a:rPr sz="2800" b="1" spc="-10" dirty="0">
                <a:latin typeface="SimSun" panose="02010600030101010101" pitchFamily="2" charset="-122"/>
                <a:cs typeface="SimSun" panose="02010600030101010101" pitchFamily="2" charset="-122"/>
              </a:rPr>
              <a:t>Feedback</a:t>
            </a:r>
            <a:r>
              <a:rPr sz="2800" b="1" dirty="0">
                <a:latin typeface="SimSun" panose="02010600030101010101" pitchFamily="2" charset="-122"/>
                <a:cs typeface="SimSun" panose="02010600030101010101" pitchFamily="2" charset="-122"/>
              </a:rPr>
              <a:t>	and</a:t>
            </a:r>
            <a:r>
              <a:rPr sz="2800" b="1" spc="-60" dirty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800" b="1" spc="-10" dirty="0">
                <a:latin typeface="SimSun" panose="02010600030101010101" pitchFamily="2" charset="-122"/>
                <a:cs typeface="SimSun" panose="02010600030101010101" pitchFamily="2" charset="-122"/>
              </a:rPr>
              <a:t>Refinement</a:t>
            </a:r>
            <a:r>
              <a:rPr sz="2800" b="1" dirty="0">
                <a:latin typeface="SimSun" panose="02010600030101010101" pitchFamily="2" charset="-122"/>
                <a:cs typeface="SimSun" panose="02010600030101010101" pitchFamily="2" charset="-122"/>
              </a:rPr>
              <a:t>	</a:t>
            </a:r>
            <a:r>
              <a:rPr sz="2800" b="1" spc="-10" dirty="0">
                <a:latin typeface="SimSun" panose="02010600030101010101" pitchFamily="2" charset="-122"/>
                <a:cs typeface="SimSun" panose="02010600030101010101" pitchFamily="2" charset="-122"/>
              </a:rPr>
              <a:t>Module</a:t>
            </a:r>
            <a:endParaRPr sz="2800" dirty="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469265" lvl="1" indent="-227965">
              <a:lnSpc>
                <a:spcPct val="100000"/>
              </a:lnSpc>
              <a:spcBef>
                <a:spcPts val="1475"/>
              </a:spcBef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feedback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loop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designers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refine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outputs.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2660"/>
              </a:spcBef>
              <a:buFont typeface="Symbol" panose="05050102010706020507"/>
              <a:buChar char=""/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469265" lvl="1" indent="-227965">
              <a:lnSpc>
                <a:spcPct val="100000"/>
              </a:lnSpc>
              <a:spcBef>
                <a:spcPts val="5"/>
              </a:spcBef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Update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dynamically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feedback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personalization.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2655"/>
              </a:spcBef>
              <a:buFont typeface="Symbol" panose="05050102010706020507"/>
              <a:buChar char=""/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469265" lvl="1" indent="-227965">
              <a:lnSpc>
                <a:spcPct val="100000"/>
              </a:lnSpc>
              <a:spcBef>
                <a:spcPts val="5"/>
              </a:spcBef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Enable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rating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generated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designs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quality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assessment.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680" y="1863839"/>
            <a:ext cx="2782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BENEFITS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4519" y="2988056"/>
            <a:ext cx="10503535" cy="329311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2045"/>
              </a:spcBef>
              <a:buSzPct val="114000"/>
              <a:buFont typeface="Arial" panose="020B0604020202020204"/>
              <a:buChar char="•"/>
              <a:tabLst>
                <a:tab pos="25527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Automates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repetitive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time-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consuming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tasks.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41300" indent="-210820">
              <a:lnSpc>
                <a:spcPct val="100000"/>
              </a:lnSpc>
              <a:spcBef>
                <a:spcPts val="194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Enhances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creativity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providing</a:t>
            </a:r>
            <a:r>
              <a:rPr sz="28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AI-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generated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suggestions.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41300" indent="-21082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Generates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trend-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driven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brand-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designs.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41300" indent="-21082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Reduces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speeds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development.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41300" indent="-21082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Supports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designers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data-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driven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insights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better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decision-making.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backend of our AI-based fashion design system is the core that supports all essential functionalities, from managing user data and garment catalogs to facilitating virtual try-ons. By leveraging a powerful database solution , integrating advanced AI models like </a:t>
            </a:r>
            <a:r>
              <a:rPr lang="en-US" alt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StyleGAN2, an</a:t>
            </a:r>
            <a:r>
              <a:rPr lang="en-IN" alt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VITON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ensure a scalable, responsive, and efficient system. This architecture allows users to effortlessly create, try, and personalize fashion designs, delivering an innovative and engaging experience.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367283"/>
            <a:ext cx="3773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95400" y="1371600"/>
            <a:ext cx="12725400" cy="67605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64465" indent="-4445">
              <a:lnSpc>
                <a:spcPct val="99000"/>
              </a:lnSpc>
              <a:spcBef>
                <a:spcPts val="115"/>
              </a:spcBef>
              <a:buSzPct val="96000"/>
              <a:buAutoNum type="arabicPeriod"/>
              <a:tabLst>
                <a:tab pos="239395" algn="l"/>
              </a:tabLst>
            </a:pPr>
            <a:r>
              <a:rPr dirty="0"/>
              <a:t>	</a:t>
            </a:r>
            <a:r>
              <a:rPr lang="en-IN" dirty="0"/>
              <a:t>Revolutionizing Style: Artificial Intelligence (AI) Applications in Fashion Design G.K. Indu, C. </a:t>
            </a:r>
            <a:r>
              <a:rPr lang="en-IN" dirty="0" err="1"/>
              <a:t>Kayalvizhi</a:t>
            </a:r>
            <a:r>
              <a:rPr lang="en-IN" dirty="0"/>
              <a:t>, J. </a:t>
            </a:r>
            <a:r>
              <a:rPr lang="en-IN" dirty="0" err="1"/>
              <a:t>Hayavadana</a:t>
            </a:r>
            <a:r>
              <a:rPr lang="en-IN" dirty="0"/>
              <a:t>, Taruna </a:t>
            </a:r>
            <a:r>
              <a:rPr lang="en-IN" dirty="0" err="1"/>
              <a:t>Rajpurohit</a:t>
            </a:r>
            <a:r>
              <a:rPr lang="en-IN" dirty="0"/>
              <a:t>, S. </a:t>
            </a:r>
            <a:r>
              <a:rPr lang="en-IN" dirty="0" err="1"/>
              <a:t>Priyalatha</a:t>
            </a:r>
            <a:r>
              <a:rPr lang="en-IN" dirty="0"/>
              <a:t>, R. Priyanka </a:t>
            </a:r>
          </a:p>
          <a:p>
            <a:pPr marL="8255" marR="164465" indent="0">
              <a:lnSpc>
                <a:spcPct val="99000"/>
              </a:lnSpc>
              <a:spcBef>
                <a:spcPts val="115"/>
              </a:spcBef>
              <a:buSzPct val="96000"/>
              <a:buNone/>
              <a:tabLst>
                <a:tab pos="239395" algn="l"/>
              </a:tabLst>
            </a:pPr>
            <a:r>
              <a:rPr lang="en-IN" dirty="0">
                <a:hlinkClick r:id="rId2"/>
              </a:rPr>
              <a:t>https://www.afjbs.com/uploads/paper/5dcd47a637ee5fa1cd6b83f9a4edf804.pdf</a:t>
            </a:r>
            <a:endParaRPr lang="en-IN" dirty="0"/>
          </a:p>
          <a:p>
            <a:pPr marL="8255" marR="164465" indent="0">
              <a:lnSpc>
                <a:spcPct val="99000"/>
              </a:lnSpc>
              <a:spcBef>
                <a:spcPts val="115"/>
              </a:spcBef>
              <a:buSzPct val="96000"/>
              <a:buNone/>
              <a:tabLst>
                <a:tab pos="239395" algn="l"/>
              </a:tabLst>
            </a:pPr>
            <a:endParaRPr lang="en-IN" dirty="0"/>
          </a:p>
          <a:p>
            <a:pPr marL="8255" marR="164465" indent="0">
              <a:lnSpc>
                <a:spcPct val="99000"/>
              </a:lnSpc>
              <a:spcBef>
                <a:spcPts val="115"/>
              </a:spcBef>
              <a:buSzPct val="96000"/>
              <a:buNone/>
              <a:tabLst>
                <a:tab pos="239395" algn="l"/>
              </a:tabLst>
            </a:pPr>
            <a:endParaRPr spc="-10" dirty="0"/>
          </a:p>
          <a:p>
            <a:pPr marL="8255" marR="5080" indent="0">
              <a:lnSpc>
                <a:spcPts val="2870"/>
              </a:lnSpc>
              <a:buSzPct val="96000"/>
              <a:buNone/>
              <a:tabLst>
                <a:tab pos="239395" algn="l"/>
              </a:tabLst>
            </a:pPr>
            <a:r>
              <a:rPr lang="en-IN" spc="-25" dirty="0"/>
              <a:t>2.  </a:t>
            </a:r>
            <a:r>
              <a:rPr spc="-25" dirty="0"/>
              <a:t>AI</a:t>
            </a:r>
            <a:r>
              <a:rPr spc="-155" dirty="0"/>
              <a:t> </a:t>
            </a:r>
            <a:r>
              <a:rPr spc="-10" dirty="0"/>
              <a:t>Assisted</a:t>
            </a:r>
            <a:r>
              <a:rPr spc="-145" dirty="0"/>
              <a:t> </a:t>
            </a:r>
            <a:r>
              <a:rPr dirty="0"/>
              <a:t>Fashion</a:t>
            </a:r>
            <a:r>
              <a:rPr spc="-120" dirty="0"/>
              <a:t> </a:t>
            </a:r>
            <a:r>
              <a:rPr spc="-10" dirty="0"/>
              <a:t>Design:A</a:t>
            </a:r>
            <a:r>
              <a:rPr spc="-150" dirty="0"/>
              <a:t> </a:t>
            </a:r>
            <a:r>
              <a:rPr dirty="0"/>
              <a:t>review,Ziyue</a:t>
            </a:r>
            <a:r>
              <a:rPr spc="-90" dirty="0"/>
              <a:t> </a:t>
            </a:r>
            <a:r>
              <a:rPr dirty="0"/>
              <a:t>Guo,Zongyang</a:t>
            </a:r>
            <a:r>
              <a:rPr spc="-85" dirty="0"/>
              <a:t> </a:t>
            </a:r>
            <a:r>
              <a:rPr dirty="0"/>
              <a:t>Zhu,Yizhi</a:t>
            </a:r>
            <a:r>
              <a:rPr spc="-80" dirty="0"/>
              <a:t> </a:t>
            </a:r>
            <a:r>
              <a:rPr dirty="0"/>
              <a:t>Li,Shidong</a:t>
            </a:r>
            <a:r>
              <a:rPr spc="-85" dirty="0"/>
              <a:t> </a:t>
            </a:r>
            <a:r>
              <a:rPr spc="-10" dirty="0"/>
              <a:t>Cao,Hanggyue </a:t>
            </a:r>
            <a:r>
              <a:rPr dirty="0"/>
              <a:t>Chen,Gaoang</a:t>
            </a:r>
            <a:r>
              <a:rPr spc="-35" dirty="0"/>
              <a:t> </a:t>
            </a:r>
            <a:r>
              <a:rPr dirty="0"/>
              <a:t>Wang,IEEE</a:t>
            </a:r>
            <a:r>
              <a:rPr spc="-35" dirty="0"/>
              <a:t> </a:t>
            </a:r>
            <a:r>
              <a:rPr spc="-10" dirty="0"/>
              <a:t>Access,2023</a:t>
            </a:r>
          </a:p>
          <a:p>
            <a:pPr marL="8255" marR="2050415" indent="0">
              <a:lnSpc>
                <a:spcPts val="2870"/>
              </a:lnSpc>
              <a:buSzPct val="96000"/>
              <a:buNone/>
              <a:tabLst>
                <a:tab pos="239395" algn="l"/>
              </a:tabLst>
            </a:pPr>
            <a:r>
              <a:rPr lang="en-IN" spc="-10" dirty="0">
                <a:hlinkClick r:id="rId3"/>
              </a:rPr>
              <a:t>https://www.researchgate.net/publication/373205261_AI_Assisted_Fashion_Design_A_Review</a:t>
            </a:r>
            <a:endParaRPr lang="en-IN" spc="-10" dirty="0"/>
          </a:p>
          <a:p>
            <a:pPr marL="8255" marR="2050415" indent="0">
              <a:lnSpc>
                <a:spcPts val="2870"/>
              </a:lnSpc>
              <a:buSzPct val="96000"/>
              <a:buNone/>
              <a:tabLst>
                <a:tab pos="239395" algn="l"/>
              </a:tabLst>
            </a:pPr>
            <a:endParaRPr lang="en-IN" spc="-10" dirty="0"/>
          </a:p>
          <a:p>
            <a:pPr marL="8255" marR="2050415" indent="0">
              <a:lnSpc>
                <a:spcPts val="2870"/>
              </a:lnSpc>
              <a:buSzPct val="96000"/>
              <a:buNone/>
              <a:tabLst>
                <a:tab pos="239395" algn="l"/>
              </a:tabLst>
            </a:pPr>
            <a:r>
              <a:rPr lang="en-IN" spc="-10" dirty="0"/>
              <a:t>3.</a:t>
            </a:r>
            <a:r>
              <a:rPr dirty="0"/>
              <a:t>	Study</a:t>
            </a:r>
            <a:r>
              <a:rPr spc="-95" dirty="0"/>
              <a:t> </a:t>
            </a:r>
            <a:r>
              <a:rPr spc="-10" dirty="0"/>
              <a:t>of</a:t>
            </a:r>
            <a:r>
              <a:rPr spc="-155" dirty="0"/>
              <a:t> </a:t>
            </a:r>
            <a:r>
              <a:rPr dirty="0"/>
              <a:t>AI</a:t>
            </a:r>
            <a:r>
              <a:rPr spc="-55" dirty="0"/>
              <a:t> </a:t>
            </a:r>
            <a:r>
              <a:rPr dirty="0"/>
              <a:t>driven</a:t>
            </a:r>
            <a:r>
              <a:rPr spc="-65" dirty="0"/>
              <a:t> </a:t>
            </a:r>
            <a:r>
              <a:rPr dirty="0"/>
              <a:t>Fashion</a:t>
            </a:r>
            <a:r>
              <a:rPr spc="-65" dirty="0"/>
              <a:t> </a:t>
            </a:r>
            <a:r>
              <a:rPr dirty="0"/>
              <a:t>Recommender</a:t>
            </a:r>
            <a:r>
              <a:rPr spc="-65" dirty="0"/>
              <a:t> </a:t>
            </a:r>
            <a:r>
              <a:rPr dirty="0"/>
              <a:t>System,Shaghayeg</a:t>
            </a:r>
            <a:r>
              <a:rPr spc="-65" dirty="0"/>
              <a:t> </a:t>
            </a:r>
            <a:r>
              <a:rPr spc="-10" dirty="0"/>
              <a:t>Shirkhani,Hamam </a:t>
            </a:r>
            <a:r>
              <a:rPr dirty="0"/>
              <a:t>Mokayed,Rajkumar</a:t>
            </a:r>
            <a:r>
              <a:rPr spc="-30" dirty="0"/>
              <a:t> </a:t>
            </a:r>
            <a:r>
              <a:rPr dirty="0"/>
              <a:t>Saini,</a:t>
            </a:r>
            <a:r>
              <a:rPr spc="-35" dirty="0"/>
              <a:t> </a:t>
            </a:r>
            <a:r>
              <a:rPr dirty="0"/>
              <a:t>Hum</a:t>
            </a:r>
            <a:r>
              <a:rPr spc="-25" dirty="0"/>
              <a:t> </a:t>
            </a:r>
            <a:r>
              <a:rPr dirty="0"/>
              <a:t>Yan</a:t>
            </a:r>
            <a:r>
              <a:rPr spc="-35" dirty="0"/>
              <a:t> </a:t>
            </a:r>
            <a:r>
              <a:rPr spc="-10" dirty="0"/>
              <a:t>Chai,2023</a:t>
            </a:r>
          </a:p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IN" spc="-10">
                <a:hlinkClick r:id="rId4"/>
              </a:rPr>
              <a:t>https://link.springer.com/article/10.1007/s42979-023-01932-9</a:t>
            </a:r>
            <a:endParaRPr lang="en-IN" spc="-10"/>
          </a:p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endParaRPr spc="-10" dirty="0"/>
          </a:p>
          <a:p>
            <a:pPr>
              <a:lnSpc>
                <a:spcPct val="100000"/>
              </a:lnSpc>
              <a:spcBef>
                <a:spcPts val="150"/>
              </a:spcBef>
              <a:buFont typeface="Times New Roman" panose="02020603050405020304"/>
              <a:buAutoNum type="arabicPeriod"/>
            </a:pPr>
            <a:endParaRPr spc="-10" dirty="0"/>
          </a:p>
          <a:p>
            <a:pPr marL="6985" marR="154305" indent="0">
              <a:lnSpc>
                <a:spcPts val="2860"/>
              </a:lnSpc>
              <a:buSzPct val="96000"/>
              <a:buNone/>
              <a:tabLst>
                <a:tab pos="238760" algn="l"/>
              </a:tabLst>
            </a:pPr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3059" y="3474834"/>
            <a:ext cx="3035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THANK</a:t>
            </a:r>
            <a:r>
              <a:rPr sz="3600" spc="-225" dirty="0"/>
              <a:t> </a:t>
            </a:r>
            <a:r>
              <a:rPr sz="3600" spc="-20" dirty="0"/>
              <a:t>YOU..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2536" y="1567688"/>
            <a:ext cx="11713845" cy="258572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05105" indent="-192405">
              <a:lnSpc>
                <a:spcPct val="100000"/>
              </a:lnSpc>
              <a:spcBef>
                <a:spcPts val="1780"/>
              </a:spcBef>
              <a:buFont typeface="Arial" panose="020B0604020202020204"/>
              <a:buChar char="•"/>
              <a:tabLst>
                <a:tab pos="20447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transforming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industry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automating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processes.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Current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manual,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time-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consuming,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intuition-based.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Designers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challenges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fast-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changing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trends</a:t>
            </a:r>
            <a:r>
              <a:rPr sz="2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short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lifecycles.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Deep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enables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automated,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creative,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trend-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driven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designs.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9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2536" y="1832864"/>
            <a:ext cx="10276205" cy="322580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19075" indent="-206375">
              <a:lnSpc>
                <a:spcPct val="100000"/>
              </a:lnSpc>
              <a:spcBef>
                <a:spcPts val="1780"/>
              </a:spcBef>
              <a:buFont typeface="Arial" panose="020B0604020202020204"/>
              <a:buChar char="•"/>
              <a:tabLst>
                <a:tab pos="219075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Traditional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relies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manual</a:t>
            </a:r>
            <a:r>
              <a:rPr sz="28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effort</a:t>
            </a:r>
            <a:r>
              <a:rPr sz="28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human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intuition.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19075" indent="-206375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19075" algn="l"/>
              </a:tabLst>
            </a:pPr>
            <a:r>
              <a:rPr sz="28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Time-</a:t>
            </a:r>
            <a:r>
              <a:rPr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consuming</a:t>
            </a:r>
            <a:r>
              <a:rPr sz="2800" spc="-75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processes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struggle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meet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rapid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market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demands.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Short</a:t>
            </a:r>
            <a:r>
              <a:rPr sz="2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lifecycles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require</a:t>
            </a:r>
            <a:r>
              <a:rPr sz="2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2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trend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adaptation.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Lack</a:t>
            </a:r>
            <a:r>
              <a:rPr sz="2800" spc="-6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17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2800" spc="-3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28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integrate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creativity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trend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analysis.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Designers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support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data-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driven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brand-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designs.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</a:t>
            </a:r>
            <a:r>
              <a:rPr spc="-135" dirty="0"/>
              <a:t> </a:t>
            </a:r>
            <a:r>
              <a:rPr spc="-10" dirty="0"/>
              <a:t>SOLUTIONS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2536" y="1808467"/>
            <a:ext cx="11094720" cy="3903633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24790" indent="-212090">
              <a:lnSpc>
                <a:spcPct val="100000"/>
              </a:lnSpc>
              <a:spcBef>
                <a:spcPts val="17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Develop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AI-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800" b="1" spc="-45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800" b="1" spc="-4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automated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design.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StyleGAN2</a:t>
            </a:r>
            <a:r>
              <a:rPr sz="2800" b="1" spc="-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generate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high-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quality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creative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garment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designs.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Integrate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data-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driven</a:t>
            </a:r>
            <a:r>
              <a:rPr sz="2800" b="1" spc="-5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insights</a:t>
            </a:r>
            <a:r>
              <a:rPr sz="2800" b="1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trend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brand-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outputs.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Incorporate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feedback</a:t>
            </a:r>
            <a:r>
              <a:rPr sz="2800" b="1" spc="-55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loop</a:t>
            </a:r>
            <a:r>
              <a:rPr sz="2800" b="1" spc="-5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allow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designer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interaction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refinement.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Utilize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deep</a:t>
            </a:r>
            <a:r>
              <a:rPr sz="2800" b="1" spc="-55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2800" b="1" spc="-6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automate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repetitive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tasks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support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creativity.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Implementing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virtual</a:t>
            </a:r>
            <a:r>
              <a:rPr sz="2800" b="1" spc="-65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try-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b="1" spc="-4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feature.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81200"/>
            <a:ext cx="10439400" cy="570513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virtual try on feature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collaboration with creators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dataset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1" y="381001"/>
            <a:ext cx="12344400" cy="8552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ORKFLOW:</a:t>
            </a:r>
            <a:br>
              <a:rPr lang="en-I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Input: Fashion images + text descriptions.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Image and text analysis.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Train StyleGAN2 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Generation: Generate fashion designs based on user inputs.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 Customize designs through the desktop interface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(python </a:t>
            </a:r>
            <a:r>
              <a:rPr lang="en-IN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6.Virtual try on Implementation(VITON)</a:t>
            </a:r>
            <a:b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Integration: Refine model with user feedback.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Output: Deliver final designs.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b="0" spc="-10" dirty="0">
                <a:latin typeface="Times New Roman" panose="02020603050405020304"/>
                <a:cs typeface="Times New Roman" panose="02020603050405020304"/>
              </a:rPr>
              <a:t>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400"/>
            <a:ext cx="10384601" cy="5791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10735945" cy="62115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altLang="en-US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800" dirty="0"/>
              <a:t>   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Indofashion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dataset(Kaggle):106k images and 15 categories of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dresses,500 samples for each category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STYLEGAN2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VITON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Front-end:Python tkinter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765</Words>
  <Application>Microsoft Office PowerPoint</Application>
  <PresentationFormat>Custom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SimSun</vt:lpstr>
      <vt:lpstr>Arial</vt:lpstr>
      <vt:lpstr>Century Gothic</vt:lpstr>
      <vt:lpstr>Symbol</vt:lpstr>
      <vt:lpstr>Times New Roman</vt:lpstr>
      <vt:lpstr>Wingdings 3</vt:lpstr>
      <vt:lpstr>Ion</vt:lpstr>
      <vt:lpstr>AI-Based Fashion Design System</vt:lpstr>
      <vt:lpstr>INTRODUCTION</vt:lpstr>
      <vt:lpstr>PROBLEM STATEMENT</vt:lpstr>
      <vt:lpstr>PROPOSED SOLUTIONS</vt:lpstr>
      <vt:lpstr>Related Works</vt:lpstr>
      <vt:lpstr>Gaps identified</vt:lpstr>
      <vt:lpstr>WORKFLOW:  1.Data Input: Fashion images + text descriptions.  2.Preprocessing: Image and text analysis.  3.Model Training: Train StyleGAN2 .  4.Design Generation: Generate fashion designs based on user inputs.  5.User Interface: Customize designs through the desktop interface(python tkinter).  6.Virtual try on Implementation(VITON)  6.Feedback Integration: Refine model with user feedback.  7.Final Output: Deliver final designs. .</vt:lpstr>
      <vt:lpstr>PowerPoint Presentation</vt:lpstr>
      <vt:lpstr>Tools and Technologies</vt:lpstr>
      <vt:lpstr>1. Data Collection and Preprocessing Module</vt:lpstr>
      <vt:lpstr>PowerPoint Presentation</vt:lpstr>
      <vt:lpstr>PowerPoint Presentation</vt:lpstr>
      <vt:lpstr>BENEFITS</vt:lpstr>
      <vt:lpstr>Conclusion</vt:lpstr>
      <vt:lpstr>REFERENCES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swetha v1-4.pptx</dc:title>
  <dc:creator>shilpa B</dc:creator>
  <cp:lastModifiedBy>shilpa B</cp:lastModifiedBy>
  <cp:revision>10</cp:revision>
  <dcterms:created xsi:type="dcterms:W3CDTF">2025-01-27T10:19:00Z</dcterms:created>
  <dcterms:modified xsi:type="dcterms:W3CDTF">2025-01-31T16:15:40Z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2025-01-27T05:30:00Z</vt:filetime>
  </property>
  <property fmtid="{D5CDD505-2E9C-101B-9397-08002B2CF9AE}" pid="3" name="Creator">
    <vt:lpwstr>WPS Writer</vt:lpwstr>
  </property>
  <property fmtid="{D5CDD505-2E9C-101B-9397-08002B2CF9AE}" pid="4" name="LastSaved">
    <vt:filetime>2025-01-27T05:30:00Z</vt:filetime>
  </property>
  <property fmtid="{D5CDD505-2E9C-101B-9397-08002B2CF9AE}" pid="5" name="SourceModified">
    <vt:lpwstr>D:20250127151946+05'30'</vt:lpwstr>
  </property>
  <property fmtid="{D5CDD505-2E9C-101B-9397-08002B2CF9AE}" pid="6" name="ICV">
    <vt:lpwstr>CABE5240980545A5A9B9A9A5014334D5_12</vt:lpwstr>
  </property>
  <property fmtid="{D5CDD505-2E9C-101B-9397-08002B2CF9AE}" pid="7" name="KSOProductBuildVer">
    <vt:lpwstr>1033-12.2.0.19805</vt:lpwstr>
  </property>
</Properties>
</file>